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7" r:id="rId1"/>
  </p:sldMasterIdLst>
  <p:notesMasterIdLst>
    <p:notesMasterId r:id="rId18"/>
  </p:notesMasterIdLst>
  <p:sldIdLst>
    <p:sldId id="256" r:id="rId2"/>
    <p:sldId id="274" r:id="rId3"/>
    <p:sldId id="257" r:id="rId4"/>
    <p:sldId id="272" r:id="rId5"/>
    <p:sldId id="259" r:id="rId6"/>
    <p:sldId id="264" r:id="rId7"/>
    <p:sldId id="276" r:id="rId8"/>
    <p:sldId id="275" r:id="rId9"/>
    <p:sldId id="260" r:id="rId10"/>
    <p:sldId id="266" r:id="rId11"/>
    <p:sldId id="263" r:id="rId12"/>
    <p:sldId id="265" r:id="rId13"/>
    <p:sldId id="277" r:id="rId14"/>
    <p:sldId id="261" r:id="rId15"/>
    <p:sldId id="270" r:id="rId16"/>
    <p:sldId id="273" r:id="rId17"/>
  </p:sldIdLst>
  <p:sldSz cx="12192000" cy="6858000"/>
  <p:notesSz cx="6858000" cy="99456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33" autoAdjust="0"/>
    <p:restoredTop sz="94660"/>
  </p:normalViewPr>
  <p:slideViewPr>
    <p:cSldViewPr snapToGrid="0">
      <p:cViewPr varScale="1">
        <p:scale>
          <a:sx n="65" d="100"/>
          <a:sy n="65" d="100"/>
        </p:scale>
        <p:origin x="80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971800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1"/>
            <a:ext cx="2971800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500D6B-203A-47AE-9CF3-3CE5E6529EB5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44500" y="1243013"/>
            <a:ext cx="5969000" cy="33575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786314"/>
            <a:ext cx="5486400" cy="3916362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7214"/>
            <a:ext cx="2971800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9447214"/>
            <a:ext cx="2971800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D5996C-EBFB-4CD5-B909-F0EC4AC45B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4846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D5996C-EBFB-4CD5-B909-F0EC4AC45BE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7081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DEBBA-9621-4677-AA17-6F56E5E53E0E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4CB-B06B-41E9-BCB5-A864824FB3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33051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DEBBA-9621-4677-AA17-6F56E5E53E0E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4CB-B06B-41E9-BCB5-A864824FB3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2654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DEBBA-9621-4677-AA17-6F56E5E53E0E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4CB-B06B-41E9-BCB5-A864824FB3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0305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DEBBA-9621-4677-AA17-6F56E5E53E0E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4CB-B06B-41E9-BCB5-A864824FB3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7615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DEBBA-9621-4677-AA17-6F56E5E53E0E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4CB-B06B-41E9-BCB5-A864824FB3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5964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DEBBA-9621-4677-AA17-6F56E5E53E0E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4CB-B06B-41E9-BCB5-A864824FB3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5687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DEBBA-9621-4677-AA17-6F56E5E53E0E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4CB-B06B-41E9-BCB5-A864824FB3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30689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DEBBA-9621-4677-AA17-6F56E5E53E0E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4CB-B06B-41E9-BCB5-A864824FB3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19049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DEBBA-9621-4677-AA17-6F56E5E53E0E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4CB-B06B-41E9-BCB5-A864824FB3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9382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DEBBA-9621-4677-AA17-6F56E5E53E0E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4CB-B06B-41E9-BCB5-A864824FB3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6119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DEBBA-9621-4677-AA17-6F56E5E53E0E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4CB-B06B-41E9-BCB5-A864824FB3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7222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EBBA-9621-4677-AA17-6F56E5E53E0E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254CB-B06B-41E9-BCB5-A864824FB3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230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8" r:id="rId1"/>
    <p:sldLayoutId id="2147483809" r:id="rId2"/>
    <p:sldLayoutId id="2147483810" r:id="rId3"/>
    <p:sldLayoutId id="2147483811" r:id="rId4"/>
    <p:sldLayoutId id="2147483812" r:id="rId5"/>
    <p:sldLayoutId id="2147483813" r:id="rId6"/>
    <p:sldLayoutId id="2147483814" r:id="rId7"/>
    <p:sldLayoutId id="2147483815" r:id="rId8"/>
    <p:sldLayoutId id="2147483816" r:id="rId9"/>
    <p:sldLayoutId id="2147483817" r:id="rId10"/>
    <p:sldLayoutId id="214748381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swansea.cityofsanctuary.org/get-involved/pledge-your-support%20/" TargetMode="External"/><Relationship Id="rId3" Type="http://schemas.openxmlformats.org/officeDocument/2006/relationships/hyperlink" Target="http://citiesofmigration.ca/good_idea/cities-of-sanctuary-communities-of-welcome/" TargetMode="External"/><Relationship Id="rId7" Type="http://schemas.openxmlformats.org/officeDocument/2006/relationships/hyperlink" Target="https://cityofsanctuary.org/resources/raising-awareness/refugee-crisis-some-facts-and-figures" TargetMode="External"/><Relationship Id="rId2" Type="http://schemas.openxmlformats.org/officeDocument/2006/relationships/hyperlink" Target="http://www.walesonline.co.uk/news/wales-news/death-asylum-seeker-swansea-sparked-1371806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wansea.cityofsanctuary.org/wp-content/uploads/sites/41/2015/05/scos-vision-e1432299615515.png" TargetMode="External"/><Relationship Id="rId5" Type="http://schemas.openxmlformats.org/officeDocument/2006/relationships/hyperlink" Target="http://www.cityofsanctuary.org/files/swanseajun10newsprint.pdf" TargetMode="External"/><Relationship Id="rId10" Type="http://schemas.openxmlformats.org/officeDocument/2006/relationships/hyperlink" Target="https://www.habitatforhumanity.org.uk/news/blog/16/9/27/refugees-asylum-seekers-migrants-crucial-difference?gclid=EAIaIQobChMInqn4srmo1wIVxhXTCh0XuwosEAAYBCAAEgLrG_D_BwE" TargetMode="External"/><Relationship Id="rId4" Type="http://schemas.openxmlformats.org/officeDocument/2006/relationships/hyperlink" Target="https://cityofsanctuary.org/about/" TargetMode="External"/><Relationship Id="rId9" Type="http://schemas.openxmlformats.org/officeDocument/2006/relationships/hyperlink" Target="https://www.eauk.org/current-affairs/politics/wales-as-a-nation-of-sanctuary.cfm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swansea.cityofsanctuary.org/2016/11/07/free-training-in-partnership-with-hope-not-hate-wales" TargetMode="External"/><Relationship Id="rId3" Type="http://schemas.openxmlformats.org/officeDocument/2006/relationships/hyperlink" Target="https://www.mind.org.uk/media/192447/Refugee_Report_1.pdf" TargetMode="External"/><Relationship Id="rId7" Type="http://schemas.openxmlformats.org/officeDocument/2006/relationships/hyperlink" Target="https://swansea.cityofsanctuary.org/2017/03/30/volcanofridays-world-voices-in-swansea%20Accessed%2018%20October%202017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wansea.cityofsanctuary.org/2017/03/31/free-awareness-raising-training-available-through-swansea-cvs" TargetMode="External"/><Relationship Id="rId5" Type="http://schemas.openxmlformats.org/officeDocument/2006/relationships/hyperlink" Target="https://swansea.cityofsanctuary.org/2017/06/02/swansea-city-of-sanctuary-wins-prestigious-queens-award" TargetMode="External"/><Relationship Id="rId4" Type="http://schemas.openxmlformats.org/officeDocument/2006/relationships/hyperlink" Target="https://swansea.cityofsanctuary.org/wp-content/uploads/sites/41/2015/05/scos-vision-e1432299615515.png" TargetMode="External"/><Relationship Id="rId9" Type="http://schemas.openxmlformats.org/officeDocument/2006/relationships/hyperlink" Target="https://swansea.cityofsanctuary.org/2017/05/11/swansea-refugee-and-asylum-seeker-advocacy-foru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64672" y="452293"/>
            <a:ext cx="9462655" cy="3149745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sz="2200" dirty="0" smtClean="0">
                <a:latin typeface="Arial Black" panose="020B0A04020102020204" pitchFamily="34" charset="0"/>
              </a:rPr>
              <a:t>Faculty of Education and Communities</a:t>
            </a:r>
            <a:br>
              <a:rPr lang="en-GB" sz="2200" dirty="0" smtClean="0">
                <a:latin typeface="Arial Black" panose="020B0A04020102020204" pitchFamily="34" charset="0"/>
              </a:rPr>
            </a:br>
            <a:r>
              <a:rPr lang="en-GB" sz="2200" dirty="0" smtClean="0">
                <a:latin typeface="Arial Black" panose="020B0A04020102020204" pitchFamily="34" charset="0"/>
              </a:rPr>
              <a:t>The School of Social Justice and Inclusion</a:t>
            </a:r>
            <a:br>
              <a:rPr lang="en-GB" sz="2200" dirty="0" smtClean="0">
                <a:latin typeface="Arial Black" panose="020B0A04020102020204" pitchFamily="34" charset="0"/>
              </a:rPr>
            </a:br>
            <a:r>
              <a:rPr lang="en-GB" sz="2200" dirty="0" smtClean="0">
                <a:latin typeface="Arial Black" panose="020B0A04020102020204" pitchFamily="34" charset="0"/>
              </a:rPr>
              <a:t>BA Single Honours Counselling Skills and Interdisciplinary Studies</a:t>
            </a:r>
            <a:br>
              <a:rPr lang="en-GB" sz="2200" dirty="0" smtClean="0">
                <a:latin typeface="Arial Black" panose="020B0A04020102020204" pitchFamily="34" charset="0"/>
              </a:rPr>
            </a:br>
            <a:r>
              <a:rPr lang="en-GB" sz="2200" dirty="0" smtClean="0">
                <a:latin typeface="Arial Black" panose="020B0A04020102020204" pitchFamily="34" charset="0"/>
              </a:rPr>
              <a:t>Level 5</a:t>
            </a:r>
            <a:br>
              <a:rPr lang="en-GB" sz="2200" dirty="0" smtClean="0">
                <a:latin typeface="Arial Black" panose="020B0A04020102020204" pitchFamily="34" charset="0"/>
              </a:rPr>
            </a:br>
            <a:r>
              <a:rPr lang="en-GB" sz="2200" dirty="0" smtClean="0">
                <a:latin typeface="Arial Black" panose="020B0A04020102020204" pitchFamily="34" charset="0"/>
              </a:rPr>
              <a:t/>
            </a:r>
            <a:br>
              <a:rPr lang="en-GB" sz="2200" dirty="0" smtClean="0">
                <a:latin typeface="Arial Black" panose="020B0A04020102020204" pitchFamily="34" charset="0"/>
              </a:rPr>
            </a:br>
            <a:endParaRPr lang="en-GB" sz="2200" dirty="0">
              <a:latin typeface="Arial Black" panose="020B0A040201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881745"/>
            <a:ext cx="9144000" cy="3588328"/>
          </a:xfrm>
        </p:spPr>
        <p:txBody>
          <a:bodyPr>
            <a:normAutofit/>
          </a:bodyPr>
          <a:lstStyle/>
          <a:p>
            <a:endParaRPr lang="en-GB" sz="2000" dirty="0" smtClean="0">
              <a:latin typeface="Arial Black" panose="020B0A04020102020204" pitchFamily="34" charset="0"/>
            </a:endParaRPr>
          </a:p>
          <a:p>
            <a:r>
              <a:rPr lang="en-GB" sz="2000" dirty="0" smtClean="0">
                <a:latin typeface="Arial Black" panose="020B0A04020102020204" pitchFamily="34" charset="0"/>
              </a:rPr>
              <a:t>Applied Mental Health Advocacy Skills</a:t>
            </a:r>
          </a:p>
          <a:p>
            <a:r>
              <a:rPr lang="en-GB" sz="2000" dirty="0" smtClean="0">
                <a:latin typeface="Arial Black" panose="020B0A04020102020204" pitchFamily="34" charset="0"/>
              </a:rPr>
              <a:t>M5X00961</a:t>
            </a:r>
          </a:p>
          <a:p>
            <a:r>
              <a:rPr lang="en-GB" sz="2000" dirty="0" smtClean="0">
                <a:latin typeface="Arial Black" panose="020B0A04020102020204" pitchFamily="34" charset="0"/>
              </a:rPr>
              <a:t>Assessment Component: One</a:t>
            </a:r>
          </a:p>
          <a:p>
            <a:r>
              <a:rPr lang="en-GB" sz="2000" dirty="0" smtClean="0">
                <a:latin typeface="Arial Black" panose="020B0A04020102020204" pitchFamily="34" charset="0"/>
              </a:rPr>
              <a:t>Ruth Groff</a:t>
            </a:r>
            <a:endParaRPr lang="en-GB" sz="2000" dirty="0">
              <a:latin typeface="Arial Black" panose="020B0A04020102020204" pitchFamily="34" charset="0"/>
            </a:endParaRPr>
          </a:p>
          <a:p>
            <a:endParaRPr lang="en-GB" sz="2000" dirty="0" smtClean="0">
              <a:latin typeface="Arial Black" panose="020B0A04020102020204" pitchFamily="34" charset="0"/>
            </a:endParaRPr>
          </a:p>
          <a:p>
            <a:endParaRPr lang="en-GB" dirty="0"/>
          </a:p>
          <a:p>
            <a:r>
              <a:rPr lang="en-GB" dirty="0" smtClean="0">
                <a:latin typeface="Arial Black" panose="020B0A04020102020204" pitchFamily="34" charset="0"/>
              </a:rPr>
              <a:t>Mental Health Advocacy Organisation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03563" y="6442364"/>
            <a:ext cx="23968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latin typeface="Arial Black" panose="020B0A04020102020204" pitchFamily="34" charset="0"/>
              </a:rPr>
              <a:t>P151441</a:t>
            </a:r>
            <a:endParaRPr lang="en-GB" sz="1400" dirty="0">
              <a:latin typeface="Arial Black" panose="020B0A04020102020204" pitchFamily="34" charset="0"/>
            </a:endParaRPr>
          </a:p>
        </p:txBody>
      </p:sp>
      <p:pic>
        <p:nvPicPr>
          <p:cNvPr id="5" name="Picture 4" descr="uwtsd-logo-bilingual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49" y="209694"/>
            <a:ext cx="2706833" cy="92637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357820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dirty="0" smtClean="0">
                <a:latin typeface="Arial Black" panose="020B0A04020102020204" pitchFamily="34" charset="0"/>
                <a:cs typeface="Arial" panose="020B0604020202020204" pitchFamily="34" charset="0"/>
              </a:rPr>
              <a:t>Refugee and Asylum Seeker</a:t>
            </a:r>
            <a:br>
              <a:rPr lang="en-GB" sz="3200" dirty="0" smtClean="0">
                <a:latin typeface="Arial Black" panose="020B0A04020102020204" pitchFamily="34" charset="0"/>
                <a:cs typeface="Arial" panose="020B0604020202020204" pitchFamily="34" charset="0"/>
              </a:rPr>
            </a:br>
            <a:r>
              <a:rPr lang="en-GB" sz="3200" dirty="0" smtClean="0">
                <a:latin typeface="Arial Black" panose="020B0A04020102020204" pitchFamily="34" charset="0"/>
                <a:cs typeface="Arial" panose="020B0604020202020204" pitchFamily="34" charset="0"/>
              </a:rPr>
              <a:t>Differences</a:t>
            </a:r>
            <a:endParaRPr lang="en-GB" sz="3200" dirty="0"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454150"/>
            <a:ext cx="12191999" cy="5403850"/>
          </a:xfrm>
        </p:spPr>
        <p:txBody>
          <a:bodyPr>
            <a:normAutofit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	Asylum seeker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Someone who claims to be a refugee while still waiting for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 decision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from the Home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Office whether it is accepted or denied.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	Refugee</a:t>
            </a:r>
          </a:p>
          <a:p>
            <a:pPr>
              <a:lnSpc>
                <a:spcPct val="17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Prove they are at danger of persecution due to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race, religion, nationality or political beliefs.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(Refugee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Convention 1951 quoted by the Refugee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Council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Content Placeholder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8911" y="4707010"/>
            <a:ext cx="4693735" cy="1993827"/>
          </a:xfrm>
          <a:prstGeom prst="rect">
            <a:avLst/>
          </a:prstGeom>
        </p:spPr>
      </p:pic>
      <p:pic>
        <p:nvPicPr>
          <p:cNvPr id="8" name="Content Placeholder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861" y="4707010"/>
            <a:ext cx="4678579" cy="1993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08424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195540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 smtClean="0">
                <a:latin typeface="Arial Black" panose="020B0A04020102020204" pitchFamily="34" charset="0"/>
                <a:cs typeface="Arial" panose="020B0604020202020204" pitchFamily="34" charset="0"/>
              </a:rPr>
              <a:t>City </a:t>
            </a:r>
            <a:r>
              <a:rPr lang="en-GB" sz="4000" b="1" dirty="0">
                <a:latin typeface="Arial Black" panose="020B0A04020102020204" pitchFamily="34" charset="0"/>
                <a:cs typeface="Arial" panose="020B0604020202020204" pitchFamily="34" charset="0"/>
              </a:rPr>
              <a:t>of </a:t>
            </a:r>
            <a:r>
              <a:rPr lang="en-GB" sz="4000" b="1" dirty="0" smtClean="0">
                <a:latin typeface="Arial Black" panose="020B0A04020102020204" pitchFamily="34" charset="0"/>
                <a:cs typeface="Arial" panose="020B0604020202020204" pitchFamily="34" charset="0"/>
              </a:rPr>
              <a:t>Sanctuary</a:t>
            </a:r>
            <a:r>
              <a:rPr lang="en-GB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 movement created in 2005 in Sheffield </a:t>
            </a:r>
          </a:p>
          <a:p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Provides safety for people seeking sanctuary in the UK</a:t>
            </a:r>
          </a:p>
          <a:p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Culture of hospitality  - Inclusion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Close partnerships with major refugee organisations to create a Sanctuary Alliance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It is supported by local groups (community, volunteers, private and public sector)</a:t>
            </a:r>
          </a:p>
          <a:p>
            <a:endParaRPr lang="en-GB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4" descr="http://m0.sportsjoe.ie/YToyOntzOjQ6ImRhdGEiO3M6MTczOiJhOjM6e3M6MzoidXJsIjtzOjExMToiaHR0cDovL21lZGlhLXNwb3J0c2pvZS5tYXhpbXVtbWVkaWEuaWUuczMuYW1hem9uYXdzLmNvbS93cC1jb250ZW50L3VwbG9hZHMvMjAxNS8wOC8zMDE0MDgwMC9DTmxya1otVzhBRXR3WmMuanBnIjtzOjU6IndpZHRoIjtpOjY0NztzOjY6ImhlaWdodCI7aTozNDA7fSI7czo0OiJoYXNoIjtzOjQwOiJlN2RiYWI5NzdkMTQwODk3M2ZjYzdhY2YwMzViODRkZGQ0NzBhYTU0Ijt9/cnlrkz-w8aetwzc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5637" y="2590800"/>
            <a:ext cx="3477704" cy="1827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77911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Vision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839788" y="1690688"/>
            <a:ext cx="5157787" cy="4498975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Courier New" panose="02070309020205020404" pitchFamily="49" charset="0"/>
              <a:buChar char="o"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 offer a safe place for those who flee their own countries due to violence or persecution</a:t>
            </a:r>
          </a:p>
          <a:p>
            <a:pPr marL="0" indent="0">
              <a:lnSpc>
                <a:spcPct val="150000"/>
              </a:lnSpc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 enjoy the contribution made by Asylum Seekers and Refugees to the city life</a:t>
            </a:r>
          </a:p>
          <a:p>
            <a:pPr>
              <a:lnSpc>
                <a:spcPct val="15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Cultural change </a:t>
            </a: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6172200" y="1681163"/>
            <a:ext cx="5183188" cy="4319299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14" name="Picture 2" descr="http://www.dailystormer.com/wp-content/uploads/2015/06/382561094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1690689"/>
            <a:ext cx="5773994" cy="4309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38243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7696" y="645344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dirty="0" smtClean="0">
                <a:latin typeface="Arial Black" panose="020B0A04020102020204" pitchFamily="34" charset="0"/>
              </a:rPr>
              <a:t>Swansea City of Sanctuary</a:t>
            </a:r>
            <a:endParaRPr lang="en-GB" sz="3200" dirty="0">
              <a:latin typeface="Arial Black" panose="020B0A04020102020204" pitchFamily="34" charset="0"/>
            </a:endParaRPr>
          </a:p>
        </p:txBody>
      </p:sp>
      <p:pic>
        <p:nvPicPr>
          <p:cNvPr id="4" name="Picture 2" descr="Swansea City of Sanctuary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5222" y="2656850"/>
            <a:ext cx="4127643" cy="1527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576189" y="2656850"/>
            <a:ext cx="11236676" cy="8402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Second official City of Sanctuary since 2010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Queen’s Award for Voluntary Service 2017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0ver 100 volunteers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endParaRPr lang="en-GB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endParaRPr lang="en-GB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endParaRPr lang="en-GB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endParaRPr lang="en-GB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endParaRPr lang="en-GB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endParaRPr lang="en-GB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endParaRPr lang="en-GB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endParaRPr lang="en-GB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37528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8574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dirty="0" smtClean="0">
                <a:latin typeface="Arial Black" panose="020B0A04020102020204" pitchFamily="34" charset="0"/>
              </a:rPr>
              <a:t>Advocacy</a:t>
            </a:r>
            <a:endParaRPr lang="en-GB" sz="40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54137"/>
            <a:ext cx="10748963" cy="5032375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6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sz="6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</a:t>
            </a:r>
            <a:r>
              <a:rPr lang="en-GB" sz="6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is advocacy?</a:t>
            </a:r>
          </a:p>
          <a:p>
            <a:pPr>
              <a:lnSpc>
                <a:spcPct val="170000"/>
              </a:lnSpc>
            </a:pPr>
            <a:r>
              <a:rPr lang="en-GB" sz="6400" dirty="0" smtClean="0">
                <a:latin typeface="Arial" panose="020B0604020202020204" pitchFamily="34" charset="0"/>
                <a:cs typeface="Arial" panose="020B0604020202020204" pitchFamily="34" charset="0"/>
              </a:rPr>
              <a:t>According to </a:t>
            </a:r>
            <a:r>
              <a:rPr lang="en-GB" sz="6400" dirty="0" smtClean="0">
                <a:latin typeface="Arial" panose="020B0604020202020204" pitchFamily="34" charset="0"/>
                <a:cs typeface="Arial" panose="020B0604020202020204" pitchFamily="34" charset="0"/>
              </a:rPr>
              <a:t>Mind (2017) : “Advocacy 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means getting support from another person to help you express your views and wishes, and to help make sure your voice is </a:t>
            </a:r>
            <a:r>
              <a:rPr lang="en-GB" sz="6400" dirty="0" smtClean="0">
                <a:latin typeface="Arial" panose="020B0604020202020204" pitchFamily="34" charset="0"/>
                <a:cs typeface="Arial" panose="020B0604020202020204" pitchFamily="34" charset="0"/>
              </a:rPr>
              <a:t>heard.</a:t>
            </a:r>
            <a:r>
              <a:rPr lang="en-GB" sz="6400" dirty="0" smtClean="0"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  <a:endParaRPr lang="en-GB" sz="6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endParaRPr lang="en-GB" sz="6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6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6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Types </a:t>
            </a:r>
            <a:r>
              <a:rPr lang="en-GB" sz="6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of advocacy (Mind, 2017)</a:t>
            </a:r>
            <a:endParaRPr lang="en-GB" sz="6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6400" dirty="0" smtClean="0">
                <a:latin typeface="Arial" panose="020B0604020202020204" pitchFamily="34" charset="0"/>
                <a:cs typeface="Arial" panose="020B0604020202020204" pitchFamily="34" charset="0"/>
              </a:rPr>
              <a:t>Community 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advocacy </a:t>
            </a:r>
            <a:r>
              <a:rPr lang="en-GB" sz="6400" dirty="0" smtClean="0">
                <a:latin typeface="Arial" panose="020B0604020202020204" pitchFamily="34" charset="0"/>
                <a:cs typeface="Arial" panose="020B0604020202020204" pitchFamily="34" charset="0"/>
              </a:rPr>
              <a:t>services</a:t>
            </a:r>
          </a:p>
          <a:p>
            <a:pPr>
              <a:lnSpc>
                <a:spcPct val="170000"/>
              </a:lnSpc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Advocacy for a specific </a:t>
            </a:r>
            <a:r>
              <a:rPr lang="en-GB" sz="6400" dirty="0" smtClean="0">
                <a:latin typeface="Arial" panose="020B0604020202020204" pitchFamily="34" charset="0"/>
                <a:cs typeface="Arial" panose="020B0604020202020204" pitchFamily="34" charset="0"/>
              </a:rPr>
              <a:t>cause</a:t>
            </a:r>
          </a:p>
          <a:p>
            <a:pPr>
              <a:lnSpc>
                <a:spcPct val="170000"/>
              </a:lnSpc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Group advocacy </a:t>
            </a:r>
          </a:p>
          <a:p>
            <a:pPr>
              <a:lnSpc>
                <a:spcPct val="170000"/>
              </a:lnSpc>
            </a:pPr>
            <a:r>
              <a:rPr lang="en-GB" sz="6400" dirty="0" smtClean="0">
                <a:latin typeface="Arial" panose="020B0604020202020204" pitchFamily="34" charset="0"/>
                <a:cs typeface="Arial" panose="020B0604020202020204" pitchFamily="34" charset="0"/>
              </a:rPr>
              <a:t>Peer advocacy</a:t>
            </a:r>
          </a:p>
          <a:p>
            <a:pPr>
              <a:lnSpc>
                <a:spcPct val="170000"/>
              </a:lnSpc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Statutory </a:t>
            </a:r>
            <a:r>
              <a:rPr lang="en-GB" sz="6400" dirty="0" smtClean="0">
                <a:latin typeface="Arial" panose="020B0604020202020204" pitchFamily="34" charset="0"/>
                <a:cs typeface="Arial" panose="020B0604020202020204" pitchFamily="34" charset="0"/>
              </a:rPr>
              <a:t>advocacy</a:t>
            </a:r>
            <a:endParaRPr lang="en-GB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52187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latin typeface="Arial Black" panose="020B0A04020102020204" pitchFamily="34" charset="0"/>
              </a:rPr>
              <a:t>City of Sanctuary Advocacy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 lnSpcReduction="10000"/>
          </a:bodyPr>
          <a:lstStyle/>
          <a:p>
            <a:pPr>
              <a:lnSpc>
                <a:spcPct val="170000"/>
              </a:lnSpc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Sanctuary Parliament event every </a:t>
            </a: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year</a:t>
            </a:r>
          </a:p>
          <a:p>
            <a:pPr>
              <a:lnSpc>
                <a:spcPct val="17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Sanctuary </a:t>
            </a: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Speakers</a:t>
            </a:r>
          </a:p>
          <a:p>
            <a:pPr>
              <a:lnSpc>
                <a:spcPct val="170000"/>
              </a:lnSpc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Swansea Refugee and Asylum Seeker Advocacy Forum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(as part of the Welsh Refugee Council)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C:\Users\User\Desktop\PowerSociety-Feature-Image-by-the-South-Yorkshire-Migration-and-Asylum-Action-Group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1142" y="2592203"/>
            <a:ext cx="3438525" cy="226187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009117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4077" y="4114642"/>
            <a:ext cx="4827022" cy="241458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dirty="0" smtClean="0">
                <a:latin typeface="Arial Black" panose="020B0A04020102020204" pitchFamily="34" charset="0"/>
              </a:rPr>
              <a:t>Integration in the community</a:t>
            </a:r>
            <a:endParaRPr lang="en-GB" sz="36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2427447" y="1690688"/>
            <a:ext cx="5157787" cy="3684588"/>
          </a:xfrm>
        </p:spPr>
        <p:txBody>
          <a:bodyPr>
            <a:no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Education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Sports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Faith Groups</a:t>
            </a:r>
          </a:p>
          <a:p>
            <a:endParaRPr lang="en-GB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33682" y="1584008"/>
            <a:ext cx="5183188" cy="3684588"/>
          </a:xfrm>
        </p:spPr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Social Clubs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Social services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Local businesses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42150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dirty="0" smtClean="0">
                <a:latin typeface="Arial Black" panose="020B0A04020102020204" pitchFamily="34" charset="0"/>
              </a:rPr>
              <a:t>Supporters</a:t>
            </a:r>
            <a:br>
              <a:rPr lang="en-GB" sz="3200" dirty="0" smtClean="0">
                <a:latin typeface="Arial Black" panose="020B0A04020102020204" pitchFamily="34" charset="0"/>
              </a:rPr>
            </a:br>
            <a:r>
              <a:rPr lang="en-GB" sz="1600" dirty="0" smtClean="0">
                <a:latin typeface="Arial Black" panose="020B0A04020102020204" pitchFamily="34" charset="0"/>
              </a:rPr>
              <a:t>(Over 150 Organisations)</a:t>
            </a:r>
            <a:endParaRPr lang="en-GB" sz="16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839788" y="2408093"/>
            <a:ext cx="5157787" cy="3684588"/>
          </a:xfrm>
        </p:spPr>
        <p:txBody>
          <a:bodyPr>
            <a:normAutofit/>
          </a:bodyPr>
          <a:lstStyle/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Swansea Council</a:t>
            </a:r>
          </a:p>
          <a:p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Amnesty International (Swansea)</a:t>
            </a:r>
          </a:p>
          <a:p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British Red Cross</a:t>
            </a:r>
          </a:p>
          <a:p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African Community Centre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408093"/>
            <a:ext cx="5183188" cy="3684588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Athena Counselling Services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Asylum Justice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Gower College Swansea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Swansea Bay Asylum Seekers and Refugees Support Group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18847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78301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dirty="0" smtClean="0">
                <a:latin typeface="Arial Black" panose="020B0A04020102020204" pitchFamily="34" charset="0"/>
              </a:rPr>
              <a:t>Swansea City of Sanctuary Projects</a:t>
            </a:r>
            <a:endParaRPr lang="en-GB" sz="36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93444"/>
            <a:ext cx="10515600" cy="4445390"/>
          </a:xfrm>
        </p:spPr>
        <p:txBody>
          <a:bodyPr>
            <a:normAutofit/>
          </a:bodyPr>
          <a:lstStyle/>
          <a:p>
            <a:endParaRPr lang="en-GB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Wales Cities of Sanctuary Project 2015 – 2018 </a:t>
            </a:r>
          </a:p>
          <a:p>
            <a:pPr marL="0" indent="0"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Swansea Welcome Project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Asylum </a:t>
            </a: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Matters</a:t>
            </a:r>
          </a:p>
          <a:p>
            <a:endParaRPr lang="en-GB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Share Tawe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Swansea Bay Asylum Seekers Group,  Welsh Refugee Council, Shelter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05674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dirty="0" smtClean="0">
                <a:latin typeface="Arial Black" panose="020B0A04020102020204" pitchFamily="34" charset="0"/>
              </a:rPr>
              <a:t>Raising Awareness</a:t>
            </a:r>
            <a:endParaRPr lang="en-GB" sz="36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Training session delivered through Swansea CVS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Multilingual World Literature in Swansea Event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Wales Nation of Sanctuary Conference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Sanctuary Awards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Music Festivals (Donation)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Refugee Crisis (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Powerpoint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73275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748583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dirty="0" smtClean="0">
                <a:latin typeface="Arial Black" panose="020B0A04020102020204" pitchFamily="34" charset="0"/>
              </a:rPr>
              <a:t>Research</a:t>
            </a:r>
            <a:endParaRPr lang="en-GB" sz="40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177770"/>
            <a:ext cx="10515600" cy="4854600"/>
          </a:xfrm>
        </p:spPr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Book chapters and Journal Articles from Oxford University Press Resources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Pamphlets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Videos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" descr="http://seekershub.org/blog/wp-content/uploads/2015/09/A-Syrian-refugee-holding-00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7845" y="3507268"/>
            <a:ext cx="4294695" cy="2478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30336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dirty="0" smtClean="0">
                <a:latin typeface="Arial Black" panose="020B0A04020102020204" pitchFamily="34" charset="0"/>
              </a:rPr>
              <a:t>City of Sanctuary and Mental Health</a:t>
            </a:r>
            <a:endParaRPr lang="en-GB" sz="36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ecognises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relevance of the health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services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 daily life and mental health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 Asylum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Seekers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and Refugees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Sanctuary Award in recognition for good practice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2700" y="4586747"/>
            <a:ext cx="3293709" cy="1843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35024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948" y="5044844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dirty="0" smtClean="0">
                <a:latin typeface="Arial Black" panose="020B0A04020102020204" pitchFamily="34" charset="0"/>
              </a:rPr>
              <a:t>Any Questions?</a:t>
            </a:r>
            <a:endParaRPr lang="en-GB" sz="3600" dirty="0">
              <a:latin typeface="Arial Black" panose="020B0A04020102020204" pitchFamily="34" charset="0"/>
            </a:endParaRP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5276" y="722426"/>
            <a:ext cx="7742903" cy="4159290"/>
          </a:xfrm>
        </p:spPr>
      </p:pic>
    </p:spTree>
    <p:extLst>
      <p:ext uri="{BB962C8B-B14F-4D97-AF65-F5344CB8AC3E}">
        <p14:creationId xmlns:p14="http://schemas.microsoft.com/office/powerpoint/2010/main" val="15087263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-90781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2000" dirty="0" smtClean="0">
                <a:latin typeface="Arial Black" panose="020B0A04020102020204" pitchFamily="34" charset="0"/>
              </a:rPr>
              <a:t>Reference List</a:t>
            </a:r>
            <a:endParaRPr lang="en-GB" sz="20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748086"/>
            <a:ext cx="10515600" cy="5623218"/>
          </a:xfrm>
        </p:spPr>
        <p:txBody>
          <a:bodyPr>
            <a:normAutofit fontScale="92500"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Anon, (2017). [online]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www.walesonline.co.uk/news/wales-news/death-asylum-seeker-swansea-sparked-13718066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(Accessed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24 October 2017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Citiesofmigration.ca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(2017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Cities of Sanctuary, Communities of Welcome | Cities of </a:t>
            </a:r>
            <a:r>
              <a:rPr lang="en-GB" sz="1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Migration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http://citiesofmigration.ca/good_idea/cities-of-sanctuary-communities-of-welcome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/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[(Accessed 24 October 2017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Cityofsanctuary.org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(2017).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About City of Sanctuary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://cityofsanctuary.org/about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/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Accessed 16 October 2017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Cityofsanctuary.org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(2017)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www.cityofsanctuary.org/files/swanseajun10newsprint.pdf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 (Accessed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16 October 2017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Swansea.cityofsanctuary.org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(2017)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swansea.cityofsanctuary.org/wp-content/uploads/sites/41/2015/05/scos-vision-e1432299615515.png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(Accessed 15 October 2017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Cityofsanctuary.org. (2017).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Refugee Crisis: some facts and figures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cityofsanctuary.org/resources/raising-awareness/refugee-crisis-some-facts-and-figures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Accessed 16 October 2017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Cityofsanctuary.org. (2017). Pledge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you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support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(2017).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https://swansea.cityofsanctuary.org/get-involved/pledge-your-support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/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Accessed 16 October 2017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Evangelical Alliance. (2017).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Wales as a Nation of Sanctuary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www.eauk.org/current-affairs/politics/wales-as-a-nation-of-sanctuary.cfm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Accessed 24 October 2017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Habitat for Humanity GB. (2017).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Refugees, Asylum Seekers &amp; Migrants: A Crucial Difference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www.habitatforhumanity.org.uk/news/blog/16/9/27/refugees-asylum-seekers-migrants-crucial-difference?gclid=EAIaIQobChMInqn4srmo1wIVxhXTCh0XuwosEAAYBCAAEgLrG_D_BwE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 (Accessed 1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Nov.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2017).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8923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48952"/>
            <a:ext cx="10515600" cy="774358"/>
          </a:xfrm>
        </p:spPr>
        <p:txBody>
          <a:bodyPr>
            <a:normAutofit/>
          </a:bodyPr>
          <a:lstStyle/>
          <a:p>
            <a:pPr algn="ctr"/>
            <a:r>
              <a:rPr lang="en-GB" sz="2000" dirty="0">
                <a:latin typeface="Arial Black" panose="020B0A04020102020204" pitchFamily="34" charset="0"/>
              </a:rPr>
              <a:t>Reference List</a:t>
            </a: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023310"/>
            <a:ext cx="10515600" cy="5451231"/>
          </a:xfrm>
        </p:spPr>
        <p:txBody>
          <a:bodyPr>
            <a:normAutofit fontScale="92500" lnSpcReduction="20000"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Mind.org.uk. (2017).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online]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www.mind.org.uk/media/192447/Refugee_Report_1.pdf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(Accessed 18 October 2017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Swansea.cityofsanctuary.org. (2017)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swansea.cityofsanctuary.org/wp-content/uploads/sites/41/2015/05/scos-vision-e1432299615515.png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(Accessed 16 October 2017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Swansea.cityofsanctuary.org. (2017).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Swansea City of Sanctuary Wins Prestigious Queen’s Award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swansea.cityofsanctuary.org/2017/06/02/swansea-city-of-sanctuary-wins-prestigious-queens-award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(Accessed 16 October 2017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Swansea.cityofsanctuary.org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(2017)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swansea.cityofsanctuary.org/wp-content/uploads/sites/41/2015/05/scos-vision-e1432299615515.png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(Accessed 16 October 2017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Swansea.cityofsanctuary.org. (2017).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Swansea City of Sanctuary Wins Prestigious Queen’s Award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swansea.cityofsanctuary.org/2017/06/02/swansea-city-of-sanctuary-wins-prestigious-queens-award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Accessed 16 October 2017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Swansea.cityofsanctuary.org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(2017).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Free awareness-raising training available through Swansea CVS.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://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swansea.cityofsanctuary.org/2017/03/31/free-awareness-raising-training-available-through-swansea-cvs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(Accessed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16 October 2017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Swansea.cityofsanctuary.org. (2017).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VolcanoFridays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 – World Voices in </a:t>
            </a:r>
            <a:r>
              <a:rPr lang="en-GB" sz="1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Swansea!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u="sng" dirty="0" smtClean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://swansea.cityofsanctuary.org/2017/03/30/volcanofridays-world-voices-in-swansea </a:t>
            </a:r>
            <a:r>
              <a:rPr lang="en-GB" sz="1200" u="sng" dirty="0" smtClean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Accessed 18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October 2017</a:t>
            </a:r>
            <a:r>
              <a:rPr lang="en-GB" sz="12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Swansea.cityofsanctuary.org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(2017).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Free Training in Partnership with HOPE not hate Wales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swansea.cityofsanctuary.org/2016/11/07/free-training-in-partnership-with-hope-not-hate-wales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(Accessed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18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October 2017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Swansea.cityofsanctuary.org. (2017).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Swansea Refugee and Asylum Seeker Advocacy Forum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swansea.cityofsanctuary.org/2017/05/11/swansea-refugee-and-asylum-seeker-advocacy-forum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(Accessed 16 October 2017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34857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3956</TotalTime>
  <Words>782</Words>
  <Application>Microsoft Office PowerPoint</Application>
  <PresentationFormat>Widescreen</PresentationFormat>
  <Paragraphs>180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Arial Black</vt:lpstr>
      <vt:lpstr>Calibri</vt:lpstr>
      <vt:lpstr>Calibri Light</vt:lpstr>
      <vt:lpstr>Courier New</vt:lpstr>
      <vt:lpstr>Office Theme</vt:lpstr>
      <vt:lpstr>      Faculty of Education and Communities The School of Social Justice and Inclusion BA Single Honours Counselling Skills and Interdisciplinary Studies Level 5  </vt:lpstr>
      <vt:lpstr>Refugee and Asylum Seeker Differences</vt:lpstr>
      <vt:lpstr>    City of Sanctuary   </vt:lpstr>
      <vt:lpstr>Vision </vt:lpstr>
      <vt:lpstr>Swansea City of Sanctuary</vt:lpstr>
      <vt:lpstr>Advocacy</vt:lpstr>
      <vt:lpstr>City of Sanctuary Advocacy</vt:lpstr>
      <vt:lpstr>Integration in the community</vt:lpstr>
      <vt:lpstr>Supporters (Over 150 Organisations)</vt:lpstr>
      <vt:lpstr>Swansea City of Sanctuary Projects</vt:lpstr>
      <vt:lpstr>Raising Awareness</vt:lpstr>
      <vt:lpstr>Research</vt:lpstr>
      <vt:lpstr>City of Sanctuary and Mental Health</vt:lpstr>
      <vt:lpstr>Any Questions?</vt:lpstr>
      <vt:lpstr>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Susana DaCunhaMatos (P151441)</dc:creator>
  <cp:lastModifiedBy>Susana DaCunhaMatos (P151441)</cp:lastModifiedBy>
  <cp:revision>119</cp:revision>
  <cp:lastPrinted>2017-11-06T10:54:13Z</cp:lastPrinted>
  <dcterms:created xsi:type="dcterms:W3CDTF">2017-10-16T17:06:10Z</dcterms:created>
  <dcterms:modified xsi:type="dcterms:W3CDTF">2017-11-06T22:40:51Z</dcterms:modified>
</cp:coreProperties>
</file>