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
  </p:notesMasterIdLst>
  <p:sldIdLst>
    <p:sldId id="258" r:id="rId2"/>
    <p:sldId id="259" r:id="rId3"/>
    <p:sldId id="260" r:id="rId4"/>
    <p:sldId id="261"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A9BB"/>
    <a:srgbClr val="00C7FF"/>
    <a:srgbClr val="BE6889"/>
    <a:srgbClr val="FF196F"/>
    <a:srgbClr val="8B0C3D"/>
    <a:srgbClr val="834BAD"/>
    <a:srgbClr val="B90F4F"/>
    <a:srgbClr val="FFD3EB"/>
    <a:srgbClr val="B0104D"/>
    <a:srgbClr val="A3104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92D1A5-D5E3-974F-8A9B-5CF763383F0A}" v="1" dt="2022-10-21T07:28:15.8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854"/>
    <p:restoredTop sz="91488"/>
  </p:normalViewPr>
  <p:slideViewPr>
    <p:cSldViewPr snapToGrid="0" snapToObjects="1">
      <p:cViewPr varScale="1">
        <p:scale>
          <a:sx n="98" d="100"/>
          <a:sy n="98" d="100"/>
        </p:scale>
        <p:origin x="1576" y="192"/>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3163CB-D1E9-224F-B73D-9D0128AA4596}" type="datetimeFigureOut">
              <a:rPr lang="en-US" smtClean="0"/>
              <a:t>10/21/22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41C915-B4AC-274E-A404-5DBA807BA4E6}" type="slidenum">
              <a:rPr lang="en-US" smtClean="0"/>
              <a:t>‹#›</a:t>
            </a:fld>
            <a:endParaRPr lang="en-US"/>
          </a:p>
        </p:txBody>
      </p:sp>
    </p:spTree>
    <p:extLst>
      <p:ext uri="{BB962C8B-B14F-4D97-AF65-F5344CB8AC3E}">
        <p14:creationId xmlns:p14="http://schemas.microsoft.com/office/powerpoint/2010/main" val="3411086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41C915-B4AC-274E-A404-5DBA807BA4E6}" type="slidenum">
              <a:rPr lang="en-US" smtClean="0"/>
              <a:t>1</a:t>
            </a:fld>
            <a:endParaRPr lang="en-US"/>
          </a:p>
        </p:txBody>
      </p:sp>
    </p:spTree>
    <p:extLst>
      <p:ext uri="{BB962C8B-B14F-4D97-AF65-F5344CB8AC3E}">
        <p14:creationId xmlns:p14="http://schemas.microsoft.com/office/powerpoint/2010/main" val="2045336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41C915-B4AC-274E-A404-5DBA807BA4E6}" type="slidenum">
              <a:rPr lang="en-US" smtClean="0"/>
              <a:t>2</a:t>
            </a:fld>
            <a:endParaRPr lang="en-US"/>
          </a:p>
        </p:txBody>
      </p:sp>
    </p:spTree>
    <p:extLst>
      <p:ext uri="{BB962C8B-B14F-4D97-AF65-F5344CB8AC3E}">
        <p14:creationId xmlns:p14="http://schemas.microsoft.com/office/powerpoint/2010/main" val="23498201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41C915-B4AC-274E-A404-5DBA807BA4E6}" type="slidenum">
              <a:rPr lang="en-US" smtClean="0"/>
              <a:t>3</a:t>
            </a:fld>
            <a:endParaRPr lang="en-US"/>
          </a:p>
        </p:txBody>
      </p:sp>
    </p:spTree>
    <p:extLst>
      <p:ext uri="{BB962C8B-B14F-4D97-AF65-F5344CB8AC3E}">
        <p14:creationId xmlns:p14="http://schemas.microsoft.com/office/powerpoint/2010/main" val="16198682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B841C915-B4AC-274E-A404-5DBA807BA4E6}" type="slidenum">
              <a:rPr lang="en-US" smtClean="0"/>
              <a:t>4</a:t>
            </a:fld>
            <a:endParaRPr lang="en-US"/>
          </a:p>
        </p:txBody>
      </p:sp>
    </p:spTree>
    <p:extLst>
      <p:ext uri="{BB962C8B-B14F-4D97-AF65-F5344CB8AC3E}">
        <p14:creationId xmlns:p14="http://schemas.microsoft.com/office/powerpoint/2010/main" val="558825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BBBF7-1F1D-654B-A0AA-2D7B23ACDD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45DBF69-E7B6-F246-8B9F-CAE04612A2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2543F70-22FA-DB49-8C20-0EE5499B5DFA}"/>
              </a:ext>
            </a:extLst>
          </p:cNvPr>
          <p:cNvSpPr>
            <a:spLocks noGrp="1"/>
          </p:cNvSpPr>
          <p:nvPr>
            <p:ph type="dt" sz="half" idx="10"/>
          </p:nvPr>
        </p:nvSpPr>
        <p:spPr/>
        <p:txBody>
          <a:bodyPr/>
          <a:lstStyle/>
          <a:p>
            <a:fld id="{82C85479-D6C4-8449-ABA0-6596CBC9A703}" type="datetimeFigureOut">
              <a:rPr lang="en-US" smtClean="0"/>
              <a:t>10/21/22</a:t>
            </a:fld>
            <a:endParaRPr lang="en-US"/>
          </a:p>
        </p:txBody>
      </p:sp>
      <p:sp>
        <p:nvSpPr>
          <p:cNvPr id="5" name="Footer Placeholder 4">
            <a:extLst>
              <a:ext uri="{FF2B5EF4-FFF2-40B4-BE49-F238E27FC236}">
                <a16:creationId xmlns:a16="http://schemas.microsoft.com/office/drawing/2014/main" id="{3B736ABD-914F-7F4E-BE65-70DBA80426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6CD0AB-1AAF-F641-9072-F510CAB189A0}"/>
              </a:ext>
            </a:extLst>
          </p:cNvPr>
          <p:cNvSpPr>
            <a:spLocks noGrp="1"/>
          </p:cNvSpPr>
          <p:nvPr>
            <p:ph type="sldNum" sz="quarter" idx="12"/>
          </p:nvPr>
        </p:nvSpPr>
        <p:spPr/>
        <p:txBody>
          <a:bodyPr/>
          <a:lstStyle/>
          <a:p>
            <a:fld id="{676E673A-D7C9-5348-BF8D-376A70440215}" type="slidenum">
              <a:rPr lang="en-US" smtClean="0"/>
              <a:t>‹#›</a:t>
            </a:fld>
            <a:endParaRPr lang="en-US"/>
          </a:p>
        </p:txBody>
      </p:sp>
    </p:spTree>
    <p:extLst>
      <p:ext uri="{BB962C8B-B14F-4D97-AF65-F5344CB8AC3E}">
        <p14:creationId xmlns:p14="http://schemas.microsoft.com/office/powerpoint/2010/main" val="252293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87D66-4CAF-5F46-9D98-BDAE14F590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56B8110-FFD2-1541-92D8-59F0AC6FDCA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EEFE79-EAD0-A948-8BDE-958D25B1785D}"/>
              </a:ext>
            </a:extLst>
          </p:cNvPr>
          <p:cNvSpPr>
            <a:spLocks noGrp="1"/>
          </p:cNvSpPr>
          <p:nvPr>
            <p:ph type="dt" sz="half" idx="10"/>
          </p:nvPr>
        </p:nvSpPr>
        <p:spPr/>
        <p:txBody>
          <a:bodyPr/>
          <a:lstStyle/>
          <a:p>
            <a:fld id="{82C85479-D6C4-8449-ABA0-6596CBC9A703}" type="datetimeFigureOut">
              <a:rPr lang="en-US" smtClean="0"/>
              <a:t>10/21/22</a:t>
            </a:fld>
            <a:endParaRPr lang="en-US"/>
          </a:p>
        </p:txBody>
      </p:sp>
      <p:sp>
        <p:nvSpPr>
          <p:cNvPr id="5" name="Footer Placeholder 4">
            <a:extLst>
              <a:ext uri="{FF2B5EF4-FFF2-40B4-BE49-F238E27FC236}">
                <a16:creationId xmlns:a16="http://schemas.microsoft.com/office/drawing/2014/main" id="{CC17A9C3-742B-8746-BD81-96A2C37C1E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BB6EC8-93F7-704E-8AAE-40906254A2AD}"/>
              </a:ext>
            </a:extLst>
          </p:cNvPr>
          <p:cNvSpPr>
            <a:spLocks noGrp="1"/>
          </p:cNvSpPr>
          <p:nvPr>
            <p:ph type="sldNum" sz="quarter" idx="12"/>
          </p:nvPr>
        </p:nvSpPr>
        <p:spPr/>
        <p:txBody>
          <a:bodyPr/>
          <a:lstStyle/>
          <a:p>
            <a:fld id="{676E673A-D7C9-5348-BF8D-376A70440215}" type="slidenum">
              <a:rPr lang="en-US" smtClean="0"/>
              <a:t>‹#›</a:t>
            </a:fld>
            <a:endParaRPr lang="en-US"/>
          </a:p>
        </p:txBody>
      </p:sp>
    </p:spTree>
    <p:extLst>
      <p:ext uri="{BB962C8B-B14F-4D97-AF65-F5344CB8AC3E}">
        <p14:creationId xmlns:p14="http://schemas.microsoft.com/office/powerpoint/2010/main" val="2181158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77EB4-45F0-3142-AC4D-50C1C1B8AEB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74C45B-D28F-2444-A353-212C1287A2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47C926D-2621-294D-A5AA-3B69D02A4B55}"/>
              </a:ext>
            </a:extLst>
          </p:cNvPr>
          <p:cNvSpPr>
            <a:spLocks noGrp="1"/>
          </p:cNvSpPr>
          <p:nvPr>
            <p:ph type="dt" sz="half" idx="10"/>
          </p:nvPr>
        </p:nvSpPr>
        <p:spPr/>
        <p:txBody>
          <a:bodyPr/>
          <a:lstStyle/>
          <a:p>
            <a:fld id="{82C85479-D6C4-8449-ABA0-6596CBC9A703}" type="datetimeFigureOut">
              <a:rPr lang="en-US" smtClean="0"/>
              <a:t>10/21/22</a:t>
            </a:fld>
            <a:endParaRPr lang="en-US"/>
          </a:p>
        </p:txBody>
      </p:sp>
      <p:sp>
        <p:nvSpPr>
          <p:cNvPr id="5" name="Footer Placeholder 4">
            <a:extLst>
              <a:ext uri="{FF2B5EF4-FFF2-40B4-BE49-F238E27FC236}">
                <a16:creationId xmlns:a16="http://schemas.microsoft.com/office/drawing/2014/main" id="{0C567088-316C-4848-B31F-BB936D4A6F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BFDB7F-25EE-FC44-8E2C-0CF49A98C0DD}"/>
              </a:ext>
            </a:extLst>
          </p:cNvPr>
          <p:cNvSpPr>
            <a:spLocks noGrp="1"/>
          </p:cNvSpPr>
          <p:nvPr>
            <p:ph type="sldNum" sz="quarter" idx="12"/>
          </p:nvPr>
        </p:nvSpPr>
        <p:spPr/>
        <p:txBody>
          <a:bodyPr/>
          <a:lstStyle/>
          <a:p>
            <a:fld id="{676E673A-D7C9-5348-BF8D-376A70440215}" type="slidenum">
              <a:rPr lang="en-US" smtClean="0"/>
              <a:t>‹#›</a:t>
            </a:fld>
            <a:endParaRPr lang="en-US"/>
          </a:p>
        </p:txBody>
      </p:sp>
    </p:spTree>
    <p:extLst>
      <p:ext uri="{BB962C8B-B14F-4D97-AF65-F5344CB8AC3E}">
        <p14:creationId xmlns:p14="http://schemas.microsoft.com/office/powerpoint/2010/main" val="3834368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8FEB0-9098-854D-94D9-A09F556F3D3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FBF006A-AEBE-384E-A60A-7B5255BF4256}"/>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A358D-05C5-254E-B7FE-900DAC62B3A7}"/>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7473AD0-6D3D-274C-A547-A61841F4CA49}"/>
              </a:ext>
            </a:extLst>
          </p:cNvPr>
          <p:cNvSpPr>
            <a:spLocks noGrp="1"/>
          </p:cNvSpPr>
          <p:nvPr>
            <p:ph type="dt" sz="half" idx="10"/>
          </p:nvPr>
        </p:nvSpPr>
        <p:spPr/>
        <p:txBody>
          <a:bodyPr/>
          <a:lstStyle/>
          <a:p>
            <a:fld id="{82C85479-D6C4-8449-ABA0-6596CBC9A703}" type="datetimeFigureOut">
              <a:rPr lang="en-US" smtClean="0"/>
              <a:t>10/21/22</a:t>
            </a:fld>
            <a:endParaRPr lang="en-US"/>
          </a:p>
        </p:txBody>
      </p:sp>
      <p:sp>
        <p:nvSpPr>
          <p:cNvPr id="6" name="Footer Placeholder 5">
            <a:extLst>
              <a:ext uri="{FF2B5EF4-FFF2-40B4-BE49-F238E27FC236}">
                <a16:creationId xmlns:a16="http://schemas.microsoft.com/office/drawing/2014/main" id="{41C0FAA3-DD30-2F4C-A56F-984D5A27EAC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402DFF-AA65-FD42-929E-1D519B6E8BE3}"/>
              </a:ext>
            </a:extLst>
          </p:cNvPr>
          <p:cNvSpPr>
            <a:spLocks noGrp="1"/>
          </p:cNvSpPr>
          <p:nvPr>
            <p:ph type="sldNum" sz="quarter" idx="12"/>
          </p:nvPr>
        </p:nvSpPr>
        <p:spPr/>
        <p:txBody>
          <a:bodyPr/>
          <a:lstStyle/>
          <a:p>
            <a:fld id="{676E673A-D7C9-5348-BF8D-376A70440215}" type="slidenum">
              <a:rPr lang="en-US" smtClean="0"/>
              <a:t>‹#›</a:t>
            </a:fld>
            <a:endParaRPr lang="en-US"/>
          </a:p>
        </p:txBody>
      </p:sp>
    </p:spTree>
    <p:extLst>
      <p:ext uri="{BB962C8B-B14F-4D97-AF65-F5344CB8AC3E}">
        <p14:creationId xmlns:p14="http://schemas.microsoft.com/office/powerpoint/2010/main" val="2796075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55BD0-23BB-DD40-AE81-84D0F21985A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E1E3880-2944-6E4A-9E05-BED78D3F45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E53A6FA-3BF5-104D-9FC4-67247EA07CD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0382F08-3C73-1A4E-9A91-18F98043D0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411F765-8968-5942-8171-88FC8E3BC68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A3A0D71-084A-4C4A-9682-7FFC72D32164}"/>
              </a:ext>
            </a:extLst>
          </p:cNvPr>
          <p:cNvSpPr>
            <a:spLocks noGrp="1"/>
          </p:cNvSpPr>
          <p:nvPr>
            <p:ph type="dt" sz="half" idx="10"/>
          </p:nvPr>
        </p:nvSpPr>
        <p:spPr/>
        <p:txBody>
          <a:bodyPr/>
          <a:lstStyle/>
          <a:p>
            <a:fld id="{82C85479-D6C4-8449-ABA0-6596CBC9A703}" type="datetimeFigureOut">
              <a:rPr lang="en-US" smtClean="0"/>
              <a:t>10/21/22</a:t>
            </a:fld>
            <a:endParaRPr lang="en-US"/>
          </a:p>
        </p:txBody>
      </p:sp>
      <p:sp>
        <p:nvSpPr>
          <p:cNvPr id="8" name="Footer Placeholder 7">
            <a:extLst>
              <a:ext uri="{FF2B5EF4-FFF2-40B4-BE49-F238E27FC236}">
                <a16:creationId xmlns:a16="http://schemas.microsoft.com/office/drawing/2014/main" id="{6514DEC7-EB9C-C441-A45E-0ED3BD13A57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B28AC9D-7755-E042-A011-804850D406C9}"/>
              </a:ext>
            </a:extLst>
          </p:cNvPr>
          <p:cNvSpPr>
            <a:spLocks noGrp="1"/>
          </p:cNvSpPr>
          <p:nvPr>
            <p:ph type="sldNum" sz="quarter" idx="12"/>
          </p:nvPr>
        </p:nvSpPr>
        <p:spPr/>
        <p:txBody>
          <a:bodyPr/>
          <a:lstStyle/>
          <a:p>
            <a:fld id="{676E673A-D7C9-5348-BF8D-376A70440215}" type="slidenum">
              <a:rPr lang="en-US" smtClean="0"/>
              <a:t>‹#›</a:t>
            </a:fld>
            <a:endParaRPr lang="en-US"/>
          </a:p>
        </p:txBody>
      </p:sp>
    </p:spTree>
    <p:extLst>
      <p:ext uri="{BB962C8B-B14F-4D97-AF65-F5344CB8AC3E}">
        <p14:creationId xmlns:p14="http://schemas.microsoft.com/office/powerpoint/2010/main" val="1920529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36C8-7327-9A48-A6B1-85AF29F5E74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544D102-8C35-254D-9E03-F2E64A022A53}"/>
              </a:ext>
            </a:extLst>
          </p:cNvPr>
          <p:cNvSpPr>
            <a:spLocks noGrp="1"/>
          </p:cNvSpPr>
          <p:nvPr>
            <p:ph type="dt" sz="half" idx="10"/>
          </p:nvPr>
        </p:nvSpPr>
        <p:spPr/>
        <p:txBody>
          <a:bodyPr/>
          <a:lstStyle/>
          <a:p>
            <a:fld id="{82C85479-D6C4-8449-ABA0-6596CBC9A703}" type="datetimeFigureOut">
              <a:rPr lang="en-US" smtClean="0"/>
              <a:t>10/21/22</a:t>
            </a:fld>
            <a:endParaRPr lang="en-US"/>
          </a:p>
        </p:txBody>
      </p:sp>
      <p:sp>
        <p:nvSpPr>
          <p:cNvPr id="4" name="Footer Placeholder 3">
            <a:extLst>
              <a:ext uri="{FF2B5EF4-FFF2-40B4-BE49-F238E27FC236}">
                <a16:creationId xmlns:a16="http://schemas.microsoft.com/office/drawing/2014/main" id="{65439646-4AFD-5F4B-B273-FD5AAE7E0F6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C0F189B-462C-524A-8EA6-5D915BFD7E0C}"/>
              </a:ext>
            </a:extLst>
          </p:cNvPr>
          <p:cNvSpPr>
            <a:spLocks noGrp="1"/>
          </p:cNvSpPr>
          <p:nvPr>
            <p:ph type="sldNum" sz="quarter" idx="12"/>
          </p:nvPr>
        </p:nvSpPr>
        <p:spPr/>
        <p:txBody>
          <a:bodyPr/>
          <a:lstStyle/>
          <a:p>
            <a:fld id="{676E673A-D7C9-5348-BF8D-376A70440215}" type="slidenum">
              <a:rPr lang="en-US" smtClean="0"/>
              <a:t>‹#›</a:t>
            </a:fld>
            <a:endParaRPr lang="en-US"/>
          </a:p>
        </p:txBody>
      </p:sp>
    </p:spTree>
    <p:extLst>
      <p:ext uri="{BB962C8B-B14F-4D97-AF65-F5344CB8AC3E}">
        <p14:creationId xmlns:p14="http://schemas.microsoft.com/office/powerpoint/2010/main" val="2801876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95914E-8D65-FA40-B250-91491AF24555}"/>
              </a:ext>
            </a:extLst>
          </p:cNvPr>
          <p:cNvSpPr>
            <a:spLocks noGrp="1"/>
          </p:cNvSpPr>
          <p:nvPr>
            <p:ph type="dt" sz="half" idx="10"/>
          </p:nvPr>
        </p:nvSpPr>
        <p:spPr/>
        <p:txBody>
          <a:bodyPr/>
          <a:lstStyle/>
          <a:p>
            <a:fld id="{82C85479-D6C4-8449-ABA0-6596CBC9A703}" type="datetimeFigureOut">
              <a:rPr lang="en-US" smtClean="0"/>
              <a:t>10/21/22</a:t>
            </a:fld>
            <a:endParaRPr lang="en-US"/>
          </a:p>
        </p:txBody>
      </p:sp>
      <p:sp>
        <p:nvSpPr>
          <p:cNvPr id="3" name="Footer Placeholder 2">
            <a:extLst>
              <a:ext uri="{FF2B5EF4-FFF2-40B4-BE49-F238E27FC236}">
                <a16:creationId xmlns:a16="http://schemas.microsoft.com/office/drawing/2014/main" id="{A8726E62-DE6C-714B-BD14-2F0BD958C22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D62DB90-EC05-5940-8D86-6E893AD5AB70}"/>
              </a:ext>
            </a:extLst>
          </p:cNvPr>
          <p:cNvSpPr>
            <a:spLocks noGrp="1"/>
          </p:cNvSpPr>
          <p:nvPr>
            <p:ph type="sldNum" sz="quarter" idx="12"/>
          </p:nvPr>
        </p:nvSpPr>
        <p:spPr/>
        <p:txBody>
          <a:bodyPr/>
          <a:lstStyle/>
          <a:p>
            <a:fld id="{676E673A-D7C9-5348-BF8D-376A70440215}" type="slidenum">
              <a:rPr lang="en-US" smtClean="0"/>
              <a:t>‹#›</a:t>
            </a:fld>
            <a:endParaRPr lang="en-US"/>
          </a:p>
        </p:txBody>
      </p:sp>
    </p:spTree>
    <p:extLst>
      <p:ext uri="{BB962C8B-B14F-4D97-AF65-F5344CB8AC3E}">
        <p14:creationId xmlns:p14="http://schemas.microsoft.com/office/powerpoint/2010/main" val="12646512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240A0-60BC-FF44-8A10-2E0C87D756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4ABAC0-1CC6-664E-93E3-177F5A8553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1D890C2-0800-7948-A088-7BC0BECD31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D8EA643-3244-2946-B971-851867037CB3}"/>
              </a:ext>
            </a:extLst>
          </p:cNvPr>
          <p:cNvSpPr>
            <a:spLocks noGrp="1"/>
          </p:cNvSpPr>
          <p:nvPr>
            <p:ph type="dt" sz="half" idx="10"/>
          </p:nvPr>
        </p:nvSpPr>
        <p:spPr/>
        <p:txBody>
          <a:bodyPr/>
          <a:lstStyle/>
          <a:p>
            <a:fld id="{82C85479-D6C4-8449-ABA0-6596CBC9A703}" type="datetimeFigureOut">
              <a:rPr lang="en-US" smtClean="0"/>
              <a:t>10/21/22</a:t>
            </a:fld>
            <a:endParaRPr lang="en-US"/>
          </a:p>
        </p:txBody>
      </p:sp>
      <p:sp>
        <p:nvSpPr>
          <p:cNvPr id="6" name="Footer Placeholder 5">
            <a:extLst>
              <a:ext uri="{FF2B5EF4-FFF2-40B4-BE49-F238E27FC236}">
                <a16:creationId xmlns:a16="http://schemas.microsoft.com/office/drawing/2014/main" id="{7E1CBD66-773C-8741-8655-70050A23FA6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D088023-B839-E243-AC29-AEE7CBB78ADC}"/>
              </a:ext>
            </a:extLst>
          </p:cNvPr>
          <p:cNvSpPr>
            <a:spLocks noGrp="1"/>
          </p:cNvSpPr>
          <p:nvPr>
            <p:ph type="sldNum" sz="quarter" idx="12"/>
          </p:nvPr>
        </p:nvSpPr>
        <p:spPr/>
        <p:txBody>
          <a:bodyPr/>
          <a:lstStyle/>
          <a:p>
            <a:fld id="{676E673A-D7C9-5348-BF8D-376A70440215}" type="slidenum">
              <a:rPr lang="en-US" smtClean="0"/>
              <a:t>‹#›</a:t>
            </a:fld>
            <a:endParaRPr lang="en-US"/>
          </a:p>
        </p:txBody>
      </p:sp>
    </p:spTree>
    <p:extLst>
      <p:ext uri="{BB962C8B-B14F-4D97-AF65-F5344CB8AC3E}">
        <p14:creationId xmlns:p14="http://schemas.microsoft.com/office/powerpoint/2010/main" val="2618519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E4F30-A399-5048-9942-D23D0B8FBE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AB9A945-44A4-C341-BBEE-41889237BA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48E05A3-8B02-E544-9FCD-8023D98B7E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25A3FA7-F3A4-B94B-B3C7-4ED0C28BC1C0}"/>
              </a:ext>
            </a:extLst>
          </p:cNvPr>
          <p:cNvSpPr>
            <a:spLocks noGrp="1"/>
          </p:cNvSpPr>
          <p:nvPr>
            <p:ph type="dt" sz="half" idx="10"/>
          </p:nvPr>
        </p:nvSpPr>
        <p:spPr/>
        <p:txBody>
          <a:bodyPr/>
          <a:lstStyle/>
          <a:p>
            <a:fld id="{82C85479-D6C4-8449-ABA0-6596CBC9A703}" type="datetimeFigureOut">
              <a:rPr lang="en-US" smtClean="0"/>
              <a:t>10/21/22</a:t>
            </a:fld>
            <a:endParaRPr lang="en-US"/>
          </a:p>
        </p:txBody>
      </p:sp>
      <p:sp>
        <p:nvSpPr>
          <p:cNvPr id="6" name="Footer Placeholder 5">
            <a:extLst>
              <a:ext uri="{FF2B5EF4-FFF2-40B4-BE49-F238E27FC236}">
                <a16:creationId xmlns:a16="http://schemas.microsoft.com/office/drawing/2014/main" id="{EAE16826-34CC-D14B-B8F8-89D7ADBB65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8759CC-F975-8147-85CB-B928DDAC7165}"/>
              </a:ext>
            </a:extLst>
          </p:cNvPr>
          <p:cNvSpPr>
            <a:spLocks noGrp="1"/>
          </p:cNvSpPr>
          <p:nvPr>
            <p:ph type="sldNum" sz="quarter" idx="12"/>
          </p:nvPr>
        </p:nvSpPr>
        <p:spPr/>
        <p:txBody>
          <a:bodyPr/>
          <a:lstStyle/>
          <a:p>
            <a:fld id="{676E673A-D7C9-5348-BF8D-376A70440215}" type="slidenum">
              <a:rPr lang="en-US" smtClean="0"/>
              <a:t>‹#›</a:t>
            </a:fld>
            <a:endParaRPr lang="en-US"/>
          </a:p>
        </p:txBody>
      </p:sp>
    </p:spTree>
    <p:extLst>
      <p:ext uri="{BB962C8B-B14F-4D97-AF65-F5344CB8AC3E}">
        <p14:creationId xmlns:p14="http://schemas.microsoft.com/office/powerpoint/2010/main" val="1599980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25FD9-B607-1E44-9FE8-6A1AFAF0E4F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4E612B2-C0AC-004B-AFB5-E5FF1967F4C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1C10D7-B244-FD45-B24B-18D9AD081BCA}"/>
              </a:ext>
            </a:extLst>
          </p:cNvPr>
          <p:cNvSpPr>
            <a:spLocks noGrp="1"/>
          </p:cNvSpPr>
          <p:nvPr>
            <p:ph type="dt" sz="half" idx="10"/>
          </p:nvPr>
        </p:nvSpPr>
        <p:spPr/>
        <p:txBody>
          <a:bodyPr/>
          <a:lstStyle/>
          <a:p>
            <a:fld id="{82C85479-D6C4-8449-ABA0-6596CBC9A703}" type="datetimeFigureOut">
              <a:rPr lang="en-US" smtClean="0"/>
              <a:t>10/21/22</a:t>
            </a:fld>
            <a:endParaRPr lang="en-US"/>
          </a:p>
        </p:txBody>
      </p:sp>
      <p:sp>
        <p:nvSpPr>
          <p:cNvPr id="5" name="Footer Placeholder 4">
            <a:extLst>
              <a:ext uri="{FF2B5EF4-FFF2-40B4-BE49-F238E27FC236}">
                <a16:creationId xmlns:a16="http://schemas.microsoft.com/office/drawing/2014/main" id="{9C6CFF67-5311-7A41-9D63-D44F901BC8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971F91-68E7-F947-9FEA-95B1E82C6842}"/>
              </a:ext>
            </a:extLst>
          </p:cNvPr>
          <p:cNvSpPr>
            <a:spLocks noGrp="1"/>
          </p:cNvSpPr>
          <p:nvPr>
            <p:ph type="sldNum" sz="quarter" idx="12"/>
          </p:nvPr>
        </p:nvSpPr>
        <p:spPr/>
        <p:txBody>
          <a:bodyPr/>
          <a:lstStyle/>
          <a:p>
            <a:fld id="{676E673A-D7C9-5348-BF8D-376A70440215}" type="slidenum">
              <a:rPr lang="en-US" smtClean="0"/>
              <a:t>‹#›</a:t>
            </a:fld>
            <a:endParaRPr lang="en-US"/>
          </a:p>
        </p:txBody>
      </p:sp>
    </p:spTree>
    <p:extLst>
      <p:ext uri="{BB962C8B-B14F-4D97-AF65-F5344CB8AC3E}">
        <p14:creationId xmlns:p14="http://schemas.microsoft.com/office/powerpoint/2010/main" val="1755721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FF48B46-DFB9-1446-86D1-E64D87D8756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E3CF207-DC13-5046-9CE9-62E245FA5BD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AEB5F69-8CFE-314E-8DA8-A2FE9F1009C1}"/>
              </a:ext>
            </a:extLst>
          </p:cNvPr>
          <p:cNvSpPr>
            <a:spLocks noGrp="1"/>
          </p:cNvSpPr>
          <p:nvPr>
            <p:ph type="dt" sz="half" idx="10"/>
          </p:nvPr>
        </p:nvSpPr>
        <p:spPr/>
        <p:txBody>
          <a:bodyPr/>
          <a:lstStyle/>
          <a:p>
            <a:fld id="{82C85479-D6C4-8449-ABA0-6596CBC9A703}" type="datetimeFigureOut">
              <a:rPr lang="en-US" smtClean="0"/>
              <a:t>10/21/22</a:t>
            </a:fld>
            <a:endParaRPr lang="en-US"/>
          </a:p>
        </p:txBody>
      </p:sp>
      <p:sp>
        <p:nvSpPr>
          <p:cNvPr id="5" name="Footer Placeholder 4">
            <a:extLst>
              <a:ext uri="{FF2B5EF4-FFF2-40B4-BE49-F238E27FC236}">
                <a16:creationId xmlns:a16="http://schemas.microsoft.com/office/drawing/2014/main" id="{FF3C8105-D234-FB43-9B70-344B933E34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5932CD-C9C3-0E43-A111-4DE24BAFC1DC}"/>
              </a:ext>
            </a:extLst>
          </p:cNvPr>
          <p:cNvSpPr>
            <a:spLocks noGrp="1"/>
          </p:cNvSpPr>
          <p:nvPr>
            <p:ph type="sldNum" sz="quarter" idx="12"/>
          </p:nvPr>
        </p:nvSpPr>
        <p:spPr/>
        <p:txBody>
          <a:bodyPr/>
          <a:lstStyle/>
          <a:p>
            <a:fld id="{676E673A-D7C9-5348-BF8D-376A70440215}" type="slidenum">
              <a:rPr lang="en-US" smtClean="0"/>
              <a:t>‹#›</a:t>
            </a:fld>
            <a:endParaRPr lang="en-US"/>
          </a:p>
        </p:txBody>
      </p:sp>
    </p:spTree>
    <p:extLst>
      <p:ext uri="{BB962C8B-B14F-4D97-AF65-F5344CB8AC3E}">
        <p14:creationId xmlns:p14="http://schemas.microsoft.com/office/powerpoint/2010/main" val="2866624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2DD7C5-5F9E-1B41-B32B-13882D422D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DFA18B1-B876-ED48-A2F4-6D806AAC69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E0E8B9-72D8-E844-BD3E-99AAE107CF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C85479-D6C4-8449-ABA0-6596CBC9A703}" type="datetimeFigureOut">
              <a:rPr lang="en-US" smtClean="0"/>
              <a:t>10/21/22</a:t>
            </a:fld>
            <a:endParaRPr lang="en-US"/>
          </a:p>
        </p:txBody>
      </p:sp>
      <p:sp>
        <p:nvSpPr>
          <p:cNvPr id="5" name="Footer Placeholder 4">
            <a:extLst>
              <a:ext uri="{FF2B5EF4-FFF2-40B4-BE49-F238E27FC236}">
                <a16:creationId xmlns:a16="http://schemas.microsoft.com/office/drawing/2014/main" id="{BFAF0BFF-52AE-0545-B09D-F08811A8AA0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9D9ACF7-E488-7744-8EEE-CFB7E8D86F2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6E673A-D7C9-5348-BF8D-376A70440215}" type="slidenum">
              <a:rPr lang="en-US" smtClean="0"/>
              <a:t>‹#›</a:t>
            </a:fld>
            <a:endParaRPr lang="en-US"/>
          </a:p>
        </p:txBody>
      </p:sp>
    </p:spTree>
    <p:extLst>
      <p:ext uri="{BB962C8B-B14F-4D97-AF65-F5344CB8AC3E}">
        <p14:creationId xmlns:p14="http://schemas.microsoft.com/office/powerpoint/2010/main" val="32176904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emf"/><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hyperlink" Target="https://www.freepik.com/free-vector/cardio-heartbeat-medical-background-design/"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applewebdata://1B2F55F0-B108-4456-AB35-061E9F7E6B5D/www,k" TargetMode="External"/><Relationship Id="rId5" Type="http://schemas.openxmlformats.org/officeDocument/2006/relationships/hyperlink" Target="https://www.medicinenet.com/what_are_the_major_organs_of_the_body/article.htm" TargetMode="External"/><Relationship Id="rId4" Type="http://schemas.openxmlformats.org/officeDocument/2006/relationships/hyperlink" Target="https://training.seer.cancer.gov/anatomy/cardiovascular/heart/structur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3000">
              <a:srgbClr val="FFD3EB"/>
            </a:gs>
            <a:gs pos="15000">
              <a:srgbClr val="FF8CB7"/>
            </a:gs>
            <a:gs pos="100000">
              <a:srgbClr val="A500FF"/>
            </a:gs>
            <a:gs pos="67000">
              <a:srgbClr val="FF196F"/>
            </a:gs>
          </a:gsLst>
          <a:lin ang="13500000" scaled="1"/>
          <a:tileRect/>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BE2BD73-FB92-4949-AA81-9FB911D6A836}"/>
              </a:ext>
            </a:extLst>
          </p:cNvPr>
          <p:cNvSpPr txBox="1"/>
          <p:nvPr/>
        </p:nvSpPr>
        <p:spPr>
          <a:xfrm>
            <a:off x="1345475" y="966652"/>
            <a:ext cx="8820374" cy="2862322"/>
          </a:xfrm>
          <a:prstGeom prst="rect">
            <a:avLst/>
          </a:prstGeom>
          <a:noFill/>
          <a:ln w="38100">
            <a:noFill/>
          </a:ln>
        </p:spPr>
        <p:style>
          <a:lnRef idx="0">
            <a:scrgbClr r="0" g="0" b="0"/>
          </a:lnRef>
          <a:fillRef idx="0">
            <a:scrgbClr r="0" g="0" b="0"/>
          </a:fillRef>
          <a:effectRef idx="0">
            <a:scrgbClr r="0" g="0" b="0"/>
          </a:effectRef>
          <a:fontRef idx="minor">
            <a:schemeClr val="accent2"/>
          </a:fontRef>
        </p:style>
        <p:txBody>
          <a:bodyPr wrap="square" rtlCol="0">
            <a:spAutoFit/>
          </a:bodyPr>
          <a:lstStyle/>
          <a:p>
            <a:pPr algn="ctr"/>
            <a:r>
              <a:rPr lang="en-GB" sz="2000" dirty="0">
                <a:solidFill>
                  <a:schemeClr val="bg1"/>
                </a:solidFill>
                <a:latin typeface="Arial" panose="020B0604020202020204" pitchFamily="34" charset="0"/>
                <a:cs typeface="Arial" panose="020B0604020202020204" pitchFamily="34" charset="0"/>
              </a:rPr>
              <a:t>Student name: </a:t>
            </a:r>
            <a:r>
              <a:rPr lang="en-GB" sz="2000" b="1" dirty="0" err="1">
                <a:solidFill>
                  <a:schemeClr val="bg1"/>
                </a:solidFill>
                <a:latin typeface="Arial" panose="020B0604020202020204" pitchFamily="34" charset="0"/>
                <a:cs typeface="Arial" panose="020B0604020202020204" pitchFamily="34" charset="0"/>
              </a:rPr>
              <a:t>Oslava</a:t>
            </a:r>
            <a:r>
              <a:rPr lang="en-GB" sz="2000" b="1" dirty="0">
                <a:solidFill>
                  <a:schemeClr val="bg1"/>
                </a:solidFill>
                <a:latin typeface="Arial" panose="020B0604020202020204" pitchFamily="34" charset="0"/>
                <a:cs typeface="Arial" panose="020B0604020202020204" pitchFamily="34" charset="0"/>
              </a:rPr>
              <a:t> </a:t>
            </a:r>
            <a:r>
              <a:rPr lang="en-GB" sz="2000" b="1" dirty="0" err="1">
                <a:solidFill>
                  <a:schemeClr val="bg1"/>
                </a:solidFill>
                <a:latin typeface="Arial" panose="020B0604020202020204" pitchFamily="34" charset="0"/>
                <a:cs typeface="Arial" panose="020B0604020202020204" pitchFamily="34" charset="0"/>
              </a:rPr>
              <a:t>Chougleva</a:t>
            </a:r>
            <a:endParaRPr lang="en-GB" sz="2000" dirty="0">
              <a:solidFill>
                <a:schemeClr val="bg1"/>
              </a:solidFill>
              <a:latin typeface="Arial" panose="020B0604020202020204" pitchFamily="34" charset="0"/>
              <a:cs typeface="Arial" panose="020B0604020202020204" pitchFamily="34" charset="0"/>
            </a:endParaRPr>
          </a:p>
          <a:p>
            <a:pPr algn="ctr"/>
            <a:r>
              <a:rPr lang="en-GB" sz="2000" dirty="0">
                <a:solidFill>
                  <a:schemeClr val="bg1"/>
                </a:solidFill>
                <a:latin typeface="Arial" panose="020B0604020202020204" pitchFamily="34" charset="0"/>
                <a:cs typeface="Arial" panose="020B0604020202020204" pitchFamily="34" charset="0"/>
              </a:rPr>
              <a:t>Student number: 2028217</a:t>
            </a:r>
          </a:p>
          <a:p>
            <a:pPr algn="ctr"/>
            <a:r>
              <a:rPr lang="en-GB" sz="2000" dirty="0">
                <a:solidFill>
                  <a:schemeClr val="bg1"/>
                </a:solidFill>
                <a:latin typeface="Arial" panose="020B0604020202020204" pitchFamily="34" charset="0"/>
                <a:cs typeface="Arial" panose="020B0604020202020204" pitchFamily="34" charset="0"/>
              </a:rPr>
              <a:t>Programme: </a:t>
            </a:r>
            <a:r>
              <a:rPr lang="en-GB" sz="2000" b="1" dirty="0">
                <a:solidFill>
                  <a:schemeClr val="bg1"/>
                </a:solidFill>
                <a:latin typeface="Arial" panose="020B0604020202020204" pitchFamily="34" charset="0"/>
                <a:cs typeface="Arial" panose="020B0604020202020204" pitchFamily="34" charset="0"/>
              </a:rPr>
              <a:t>BSc Health and Social Care </a:t>
            </a:r>
            <a:endParaRPr lang="en-GB" sz="2000" dirty="0">
              <a:solidFill>
                <a:schemeClr val="bg1"/>
              </a:solidFill>
              <a:latin typeface="Arial" panose="020B0604020202020204" pitchFamily="34" charset="0"/>
              <a:cs typeface="Arial" panose="020B0604020202020204" pitchFamily="34" charset="0"/>
            </a:endParaRPr>
          </a:p>
          <a:p>
            <a:pPr algn="ctr"/>
            <a:r>
              <a:rPr lang="en-GB" sz="2000" dirty="0">
                <a:solidFill>
                  <a:schemeClr val="bg1"/>
                </a:solidFill>
                <a:latin typeface="Arial" panose="020B0604020202020204" pitchFamily="34" charset="0"/>
                <a:cs typeface="Arial" panose="020B0604020202020204" pitchFamily="34" charset="0"/>
              </a:rPr>
              <a:t>Module: Introduction to Physiology </a:t>
            </a:r>
          </a:p>
          <a:p>
            <a:pPr algn="ctr"/>
            <a:r>
              <a:rPr lang="en-GB" sz="2000" dirty="0">
                <a:solidFill>
                  <a:schemeClr val="bg1"/>
                </a:solidFill>
                <a:latin typeface="Arial" panose="020B0604020202020204" pitchFamily="34" charset="0"/>
                <a:cs typeface="Arial" panose="020B0604020202020204" pitchFamily="34" charset="0"/>
              </a:rPr>
              <a:t>Module code: BMHP5003_BIRM </a:t>
            </a:r>
          </a:p>
          <a:p>
            <a:pPr algn="ctr"/>
            <a:endParaRPr lang="en-GB" sz="2000" dirty="0">
              <a:solidFill>
                <a:schemeClr val="bg1"/>
              </a:solidFill>
              <a:latin typeface="Arial" panose="020B0604020202020204" pitchFamily="34" charset="0"/>
              <a:cs typeface="Arial" panose="020B0604020202020204" pitchFamily="34" charset="0"/>
            </a:endParaRPr>
          </a:p>
          <a:p>
            <a:pPr algn="ctr"/>
            <a:r>
              <a:rPr lang="en-GB" sz="2000" dirty="0">
                <a:solidFill>
                  <a:schemeClr val="bg1"/>
                </a:solidFill>
                <a:latin typeface="Arial" panose="020B0604020202020204" pitchFamily="34" charset="0"/>
                <a:cs typeface="Arial" panose="020B0604020202020204" pitchFamily="34" charset="0"/>
              </a:rPr>
              <a:t>Lecturer: Rachael Rivers </a:t>
            </a:r>
          </a:p>
          <a:p>
            <a:pPr algn="ctr"/>
            <a:endParaRPr lang="en-GB" sz="2000" dirty="0">
              <a:solidFill>
                <a:schemeClr val="bg1"/>
              </a:solidFill>
              <a:latin typeface="Arial" panose="020B0604020202020204" pitchFamily="34" charset="0"/>
              <a:cs typeface="Arial" panose="020B0604020202020204" pitchFamily="34" charset="0"/>
            </a:endParaRPr>
          </a:p>
          <a:p>
            <a:pPr algn="ctr"/>
            <a:r>
              <a:rPr lang="en-GB" sz="2000" dirty="0">
                <a:solidFill>
                  <a:schemeClr val="bg1"/>
                </a:solidFill>
                <a:latin typeface="Arial" panose="020B0604020202020204" pitchFamily="34" charset="0"/>
                <a:cs typeface="Arial" panose="020B0604020202020204" pitchFamily="34" charset="0"/>
              </a:rPr>
              <a:t>Individual Academic Poster presentation </a:t>
            </a:r>
          </a:p>
        </p:txBody>
      </p:sp>
    </p:spTree>
    <p:extLst>
      <p:ext uri="{BB962C8B-B14F-4D97-AF65-F5344CB8AC3E}">
        <p14:creationId xmlns:p14="http://schemas.microsoft.com/office/powerpoint/2010/main" val="4100336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3000">
              <a:srgbClr val="FFD3EB"/>
            </a:gs>
            <a:gs pos="15000">
              <a:srgbClr val="FF8CB7"/>
            </a:gs>
            <a:gs pos="100000">
              <a:srgbClr val="A500FF"/>
            </a:gs>
            <a:gs pos="67000">
              <a:srgbClr val="FF196F"/>
            </a:gs>
          </a:gsLst>
          <a:lin ang="13500000" scaled="1"/>
          <a:tileRect/>
        </a:gradFill>
        <a:effectLst/>
      </p:bgPr>
    </p:bg>
    <p:spTree>
      <p:nvGrpSpPr>
        <p:cNvPr id="1" name=""/>
        <p:cNvGrpSpPr/>
        <p:nvPr/>
      </p:nvGrpSpPr>
      <p:grpSpPr>
        <a:xfrm>
          <a:off x="0" y="0"/>
          <a:ext cx="0" cy="0"/>
          <a:chOff x="0" y="0"/>
          <a:chExt cx="0" cy="0"/>
        </a:xfrm>
      </p:grpSpPr>
      <p:pic>
        <p:nvPicPr>
          <p:cNvPr id="287" name="Picture 286">
            <a:extLst>
              <a:ext uri="{FF2B5EF4-FFF2-40B4-BE49-F238E27FC236}">
                <a16:creationId xmlns:a16="http://schemas.microsoft.com/office/drawing/2014/main" id="{5FFF1AC8-CF81-9943-A418-49EEBCF93167}"/>
              </a:ext>
            </a:extLst>
          </p:cNvPr>
          <p:cNvPicPr>
            <a:picLocks noChangeAspect="1"/>
          </p:cNvPicPr>
          <p:nvPr/>
        </p:nvPicPr>
        <p:blipFill rotWithShape="1">
          <a:blip r:embed="rId3">
            <a:alphaModFix amt="37000"/>
          </a:blip>
          <a:srcRect t="14899" r="9455" b="62211"/>
          <a:stretch/>
        </p:blipFill>
        <p:spPr>
          <a:xfrm>
            <a:off x="2682718" y="-63296"/>
            <a:ext cx="9723785" cy="7215448"/>
          </a:xfrm>
          <a:prstGeom prst="rect">
            <a:avLst/>
          </a:prstGeom>
        </p:spPr>
      </p:pic>
      <p:pic>
        <p:nvPicPr>
          <p:cNvPr id="172" name="Picture 171">
            <a:extLst>
              <a:ext uri="{FF2B5EF4-FFF2-40B4-BE49-F238E27FC236}">
                <a16:creationId xmlns:a16="http://schemas.microsoft.com/office/drawing/2014/main" id="{67DADE92-88B0-7346-9B17-0EDE2A9B5FAD}"/>
              </a:ext>
            </a:extLst>
          </p:cNvPr>
          <p:cNvPicPr>
            <a:picLocks noChangeAspect="1"/>
          </p:cNvPicPr>
          <p:nvPr/>
        </p:nvPicPr>
        <p:blipFill>
          <a:blip r:embed="rId4"/>
          <a:stretch>
            <a:fillRect/>
          </a:stretch>
        </p:blipFill>
        <p:spPr>
          <a:xfrm>
            <a:off x="7544611" y="1827453"/>
            <a:ext cx="2303390" cy="2984500"/>
          </a:xfrm>
          <a:prstGeom prst="rect">
            <a:avLst/>
          </a:prstGeom>
          <a:effectLst>
            <a:glow rad="228600">
              <a:srgbClr val="FFD3EB">
                <a:alpha val="19000"/>
              </a:srgbClr>
            </a:glow>
          </a:effectLst>
        </p:spPr>
      </p:pic>
      <p:sp>
        <p:nvSpPr>
          <p:cNvPr id="19" name="Title 4">
            <a:extLst>
              <a:ext uri="{FF2B5EF4-FFF2-40B4-BE49-F238E27FC236}">
                <a16:creationId xmlns:a16="http://schemas.microsoft.com/office/drawing/2014/main" id="{1848FD97-3A1C-A04C-92E2-8775236695CE}"/>
              </a:ext>
            </a:extLst>
          </p:cNvPr>
          <p:cNvSpPr txBox="1">
            <a:spLocks/>
          </p:cNvSpPr>
          <p:nvPr/>
        </p:nvSpPr>
        <p:spPr>
          <a:xfrm>
            <a:off x="378647" y="1224052"/>
            <a:ext cx="4014117" cy="5344740"/>
          </a:xfrm>
          <a:prstGeom prst="rect">
            <a:avLst/>
          </a:prstGeom>
        </p:spPr>
        <p:txBody>
          <a:bodyPr vert="horz" wrap="square" lIns="91440" tIns="45720" rIns="91440" bIns="45720" rtlCol="0" anchor="t" anchorCtr="0">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20000"/>
              </a:lnSpc>
            </a:pPr>
            <a:r>
              <a:rPr lang="en-GB" sz="1100" dirty="0">
                <a:solidFill>
                  <a:srgbClr val="FFD3EB"/>
                </a:solidFill>
                <a:latin typeface="Arial" panose="020B0604020202020204" pitchFamily="34" charset="0"/>
                <a:cs typeface="Arial" panose="020B0604020202020204" pitchFamily="34" charset="0"/>
              </a:rPr>
              <a:t>Our Heart is a primary organ of the Circulatory System in our body, working with network of blood vessels bringing oxygen and nutrients to all parts of our body, collaborating with other organs and regulating blood pressure and heart rate </a:t>
            </a:r>
            <a:r>
              <a:rPr lang="en-GB" sz="1100" dirty="0">
                <a:solidFill>
                  <a:schemeClr val="bg1"/>
                </a:solidFill>
                <a:latin typeface="Arial" panose="020B0604020202020204" pitchFamily="34" charset="0"/>
                <a:cs typeface="Arial" panose="020B0604020202020204" pitchFamily="34" charset="0"/>
              </a:rPr>
              <a:t>(Cleveland Clinic,2021). </a:t>
            </a:r>
          </a:p>
          <a:p>
            <a:pPr algn="l">
              <a:lnSpc>
                <a:spcPct val="120000"/>
              </a:lnSpc>
            </a:pPr>
            <a:r>
              <a:rPr lang="en-GB" sz="1100" b="1" i="1" dirty="0">
                <a:solidFill>
                  <a:srgbClr val="FFD3EB"/>
                </a:solidFill>
                <a:latin typeface="Arial" panose="020B0604020202020204" pitchFamily="34" charset="0"/>
                <a:cs typeface="Arial" panose="020B0604020202020204" pitchFamily="34" charset="0"/>
              </a:rPr>
              <a:t>The Circulatory System </a:t>
            </a:r>
            <a:r>
              <a:rPr lang="en-GB" sz="1100" dirty="0">
                <a:solidFill>
                  <a:srgbClr val="FFD3EB"/>
                </a:solidFill>
                <a:latin typeface="Arial" panose="020B0604020202020204" pitchFamily="34" charset="0"/>
                <a:cs typeface="Arial" panose="020B0604020202020204" pitchFamily="34" charset="0"/>
              </a:rPr>
              <a:t>is built from two main circuits:</a:t>
            </a:r>
          </a:p>
          <a:p>
            <a:pPr algn="l">
              <a:lnSpc>
                <a:spcPct val="120000"/>
              </a:lnSpc>
            </a:pPr>
            <a:r>
              <a:rPr lang="en-GB" sz="1100" b="1" dirty="0">
                <a:solidFill>
                  <a:srgbClr val="00C7FF"/>
                </a:solidFill>
                <a:latin typeface="Arial" panose="020B0604020202020204" pitchFamily="34" charset="0"/>
                <a:cs typeface="Arial" panose="020B0604020202020204" pitchFamily="34" charset="0"/>
              </a:rPr>
              <a:t>The Pulmonary Circuit </a:t>
            </a:r>
            <a:r>
              <a:rPr lang="en-GB" sz="1100" dirty="0">
                <a:solidFill>
                  <a:srgbClr val="FFD3EB"/>
                </a:solidFill>
                <a:latin typeface="Arial" panose="020B0604020202020204" pitchFamily="34" charset="0"/>
                <a:cs typeface="Arial" panose="020B0604020202020204" pitchFamily="34" charset="0"/>
              </a:rPr>
              <a:t>delivering blood with low levels of Oxygen from the Heart to the Lungs, Lungs enrich the blood with Oxygen </a:t>
            </a:r>
            <a:r>
              <a:rPr lang="en-GB" sz="1100" dirty="0">
                <a:solidFill>
                  <a:schemeClr val="bg1"/>
                </a:solidFill>
                <a:latin typeface="Arial" panose="020B0604020202020204" pitchFamily="34" charset="0"/>
                <a:cs typeface="Arial" panose="020B0604020202020204" pitchFamily="34" charset="0"/>
              </a:rPr>
              <a:t>(Jain, </a:t>
            </a:r>
            <a:r>
              <a:rPr lang="en-GB" sz="1100" dirty="0" err="1">
                <a:solidFill>
                  <a:schemeClr val="bg1"/>
                </a:solidFill>
                <a:latin typeface="Arial" panose="020B0604020202020204" pitchFamily="34" charset="0"/>
                <a:cs typeface="Arial" panose="020B0604020202020204" pitchFamily="34" charset="0"/>
              </a:rPr>
              <a:t>Bordes</a:t>
            </a:r>
            <a:r>
              <a:rPr lang="en-GB" sz="1100" dirty="0">
                <a:solidFill>
                  <a:schemeClr val="bg1"/>
                </a:solidFill>
                <a:latin typeface="Arial" panose="020B0604020202020204" pitchFamily="34" charset="0"/>
                <a:cs typeface="Arial" panose="020B0604020202020204" pitchFamily="34" charset="0"/>
              </a:rPr>
              <a:t>, Bhardwaj , 2022) </a:t>
            </a:r>
            <a:r>
              <a:rPr lang="en-GB" sz="1100" dirty="0">
                <a:solidFill>
                  <a:srgbClr val="FFD3EB"/>
                </a:solidFill>
                <a:latin typeface="Arial" panose="020B0604020202020204" pitchFamily="34" charset="0"/>
                <a:cs typeface="Arial" panose="020B0604020202020204" pitchFamily="34" charset="0"/>
              </a:rPr>
              <a:t>and deliver it to </a:t>
            </a:r>
            <a:r>
              <a:rPr lang="en-GB" sz="1100" b="1" dirty="0">
                <a:solidFill>
                  <a:srgbClr val="00C7FF"/>
                </a:solidFill>
                <a:latin typeface="Arial" panose="020B0604020202020204" pitchFamily="34" charset="0"/>
                <a:cs typeface="Arial" panose="020B0604020202020204" pitchFamily="34" charset="0"/>
              </a:rPr>
              <a:t>The Systemic Circuit</a:t>
            </a:r>
            <a:r>
              <a:rPr lang="en-GB" sz="1100" b="1" dirty="0">
                <a:solidFill>
                  <a:srgbClr val="FFD3EB"/>
                </a:solidFill>
                <a:latin typeface="Arial" panose="020B0604020202020204" pitchFamily="34" charset="0"/>
                <a:cs typeface="Arial" panose="020B0604020202020204" pitchFamily="34" charset="0"/>
              </a:rPr>
              <a:t> </a:t>
            </a:r>
            <a:r>
              <a:rPr lang="en-GB" sz="1100" dirty="0">
                <a:solidFill>
                  <a:srgbClr val="FFD3EB"/>
                </a:solidFill>
                <a:latin typeface="Arial" panose="020B0604020202020204" pitchFamily="34" charset="0"/>
                <a:cs typeface="Arial" panose="020B0604020202020204" pitchFamily="34" charset="0"/>
              </a:rPr>
              <a:t>delivering the Oxygen-rich blood to the body and back (Britannica,2019).</a:t>
            </a:r>
          </a:p>
          <a:p>
            <a:pPr algn="l">
              <a:lnSpc>
                <a:spcPct val="120000"/>
              </a:lnSpc>
            </a:pPr>
            <a:endParaRPr lang="en-GB" sz="1000" dirty="0">
              <a:solidFill>
                <a:srgbClr val="FFD3EB"/>
              </a:solidFill>
              <a:latin typeface="Arial" panose="020B0604020202020204" pitchFamily="34" charset="0"/>
              <a:cs typeface="Arial" panose="020B0604020202020204" pitchFamily="34" charset="0"/>
            </a:endParaRPr>
          </a:p>
          <a:p>
            <a:pPr algn="l">
              <a:lnSpc>
                <a:spcPct val="120000"/>
              </a:lnSpc>
            </a:pPr>
            <a:r>
              <a:rPr lang="en-US" sz="1100" b="1" dirty="0">
                <a:solidFill>
                  <a:srgbClr val="00C7FF"/>
                </a:solidFill>
                <a:latin typeface="Arial" panose="020B0604020202020204" pitchFamily="34" charset="0"/>
                <a:cs typeface="Arial" panose="020B0604020202020204" pitchFamily="34" charset="0"/>
              </a:rPr>
              <a:t>Why is Our Heart so important?</a:t>
            </a:r>
          </a:p>
          <a:p>
            <a:pPr algn="l">
              <a:lnSpc>
                <a:spcPct val="120000"/>
              </a:lnSpc>
            </a:pPr>
            <a:r>
              <a:rPr lang="en-US" sz="1100" dirty="0">
                <a:solidFill>
                  <a:srgbClr val="FFD3EB"/>
                </a:solidFill>
                <a:latin typeface="Arial" panose="020B0604020202020204" pitchFamily="34" charset="0"/>
                <a:cs typeface="Arial" panose="020B0604020202020204" pitchFamily="34" charset="0"/>
              </a:rPr>
              <a:t>Heart sends blood throughout our body to keep us alive. It is a muscle with an electrical stimulus that helps it work like a pump. Without blood, organs and cells can not function as they rely on blood supply for oxygen and nourishment in order to preform their functions. If the blood supply is not sufficient it can cause organs failure and even fatality </a:t>
            </a:r>
            <a:r>
              <a:rPr lang="en-GB" sz="1100" b="1" dirty="0">
                <a:solidFill>
                  <a:schemeClr val="bg1"/>
                </a:solidFill>
              </a:rPr>
              <a:t>(Sherrell, 2021)</a:t>
            </a:r>
            <a:r>
              <a:rPr lang="en-US" sz="1100" dirty="0">
                <a:solidFill>
                  <a:srgbClr val="FFD3EB"/>
                </a:solidFill>
                <a:latin typeface="Arial" panose="020B0604020202020204" pitchFamily="34" charset="0"/>
                <a:cs typeface="Arial" panose="020B0604020202020204" pitchFamily="34" charset="0"/>
              </a:rPr>
              <a:t>.</a:t>
            </a:r>
          </a:p>
          <a:p>
            <a:pPr algn="l">
              <a:lnSpc>
                <a:spcPct val="120000"/>
              </a:lnSpc>
            </a:pPr>
            <a:endParaRPr lang="en-US" sz="1000" dirty="0">
              <a:solidFill>
                <a:srgbClr val="FFD3EB"/>
              </a:solidFill>
              <a:latin typeface="Arial" panose="020B0604020202020204" pitchFamily="34" charset="0"/>
              <a:cs typeface="Arial" panose="020B0604020202020204" pitchFamily="34" charset="0"/>
            </a:endParaRPr>
          </a:p>
          <a:p>
            <a:pPr algn="l">
              <a:lnSpc>
                <a:spcPct val="120000"/>
              </a:lnSpc>
            </a:pPr>
            <a:r>
              <a:rPr lang="en-US" sz="1100" b="1" dirty="0">
                <a:solidFill>
                  <a:srgbClr val="00C7FF"/>
                </a:solidFill>
                <a:latin typeface="Arial" panose="020B0604020202020204" pitchFamily="34" charset="0"/>
                <a:cs typeface="Arial" panose="020B0604020202020204" pitchFamily="34" charset="0"/>
              </a:rPr>
              <a:t>What can cause Heart &amp; Circulatory System diseases?</a:t>
            </a:r>
          </a:p>
          <a:p>
            <a:pPr algn="l">
              <a:lnSpc>
                <a:spcPct val="120000"/>
              </a:lnSpc>
            </a:pPr>
            <a:r>
              <a:rPr lang="en-US" sz="1100" dirty="0">
                <a:solidFill>
                  <a:srgbClr val="FFD3EB"/>
                </a:solidFill>
                <a:latin typeface="Arial" panose="020B0604020202020204" pitchFamily="34" charset="0"/>
                <a:cs typeface="Arial" panose="020B0604020202020204" pitchFamily="34" charset="0"/>
              </a:rPr>
              <a:t>Cardiovascular Diseases, High Blood Pressure, Smoking &amp; toxic substances, Diet high in Fats, Inherited Heart Conditions, Lack of Oxygen in blood, Heart Failure, Age &amp; Reduced blood flow, Blood flow blockage &amp; poor blood circulation, Weak heart artery wall and more (CDC, 2019).</a:t>
            </a:r>
          </a:p>
          <a:p>
            <a:pPr algn="l">
              <a:lnSpc>
                <a:spcPct val="120000"/>
              </a:lnSpc>
            </a:pPr>
            <a:endParaRPr lang="en-US" sz="1000" dirty="0">
              <a:solidFill>
                <a:srgbClr val="FFD3EB"/>
              </a:solidFill>
              <a:latin typeface="Arial" panose="020B0604020202020204" pitchFamily="34" charset="0"/>
              <a:cs typeface="Arial" panose="020B0604020202020204" pitchFamily="34" charset="0"/>
            </a:endParaRPr>
          </a:p>
          <a:p>
            <a:pPr algn="l">
              <a:lnSpc>
                <a:spcPct val="120000"/>
              </a:lnSpc>
            </a:pPr>
            <a:r>
              <a:rPr lang="en-US" sz="1100" b="1" dirty="0">
                <a:solidFill>
                  <a:srgbClr val="00C7FF"/>
                </a:solidFill>
                <a:latin typeface="Arial" panose="020B0604020202020204" pitchFamily="34" charset="0"/>
                <a:cs typeface="Arial" panose="020B0604020202020204" pitchFamily="34" charset="0"/>
              </a:rPr>
              <a:t>Heart &amp; Circulatory System diseases (Cardiovascular Diseases)</a:t>
            </a:r>
          </a:p>
          <a:p>
            <a:pPr marL="171450" indent="-171450" algn="l">
              <a:lnSpc>
                <a:spcPct val="120000"/>
              </a:lnSpc>
              <a:buFont typeface="Arial" panose="020B0604020202020204" pitchFamily="34" charset="0"/>
              <a:buChar char="•"/>
            </a:pPr>
            <a:r>
              <a:rPr lang="en-US" sz="1100" b="1" dirty="0">
                <a:solidFill>
                  <a:srgbClr val="FFD3EB"/>
                </a:solidFill>
                <a:latin typeface="Arial" panose="020B0604020202020204" pitchFamily="34" charset="0"/>
                <a:cs typeface="Arial" panose="020B0604020202020204" pitchFamily="34" charset="0"/>
              </a:rPr>
              <a:t>Coronary Heart Disease </a:t>
            </a:r>
            <a:r>
              <a:rPr lang="en-US" sz="1100" dirty="0">
                <a:solidFill>
                  <a:srgbClr val="FFD3EB"/>
                </a:solidFill>
                <a:latin typeface="Arial" panose="020B0604020202020204" pitchFamily="34" charset="0"/>
                <a:cs typeface="Arial" panose="020B0604020202020204" pitchFamily="34" charset="0"/>
              </a:rPr>
              <a:t>– Heart Attack and Angina</a:t>
            </a:r>
          </a:p>
          <a:p>
            <a:pPr marL="171450" indent="-171450" algn="l">
              <a:lnSpc>
                <a:spcPct val="120000"/>
              </a:lnSpc>
              <a:buFont typeface="Arial" panose="020B0604020202020204" pitchFamily="34" charset="0"/>
              <a:buChar char="•"/>
            </a:pPr>
            <a:r>
              <a:rPr lang="en-US" sz="1100" b="1" dirty="0">
                <a:solidFill>
                  <a:srgbClr val="FFD3EB"/>
                </a:solidFill>
                <a:latin typeface="Arial" panose="020B0604020202020204" pitchFamily="34" charset="0"/>
                <a:cs typeface="Arial" panose="020B0604020202020204" pitchFamily="34" charset="0"/>
              </a:rPr>
              <a:t>Congenital Heart Disease</a:t>
            </a:r>
          </a:p>
          <a:p>
            <a:pPr marL="171450" indent="-171450" algn="l">
              <a:lnSpc>
                <a:spcPct val="120000"/>
              </a:lnSpc>
              <a:buFont typeface="Arial" panose="020B0604020202020204" pitchFamily="34" charset="0"/>
              <a:buChar char="•"/>
            </a:pPr>
            <a:r>
              <a:rPr lang="en-US" sz="1100" b="1" dirty="0">
                <a:solidFill>
                  <a:srgbClr val="FFD3EB"/>
                </a:solidFill>
                <a:latin typeface="Arial" panose="020B0604020202020204" pitchFamily="34" charset="0"/>
                <a:cs typeface="Arial" panose="020B0604020202020204" pitchFamily="34" charset="0"/>
              </a:rPr>
              <a:t>Inherited Heart Conditions</a:t>
            </a:r>
          </a:p>
          <a:p>
            <a:pPr marL="171450" indent="-171450" algn="l">
              <a:lnSpc>
                <a:spcPct val="120000"/>
              </a:lnSpc>
              <a:buFont typeface="Arial" panose="020B0604020202020204" pitchFamily="34" charset="0"/>
              <a:buChar char="•"/>
            </a:pPr>
            <a:r>
              <a:rPr lang="en-US" sz="1100" b="1" dirty="0">
                <a:solidFill>
                  <a:srgbClr val="FFD3EB"/>
                </a:solidFill>
                <a:latin typeface="Arial" panose="020B0604020202020204" pitchFamily="34" charset="0"/>
                <a:cs typeface="Arial" panose="020B0604020202020204" pitchFamily="34" charset="0"/>
              </a:rPr>
              <a:t>Stroke</a:t>
            </a:r>
          </a:p>
          <a:p>
            <a:pPr marL="171450" indent="-171450" algn="l">
              <a:lnSpc>
                <a:spcPct val="120000"/>
              </a:lnSpc>
              <a:buFont typeface="Arial" panose="020B0604020202020204" pitchFamily="34" charset="0"/>
              <a:buChar char="•"/>
            </a:pPr>
            <a:r>
              <a:rPr lang="en-US" sz="1100" b="1" dirty="0">
                <a:solidFill>
                  <a:srgbClr val="FFD3EB"/>
                </a:solidFill>
                <a:latin typeface="Arial" panose="020B0604020202020204" pitchFamily="34" charset="0"/>
                <a:cs typeface="Arial" panose="020B0604020202020204" pitchFamily="34" charset="0"/>
              </a:rPr>
              <a:t>Vascular Dementia</a:t>
            </a:r>
          </a:p>
          <a:p>
            <a:pPr marL="171450" indent="-171450" algn="l">
              <a:lnSpc>
                <a:spcPct val="120000"/>
              </a:lnSpc>
              <a:buFont typeface="Arial" panose="020B0604020202020204" pitchFamily="34" charset="0"/>
              <a:buChar char="•"/>
            </a:pPr>
            <a:r>
              <a:rPr lang="en-US" sz="1100" b="1" dirty="0">
                <a:solidFill>
                  <a:srgbClr val="FFD3EB"/>
                </a:solidFill>
                <a:latin typeface="Arial" panose="020B0604020202020204" pitchFamily="34" charset="0"/>
                <a:cs typeface="Arial" panose="020B0604020202020204" pitchFamily="34" charset="0"/>
              </a:rPr>
              <a:t>Diabetes” (</a:t>
            </a:r>
            <a:r>
              <a:rPr lang="en-US" sz="1100" b="1" dirty="0" err="1">
                <a:solidFill>
                  <a:srgbClr val="FFD3EB"/>
                </a:solidFill>
                <a:latin typeface="Arial" panose="020B0604020202020204" pitchFamily="34" charset="0"/>
                <a:cs typeface="Arial" panose="020B0604020202020204" pitchFamily="34" charset="0"/>
              </a:rPr>
              <a:t>Nhsinform.scot</a:t>
            </a:r>
            <a:r>
              <a:rPr lang="en-US" sz="1100" b="1" dirty="0">
                <a:solidFill>
                  <a:srgbClr val="FFD3EB"/>
                </a:solidFill>
                <a:latin typeface="Arial" panose="020B0604020202020204" pitchFamily="34" charset="0"/>
                <a:cs typeface="Arial" panose="020B0604020202020204" pitchFamily="34" charset="0"/>
              </a:rPr>
              <a:t>, 2018).  </a:t>
            </a:r>
          </a:p>
          <a:p>
            <a:pPr algn="l">
              <a:lnSpc>
                <a:spcPct val="120000"/>
              </a:lnSpc>
            </a:pPr>
            <a:endParaRPr lang="en-US" sz="1000" dirty="0">
              <a:solidFill>
                <a:srgbClr val="FFD3EB"/>
              </a:solidFill>
              <a:latin typeface="Arial" panose="020B0604020202020204" pitchFamily="34" charset="0"/>
              <a:cs typeface="Arial" panose="020B0604020202020204" pitchFamily="34" charset="0"/>
            </a:endParaRPr>
          </a:p>
          <a:p>
            <a:pPr algn="l">
              <a:lnSpc>
                <a:spcPct val="120000"/>
              </a:lnSpc>
            </a:pPr>
            <a:endParaRPr lang="en-US" sz="1000" dirty="0">
              <a:solidFill>
                <a:srgbClr val="FFD3EB"/>
              </a:solidFill>
              <a:latin typeface="Arial" panose="020B0604020202020204" pitchFamily="34" charset="0"/>
              <a:cs typeface="Arial" panose="020B0604020202020204" pitchFamily="34" charset="0"/>
            </a:endParaRPr>
          </a:p>
          <a:p>
            <a:pPr algn="l">
              <a:lnSpc>
                <a:spcPct val="120000"/>
              </a:lnSpc>
            </a:pPr>
            <a:endParaRPr lang="en-US" sz="1000" dirty="0">
              <a:solidFill>
                <a:srgbClr val="FFD3EB"/>
              </a:solidFill>
              <a:latin typeface="Arial" panose="020B0604020202020204" pitchFamily="34" charset="0"/>
              <a:cs typeface="Arial" panose="020B0604020202020204" pitchFamily="34" charset="0"/>
            </a:endParaRPr>
          </a:p>
          <a:p>
            <a:pPr algn="l">
              <a:lnSpc>
                <a:spcPct val="120000"/>
              </a:lnSpc>
            </a:pPr>
            <a:endParaRPr lang="en-US" sz="1000" dirty="0">
              <a:solidFill>
                <a:srgbClr val="FFD3EB"/>
              </a:solidFill>
              <a:latin typeface="Arial" panose="020B0604020202020204" pitchFamily="34" charset="0"/>
              <a:cs typeface="Arial" panose="020B0604020202020204" pitchFamily="34" charset="0"/>
            </a:endParaRPr>
          </a:p>
        </p:txBody>
      </p:sp>
      <p:pic>
        <p:nvPicPr>
          <p:cNvPr id="43" name="Picture 42">
            <a:extLst>
              <a:ext uri="{FF2B5EF4-FFF2-40B4-BE49-F238E27FC236}">
                <a16:creationId xmlns:a16="http://schemas.microsoft.com/office/drawing/2014/main" id="{07B1292C-85AB-2C40-AAA8-BE09CE760AF5}"/>
              </a:ext>
            </a:extLst>
          </p:cNvPr>
          <p:cNvPicPr>
            <a:picLocks noChangeAspect="1"/>
          </p:cNvPicPr>
          <p:nvPr/>
        </p:nvPicPr>
        <p:blipFill rotWithShape="1">
          <a:blip r:embed="rId5"/>
          <a:srcRect r="19151"/>
          <a:stretch/>
        </p:blipFill>
        <p:spPr>
          <a:xfrm rot="10800000">
            <a:off x="2510399" y="414449"/>
            <a:ext cx="2408153" cy="605345"/>
          </a:xfrm>
          <a:prstGeom prst="rect">
            <a:avLst/>
          </a:prstGeom>
          <a:effectLst>
            <a:glow rad="38100">
              <a:schemeClr val="bg1">
                <a:alpha val="12000"/>
              </a:schemeClr>
            </a:glow>
          </a:effectLst>
        </p:spPr>
      </p:pic>
      <p:sp>
        <p:nvSpPr>
          <p:cNvPr id="5" name="Title 4">
            <a:extLst>
              <a:ext uri="{FF2B5EF4-FFF2-40B4-BE49-F238E27FC236}">
                <a16:creationId xmlns:a16="http://schemas.microsoft.com/office/drawing/2014/main" id="{74D34943-A718-3F42-B152-EA16A392FC10}"/>
              </a:ext>
            </a:extLst>
          </p:cNvPr>
          <p:cNvSpPr>
            <a:spLocks noGrp="1"/>
          </p:cNvSpPr>
          <p:nvPr>
            <p:ph type="ctrTitle"/>
          </p:nvPr>
        </p:nvSpPr>
        <p:spPr>
          <a:xfrm>
            <a:off x="401155" y="451500"/>
            <a:ext cx="4218488" cy="630794"/>
          </a:xfrm>
          <a:noFill/>
        </p:spPr>
        <p:txBody>
          <a:bodyPr>
            <a:normAutofit/>
          </a:bodyPr>
          <a:lstStyle/>
          <a:p>
            <a:pPr algn="l"/>
            <a:r>
              <a:rPr lang="en-US" sz="3600" b="1" dirty="0">
                <a:solidFill>
                  <a:srgbClr val="00C7FF"/>
                </a:solidFill>
                <a:latin typeface="Arial" panose="020B0604020202020204" pitchFamily="34" charset="0"/>
                <a:cs typeface="Arial" panose="020B0604020202020204" pitchFamily="34" charset="0"/>
              </a:rPr>
              <a:t>Our Heart</a:t>
            </a:r>
            <a:endParaRPr lang="en-US" sz="3600" b="1" dirty="0">
              <a:solidFill>
                <a:srgbClr val="FFD3EB"/>
              </a:solidFill>
              <a:latin typeface="Arial" panose="020B0604020202020204" pitchFamily="34" charset="0"/>
              <a:cs typeface="Arial" panose="020B0604020202020204" pitchFamily="34" charset="0"/>
            </a:endParaRPr>
          </a:p>
        </p:txBody>
      </p:sp>
      <p:sp>
        <p:nvSpPr>
          <p:cNvPr id="46" name="TextBox 45">
            <a:extLst>
              <a:ext uri="{FF2B5EF4-FFF2-40B4-BE49-F238E27FC236}">
                <a16:creationId xmlns:a16="http://schemas.microsoft.com/office/drawing/2014/main" id="{4F435AAA-8893-9049-8476-3CA4D6CFEA31}"/>
              </a:ext>
            </a:extLst>
          </p:cNvPr>
          <p:cNvSpPr txBox="1"/>
          <p:nvPr/>
        </p:nvSpPr>
        <p:spPr>
          <a:xfrm rot="16200000">
            <a:off x="11203238" y="815049"/>
            <a:ext cx="1467673" cy="246221"/>
          </a:xfrm>
          <a:prstGeom prst="rect">
            <a:avLst/>
          </a:prstGeom>
          <a:noFill/>
        </p:spPr>
        <p:txBody>
          <a:bodyPr wrap="square" rtlCol="0">
            <a:spAutoFit/>
          </a:bodyPr>
          <a:lstStyle/>
          <a:p>
            <a:pPr algn="r"/>
            <a:r>
              <a:rPr lang="en-GB" sz="1000" dirty="0">
                <a:solidFill>
                  <a:srgbClr val="A31048"/>
                </a:solidFill>
              </a:rPr>
              <a:t>by: </a:t>
            </a:r>
            <a:r>
              <a:rPr lang="en-US" sz="1000" dirty="0" err="1">
                <a:solidFill>
                  <a:srgbClr val="A31048"/>
                </a:solidFill>
              </a:rPr>
              <a:t>Oslava</a:t>
            </a:r>
            <a:r>
              <a:rPr lang="en-US" sz="1000" dirty="0">
                <a:solidFill>
                  <a:srgbClr val="A31048"/>
                </a:solidFill>
              </a:rPr>
              <a:t> </a:t>
            </a:r>
            <a:r>
              <a:rPr lang="en-US" sz="1000" dirty="0" err="1">
                <a:solidFill>
                  <a:srgbClr val="A31048"/>
                </a:solidFill>
              </a:rPr>
              <a:t>Chougleva</a:t>
            </a:r>
            <a:endParaRPr lang="en-US" sz="1000" dirty="0">
              <a:solidFill>
                <a:srgbClr val="A31048"/>
              </a:solidFill>
            </a:endParaRPr>
          </a:p>
        </p:txBody>
      </p:sp>
      <p:cxnSp>
        <p:nvCxnSpPr>
          <p:cNvPr id="26" name="Straight Connector 25">
            <a:extLst>
              <a:ext uri="{FF2B5EF4-FFF2-40B4-BE49-F238E27FC236}">
                <a16:creationId xmlns:a16="http://schemas.microsoft.com/office/drawing/2014/main" id="{C5930B8C-EA5B-874A-8701-F043F15D2FAC}"/>
              </a:ext>
            </a:extLst>
          </p:cNvPr>
          <p:cNvCxnSpPr>
            <a:cxnSpLocks/>
            <a:endCxn id="188" idx="1"/>
          </p:cNvCxnSpPr>
          <p:nvPr/>
        </p:nvCxnSpPr>
        <p:spPr>
          <a:xfrm flipV="1">
            <a:off x="9330375" y="1224052"/>
            <a:ext cx="755442" cy="2165638"/>
          </a:xfrm>
          <a:prstGeom prst="line">
            <a:avLst/>
          </a:prstGeom>
          <a:ln>
            <a:solidFill>
              <a:schemeClr val="bg1"/>
            </a:solidFill>
            <a:headEnd type="oval"/>
          </a:ln>
        </p:spPr>
        <p:style>
          <a:lnRef idx="1">
            <a:schemeClr val="accent1"/>
          </a:lnRef>
          <a:fillRef idx="0">
            <a:schemeClr val="accent1"/>
          </a:fillRef>
          <a:effectRef idx="0">
            <a:schemeClr val="accent1"/>
          </a:effectRef>
          <a:fontRef idx="minor">
            <a:schemeClr val="tx1"/>
          </a:fontRef>
        </p:style>
      </p:cxnSp>
      <p:sp>
        <p:nvSpPr>
          <p:cNvPr id="49" name="Title 4">
            <a:extLst>
              <a:ext uri="{FF2B5EF4-FFF2-40B4-BE49-F238E27FC236}">
                <a16:creationId xmlns:a16="http://schemas.microsoft.com/office/drawing/2014/main" id="{61B65B47-4279-694C-B388-1E722B919C01}"/>
              </a:ext>
            </a:extLst>
          </p:cNvPr>
          <p:cNvSpPr txBox="1">
            <a:spLocks/>
          </p:cNvSpPr>
          <p:nvPr/>
        </p:nvSpPr>
        <p:spPr>
          <a:xfrm>
            <a:off x="7182440" y="518860"/>
            <a:ext cx="2968410" cy="352106"/>
          </a:xfrm>
          <a:prstGeom prst="rect">
            <a:avLst/>
          </a:prstGeom>
          <a:no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400" b="1" dirty="0">
                <a:solidFill>
                  <a:srgbClr val="002060"/>
                </a:solidFill>
                <a:latin typeface="Arial" panose="020B0604020202020204" pitchFamily="34" charset="0"/>
                <a:cs typeface="Arial" panose="020B0604020202020204" pitchFamily="34" charset="0"/>
              </a:rPr>
              <a:t>The Components of our Heart</a:t>
            </a:r>
          </a:p>
        </p:txBody>
      </p:sp>
      <p:cxnSp>
        <p:nvCxnSpPr>
          <p:cNvPr id="79" name="Straight Connector 78">
            <a:extLst>
              <a:ext uri="{FF2B5EF4-FFF2-40B4-BE49-F238E27FC236}">
                <a16:creationId xmlns:a16="http://schemas.microsoft.com/office/drawing/2014/main" id="{004BA513-7A95-1D47-8C9E-39F21D846E04}"/>
              </a:ext>
            </a:extLst>
          </p:cNvPr>
          <p:cNvCxnSpPr>
            <a:cxnSpLocks/>
            <a:endCxn id="99" idx="3"/>
          </p:cNvCxnSpPr>
          <p:nvPr/>
        </p:nvCxnSpPr>
        <p:spPr>
          <a:xfrm flipH="1">
            <a:off x="7255852" y="4749298"/>
            <a:ext cx="2063814" cy="121733"/>
          </a:xfrm>
          <a:prstGeom prst="line">
            <a:avLst/>
          </a:prstGeom>
          <a:ln>
            <a:solidFill>
              <a:schemeClr val="bg1"/>
            </a:solidFill>
            <a:headEnd type="oval"/>
          </a:ln>
        </p:spPr>
        <p:style>
          <a:lnRef idx="1">
            <a:schemeClr val="accent1"/>
          </a:lnRef>
          <a:fillRef idx="0">
            <a:schemeClr val="accent1"/>
          </a:fillRef>
          <a:effectRef idx="0">
            <a:schemeClr val="accent1"/>
          </a:effectRef>
          <a:fontRef idx="minor">
            <a:schemeClr val="tx1"/>
          </a:fontRef>
        </p:style>
      </p:cxnSp>
      <p:sp>
        <p:nvSpPr>
          <p:cNvPr id="98" name="Rounded Rectangle 97">
            <a:extLst>
              <a:ext uri="{FF2B5EF4-FFF2-40B4-BE49-F238E27FC236}">
                <a16:creationId xmlns:a16="http://schemas.microsoft.com/office/drawing/2014/main" id="{92B08375-2E35-0E4D-915F-DBD727DD2815}"/>
              </a:ext>
            </a:extLst>
          </p:cNvPr>
          <p:cNvSpPr/>
          <p:nvPr/>
        </p:nvSpPr>
        <p:spPr>
          <a:xfrm>
            <a:off x="10048838" y="4390249"/>
            <a:ext cx="1765124" cy="964872"/>
          </a:xfrm>
          <a:prstGeom prst="roundRect">
            <a:avLst>
              <a:gd name="adj" fmla="val 12591"/>
            </a:avLst>
          </a:prstGeom>
          <a:solidFill>
            <a:srgbClr val="002060"/>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50" b="1" dirty="0">
                <a:solidFill>
                  <a:schemeClr val="bg1"/>
                </a:solidFill>
                <a:latin typeface="Arial" panose="020B0604020202020204" pitchFamily="34" charset="0"/>
                <a:cs typeface="Arial" panose="020B0604020202020204" pitchFamily="34" charset="0"/>
              </a:rPr>
              <a:t>The Septum</a:t>
            </a:r>
          </a:p>
          <a:p>
            <a:r>
              <a:rPr lang="en-GB" sz="900" dirty="0">
                <a:solidFill>
                  <a:schemeClr val="bg1"/>
                </a:solidFill>
                <a:latin typeface="Arial" panose="020B0604020202020204" pitchFamily="34" charset="0"/>
                <a:cs typeface="Arial" panose="020B0604020202020204" pitchFamily="34" charset="0"/>
              </a:rPr>
              <a:t>Barrier dividing the heart chambers</a:t>
            </a:r>
          </a:p>
          <a:p>
            <a:r>
              <a:rPr lang="en-US" sz="800" dirty="0">
                <a:solidFill>
                  <a:schemeClr val="bg1"/>
                </a:solidFill>
                <a:latin typeface="Arial" panose="020B0604020202020204" pitchFamily="34" charset="0"/>
                <a:cs typeface="Arial" panose="020B0604020202020204" pitchFamily="34" charset="0"/>
              </a:rPr>
              <a:t>(Jr, 2017)</a:t>
            </a:r>
            <a:endParaRPr lang="en-GB" sz="900" dirty="0">
              <a:solidFill>
                <a:schemeClr val="bg1"/>
              </a:solidFill>
              <a:latin typeface="Arial" panose="020B0604020202020204" pitchFamily="34" charset="0"/>
              <a:cs typeface="Arial" panose="020B0604020202020204" pitchFamily="34" charset="0"/>
            </a:endParaRPr>
          </a:p>
        </p:txBody>
      </p:sp>
      <p:sp>
        <p:nvSpPr>
          <p:cNvPr id="99" name="Rounded Rectangle 98">
            <a:extLst>
              <a:ext uri="{FF2B5EF4-FFF2-40B4-BE49-F238E27FC236}">
                <a16:creationId xmlns:a16="http://schemas.microsoft.com/office/drawing/2014/main" id="{925BEC92-CE19-C84D-986B-2DD5D9F8248D}"/>
              </a:ext>
            </a:extLst>
          </p:cNvPr>
          <p:cNvSpPr/>
          <p:nvPr/>
        </p:nvSpPr>
        <p:spPr>
          <a:xfrm>
            <a:off x="5651674" y="4388595"/>
            <a:ext cx="1604178" cy="964872"/>
          </a:xfrm>
          <a:prstGeom prst="roundRect">
            <a:avLst>
              <a:gd name="adj" fmla="val 12591"/>
            </a:avLst>
          </a:prstGeom>
          <a:solidFill>
            <a:srgbClr val="002060"/>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50" b="1" dirty="0">
                <a:solidFill>
                  <a:schemeClr val="bg1"/>
                </a:solidFill>
                <a:latin typeface="Arial" panose="020B0604020202020204" pitchFamily="34" charset="0"/>
                <a:cs typeface="Arial" panose="020B0604020202020204" pitchFamily="34" charset="0"/>
              </a:rPr>
              <a:t>Heart Wall </a:t>
            </a:r>
            <a:r>
              <a:rPr lang="en-GB" sz="1000" b="1" dirty="0">
                <a:solidFill>
                  <a:schemeClr val="bg1"/>
                </a:solidFill>
                <a:latin typeface="Arial" panose="020B0604020202020204" pitchFamily="34" charset="0"/>
                <a:cs typeface="Arial" panose="020B0604020202020204" pitchFamily="34" charset="0"/>
              </a:rPr>
              <a:t>(3 layers</a:t>
            </a:r>
            <a:r>
              <a:rPr lang="en-GB" sz="900" b="1" dirty="0">
                <a:solidFill>
                  <a:schemeClr val="bg1"/>
                </a:solidFill>
                <a:latin typeface="Arial" panose="020B0604020202020204" pitchFamily="34" charset="0"/>
                <a:cs typeface="Arial" panose="020B0604020202020204" pitchFamily="34" charset="0"/>
              </a:rPr>
              <a:t>)</a:t>
            </a:r>
          </a:p>
          <a:p>
            <a:r>
              <a:rPr lang="en-GB" sz="900" dirty="0">
                <a:solidFill>
                  <a:schemeClr val="bg1"/>
                </a:solidFill>
                <a:latin typeface="Arial" panose="020B0604020202020204" pitchFamily="34" charset="0"/>
                <a:cs typeface="Arial" panose="020B0604020202020204" pitchFamily="34" charset="0"/>
              </a:rPr>
              <a:t>Epicardium, Myocardium</a:t>
            </a:r>
            <a:r>
              <a:rPr lang="en-US" sz="900" dirty="0">
                <a:solidFill>
                  <a:schemeClr val="bg1"/>
                </a:solidFill>
                <a:latin typeface="Arial" panose="020B0604020202020204" pitchFamily="34" charset="0"/>
                <a:cs typeface="Arial" panose="020B0604020202020204" pitchFamily="34" charset="0"/>
              </a:rPr>
              <a:t>, Endocardium</a:t>
            </a:r>
          </a:p>
          <a:p>
            <a:r>
              <a:rPr lang="en-US" sz="700" dirty="0">
                <a:solidFill>
                  <a:schemeClr val="bg1"/>
                </a:solidFill>
                <a:latin typeface="Arial" panose="020B0604020202020204" pitchFamily="34" charset="0"/>
                <a:cs typeface="Arial" panose="020B0604020202020204" pitchFamily="34" charset="0"/>
              </a:rPr>
              <a:t>(National Cancer Institute, 2019)</a:t>
            </a:r>
            <a:endParaRPr lang="en-GB" sz="600" dirty="0">
              <a:solidFill>
                <a:schemeClr val="bg1"/>
              </a:solidFill>
              <a:latin typeface="Arial" panose="020B0604020202020204" pitchFamily="34" charset="0"/>
              <a:cs typeface="Arial" panose="020B0604020202020204" pitchFamily="34" charset="0"/>
            </a:endParaRPr>
          </a:p>
        </p:txBody>
      </p:sp>
      <p:cxnSp>
        <p:nvCxnSpPr>
          <p:cNvPr id="69" name="Straight Connector 68">
            <a:extLst>
              <a:ext uri="{FF2B5EF4-FFF2-40B4-BE49-F238E27FC236}">
                <a16:creationId xmlns:a16="http://schemas.microsoft.com/office/drawing/2014/main" id="{8629C754-2E35-8541-A650-4DFEC2553143}"/>
              </a:ext>
            </a:extLst>
          </p:cNvPr>
          <p:cNvCxnSpPr>
            <a:cxnSpLocks/>
            <a:endCxn id="98" idx="1"/>
          </p:cNvCxnSpPr>
          <p:nvPr/>
        </p:nvCxnSpPr>
        <p:spPr>
          <a:xfrm>
            <a:off x="9104761" y="4402324"/>
            <a:ext cx="944077" cy="470361"/>
          </a:xfrm>
          <a:prstGeom prst="line">
            <a:avLst/>
          </a:prstGeom>
          <a:ln w="15875">
            <a:solidFill>
              <a:schemeClr val="bg1"/>
            </a:solidFill>
            <a:headEnd type="oval"/>
          </a:ln>
        </p:spPr>
        <p:style>
          <a:lnRef idx="1">
            <a:schemeClr val="accent1"/>
          </a:lnRef>
          <a:fillRef idx="0">
            <a:schemeClr val="accent1"/>
          </a:fillRef>
          <a:effectRef idx="0">
            <a:schemeClr val="accent1"/>
          </a:effectRef>
          <a:fontRef idx="minor">
            <a:schemeClr val="tx1"/>
          </a:fontRef>
        </p:style>
      </p:cxnSp>
      <p:sp>
        <p:nvSpPr>
          <p:cNvPr id="170" name="Oval 169">
            <a:extLst>
              <a:ext uri="{FF2B5EF4-FFF2-40B4-BE49-F238E27FC236}">
                <a16:creationId xmlns:a16="http://schemas.microsoft.com/office/drawing/2014/main" id="{94626506-5BA1-C44D-ADB2-2DEC01A0E133}"/>
              </a:ext>
            </a:extLst>
          </p:cNvPr>
          <p:cNvSpPr/>
          <p:nvPr/>
        </p:nvSpPr>
        <p:spPr>
          <a:xfrm>
            <a:off x="9295529" y="3573953"/>
            <a:ext cx="143145" cy="143145"/>
          </a:xfrm>
          <a:prstGeom prst="ellipse">
            <a:avLst/>
          </a:prstGeom>
          <a:solidFill>
            <a:srgbClr val="FFC000"/>
          </a:solidFill>
          <a:ln>
            <a:solidFill>
              <a:srgbClr val="8B0C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rgbClr val="8B0C3D"/>
                </a:solidFill>
                <a:latin typeface="Arial" panose="020B0604020202020204" pitchFamily="34" charset="0"/>
                <a:cs typeface="Arial" panose="020B0604020202020204" pitchFamily="34" charset="0"/>
              </a:rPr>
              <a:t>1</a:t>
            </a:r>
            <a:endParaRPr lang="en-US" sz="1000" b="1" dirty="0">
              <a:solidFill>
                <a:srgbClr val="8B0C3D"/>
              </a:solidFill>
              <a:latin typeface="Arial" panose="020B0604020202020204" pitchFamily="34" charset="0"/>
              <a:cs typeface="Arial" panose="020B0604020202020204" pitchFamily="34" charset="0"/>
            </a:endParaRPr>
          </a:p>
        </p:txBody>
      </p:sp>
      <p:sp>
        <p:nvSpPr>
          <p:cNvPr id="171" name="Oval 170">
            <a:extLst>
              <a:ext uri="{FF2B5EF4-FFF2-40B4-BE49-F238E27FC236}">
                <a16:creationId xmlns:a16="http://schemas.microsoft.com/office/drawing/2014/main" id="{6A1BB3CE-3687-E64F-A107-BA13992C3D23}"/>
              </a:ext>
            </a:extLst>
          </p:cNvPr>
          <p:cNvSpPr/>
          <p:nvPr/>
        </p:nvSpPr>
        <p:spPr>
          <a:xfrm>
            <a:off x="8961616" y="3502380"/>
            <a:ext cx="143145" cy="143145"/>
          </a:xfrm>
          <a:prstGeom prst="ellipse">
            <a:avLst/>
          </a:prstGeom>
          <a:solidFill>
            <a:srgbClr val="FFC000"/>
          </a:solidFill>
          <a:ln>
            <a:solidFill>
              <a:srgbClr val="8B0C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rgbClr val="8B0C3D"/>
                </a:solidFill>
                <a:latin typeface="Arial" panose="020B0604020202020204" pitchFamily="34" charset="0"/>
                <a:cs typeface="Arial" panose="020B0604020202020204" pitchFamily="34" charset="0"/>
              </a:rPr>
              <a:t>2</a:t>
            </a:r>
            <a:endParaRPr lang="en-US" sz="1000" b="1" dirty="0">
              <a:solidFill>
                <a:srgbClr val="8B0C3D"/>
              </a:solidFill>
              <a:latin typeface="Arial" panose="020B0604020202020204" pitchFamily="34" charset="0"/>
              <a:cs typeface="Arial" panose="020B0604020202020204" pitchFamily="34" charset="0"/>
            </a:endParaRPr>
          </a:p>
        </p:txBody>
      </p:sp>
      <p:sp>
        <p:nvSpPr>
          <p:cNvPr id="174" name="Oval 173">
            <a:extLst>
              <a:ext uri="{FF2B5EF4-FFF2-40B4-BE49-F238E27FC236}">
                <a16:creationId xmlns:a16="http://schemas.microsoft.com/office/drawing/2014/main" id="{18E4DFE5-4B6F-D640-9CCD-3E5ED5000E81}"/>
              </a:ext>
            </a:extLst>
          </p:cNvPr>
          <p:cNvSpPr/>
          <p:nvPr/>
        </p:nvSpPr>
        <p:spPr>
          <a:xfrm>
            <a:off x="8669202" y="3544428"/>
            <a:ext cx="143145" cy="143145"/>
          </a:xfrm>
          <a:prstGeom prst="ellipse">
            <a:avLst/>
          </a:prstGeom>
          <a:solidFill>
            <a:srgbClr val="FFC000"/>
          </a:solidFill>
          <a:ln>
            <a:solidFill>
              <a:srgbClr val="8B0C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rgbClr val="8B0C3D"/>
                </a:solidFill>
                <a:latin typeface="Arial" panose="020B0604020202020204" pitchFamily="34" charset="0"/>
                <a:cs typeface="Arial" panose="020B0604020202020204" pitchFamily="34" charset="0"/>
              </a:rPr>
              <a:t>3</a:t>
            </a:r>
            <a:endParaRPr lang="en-US" sz="1000" b="1" dirty="0">
              <a:solidFill>
                <a:srgbClr val="8B0C3D"/>
              </a:solidFill>
              <a:latin typeface="Arial" panose="020B0604020202020204" pitchFamily="34" charset="0"/>
              <a:cs typeface="Arial" panose="020B0604020202020204" pitchFamily="34" charset="0"/>
            </a:endParaRPr>
          </a:p>
        </p:txBody>
      </p:sp>
      <p:sp>
        <p:nvSpPr>
          <p:cNvPr id="175" name="Oval 174">
            <a:extLst>
              <a:ext uri="{FF2B5EF4-FFF2-40B4-BE49-F238E27FC236}">
                <a16:creationId xmlns:a16="http://schemas.microsoft.com/office/drawing/2014/main" id="{1D75508F-6033-1D43-8878-AC67D959778F}"/>
              </a:ext>
            </a:extLst>
          </p:cNvPr>
          <p:cNvSpPr/>
          <p:nvPr/>
        </p:nvSpPr>
        <p:spPr>
          <a:xfrm>
            <a:off x="8259440" y="4034640"/>
            <a:ext cx="143145" cy="143145"/>
          </a:xfrm>
          <a:prstGeom prst="ellipse">
            <a:avLst/>
          </a:prstGeom>
          <a:solidFill>
            <a:srgbClr val="FFC000"/>
          </a:solidFill>
          <a:ln>
            <a:solidFill>
              <a:srgbClr val="8B0C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rgbClr val="8B0C3D"/>
                </a:solidFill>
                <a:latin typeface="Arial" panose="020B0604020202020204" pitchFamily="34" charset="0"/>
                <a:cs typeface="Arial" panose="020B0604020202020204" pitchFamily="34" charset="0"/>
              </a:rPr>
              <a:t>4</a:t>
            </a:r>
            <a:endParaRPr lang="en-US" sz="1000" b="1" dirty="0">
              <a:solidFill>
                <a:srgbClr val="8B0C3D"/>
              </a:solidFill>
              <a:latin typeface="Arial" panose="020B0604020202020204" pitchFamily="34" charset="0"/>
              <a:cs typeface="Arial" panose="020B0604020202020204" pitchFamily="34" charset="0"/>
            </a:endParaRPr>
          </a:p>
        </p:txBody>
      </p:sp>
      <p:grpSp>
        <p:nvGrpSpPr>
          <p:cNvPr id="281" name="Group 280">
            <a:extLst>
              <a:ext uri="{FF2B5EF4-FFF2-40B4-BE49-F238E27FC236}">
                <a16:creationId xmlns:a16="http://schemas.microsoft.com/office/drawing/2014/main" id="{3DDD4042-3FB1-6249-8915-9B36F40968AC}"/>
              </a:ext>
            </a:extLst>
          </p:cNvPr>
          <p:cNvGrpSpPr/>
          <p:nvPr/>
        </p:nvGrpSpPr>
        <p:grpSpPr>
          <a:xfrm>
            <a:off x="10071125" y="1427906"/>
            <a:ext cx="1742840" cy="2121337"/>
            <a:chOff x="10098577" y="2037740"/>
            <a:chExt cx="1742840" cy="2121337"/>
          </a:xfrm>
        </p:grpSpPr>
        <p:sp>
          <p:nvSpPr>
            <p:cNvPr id="97" name="Rounded Rectangle 96">
              <a:extLst>
                <a:ext uri="{FF2B5EF4-FFF2-40B4-BE49-F238E27FC236}">
                  <a16:creationId xmlns:a16="http://schemas.microsoft.com/office/drawing/2014/main" id="{72F23AA7-16E7-964B-BDE2-88E6963A1682}"/>
                </a:ext>
              </a:extLst>
            </p:cNvPr>
            <p:cNvSpPr/>
            <p:nvPr/>
          </p:nvSpPr>
          <p:spPr>
            <a:xfrm>
              <a:off x="10098577" y="2037740"/>
              <a:ext cx="1742840" cy="2121337"/>
            </a:xfrm>
            <a:prstGeom prst="roundRect">
              <a:avLst>
                <a:gd name="adj" fmla="val 5111"/>
              </a:avLst>
            </a:prstGeom>
            <a:solidFill>
              <a:srgbClr val="002060"/>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50" b="1" dirty="0">
                  <a:solidFill>
                    <a:schemeClr val="bg1"/>
                  </a:solidFill>
                  <a:latin typeface="Arial" panose="020B0604020202020204" pitchFamily="34" charset="0"/>
                  <a:cs typeface="Arial" panose="020B0604020202020204" pitchFamily="34" charset="0"/>
                </a:rPr>
                <a:t>4 Valves of the Heart</a:t>
              </a:r>
            </a:p>
            <a:p>
              <a:r>
                <a:rPr lang="en-GB" sz="900" dirty="0">
                  <a:solidFill>
                    <a:schemeClr val="bg1"/>
                  </a:solidFill>
                  <a:latin typeface="Arial" panose="020B0604020202020204" pitchFamily="34" charset="0"/>
                  <a:cs typeface="Arial" panose="020B0604020202020204" pitchFamily="34" charset="0"/>
                </a:rPr>
                <a:t>One-way valves that </a:t>
              </a:r>
              <a:r>
                <a:rPr lang="en-GB" sz="900" dirty="0">
                  <a:latin typeface="Arial" panose="020B0604020202020204" pitchFamily="34" charset="0"/>
                  <a:cs typeface="Arial" panose="020B0604020202020204" pitchFamily="34" charset="0"/>
                </a:rPr>
                <a:t>act like gates, keeping the blood moving in the right direction</a:t>
              </a:r>
              <a:r>
                <a:rPr lang="en-GB" sz="900" dirty="0">
                  <a:solidFill>
                    <a:schemeClr val="bg1"/>
                  </a:solidFill>
                  <a:latin typeface="Arial" panose="020B0604020202020204" pitchFamily="34" charset="0"/>
                  <a:cs typeface="Arial" panose="020B0604020202020204" pitchFamily="34" charset="0"/>
                </a:rPr>
                <a:t>.</a:t>
              </a: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p:txBody>
        </p:sp>
        <p:sp>
          <p:nvSpPr>
            <p:cNvPr id="104" name="Rounded Rectangle 103">
              <a:extLst>
                <a:ext uri="{FF2B5EF4-FFF2-40B4-BE49-F238E27FC236}">
                  <a16:creationId xmlns:a16="http://schemas.microsoft.com/office/drawing/2014/main" id="{B9652A50-B707-AA4D-96F9-9AD9F25264C4}"/>
                </a:ext>
              </a:extLst>
            </p:cNvPr>
            <p:cNvSpPr/>
            <p:nvPr/>
          </p:nvSpPr>
          <p:spPr>
            <a:xfrm>
              <a:off x="10289345" y="3293654"/>
              <a:ext cx="1386694" cy="180000"/>
            </a:xfrm>
            <a:prstGeom prst="roundRect">
              <a:avLst>
                <a:gd name="adj" fmla="val 29914"/>
              </a:avLst>
            </a:prstGeom>
            <a:solidFill>
              <a:srgbClr val="FFC000"/>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800" dirty="0">
                  <a:solidFill>
                    <a:srgbClr val="A31048"/>
                  </a:solidFill>
                  <a:latin typeface="Arial" panose="020B0604020202020204" pitchFamily="34" charset="0"/>
                  <a:cs typeface="Arial" panose="020B0604020202020204" pitchFamily="34" charset="0"/>
                </a:rPr>
                <a:t>    Aortic Valve</a:t>
              </a:r>
              <a:endParaRPr lang="en-US" sz="800" dirty="0">
                <a:solidFill>
                  <a:schemeClr val="accent5">
                    <a:lumMod val="50000"/>
                  </a:schemeClr>
                </a:solidFill>
                <a:latin typeface="Arial" panose="020B0604020202020204" pitchFamily="34" charset="0"/>
                <a:cs typeface="Arial" panose="020B0604020202020204" pitchFamily="34" charset="0"/>
              </a:endParaRPr>
            </a:p>
          </p:txBody>
        </p:sp>
        <p:sp>
          <p:nvSpPr>
            <p:cNvPr id="105" name="Rounded Rectangle 104">
              <a:extLst>
                <a:ext uri="{FF2B5EF4-FFF2-40B4-BE49-F238E27FC236}">
                  <a16:creationId xmlns:a16="http://schemas.microsoft.com/office/drawing/2014/main" id="{04D14046-F883-4C4A-8FAE-A13004D67411}"/>
                </a:ext>
              </a:extLst>
            </p:cNvPr>
            <p:cNvSpPr/>
            <p:nvPr/>
          </p:nvSpPr>
          <p:spPr>
            <a:xfrm>
              <a:off x="10289345" y="3556589"/>
              <a:ext cx="1386694" cy="180000"/>
            </a:xfrm>
            <a:prstGeom prst="roundRect">
              <a:avLst>
                <a:gd name="adj" fmla="val 29914"/>
              </a:avLst>
            </a:prstGeom>
            <a:solidFill>
              <a:srgbClr val="FFC000"/>
            </a:solidFill>
            <a:ln w="158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800" dirty="0">
                  <a:solidFill>
                    <a:srgbClr val="A31048"/>
                  </a:solidFill>
                  <a:latin typeface="Arial" panose="020B0604020202020204" pitchFamily="34" charset="0"/>
                  <a:cs typeface="Arial" panose="020B0604020202020204" pitchFamily="34" charset="0"/>
                </a:rPr>
                <a:t>    Pulmonary Valve</a:t>
              </a:r>
              <a:endParaRPr lang="en-US" sz="600" dirty="0">
                <a:solidFill>
                  <a:schemeClr val="accent5">
                    <a:lumMod val="50000"/>
                  </a:schemeClr>
                </a:solidFill>
                <a:latin typeface="Arial" panose="020B0604020202020204" pitchFamily="34" charset="0"/>
                <a:cs typeface="Arial" panose="020B0604020202020204" pitchFamily="34" charset="0"/>
              </a:endParaRPr>
            </a:p>
          </p:txBody>
        </p:sp>
        <p:sp>
          <p:nvSpPr>
            <p:cNvPr id="106" name="Rounded Rectangle 105">
              <a:extLst>
                <a:ext uri="{FF2B5EF4-FFF2-40B4-BE49-F238E27FC236}">
                  <a16:creationId xmlns:a16="http://schemas.microsoft.com/office/drawing/2014/main" id="{B1B0650B-03FE-FE4E-9CB2-17FD88D9B87A}"/>
                </a:ext>
              </a:extLst>
            </p:cNvPr>
            <p:cNvSpPr/>
            <p:nvPr/>
          </p:nvSpPr>
          <p:spPr>
            <a:xfrm>
              <a:off x="10289345" y="3819524"/>
              <a:ext cx="1386694" cy="180000"/>
            </a:xfrm>
            <a:prstGeom prst="roundRect">
              <a:avLst>
                <a:gd name="adj" fmla="val 29914"/>
              </a:avLst>
            </a:prstGeom>
            <a:solidFill>
              <a:srgbClr val="FFC000"/>
            </a:solidFill>
            <a:ln w="1587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800" dirty="0">
                  <a:solidFill>
                    <a:srgbClr val="A31048"/>
                  </a:solidFill>
                  <a:latin typeface="Arial" panose="020B0604020202020204" pitchFamily="34" charset="0"/>
                  <a:cs typeface="Arial" panose="020B0604020202020204" pitchFamily="34" charset="0"/>
                </a:rPr>
                <a:t>    Tricuspid Valve</a:t>
              </a:r>
              <a:r>
                <a:rPr lang="en-US" sz="700" dirty="0">
                  <a:solidFill>
                    <a:srgbClr val="A31048"/>
                  </a:solidFill>
                  <a:latin typeface="Arial" panose="020B0604020202020204" pitchFamily="34" charset="0"/>
                  <a:cs typeface="Arial" panose="020B0604020202020204" pitchFamily="34" charset="0"/>
                </a:rPr>
                <a:t> </a:t>
              </a:r>
              <a:endParaRPr lang="en-US" sz="600" dirty="0">
                <a:solidFill>
                  <a:schemeClr val="accent5">
                    <a:lumMod val="50000"/>
                  </a:schemeClr>
                </a:solidFill>
                <a:latin typeface="Arial" panose="020B0604020202020204" pitchFamily="34" charset="0"/>
                <a:cs typeface="Arial" panose="020B0604020202020204" pitchFamily="34" charset="0"/>
              </a:endParaRPr>
            </a:p>
          </p:txBody>
        </p:sp>
        <p:sp>
          <p:nvSpPr>
            <p:cNvPr id="204" name="Rounded Rectangle 203">
              <a:extLst>
                <a:ext uri="{FF2B5EF4-FFF2-40B4-BE49-F238E27FC236}">
                  <a16:creationId xmlns:a16="http://schemas.microsoft.com/office/drawing/2014/main" id="{2DBA331C-00E1-4449-88A5-52CFF95BF230}"/>
                </a:ext>
              </a:extLst>
            </p:cNvPr>
            <p:cNvSpPr/>
            <p:nvPr/>
          </p:nvSpPr>
          <p:spPr>
            <a:xfrm>
              <a:off x="10289345" y="3030172"/>
              <a:ext cx="1386694" cy="180000"/>
            </a:xfrm>
            <a:prstGeom prst="roundRect">
              <a:avLst>
                <a:gd name="adj" fmla="val 29914"/>
              </a:avLst>
            </a:prstGeom>
            <a:solidFill>
              <a:srgbClr val="FFC000"/>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800" dirty="0">
                  <a:solidFill>
                    <a:srgbClr val="A31048"/>
                  </a:solidFill>
                  <a:latin typeface="Arial" panose="020B0604020202020204" pitchFamily="34" charset="0"/>
                  <a:cs typeface="Arial" panose="020B0604020202020204" pitchFamily="34" charset="0"/>
                </a:rPr>
                <a:t>    Mitral Valve</a:t>
              </a:r>
              <a:endParaRPr lang="en-US" sz="600" dirty="0">
                <a:solidFill>
                  <a:srgbClr val="002060"/>
                </a:solidFill>
                <a:latin typeface="Arial" panose="020B0604020202020204" pitchFamily="34" charset="0"/>
                <a:cs typeface="Arial" panose="020B0604020202020204" pitchFamily="34" charset="0"/>
              </a:endParaRPr>
            </a:p>
          </p:txBody>
        </p:sp>
        <p:sp>
          <p:nvSpPr>
            <p:cNvPr id="178" name="Oval 177">
              <a:extLst>
                <a:ext uri="{FF2B5EF4-FFF2-40B4-BE49-F238E27FC236}">
                  <a16:creationId xmlns:a16="http://schemas.microsoft.com/office/drawing/2014/main" id="{19F91AD8-6496-2C43-BFCB-058610DE8F80}"/>
                </a:ext>
              </a:extLst>
            </p:cNvPr>
            <p:cNvSpPr/>
            <p:nvPr/>
          </p:nvSpPr>
          <p:spPr>
            <a:xfrm>
              <a:off x="10315573" y="3050304"/>
              <a:ext cx="143145" cy="143145"/>
            </a:xfrm>
            <a:prstGeom prst="ellipse">
              <a:avLst/>
            </a:prstGeom>
            <a:solidFill>
              <a:srgbClr val="FFC000"/>
            </a:solidFill>
            <a:ln>
              <a:solidFill>
                <a:srgbClr val="8B0C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rgbClr val="8B0C3D"/>
                  </a:solidFill>
                  <a:latin typeface="Arial" panose="020B0604020202020204" pitchFamily="34" charset="0"/>
                  <a:cs typeface="Arial" panose="020B0604020202020204" pitchFamily="34" charset="0"/>
                </a:rPr>
                <a:t>1</a:t>
              </a:r>
              <a:endParaRPr lang="en-US" sz="1000" b="1" dirty="0">
                <a:solidFill>
                  <a:srgbClr val="8B0C3D"/>
                </a:solidFill>
                <a:latin typeface="Arial" panose="020B0604020202020204" pitchFamily="34" charset="0"/>
                <a:cs typeface="Arial" panose="020B0604020202020204" pitchFamily="34" charset="0"/>
              </a:endParaRPr>
            </a:p>
          </p:txBody>
        </p:sp>
        <p:sp>
          <p:nvSpPr>
            <p:cNvPr id="179" name="Oval 178">
              <a:extLst>
                <a:ext uri="{FF2B5EF4-FFF2-40B4-BE49-F238E27FC236}">
                  <a16:creationId xmlns:a16="http://schemas.microsoft.com/office/drawing/2014/main" id="{80C6D805-AE20-D24F-901B-1C8A9F69B303}"/>
                </a:ext>
              </a:extLst>
            </p:cNvPr>
            <p:cNvSpPr/>
            <p:nvPr/>
          </p:nvSpPr>
          <p:spPr>
            <a:xfrm>
              <a:off x="10319857" y="3306630"/>
              <a:ext cx="143145" cy="143145"/>
            </a:xfrm>
            <a:prstGeom prst="ellipse">
              <a:avLst/>
            </a:prstGeom>
            <a:solidFill>
              <a:srgbClr val="FFC000"/>
            </a:solidFill>
            <a:ln>
              <a:solidFill>
                <a:srgbClr val="8B0C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rgbClr val="8B0C3D"/>
                  </a:solidFill>
                  <a:latin typeface="Arial" panose="020B0604020202020204" pitchFamily="34" charset="0"/>
                  <a:cs typeface="Arial" panose="020B0604020202020204" pitchFamily="34" charset="0"/>
                </a:rPr>
                <a:t>2</a:t>
              </a:r>
              <a:endParaRPr lang="en-US" sz="1000" b="1" dirty="0">
                <a:solidFill>
                  <a:srgbClr val="8B0C3D"/>
                </a:solidFill>
                <a:latin typeface="Arial" panose="020B0604020202020204" pitchFamily="34" charset="0"/>
                <a:cs typeface="Arial" panose="020B0604020202020204" pitchFamily="34" charset="0"/>
              </a:endParaRPr>
            </a:p>
          </p:txBody>
        </p:sp>
        <p:sp>
          <p:nvSpPr>
            <p:cNvPr id="180" name="Oval 179">
              <a:extLst>
                <a:ext uri="{FF2B5EF4-FFF2-40B4-BE49-F238E27FC236}">
                  <a16:creationId xmlns:a16="http://schemas.microsoft.com/office/drawing/2014/main" id="{C92CA671-C73B-524A-AF4B-4801426B0EAD}"/>
                </a:ext>
              </a:extLst>
            </p:cNvPr>
            <p:cNvSpPr/>
            <p:nvPr/>
          </p:nvSpPr>
          <p:spPr>
            <a:xfrm>
              <a:off x="10315573" y="3576121"/>
              <a:ext cx="143145" cy="143145"/>
            </a:xfrm>
            <a:prstGeom prst="ellipse">
              <a:avLst/>
            </a:prstGeom>
            <a:solidFill>
              <a:srgbClr val="FFC000"/>
            </a:solidFill>
            <a:ln>
              <a:solidFill>
                <a:srgbClr val="8B0C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rgbClr val="8B0C3D"/>
                  </a:solidFill>
                  <a:latin typeface="Arial" panose="020B0604020202020204" pitchFamily="34" charset="0"/>
                  <a:cs typeface="Arial" panose="020B0604020202020204" pitchFamily="34" charset="0"/>
                </a:rPr>
                <a:t>3</a:t>
              </a:r>
              <a:endParaRPr lang="en-US" sz="1000" b="1" dirty="0">
                <a:solidFill>
                  <a:srgbClr val="8B0C3D"/>
                </a:solidFill>
                <a:latin typeface="Arial" panose="020B0604020202020204" pitchFamily="34" charset="0"/>
                <a:cs typeface="Arial" panose="020B0604020202020204" pitchFamily="34" charset="0"/>
              </a:endParaRPr>
            </a:p>
          </p:txBody>
        </p:sp>
        <p:sp>
          <p:nvSpPr>
            <p:cNvPr id="181" name="Oval 180">
              <a:extLst>
                <a:ext uri="{FF2B5EF4-FFF2-40B4-BE49-F238E27FC236}">
                  <a16:creationId xmlns:a16="http://schemas.microsoft.com/office/drawing/2014/main" id="{2C3F1666-F8AB-7549-B231-6A64DBA1408B}"/>
                </a:ext>
              </a:extLst>
            </p:cNvPr>
            <p:cNvSpPr/>
            <p:nvPr/>
          </p:nvSpPr>
          <p:spPr>
            <a:xfrm>
              <a:off x="10315573" y="3844032"/>
              <a:ext cx="143145" cy="143145"/>
            </a:xfrm>
            <a:prstGeom prst="ellipse">
              <a:avLst/>
            </a:prstGeom>
            <a:solidFill>
              <a:srgbClr val="FFC000"/>
            </a:solidFill>
            <a:ln>
              <a:solidFill>
                <a:srgbClr val="8B0C3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rgbClr val="8B0C3D"/>
                  </a:solidFill>
                  <a:latin typeface="Arial" panose="020B0604020202020204" pitchFamily="34" charset="0"/>
                  <a:cs typeface="Arial" panose="020B0604020202020204" pitchFamily="34" charset="0"/>
                </a:rPr>
                <a:t>4</a:t>
              </a:r>
              <a:endParaRPr lang="en-US" sz="1000" b="1" dirty="0">
                <a:solidFill>
                  <a:srgbClr val="8B0C3D"/>
                </a:solidFill>
                <a:latin typeface="Arial" panose="020B0604020202020204" pitchFamily="34" charset="0"/>
                <a:cs typeface="Arial" panose="020B0604020202020204" pitchFamily="34" charset="0"/>
              </a:endParaRPr>
            </a:p>
          </p:txBody>
        </p:sp>
      </p:grpSp>
      <p:sp>
        <p:nvSpPr>
          <p:cNvPr id="188" name="Rounded Rectangle 187">
            <a:extLst>
              <a:ext uri="{FF2B5EF4-FFF2-40B4-BE49-F238E27FC236}">
                <a16:creationId xmlns:a16="http://schemas.microsoft.com/office/drawing/2014/main" id="{0E4F3203-10DA-AC4C-92E1-B0F219E319C1}"/>
              </a:ext>
            </a:extLst>
          </p:cNvPr>
          <p:cNvSpPr/>
          <p:nvPr/>
        </p:nvSpPr>
        <p:spPr>
          <a:xfrm>
            <a:off x="10085817" y="1097778"/>
            <a:ext cx="1728146" cy="252548"/>
          </a:xfrm>
          <a:prstGeom prst="roundRect">
            <a:avLst>
              <a:gd name="adj" fmla="val 12591"/>
            </a:avLst>
          </a:prstGeom>
          <a:solidFill>
            <a:srgbClr val="002060"/>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00" b="1" dirty="0">
                <a:solidFill>
                  <a:schemeClr val="bg1"/>
                </a:solidFill>
                <a:latin typeface="Arial" panose="020B0604020202020204" pitchFamily="34" charset="0"/>
                <a:cs typeface="Arial" panose="020B0604020202020204" pitchFamily="34" charset="0"/>
              </a:rPr>
              <a:t>Left Atrium</a:t>
            </a:r>
          </a:p>
        </p:txBody>
      </p:sp>
      <p:cxnSp>
        <p:nvCxnSpPr>
          <p:cNvPr id="191" name="Straight Connector 190">
            <a:extLst>
              <a:ext uri="{FF2B5EF4-FFF2-40B4-BE49-F238E27FC236}">
                <a16:creationId xmlns:a16="http://schemas.microsoft.com/office/drawing/2014/main" id="{12EEC58F-03A7-5F45-B855-846A5AEBDFCD}"/>
              </a:ext>
            </a:extLst>
          </p:cNvPr>
          <p:cNvCxnSpPr>
            <a:cxnSpLocks/>
            <a:endCxn id="195" idx="3"/>
          </p:cNvCxnSpPr>
          <p:nvPr/>
        </p:nvCxnSpPr>
        <p:spPr>
          <a:xfrm flipH="1">
            <a:off x="7278669" y="3777638"/>
            <a:ext cx="823206" cy="100493"/>
          </a:xfrm>
          <a:prstGeom prst="line">
            <a:avLst/>
          </a:prstGeom>
          <a:ln>
            <a:solidFill>
              <a:schemeClr val="bg1"/>
            </a:solidFill>
            <a:headEnd type="oval"/>
          </a:ln>
        </p:spPr>
        <p:style>
          <a:lnRef idx="1">
            <a:schemeClr val="accent1"/>
          </a:lnRef>
          <a:fillRef idx="0">
            <a:schemeClr val="accent1"/>
          </a:fillRef>
          <a:effectRef idx="0">
            <a:schemeClr val="accent1"/>
          </a:effectRef>
          <a:fontRef idx="minor">
            <a:schemeClr val="tx1"/>
          </a:fontRef>
        </p:style>
      </p:cxnSp>
      <p:sp>
        <p:nvSpPr>
          <p:cNvPr id="195" name="Rounded Rectangle 194">
            <a:extLst>
              <a:ext uri="{FF2B5EF4-FFF2-40B4-BE49-F238E27FC236}">
                <a16:creationId xmlns:a16="http://schemas.microsoft.com/office/drawing/2014/main" id="{CA395C81-0ED3-D448-9EBC-BB74C365500E}"/>
              </a:ext>
            </a:extLst>
          </p:cNvPr>
          <p:cNvSpPr/>
          <p:nvPr/>
        </p:nvSpPr>
        <p:spPr>
          <a:xfrm>
            <a:off x="5702985" y="3751857"/>
            <a:ext cx="1575684" cy="252548"/>
          </a:xfrm>
          <a:prstGeom prst="roundRect">
            <a:avLst>
              <a:gd name="adj" fmla="val 12591"/>
            </a:avLst>
          </a:prstGeom>
          <a:solidFill>
            <a:srgbClr val="002060"/>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00" b="1" dirty="0">
                <a:solidFill>
                  <a:schemeClr val="bg1"/>
                </a:solidFill>
                <a:latin typeface="Arial" panose="020B0604020202020204" pitchFamily="34" charset="0"/>
                <a:cs typeface="Arial" panose="020B0604020202020204" pitchFamily="34" charset="0"/>
              </a:rPr>
              <a:t>Right Atrium</a:t>
            </a:r>
          </a:p>
        </p:txBody>
      </p:sp>
      <p:sp>
        <p:nvSpPr>
          <p:cNvPr id="214" name="Rounded Rectangle 213">
            <a:extLst>
              <a:ext uri="{FF2B5EF4-FFF2-40B4-BE49-F238E27FC236}">
                <a16:creationId xmlns:a16="http://schemas.microsoft.com/office/drawing/2014/main" id="{C7570393-21B1-E04B-A82F-9F80D05A8DE7}"/>
              </a:ext>
            </a:extLst>
          </p:cNvPr>
          <p:cNvSpPr/>
          <p:nvPr/>
        </p:nvSpPr>
        <p:spPr>
          <a:xfrm>
            <a:off x="10071125" y="3617825"/>
            <a:ext cx="1742837" cy="252548"/>
          </a:xfrm>
          <a:prstGeom prst="roundRect">
            <a:avLst>
              <a:gd name="adj" fmla="val 12591"/>
            </a:avLst>
          </a:prstGeom>
          <a:solidFill>
            <a:srgbClr val="002060"/>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00" b="1" dirty="0">
                <a:solidFill>
                  <a:schemeClr val="bg1"/>
                </a:solidFill>
                <a:latin typeface="Arial" panose="020B0604020202020204" pitchFamily="34" charset="0"/>
                <a:cs typeface="Arial" panose="020B0604020202020204" pitchFamily="34" charset="0"/>
              </a:rPr>
              <a:t>Left Ventricle</a:t>
            </a:r>
          </a:p>
        </p:txBody>
      </p:sp>
      <p:sp>
        <p:nvSpPr>
          <p:cNvPr id="215" name="Rounded Rectangle 214">
            <a:extLst>
              <a:ext uri="{FF2B5EF4-FFF2-40B4-BE49-F238E27FC236}">
                <a16:creationId xmlns:a16="http://schemas.microsoft.com/office/drawing/2014/main" id="{BB124A15-B116-BA42-B559-DFEC85771959}"/>
              </a:ext>
            </a:extLst>
          </p:cNvPr>
          <p:cNvSpPr/>
          <p:nvPr/>
        </p:nvSpPr>
        <p:spPr>
          <a:xfrm>
            <a:off x="5694874" y="4050477"/>
            <a:ext cx="1575684" cy="252548"/>
          </a:xfrm>
          <a:prstGeom prst="roundRect">
            <a:avLst>
              <a:gd name="adj" fmla="val 12591"/>
            </a:avLst>
          </a:prstGeom>
          <a:solidFill>
            <a:srgbClr val="002060"/>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00" b="1" dirty="0">
                <a:solidFill>
                  <a:schemeClr val="bg1"/>
                </a:solidFill>
                <a:latin typeface="Arial" panose="020B0604020202020204" pitchFamily="34" charset="0"/>
                <a:cs typeface="Arial" panose="020B0604020202020204" pitchFamily="34" charset="0"/>
              </a:rPr>
              <a:t>Right Ventricle</a:t>
            </a:r>
          </a:p>
        </p:txBody>
      </p:sp>
      <p:cxnSp>
        <p:nvCxnSpPr>
          <p:cNvPr id="216" name="Straight Connector 215">
            <a:extLst>
              <a:ext uri="{FF2B5EF4-FFF2-40B4-BE49-F238E27FC236}">
                <a16:creationId xmlns:a16="http://schemas.microsoft.com/office/drawing/2014/main" id="{496CCE74-7CD7-D34A-BD17-2CB811F4AB7A}"/>
              </a:ext>
            </a:extLst>
          </p:cNvPr>
          <p:cNvCxnSpPr>
            <a:cxnSpLocks/>
            <a:endCxn id="214" idx="1"/>
          </p:cNvCxnSpPr>
          <p:nvPr/>
        </p:nvCxnSpPr>
        <p:spPr>
          <a:xfrm flipV="1">
            <a:off x="9416744" y="3744099"/>
            <a:ext cx="654381" cy="432652"/>
          </a:xfrm>
          <a:prstGeom prst="line">
            <a:avLst/>
          </a:prstGeom>
          <a:ln>
            <a:solidFill>
              <a:schemeClr val="bg1"/>
            </a:solidFill>
            <a:headEnd type="oval"/>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056B7478-5FA4-654F-95DE-D2C602E79189}"/>
              </a:ext>
            </a:extLst>
          </p:cNvPr>
          <p:cNvCxnSpPr>
            <a:cxnSpLocks/>
            <a:endCxn id="215" idx="3"/>
          </p:cNvCxnSpPr>
          <p:nvPr/>
        </p:nvCxnSpPr>
        <p:spPr>
          <a:xfrm flipH="1" flipV="1">
            <a:off x="7270558" y="4176751"/>
            <a:ext cx="1467660" cy="179226"/>
          </a:xfrm>
          <a:prstGeom prst="line">
            <a:avLst/>
          </a:prstGeom>
          <a:ln>
            <a:solidFill>
              <a:schemeClr val="bg1"/>
            </a:solidFill>
            <a:headEnd type="oval"/>
          </a:ln>
        </p:spPr>
        <p:style>
          <a:lnRef idx="1">
            <a:schemeClr val="accent1"/>
          </a:lnRef>
          <a:fillRef idx="0">
            <a:schemeClr val="accent1"/>
          </a:fillRef>
          <a:effectRef idx="0">
            <a:schemeClr val="accent1"/>
          </a:effectRef>
          <a:fontRef idx="minor">
            <a:schemeClr val="tx1"/>
          </a:fontRef>
        </p:style>
      </p:cxnSp>
      <p:sp>
        <p:nvSpPr>
          <p:cNvPr id="245" name="Oval 244">
            <a:extLst>
              <a:ext uri="{FF2B5EF4-FFF2-40B4-BE49-F238E27FC236}">
                <a16:creationId xmlns:a16="http://schemas.microsoft.com/office/drawing/2014/main" id="{448953A9-B422-2A4B-A803-2CD8865FBC3D}"/>
              </a:ext>
            </a:extLst>
          </p:cNvPr>
          <p:cNvSpPr/>
          <p:nvPr/>
        </p:nvSpPr>
        <p:spPr>
          <a:xfrm>
            <a:off x="8667486" y="2691457"/>
            <a:ext cx="143145" cy="143145"/>
          </a:xfrm>
          <a:prstGeom prst="ellipse">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chemeClr val="bg1"/>
                </a:solidFill>
                <a:latin typeface="Arial" panose="020B0604020202020204" pitchFamily="34" charset="0"/>
                <a:cs typeface="Arial" panose="020B0604020202020204" pitchFamily="34" charset="0"/>
              </a:rPr>
              <a:t>1</a:t>
            </a:r>
            <a:endParaRPr lang="en-US" sz="1000" b="1" dirty="0">
              <a:solidFill>
                <a:schemeClr val="bg1"/>
              </a:solidFill>
              <a:latin typeface="Arial" panose="020B0604020202020204" pitchFamily="34" charset="0"/>
              <a:cs typeface="Arial" panose="020B0604020202020204" pitchFamily="34" charset="0"/>
            </a:endParaRPr>
          </a:p>
        </p:txBody>
      </p:sp>
      <p:grpSp>
        <p:nvGrpSpPr>
          <p:cNvPr id="273" name="Group 272">
            <a:extLst>
              <a:ext uri="{FF2B5EF4-FFF2-40B4-BE49-F238E27FC236}">
                <a16:creationId xmlns:a16="http://schemas.microsoft.com/office/drawing/2014/main" id="{904FFCF9-1B2C-BC47-8813-E1755A4946F9}"/>
              </a:ext>
            </a:extLst>
          </p:cNvPr>
          <p:cNvGrpSpPr/>
          <p:nvPr/>
        </p:nvGrpSpPr>
        <p:grpSpPr>
          <a:xfrm>
            <a:off x="5694874" y="1094102"/>
            <a:ext cx="1577462" cy="2568239"/>
            <a:chOff x="5871557" y="1119334"/>
            <a:chExt cx="1577462" cy="2568239"/>
          </a:xfrm>
        </p:grpSpPr>
        <p:sp>
          <p:nvSpPr>
            <p:cNvPr id="226" name="Rounded Rectangle 225">
              <a:extLst>
                <a:ext uri="{FF2B5EF4-FFF2-40B4-BE49-F238E27FC236}">
                  <a16:creationId xmlns:a16="http://schemas.microsoft.com/office/drawing/2014/main" id="{77F4D8B0-63F7-A84F-A111-5AE43EFEFE72}"/>
                </a:ext>
              </a:extLst>
            </p:cNvPr>
            <p:cNvSpPr/>
            <p:nvPr/>
          </p:nvSpPr>
          <p:spPr>
            <a:xfrm>
              <a:off x="5871557" y="1119334"/>
              <a:ext cx="1577462" cy="2568239"/>
            </a:xfrm>
            <a:prstGeom prst="roundRect">
              <a:avLst>
                <a:gd name="adj" fmla="val 5111"/>
              </a:avLst>
            </a:prstGeom>
            <a:solidFill>
              <a:srgbClr val="002060"/>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50" b="1" dirty="0">
                  <a:solidFill>
                    <a:schemeClr val="bg1"/>
                  </a:solidFill>
                  <a:latin typeface="Arial" panose="020B0604020202020204" pitchFamily="34" charset="0"/>
                  <a:cs typeface="Arial" panose="020B0604020202020204" pitchFamily="34" charset="0"/>
                </a:rPr>
                <a:t>Arteries &amp; Veins</a:t>
              </a:r>
            </a:p>
            <a:p>
              <a:r>
                <a:rPr lang="en-GB" sz="1050" b="1" dirty="0">
                  <a:solidFill>
                    <a:schemeClr val="bg1"/>
                  </a:solidFill>
                  <a:latin typeface="Arial" panose="020B0604020202020204" pitchFamily="34" charset="0"/>
                  <a:cs typeface="Arial" panose="020B0604020202020204" pitchFamily="34" charset="0"/>
                </a:rPr>
                <a:t>(Heart Vessels)</a:t>
              </a:r>
            </a:p>
            <a:p>
              <a:r>
                <a:rPr lang="en-GB" sz="900" dirty="0">
                  <a:solidFill>
                    <a:schemeClr val="bg1"/>
                  </a:solidFill>
                  <a:latin typeface="Arial" panose="020B0604020202020204" pitchFamily="34" charset="0"/>
                  <a:cs typeface="Arial" panose="020B0604020202020204" pitchFamily="34" charset="0"/>
                </a:rPr>
                <a:t>Two groups of one-way valves that enables blood to enter the chambers in single direction.</a:t>
              </a: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a:p>
              <a:endParaRPr lang="en-GB" sz="900" dirty="0">
                <a:solidFill>
                  <a:schemeClr val="bg1"/>
                </a:solidFill>
                <a:latin typeface="Arial" panose="020B0604020202020204" pitchFamily="34" charset="0"/>
                <a:cs typeface="Arial" panose="020B0604020202020204" pitchFamily="34" charset="0"/>
              </a:endParaRPr>
            </a:p>
          </p:txBody>
        </p:sp>
        <p:sp>
          <p:nvSpPr>
            <p:cNvPr id="227" name="Rounded Rectangle 226">
              <a:extLst>
                <a:ext uri="{FF2B5EF4-FFF2-40B4-BE49-F238E27FC236}">
                  <a16:creationId xmlns:a16="http://schemas.microsoft.com/office/drawing/2014/main" id="{D17DDF94-204A-0A4B-9958-3611617A8DBB}"/>
                </a:ext>
              </a:extLst>
            </p:cNvPr>
            <p:cNvSpPr/>
            <p:nvPr/>
          </p:nvSpPr>
          <p:spPr>
            <a:xfrm>
              <a:off x="6009854" y="2286771"/>
              <a:ext cx="1295523" cy="180000"/>
            </a:xfrm>
            <a:prstGeom prst="roundRect">
              <a:avLst>
                <a:gd name="adj" fmla="val 29914"/>
              </a:avLst>
            </a:prstGeom>
            <a:solidFill>
              <a:schemeClr val="accent6">
                <a:lumMod val="75000"/>
              </a:scheme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800" dirty="0">
                  <a:solidFill>
                    <a:schemeClr val="bg1"/>
                  </a:solidFill>
                  <a:latin typeface="Arial" panose="020B0604020202020204" pitchFamily="34" charset="0"/>
                  <a:cs typeface="Arial" panose="020B0604020202020204" pitchFamily="34" charset="0"/>
                </a:rPr>
                <a:t>Aorta</a:t>
              </a:r>
            </a:p>
          </p:txBody>
        </p:sp>
        <p:sp>
          <p:nvSpPr>
            <p:cNvPr id="228" name="Rounded Rectangle 227">
              <a:extLst>
                <a:ext uri="{FF2B5EF4-FFF2-40B4-BE49-F238E27FC236}">
                  <a16:creationId xmlns:a16="http://schemas.microsoft.com/office/drawing/2014/main" id="{9EFD4BFF-A2FE-7242-B37B-ACCC5F75D7B2}"/>
                </a:ext>
              </a:extLst>
            </p:cNvPr>
            <p:cNvSpPr/>
            <p:nvPr/>
          </p:nvSpPr>
          <p:spPr>
            <a:xfrm>
              <a:off x="6009854" y="2548002"/>
              <a:ext cx="1295523" cy="180000"/>
            </a:xfrm>
            <a:prstGeom prst="roundRect">
              <a:avLst>
                <a:gd name="adj" fmla="val 29914"/>
              </a:avLst>
            </a:prstGeom>
            <a:solidFill>
              <a:schemeClr val="accent6">
                <a:lumMod val="75000"/>
              </a:scheme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800" dirty="0">
                  <a:solidFill>
                    <a:schemeClr val="bg1"/>
                  </a:solidFill>
                  <a:latin typeface="Arial" panose="020B0604020202020204" pitchFamily="34" charset="0"/>
                  <a:cs typeface="Arial" panose="020B0604020202020204" pitchFamily="34" charset="0"/>
                </a:rPr>
                <a:t>Pulmonary Artery</a:t>
              </a:r>
            </a:p>
          </p:txBody>
        </p:sp>
        <p:sp>
          <p:nvSpPr>
            <p:cNvPr id="229" name="Rounded Rectangle 228">
              <a:extLst>
                <a:ext uri="{FF2B5EF4-FFF2-40B4-BE49-F238E27FC236}">
                  <a16:creationId xmlns:a16="http://schemas.microsoft.com/office/drawing/2014/main" id="{5860D7DD-F123-BF4E-BBD3-55FC8C18A61D}"/>
                </a:ext>
              </a:extLst>
            </p:cNvPr>
            <p:cNvSpPr/>
            <p:nvPr/>
          </p:nvSpPr>
          <p:spPr>
            <a:xfrm>
              <a:off x="6009854" y="2809233"/>
              <a:ext cx="1295523" cy="180000"/>
            </a:xfrm>
            <a:prstGeom prst="roundRect">
              <a:avLst>
                <a:gd name="adj" fmla="val 29914"/>
              </a:avLst>
            </a:prstGeom>
            <a:solidFill>
              <a:schemeClr val="accent6">
                <a:lumMod val="75000"/>
              </a:scheme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800" dirty="0">
                  <a:solidFill>
                    <a:schemeClr val="bg1"/>
                  </a:solidFill>
                  <a:latin typeface="Arial" panose="020B0604020202020204" pitchFamily="34" charset="0"/>
                  <a:cs typeface="Arial" panose="020B0604020202020204" pitchFamily="34" charset="0"/>
                </a:rPr>
                <a:t>Pulmonary Veins</a:t>
              </a:r>
            </a:p>
          </p:txBody>
        </p:sp>
        <p:sp>
          <p:nvSpPr>
            <p:cNvPr id="230" name="Rounded Rectangle 229">
              <a:extLst>
                <a:ext uri="{FF2B5EF4-FFF2-40B4-BE49-F238E27FC236}">
                  <a16:creationId xmlns:a16="http://schemas.microsoft.com/office/drawing/2014/main" id="{B55AC74F-788C-3B48-B7A6-573F33E832E7}"/>
                </a:ext>
              </a:extLst>
            </p:cNvPr>
            <p:cNvSpPr/>
            <p:nvPr/>
          </p:nvSpPr>
          <p:spPr>
            <a:xfrm>
              <a:off x="6009854" y="3070464"/>
              <a:ext cx="1295523" cy="180000"/>
            </a:xfrm>
            <a:prstGeom prst="roundRect">
              <a:avLst>
                <a:gd name="adj" fmla="val 29914"/>
              </a:avLst>
            </a:prstGeom>
            <a:solidFill>
              <a:schemeClr val="accent6">
                <a:lumMod val="75000"/>
              </a:scheme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800" dirty="0">
                  <a:solidFill>
                    <a:schemeClr val="bg1"/>
                  </a:solidFill>
                  <a:latin typeface="Arial" panose="020B0604020202020204" pitchFamily="34" charset="0"/>
                  <a:cs typeface="Arial" panose="020B0604020202020204" pitchFamily="34" charset="0"/>
                </a:rPr>
                <a:t>Superior Vena Cava</a:t>
              </a:r>
            </a:p>
          </p:txBody>
        </p:sp>
        <p:sp>
          <p:nvSpPr>
            <p:cNvPr id="231" name="Rounded Rectangle 230">
              <a:extLst>
                <a:ext uri="{FF2B5EF4-FFF2-40B4-BE49-F238E27FC236}">
                  <a16:creationId xmlns:a16="http://schemas.microsoft.com/office/drawing/2014/main" id="{C9F97573-F0BA-4441-8769-61BC9BC48458}"/>
                </a:ext>
              </a:extLst>
            </p:cNvPr>
            <p:cNvSpPr/>
            <p:nvPr/>
          </p:nvSpPr>
          <p:spPr>
            <a:xfrm>
              <a:off x="6009854" y="3331696"/>
              <a:ext cx="1295523" cy="180000"/>
            </a:xfrm>
            <a:prstGeom prst="roundRect">
              <a:avLst>
                <a:gd name="adj" fmla="val 29914"/>
              </a:avLst>
            </a:prstGeom>
            <a:solidFill>
              <a:schemeClr val="accent6">
                <a:lumMod val="75000"/>
              </a:scheme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800" dirty="0">
                  <a:solidFill>
                    <a:schemeClr val="bg1"/>
                  </a:solidFill>
                  <a:latin typeface="Arial" panose="020B0604020202020204" pitchFamily="34" charset="0"/>
                  <a:cs typeface="Arial" panose="020B0604020202020204" pitchFamily="34" charset="0"/>
                </a:rPr>
                <a:t>Inferior Vena Cava</a:t>
              </a:r>
            </a:p>
          </p:txBody>
        </p:sp>
        <p:sp>
          <p:nvSpPr>
            <p:cNvPr id="241" name="Oval 240">
              <a:extLst>
                <a:ext uri="{FF2B5EF4-FFF2-40B4-BE49-F238E27FC236}">
                  <a16:creationId xmlns:a16="http://schemas.microsoft.com/office/drawing/2014/main" id="{D6B0E793-8205-B143-B9F8-B2996B0A2FC2}"/>
                </a:ext>
              </a:extLst>
            </p:cNvPr>
            <p:cNvSpPr/>
            <p:nvPr/>
          </p:nvSpPr>
          <p:spPr>
            <a:xfrm>
              <a:off x="7118373" y="2305086"/>
              <a:ext cx="143145" cy="143145"/>
            </a:xfrm>
            <a:prstGeom prst="ellipse">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chemeClr val="bg1"/>
                  </a:solidFill>
                  <a:latin typeface="Arial" panose="020B0604020202020204" pitchFamily="34" charset="0"/>
                  <a:cs typeface="Arial" panose="020B0604020202020204" pitchFamily="34" charset="0"/>
                </a:rPr>
                <a:t>1</a:t>
              </a:r>
              <a:endParaRPr lang="en-US" sz="1000" b="1" dirty="0">
                <a:solidFill>
                  <a:schemeClr val="bg1"/>
                </a:solidFill>
                <a:latin typeface="Arial" panose="020B0604020202020204" pitchFamily="34" charset="0"/>
                <a:cs typeface="Arial" panose="020B0604020202020204" pitchFamily="34" charset="0"/>
              </a:endParaRPr>
            </a:p>
          </p:txBody>
        </p:sp>
        <p:sp>
          <p:nvSpPr>
            <p:cNvPr id="242" name="Oval 241">
              <a:extLst>
                <a:ext uri="{FF2B5EF4-FFF2-40B4-BE49-F238E27FC236}">
                  <a16:creationId xmlns:a16="http://schemas.microsoft.com/office/drawing/2014/main" id="{7177FDC2-D169-374F-AAAA-F2F68DD7DFFF}"/>
                </a:ext>
              </a:extLst>
            </p:cNvPr>
            <p:cNvSpPr/>
            <p:nvPr/>
          </p:nvSpPr>
          <p:spPr>
            <a:xfrm>
              <a:off x="7122657" y="2561412"/>
              <a:ext cx="143145" cy="143145"/>
            </a:xfrm>
            <a:prstGeom prst="ellipse">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chemeClr val="bg1"/>
                  </a:solidFill>
                  <a:latin typeface="Arial" panose="020B0604020202020204" pitchFamily="34" charset="0"/>
                  <a:cs typeface="Arial" panose="020B0604020202020204" pitchFamily="34" charset="0"/>
                </a:rPr>
                <a:t>2</a:t>
              </a:r>
              <a:endParaRPr lang="en-US" sz="1000" b="1" dirty="0">
                <a:solidFill>
                  <a:schemeClr val="bg1"/>
                </a:solidFill>
                <a:latin typeface="Arial" panose="020B0604020202020204" pitchFamily="34" charset="0"/>
                <a:cs typeface="Arial" panose="020B0604020202020204" pitchFamily="34" charset="0"/>
              </a:endParaRPr>
            </a:p>
          </p:txBody>
        </p:sp>
        <p:sp>
          <p:nvSpPr>
            <p:cNvPr id="243" name="Oval 242">
              <a:extLst>
                <a:ext uri="{FF2B5EF4-FFF2-40B4-BE49-F238E27FC236}">
                  <a16:creationId xmlns:a16="http://schemas.microsoft.com/office/drawing/2014/main" id="{E3BCE68C-6A9A-FD44-8A70-D0BB3CFAB7F1}"/>
                </a:ext>
              </a:extLst>
            </p:cNvPr>
            <p:cNvSpPr/>
            <p:nvPr/>
          </p:nvSpPr>
          <p:spPr>
            <a:xfrm>
              <a:off x="7118373" y="2830903"/>
              <a:ext cx="143145" cy="143145"/>
            </a:xfrm>
            <a:prstGeom prst="ellipse">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chemeClr val="bg1"/>
                  </a:solidFill>
                  <a:latin typeface="Arial" panose="020B0604020202020204" pitchFamily="34" charset="0"/>
                  <a:cs typeface="Arial" panose="020B0604020202020204" pitchFamily="34" charset="0"/>
                </a:rPr>
                <a:t>3</a:t>
              </a:r>
              <a:endParaRPr lang="en-US" sz="1000" b="1" dirty="0">
                <a:solidFill>
                  <a:schemeClr val="bg1"/>
                </a:solidFill>
                <a:latin typeface="Arial" panose="020B0604020202020204" pitchFamily="34" charset="0"/>
                <a:cs typeface="Arial" panose="020B0604020202020204" pitchFamily="34" charset="0"/>
              </a:endParaRPr>
            </a:p>
          </p:txBody>
        </p:sp>
        <p:sp>
          <p:nvSpPr>
            <p:cNvPr id="244" name="Oval 243">
              <a:extLst>
                <a:ext uri="{FF2B5EF4-FFF2-40B4-BE49-F238E27FC236}">
                  <a16:creationId xmlns:a16="http://schemas.microsoft.com/office/drawing/2014/main" id="{4E2F81EF-B4A0-FF4A-9916-42AB653153E3}"/>
                </a:ext>
              </a:extLst>
            </p:cNvPr>
            <p:cNvSpPr/>
            <p:nvPr/>
          </p:nvSpPr>
          <p:spPr>
            <a:xfrm>
              <a:off x="7118373" y="3098814"/>
              <a:ext cx="143145" cy="143145"/>
            </a:xfrm>
            <a:prstGeom prst="ellipse">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chemeClr val="bg1"/>
                  </a:solidFill>
                  <a:latin typeface="Arial" panose="020B0604020202020204" pitchFamily="34" charset="0"/>
                  <a:cs typeface="Arial" panose="020B0604020202020204" pitchFamily="34" charset="0"/>
                </a:rPr>
                <a:t>4</a:t>
              </a:r>
              <a:endParaRPr lang="en-US" sz="1000" b="1" dirty="0">
                <a:solidFill>
                  <a:schemeClr val="bg1"/>
                </a:solidFill>
                <a:latin typeface="Arial" panose="020B0604020202020204" pitchFamily="34" charset="0"/>
                <a:cs typeface="Arial" panose="020B0604020202020204" pitchFamily="34" charset="0"/>
              </a:endParaRPr>
            </a:p>
          </p:txBody>
        </p:sp>
        <p:sp>
          <p:nvSpPr>
            <p:cNvPr id="246" name="Oval 245">
              <a:extLst>
                <a:ext uri="{FF2B5EF4-FFF2-40B4-BE49-F238E27FC236}">
                  <a16:creationId xmlns:a16="http://schemas.microsoft.com/office/drawing/2014/main" id="{F29592A5-9E14-7D4D-B8BB-4EE70168DFFE}"/>
                </a:ext>
              </a:extLst>
            </p:cNvPr>
            <p:cNvSpPr/>
            <p:nvPr/>
          </p:nvSpPr>
          <p:spPr>
            <a:xfrm>
              <a:off x="7120468" y="3350123"/>
              <a:ext cx="143145" cy="143145"/>
            </a:xfrm>
            <a:prstGeom prst="ellipse">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chemeClr val="bg1"/>
                  </a:solidFill>
                  <a:latin typeface="Arial" panose="020B0604020202020204" pitchFamily="34" charset="0"/>
                  <a:cs typeface="Arial" panose="020B0604020202020204" pitchFamily="34" charset="0"/>
                </a:rPr>
                <a:t>5</a:t>
              </a:r>
              <a:endParaRPr lang="en-US" sz="1000" b="1" dirty="0">
                <a:solidFill>
                  <a:schemeClr val="bg1"/>
                </a:solidFill>
                <a:latin typeface="Arial" panose="020B0604020202020204" pitchFamily="34" charset="0"/>
                <a:cs typeface="Arial" panose="020B0604020202020204" pitchFamily="34" charset="0"/>
              </a:endParaRPr>
            </a:p>
          </p:txBody>
        </p:sp>
      </p:grpSp>
      <p:sp>
        <p:nvSpPr>
          <p:cNvPr id="248" name="Oval 247">
            <a:extLst>
              <a:ext uri="{FF2B5EF4-FFF2-40B4-BE49-F238E27FC236}">
                <a16:creationId xmlns:a16="http://schemas.microsoft.com/office/drawing/2014/main" id="{4A504764-0E83-7A4E-93B6-328F2900EA0E}"/>
              </a:ext>
            </a:extLst>
          </p:cNvPr>
          <p:cNvSpPr/>
          <p:nvPr/>
        </p:nvSpPr>
        <p:spPr>
          <a:xfrm>
            <a:off x="9164443" y="2875182"/>
            <a:ext cx="143145" cy="143145"/>
          </a:xfrm>
          <a:prstGeom prst="ellipse">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chemeClr val="bg1"/>
                </a:solidFill>
                <a:latin typeface="Arial" panose="020B0604020202020204" pitchFamily="34" charset="0"/>
                <a:cs typeface="Arial" panose="020B0604020202020204" pitchFamily="34" charset="0"/>
              </a:rPr>
              <a:t>2</a:t>
            </a:r>
            <a:endParaRPr lang="en-US" sz="1000" b="1" dirty="0">
              <a:solidFill>
                <a:schemeClr val="bg1"/>
              </a:solidFill>
              <a:latin typeface="Arial" panose="020B0604020202020204" pitchFamily="34" charset="0"/>
              <a:cs typeface="Arial" panose="020B0604020202020204" pitchFamily="34" charset="0"/>
            </a:endParaRPr>
          </a:p>
        </p:txBody>
      </p:sp>
      <p:sp>
        <p:nvSpPr>
          <p:cNvPr id="249" name="Oval 248">
            <a:extLst>
              <a:ext uri="{FF2B5EF4-FFF2-40B4-BE49-F238E27FC236}">
                <a16:creationId xmlns:a16="http://schemas.microsoft.com/office/drawing/2014/main" id="{5E568244-37AB-154F-ADFD-6B6BACF03156}"/>
              </a:ext>
            </a:extLst>
          </p:cNvPr>
          <p:cNvSpPr/>
          <p:nvPr/>
        </p:nvSpPr>
        <p:spPr>
          <a:xfrm>
            <a:off x="9754091" y="3135232"/>
            <a:ext cx="143145" cy="143145"/>
          </a:xfrm>
          <a:prstGeom prst="ellipse">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chemeClr val="bg1"/>
                </a:solidFill>
                <a:latin typeface="Arial" panose="020B0604020202020204" pitchFamily="34" charset="0"/>
                <a:cs typeface="Arial" panose="020B0604020202020204" pitchFamily="34" charset="0"/>
              </a:rPr>
              <a:t>3</a:t>
            </a:r>
            <a:endParaRPr lang="en-US" sz="1000" b="1" dirty="0">
              <a:solidFill>
                <a:schemeClr val="bg1"/>
              </a:solidFill>
              <a:latin typeface="Arial" panose="020B0604020202020204" pitchFamily="34" charset="0"/>
              <a:cs typeface="Arial" panose="020B0604020202020204" pitchFamily="34" charset="0"/>
            </a:endParaRPr>
          </a:p>
        </p:txBody>
      </p:sp>
      <p:sp>
        <p:nvSpPr>
          <p:cNvPr id="250" name="Oval 249">
            <a:extLst>
              <a:ext uri="{FF2B5EF4-FFF2-40B4-BE49-F238E27FC236}">
                <a16:creationId xmlns:a16="http://schemas.microsoft.com/office/drawing/2014/main" id="{213E8E77-EC4E-9745-A7B3-E23082107957}"/>
              </a:ext>
            </a:extLst>
          </p:cNvPr>
          <p:cNvSpPr/>
          <p:nvPr/>
        </p:nvSpPr>
        <p:spPr>
          <a:xfrm>
            <a:off x="7984709" y="2606489"/>
            <a:ext cx="143145" cy="143145"/>
          </a:xfrm>
          <a:prstGeom prst="ellipse">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chemeClr val="bg1"/>
                </a:solidFill>
                <a:latin typeface="Arial" panose="020B0604020202020204" pitchFamily="34" charset="0"/>
                <a:cs typeface="Arial" panose="020B0604020202020204" pitchFamily="34" charset="0"/>
              </a:rPr>
              <a:t>4</a:t>
            </a:r>
            <a:endParaRPr lang="en-US" sz="1000" b="1" dirty="0">
              <a:solidFill>
                <a:schemeClr val="bg1"/>
              </a:solidFill>
              <a:latin typeface="Arial" panose="020B0604020202020204" pitchFamily="34" charset="0"/>
              <a:cs typeface="Arial" panose="020B0604020202020204" pitchFamily="34" charset="0"/>
            </a:endParaRPr>
          </a:p>
        </p:txBody>
      </p:sp>
      <p:sp>
        <p:nvSpPr>
          <p:cNvPr id="251" name="Oval 250">
            <a:extLst>
              <a:ext uri="{FF2B5EF4-FFF2-40B4-BE49-F238E27FC236}">
                <a16:creationId xmlns:a16="http://schemas.microsoft.com/office/drawing/2014/main" id="{D62B7CF9-67C7-0741-AD9E-5BFBCF310E87}"/>
              </a:ext>
            </a:extLst>
          </p:cNvPr>
          <p:cNvSpPr/>
          <p:nvPr/>
        </p:nvSpPr>
        <p:spPr>
          <a:xfrm>
            <a:off x="8595073" y="4602513"/>
            <a:ext cx="143145" cy="143145"/>
          </a:xfrm>
          <a:prstGeom prst="ellipse">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800" b="1" dirty="0">
                <a:solidFill>
                  <a:schemeClr val="bg1"/>
                </a:solidFill>
                <a:latin typeface="Arial" panose="020B0604020202020204" pitchFamily="34" charset="0"/>
                <a:cs typeface="Arial" panose="020B0604020202020204" pitchFamily="34" charset="0"/>
              </a:rPr>
              <a:t>5</a:t>
            </a:r>
            <a:endParaRPr lang="en-US" sz="1000" b="1" dirty="0">
              <a:solidFill>
                <a:schemeClr val="bg1"/>
              </a:solidFill>
              <a:latin typeface="Arial" panose="020B0604020202020204" pitchFamily="34" charset="0"/>
              <a:cs typeface="Arial" panose="020B0604020202020204" pitchFamily="34" charset="0"/>
            </a:endParaRPr>
          </a:p>
        </p:txBody>
      </p:sp>
      <p:sp>
        <p:nvSpPr>
          <p:cNvPr id="253" name="TextBox 252">
            <a:extLst>
              <a:ext uri="{FF2B5EF4-FFF2-40B4-BE49-F238E27FC236}">
                <a16:creationId xmlns:a16="http://schemas.microsoft.com/office/drawing/2014/main" id="{60883862-02C9-2043-A96F-2599DE0CD190}"/>
              </a:ext>
            </a:extLst>
          </p:cNvPr>
          <p:cNvSpPr txBox="1"/>
          <p:nvPr/>
        </p:nvSpPr>
        <p:spPr>
          <a:xfrm rot="18749869">
            <a:off x="9376547" y="2909405"/>
            <a:ext cx="702436" cy="200055"/>
          </a:xfrm>
          <a:prstGeom prst="rect">
            <a:avLst/>
          </a:prstGeom>
          <a:noFill/>
        </p:spPr>
        <p:txBody>
          <a:bodyPr wrap="none" rtlCol="0">
            <a:spAutoFit/>
          </a:bodyPr>
          <a:lstStyle/>
          <a:p>
            <a:r>
              <a:rPr lang="en-US" sz="700" b="1" dirty="0">
                <a:solidFill>
                  <a:schemeClr val="bg1"/>
                </a:solidFill>
                <a:latin typeface="Arial" panose="020B0604020202020204" pitchFamily="34" charset="0"/>
                <a:cs typeface="Arial" panose="020B0604020202020204" pitchFamily="34" charset="0"/>
              </a:rPr>
              <a:t>From Lungs</a:t>
            </a:r>
          </a:p>
        </p:txBody>
      </p:sp>
      <p:sp>
        <p:nvSpPr>
          <p:cNvPr id="258" name="TextBox 257">
            <a:extLst>
              <a:ext uri="{FF2B5EF4-FFF2-40B4-BE49-F238E27FC236}">
                <a16:creationId xmlns:a16="http://schemas.microsoft.com/office/drawing/2014/main" id="{EEFFA7B5-49A4-A64E-971F-83BF59DB9F71}"/>
              </a:ext>
            </a:extLst>
          </p:cNvPr>
          <p:cNvSpPr txBox="1"/>
          <p:nvPr/>
        </p:nvSpPr>
        <p:spPr>
          <a:xfrm>
            <a:off x="8313390" y="1616466"/>
            <a:ext cx="542136" cy="200055"/>
          </a:xfrm>
          <a:prstGeom prst="rect">
            <a:avLst/>
          </a:prstGeom>
          <a:noFill/>
        </p:spPr>
        <p:txBody>
          <a:bodyPr wrap="none" rtlCol="0">
            <a:spAutoFit/>
          </a:bodyPr>
          <a:lstStyle/>
          <a:p>
            <a:r>
              <a:rPr lang="en-US" sz="700" b="1" dirty="0">
                <a:solidFill>
                  <a:schemeClr val="bg1"/>
                </a:solidFill>
                <a:latin typeface="Arial" panose="020B0604020202020204" pitchFamily="34" charset="0"/>
                <a:cs typeface="Arial" panose="020B0604020202020204" pitchFamily="34" charset="0"/>
              </a:rPr>
              <a:t>To Body</a:t>
            </a:r>
          </a:p>
        </p:txBody>
      </p:sp>
      <p:sp>
        <p:nvSpPr>
          <p:cNvPr id="268" name="TextBox 267">
            <a:extLst>
              <a:ext uri="{FF2B5EF4-FFF2-40B4-BE49-F238E27FC236}">
                <a16:creationId xmlns:a16="http://schemas.microsoft.com/office/drawing/2014/main" id="{16D4886C-8398-2F48-B456-3707E2768314}"/>
              </a:ext>
            </a:extLst>
          </p:cNvPr>
          <p:cNvSpPr txBox="1"/>
          <p:nvPr/>
        </p:nvSpPr>
        <p:spPr>
          <a:xfrm rot="4764028">
            <a:off x="7367154" y="1514800"/>
            <a:ext cx="941283" cy="200055"/>
          </a:xfrm>
          <a:prstGeom prst="rect">
            <a:avLst/>
          </a:prstGeom>
          <a:noFill/>
        </p:spPr>
        <p:txBody>
          <a:bodyPr wrap="none" rtlCol="0">
            <a:spAutoFit/>
          </a:bodyPr>
          <a:lstStyle/>
          <a:p>
            <a:r>
              <a:rPr lang="en-US" sz="700" b="1" dirty="0">
                <a:solidFill>
                  <a:schemeClr val="bg1"/>
                </a:solidFill>
                <a:latin typeface="Arial" panose="020B0604020202020204" pitchFamily="34" charset="0"/>
                <a:cs typeface="Arial" panose="020B0604020202020204" pitchFamily="34" charset="0"/>
              </a:rPr>
              <a:t>From Upper Body</a:t>
            </a:r>
          </a:p>
        </p:txBody>
      </p:sp>
      <p:sp>
        <p:nvSpPr>
          <p:cNvPr id="269" name="TextBox 268">
            <a:extLst>
              <a:ext uri="{FF2B5EF4-FFF2-40B4-BE49-F238E27FC236}">
                <a16:creationId xmlns:a16="http://schemas.microsoft.com/office/drawing/2014/main" id="{C9404363-AAD4-854A-9FF1-62629E36E66E}"/>
              </a:ext>
            </a:extLst>
          </p:cNvPr>
          <p:cNvSpPr txBox="1"/>
          <p:nvPr/>
        </p:nvSpPr>
        <p:spPr>
          <a:xfrm>
            <a:off x="7696514" y="4587340"/>
            <a:ext cx="947695" cy="200055"/>
          </a:xfrm>
          <a:prstGeom prst="rect">
            <a:avLst/>
          </a:prstGeom>
          <a:noFill/>
        </p:spPr>
        <p:txBody>
          <a:bodyPr wrap="none" rtlCol="0">
            <a:spAutoFit/>
          </a:bodyPr>
          <a:lstStyle/>
          <a:p>
            <a:r>
              <a:rPr lang="en-US" sz="700" b="1" dirty="0">
                <a:solidFill>
                  <a:schemeClr val="bg1"/>
                </a:solidFill>
                <a:latin typeface="Arial" panose="020B0604020202020204" pitchFamily="34" charset="0"/>
                <a:cs typeface="Arial" panose="020B0604020202020204" pitchFamily="34" charset="0"/>
              </a:rPr>
              <a:t>From Lower Body</a:t>
            </a:r>
          </a:p>
        </p:txBody>
      </p:sp>
      <p:sp>
        <p:nvSpPr>
          <p:cNvPr id="271" name="TextBox 270">
            <a:extLst>
              <a:ext uri="{FF2B5EF4-FFF2-40B4-BE49-F238E27FC236}">
                <a16:creationId xmlns:a16="http://schemas.microsoft.com/office/drawing/2014/main" id="{40BC750E-DEFA-1049-8A4F-32AA196B6FA2}"/>
              </a:ext>
            </a:extLst>
          </p:cNvPr>
          <p:cNvSpPr txBox="1"/>
          <p:nvPr/>
        </p:nvSpPr>
        <p:spPr>
          <a:xfrm rot="18749869">
            <a:off x="7220365" y="3373987"/>
            <a:ext cx="702436" cy="200055"/>
          </a:xfrm>
          <a:prstGeom prst="rect">
            <a:avLst/>
          </a:prstGeom>
          <a:noFill/>
        </p:spPr>
        <p:txBody>
          <a:bodyPr wrap="none" rtlCol="0">
            <a:spAutoFit/>
          </a:bodyPr>
          <a:lstStyle/>
          <a:p>
            <a:r>
              <a:rPr lang="en-US" sz="700" b="1" dirty="0">
                <a:solidFill>
                  <a:schemeClr val="bg1"/>
                </a:solidFill>
                <a:latin typeface="Arial" panose="020B0604020202020204" pitchFamily="34" charset="0"/>
                <a:cs typeface="Arial" panose="020B0604020202020204" pitchFamily="34" charset="0"/>
              </a:rPr>
              <a:t>From Lungs</a:t>
            </a:r>
          </a:p>
        </p:txBody>
      </p:sp>
      <p:sp>
        <p:nvSpPr>
          <p:cNvPr id="272" name="TextBox 271">
            <a:extLst>
              <a:ext uri="{FF2B5EF4-FFF2-40B4-BE49-F238E27FC236}">
                <a16:creationId xmlns:a16="http://schemas.microsoft.com/office/drawing/2014/main" id="{1E671DC6-661C-0C43-9203-88D3BF3CBFAF}"/>
              </a:ext>
            </a:extLst>
          </p:cNvPr>
          <p:cNvSpPr txBox="1"/>
          <p:nvPr/>
        </p:nvSpPr>
        <p:spPr>
          <a:xfrm rot="1441315">
            <a:off x="7281221" y="2725965"/>
            <a:ext cx="587020" cy="200055"/>
          </a:xfrm>
          <a:prstGeom prst="rect">
            <a:avLst/>
          </a:prstGeom>
          <a:noFill/>
        </p:spPr>
        <p:txBody>
          <a:bodyPr wrap="none" rtlCol="0">
            <a:spAutoFit/>
          </a:bodyPr>
          <a:lstStyle/>
          <a:p>
            <a:r>
              <a:rPr lang="en-US" sz="700" b="1" dirty="0">
                <a:solidFill>
                  <a:schemeClr val="bg1"/>
                </a:solidFill>
                <a:latin typeface="Arial" panose="020B0604020202020204" pitchFamily="34" charset="0"/>
                <a:cs typeface="Arial" panose="020B0604020202020204" pitchFamily="34" charset="0"/>
              </a:rPr>
              <a:t>To Lungs</a:t>
            </a:r>
          </a:p>
        </p:txBody>
      </p:sp>
      <p:pic>
        <p:nvPicPr>
          <p:cNvPr id="288" name="Picture 287">
            <a:extLst>
              <a:ext uri="{FF2B5EF4-FFF2-40B4-BE49-F238E27FC236}">
                <a16:creationId xmlns:a16="http://schemas.microsoft.com/office/drawing/2014/main" id="{7116CE27-1900-EE4F-92C7-FBAC8C8FE4F9}"/>
              </a:ext>
            </a:extLst>
          </p:cNvPr>
          <p:cNvPicPr>
            <a:picLocks noChangeAspect="1"/>
          </p:cNvPicPr>
          <p:nvPr/>
        </p:nvPicPr>
        <p:blipFill>
          <a:blip r:embed="rId6"/>
          <a:stretch>
            <a:fillRect/>
          </a:stretch>
        </p:blipFill>
        <p:spPr>
          <a:xfrm>
            <a:off x="4511561" y="1282095"/>
            <a:ext cx="1008397" cy="2363430"/>
          </a:xfrm>
          <a:prstGeom prst="rect">
            <a:avLst/>
          </a:prstGeom>
        </p:spPr>
      </p:pic>
      <p:sp>
        <p:nvSpPr>
          <p:cNvPr id="65" name="Rounded Rectangle 64">
            <a:extLst>
              <a:ext uri="{FF2B5EF4-FFF2-40B4-BE49-F238E27FC236}">
                <a16:creationId xmlns:a16="http://schemas.microsoft.com/office/drawing/2014/main" id="{F1336D14-EEA5-0D4E-BD8F-D6CBDD834A54}"/>
              </a:ext>
            </a:extLst>
          </p:cNvPr>
          <p:cNvSpPr/>
          <p:nvPr/>
        </p:nvSpPr>
        <p:spPr>
          <a:xfrm>
            <a:off x="5651674" y="5472154"/>
            <a:ext cx="2992535" cy="964872"/>
          </a:xfrm>
          <a:prstGeom prst="roundRect">
            <a:avLst>
              <a:gd name="adj" fmla="val 12591"/>
            </a:avLst>
          </a:prstGeom>
          <a:solidFill>
            <a:srgbClr val="FF196F"/>
          </a:solidFill>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000" b="1" dirty="0">
                <a:solidFill>
                  <a:srgbClr val="FFA9BB"/>
                </a:solidFill>
                <a:latin typeface="Arial" panose="020B0604020202020204" pitchFamily="34" charset="0"/>
                <a:cs typeface="Arial" panose="020B0604020202020204" pitchFamily="34" charset="0"/>
              </a:rPr>
              <a:t>The heart looks like a fist; it has left and right sides and is located behind and slightly to the left of the breastbone </a:t>
            </a:r>
          </a:p>
          <a:p>
            <a:r>
              <a:rPr lang="en-GB" sz="800" b="1" dirty="0">
                <a:solidFill>
                  <a:srgbClr val="FFA9BB"/>
                </a:solidFill>
                <a:latin typeface="Arial" panose="020B0604020202020204" pitchFamily="34" charset="0"/>
                <a:cs typeface="Arial" panose="020B0604020202020204" pitchFamily="34" charset="0"/>
              </a:rPr>
              <a:t>(Shaikh, 2021)</a:t>
            </a:r>
            <a:endParaRPr lang="en-GB" sz="800" dirty="0">
              <a:solidFill>
                <a:srgbClr val="FFA9BB"/>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880767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2000">
              <a:srgbClr val="FF196F"/>
            </a:gs>
            <a:gs pos="37000">
              <a:srgbClr val="0070C0"/>
            </a:gs>
            <a:gs pos="100000">
              <a:srgbClr val="A500FF"/>
            </a:gs>
            <a:gs pos="67000">
              <a:srgbClr val="FF196F"/>
            </a:gs>
          </a:gsLst>
          <a:lin ang="13500000" scaled="1"/>
          <a:tileRect/>
        </a:gradFill>
        <a:effectLst/>
      </p:bgPr>
    </p:bg>
    <p:spTree>
      <p:nvGrpSpPr>
        <p:cNvPr id="1" name=""/>
        <p:cNvGrpSpPr/>
        <p:nvPr/>
      </p:nvGrpSpPr>
      <p:grpSpPr>
        <a:xfrm>
          <a:off x="0" y="0"/>
          <a:ext cx="0" cy="0"/>
          <a:chOff x="0" y="0"/>
          <a:chExt cx="0" cy="0"/>
        </a:xfrm>
      </p:grpSpPr>
      <p:pic>
        <p:nvPicPr>
          <p:cNvPr id="43" name="Picture 42">
            <a:extLst>
              <a:ext uri="{FF2B5EF4-FFF2-40B4-BE49-F238E27FC236}">
                <a16:creationId xmlns:a16="http://schemas.microsoft.com/office/drawing/2014/main" id="{07B1292C-85AB-2C40-AAA8-BE09CE760AF5}"/>
              </a:ext>
            </a:extLst>
          </p:cNvPr>
          <p:cNvPicPr>
            <a:picLocks noChangeAspect="1"/>
          </p:cNvPicPr>
          <p:nvPr/>
        </p:nvPicPr>
        <p:blipFill rotWithShape="1">
          <a:blip r:embed="rId3"/>
          <a:srcRect r="19151"/>
          <a:stretch/>
        </p:blipFill>
        <p:spPr>
          <a:xfrm rot="10800000">
            <a:off x="-35939" y="331443"/>
            <a:ext cx="2408153" cy="605345"/>
          </a:xfrm>
          <a:prstGeom prst="rect">
            <a:avLst/>
          </a:prstGeom>
          <a:effectLst>
            <a:glow rad="38100">
              <a:schemeClr val="bg1">
                <a:alpha val="12000"/>
              </a:schemeClr>
            </a:glow>
          </a:effectLst>
        </p:spPr>
      </p:pic>
      <p:sp>
        <p:nvSpPr>
          <p:cNvPr id="5" name="Title 4">
            <a:extLst>
              <a:ext uri="{FF2B5EF4-FFF2-40B4-BE49-F238E27FC236}">
                <a16:creationId xmlns:a16="http://schemas.microsoft.com/office/drawing/2014/main" id="{74D34943-A718-3F42-B152-EA16A392FC10}"/>
              </a:ext>
            </a:extLst>
          </p:cNvPr>
          <p:cNvSpPr>
            <a:spLocks noGrp="1"/>
          </p:cNvSpPr>
          <p:nvPr>
            <p:ph type="ctrTitle"/>
          </p:nvPr>
        </p:nvSpPr>
        <p:spPr>
          <a:xfrm>
            <a:off x="3986756" y="389001"/>
            <a:ext cx="4218488" cy="630794"/>
          </a:xfrm>
          <a:noFill/>
        </p:spPr>
        <p:txBody>
          <a:bodyPr>
            <a:normAutofit/>
          </a:bodyPr>
          <a:lstStyle/>
          <a:p>
            <a:r>
              <a:rPr lang="en-US" sz="3600" b="1" dirty="0">
                <a:solidFill>
                  <a:srgbClr val="00C7FF"/>
                </a:solidFill>
                <a:latin typeface="Arial" panose="020B0604020202020204" pitchFamily="34" charset="0"/>
                <a:cs typeface="Arial" panose="020B0604020202020204" pitchFamily="34" charset="0"/>
              </a:rPr>
              <a:t>Our Heart</a:t>
            </a:r>
            <a:endParaRPr lang="en-US" sz="3600" b="1" dirty="0">
              <a:solidFill>
                <a:srgbClr val="FFD3EB"/>
              </a:solidFill>
              <a:latin typeface="Arial" panose="020B0604020202020204" pitchFamily="34" charset="0"/>
              <a:cs typeface="Arial" panose="020B0604020202020204" pitchFamily="34" charset="0"/>
            </a:endParaRPr>
          </a:p>
        </p:txBody>
      </p:sp>
      <p:sp>
        <p:nvSpPr>
          <p:cNvPr id="46" name="TextBox 45">
            <a:extLst>
              <a:ext uri="{FF2B5EF4-FFF2-40B4-BE49-F238E27FC236}">
                <a16:creationId xmlns:a16="http://schemas.microsoft.com/office/drawing/2014/main" id="{4F435AAA-8893-9049-8476-3CA4D6CFEA31}"/>
              </a:ext>
            </a:extLst>
          </p:cNvPr>
          <p:cNvSpPr txBox="1"/>
          <p:nvPr/>
        </p:nvSpPr>
        <p:spPr>
          <a:xfrm rot="16200000">
            <a:off x="11229871" y="5129624"/>
            <a:ext cx="1467673" cy="246221"/>
          </a:xfrm>
          <a:prstGeom prst="rect">
            <a:avLst/>
          </a:prstGeom>
          <a:noFill/>
        </p:spPr>
        <p:txBody>
          <a:bodyPr wrap="square" rtlCol="0">
            <a:spAutoFit/>
          </a:bodyPr>
          <a:lstStyle/>
          <a:p>
            <a:pPr algn="r"/>
            <a:r>
              <a:rPr lang="en-GB" sz="1000" dirty="0">
                <a:solidFill>
                  <a:srgbClr val="A31048"/>
                </a:solidFill>
              </a:rPr>
              <a:t>by: </a:t>
            </a:r>
            <a:r>
              <a:rPr lang="en-US" sz="1000" dirty="0" err="1">
                <a:solidFill>
                  <a:srgbClr val="A31048"/>
                </a:solidFill>
              </a:rPr>
              <a:t>Oslava</a:t>
            </a:r>
            <a:r>
              <a:rPr lang="en-US" sz="1000" dirty="0">
                <a:solidFill>
                  <a:srgbClr val="A31048"/>
                </a:solidFill>
              </a:rPr>
              <a:t> </a:t>
            </a:r>
            <a:r>
              <a:rPr lang="en-US" sz="1000" dirty="0" err="1">
                <a:solidFill>
                  <a:srgbClr val="A31048"/>
                </a:solidFill>
              </a:rPr>
              <a:t>Chougleva</a:t>
            </a:r>
            <a:endParaRPr lang="en-US" sz="1000" dirty="0">
              <a:solidFill>
                <a:srgbClr val="A31048"/>
              </a:solidFill>
            </a:endParaRPr>
          </a:p>
        </p:txBody>
      </p:sp>
      <p:sp>
        <p:nvSpPr>
          <p:cNvPr id="49" name="Title 4">
            <a:extLst>
              <a:ext uri="{FF2B5EF4-FFF2-40B4-BE49-F238E27FC236}">
                <a16:creationId xmlns:a16="http://schemas.microsoft.com/office/drawing/2014/main" id="{61B65B47-4279-694C-B388-1E722B919C01}"/>
              </a:ext>
            </a:extLst>
          </p:cNvPr>
          <p:cNvSpPr txBox="1">
            <a:spLocks/>
          </p:cNvSpPr>
          <p:nvPr/>
        </p:nvSpPr>
        <p:spPr>
          <a:xfrm>
            <a:off x="4123788" y="827147"/>
            <a:ext cx="3944424" cy="343984"/>
          </a:xfrm>
          <a:prstGeom prst="rect">
            <a:avLst/>
          </a:prstGeom>
          <a:no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100" b="1" dirty="0">
                <a:solidFill>
                  <a:schemeClr val="bg1"/>
                </a:solidFill>
                <a:latin typeface="Arial" panose="020B0604020202020204" pitchFamily="34" charset="0"/>
                <a:cs typeface="Arial" panose="020B0604020202020204" pitchFamily="34" charset="0"/>
              </a:rPr>
              <a:t>Diseases and the ways to prevent them</a:t>
            </a:r>
          </a:p>
        </p:txBody>
      </p:sp>
      <p:sp>
        <p:nvSpPr>
          <p:cNvPr id="59" name="Title 4">
            <a:extLst>
              <a:ext uri="{FF2B5EF4-FFF2-40B4-BE49-F238E27FC236}">
                <a16:creationId xmlns:a16="http://schemas.microsoft.com/office/drawing/2014/main" id="{96D304F6-F628-A740-9281-E73B902A0818}"/>
              </a:ext>
            </a:extLst>
          </p:cNvPr>
          <p:cNvSpPr txBox="1">
            <a:spLocks/>
          </p:cNvSpPr>
          <p:nvPr/>
        </p:nvSpPr>
        <p:spPr>
          <a:xfrm>
            <a:off x="719091" y="4518898"/>
            <a:ext cx="10475651" cy="2538850"/>
          </a:xfrm>
          <a:prstGeom prst="rect">
            <a:avLst/>
          </a:prstGeom>
        </p:spPr>
        <p:txBody>
          <a:bodyPr vert="horz" wrap="square" lIns="91440" tIns="45720" rIns="91440" bIns="45720" rtlCol="0" anchor="t" anchorCtr="0">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lnSpc>
                <a:spcPct val="120000"/>
              </a:lnSpc>
            </a:pPr>
            <a:r>
              <a:rPr lang="en-GB" sz="1000" dirty="0">
                <a:solidFill>
                  <a:srgbClr val="FFD3EB"/>
                </a:solidFill>
                <a:latin typeface="Arial" panose="020B0604020202020204" pitchFamily="34" charset="0"/>
                <a:cs typeface="Arial" panose="020B0604020202020204" pitchFamily="34" charset="0"/>
              </a:rPr>
              <a:t>Based on the following research of creating the heart poster, it has identified the some of the main heart diseases can be prevented by adopting a healthy lifestyle.</a:t>
            </a:r>
          </a:p>
          <a:p>
            <a:pPr algn="l">
              <a:lnSpc>
                <a:spcPct val="120000"/>
              </a:lnSpc>
            </a:pPr>
            <a:r>
              <a:rPr lang="en-US" sz="1050" b="1" dirty="0">
                <a:solidFill>
                  <a:srgbClr val="FFD3EB"/>
                </a:solidFill>
                <a:latin typeface="Arial" panose="020B0604020202020204" pitchFamily="34" charset="0"/>
                <a:cs typeface="Arial" panose="020B0604020202020204" pitchFamily="34" charset="0"/>
              </a:rPr>
              <a:t>Maintain blood pressure control</a:t>
            </a:r>
            <a:r>
              <a:rPr lang="en-US" sz="1000" b="1" dirty="0">
                <a:solidFill>
                  <a:srgbClr val="FFD3EB"/>
                </a:solidFill>
                <a:latin typeface="Arial" panose="020B0604020202020204" pitchFamily="34" charset="0"/>
                <a:cs typeface="Arial" panose="020B0604020202020204" pitchFamily="34" charset="0"/>
              </a:rPr>
              <a:t>:</a:t>
            </a:r>
            <a:r>
              <a:rPr lang="en-US" sz="1000" dirty="0">
                <a:solidFill>
                  <a:srgbClr val="FFD3EB"/>
                </a:solidFill>
                <a:latin typeface="Arial" panose="020B0604020202020204" pitchFamily="34" charset="0"/>
                <a:cs typeface="Arial" panose="020B0604020202020204" pitchFamily="34" charset="0"/>
              </a:rPr>
              <a:t> It is essential to monitor and regularly check blood pressure, the recommend measure 3 times/week by using home blood pressure monitoring.</a:t>
            </a:r>
          </a:p>
          <a:p>
            <a:pPr algn="l">
              <a:lnSpc>
                <a:spcPct val="120000"/>
              </a:lnSpc>
            </a:pPr>
            <a:r>
              <a:rPr lang="en-US" sz="1000" dirty="0">
                <a:solidFill>
                  <a:srgbClr val="FFD3EB"/>
                </a:solidFill>
                <a:latin typeface="Arial" panose="020B0604020202020204" pitchFamily="34" charset="0"/>
                <a:cs typeface="Arial" panose="020B0604020202020204" pitchFamily="34" charset="0"/>
              </a:rPr>
              <a:t>(Bosworth et al., 2007)(</a:t>
            </a:r>
            <a:r>
              <a:rPr lang="en-US" sz="1000" dirty="0" err="1">
                <a:solidFill>
                  <a:srgbClr val="FFD3EB"/>
                </a:solidFill>
                <a:latin typeface="Arial" panose="020B0604020202020204" pitchFamily="34" charset="0"/>
                <a:cs typeface="Arial" panose="020B0604020202020204" pitchFamily="34" charset="0"/>
              </a:rPr>
              <a:t>Mantner</a:t>
            </a:r>
            <a:r>
              <a:rPr lang="en-US" sz="1000" dirty="0">
                <a:solidFill>
                  <a:srgbClr val="FFD3EB"/>
                </a:solidFill>
                <a:latin typeface="Arial" panose="020B0604020202020204" pitchFamily="34" charset="0"/>
                <a:cs typeface="Arial" panose="020B0604020202020204" pitchFamily="34" charset="0"/>
              </a:rPr>
              <a:t>, 2019).</a:t>
            </a:r>
          </a:p>
          <a:p>
            <a:pPr algn="l">
              <a:lnSpc>
                <a:spcPct val="120000"/>
              </a:lnSpc>
            </a:pPr>
            <a:r>
              <a:rPr lang="en-US" sz="1000" b="1" dirty="0">
                <a:solidFill>
                  <a:srgbClr val="FFD3EB"/>
                </a:solidFill>
                <a:latin typeface="Arial" panose="020B0604020202020204" pitchFamily="34" charset="0"/>
                <a:cs typeface="Arial" panose="020B0604020202020204" pitchFamily="34" charset="0"/>
              </a:rPr>
              <a:t>Healthy Diet </a:t>
            </a:r>
            <a:r>
              <a:rPr lang="en-US" sz="1000" dirty="0">
                <a:solidFill>
                  <a:srgbClr val="FFD3EB"/>
                </a:solidFill>
                <a:latin typeface="Arial" panose="020B0604020202020204" pitchFamily="34" charset="0"/>
                <a:cs typeface="Arial" panose="020B0604020202020204" pitchFamily="34" charset="0"/>
              </a:rPr>
              <a:t>is one of the best ways to keep the heart healthy: by increasing consumption of fruits, vegetables, whole grains, fat-free or low-fat dairy, lean proteins, and oils while</a:t>
            </a:r>
          </a:p>
          <a:p>
            <a:pPr algn="l">
              <a:lnSpc>
                <a:spcPct val="120000"/>
              </a:lnSpc>
            </a:pPr>
            <a:r>
              <a:rPr lang="en-US" sz="1000" dirty="0">
                <a:solidFill>
                  <a:srgbClr val="FFD3EB"/>
                </a:solidFill>
                <a:latin typeface="Arial" panose="020B0604020202020204" pitchFamily="34" charset="0"/>
                <a:cs typeface="Arial" panose="020B0604020202020204" pitchFamily="34" charset="0"/>
              </a:rPr>
              <a:t>reducing consumption of foods high in sodium, saturated or trans fats, and added sugars (Kris et al., 2020).</a:t>
            </a:r>
          </a:p>
          <a:p>
            <a:pPr algn="l">
              <a:lnSpc>
                <a:spcPct val="120000"/>
              </a:lnSpc>
            </a:pPr>
            <a:r>
              <a:rPr lang="en-US" sz="1000" b="1" dirty="0">
                <a:solidFill>
                  <a:srgbClr val="FFD3EB"/>
                </a:solidFill>
                <a:latin typeface="Arial" panose="020B0604020202020204" pitchFamily="34" charset="0"/>
                <a:cs typeface="Arial" panose="020B0604020202020204" pitchFamily="34" charset="0"/>
              </a:rPr>
              <a:t>Stop Smoking </a:t>
            </a:r>
            <a:r>
              <a:rPr lang="en-US" sz="1000" dirty="0">
                <a:solidFill>
                  <a:srgbClr val="FFD3EB"/>
                </a:solidFill>
                <a:latin typeface="Arial" panose="020B0604020202020204" pitchFamily="34" charset="0"/>
                <a:cs typeface="Arial" panose="020B0604020202020204" pitchFamily="34" charset="0"/>
              </a:rPr>
              <a:t>can improve blood circulation in the heart and lower blood pressure (</a:t>
            </a:r>
            <a:r>
              <a:rPr lang="en-US" sz="1000" dirty="0" err="1">
                <a:solidFill>
                  <a:srgbClr val="FFD3EB"/>
                </a:solidFill>
                <a:latin typeface="Arial" panose="020B0604020202020204" pitchFamily="34" charset="0"/>
                <a:cs typeface="Arial" panose="020B0604020202020204" pitchFamily="34" charset="0"/>
              </a:rPr>
              <a:t>Giulietti</a:t>
            </a:r>
            <a:r>
              <a:rPr lang="en-US" sz="1000" dirty="0">
                <a:solidFill>
                  <a:srgbClr val="FFD3EB"/>
                </a:solidFill>
                <a:latin typeface="Arial" panose="020B0604020202020204" pitchFamily="34" charset="0"/>
                <a:cs typeface="Arial" panose="020B0604020202020204" pitchFamily="34" charset="0"/>
              </a:rPr>
              <a:t>  et al ,. 2020).</a:t>
            </a:r>
          </a:p>
          <a:p>
            <a:pPr algn="l">
              <a:lnSpc>
                <a:spcPct val="120000"/>
              </a:lnSpc>
            </a:pPr>
            <a:r>
              <a:rPr lang="en-US" sz="1000" b="1" dirty="0">
                <a:solidFill>
                  <a:srgbClr val="FFD3EB"/>
                </a:solidFill>
                <a:latin typeface="Arial" panose="020B0604020202020204" pitchFamily="34" charset="0"/>
                <a:cs typeface="Arial" panose="020B0604020202020204" pitchFamily="34" charset="0"/>
              </a:rPr>
              <a:t>Maintaining a healthy weight </a:t>
            </a:r>
            <a:r>
              <a:rPr lang="en-US" sz="1000" dirty="0">
                <a:solidFill>
                  <a:srgbClr val="FFD3EB"/>
                </a:solidFill>
                <a:latin typeface="Arial" panose="020B0604020202020204" pitchFamily="34" charset="0"/>
                <a:cs typeface="Arial" panose="020B0604020202020204" pitchFamily="34" charset="0"/>
              </a:rPr>
              <a:t>will reduce the strain on the heart and blood arteries to carry extra weight (Elfi et al,. 2021).</a:t>
            </a:r>
          </a:p>
          <a:p>
            <a:pPr algn="l">
              <a:lnSpc>
                <a:spcPct val="120000"/>
              </a:lnSpc>
            </a:pPr>
            <a:r>
              <a:rPr lang="en-US" sz="1000" b="1" dirty="0">
                <a:solidFill>
                  <a:srgbClr val="FFD3EB"/>
                </a:solidFill>
                <a:latin typeface="Arial" panose="020B0604020202020204" pitchFamily="34" charset="0"/>
                <a:cs typeface="Arial" panose="020B0604020202020204" pitchFamily="34" charset="0"/>
              </a:rPr>
              <a:t>Physical activity </a:t>
            </a:r>
            <a:r>
              <a:rPr lang="en-US" sz="1000" dirty="0">
                <a:solidFill>
                  <a:srgbClr val="FFD3EB"/>
                </a:solidFill>
                <a:latin typeface="Arial" panose="020B0604020202020204" pitchFamily="34" charset="0"/>
                <a:cs typeface="Arial" panose="020B0604020202020204" pitchFamily="34" charset="0"/>
              </a:rPr>
              <a:t>can benefit from lowering blood pressure, blood cholesterol, and blood sugar levels. Exercise, such as walking and bicycling for an average of 2.30hrs. per week, can positively affect heart health. The recommended activities for children and teenagers are for an hour of physical activity (CDC, 2019).</a:t>
            </a:r>
          </a:p>
        </p:txBody>
      </p:sp>
      <p:sp>
        <p:nvSpPr>
          <p:cNvPr id="6" name="Rounded Rectangle 5">
            <a:extLst>
              <a:ext uri="{FF2B5EF4-FFF2-40B4-BE49-F238E27FC236}">
                <a16:creationId xmlns:a16="http://schemas.microsoft.com/office/drawing/2014/main" id="{70724E98-4CA1-CD46-A821-8848EFE64A12}"/>
              </a:ext>
            </a:extLst>
          </p:cNvPr>
          <p:cNvSpPr/>
          <p:nvPr/>
        </p:nvSpPr>
        <p:spPr>
          <a:xfrm>
            <a:off x="1381903" y="1477734"/>
            <a:ext cx="1701744" cy="1614651"/>
          </a:xfrm>
          <a:prstGeom prst="roundRect">
            <a:avLst>
              <a:gd name="adj" fmla="val 5293"/>
            </a:avLst>
          </a:prstGeom>
          <a:blipFill dpi="0" rotWithShape="1">
            <a:blip r:embed="rId4">
              <a:extLst>
                <a:ext uri="{28A0092B-C50C-407E-A947-70E740481C1C}">
                  <a14:useLocalDpi xmlns:a14="http://schemas.microsoft.com/office/drawing/2010/main" val="0"/>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ounded Rectangle 2">
            <a:extLst>
              <a:ext uri="{FF2B5EF4-FFF2-40B4-BE49-F238E27FC236}">
                <a16:creationId xmlns:a16="http://schemas.microsoft.com/office/drawing/2014/main" id="{4F85FC33-0806-594A-A1A3-9183A0E9033E}"/>
              </a:ext>
            </a:extLst>
          </p:cNvPr>
          <p:cNvSpPr/>
          <p:nvPr/>
        </p:nvSpPr>
        <p:spPr>
          <a:xfrm>
            <a:off x="1381903" y="3181508"/>
            <a:ext cx="1701744" cy="357949"/>
          </a:xfrm>
          <a:prstGeom prst="roundRect">
            <a:avLst>
              <a:gd name="adj" fmla="val 26283"/>
            </a:avLst>
          </a:prstGeom>
          <a:solidFill>
            <a:srgbClr val="002060"/>
          </a:solidFill>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900" b="1" dirty="0">
                <a:solidFill>
                  <a:schemeClr val="bg1"/>
                </a:solidFill>
                <a:latin typeface="Arial" panose="020B0604020202020204" pitchFamily="34" charset="0"/>
                <a:cs typeface="Arial" panose="020B0604020202020204" pitchFamily="34" charset="0"/>
              </a:rPr>
              <a:t>Coronary Heart Disease</a:t>
            </a:r>
            <a:endParaRPr lang="en-US" sz="900" dirty="0">
              <a:solidFill>
                <a:schemeClr val="bg1"/>
              </a:solidFill>
            </a:endParaRPr>
          </a:p>
        </p:txBody>
      </p:sp>
      <p:sp>
        <p:nvSpPr>
          <p:cNvPr id="14" name="Rounded Rectangle 13">
            <a:extLst>
              <a:ext uri="{FF2B5EF4-FFF2-40B4-BE49-F238E27FC236}">
                <a16:creationId xmlns:a16="http://schemas.microsoft.com/office/drawing/2014/main" id="{FAFA3211-EAD7-5541-807B-E22DCF49D6E1}"/>
              </a:ext>
            </a:extLst>
          </p:cNvPr>
          <p:cNvSpPr/>
          <p:nvPr/>
        </p:nvSpPr>
        <p:spPr>
          <a:xfrm>
            <a:off x="3229912" y="1477734"/>
            <a:ext cx="1701744" cy="1614651"/>
          </a:xfrm>
          <a:prstGeom prst="roundRect">
            <a:avLst>
              <a:gd name="adj" fmla="val 5293"/>
            </a:avLst>
          </a:prstGeom>
          <a:blipFill dpi="0" rotWithShape="1">
            <a:blip r:embed="rId5">
              <a:extLst>
                <a:ext uri="{28A0092B-C50C-407E-A947-70E740481C1C}">
                  <a14:useLocalDpi xmlns:a14="http://schemas.microsoft.com/office/drawing/2010/main" val="0"/>
                </a:ext>
              </a:extLst>
            </a:blip>
            <a:srcRect/>
            <a:stretch>
              <a:fillRect l="-23684" t="-393" r="-28738" b="393"/>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ounded Rectangle 14">
            <a:extLst>
              <a:ext uri="{FF2B5EF4-FFF2-40B4-BE49-F238E27FC236}">
                <a16:creationId xmlns:a16="http://schemas.microsoft.com/office/drawing/2014/main" id="{A695455D-2866-164B-B3BB-D156D044A16D}"/>
              </a:ext>
            </a:extLst>
          </p:cNvPr>
          <p:cNvSpPr/>
          <p:nvPr/>
        </p:nvSpPr>
        <p:spPr>
          <a:xfrm>
            <a:off x="3229912" y="3181508"/>
            <a:ext cx="1701744" cy="357949"/>
          </a:xfrm>
          <a:prstGeom prst="roundRect">
            <a:avLst>
              <a:gd name="adj" fmla="val 26283"/>
            </a:avLst>
          </a:prstGeom>
          <a:solidFill>
            <a:srgbClr val="002060"/>
          </a:solidFill>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900" b="1" dirty="0">
                <a:solidFill>
                  <a:schemeClr val="bg1"/>
                </a:solidFill>
                <a:latin typeface="Arial" panose="020B0604020202020204" pitchFamily="34" charset="0"/>
                <a:cs typeface="Arial" panose="020B0604020202020204" pitchFamily="34" charset="0"/>
              </a:rPr>
              <a:t>Angina</a:t>
            </a:r>
            <a:endParaRPr lang="en-US" sz="900" dirty="0">
              <a:solidFill>
                <a:schemeClr val="bg1"/>
              </a:solidFill>
            </a:endParaRPr>
          </a:p>
        </p:txBody>
      </p:sp>
      <p:sp>
        <p:nvSpPr>
          <p:cNvPr id="16" name="Rounded Rectangle 15">
            <a:extLst>
              <a:ext uri="{FF2B5EF4-FFF2-40B4-BE49-F238E27FC236}">
                <a16:creationId xmlns:a16="http://schemas.microsoft.com/office/drawing/2014/main" id="{AF12E1E9-D1E2-2E42-BDCF-45D33A86AB3D}"/>
              </a:ext>
            </a:extLst>
          </p:cNvPr>
          <p:cNvSpPr/>
          <p:nvPr/>
        </p:nvSpPr>
        <p:spPr>
          <a:xfrm>
            <a:off x="6925930" y="1457941"/>
            <a:ext cx="1701744" cy="1614651"/>
          </a:xfrm>
          <a:prstGeom prst="roundRect">
            <a:avLst>
              <a:gd name="adj" fmla="val 5293"/>
            </a:avLst>
          </a:prstGeom>
          <a:blipFill dpi="0" rotWithShape="1">
            <a:blip r:embed="rId6">
              <a:extLst>
                <a:ext uri="{28A0092B-C50C-407E-A947-70E740481C1C}">
                  <a14:useLocalDpi xmlns:a14="http://schemas.microsoft.com/office/drawing/2010/main" val="0"/>
                </a:ext>
              </a:extLst>
            </a:blip>
            <a:srcRect/>
            <a:stretch>
              <a:fillRect l="-18859" r="-62164"/>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ounded Rectangle 16">
            <a:extLst>
              <a:ext uri="{FF2B5EF4-FFF2-40B4-BE49-F238E27FC236}">
                <a16:creationId xmlns:a16="http://schemas.microsoft.com/office/drawing/2014/main" id="{76F9A366-6D46-9547-A939-A9BEED231D4B}"/>
              </a:ext>
            </a:extLst>
          </p:cNvPr>
          <p:cNvSpPr/>
          <p:nvPr/>
        </p:nvSpPr>
        <p:spPr>
          <a:xfrm>
            <a:off x="6925930" y="3161715"/>
            <a:ext cx="1701744" cy="357949"/>
          </a:xfrm>
          <a:prstGeom prst="roundRect">
            <a:avLst>
              <a:gd name="adj" fmla="val 26283"/>
            </a:avLst>
          </a:prstGeom>
          <a:solidFill>
            <a:srgbClr val="002060"/>
          </a:solidFill>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900" b="1" dirty="0">
                <a:solidFill>
                  <a:schemeClr val="bg1"/>
                </a:solidFill>
                <a:latin typeface="Arial" panose="020B0604020202020204" pitchFamily="34" charset="0"/>
                <a:cs typeface="Arial" panose="020B0604020202020204" pitchFamily="34" charset="0"/>
              </a:rPr>
              <a:t>Heart Attack</a:t>
            </a:r>
            <a:endParaRPr lang="en-US" sz="900" dirty="0">
              <a:solidFill>
                <a:schemeClr val="bg1"/>
              </a:solidFill>
            </a:endParaRPr>
          </a:p>
        </p:txBody>
      </p:sp>
      <p:sp>
        <p:nvSpPr>
          <p:cNvPr id="18" name="Rounded Rectangle 17">
            <a:extLst>
              <a:ext uri="{FF2B5EF4-FFF2-40B4-BE49-F238E27FC236}">
                <a16:creationId xmlns:a16="http://schemas.microsoft.com/office/drawing/2014/main" id="{B9C4A96C-A97E-0542-B8A3-A3D24EB4FD7A}"/>
              </a:ext>
            </a:extLst>
          </p:cNvPr>
          <p:cNvSpPr/>
          <p:nvPr/>
        </p:nvSpPr>
        <p:spPr>
          <a:xfrm>
            <a:off x="8773939" y="1457941"/>
            <a:ext cx="1701744" cy="1614651"/>
          </a:xfrm>
          <a:prstGeom prst="roundRect">
            <a:avLst>
              <a:gd name="adj" fmla="val 5293"/>
            </a:avLst>
          </a:prstGeom>
          <a:blipFill dpi="0" rotWithShape="1">
            <a:blip r:embed="rId3">
              <a:extLst>
                <a:ext uri="{28A0092B-C50C-407E-A947-70E740481C1C}">
                  <a14:useLocalDpi xmlns:a14="http://schemas.microsoft.com/office/drawing/2010/main" val="0"/>
                </a:ext>
              </a:extLst>
            </a:blip>
            <a:srcRect/>
            <a:stretch>
              <a:fillRect l="-165016" t="1226" r="-67296" b="-122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ounded Rectangle 18">
            <a:extLst>
              <a:ext uri="{FF2B5EF4-FFF2-40B4-BE49-F238E27FC236}">
                <a16:creationId xmlns:a16="http://schemas.microsoft.com/office/drawing/2014/main" id="{1397F345-BA7B-5E48-8A26-48D4F9224094}"/>
              </a:ext>
            </a:extLst>
          </p:cNvPr>
          <p:cNvSpPr/>
          <p:nvPr/>
        </p:nvSpPr>
        <p:spPr>
          <a:xfrm>
            <a:off x="8773939" y="3161715"/>
            <a:ext cx="1701744" cy="357949"/>
          </a:xfrm>
          <a:prstGeom prst="roundRect">
            <a:avLst>
              <a:gd name="adj" fmla="val 26283"/>
            </a:avLst>
          </a:prstGeom>
          <a:solidFill>
            <a:srgbClr val="002060"/>
          </a:solidFill>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900" b="1" dirty="0">
                <a:solidFill>
                  <a:schemeClr val="bg1"/>
                </a:solidFill>
                <a:latin typeface="Arial" panose="020B0604020202020204" pitchFamily="34" charset="0"/>
                <a:cs typeface="Arial" panose="020B0604020202020204" pitchFamily="34" charset="0"/>
              </a:rPr>
              <a:t>Heart Failure</a:t>
            </a:r>
            <a:endParaRPr lang="en-US" sz="900" dirty="0">
              <a:solidFill>
                <a:schemeClr val="bg1"/>
              </a:solidFill>
            </a:endParaRPr>
          </a:p>
        </p:txBody>
      </p:sp>
      <p:sp>
        <p:nvSpPr>
          <p:cNvPr id="20" name="Rounded Rectangle 19">
            <a:extLst>
              <a:ext uri="{FF2B5EF4-FFF2-40B4-BE49-F238E27FC236}">
                <a16:creationId xmlns:a16="http://schemas.microsoft.com/office/drawing/2014/main" id="{554848BC-EB7C-0743-BC0A-81251DEF95C2}"/>
              </a:ext>
            </a:extLst>
          </p:cNvPr>
          <p:cNvSpPr/>
          <p:nvPr/>
        </p:nvSpPr>
        <p:spPr>
          <a:xfrm>
            <a:off x="5077921" y="1457941"/>
            <a:ext cx="1701744" cy="1614651"/>
          </a:xfrm>
          <a:prstGeom prst="roundRect">
            <a:avLst>
              <a:gd name="adj" fmla="val 5293"/>
            </a:avLst>
          </a:prstGeom>
          <a:blipFill dpi="0" rotWithShape="1">
            <a:blip r:embed="rId7">
              <a:extLst>
                <a:ext uri="{28A0092B-C50C-407E-A947-70E740481C1C}">
                  <a14:useLocalDpi xmlns:a14="http://schemas.microsoft.com/office/drawing/2010/main" val="0"/>
                </a:ext>
              </a:extLst>
            </a:blip>
            <a:srcRect/>
            <a:stretch>
              <a:fillRect l="-36511"/>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ounded Rectangle 20">
            <a:extLst>
              <a:ext uri="{FF2B5EF4-FFF2-40B4-BE49-F238E27FC236}">
                <a16:creationId xmlns:a16="http://schemas.microsoft.com/office/drawing/2014/main" id="{015E0329-F08F-EA48-B643-A4C86EC28268}"/>
              </a:ext>
            </a:extLst>
          </p:cNvPr>
          <p:cNvSpPr/>
          <p:nvPr/>
        </p:nvSpPr>
        <p:spPr>
          <a:xfrm>
            <a:off x="5077921" y="3161715"/>
            <a:ext cx="1701744" cy="357949"/>
          </a:xfrm>
          <a:prstGeom prst="roundRect">
            <a:avLst>
              <a:gd name="adj" fmla="val 26283"/>
            </a:avLst>
          </a:prstGeom>
          <a:solidFill>
            <a:srgbClr val="002060"/>
          </a:solidFill>
          <a:ln>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900" b="1" dirty="0">
                <a:solidFill>
                  <a:schemeClr val="bg1"/>
                </a:solidFill>
                <a:latin typeface="Arial" panose="020B0604020202020204" pitchFamily="34" charset="0"/>
                <a:cs typeface="Arial" panose="020B0604020202020204" pitchFamily="34" charset="0"/>
              </a:rPr>
              <a:t>Stroke</a:t>
            </a:r>
            <a:endParaRPr lang="en-US" sz="900" dirty="0">
              <a:solidFill>
                <a:schemeClr val="bg1"/>
              </a:solidFill>
            </a:endParaRPr>
          </a:p>
        </p:txBody>
      </p:sp>
      <p:sp>
        <p:nvSpPr>
          <p:cNvPr id="23" name="Title 4">
            <a:extLst>
              <a:ext uri="{FF2B5EF4-FFF2-40B4-BE49-F238E27FC236}">
                <a16:creationId xmlns:a16="http://schemas.microsoft.com/office/drawing/2014/main" id="{D323B2A2-AB91-CF4E-9467-A267E17516CF}"/>
              </a:ext>
            </a:extLst>
          </p:cNvPr>
          <p:cNvSpPr txBox="1">
            <a:spLocks/>
          </p:cNvSpPr>
          <p:nvPr/>
        </p:nvSpPr>
        <p:spPr>
          <a:xfrm>
            <a:off x="3956581" y="3880041"/>
            <a:ext cx="3944424" cy="343984"/>
          </a:xfrm>
          <a:prstGeom prst="rect">
            <a:avLst/>
          </a:prstGeom>
          <a:no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400" b="1" dirty="0">
                <a:solidFill>
                  <a:schemeClr val="bg1"/>
                </a:solidFill>
                <a:latin typeface="Arial" panose="020B0604020202020204" pitchFamily="34" charset="0"/>
                <a:cs typeface="Arial" panose="020B0604020202020204" pitchFamily="34" charset="0"/>
              </a:rPr>
              <a:t>Prevention &amp; Conclusion</a:t>
            </a:r>
          </a:p>
        </p:txBody>
      </p:sp>
      <p:pic>
        <p:nvPicPr>
          <p:cNvPr id="24" name="Picture 23">
            <a:extLst>
              <a:ext uri="{FF2B5EF4-FFF2-40B4-BE49-F238E27FC236}">
                <a16:creationId xmlns:a16="http://schemas.microsoft.com/office/drawing/2014/main" id="{82F6AE38-7CE6-9C40-8CAB-6E52F7E1A5AE}"/>
              </a:ext>
            </a:extLst>
          </p:cNvPr>
          <p:cNvPicPr>
            <a:picLocks noChangeAspect="1"/>
          </p:cNvPicPr>
          <p:nvPr/>
        </p:nvPicPr>
        <p:blipFill rotWithShape="1">
          <a:blip r:embed="rId3"/>
          <a:srcRect r="19151"/>
          <a:stretch/>
        </p:blipFill>
        <p:spPr>
          <a:xfrm>
            <a:off x="9783847" y="331444"/>
            <a:ext cx="2408153" cy="605345"/>
          </a:xfrm>
          <a:prstGeom prst="rect">
            <a:avLst/>
          </a:prstGeom>
          <a:effectLst>
            <a:glow rad="38100">
              <a:schemeClr val="bg1">
                <a:alpha val="12000"/>
              </a:schemeClr>
            </a:glow>
          </a:effectLst>
        </p:spPr>
      </p:pic>
    </p:spTree>
    <p:extLst>
      <p:ext uri="{BB962C8B-B14F-4D97-AF65-F5344CB8AC3E}">
        <p14:creationId xmlns:p14="http://schemas.microsoft.com/office/powerpoint/2010/main" val="33251343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100000">
              <a:srgbClr val="A500FF"/>
            </a:gs>
            <a:gs pos="0">
              <a:srgbClr val="FFA9BB"/>
            </a:gs>
          </a:gsLst>
          <a:lin ang="135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2E5085B-386D-E94B-A077-2C00AE1F043E}"/>
              </a:ext>
            </a:extLst>
          </p:cNvPr>
          <p:cNvSpPr txBox="1"/>
          <p:nvPr/>
        </p:nvSpPr>
        <p:spPr>
          <a:xfrm>
            <a:off x="500999" y="369332"/>
            <a:ext cx="10658614" cy="6250109"/>
          </a:xfrm>
          <a:prstGeom prst="rect">
            <a:avLst/>
          </a:prstGeom>
          <a:noFill/>
        </p:spPr>
        <p:txBody>
          <a:bodyPr wrap="square" rtlCol="0">
            <a:spAutoFit/>
          </a:bodyPr>
          <a:lstStyle/>
          <a:p>
            <a:pPr>
              <a:lnSpc>
                <a:spcPct val="150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Bosworth et al., (2007). The take control of your blood pressure (TCYB) study: Study design and methodology. Contemporary Clinical Trials, 28(1), pp.33–47. </a:t>
            </a:r>
            <a:r>
              <a:rPr lang="en-GB"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doi</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10.1016/j.cct.2006.08.006.</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CDC (2019) Preventing Heart Disease: What You Can Do.  Available at: https://</a:t>
            </a:r>
            <a:r>
              <a:rPr lang="en-GB"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www.cdc.gov</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heartdisease</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prevention.htm</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 Accessed: 19/09/ 2022 ).</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Cleveland Clinic (2018) Coronary heart disease . Available at https://</a:t>
            </a:r>
            <a:r>
              <a:rPr lang="en-GB"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my.clevelandclinic.org</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/health/diseases/16898-coronary-artery-disease/ (Accessed:18/10/2022).</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Elfi</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EF at el., (2021) The risk factors of coronary heart disease and its relationship with endothelial nitric oxide synthase. Open Access Macedonian Journal of Medical Sciences, 9(B), pp.451-456</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Giulietti</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al. (2020.) Pharmacological approach to smoking cessation: an updated review for daily clinical practice. High Blood Pressure &amp; Cardiovascular Prevention, 27(5), pp.349-362.</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Jain V, </a:t>
            </a:r>
            <a:r>
              <a:rPr lang="en-GB"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Bordes</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SJ, Bhardwaj A. (2022)</a:t>
            </a:r>
            <a:r>
              <a:rPr lang="en-GB" sz="1000"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Physiology, Pulmonary Circulatory System. </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Stat Pearls Treasure Island (FL): </a:t>
            </a:r>
            <a:r>
              <a:rPr lang="en-GB"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StatPearls</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Publishing.</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Jr, H.E.D. (2017) </a:t>
            </a:r>
            <a:r>
              <a:rPr lang="en-GB" sz="1000"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Cardiology for Veterinary Technicians </a:t>
            </a:r>
            <a:r>
              <a:rPr lang="en-GB" sz="1000" i="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and Nurses</a:t>
            </a:r>
            <a:r>
              <a:rPr lang="en-GB" sz="1000" i="1">
                <a:solidFill>
                  <a:schemeClr val="bg1"/>
                </a:solidFill>
                <a:latin typeface="Arial" panose="020B0604020202020204" pitchFamily="34" charset="0"/>
                <a:ea typeface="Times New Roman" panose="02020603050405020304" pitchFamily="18" charset="0"/>
                <a:cs typeface="Times New Roman" panose="02020603050405020304" pitchFamily="18" charset="0"/>
              </a:rPr>
              <a:t> </a:t>
            </a:r>
            <a:r>
              <a:rPr lang="en-GB" sz="1000" i="1" dirty="0">
                <a:solidFill>
                  <a:schemeClr val="bg1"/>
                </a:solidFill>
                <a:latin typeface="Arial" panose="020B0604020202020204" pitchFamily="34" charset="0"/>
                <a:ea typeface="Times New Roman" panose="02020603050405020304" pitchFamily="18" charset="0"/>
                <a:cs typeface="Times New Roman" panose="02020603050405020304" pitchFamily="18" charset="0"/>
              </a:rPr>
              <a:t>:</a:t>
            </a:r>
            <a:r>
              <a:rPr lang="en-GB" sz="100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John Wiley &amp; Sons. </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Kris et al., (2020). Behavioural counselling interventions to promote a healthy diet and physical activity for cardiovascular disease prevention in adults with cardiovascular risk factors: US Preventive Services Task Force recommendation statement. Jama, 324(20), pp.2069-2075.</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Macrovector</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(2021) </a:t>
            </a:r>
            <a:r>
              <a:rPr lang="en-US" sz="1000"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Heart .</a:t>
            </a:r>
            <a:r>
              <a:rPr lang="en-US"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Available </a:t>
            </a:r>
            <a:r>
              <a:rPr lang="en-US"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at f </a:t>
            </a:r>
            <a:r>
              <a:rPr lang="en-US" sz="1000" u="sng"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https://www.freepik.com/free-vector/cardio-heartbeat-medical-background-design/</a:t>
            </a:r>
            <a:r>
              <a:rPr lang="en-US"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(Accessed:18/10/2022).</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Muntner</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(2019). Measurement of blood pressure in humans: a scientific statement from the American Heart Association. Hypertension, 73(5), pp. e35-e66.</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National Cancer Institute, (2019). </a:t>
            </a:r>
            <a:r>
              <a:rPr lang="en-GB" sz="1000"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Structure of the Heart.</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1000" u="sng"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https://training.seer.cancer.gov/anatomy/cardiovascular/heart/structure.html</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(Accessed: 18/09/ 2022).</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Nhsinform.scot</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.(2018) Common heart conditions Available at: https://</a:t>
            </a:r>
            <a:r>
              <a:rPr lang="en-GB"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www.nhsinform.scot</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/illnesses-and-conditions/heart-and-blood-vessels/conditions/common-heart-conditions (Accessed: 18 /10/ 2022).</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Sewcream (2020) </a:t>
            </a:r>
            <a:r>
              <a:rPr lang="en-GB" sz="1000"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Stroke. Available at f https://</a:t>
            </a:r>
            <a:r>
              <a:rPr lang="en-GB" sz="1000" i="1"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www.freepik.com</a:t>
            </a:r>
            <a:r>
              <a:rPr lang="en-GB" sz="1000"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/free-vector/cardio-heartbeat-medical-background-design/ (Accessed:18/10/2022).</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Shaikh, J. (2021) </a:t>
            </a:r>
            <a:r>
              <a:rPr lang="en-GB" sz="1000"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What Are the Major Organs of the Body? 9 Vital Organs</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1000" u="sng"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https://www.medicinenet.com/what_are_the_major_organs_of_the_body/article.htm</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/(Accessed: 18/09/ 2022 .</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Sherrell, Z. (2021).</a:t>
            </a:r>
            <a:r>
              <a:rPr lang="en-GB" sz="1000"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Cardiovascular system: Function, organs, diseases, and more</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Available at: ht</a:t>
            </a:r>
            <a:r>
              <a:rPr lang="en-GB" sz="1000" u="sng"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tps://www.medicalnewstoday.com/articles/cardiovascular-system#heart-structure/ </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(Accessed: 18/09/ 2022) .</a:t>
            </a:r>
            <a:b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b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Starline  (2022) </a:t>
            </a:r>
            <a:r>
              <a:rPr lang="en-GB" sz="1000"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Pulse .</a:t>
            </a: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Available </a:t>
            </a:r>
            <a:r>
              <a:rPr lang="en-US"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at f </a:t>
            </a:r>
            <a:r>
              <a:rPr lang="en-US" sz="1000" u="sng"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https://www.freepik.com/free-vector/cardio-heartbeat-medical-background-design/</a:t>
            </a:r>
            <a:r>
              <a:rPr lang="en-US"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(Accessed :18/10/2022).</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US" sz="10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Suttipunfpik</a:t>
            </a:r>
            <a:r>
              <a:rPr lang="en-US"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(2021). </a:t>
            </a:r>
            <a:r>
              <a:rPr lang="en-GB" sz="1000"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Heart Attack. Available at f https://</a:t>
            </a:r>
            <a:r>
              <a:rPr lang="en-GB" sz="1000" i="1"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www.freepik.com</a:t>
            </a:r>
            <a:r>
              <a:rPr lang="en-GB" sz="1000"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/free-vector/cardio-heartbeat-medical-background-design/ (Accessed:18/10/2022).</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r>
              <a:rPr lang="en-GB" sz="10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Wayhomestudio (2022) </a:t>
            </a:r>
            <a:r>
              <a:rPr lang="en-GB" sz="1000"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Angina. Available at f https://</a:t>
            </a:r>
            <a:r>
              <a:rPr lang="en-GB" sz="1000" i="1"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www.freepik.com</a:t>
            </a:r>
            <a:r>
              <a:rPr lang="en-GB" sz="1000" i="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/free-vector/cardio-heartbeat-medical-background-design/ (Accessed:18/10/2022).</a:t>
            </a:r>
            <a:endParaRPr lang="en-GB" sz="10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pPr>
            <a:endParaRPr lang="en-GB" sz="1000" dirty="0">
              <a:solidFill>
                <a:schemeClr val="bg1"/>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4B8DB0F3-C9F1-4945-9F0F-A9F97133A516}"/>
              </a:ext>
            </a:extLst>
          </p:cNvPr>
          <p:cNvSpPr txBox="1"/>
          <p:nvPr/>
        </p:nvSpPr>
        <p:spPr>
          <a:xfrm>
            <a:off x="5413762" y="0"/>
            <a:ext cx="1364476" cy="369332"/>
          </a:xfrm>
          <a:prstGeom prst="rect">
            <a:avLst/>
          </a:prstGeom>
          <a:noFill/>
        </p:spPr>
        <p:txBody>
          <a:bodyPr wrap="none" rtlCol="0">
            <a:spAutoFit/>
          </a:bodyPr>
          <a:lstStyle/>
          <a:p>
            <a:r>
              <a:rPr lang="en-US" dirty="0">
                <a:solidFill>
                  <a:schemeClr val="bg1"/>
                </a:solidFill>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321379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3504</TotalTime>
  <Words>1389</Words>
  <Application>Microsoft Macintosh PowerPoint</Application>
  <PresentationFormat>Widescreen</PresentationFormat>
  <Paragraphs>136</Paragraphs>
  <Slides>4</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PowerPoint Presentation</vt:lpstr>
      <vt:lpstr>Our Heart</vt:lpstr>
      <vt:lpstr>Our Heart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Microsoft Office User</dc:creator>
  <cp:lastModifiedBy>Oslava Chougleva (2028217)</cp:lastModifiedBy>
  <cp:revision>101</cp:revision>
  <cp:lastPrinted>2022-10-21T12:23:17Z</cp:lastPrinted>
  <dcterms:created xsi:type="dcterms:W3CDTF">2022-09-16T20:03:03Z</dcterms:created>
  <dcterms:modified xsi:type="dcterms:W3CDTF">2022-10-21T12:24:35Z</dcterms:modified>
</cp:coreProperties>
</file>