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6"/>
  </p:notesMasterIdLst>
  <p:handoutMasterIdLst>
    <p:handoutMasterId r:id="rId17"/>
  </p:handoutMasterIdLst>
  <p:sldIdLst>
    <p:sldId id="256" r:id="rId2"/>
    <p:sldId id="257" r:id="rId3"/>
    <p:sldId id="258" r:id="rId4"/>
    <p:sldId id="260" r:id="rId5"/>
    <p:sldId id="261" r:id="rId6"/>
    <p:sldId id="259" r:id="rId7"/>
    <p:sldId id="262" r:id="rId8"/>
    <p:sldId id="265" r:id="rId9"/>
    <p:sldId id="263" r:id="rId10"/>
    <p:sldId id="266" r:id="rId11"/>
    <p:sldId id="267" r:id="rId12"/>
    <p:sldId id="268" r:id="rId13"/>
    <p:sldId id="269" r:id="rId14"/>
    <p:sldId id="270" r:id="rId15"/>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907" autoAdjust="0"/>
  </p:normalViewPr>
  <p:slideViewPr>
    <p:cSldViewPr snapToGrid="0">
      <p:cViewPr varScale="1">
        <p:scale>
          <a:sx n="64" d="100"/>
          <a:sy n="64" d="100"/>
        </p:scale>
        <p:origin x="748" y="4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1" d="100"/>
          <a:sy n="51" d="100"/>
        </p:scale>
        <p:origin x="2692" y="6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CF8E9C5-5251-4F5A-8E74-9E73DB70A056}"/>
              </a:ext>
            </a:extLst>
          </p:cNvPr>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a:extLst>
              <a:ext uri="{FF2B5EF4-FFF2-40B4-BE49-F238E27FC236}">
                <a16:creationId xmlns:a16="http://schemas.microsoft.com/office/drawing/2014/main" id="{218477DD-1525-4772-88C0-CA3C08F74C5F}"/>
              </a:ext>
            </a:extLst>
          </p:cNvPr>
          <p:cNvSpPr>
            <a:spLocks noGrp="1"/>
          </p:cNvSpPr>
          <p:nvPr>
            <p:ph type="dt" sz="quarter" idx="1"/>
          </p:nvPr>
        </p:nvSpPr>
        <p:spPr>
          <a:xfrm>
            <a:off x="3970938" y="0"/>
            <a:ext cx="3037840" cy="466434"/>
          </a:xfrm>
          <a:prstGeom prst="rect">
            <a:avLst/>
          </a:prstGeom>
        </p:spPr>
        <p:txBody>
          <a:bodyPr vert="horz" lIns="93177" tIns="46589" rIns="93177" bIns="46589" rtlCol="0"/>
          <a:lstStyle>
            <a:lvl1pPr algn="r">
              <a:defRPr sz="1200"/>
            </a:lvl1pPr>
          </a:lstStyle>
          <a:p>
            <a:fld id="{8EDAF7BB-877A-443E-9CA6-E0672B652D43}" type="datetimeFigureOut">
              <a:rPr lang="en-US" smtClean="0"/>
              <a:t>5/20/2018</a:t>
            </a:fld>
            <a:endParaRPr lang="en-US"/>
          </a:p>
        </p:txBody>
      </p:sp>
      <p:sp>
        <p:nvSpPr>
          <p:cNvPr id="4" name="Footer Placeholder 3">
            <a:extLst>
              <a:ext uri="{FF2B5EF4-FFF2-40B4-BE49-F238E27FC236}">
                <a16:creationId xmlns:a16="http://schemas.microsoft.com/office/drawing/2014/main" id="{4AD8BAE5-DC9B-496C-A5D3-CCA8815862B8}"/>
              </a:ext>
            </a:extLst>
          </p:cNvPr>
          <p:cNvSpPr>
            <a:spLocks noGrp="1"/>
          </p:cNvSpPr>
          <p:nvPr>
            <p:ph type="ftr" sz="quarter" idx="2"/>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00C44DA8-4C00-42B3-A96B-2921618D1511}"/>
              </a:ext>
            </a:extLst>
          </p:cNvPr>
          <p:cNvSpPr>
            <a:spLocks noGrp="1"/>
          </p:cNvSpPr>
          <p:nvPr>
            <p:ph type="sldNum" sz="quarter" idx="3"/>
          </p:nvPr>
        </p:nvSpPr>
        <p:spPr>
          <a:xfrm>
            <a:off x="3970938" y="8829967"/>
            <a:ext cx="3037840" cy="466433"/>
          </a:xfrm>
          <a:prstGeom prst="rect">
            <a:avLst/>
          </a:prstGeom>
        </p:spPr>
        <p:txBody>
          <a:bodyPr vert="horz" lIns="93177" tIns="46589" rIns="93177" bIns="46589" rtlCol="0" anchor="b"/>
          <a:lstStyle>
            <a:lvl1pPr algn="r">
              <a:defRPr sz="1200"/>
            </a:lvl1pPr>
          </a:lstStyle>
          <a:p>
            <a:fld id="{9925B597-1A2D-4596-B22E-AC99D0E2FDE8}" type="slidenum">
              <a:rPr lang="en-US" smtClean="0"/>
              <a:t>‹#›</a:t>
            </a:fld>
            <a:endParaRPr lang="en-US"/>
          </a:p>
        </p:txBody>
      </p:sp>
    </p:spTree>
    <p:extLst>
      <p:ext uri="{BB962C8B-B14F-4D97-AF65-F5344CB8AC3E}">
        <p14:creationId xmlns:p14="http://schemas.microsoft.com/office/powerpoint/2010/main" val="36477421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CB5D2303-D183-4D83-B758-74FD81C63DDF}" type="datetimeFigureOut">
              <a:rPr lang="en-US" smtClean="0"/>
              <a:t>5/20/2018</a:t>
            </a:fld>
            <a:endParaRPr lang="en-US"/>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F90AFE3C-8F03-4C05-8EE0-A16BA3FD503F}" type="slidenum">
              <a:rPr lang="en-US" smtClean="0"/>
              <a:t>‹#›</a:t>
            </a:fld>
            <a:endParaRPr lang="en-US"/>
          </a:p>
        </p:txBody>
      </p:sp>
    </p:spTree>
    <p:extLst>
      <p:ext uri="{BB962C8B-B14F-4D97-AF65-F5344CB8AC3E}">
        <p14:creationId xmlns:p14="http://schemas.microsoft.com/office/powerpoint/2010/main" val="3612781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0AFE3C-8F03-4C05-8EE0-A16BA3FD503F}" type="slidenum">
              <a:rPr lang="en-US" smtClean="0"/>
              <a:t>1</a:t>
            </a:fld>
            <a:endParaRPr lang="en-US"/>
          </a:p>
        </p:txBody>
      </p:sp>
    </p:spTree>
    <p:extLst>
      <p:ext uri="{BB962C8B-B14F-4D97-AF65-F5344CB8AC3E}">
        <p14:creationId xmlns:p14="http://schemas.microsoft.com/office/powerpoint/2010/main" val="1499965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2</a:t>
            </a:fld>
            <a:endParaRPr lang="en-US"/>
          </a:p>
        </p:txBody>
      </p:sp>
    </p:spTree>
    <p:extLst>
      <p:ext uri="{BB962C8B-B14F-4D97-AF65-F5344CB8AC3E}">
        <p14:creationId xmlns:p14="http://schemas.microsoft.com/office/powerpoint/2010/main" val="3177894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Michele Foucault was a French philosopher, social theorist, and historian. </a:t>
            </a:r>
          </a:p>
          <a:p>
            <a:pPr lvl="1"/>
            <a:r>
              <a:rPr lang="en-US" dirty="0"/>
              <a:t>In 1975 he published his work </a:t>
            </a:r>
            <a:r>
              <a:rPr lang="en-US" i="1" dirty="0"/>
              <a:t>Discipline and Punish: The Birth of the Prison</a:t>
            </a:r>
            <a:r>
              <a:rPr lang="en-US" dirty="0"/>
              <a:t> in order to dissect the modern penal system, through the lens and scope of history. He also uses this to examine its origin.</a:t>
            </a:r>
          </a:p>
          <a:p>
            <a:pPr lvl="1"/>
            <a:r>
              <a:rPr lang="en-US" dirty="0"/>
              <a:t>While his main focus was the prison system, he also reflected on the school systems, military structure, and hospitals. </a:t>
            </a:r>
          </a:p>
          <a:p>
            <a:pPr lvl="1"/>
            <a:r>
              <a:rPr lang="en-US" dirty="0"/>
              <a:t>A large portion of Foucault’s research was influenced by Marx’s theories and it was largely a critique of the bourgeois power structure and how they policed society to their benefit. </a:t>
            </a:r>
          </a:p>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3</a:t>
            </a:fld>
            <a:endParaRPr lang="en-US"/>
          </a:p>
        </p:txBody>
      </p:sp>
    </p:spTree>
    <p:extLst>
      <p:ext uri="{BB962C8B-B14F-4D97-AF65-F5344CB8AC3E}">
        <p14:creationId xmlns:p14="http://schemas.microsoft.com/office/powerpoint/2010/main" val="1191829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lvl="0"/>
            <a:r>
              <a:rPr lang="en-US" dirty="0"/>
              <a:t>Foucault’s main critique is that the current penal system masquerades as a “kinder” version of the justice system of the past. Through his analysis, he addresses that the current justice system is </a:t>
            </a:r>
            <a:r>
              <a:rPr lang="en-US" b="1" dirty="0"/>
              <a:t>not</a:t>
            </a:r>
            <a:r>
              <a:rPr lang="en-US" dirty="0"/>
              <a:t> actually more civilized. </a:t>
            </a:r>
          </a:p>
          <a:p>
            <a:pPr lvl="1"/>
            <a:r>
              <a:rPr lang="en-US" dirty="0"/>
              <a:t>The state power/bourgeois wants its citizens to believe that their form of justice is inherently good and beneficial to society. </a:t>
            </a:r>
          </a:p>
          <a:p>
            <a:pPr lvl="0"/>
            <a:r>
              <a:rPr lang="en-US" dirty="0"/>
              <a:t>In the past, justice was dealt through physical harm – torture, branding, painful executions. These acts were done as part of the “theater of horror”. Historically, the state power believed this form of public punishment would keep its people in line, but Foucault believed that this form of punishment actually </a:t>
            </a:r>
            <a:r>
              <a:rPr lang="en-US" b="1" dirty="0"/>
              <a:t>encouraged</a:t>
            </a:r>
            <a:r>
              <a:rPr lang="en-US" dirty="0"/>
              <a:t> uprisings. </a:t>
            </a:r>
          </a:p>
          <a:p>
            <a:pPr lvl="1"/>
            <a:r>
              <a:rPr lang="en-US" dirty="0"/>
              <a:t>He believed that these public spectacles created sympathy towards the executed because their punishments were so unimaginably horrible and often times the executer or punisher was viewed as the villain. This caused the people to rebel against their oppressors. </a:t>
            </a:r>
          </a:p>
          <a:p>
            <a:pPr lvl="0"/>
            <a:r>
              <a:rPr lang="en-US" dirty="0"/>
              <a:t>Now, Foucault points out that our justice systems deals its punishment through secrecy. Cases are held behind closed doors and prisoners are whisked away to prisons, far away, where their punishment is not visible to the people. </a:t>
            </a:r>
          </a:p>
          <a:p>
            <a:pPr lvl="1"/>
            <a:r>
              <a:rPr lang="en-US" dirty="0"/>
              <a:t>Foucault argues that the power is no longer dealt physically, but it is dealt </a:t>
            </a:r>
            <a:r>
              <a:rPr lang="en-US" b="1" dirty="0"/>
              <a:t>mentally</a:t>
            </a:r>
            <a:r>
              <a:rPr lang="en-US" dirty="0"/>
              <a:t>. </a:t>
            </a:r>
          </a:p>
          <a:p>
            <a:pPr lvl="0"/>
            <a:r>
              <a:rPr lang="en-US" dirty="0"/>
              <a:t>He argues that our bodies behave in the way that they have been disciplined, that they do not function purely on their own. Bodies are regulated by the strategies used by the ruling authority to manipulate their people. </a:t>
            </a:r>
          </a:p>
          <a:p>
            <a:pPr lvl="1"/>
            <a:r>
              <a:rPr lang="en-US" dirty="0"/>
              <a:t>Discipline is intended to </a:t>
            </a:r>
            <a:r>
              <a:rPr lang="en-US" i="1" dirty="0"/>
              <a:t>prevent</a:t>
            </a:r>
            <a:r>
              <a:rPr lang="en-US" dirty="0"/>
              <a:t> crime. But does it?</a:t>
            </a:r>
          </a:p>
          <a:p>
            <a:pPr lvl="1"/>
            <a:r>
              <a:rPr lang="en-US" dirty="0"/>
              <a:t>Crimes are prioritized. Why? </a:t>
            </a:r>
          </a:p>
          <a:p>
            <a:pPr lvl="0"/>
            <a:r>
              <a:rPr lang="en-US" dirty="0"/>
              <a:t>Foucault asserts that the modern penal system isn’t actually designed to prevent crime, as the people are told it is. It is intended to uphold the ruling power and the people that the state power benefits from. </a:t>
            </a:r>
          </a:p>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4</a:t>
            </a:fld>
            <a:endParaRPr lang="en-US" dirty="0"/>
          </a:p>
        </p:txBody>
      </p:sp>
    </p:spTree>
    <p:extLst>
      <p:ext uri="{BB962C8B-B14F-4D97-AF65-F5344CB8AC3E}">
        <p14:creationId xmlns:p14="http://schemas.microsoft.com/office/powerpoint/2010/main" val="2681681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5</a:t>
            </a:fld>
            <a:endParaRPr lang="en-US"/>
          </a:p>
        </p:txBody>
      </p:sp>
    </p:spTree>
    <p:extLst>
      <p:ext uri="{BB962C8B-B14F-4D97-AF65-F5344CB8AC3E}">
        <p14:creationId xmlns:p14="http://schemas.microsoft.com/office/powerpoint/2010/main" val="2024349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6</a:t>
            </a:fld>
            <a:endParaRPr lang="en-US"/>
          </a:p>
        </p:txBody>
      </p:sp>
    </p:spTree>
    <p:extLst>
      <p:ext uri="{BB962C8B-B14F-4D97-AF65-F5344CB8AC3E}">
        <p14:creationId xmlns:p14="http://schemas.microsoft.com/office/powerpoint/2010/main" val="366977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The Stanford Prison Experiment is a staple of most undergraduate Psychology classes, as it examines how readily people are willing to conform to the roles within the prison system. </a:t>
            </a:r>
          </a:p>
          <a:p>
            <a:pPr lvl="1"/>
            <a:r>
              <a:rPr lang="en-US" dirty="0"/>
              <a:t>As Zimbardo said in an interview after the experiment, the intention was to answer these questions: </a:t>
            </a:r>
          </a:p>
          <a:p>
            <a:pPr lvl="2"/>
            <a:r>
              <a:rPr lang="en-US" dirty="0"/>
              <a:t>What happens when you put good people in an evil place?</a:t>
            </a:r>
          </a:p>
          <a:p>
            <a:pPr lvl="2"/>
            <a:r>
              <a:rPr lang="en-US" dirty="0"/>
              <a:t>Does the situation outside of you – </a:t>
            </a:r>
            <a:r>
              <a:rPr lang="en-US" i="1" dirty="0"/>
              <a:t>the institution</a:t>
            </a:r>
            <a:r>
              <a:rPr lang="en-US" dirty="0"/>
              <a:t> – come to control your behavior? </a:t>
            </a:r>
          </a:p>
          <a:p>
            <a:pPr lvl="2"/>
            <a:r>
              <a:rPr lang="en-US" dirty="0"/>
              <a:t>Does the things inside of you – your attitude, your values, your morality – allow you to rise above a negative environment? </a:t>
            </a:r>
          </a:p>
          <a:p>
            <a:r>
              <a:rPr lang="en-US" dirty="0"/>
              <a:t>This experiment took place </a:t>
            </a:r>
            <a:r>
              <a:rPr lang="en-US" b="1" dirty="0"/>
              <a:t>four years before</a:t>
            </a:r>
            <a:r>
              <a:rPr lang="en-US" dirty="0"/>
              <a:t> Foucault wrote his book, but the assessments made by Foucault can be used to approach the findings. </a:t>
            </a:r>
          </a:p>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7</a:t>
            </a:fld>
            <a:endParaRPr lang="en-US"/>
          </a:p>
        </p:txBody>
      </p:sp>
    </p:spTree>
    <p:extLst>
      <p:ext uri="{BB962C8B-B14F-4D97-AF65-F5344CB8AC3E}">
        <p14:creationId xmlns:p14="http://schemas.microsoft.com/office/powerpoint/2010/main" val="3939484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In order to conduct the experiment, Zimbardo placed an ad in the paper in 1971 to look for participants. He conducted preliminary mental evaluations on the 70 applicants and pulled 24 university aged men for the experiment. </a:t>
            </a:r>
          </a:p>
          <a:p>
            <a:pPr lvl="1"/>
            <a:r>
              <a:rPr lang="en-US" dirty="0"/>
              <a:t>These men were assigned one of two roles: prisoner &amp; guard</a:t>
            </a:r>
          </a:p>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8</a:t>
            </a:fld>
            <a:endParaRPr lang="en-US"/>
          </a:p>
        </p:txBody>
      </p:sp>
    </p:spTree>
    <p:extLst>
      <p:ext uri="{BB962C8B-B14F-4D97-AF65-F5344CB8AC3E}">
        <p14:creationId xmlns:p14="http://schemas.microsoft.com/office/powerpoint/2010/main" val="3662945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Zimbardo wanted to create a sense of power for the guards by encouraging them to wear sunglasses which concealed their eyes from the prisoners.</a:t>
            </a:r>
          </a:p>
          <a:p>
            <a:pPr lvl="1"/>
            <a:r>
              <a:rPr lang="en-US" dirty="0"/>
              <a:t>In doing so he instantly created a power imbalance that Foucault discusses </a:t>
            </a:r>
            <a:r>
              <a:rPr lang="en-US" i="1" dirty="0"/>
              <a:t>at length</a:t>
            </a:r>
            <a:r>
              <a:rPr lang="en-US" dirty="0"/>
              <a:t>.</a:t>
            </a:r>
          </a:p>
          <a:p>
            <a:pPr lvl="2"/>
            <a:r>
              <a:rPr lang="en-US" dirty="0"/>
              <a:t>The guards can see the prisoners.</a:t>
            </a:r>
          </a:p>
          <a:p>
            <a:pPr lvl="2"/>
            <a:r>
              <a:rPr lang="en-US" dirty="0"/>
              <a:t>The prisoners can see the guards. </a:t>
            </a:r>
          </a:p>
          <a:p>
            <a:pPr lvl="2"/>
            <a:r>
              <a:rPr lang="en-US" dirty="0"/>
              <a:t>The prisoners do not know where the guards are looking. </a:t>
            </a:r>
          </a:p>
          <a:p>
            <a:pPr lvl="2"/>
            <a:r>
              <a:rPr lang="en-US" dirty="0"/>
              <a:t>The guards can see the prisoners. </a:t>
            </a:r>
          </a:p>
          <a:p>
            <a:pPr lvl="1"/>
            <a:r>
              <a:rPr lang="en-US" dirty="0"/>
              <a:t>This is the simplest form of surveillance that Foucault discusses in relation to the panopticon. </a:t>
            </a:r>
          </a:p>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9</a:t>
            </a:fld>
            <a:endParaRPr lang="en-US"/>
          </a:p>
        </p:txBody>
      </p:sp>
    </p:spTree>
    <p:extLst>
      <p:ext uri="{BB962C8B-B14F-4D97-AF65-F5344CB8AC3E}">
        <p14:creationId xmlns:p14="http://schemas.microsoft.com/office/powerpoint/2010/main" val="1009168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During admittance into the prison, the prisoners were assigned numbers, blindfolded, and stripped of their clothing. In the process, the guards also verbally degraded the prisoners. This process is typically referred to as the “degradation process”. </a:t>
            </a:r>
          </a:p>
          <a:p>
            <a:pPr lvl="1"/>
            <a:r>
              <a:rPr lang="en-US" dirty="0"/>
              <a:t>It should be noted that Zimbardo explicitly informed the guards that they were not allowed to physically harm the prisoners. Again, this aligns with Foucault and the shift from physical to mental harm.</a:t>
            </a:r>
          </a:p>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10</a:t>
            </a:fld>
            <a:endParaRPr lang="en-US"/>
          </a:p>
        </p:txBody>
      </p:sp>
    </p:spTree>
    <p:extLst>
      <p:ext uri="{BB962C8B-B14F-4D97-AF65-F5344CB8AC3E}">
        <p14:creationId xmlns:p14="http://schemas.microsoft.com/office/powerpoint/2010/main" val="11239096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By the second day the prisoners attempted to revolt. At that point nothing had actually happened, but still they were rebelling against their status as prisoners and that their situation was less than ideal. </a:t>
            </a:r>
          </a:p>
          <a:p>
            <a:pPr lvl="1"/>
            <a:r>
              <a:rPr lang="en-US" dirty="0"/>
              <a:t>The ring leader of this rebellion was placed in “the hole” and unintentionally caused his fellow prisoners to suffer. </a:t>
            </a:r>
          </a:p>
          <a:p>
            <a:pPr lvl="1"/>
            <a:r>
              <a:rPr lang="en-US" dirty="0"/>
              <a:t>After his time in solitary confinement the prisoner wanted to leave the experiment. Zimbardo gave him the option to spy on his fellow prisoners, as a form of surveillance for the guards, or leave. </a:t>
            </a:r>
          </a:p>
          <a:p>
            <a:pPr lvl="2"/>
            <a:r>
              <a:rPr lang="en-US" dirty="0"/>
              <a:t>Instead of taking this option, the prisoner returned and claimed to his fellow prisoners that he had been told he could not leave and began to descend into fake insanity. </a:t>
            </a:r>
          </a:p>
          <a:p>
            <a:pPr lvl="1"/>
            <a:r>
              <a:rPr lang="en-US" dirty="0"/>
              <a:t>During this situation, the prisoners lost the sense of solidarity among them and realized it was each person for themselves. If one of them made a mistake, they were all punished, and it turned everyone against everyone. </a:t>
            </a:r>
          </a:p>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11</a:t>
            </a:fld>
            <a:endParaRPr lang="en-US"/>
          </a:p>
        </p:txBody>
      </p:sp>
    </p:spTree>
    <p:extLst>
      <p:ext uri="{BB962C8B-B14F-4D97-AF65-F5344CB8AC3E}">
        <p14:creationId xmlns:p14="http://schemas.microsoft.com/office/powerpoint/2010/main" val="3972292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In a very short period of time, these young men had turned against one another. They fell in line with the punishments doled out to them and caved to the authority of the guards. </a:t>
            </a:r>
          </a:p>
          <a:p>
            <a:pPr lvl="0"/>
            <a:r>
              <a:rPr lang="en-US" dirty="0"/>
              <a:t>The guards grew more aggressive. Forcing the prisoners to complete foul labor tasks (cleaning toilets with their bare hands) and humiliating acts. </a:t>
            </a:r>
          </a:p>
          <a:p>
            <a:pPr lvl="0"/>
            <a:r>
              <a:rPr lang="en-US" dirty="0"/>
              <a:t>After only </a:t>
            </a:r>
            <a:r>
              <a:rPr lang="en-US" b="1" dirty="0"/>
              <a:t>six days </a:t>
            </a:r>
            <a:r>
              <a:rPr lang="en-US" dirty="0"/>
              <a:t>the experiment was cut short when a colleague of Zimbardo’s pointed out how inhumane the experiment was. Especially due to Zimbardo assuming the role as Prison Warden. </a:t>
            </a:r>
          </a:p>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12</a:t>
            </a:fld>
            <a:endParaRPr lang="en-US"/>
          </a:p>
        </p:txBody>
      </p:sp>
    </p:spTree>
    <p:extLst>
      <p:ext uri="{BB962C8B-B14F-4D97-AF65-F5344CB8AC3E}">
        <p14:creationId xmlns:p14="http://schemas.microsoft.com/office/powerpoint/2010/main" val="25688331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Despite the experiment being conducted prior to Foucault’s book, the Stanford Prison Experiment seems to exhibit a number of the points addressed throughout Foucault’s book. </a:t>
            </a:r>
          </a:p>
          <a:p>
            <a:pPr lvl="1"/>
            <a:r>
              <a:rPr lang="en-US" dirty="0"/>
              <a:t>Disciplinary institutions created as a mechanism of control. </a:t>
            </a:r>
          </a:p>
          <a:p>
            <a:pPr lvl="1"/>
            <a:r>
              <a:rPr lang="en-US" dirty="0"/>
              <a:t>The idea that being an “individual” is a harmful idea, as it can be used by the state power to pit man against man. </a:t>
            </a:r>
          </a:p>
          <a:p>
            <a:endParaRPr lang="en-US" dirty="0"/>
          </a:p>
        </p:txBody>
      </p:sp>
      <p:sp>
        <p:nvSpPr>
          <p:cNvPr id="4" name="Slide Number Placeholder 3"/>
          <p:cNvSpPr>
            <a:spLocks noGrp="1"/>
          </p:cNvSpPr>
          <p:nvPr>
            <p:ph type="sldNum" sz="quarter" idx="10"/>
          </p:nvPr>
        </p:nvSpPr>
        <p:spPr/>
        <p:txBody>
          <a:bodyPr/>
          <a:lstStyle/>
          <a:p>
            <a:fld id="{F90AFE3C-8F03-4C05-8EE0-A16BA3FD503F}" type="slidenum">
              <a:rPr lang="en-US" smtClean="0"/>
              <a:t>13</a:t>
            </a:fld>
            <a:endParaRPr lang="en-US"/>
          </a:p>
        </p:txBody>
      </p:sp>
    </p:spTree>
    <p:extLst>
      <p:ext uri="{BB962C8B-B14F-4D97-AF65-F5344CB8AC3E}">
        <p14:creationId xmlns:p14="http://schemas.microsoft.com/office/powerpoint/2010/main" val="2959094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5/20/2018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5/20/2018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5/20/2018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5/20/2018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5/20/2018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jpg"/><Relationship Id="rId5" Type="http://schemas.openxmlformats.org/officeDocument/2006/relationships/image" Target="../media/image2.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8.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9.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0.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1.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2.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3.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4.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hyperlink" Target="https://www.edition-originale.com/en/prints-engravings-photographs/photography/foucault-michel-foucault-portrait-11-1984-53965" TargetMode="External"/><Relationship Id="rId13" Type="http://schemas.openxmlformats.org/officeDocument/2006/relationships/image" Target="../media/image1.png"/><Relationship Id="rId3" Type="http://schemas.openxmlformats.org/officeDocument/2006/relationships/slideLayout" Target="../slideLayouts/slideLayout5.xml"/><Relationship Id="rId7" Type="http://schemas.openxmlformats.org/officeDocument/2006/relationships/hyperlink" Target="https://elabe.fr/droit-savoir-transparence/" TargetMode="External"/><Relationship Id="rId12" Type="http://schemas.openxmlformats.org/officeDocument/2006/relationships/hyperlink" Target="https://www.youtube.com/watch?v=L_LKzEqlPto"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thefunambulist.net/architectural-projects/history-timeline-of-the-panopticon-prison-both-as-an-idea-and-an-architecture" TargetMode="External"/><Relationship Id="rId11" Type="http://schemas.openxmlformats.org/officeDocument/2006/relationships/hyperlink" Target="https://foucault.info/" TargetMode="External"/><Relationship Id="rId5" Type="http://schemas.openxmlformats.org/officeDocument/2006/relationships/hyperlink" Target="http://www.prisonexp.org/gallery/" TargetMode="External"/><Relationship Id="rId10" Type="http://schemas.openxmlformats.org/officeDocument/2006/relationships/hyperlink" Target="http://www.prisonexp.org/" TargetMode="External"/><Relationship Id="rId4" Type="http://schemas.openxmlformats.org/officeDocument/2006/relationships/image" Target="../media/image15.jpg"/><Relationship Id="rId9" Type="http://schemas.openxmlformats.org/officeDocument/2006/relationships/hyperlink" Target="https://www.sfchronicle.com/bayarea/article/From-Dr-Evil-to-hero-maker-Philip-Zimbardo-12852516.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57A82F3-F6C4-4325-8C9C-7DF1AD06B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0"/>
            <a:ext cx="406212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E3CB0-85BD-4510-9A74-72439BA7A27E}"/>
              </a:ext>
            </a:extLst>
          </p:cNvPr>
          <p:cNvSpPr>
            <a:spLocks noGrp="1"/>
          </p:cNvSpPr>
          <p:nvPr>
            <p:ph type="ctrTitle"/>
          </p:nvPr>
        </p:nvSpPr>
        <p:spPr>
          <a:xfrm>
            <a:off x="965198" y="2474895"/>
            <a:ext cx="6212764" cy="1908215"/>
          </a:xfrm>
          <a:noFill/>
          <a:ln>
            <a:solidFill>
              <a:schemeClr val="tx1"/>
            </a:solidFill>
          </a:ln>
        </p:spPr>
        <p:txBody>
          <a:bodyPr wrap="square">
            <a:normAutofit/>
          </a:bodyPr>
          <a:lstStyle/>
          <a:p>
            <a:r>
              <a:rPr lang="en-US" sz="4000" dirty="0">
                <a:solidFill>
                  <a:schemeClr val="tx1"/>
                </a:solidFill>
              </a:rPr>
              <a:t>Applying Foucault </a:t>
            </a:r>
          </a:p>
        </p:txBody>
      </p:sp>
      <p:sp>
        <p:nvSpPr>
          <p:cNvPr id="3" name="Subtitle 2">
            <a:extLst>
              <a:ext uri="{FF2B5EF4-FFF2-40B4-BE49-F238E27FC236}">
                <a16:creationId xmlns:a16="http://schemas.microsoft.com/office/drawing/2014/main" id="{29EC9937-23AD-4F8B-AFC5-95BC694878BB}"/>
              </a:ext>
            </a:extLst>
          </p:cNvPr>
          <p:cNvSpPr>
            <a:spLocks noGrp="1"/>
          </p:cNvSpPr>
          <p:nvPr>
            <p:ph type="subTitle" idx="1"/>
          </p:nvPr>
        </p:nvSpPr>
        <p:spPr>
          <a:xfrm>
            <a:off x="8533732" y="2173266"/>
            <a:ext cx="3254408" cy="2511468"/>
          </a:xfrm>
        </p:spPr>
        <p:txBody>
          <a:bodyPr anchor="ctr">
            <a:normAutofit/>
          </a:bodyPr>
          <a:lstStyle/>
          <a:p>
            <a:r>
              <a:rPr lang="en-US" sz="2200" dirty="0">
                <a:solidFill>
                  <a:schemeClr val="tx2">
                    <a:lumMod val="90000"/>
                  </a:schemeClr>
                </a:solidFill>
              </a:rPr>
              <a:t>Using Foucault's Theories to Approach the Stanford Prison Experiment</a:t>
            </a:r>
          </a:p>
          <a:p>
            <a:endParaRPr lang="en-US" sz="2200" dirty="0">
              <a:solidFill>
                <a:schemeClr val="tx2">
                  <a:lumMod val="90000"/>
                </a:schemeClr>
              </a:solidFill>
            </a:endParaRPr>
          </a:p>
          <a:p>
            <a:r>
              <a:rPr lang="en-US" sz="2200" dirty="0">
                <a:solidFill>
                  <a:schemeClr val="tx2">
                    <a:lumMod val="90000"/>
                  </a:schemeClr>
                </a:solidFill>
              </a:rPr>
              <a:t>By Maggie </a:t>
            </a:r>
            <a:r>
              <a:rPr lang="en-US" sz="2200" dirty="0" err="1">
                <a:solidFill>
                  <a:schemeClr val="tx2">
                    <a:lumMod val="90000"/>
                  </a:schemeClr>
                </a:solidFill>
              </a:rPr>
              <a:t>Lovitt</a:t>
            </a:r>
            <a:r>
              <a:rPr lang="en-US" sz="2200" dirty="0">
                <a:solidFill>
                  <a:schemeClr val="tx2">
                    <a:lumMod val="90000"/>
                  </a:schemeClr>
                </a:solidFill>
              </a:rPr>
              <a:t> for AHAN7036</a:t>
            </a:r>
          </a:p>
        </p:txBody>
      </p:sp>
      <p:pic>
        <p:nvPicPr>
          <p:cNvPr id="4" name="Audio 3">
            <a:hlinkClick r:id="" action="ppaction://media"/>
            <a:extLst>
              <a:ext uri="{FF2B5EF4-FFF2-40B4-BE49-F238E27FC236}">
                <a16:creationId xmlns:a16="http://schemas.microsoft.com/office/drawing/2014/main" id="{70900B67-FA42-40BA-A265-57AED38DD91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564704844"/>
      </p:ext>
    </p:extLst>
  </p:cSld>
  <p:clrMapOvr>
    <a:masterClrMapping/>
  </p:clrMapOvr>
  <mc:AlternateContent xmlns:mc="http://schemas.openxmlformats.org/markup-compatibility/2006">
    <mc:Choice xmlns:p14="http://schemas.microsoft.com/office/powerpoint/2010/main" Requires="p14">
      <p:transition spd="slow" p14:dur="2000" advTm="12819"/>
    </mc:Choice>
    <mc:Fallback>
      <p:transition spd="slow" advTm="1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1C0B619-B9EE-4BCF-BD21-2FDD9F308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6D1D6F7-9DAC-4321-A8C7-439E93207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6220" y="315301"/>
            <a:ext cx="4014216" cy="5623561"/>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5EF445C-76AB-4142-9B48-D79C0DB45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0812" y="479893"/>
            <a:ext cx="3685032" cy="52943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4A868257-6BCC-41FE-B9F9-9C35421FA77F}"/>
              </a:ext>
            </a:extLst>
          </p:cNvPr>
          <p:cNvPicPr>
            <a:picLocks noGrp="1" noChangeAspect="1"/>
          </p:cNvPicPr>
          <p:nvPr>
            <p:ph sz="half" idx="2"/>
          </p:nvPr>
        </p:nvPicPr>
        <p:blipFill rotWithShape="1">
          <a:blip r:embed="rId5"/>
          <a:srcRect r="2232" b="5"/>
          <a:stretch/>
        </p:blipFill>
        <p:spPr>
          <a:xfrm>
            <a:off x="8186411" y="665018"/>
            <a:ext cx="3353834" cy="2032419"/>
          </a:xfrm>
          <a:prstGeom prst="rect">
            <a:avLst/>
          </a:prstGeom>
        </p:spPr>
      </p:pic>
      <p:pic>
        <p:nvPicPr>
          <p:cNvPr id="11" name="Content Placeholder 5">
            <a:extLst>
              <a:ext uri="{FF2B5EF4-FFF2-40B4-BE49-F238E27FC236}">
                <a16:creationId xmlns:a16="http://schemas.microsoft.com/office/drawing/2014/main" id="{8773C264-A059-410B-9954-939C219DB172}"/>
              </a:ext>
            </a:extLst>
          </p:cNvPr>
          <p:cNvPicPr>
            <a:picLocks noChangeAspect="1"/>
          </p:cNvPicPr>
          <p:nvPr/>
        </p:nvPicPr>
        <p:blipFill rotWithShape="1">
          <a:blip r:embed="rId6"/>
          <a:srcRect t="8328" r="-4" b="36912"/>
          <a:stretch/>
        </p:blipFill>
        <p:spPr>
          <a:xfrm>
            <a:off x="8186411" y="2854035"/>
            <a:ext cx="3353834" cy="2761673"/>
          </a:xfrm>
          <a:prstGeom prst="rect">
            <a:avLst/>
          </a:prstGeom>
        </p:spPr>
      </p:pic>
      <p:sp>
        <p:nvSpPr>
          <p:cNvPr id="2" name="Title 1">
            <a:extLst>
              <a:ext uri="{FF2B5EF4-FFF2-40B4-BE49-F238E27FC236}">
                <a16:creationId xmlns:a16="http://schemas.microsoft.com/office/drawing/2014/main" id="{68440DE0-098B-40B2-B21C-A8A288B8710B}"/>
              </a:ext>
            </a:extLst>
          </p:cNvPr>
          <p:cNvSpPr>
            <a:spLocks noGrp="1"/>
          </p:cNvSpPr>
          <p:nvPr>
            <p:ph type="title"/>
          </p:nvPr>
        </p:nvSpPr>
        <p:spPr>
          <a:xfrm>
            <a:off x="804671" y="964692"/>
            <a:ext cx="5928637" cy="1188720"/>
          </a:xfrm>
        </p:spPr>
        <p:txBody>
          <a:bodyPr vert="horz" lIns="182880" tIns="182880" rIns="182880" bIns="182880" rtlCol="0" anchor="ctr">
            <a:normAutofit/>
          </a:bodyPr>
          <a:lstStyle/>
          <a:p>
            <a:r>
              <a:rPr lang="en-US" dirty="0"/>
              <a:t>1971 &amp; 1975</a:t>
            </a:r>
          </a:p>
        </p:txBody>
      </p:sp>
      <p:sp>
        <p:nvSpPr>
          <p:cNvPr id="13" name="Content Placeholder 12">
            <a:extLst>
              <a:ext uri="{FF2B5EF4-FFF2-40B4-BE49-F238E27FC236}">
                <a16:creationId xmlns:a16="http://schemas.microsoft.com/office/drawing/2014/main" id="{F56D4EE2-4172-4568-8500-CA66BD015C26}"/>
              </a:ext>
            </a:extLst>
          </p:cNvPr>
          <p:cNvSpPr>
            <a:spLocks noGrp="1"/>
          </p:cNvSpPr>
          <p:nvPr>
            <p:ph sz="half" idx="1"/>
          </p:nvPr>
        </p:nvSpPr>
        <p:spPr>
          <a:xfrm>
            <a:off x="804672" y="2638044"/>
            <a:ext cx="5925312" cy="3101983"/>
          </a:xfrm>
        </p:spPr>
        <p:txBody>
          <a:bodyPr vert="horz" lIns="91440" tIns="45720" rIns="91440" bIns="45720" rtlCol="0">
            <a:normAutofit/>
          </a:bodyPr>
          <a:lstStyle/>
          <a:p>
            <a:r>
              <a:rPr lang="en-US" dirty="0"/>
              <a:t>The Stanford Prison Experiment was conducted in 1971. </a:t>
            </a:r>
          </a:p>
          <a:p>
            <a:r>
              <a:rPr lang="en-US" dirty="0"/>
              <a:t>Discipline and Punish was published in 1975.</a:t>
            </a:r>
          </a:p>
          <a:p>
            <a:r>
              <a:rPr lang="en-US" dirty="0"/>
              <a:t>Both were created with Vietnam War in the backdrop. </a:t>
            </a:r>
          </a:p>
          <a:p>
            <a:pPr lvl="1"/>
            <a:r>
              <a:rPr lang="en-US" dirty="0"/>
              <a:t>This was a period where great atrocities were occurring and people were realizing what humans were capable of doing to other humans. </a:t>
            </a:r>
          </a:p>
        </p:txBody>
      </p:sp>
      <p:pic>
        <p:nvPicPr>
          <p:cNvPr id="5" name="Audio 4">
            <a:hlinkClick r:id="" action="ppaction://media"/>
            <a:extLst>
              <a:ext uri="{FF2B5EF4-FFF2-40B4-BE49-F238E27FC236}">
                <a16:creationId xmlns:a16="http://schemas.microsoft.com/office/drawing/2014/main" id="{8FF6F1B4-0911-48DA-8824-9B5F30003B8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91065448"/>
      </p:ext>
    </p:extLst>
  </p:cSld>
  <p:clrMapOvr>
    <a:masterClrMapping/>
  </p:clrMapOvr>
  <p:transition spd="slow" advTm="29458">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C6743D9C-52A2-42D0-87FF-06302D654800}"/>
              </a:ext>
            </a:extLst>
          </p:cNvPr>
          <p:cNvPicPr>
            <a:picLocks noGrp="1" noChangeAspect="1"/>
          </p:cNvPicPr>
          <p:nvPr>
            <p:ph type="pic" idx="1"/>
          </p:nvPr>
        </p:nvPicPr>
        <p:blipFill rotWithShape="1">
          <a:blip r:embed="rId5"/>
          <a:srcRect r="-1" b="1709"/>
          <a:stretch/>
        </p:blipFill>
        <p:spPr>
          <a:xfrm>
            <a:off x="7534654" y="10"/>
            <a:ext cx="4657345" cy="6857990"/>
          </a:xfrm>
          <a:prstGeom prst="rect">
            <a:avLst/>
          </a:prstGeom>
        </p:spPr>
      </p:pic>
      <p:sp>
        <p:nvSpPr>
          <p:cNvPr id="2" name="Title 1">
            <a:extLst>
              <a:ext uri="{FF2B5EF4-FFF2-40B4-BE49-F238E27FC236}">
                <a16:creationId xmlns:a16="http://schemas.microsoft.com/office/drawing/2014/main" id="{50478A9B-E83A-4444-ABFA-A15410AFEBA7}"/>
              </a:ext>
            </a:extLst>
          </p:cNvPr>
          <p:cNvSpPr>
            <a:spLocks noGrp="1"/>
          </p:cNvSpPr>
          <p:nvPr>
            <p:ph type="title"/>
          </p:nvPr>
        </p:nvSpPr>
        <p:spPr>
          <a:xfrm>
            <a:off x="804672" y="978776"/>
            <a:ext cx="5925310" cy="1174991"/>
          </a:xfrm>
        </p:spPr>
        <p:txBody>
          <a:bodyPr vert="horz" lIns="182880" tIns="182880" rIns="182880" bIns="182880" rtlCol="0" anchor="ctr">
            <a:normAutofit/>
          </a:bodyPr>
          <a:lstStyle/>
          <a:p>
            <a:r>
              <a:rPr lang="en-US" sz="2400"/>
              <a:t>Michel Foucault</a:t>
            </a:r>
          </a:p>
        </p:txBody>
      </p:sp>
      <p:sp>
        <p:nvSpPr>
          <p:cNvPr id="4" name="Text Placeholder 3">
            <a:extLst>
              <a:ext uri="{FF2B5EF4-FFF2-40B4-BE49-F238E27FC236}">
                <a16:creationId xmlns:a16="http://schemas.microsoft.com/office/drawing/2014/main" id="{A0112757-A62F-4270-AFC8-FAD6DD19C062}"/>
              </a:ext>
            </a:extLst>
          </p:cNvPr>
          <p:cNvSpPr>
            <a:spLocks noGrp="1"/>
          </p:cNvSpPr>
          <p:nvPr>
            <p:ph type="body" sz="half" idx="2"/>
          </p:nvPr>
        </p:nvSpPr>
        <p:spPr>
          <a:xfrm>
            <a:off x="804672" y="2640692"/>
            <a:ext cx="5925310" cy="3255252"/>
          </a:xfrm>
        </p:spPr>
        <p:txBody>
          <a:bodyPr vert="horz" lIns="91440" tIns="45720" rIns="91440" bIns="45720" rtlCol="0">
            <a:normAutofit/>
          </a:bodyPr>
          <a:lstStyle/>
          <a:p>
            <a:pPr marL="285750" indent="-228600" algn="l">
              <a:buFont typeface="Arial" panose="020B0604020202020204" pitchFamily="34" charset="0"/>
              <a:buChar char="•"/>
            </a:pPr>
            <a:r>
              <a:rPr lang="en-US" dirty="0">
                <a:solidFill>
                  <a:schemeClr val="tx1">
                    <a:lumMod val="85000"/>
                    <a:lumOff val="15000"/>
                  </a:schemeClr>
                </a:solidFill>
              </a:rPr>
              <a:t>- French philosopher, social theorist, and historian</a:t>
            </a:r>
          </a:p>
          <a:p>
            <a:pPr marL="285750" indent="-228600" algn="l">
              <a:buFont typeface="Arial" panose="020B0604020202020204" pitchFamily="34" charset="0"/>
              <a:buChar char="•"/>
            </a:pPr>
            <a:r>
              <a:rPr lang="en-US" dirty="0">
                <a:solidFill>
                  <a:schemeClr val="tx1">
                    <a:lumMod val="85000"/>
                    <a:lumOff val="15000"/>
                  </a:schemeClr>
                </a:solidFill>
              </a:rPr>
              <a:t>- Discipline &amp; Punish: The Birth of the Prison</a:t>
            </a:r>
          </a:p>
          <a:p>
            <a:pPr marL="285750" indent="-228600" algn="l">
              <a:buFont typeface="Arial" panose="020B0604020202020204" pitchFamily="34" charset="0"/>
              <a:buChar char="•"/>
            </a:pPr>
            <a:r>
              <a:rPr lang="en-US" dirty="0">
                <a:solidFill>
                  <a:schemeClr val="tx1">
                    <a:lumMod val="85000"/>
                    <a:lumOff val="15000"/>
                  </a:schemeClr>
                </a:solidFill>
              </a:rPr>
              <a:t>- Influenced by Marxist theories </a:t>
            </a:r>
          </a:p>
        </p:txBody>
      </p:sp>
      <p:pic>
        <p:nvPicPr>
          <p:cNvPr id="3" name="Audio 2">
            <a:hlinkClick r:id="" action="ppaction://media"/>
            <a:extLst>
              <a:ext uri="{FF2B5EF4-FFF2-40B4-BE49-F238E27FC236}">
                <a16:creationId xmlns:a16="http://schemas.microsoft.com/office/drawing/2014/main" id="{F02D3C7B-3364-4A95-9DCA-068969AF81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730951464"/>
      </p:ext>
    </p:extLst>
  </p:cSld>
  <p:clrMapOvr>
    <a:masterClrMapping/>
  </p:clrMapOvr>
  <p:transition spd="slow" advTm="5668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18000"/>
            <a:lum/>
          </a:blip>
          <a:srcRect/>
          <a:stretch>
            <a:fillRect l="-6000" r="-6000"/>
          </a:stretch>
        </a:blip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C821275-A837-44EB-B36B-05C07F3E2798}"/>
              </a:ext>
            </a:extLst>
          </p:cNvPr>
          <p:cNvSpPr>
            <a:spLocks noGrp="1"/>
          </p:cNvSpPr>
          <p:nvPr>
            <p:ph type="body" idx="1"/>
          </p:nvPr>
        </p:nvSpPr>
        <p:spPr/>
        <p:txBody>
          <a:bodyPr/>
          <a:lstStyle/>
          <a:p>
            <a:r>
              <a:rPr lang="en-US" dirty="0"/>
              <a:t>Past</a:t>
            </a:r>
          </a:p>
        </p:txBody>
      </p:sp>
      <p:sp>
        <p:nvSpPr>
          <p:cNvPr id="3" name="Content Placeholder 2">
            <a:extLst>
              <a:ext uri="{FF2B5EF4-FFF2-40B4-BE49-F238E27FC236}">
                <a16:creationId xmlns:a16="http://schemas.microsoft.com/office/drawing/2014/main" id="{346A1C0C-560F-41F2-99DC-1FBEB666427A}"/>
              </a:ext>
            </a:extLst>
          </p:cNvPr>
          <p:cNvSpPr>
            <a:spLocks noGrp="1"/>
          </p:cNvSpPr>
          <p:nvPr>
            <p:ph sz="half" idx="2"/>
          </p:nvPr>
        </p:nvSpPr>
        <p:spPr/>
        <p:txBody>
          <a:bodyPr/>
          <a:lstStyle/>
          <a:p>
            <a:r>
              <a:rPr lang="en-US" dirty="0"/>
              <a:t>Physical Harm</a:t>
            </a:r>
          </a:p>
          <a:p>
            <a:pPr lvl="1"/>
            <a:r>
              <a:rPr lang="en-US" dirty="0"/>
              <a:t>Torture</a:t>
            </a:r>
          </a:p>
          <a:p>
            <a:pPr lvl="1"/>
            <a:r>
              <a:rPr lang="en-US" dirty="0"/>
              <a:t>Branding</a:t>
            </a:r>
          </a:p>
          <a:p>
            <a:pPr lvl="1"/>
            <a:r>
              <a:rPr lang="en-US" dirty="0"/>
              <a:t>Execution </a:t>
            </a:r>
          </a:p>
        </p:txBody>
      </p:sp>
      <p:sp>
        <p:nvSpPr>
          <p:cNvPr id="4" name="Content Placeholder 3">
            <a:extLst>
              <a:ext uri="{FF2B5EF4-FFF2-40B4-BE49-F238E27FC236}">
                <a16:creationId xmlns:a16="http://schemas.microsoft.com/office/drawing/2014/main" id="{A79677A8-22DD-467B-8EC9-9AF1BE313009}"/>
              </a:ext>
            </a:extLst>
          </p:cNvPr>
          <p:cNvSpPr>
            <a:spLocks noGrp="1"/>
          </p:cNvSpPr>
          <p:nvPr>
            <p:ph sz="quarter" idx="4"/>
          </p:nvPr>
        </p:nvSpPr>
        <p:spPr/>
        <p:txBody>
          <a:bodyPr/>
          <a:lstStyle/>
          <a:p>
            <a:r>
              <a:rPr lang="en-US" dirty="0"/>
              <a:t>Psychological Harm</a:t>
            </a:r>
          </a:p>
          <a:p>
            <a:pPr lvl="1"/>
            <a:r>
              <a:rPr lang="en-US" dirty="0"/>
              <a:t>Closed doors</a:t>
            </a:r>
          </a:p>
          <a:p>
            <a:pPr lvl="1"/>
            <a:r>
              <a:rPr lang="en-US" dirty="0"/>
              <a:t>Distant prisons</a:t>
            </a:r>
          </a:p>
          <a:p>
            <a:pPr lvl="1"/>
            <a:r>
              <a:rPr lang="en-US" dirty="0"/>
              <a:t>Surveillance </a:t>
            </a:r>
          </a:p>
          <a:p>
            <a:pPr marL="0" indent="0">
              <a:buNone/>
            </a:pPr>
            <a:endParaRPr lang="en-US" dirty="0"/>
          </a:p>
        </p:txBody>
      </p:sp>
      <p:sp>
        <p:nvSpPr>
          <p:cNvPr id="5" name="Text Placeholder 4">
            <a:extLst>
              <a:ext uri="{FF2B5EF4-FFF2-40B4-BE49-F238E27FC236}">
                <a16:creationId xmlns:a16="http://schemas.microsoft.com/office/drawing/2014/main" id="{689925B6-306A-4FE9-8C6A-CE0F291FF340}"/>
              </a:ext>
            </a:extLst>
          </p:cNvPr>
          <p:cNvSpPr>
            <a:spLocks noGrp="1"/>
          </p:cNvSpPr>
          <p:nvPr>
            <p:ph type="body" sz="quarter" idx="13"/>
          </p:nvPr>
        </p:nvSpPr>
        <p:spPr/>
        <p:txBody>
          <a:bodyPr/>
          <a:lstStyle/>
          <a:p>
            <a:r>
              <a:rPr lang="en-US" dirty="0"/>
              <a:t>present</a:t>
            </a:r>
          </a:p>
        </p:txBody>
      </p:sp>
      <p:sp>
        <p:nvSpPr>
          <p:cNvPr id="6" name="Title 5">
            <a:extLst>
              <a:ext uri="{FF2B5EF4-FFF2-40B4-BE49-F238E27FC236}">
                <a16:creationId xmlns:a16="http://schemas.microsoft.com/office/drawing/2014/main" id="{187EF0EE-AA88-4C03-960D-B8C8B5A726EF}"/>
              </a:ext>
            </a:extLst>
          </p:cNvPr>
          <p:cNvSpPr>
            <a:spLocks noGrp="1"/>
          </p:cNvSpPr>
          <p:nvPr>
            <p:ph type="title"/>
          </p:nvPr>
        </p:nvSpPr>
        <p:spPr/>
        <p:txBody>
          <a:bodyPr/>
          <a:lstStyle/>
          <a:p>
            <a:r>
              <a:rPr lang="en-US" dirty="0"/>
              <a:t>The main critique </a:t>
            </a:r>
          </a:p>
        </p:txBody>
      </p:sp>
      <p:pic>
        <p:nvPicPr>
          <p:cNvPr id="7" name="Audio 6">
            <a:hlinkClick r:id="" action="ppaction://media"/>
            <a:extLst>
              <a:ext uri="{FF2B5EF4-FFF2-40B4-BE49-F238E27FC236}">
                <a16:creationId xmlns:a16="http://schemas.microsoft.com/office/drawing/2014/main" id="{063667A9-EB7E-4D23-8E69-41C2E629E9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565157415"/>
      </p:ext>
    </p:extLst>
  </p:cSld>
  <p:clrMapOvr>
    <a:masterClrMapping/>
  </p:clrMapOvr>
  <p:transition spd="slow" advTm="15879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id="{58ED9436-C1AF-49F3-91EE-EC750719B9F6}"/>
              </a:ext>
            </a:extLst>
          </p:cNvPr>
          <p:cNvPicPr>
            <a:picLocks noChangeAspect="1"/>
          </p:cNvPicPr>
          <p:nvPr/>
        </p:nvPicPr>
        <p:blipFill>
          <a:blip r:embed="rId5"/>
          <a:stretch>
            <a:fillRect/>
          </a:stretch>
        </p:blipFill>
        <p:spPr>
          <a:xfrm>
            <a:off x="5297763" y="1004528"/>
            <a:ext cx="6250769" cy="4688076"/>
          </a:xfrm>
          <a:prstGeom prst="rect">
            <a:avLst/>
          </a:prstGeom>
        </p:spPr>
      </p:pic>
      <p:sp>
        <p:nvSpPr>
          <p:cNvPr id="2" name="Title 1">
            <a:extLst>
              <a:ext uri="{FF2B5EF4-FFF2-40B4-BE49-F238E27FC236}">
                <a16:creationId xmlns:a16="http://schemas.microsoft.com/office/drawing/2014/main" id="{3FF09978-C1A4-477F-95E7-0907954C9CEA}"/>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US">
                <a:solidFill>
                  <a:schemeClr val="bg1"/>
                </a:solidFill>
              </a:rPr>
              <a:t>Panopticon </a:t>
            </a:r>
          </a:p>
        </p:txBody>
      </p:sp>
      <p:sp>
        <p:nvSpPr>
          <p:cNvPr id="10" name="Content Placeholder 9">
            <a:extLst>
              <a:ext uri="{FF2B5EF4-FFF2-40B4-BE49-F238E27FC236}">
                <a16:creationId xmlns:a16="http://schemas.microsoft.com/office/drawing/2014/main" id="{DD04DA2B-C820-4508-BDD6-E976BF6A2842}"/>
              </a:ext>
            </a:extLst>
          </p:cNvPr>
          <p:cNvSpPr>
            <a:spLocks noGrp="1"/>
          </p:cNvSpPr>
          <p:nvPr>
            <p:ph idx="1"/>
          </p:nvPr>
        </p:nvSpPr>
        <p:spPr>
          <a:xfrm>
            <a:off x="643468" y="2638044"/>
            <a:ext cx="3363974" cy="3415622"/>
          </a:xfrm>
        </p:spPr>
        <p:txBody>
          <a:bodyPr>
            <a:normAutofit/>
          </a:bodyPr>
          <a:lstStyle/>
          <a:p>
            <a:r>
              <a:rPr lang="en-US" dirty="0">
                <a:solidFill>
                  <a:schemeClr val="bg1"/>
                </a:solidFill>
              </a:rPr>
              <a:t>The design convinces prisoners that they are always being watched. </a:t>
            </a:r>
          </a:p>
          <a:p>
            <a:r>
              <a:rPr lang="en-US" dirty="0">
                <a:solidFill>
                  <a:schemeClr val="bg1"/>
                </a:solidFill>
              </a:rPr>
              <a:t>Turns them into individuals.</a:t>
            </a:r>
          </a:p>
          <a:p>
            <a:r>
              <a:rPr lang="en-US" dirty="0">
                <a:solidFill>
                  <a:schemeClr val="bg1"/>
                </a:solidFill>
              </a:rPr>
              <a:t>Can be used in prisons, hospitals, workhouses, and schools. </a:t>
            </a:r>
          </a:p>
        </p:txBody>
      </p:sp>
      <p:pic>
        <p:nvPicPr>
          <p:cNvPr id="3" name="Audio 2">
            <a:hlinkClick r:id="" action="ppaction://media"/>
            <a:extLst>
              <a:ext uri="{FF2B5EF4-FFF2-40B4-BE49-F238E27FC236}">
                <a16:creationId xmlns:a16="http://schemas.microsoft.com/office/drawing/2014/main" id="{CFA33671-3F2D-4876-B430-AB7F86E5EC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202031748"/>
      </p:ext>
    </p:extLst>
  </p:cSld>
  <p:clrMapOvr>
    <a:masterClrMapping/>
  </p:clrMapOvr>
  <p:transition spd="slow" advTm="4039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FFF081E-F013-4002-A386-A1F8AB6A2F70}"/>
              </a:ext>
            </a:extLst>
          </p:cNvPr>
          <p:cNvPicPr>
            <a:picLocks noChangeAspect="1"/>
          </p:cNvPicPr>
          <p:nvPr/>
        </p:nvPicPr>
        <p:blipFill rotWithShape="1">
          <a:blip r:embed="rId5"/>
          <a:srcRect r="17238"/>
          <a:stretch/>
        </p:blipFill>
        <p:spPr>
          <a:xfrm>
            <a:off x="20" y="10"/>
            <a:ext cx="6086621" cy="6857990"/>
          </a:xfrm>
          <a:prstGeom prst="rect">
            <a:avLst/>
          </a:prstGeom>
        </p:spPr>
      </p:pic>
      <p:sp>
        <p:nvSpPr>
          <p:cNvPr id="4" name="Text Placeholder 3">
            <a:extLst>
              <a:ext uri="{FF2B5EF4-FFF2-40B4-BE49-F238E27FC236}">
                <a16:creationId xmlns:a16="http://schemas.microsoft.com/office/drawing/2014/main" id="{7B6D7B54-E449-4719-9AAB-C82CA373DB7C}"/>
              </a:ext>
            </a:extLst>
          </p:cNvPr>
          <p:cNvSpPr>
            <a:spLocks noGrp="1"/>
          </p:cNvSpPr>
          <p:nvPr>
            <p:ph type="body" sz="half" idx="2"/>
          </p:nvPr>
        </p:nvSpPr>
        <p:spPr>
          <a:xfrm>
            <a:off x="6900672" y="2640692"/>
            <a:ext cx="4486656" cy="3255252"/>
          </a:xfrm>
        </p:spPr>
        <p:txBody>
          <a:bodyPr vert="horz" lIns="91440" tIns="45720" rIns="91440" bIns="45720" rtlCol="0">
            <a:normAutofit/>
          </a:bodyPr>
          <a:lstStyle/>
          <a:p>
            <a:pPr indent="-228600" algn="l">
              <a:buFont typeface="Arial" panose="020B0604020202020204" pitchFamily="34" charset="0"/>
              <a:buChar char="•"/>
            </a:pPr>
            <a:r>
              <a:rPr lang="en-US" dirty="0">
                <a:solidFill>
                  <a:schemeClr val="tx1">
                    <a:lumMod val="85000"/>
                    <a:lumOff val="15000"/>
                  </a:schemeClr>
                </a:solidFill>
              </a:rPr>
              <a:t>  American Psychologist </a:t>
            </a:r>
          </a:p>
          <a:p>
            <a:pPr indent="-228600" algn="l">
              <a:buFont typeface="Arial" panose="020B0604020202020204" pitchFamily="34" charset="0"/>
              <a:buChar char="•"/>
            </a:pPr>
            <a:r>
              <a:rPr lang="en-US" dirty="0">
                <a:solidFill>
                  <a:schemeClr val="tx1">
                    <a:lumMod val="85000"/>
                    <a:lumOff val="15000"/>
                  </a:schemeClr>
                </a:solidFill>
              </a:rPr>
              <a:t> Stanford Prison Experiment</a:t>
            </a:r>
          </a:p>
        </p:txBody>
      </p:sp>
      <p:sp>
        <p:nvSpPr>
          <p:cNvPr id="2" name="Title 1">
            <a:extLst>
              <a:ext uri="{FF2B5EF4-FFF2-40B4-BE49-F238E27FC236}">
                <a16:creationId xmlns:a16="http://schemas.microsoft.com/office/drawing/2014/main" id="{69F4DB63-1F2D-41BF-82CC-DD7D628967CA}"/>
              </a:ext>
            </a:extLst>
          </p:cNvPr>
          <p:cNvSpPr>
            <a:spLocks noGrp="1"/>
          </p:cNvSpPr>
          <p:nvPr>
            <p:ph type="title"/>
          </p:nvPr>
        </p:nvSpPr>
        <p:spPr>
          <a:xfrm>
            <a:off x="6900672" y="978776"/>
            <a:ext cx="4486656" cy="1174991"/>
          </a:xfrm>
        </p:spPr>
        <p:txBody>
          <a:bodyPr vert="horz" lIns="182880" tIns="182880" rIns="182880" bIns="182880" rtlCol="0" anchor="ctr">
            <a:normAutofit/>
          </a:bodyPr>
          <a:lstStyle/>
          <a:p>
            <a:r>
              <a:rPr lang="en-US" sz="2400"/>
              <a:t>Philip Zimbardo</a:t>
            </a:r>
          </a:p>
        </p:txBody>
      </p:sp>
      <p:pic>
        <p:nvPicPr>
          <p:cNvPr id="3" name="Audio 2">
            <a:hlinkClick r:id="" action="ppaction://media"/>
            <a:extLst>
              <a:ext uri="{FF2B5EF4-FFF2-40B4-BE49-F238E27FC236}">
                <a16:creationId xmlns:a16="http://schemas.microsoft.com/office/drawing/2014/main" id="{F904ABB4-C798-4E67-9D0D-D456394B3A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70264471"/>
      </p:ext>
    </p:extLst>
  </p:cSld>
  <p:clrMapOvr>
    <a:masterClrMapping/>
  </p:clrMapOvr>
  <p:transition spd="slow" advTm="1769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7F460BB-FB87-45F2-BD48-0F23BCD24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8ABE9B4-0DEE-4198-BC65-26A4BC81CCCB}"/>
              </a:ext>
            </a:extLst>
          </p:cNvPr>
          <p:cNvPicPr>
            <a:picLocks noGrp="1" noChangeAspect="1"/>
          </p:cNvPicPr>
          <p:nvPr>
            <p:ph idx="1"/>
          </p:nvPr>
        </p:nvPicPr>
        <p:blipFill rotWithShape="1">
          <a:blip r:embed="rId5"/>
          <a:srcRect b="26077"/>
          <a:stretch/>
        </p:blipFill>
        <p:spPr>
          <a:xfrm>
            <a:off x="4654296" y="10"/>
            <a:ext cx="7537704" cy="6857990"/>
          </a:xfrm>
          <a:prstGeom prst="rect">
            <a:avLst/>
          </a:prstGeom>
        </p:spPr>
      </p:pic>
      <p:sp>
        <p:nvSpPr>
          <p:cNvPr id="2" name="Title 1">
            <a:extLst>
              <a:ext uri="{FF2B5EF4-FFF2-40B4-BE49-F238E27FC236}">
                <a16:creationId xmlns:a16="http://schemas.microsoft.com/office/drawing/2014/main" id="{C7FCF7BE-1BB0-4A09-86D2-F7A1C37DECDB}"/>
              </a:ext>
            </a:extLst>
          </p:cNvPr>
          <p:cNvSpPr>
            <a:spLocks noGrp="1"/>
          </p:cNvSpPr>
          <p:nvPr>
            <p:ph type="title"/>
          </p:nvPr>
        </p:nvSpPr>
        <p:spPr>
          <a:xfrm>
            <a:off x="5458968" y="2834640"/>
            <a:ext cx="5928360" cy="1188720"/>
          </a:xfr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p>
            <a:r>
              <a:rPr lang="en-US" sz="2800">
                <a:solidFill>
                  <a:schemeClr val="tx1">
                    <a:lumMod val="85000"/>
                    <a:lumOff val="15000"/>
                  </a:schemeClr>
                </a:solidFill>
              </a:rPr>
              <a:t>Stanford Prison Experiment</a:t>
            </a:r>
            <a:endParaRPr lang="en-US" sz="2800" dirty="0">
              <a:solidFill>
                <a:schemeClr val="tx1">
                  <a:lumMod val="85000"/>
                  <a:lumOff val="15000"/>
                </a:schemeClr>
              </a:solidFill>
            </a:endParaRPr>
          </a:p>
        </p:txBody>
      </p:sp>
      <p:sp>
        <p:nvSpPr>
          <p:cNvPr id="8" name="TextBox 7">
            <a:extLst>
              <a:ext uri="{FF2B5EF4-FFF2-40B4-BE49-F238E27FC236}">
                <a16:creationId xmlns:a16="http://schemas.microsoft.com/office/drawing/2014/main" id="{2893B1FA-64F6-4505-A669-E59D1E44891B}"/>
              </a:ext>
            </a:extLst>
          </p:cNvPr>
          <p:cNvSpPr txBox="1"/>
          <p:nvPr/>
        </p:nvSpPr>
        <p:spPr>
          <a:xfrm>
            <a:off x="122548" y="169682"/>
            <a:ext cx="4531748" cy="4801314"/>
          </a:xfrm>
          <a:prstGeom prst="rect">
            <a:avLst/>
          </a:prstGeom>
          <a:noFill/>
        </p:spPr>
        <p:txBody>
          <a:bodyPr wrap="square" rtlCol="0">
            <a:spAutoFit/>
          </a:bodyP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b="1" dirty="0">
                <a:latin typeface="+mj-lt"/>
              </a:rPr>
              <a:t>The Questions</a:t>
            </a:r>
          </a:p>
          <a:p>
            <a:pPr algn="ctr"/>
            <a:endParaRPr lang="en-US" dirty="0"/>
          </a:p>
          <a:p>
            <a:pPr algn="ctr"/>
            <a:endParaRPr lang="en-US" dirty="0"/>
          </a:p>
          <a:p>
            <a:pPr marL="285750" indent="-285750">
              <a:buFont typeface="Arial" panose="020B0604020202020204" pitchFamily="34" charset="0"/>
              <a:buChar char="•"/>
            </a:pPr>
            <a:r>
              <a:rPr lang="en-US" dirty="0"/>
              <a:t>What happens when you put good people in an evil place? </a:t>
            </a:r>
          </a:p>
          <a:p>
            <a:pPr marL="285750" indent="-285750">
              <a:buFont typeface="Arial" panose="020B0604020202020204" pitchFamily="34" charset="0"/>
              <a:buChar char="•"/>
            </a:pPr>
            <a:r>
              <a:rPr lang="en-US" dirty="0"/>
              <a:t>Does the situation outside of you – “the institution” – come to control your behavior?</a:t>
            </a:r>
          </a:p>
          <a:p>
            <a:pPr marL="285750" indent="-285750">
              <a:buFont typeface="Arial" panose="020B0604020202020204" pitchFamily="34" charset="0"/>
              <a:buChar char="•"/>
            </a:pPr>
            <a:r>
              <a:rPr lang="en-US" dirty="0"/>
              <a:t>Does the things inside of you – your attitude, your values, your morality – allow you to rise above a negative environment? </a:t>
            </a:r>
          </a:p>
        </p:txBody>
      </p:sp>
      <p:pic>
        <p:nvPicPr>
          <p:cNvPr id="3" name="Audio 2">
            <a:hlinkClick r:id="" action="ppaction://media"/>
            <a:extLst>
              <a:ext uri="{FF2B5EF4-FFF2-40B4-BE49-F238E27FC236}">
                <a16:creationId xmlns:a16="http://schemas.microsoft.com/office/drawing/2014/main" id="{CA16D476-B4E1-41C1-B6D4-2DADE8AA20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846870892"/>
      </p:ext>
    </p:extLst>
  </p:cSld>
  <p:clrMapOvr>
    <a:overrideClrMapping bg1="dk1" tx1="lt1" bg2="dk2" tx2="lt2" accent1="accent1" accent2="accent2" accent3="accent3" accent4="accent4" accent5="accent5" accent6="accent6" hlink="hlink" folHlink="folHlink"/>
  </p:clrMapOvr>
  <p:transition spd="slow" advTm="6033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68D8C857-9447-4941-8520-9A44A926F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674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916714C9-741E-49DC-8767-6E21DC995B83}"/>
              </a:ext>
            </a:extLst>
          </p:cNvPr>
          <p:cNvPicPr>
            <a:picLocks noGrp="1" noChangeAspect="1"/>
          </p:cNvPicPr>
          <p:nvPr>
            <p:ph idx="1"/>
          </p:nvPr>
        </p:nvPicPr>
        <p:blipFill rotWithShape="1">
          <a:blip r:embed="rId5"/>
          <a:srcRect l="4310" r="37987"/>
          <a:stretch/>
        </p:blipFill>
        <p:spPr>
          <a:xfrm>
            <a:off x="20" y="10"/>
            <a:ext cx="7537684" cy="6857990"/>
          </a:xfrm>
          <a:prstGeom prst="rect">
            <a:avLst/>
          </a:prstGeom>
        </p:spPr>
      </p:pic>
      <p:sp>
        <p:nvSpPr>
          <p:cNvPr id="2" name="Title 1">
            <a:extLst>
              <a:ext uri="{FF2B5EF4-FFF2-40B4-BE49-F238E27FC236}">
                <a16:creationId xmlns:a16="http://schemas.microsoft.com/office/drawing/2014/main" id="{FF68949F-D3BF-4EDF-A9C6-95A57E688C23}"/>
              </a:ext>
            </a:extLst>
          </p:cNvPr>
          <p:cNvSpPr>
            <a:spLocks noGrp="1"/>
          </p:cNvSpPr>
          <p:nvPr>
            <p:ph type="title"/>
          </p:nvPr>
        </p:nvSpPr>
        <p:spPr>
          <a:xfrm>
            <a:off x="804682" y="4398848"/>
            <a:ext cx="5928360" cy="1188720"/>
          </a:xfr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p>
            <a:r>
              <a:rPr lang="en-US" sz="2800" dirty="0">
                <a:solidFill>
                  <a:schemeClr val="tx1">
                    <a:lumMod val="85000"/>
                    <a:lumOff val="15000"/>
                  </a:schemeClr>
                </a:solidFill>
              </a:rPr>
              <a:t>Guard &amp; Prisoner</a:t>
            </a:r>
          </a:p>
        </p:txBody>
      </p:sp>
      <p:sp>
        <p:nvSpPr>
          <p:cNvPr id="9" name="TextBox 8">
            <a:extLst>
              <a:ext uri="{FF2B5EF4-FFF2-40B4-BE49-F238E27FC236}">
                <a16:creationId xmlns:a16="http://schemas.microsoft.com/office/drawing/2014/main" id="{B97282FB-968F-40B9-88D5-0074D101E563}"/>
              </a:ext>
            </a:extLst>
          </p:cNvPr>
          <p:cNvSpPr txBox="1"/>
          <p:nvPr/>
        </p:nvSpPr>
        <p:spPr>
          <a:xfrm>
            <a:off x="7914132" y="2235443"/>
            <a:ext cx="3901440" cy="2031325"/>
          </a:xfrm>
          <a:prstGeom prst="rect">
            <a:avLst/>
          </a:prstGeom>
          <a:noFill/>
        </p:spPr>
        <p:txBody>
          <a:bodyPr wrap="square" rtlCol="0">
            <a:spAutoFit/>
          </a:bodyPr>
          <a:lstStyle/>
          <a:p>
            <a:pPr marL="285750" indent="-285750">
              <a:buFont typeface="Arial" panose="020B0604020202020204" pitchFamily="34" charset="0"/>
              <a:buChar char="•"/>
            </a:pPr>
            <a:r>
              <a:rPr lang="en-US" dirty="0"/>
              <a:t>70 applicants</a:t>
            </a:r>
          </a:p>
          <a:p>
            <a:pPr marL="742950" lvl="1" indent="-285750">
              <a:buFont typeface="Arial" panose="020B0604020202020204" pitchFamily="34" charset="0"/>
              <a:buChar char="•"/>
            </a:pPr>
            <a:r>
              <a:rPr lang="en-US" dirty="0"/>
              <a:t>Screened for mental health</a:t>
            </a:r>
          </a:p>
          <a:p>
            <a:pPr marL="285750" indent="-285750">
              <a:buFont typeface="Arial" panose="020B0604020202020204" pitchFamily="34" charset="0"/>
              <a:buChar char="•"/>
            </a:pPr>
            <a:r>
              <a:rPr lang="en-US" dirty="0"/>
              <a:t>24 university aged men </a:t>
            </a:r>
          </a:p>
          <a:p>
            <a:pPr marL="742950" lvl="1" indent="-285750">
              <a:buFont typeface="Arial" panose="020B0604020202020204" pitchFamily="34" charset="0"/>
              <a:buChar char="•"/>
            </a:pPr>
            <a:r>
              <a:rPr lang="en-US" dirty="0"/>
              <a:t>In the Stanford area </a:t>
            </a:r>
          </a:p>
          <a:p>
            <a:pPr marL="285750" indent="-285750">
              <a:buFont typeface="Arial" panose="020B0604020202020204" pitchFamily="34" charset="0"/>
              <a:buChar char="•"/>
            </a:pPr>
            <a:r>
              <a:rPr lang="en-US" dirty="0"/>
              <a:t>Assigned one of two roles</a:t>
            </a:r>
          </a:p>
          <a:p>
            <a:pPr marL="742950" lvl="1" indent="-285750">
              <a:buFont typeface="Arial" panose="020B0604020202020204" pitchFamily="34" charset="0"/>
              <a:buChar char="•"/>
            </a:pPr>
            <a:r>
              <a:rPr lang="en-US" dirty="0"/>
              <a:t>Prisoner</a:t>
            </a:r>
          </a:p>
          <a:p>
            <a:pPr marL="742950" lvl="1" indent="-285750">
              <a:buFont typeface="Arial" panose="020B0604020202020204" pitchFamily="34" charset="0"/>
              <a:buChar char="•"/>
            </a:pPr>
            <a:r>
              <a:rPr lang="en-US" dirty="0"/>
              <a:t>Guard</a:t>
            </a:r>
          </a:p>
        </p:txBody>
      </p:sp>
      <p:pic>
        <p:nvPicPr>
          <p:cNvPr id="3" name="Audio 2">
            <a:hlinkClick r:id="" action="ppaction://media"/>
            <a:extLst>
              <a:ext uri="{FF2B5EF4-FFF2-40B4-BE49-F238E27FC236}">
                <a16:creationId xmlns:a16="http://schemas.microsoft.com/office/drawing/2014/main" id="{06077DCE-696A-4F57-9A79-86379A5AB6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728281600"/>
      </p:ext>
    </p:extLst>
  </p:cSld>
  <p:clrMapOvr>
    <a:overrideClrMapping bg1="dk1" tx1="lt1" bg2="dk2" tx2="lt2" accent1="accent1" accent2="accent2" accent3="accent3" accent4="accent4" accent5="accent5" accent6="accent6" hlink="hlink" folHlink="folHlink"/>
  </p:clrMapOvr>
  <p:transition spd="slow" advTm="2968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7997AA4-97EF-4BD8-813E-DF60A8DC2DF3}"/>
              </a:ext>
            </a:extLst>
          </p:cNvPr>
          <p:cNvPicPr>
            <a:picLocks noGrp="1" noChangeAspect="1"/>
          </p:cNvPicPr>
          <p:nvPr>
            <p:ph idx="1"/>
          </p:nvPr>
        </p:nvPicPr>
        <p:blipFill rotWithShape="1">
          <a:blip r:embed="rId5">
            <a:alphaModFix amt="40000"/>
            <a:extLst/>
          </a:blip>
          <a:srcRect t="2683" b="15795"/>
          <a:stretch/>
        </p:blipFill>
        <p:spPr>
          <a:xfrm>
            <a:off x="20" y="10"/>
            <a:ext cx="12191980" cy="6857990"/>
          </a:xfrm>
          <a:prstGeom prst="rect">
            <a:avLst/>
          </a:prstGeom>
        </p:spPr>
      </p:pic>
      <p:sp>
        <p:nvSpPr>
          <p:cNvPr id="2" name="Title 1">
            <a:extLst>
              <a:ext uri="{FF2B5EF4-FFF2-40B4-BE49-F238E27FC236}">
                <a16:creationId xmlns:a16="http://schemas.microsoft.com/office/drawing/2014/main" id="{AFA0F7AE-9123-47F7-B627-B7D20EE9D772}"/>
              </a:ext>
            </a:extLst>
          </p:cNvPr>
          <p:cNvSpPr>
            <a:spLocks noGrp="1"/>
          </p:cNvSpPr>
          <p:nvPr>
            <p:ph type="title"/>
          </p:nvPr>
        </p:nvSpPr>
        <p:spPr>
          <a:xfrm>
            <a:off x="2231136" y="964692"/>
            <a:ext cx="7729728" cy="1188720"/>
          </a:xfrm>
          <a:noFill/>
          <a:ln>
            <a:solidFill>
              <a:srgbClr val="FFFFFF"/>
            </a:solidFill>
          </a:ln>
        </p:spPr>
        <p:txBody>
          <a:bodyPr vert="horz" lIns="182880" tIns="182880" rIns="182880" bIns="182880" rtlCol="0" anchor="ctr">
            <a:normAutofit/>
          </a:bodyPr>
          <a:lstStyle/>
          <a:p>
            <a:r>
              <a:rPr lang="en-US" sz="2800">
                <a:solidFill>
                  <a:schemeClr val="tx1"/>
                </a:solidFill>
              </a:rPr>
              <a:t>Human panopticon</a:t>
            </a:r>
          </a:p>
        </p:txBody>
      </p:sp>
      <p:sp>
        <p:nvSpPr>
          <p:cNvPr id="7" name="TextBox 6">
            <a:extLst>
              <a:ext uri="{FF2B5EF4-FFF2-40B4-BE49-F238E27FC236}">
                <a16:creationId xmlns:a16="http://schemas.microsoft.com/office/drawing/2014/main" id="{090DF62F-1DF8-48B5-BCEC-0536C656EAA9}"/>
              </a:ext>
            </a:extLst>
          </p:cNvPr>
          <p:cNvSpPr txBox="1"/>
          <p:nvPr/>
        </p:nvSpPr>
        <p:spPr>
          <a:xfrm>
            <a:off x="2231136" y="2638044"/>
            <a:ext cx="7729728" cy="3101983"/>
          </a:xfrm>
          <a:prstGeom prst="rect">
            <a:avLst/>
          </a:prstGeom>
        </p:spPr>
        <p:txBody>
          <a:bodyPr vert="horz" lIns="91440" tIns="45720" rIns="91440" bIns="45720" rtlCol="0">
            <a:normAutofit/>
          </a:bodyPr>
          <a:lstStyle/>
          <a:p>
            <a:pPr algn="ctr" defTabSz="914400">
              <a:spcBef>
                <a:spcPts val="1000"/>
              </a:spcBef>
              <a:buClr>
                <a:schemeClr val="accent2"/>
              </a:buClr>
            </a:pPr>
            <a:endParaRPr lang="en-US" sz="2400" dirty="0">
              <a:solidFill>
                <a:schemeClr val="tx1">
                  <a:lumMod val="85000"/>
                  <a:lumOff val="15000"/>
                </a:schemeClr>
              </a:solidFill>
            </a:endParaRPr>
          </a:p>
          <a:p>
            <a:pPr marL="57150" algn="ctr" defTabSz="914400">
              <a:spcBef>
                <a:spcPts val="1000"/>
              </a:spcBef>
              <a:buClr>
                <a:schemeClr val="accent2"/>
              </a:buClr>
            </a:pPr>
            <a:r>
              <a:rPr lang="en-US" sz="2400" dirty="0">
                <a:solidFill>
                  <a:schemeClr val="tx1">
                    <a:lumMod val="85000"/>
                    <a:lumOff val="15000"/>
                  </a:schemeClr>
                </a:solidFill>
              </a:rPr>
              <a:t>The guards could see the prisoners.</a:t>
            </a:r>
          </a:p>
          <a:p>
            <a:pPr marL="57150" algn="ctr" defTabSz="914400">
              <a:spcBef>
                <a:spcPts val="1000"/>
              </a:spcBef>
              <a:buClr>
                <a:schemeClr val="accent2"/>
              </a:buClr>
            </a:pPr>
            <a:r>
              <a:rPr lang="en-US" sz="2400" dirty="0">
                <a:solidFill>
                  <a:schemeClr val="tx1">
                    <a:lumMod val="85000"/>
                    <a:lumOff val="15000"/>
                  </a:schemeClr>
                </a:solidFill>
              </a:rPr>
              <a:t>The prisoners could see the guards.</a:t>
            </a:r>
          </a:p>
          <a:p>
            <a:pPr marL="57150" algn="ctr" defTabSz="914400">
              <a:spcBef>
                <a:spcPts val="1000"/>
              </a:spcBef>
              <a:buClr>
                <a:schemeClr val="accent2"/>
              </a:buClr>
            </a:pPr>
            <a:r>
              <a:rPr lang="en-US" sz="2400" dirty="0">
                <a:solidFill>
                  <a:schemeClr val="tx1">
                    <a:lumMod val="85000"/>
                    <a:lumOff val="15000"/>
                  </a:schemeClr>
                </a:solidFill>
              </a:rPr>
              <a:t>The prisoners did not </a:t>
            </a:r>
            <a:r>
              <a:rPr lang="en-US" sz="2400" i="1" dirty="0">
                <a:solidFill>
                  <a:schemeClr val="tx1">
                    <a:lumMod val="85000"/>
                    <a:lumOff val="15000"/>
                  </a:schemeClr>
                </a:solidFill>
              </a:rPr>
              <a:t>know</a:t>
            </a:r>
            <a:r>
              <a:rPr lang="en-US" sz="2400" dirty="0">
                <a:solidFill>
                  <a:schemeClr val="tx1">
                    <a:lumMod val="85000"/>
                    <a:lumOff val="15000"/>
                  </a:schemeClr>
                </a:solidFill>
              </a:rPr>
              <a:t> where the guards are looking.</a:t>
            </a:r>
          </a:p>
          <a:p>
            <a:pPr marL="57150" algn="ctr" defTabSz="914400">
              <a:spcBef>
                <a:spcPts val="1000"/>
              </a:spcBef>
              <a:buClr>
                <a:schemeClr val="accent2"/>
              </a:buClr>
            </a:pPr>
            <a:r>
              <a:rPr lang="en-US" sz="2400" dirty="0">
                <a:solidFill>
                  <a:schemeClr val="tx1">
                    <a:lumMod val="85000"/>
                    <a:lumOff val="15000"/>
                  </a:schemeClr>
                </a:solidFill>
              </a:rPr>
              <a:t>The guards could see the prisoners. </a:t>
            </a:r>
          </a:p>
        </p:txBody>
      </p:sp>
      <p:pic>
        <p:nvPicPr>
          <p:cNvPr id="3" name="Audio 2">
            <a:hlinkClick r:id="" action="ppaction://media"/>
            <a:extLst>
              <a:ext uri="{FF2B5EF4-FFF2-40B4-BE49-F238E27FC236}">
                <a16:creationId xmlns:a16="http://schemas.microsoft.com/office/drawing/2014/main" id="{466AF2B4-8CB7-4DBF-BC74-6B25F49D0A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970961475"/>
      </p:ext>
    </p:extLst>
  </p:cSld>
  <p:clrMapOvr>
    <a:overrideClrMapping bg1="dk1" tx1="lt1" bg2="dk2" tx2="lt2" accent1="accent1" accent2="accent2" accent3="accent3" accent4="accent4" accent5="accent5" accent6="accent6" hlink="hlink" folHlink="folHlink"/>
  </p:clrMapOvr>
  <p:transition spd="slow" advTm="5354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8" name="Picture Placeholder 7">
            <a:extLst>
              <a:ext uri="{FF2B5EF4-FFF2-40B4-BE49-F238E27FC236}">
                <a16:creationId xmlns:a16="http://schemas.microsoft.com/office/drawing/2014/main" id="{E70E4F61-77F5-493A-92A3-26DEDE0FCE8A}"/>
              </a:ext>
            </a:extLst>
          </p:cNvPr>
          <p:cNvPicPr>
            <a:picLocks noGrp="1" noChangeAspect="1"/>
          </p:cNvPicPr>
          <p:nvPr>
            <p:ph type="pic" idx="1"/>
          </p:nvPr>
        </p:nvPicPr>
        <p:blipFill rotWithShape="1">
          <a:blip r:embed="rId5"/>
          <a:srcRect t="737" r="33264" b="-737"/>
          <a:stretch/>
        </p:blipFill>
        <p:spPr>
          <a:xfrm>
            <a:off x="6016115" y="643467"/>
            <a:ext cx="4814065" cy="5410199"/>
          </a:xfrm>
          <a:prstGeom prst="rect">
            <a:avLst/>
          </a:prstGeom>
        </p:spPr>
      </p:pic>
      <p:sp>
        <p:nvSpPr>
          <p:cNvPr id="2" name="Title 1">
            <a:extLst>
              <a:ext uri="{FF2B5EF4-FFF2-40B4-BE49-F238E27FC236}">
                <a16:creationId xmlns:a16="http://schemas.microsoft.com/office/drawing/2014/main" id="{85424019-E5E4-4501-AF66-55FDB72DD6DF}"/>
              </a:ext>
            </a:extLst>
          </p:cNvPr>
          <p:cNvSpPr>
            <a:spLocks noGrp="1"/>
          </p:cNvSpPr>
          <p:nvPr>
            <p:ph type="title"/>
          </p:nvPr>
        </p:nvSpPr>
        <p:spPr>
          <a:xfrm>
            <a:off x="643467" y="643467"/>
            <a:ext cx="3363974" cy="1728044"/>
          </a:xfrm>
          <a:noFill/>
          <a:ln>
            <a:solidFill>
              <a:schemeClr val="bg1"/>
            </a:solidFill>
          </a:ln>
        </p:spPr>
        <p:txBody>
          <a:bodyPr vert="horz" wrap="square" lIns="182880" tIns="182880" rIns="182880" bIns="182880" rtlCol="0" anchor="ctr">
            <a:normAutofit/>
          </a:bodyPr>
          <a:lstStyle/>
          <a:p>
            <a:r>
              <a:rPr lang="en-US" sz="2800" dirty="0">
                <a:solidFill>
                  <a:schemeClr val="bg1"/>
                </a:solidFill>
              </a:rPr>
              <a:t>Assignment</a:t>
            </a:r>
          </a:p>
        </p:txBody>
      </p:sp>
      <p:sp>
        <p:nvSpPr>
          <p:cNvPr id="4" name="Text Placeholder 3">
            <a:extLst>
              <a:ext uri="{FF2B5EF4-FFF2-40B4-BE49-F238E27FC236}">
                <a16:creationId xmlns:a16="http://schemas.microsoft.com/office/drawing/2014/main" id="{3837AB34-94FA-463E-BE1F-32DF4071C2B5}"/>
              </a:ext>
            </a:extLst>
          </p:cNvPr>
          <p:cNvSpPr>
            <a:spLocks noGrp="1"/>
          </p:cNvSpPr>
          <p:nvPr>
            <p:ph type="body" sz="half" idx="2"/>
          </p:nvPr>
        </p:nvSpPr>
        <p:spPr>
          <a:xfrm>
            <a:off x="643468" y="2638044"/>
            <a:ext cx="3363974" cy="3415622"/>
          </a:xfrm>
        </p:spPr>
        <p:txBody>
          <a:bodyPr vert="horz" lIns="91440" tIns="45720" rIns="91440" bIns="45720" rtlCol="0">
            <a:normAutofit/>
          </a:bodyPr>
          <a:lstStyle/>
          <a:p>
            <a:pPr indent="-228600" algn="l">
              <a:buFont typeface="Arial" panose="020B0604020202020204" pitchFamily="34" charset="0"/>
              <a:buChar char="•"/>
            </a:pPr>
            <a:r>
              <a:rPr lang="en-US" dirty="0">
                <a:solidFill>
                  <a:schemeClr val="bg1"/>
                </a:solidFill>
              </a:rPr>
              <a:t>Stripped of identity</a:t>
            </a:r>
          </a:p>
          <a:p>
            <a:pPr indent="-228600" algn="l">
              <a:buFont typeface="Arial" panose="020B0604020202020204" pitchFamily="34" charset="0"/>
              <a:buChar char="•"/>
            </a:pPr>
            <a:r>
              <a:rPr lang="en-US" dirty="0">
                <a:solidFill>
                  <a:schemeClr val="bg1"/>
                </a:solidFill>
              </a:rPr>
              <a:t>Assigned numbers</a:t>
            </a:r>
          </a:p>
          <a:p>
            <a:pPr indent="-228600" algn="l">
              <a:buFont typeface="Arial" panose="020B0604020202020204" pitchFamily="34" charset="0"/>
              <a:buChar char="•"/>
            </a:pPr>
            <a:r>
              <a:rPr lang="en-US" dirty="0">
                <a:solidFill>
                  <a:schemeClr val="bg1"/>
                </a:solidFill>
              </a:rPr>
              <a:t>Blindfolded</a:t>
            </a:r>
          </a:p>
          <a:p>
            <a:pPr indent="-228600" algn="l">
              <a:buFont typeface="Arial" panose="020B0604020202020204" pitchFamily="34" charset="0"/>
              <a:buChar char="•"/>
            </a:pPr>
            <a:r>
              <a:rPr lang="en-US" dirty="0">
                <a:solidFill>
                  <a:schemeClr val="bg1"/>
                </a:solidFill>
              </a:rPr>
              <a:t>Stripped of clothes</a:t>
            </a:r>
          </a:p>
          <a:p>
            <a:pPr indent="-228600" algn="l">
              <a:buFont typeface="Arial" panose="020B0604020202020204" pitchFamily="34" charset="0"/>
              <a:buChar char="•"/>
            </a:pPr>
            <a:r>
              <a:rPr lang="en-US" dirty="0">
                <a:solidFill>
                  <a:schemeClr val="bg1"/>
                </a:solidFill>
              </a:rPr>
              <a:t>Degraded</a:t>
            </a:r>
          </a:p>
        </p:txBody>
      </p:sp>
      <p:pic>
        <p:nvPicPr>
          <p:cNvPr id="3" name="Audio 2">
            <a:hlinkClick r:id="" action="ppaction://media"/>
            <a:extLst>
              <a:ext uri="{FF2B5EF4-FFF2-40B4-BE49-F238E27FC236}">
                <a16:creationId xmlns:a16="http://schemas.microsoft.com/office/drawing/2014/main" id="{8EC96F8D-1782-46A7-AC6E-8F7241CAF5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20762110"/>
      </p:ext>
    </p:extLst>
  </p:cSld>
  <p:clrMapOvr>
    <a:masterClrMapping/>
  </p:clrMapOvr>
  <p:transition spd="slow" advTm="3631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1B587C22-BD33-470B-A16D-6D0BE5B9185D}"/>
              </a:ext>
            </a:extLst>
          </p:cNvPr>
          <p:cNvPicPr>
            <a:picLocks noChangeAspect="1"/>
          </p:cNvPicPr>
          <p:nvPr/>
        </p:nvPicPr>
        <p:blipFill rotWithShape="1">
          <a:blip r:embed="rId5">
            <a:alphaModFix amt="40000"/>
            <a:extLst/>
          </a:blip>
          <a:srcRect b="16357"/>
          <a:stretch/>
        </p:blipFill>
        <p:spPr>
          <a:xfrm>
            <a:off x="20" y="10"/>
            <a:ext cx="12191980" cy="6857990"/>
          </a:xfrm>
          <a:prstGeom prst="rect">
            <a:avLst/>
          </a:prstGeom>
        </p:spPr>
      </p:pic>
      <p:sp>
        <p:nvSpPr>
          <p:cNvPr id="2" name="Title 1">
            <a:extLst>
              <a:ext uri="{FF2B5EF4-FFF2-40B4-BE49-F238E27FC236}">
                <a16:creationId xmlns:a16="http://schemas.microsoft.com/office/drawing/2014/main" id="{EA057691-B632-4404-B125-574EB723CDE9}"/>
              </a:ext>
            </a:extLst>
          </p:cNvPr>
          <p:cNvSpPr>
            <a:spLocks noGrp="1"/>
          </p:cNvSpPr>
          <p:nvPr>
            <p:ph type="title"/>
          </p:nvPr>
        </p:nvSpPr>
        <p:spPr>
          <a:xfrm>
            <a:off x="2231136" y="964692"/>
            <a:ext cx="7729728" cy="1188720"/>
          </a:xfrm>
          <a:noFill/>
          <a:ln>
            <a:solidFill>
              <a:srgbClr val="FFFFFF"/>
            </a:solidFill>
          </a:ln>
        </p:spPr>
        <p:txBody>
          <a:bodyPr>
            <a:normAutofit/>
          </a:bodyPr>
          <a:lstStyle/>
          <a:p>
            <a:r>
              <a:rPr lang="en-US">
                <a:solidFill>
                  <a:schemeClr val="tx1"/>
                </a:solidFill>
              </a:rPr>
              <a:t>Revolt</a:t>
            </a:r>
          </a:p>
        </p:txBody>
      </p:sp>
      <p:sp>
        <p:nvSpPr>
          <p:cNvPr id="10" name="Content Placeholder 9">
            <a:extLst>
              <a:ext uri="{FF2B5EF4-FFF2-40B4-BE49-F238E27FC236}">
                <a16:creationId xmlns:a16="http://schemas.microsoft.com/office/drawing/2014/main" id="{B0A705E5-89C3-4589-81E3-2FD84DF221DA}"/>
              </a:ext>
            </a:extLst>
          </p:cNvPr>
          <p:cNvSpPr>
            <a:spLocks noGrp="1"/>
          </p:cNvSpPr>
          <p:nvPr>
            <p:ph idx="1"/>
          </p:nvPr>
        </p:nvSpPr>
        <p:spPr>
          <a:xfrm>
            <a:off x="2231136" y="2638044"/>
            <a:ext cx="7729728" cy="3101983"/>
          </a:xfrm>
        </p:spPr>
        <p:txBody>
          <a:bodyPr>
            <a:normAutofit/>
          </a:bodyPr>
          <a:lstStyle/>
          <a:p>
            <a:r>
              <a:rPr lang="en-US" dirty="0"/>
              <a:t>Day 2: Prisoner Revolt</a:t>
            </a:r>
          </a:p>
          <a:p>
            <a:pPr lvl="1"/>
            <a:r>
              <a:rPr lang="en-US" dirty="0"/>
              <a:t>The ring leader was given an option to spy on his fellow prisoners</a:t>
            </a:r>
          </a:p>
          <a:p>
            <a:pPr lvl="1"/>
            <a:r>
              <a:rPr lang="en-US" dirty="0"/>
              <a:t> The revolt caused the guards to grow more aggressive </a:t>
            </a:r>
          </a:p>
          <a:p>
            <a:pPr lvl="1"/>
            <a:endParaRPr lang="en-US" dirty="0"/>
          </a:p>
        </p:txBody>
      </p:sp>
      <p:pic>
        <p:nvPicPr>
          <p:cNvPr id="3" name="Audio 2">
            <a:hlinkClick r:id="" action="ppaction://media"/>
            <a:extLst>
              <a:ext uri="{FF2B5EF4-FFF2-40B4-BE49-F238E27FC236}">
                <a16:creationId xmlns:a16="http://schemas.microsoft.com/office/drawing/2014/main" id="{EC33410A-B877-4DE0-ACAD-4D90BD3989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762281109"/>
      </p:ext>
    </p:extLst>
  </p:cSld>
  <p:clrMapOvr>
    <a:overrideClrMapping bg1="dk1" tx1="lt1" bg2="dk2" tx2="lt2" accent1="accent1" accent2="accent2" accent3="accent3" accent4="accent4" accent5="accent5" accent6="accent6" hlink="hlink" folHlink="folHlink"/>
  </p:clrMapOvr>
  <p:transition spd="slow" advTm="8357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A3739C5-FCBE-4FF2-8298-7C522D46DF1C}"/>
              </a:ext>
            </a:extLst>
          </p:cNvPr>
          <p:cNvPicPr>
            <a:picLocks noGrp="1" noChangeAspect="1"/>
          </p:cNvPicPr>
          <p:nvPr>
            <p:ph idx="1"/>
          </p:nvPr>
        </p:nvPicPr>
        <p:blipFill rotWithShape="1">
          <a:blip r:embed="rId5"/>
          <a:srcRect t="506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A70E44F7-1AE7-45C1-BB2F-447BC47E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68068" y="4880568"/>
            <a:ext cx="8055864" cy="106070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AB74C0-1E12-48EB-B324-363870439CFD}"/>
              </a:ext>
            </a:extLst>
          </p:cNvPr>
          <p:cNvSpPr>
            <a:spLocks noGrp="1"/>
          </p:cNvSpPr>
          <p:nvPr>
            <p:ph type="title"/>
          </p:nvPr>
        </p:nvSpPr>
        <p:spPr>
          <a:xfrm>
            <a:off x="2231136" y="5045160"/>
            <a:ext cx="7729728" cy="731520"/>
          </a:xfrm>
          <a:solidFill>
            <a:srgbClr val="000000">
              <a:alpha val="70000"/>
            </a:srgbClr>
          </a:solidFill>
          <a:ln>
            <a:noFill/>
          </a:ln>
        </p:spPr>
        <p:txBody>
          <a:bodyPr vert="horz" lIns="182880" tIns="182880" rIns="182880" bIns="182880" rtlCol="0" anchor="ctr">
            <a:normAutofit/>
          </a:bodyPr>
          <a:lstStyle/>
          <a:p>
            <a:r>
              <a:rPr lang="en-US" sz="2400" kern="1200" cap="all" spc="200" baseline="0" dirty="0">
                <a:solidFill>
                  <a:srgbClr val="FFFFFF"/>
                </a:solidFill>
                <a:latin typeface="+mj-lt"/>
                <a:ea typeface="+mj-ea"/>
                <a:cs typeface="+mj-cs"/>
              </a:rPr>
              <a:t>Six days </a:t>
            </a:r>
          </a:p>
        </p:txBody>
      </p:sp>
      <p:pic>
        <p:nvPicPr>
          <p:cNvPr id="3" name="Audio 2">
            <a:hlinkClick r:id="" action="ppaction://media"/>
            <a:extLst>
              <a:ext uri="{FF2B5EF4-FFF2-40B4-BE49-F238E27FC236}">
                <a16:creationId xmlns:a16="http://schemas.microsoft.com/office/drawing/2014/main" id="{CB18BAC3-9EC5-4A0B-BA40-58469085CF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608211690"/>
      </p:ext>
    </p:extLst>
  </p:cSld>
  <p:clrMapOvr>
    <a:masterClrMapping/>
  </p:clrMapOvr>
  <p:transition spd="slow" advTm="6751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3271B14-44A5-4B1C-A1B1-E111FDA9ECB9}"/>
              </a:ext>
            </a:extLst>
          </p:cNvPr>
          <p:cNvPicPr>
            <a:picLocks noGrp="1" noChangeAspect="1"/>
          </p:cNvPicPr>
          <p:nvPr>
            <p:ph idx="1"/>
          </p:nvPr>
        </p:nvPicPr>
        <p:blipFill rotWithShape="1">
          <a:blip r:embed="rId5"/>
          <a:srcRect l="16236" r="18614"/>
          <a:stretch/>
        </p:blipFill>
        <p:spPr>
          <a:xfrm>
            <a:off x="4650907" y="0"/>
            <a:ext cx="7541093" cy="6858000"/>
          </a:xfrm>
          <a:prstGeom prst="rect">
            <a:avLst/>
          </a:prstGeom>
        </p:spPr>
      </p:pic>
      <p:sp>
        <p:nvSpPr>
          <p:cNvPr id="2" name="Title 1">
            <a:extLst>
              <a:ext uri="{FF2B5EF4-FFF2-40B4-BE49-F238E27FC236}">
                <a16:creationId xmlns:a16="http://schemas.microsoft.com/office/drawing/2014/main" id="{F7A1CCE3-352A-49B4-B70A-671765A5B908}"/>
              </a:ext>
            </a:extLst>
          </p:cNvPr>
          <p:cNvSpPr>
            <a:spLocks noGrp="1"/>
          </p:cNvSpPr>
          <p:nvPr>
            <p:ph type="title"/>
          </p:nvPr>
        </p:nvSpPr>
        <p:spPr>
          <a:xfrm>
            <a:off x="643467" y="643467"/>
            <a:ext cx="3363974" cy="1728044"/>
          </a:xfrm>
          <a:noFill/>
          <a:ln>
            <a:solidFill>
              <a:schemeClr val="bg1"/>
            </a:solidFill>
          </a:ln>
        </p:spPr>
        <p:txBody>
          <a:bodyPr vert="horz" wrap="square" lIns="182880" tIns="182880" rIns="182880" bIns="182880" rtlCol="0" anchor="ctr">
            <a:normAutofit/>
          </a:bodyPr>
          <a:lstStyle/>
          <a:p>
            <a:r>
              <a:rPr lang="en-US" sz="2800" dirty="0">
                <a:solidFill>
                  <a:schemeClr val="bg1"/>
                </a:solidFill>
              </a:rPr>
              <a:t>Foucault</a:t>
            </a:r>
          </a:p>
        </p:txBody>
      </p:sp>
      <p:sp>
        <p:nvSpPr>
          <p:cNvPr id="4" name="Text Placeholder 3">
            <a:extLst>
              <a:ext uri="{FF2B5EF4-FFF2-40B4-BE49-F238E27FC236}">
                <a16:creationId xmlns:a16="http://schemas.microsoft.com/office/drawing/2014/main" id="{CFFD96DD-FEC7-4ABC-BBE9-E52313F05505}"/>
              </a:ext>
            </a:extLst>
          </p:cNvPr>
          <p:cNvSpPr>
            <a:spLocks noGrp="1"/>
          </p:cNvSpPr>
          <p:nvPr>
            <p:ph type="body" sz="half" idx="2"/>
          </p:nvPr>
        </p:nvSpPr>
        <p:spPr>
          <a:xfrm>
            <a:off x="643468" y="2638044"/>
            <a:ext cx="3363974" cy="3415622"/>
          </a:xfrm>
        </p:spPr>
        <p:txBody>
          <a:bodyPr vert="horz" lIns="91440" tIns="45720" rIns="91440" bIns="45720" rtlCol="0">
            <a:normAutofit/>
          </a:bodyPr>
          <a:lstStyle/>
          <a:p>
            <a:pPr indent="-228600" algn="l">
              <a:buFont typeface="Arial" panose="020B0604020202020204" pitchFamily="34" charset="0"/>
              <a:buChar char="•"/>
            </a:pPr>
            <a:r>
              <a:rPr lang="en-US" dirty="0">
                <a:solidFill>
                  <a:schemeClr val="bg1"/>
                </a:solidFill>
              </a:rPr>
              <a:t>Disciplinary institutions created as a mechanism of control. </a:t>
            </a:r>
          </a:p>
          <a:p>
            <a:pPr indent="-228600" algn="l">
              <a:buFont typeface="Arial" panose="020B0604020202020204" pitchFamily="34" charset="0"/>
              <a:buChar char="•"/>
            </a:pPr>
            <a:r>
              <a:rPr lang="en-US" dirty="0">
                <a:solidFill>
                  <a:schemeClr val="bg1"/>
                </a:solidFill>
              </a:rPr>
              <a:t>Being an </a:t>
            </a:r>
            <a:r>
              <a:rPr lang="en-US" i="1" dirty="0">
                <a:solidFill>
                  <a:schemeClr val="bg1"/>
                </a:solidFill>
              </a:rPr>
              <a:t>individual</a:t>
            </a:r>
            <a:r>
              <a:rPr lang="en-US" dirty="0">
                <a:solidFill>
                  <a:schemeClr val="bg1"/>
                </a:solidFill>
              </a:rPr>
              <a:t> can be harmful and the state can use it against you. </a:t>
            </a:r>
          </a:p>
          <a:p>
            <a:pPr indent="-228600" algn="l">
              <a:buFont typeface="Arial" panose="020B0604020202020204" pitchFamily="34" charset="0"/>
              <a:buChar char="•"/>
            </a:pPr>
            <a:r>
              <a:rPr lang="en-US" dirty="0">
                <a:solidFill>
                  <a:schemeClr val="bg1"/>
                </a:solidFill>
              </a:rPr>
              <a:t>Surveillance can be worse than physical harm. </a:t>
            </a:r>
          </a:p>
        </p:txBody>
      </p:sp>
      <p:pic>
        <p:nvPicPr>
          <p:cNvPr id="3" name="Audio 2">
            <a:hlinkClick r:id="" action="ppaction://media"/>
            <a:extLst>
              <a:ext uri="{FF2B5EF4-FFF2-40B4-BE49-F238E27FC236}">
                <a16:creationId xmlns:a16="http://schemas.microsoft.com/office/drawing/2014/main" id="{3D87F908-9D16-45D2-840E-06FA1DEDF30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966237113"/>
      </p:ext>
    </p:extLst>
  </p:cSld>
  <p:clrMapOvr>
    <a:masterClrMapping/>
  </p:clrMapOvr>
  <mc:AlternateContent xmlns:mc="http://schemas.openxmlformats.org/markup-compatibility/2006">
    <mc:Choice xmlns:p14="http://schemas.microsoft.com/office/powerpoint/2010/main" Requires="p14">
      <p:transition spd="slow" p14:dur="2000" advTm="28600"/>
    </mc:Choice>
    <mc:Fallback>
      <p:transition spd="slow" advTm="28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11000"/>
            <a:lum/>
          </a:blip>
          <a:srcRect/>
          <a:stretch>
            <a:fillRect t="-3000" b="-3000"/>
          </a:stretch>
        </a:blip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6EC453A-A394-440E-B82C-88DE7F04FF90}"/>
              </a:ext>
            </a:extLst>
          </p:cNvPr>
          <p:cNvSpPr>
            <a:spLocks noGrp="1"/>
          </p:cNvSpPr>
          <p:nvPr>
            <p:ph type="body" idx="1"/>
          </p:nvPr>
        </p:nvSpPr>
        <p:spPr/>
        <p:txBody>
          <a:bodyPr/>
          <a:lstStyle/>
          <a:p>
            <a:r>
              <a:rPr lang="en-US" dirty="0"/>
              <a:t>Images</a:t>
            </a:r>
          </a:p>
        </p:txBody>
      </p:sp>
      <p:sp>
        <p:nvSpPr>
          <p:cNvPr id="3" name="Content Placeholder 2">
            <a:extLst>
              <a:ext uri="{FF2B5EF4-FFF2-40B4-BE49-F238E27FC236}">
                <a16:creationId xmlns:a16="http://schemas.microsoft.com/office/drawing/2014/main" id="{0A8D2F68-FD01-4018-BFCB-672A3C72493D}"/>
              </a:ext>
            </a:extLst>
          </p:cNvPr>
          <p:cNvSpPr>
            <a:spLocks noGrp="1"/>
          </p:cNvSpPr>
          <p:nvPr>
            <p:ph sz="half" idx="2"/>
          </p:nvPr>
        </p:nvSpPr>
        <p:spPr/>
        <p:txBody>
          <a:bodyPr>
            <a:normAutofit fontScale="77500" lnSpcReduction="20000"/>
          </a:bodyPr>
          <a:lstStyle/>
          <a:p>
            <a:r>
              <a:rPr lang="en-US" dirty="0">
                <a:hlinkClick r:id="rId5"/>
              </a:rPr>
              <a:t>http://www.prisonexp.org/gallery/</a:t>
            </a:r>
            <a:endParaRPr lang="en-US" dirty="0"/>
          </a:p>
          <a:p>
            <a:r>
              <a:rPr lang="en-US" dirty="0">
                <a:hlinkClick r:id="rId6"/>
              </a:rPr>
              <a:t>https://thefunambulist.net/architectural-projects/history-timeline-of-the-panopticon-prison-both-as-an-idea-and-an-architecture</a:t>
            </a:r>
            <a:endParaRPr lang="en-US" dirty="0"/>
          </a:p>
          <a:p>
            <a:r>
              <a:rPr lang="en-US" dirty="0">
                <a:hlinkClick r:id="rId7"/>
              </a:rPr>
              <a:t>https://elabe.fr/droit-savoir-transparence/</a:t>
            </a:r>
            <a:endParaRPr lang="en-US" dirty="0"/>
          </a:p>
          <a:p>
            <a:r>
              <a:rPr lang="en-US" dirty="0">
                <a:hlinkClick r:id="rId8"/>
              </a:rPr>
              <a:t>https://www.edition-originale.com/en/prints-engravings-photographs/photography/foucault-michel-foucault-portrait-11-1984-53965</a:t>
            </a:r>
            <a:endParaRPr lang="en-US" dirty="0"/>
          </a:p>
          <a:p>
            <a:r>
              <a:rPr lang="en-US" dirty="0">
                <a:hlinkClick r:id="rId9"/>
              </a:rPr>
              <a:t>https://www.sfchronicle.com/bayarea/article/From-Dr-Evil-to-hero-maker-Philip-Zimbardo-12852516.php</a:t>
            </a:r>
            <a:r>
              <a:rPr lang="en-US" dirty="0"/>
              <a:t> </a:t>
            </a:r>
          </a:p>
          <a:p>
            <a:endParaRPr lang="en-US" dirty="0"/>
          </a:p>
          <a:p>
            <a:endParaRPr lang="en-US" dirty="0"/>
          </a:p>
        </p:txBody>
      </p:sp>
      <p:sp>
        <p:nvSpPr>
          <p:cNvPr id="4" name="Content Placeholder 3">
            <a:extLst>
              <a:ext uri="{FF2B5EF4-FFF2-40B4-BE49-F238E27FC236}">
                <a16:creationId xmlns:a16="http://schemas.microsoft.com/office/drawing/2014/main" id="{11831EB9-7295-4871-9548-122B934EEC1E}"/>
              </a:ext>
            </a:extLst>
          </p:cNvPr>
          <p:cNvSpPr>
            <a:spLocks noGrp="1"/>
          </p:cNvSpPr>
          <p:nvPr>
            <p:ph sz="quarter" idx="4"/>
          </p:nvPr>
        </p:nvSpPr>
        <p:spPr/>
        <p:txBody>
          <a:bodyPr>
            <a:normAutofit fontScale="77500" lnSpcReduction="20000"/>
          </a:bodyPr>
          <a:lstStyle/>
          <a:p>
            <a:r>
              <a:rPr lang="en-US" dirty="0">
                <a:hlinkClick r:id="rId10"/>
              </a:rPr>
              <a:t>http://www.prisonexp.org</a:t>
            </a:r>
            <a:endParaRPr lang="en-US" dirty="0"/>
          </a:p>
          <a:p>
            <a:r>
              <a:rPr lang="en-US" dirty="0">
                <a:hlinkClick r:id="rId11"/>
              </a:rPr>
              <a:t>https://foucault.info</a:t>
            </a:r>
            <a:endParaRPr lang="en-US" dirty="0"/>
          </a:p>
          <a:p>
            <a:r>
              <a:rPr lang="en-US" dirty="0">
                <a:hlinkClick r:id="rId12"/>
              </a:rPr>
              <a:t>https://www.youtube.com/watch?v=L_LKzEqlPto</a:t>
            </a:r>
            <a:r>
              <a:rPr lang="en-US" dirty="0"/>
              <a:t> </a:t>
            </a:r>
          </a:p>
          <a:p>
            <a:r>
              <a:rPr lang="en-US" i="1" dirty="0"/>
              <a:t>Foucault, Michel, 1926-1984. Discipline And Punish : the Birth of the Prison. New York :Pantheon Books, 1977. Print.</a:t>
            </a:r>
            <a:endParaRPr lang="en-US" dirty="0"/>
          </a:p>
        </p:txBody>
      </p:sp>
      <p:sp>
        <p:nvSpPr>
          <p:cNvPr id="5" name="Text Placeholder 4">
            <a:extLst>
              <a:ext uri="{FF2B5EF4-FFF2-40B4-BE49-F238E27FC236}">
                <a16:creationId xmlns:a16="http://schemas.microsoft.com/office/drawing/2014/main" id="{C31EDED8-8F11-46D5-924D-24EE1F8D7A72}"/>
              </a:ext>
            </a:extLst>
          </p:cNvPr>
          <p:cNvSpPr>
            <a:spLocks noGrp="1"/>
          </p:cNvSpPr>
          <p:nvPr>
            <p:ph type="body" sz="quarter" idx="13"/>
          </p:nvPr>
        </p:nvSpPr>
        <p:spPr/>
        <p:txBody>
          <a:bodyPr/>
          <a:lstStyle/>
          <a:p>
            <a:r>
              <a:rPr lang="en-US" dirty="0"/>
              <a:t>Information</a:t>
            </a:r>
          </a:p>
        </p:txBody>
      </p:sp>
      <p:sp>
        <p:nvSpPr>
          <p:cNvPr id="6" name="Title 5">
            <a:extLst>
              <a:ext uri="{FF2B5EF4-FFF2-40B4-BE49-F238E27FC236}">
                <a16:creationId xmlns:a16="http://schemas.microsoft.com/office/drawing/2014/main" id="{269EF852-F0B6-4215-B1C2-47A22BBA5F37}"/>
              </a:ext>
            </a:extLst>
          </p:cNvPr>
          <p:cNvSpPr>
            <a:spLocks noGrp="1"/>
          </p:cNvSpPr>
          <p:nvPr>
            <p:ph type="title"/>
          </p:nvPr>
        </p:nvSpPr>
        <p:spPr/>
        <p:txBody>
          <a:bodyPr/>
          <a:lstStyle/>
          <a:p>
            <a:r>
              <a:rPr lang="en-US" dirty="0"/>
              <a:t>citations</a:t>
            </a:r>
          </a:p>
        </p:txBody>
      </p:sp>
      <p:pic>
        <p:nvPicPr>
          <p:cNvPr id="7" name="Audio 6">
            <a:hlinkClick r:id="" action="ppaction://media"/>
            <a:extLst>
              <a:ext uri="{FF2B5EF4-FFF2-40B4-BE49-F238E27FC236}">
                <a16:creationId xmlns:a16="http://schemas.microsoft.com/office/drawing/2014/main" id="{74CA5CC7-0726-4791-BE00-7E384E7C04D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061409703"/>
      </p:ext>
    </p:extLst>
  </p:cSld>
  <p:clrMapOvr>
    <a:masterClrMapping/>
  </p:clrMapOvr>
  <mc:AlternateContent xmlns:mc="http://schemas.openxmlformats.org/markup-compatibility/2006">
    <mc:Choice xmlns:p14="http://schemas.microsoft.com/office/powerpoint/2010/main" Requires="p14">
      <p:transition spd="slow" p14:dur="2000" advTm="10766"/>
    </mc:Choice>
    <mc:Fallback>
      <p:transition spd="slow" advTm="10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272</TotalTime>
  <Words>1580</Words>
  <Application>Microsoft Office PowerPoint</Application>
  <PresentationFormat>Widescreen</PresentationFormat>
  <Paragraphs>140</Paragraphs>
  <Slides>14</Slides>
  <Notes>13</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Gill Sans MT</vt:lpstr>
      <vt:lpstr>Parcel</vt:lpstr>
      <vt:lpstr>Applying Foucault </vt:lpstr>
      <vt:lpstr>1971 &amp; 1975</vt:lpstr>
      <vt:lpstr>Michel Foucault</vt:lpstr>
      <vt:lpstr>The main critique </vt:lpstr>
      <vt:lpstr>Panopticon </vt:lpstr>
      <vt:lpstr>Philip Zimbardo</vt:lpstr>
      <vt:lpstr>Stanford Prison Experiment</vt:lpstr>
      <vt:lpstr>Guard &amp; Prisoner</vt:lpstr>
      <vt:lpstr>Human panopticon</vt:lpstr>
      <vt:lpstr>Assignment</vt:lpstr>
      <vt:lpstr>Revolt</vt:lpstr>
      <vt:lpstr>Six days </vt:lpstr>
      <vt:lpstr>Foucault</vt:lpstr>
      <vt:lpstr>citations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Foucault &amp; Zimbardo</dc:title>
  <dc:creator>Maggie lovitt</dc:creator>
  <cp:lastModifiedBy>Maggie lovitt</cp:lastModifiedBy>
  <cp:revision>18</cp:revision>
  <cp:lastPrinted>2018-05-20T16:18:42Z</cp:lastPrinted>
  <dcterms:created xsi:type="dcterms:W3CDTF">2018-05-13T21:17:23Z</dcterms:created>
  <dcterms:modified xsi:type="dcterms:W3CDTF">2018-05-20T18:51:40Z</dcterms:modified>
</cp:coreProperties>
</file>