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3"/>
    <p:sldId id="265" r:id="rId5"/>
    <p:sldId id="291" r:id="rId6"/>
    <p:sldId id="290" r:id="rId7"/>
    <p:sldId id="303" r:id="rId8"/>
    <p:sldId id="298" r:id="rId9"/>
    <p:sldId id="288" r:id="rId10"/>
    <p:sldId id="300" r:id="rId11"/>
    <p:sldId id="301" r:id="rId12"/>
    <p:sldId id="264" r:id="rId13"/>
  </p:sldIdLst>
  <p:sldSz cx="12192000" cy="6858000"/>
  <p:notesSz cx="6858000" cy="9144000"/>
  <p:custDataLst>
    <p:tags r:id="rId1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6" userDrawn="1">
          <p15:clr>
            <a:srgbClr val="A4A3A4"/>
          </p15:clr>
        </p15:guide>
        <p15:guide id="2" pos="37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4E504B"/>
    <a:srgbClr val="1B22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487" autoAdjust="0"/>
    <p:restoredTop sz="96154" autoAdjust="0"/>
  </p:normalViewPr>
  <p:slideViewPr>
    <p:cSldViewPr showGuides="1">
      <p:cViewPr varScale="1">
        <p:scale>
          <a:sx n="55" d="100"/>
          <a:sy n="55" d="100"/>
        </p:scale>
        <p:origin x="90" y="1158"/>
      </p:cViewPr>
      <p:guideLst>
        <p:guide orient="horz" pos="2156"/>
        <p:guide pos="3763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gs" Target="tags/tag9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ADFE7C-8EF6-46D1-928B-7A9FAB7B699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657DE9-F1C3-41BC-A4BF-6511B0F48DB1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57DE9-F1C3-41BC-A4BF-6511B0F48D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57DE9-F1C3-41BC-A4BF-6511B0F48D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ransition spd="slow" advClick="0" advTm="3000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 advTm="3000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3.xml"/><Relationship Id="rId4" Type="http://schemas.openxmlformats.org/officeDocument/2006/relationships/image" Target="../media/image2.png"/><Relationship Id="rId3" Type="http://schemas.openxmlformats.org/officeDocument/2006/relationships/tags" Target="../tags/tag2.xml"/><Relationship Id="rId2" Type="http://schemas.openxmlformats.org/officeDocument/2006/relationships/image" Target="../media/image1.jpeg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.xml"/><Relationship Id="rId2" Type="http://schemas.openxmlformats.org/officeDocument/2006/relationships/tags" Target="../tags/tag5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A_图片 3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29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PA_矩形 12"/>
          <p:cNvSpPr/>
          <p:nvPr>
            <p:custDataLst>
              <p:tags r:id="rId3"/>
            </p:custDataLst>
          </p:nvPr>
        </p:nvSpPr>
        <p:spPr>
          <a:xfrm>
            <a:off x="1203188" y="1906083"/>
            <a:ext cx="9785628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4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Tesla </a:t>
            </a:r>
            <a:endParaRPr lang="en-US" altLang="zh-CN" sz="40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altLang="zh-CN" sz="4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New Energy Vehicle Revolution</a:t>
            </a:r>
            <a:endParaRPr lang="zh-CN" altLang="en-US" sz="4000" dirty="0"/>
          </a:p>
        </p:txBody>
      </p:sp>
      <p:pic>
        <p:nvPicPr>
          <p:cNvPr id="1026" name="Picture 2" descr="Tesla PNG Images Transparent Free Download | PNGMart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93" r="38790" b="49226"/>
          <a:stretch>
            <a:fillRect/>
          </a:stretch>
        </p:blipFill>
        <p:spPr bwMode="auto">
          <a:xfrm>
            <a:off x="5843971" y="775495"/>
            <a:ext cx="504057" cy="101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A_矩形 12"/>
          <p:cNvSpPr/>
          <p:nvPr>
            <p:custDataLst>
              <p:tags r:id="rId5"/>
            </p:custDataLst>
          </p:nvPr>
        </p:nvSpPr>
        <p:spPr>
          <a:xfrm>
            <a:off x="7061365" y="6380895"/>
            <a:ext cx="51306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000" dirty="0"/>
              <a:t>Prepare by: Wang Shuo Zhou </a:t>
            </a:r>
            <a:r>
              <a:rPr lang="en-US" altLang="zh-CN" sz="2000" dirty="0" err="1"/>
              <a:t>Xun</a:t>
            </a:r>
            <a:r>
              <a:rPr lang="en-US" altLang="zh-CN" sz="2000" dirty="0"/>
              <a:t> Huang </a:t>
            </a:r>
            <a:r>
              <a:rPr lang="en-US" altLang="zh-CN" sz="2000" dirty="0" err="1"/>
              <a:t>Ziqian</a:t>
            </a:r>
            <a:r>
              <a:rPr lang="en-US" altLang="zh-CN" sz="2000" dirty="0"/>
              <a:t> </a:t>
            </a:r>
            <a:endParaRPr lang="zh-CN" altLang="en-US" sz="2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8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186434" y="109664"/>
            <a:ext cx="350163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b="1" i="0" dirty="0">
                <a:solidFill>
                  <a:srgbClr val="1A1A1A"/>
                </a:solidFill>
                <a:effectLst/>
                <a:latin typeface="Rubik"/>
              </a:rPr>
              <a:t>Introduction</a:t>
            </a:r>
            <a:endParaRPr lang="en-US" altLang="zh-CN" sz="4400" b="1" i="0" dirty="0">
              <a:solidFill>
                <a:srgbClr val="1A1A1A"/>
              </a:solidFill>
              <a:effectLst/>
              <a:latin typeface="Rubik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" r="24339" b="-66"/>
          <a:stretch>
            <a:fillRect/>
          </a:stretch>
        </p:blipFill>
        <p:spPr>
          <a:xfrm>
            <a:off x="8015536" y="0"/>
            <a:ext cx="4176464" cy="6862204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86434" y="1196752"/>
            <a:ext cx="7829102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2003: Tesla is founded.</a:t>
            </a: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2008: Launches its first electric vehicle, the Roadster.</a:t>
            </a: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2012: Introduces the Model S, an all-electric sedan, earning widespread acclaim.</a:t>
            </a: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2015: Unveils the electric SUV, the Model X.</a:t>
            </a: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2017: Releases the more affordable electric sedan, the Model 3.</a:t>
            </a: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2020: Launches the compact electric SUV, the Model Y.</a:t>
            </a: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b="1" i="0" dirty="0">
                <a:solidFill>
                  <a:srgbClr val="1A1A1A"/>
                </a:solidFill>
                <a:effectLst/>
                <a:latin typeface="Rubik"/>
              </a:rPr>
              <a:t>2020: Tesla becomes the world's most valuable automaker by market capitalization.</a:t>
            </a:r>
            <a:endParaRPr lang="en-US" altLang="zh-CN" sz="2000" b="1" i="0" dirty="0">
              <a:solidFill>
                <a:srgbClr val="1A1A1A"/>
              </a:solidFill>
              <a:effectLst/>
              <a:latin typeface="Rubik"/>
            </a:endParaRPr>
          </a:p>
          <a:p>
            <a:pPr algn="r"/>
            <a:endParaRPr lang="zh-CN" altLang="en-US" sz="2000" dirty="0">
              <a:solidFill>
                <a:srgbClr val="1B2229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267961" y="168620"/>
            <a:ext cx="8705983" cy="983150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287688" y="1270628"/>
            <a:ext cx="8694399" cy="987048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309722" y="4602315"/>
            <a:ext cx="8672363" cy="994032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309721" y="5715203"/>
            <a:ext cx="8672359" cy="994033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8" name="文本框 7"/>
          <p:cNvSpPr txBox="1">
            <a:spLocks noChangeAspect="1"/>
          </p:cNvSpPr>
          <p:nvPr/>
        </p:nvSpPr>
        <p:spPr>
          <a:xfrm>
            <a:off x="3855551" y="178507"/>
            <a:ext cx="3005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P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3769225" y="1305570"/>
            <a:ext cx="4302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E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0" name="文本框 9"/>
          <p:cNvSpPr txBox="1">
            <a:spLocks noChangeAspect="1"/>
          </p:cNvSpPr>
          <p:nvPr/>
        </p:nvSpPr>
        <p:spPr>
          <a:xfrm>
            <a:off x="3779480" y="4690511"/>
            <a:ext cx="409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E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1" name="文本框 10"/>
          <p:cNvSpPr txBox="1">
            <a:spLocks noChangeAspect="1"/>
          </p:cNvSpPr>
          <p:nvPr/>
        </p:nvSpPr>
        <p:spPr>
          <a:xfrm>
            <a:off x="3682943" y="5651900"/>
            <a:ext cx="65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L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160484" y="-93875"/>
            <a:ext cx="3641833" cy="1195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6000" dirty="0">
                <a:solidFill>
                  <a:srgbClr val="4E504B"/>
                </a:solidFill>
              </a:rPr>
              <a:t>PESTEL</a:t>
            </a:r>
            <a:endParaRPr kumimoji="1" lang="zh-CN" altLang="en-US" sz="1050" dirty="0">
              <a:solidFill>
                <a:schemeClr val="bg1"/>
              </a:solidFill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288267" y="2376534"/>
            <a:ext cx="8693820" cy="994032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288266" y="3489424"/>
            <a:ext cx="8693819" cy="994033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7" name="文本框 16"/>
          <p:cNvSpPr txBox="1">
            <a:spLocks noChangeAspect="1"/>
          </p:cNvSpPr>
          <p:nvPr/>
        </p:nvSpPr>
        <p:spPr>
          <a:xfrm>
            <a:off x="3763876" y="2483873"/>
            <a:ext cx="409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S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8" name="文本框 17"/>
          <p:cNvSpPr txBox="1">
            <a:spLocks noChangeAspect="1"/>
          </p:cNvSpPr>
          <p:nvPr/>
        </p:nvSpPr>
        <p:spPr>
          <a:xfrm>
            <a:off x="3654898" y="3588619"/>
            <a:ext cx="65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T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799856" y="17566"/>
            <a:ext cx="0" cy="7848872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本框 19"/>
          <p:cNvSpPr txBox="1"/>
          <p:nvPr/>
        </p:nvSpPr>
        <p:spPr>
          <a:xfrm>
            <a:off x="5087887" y="404664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Reduce CO2 releasing and relying of oil. </a:t>
            </a:r>
            <a:endParaRPr lang="en-US" altLang="zh-CN" sz="1800" dirty="0">
              <a:solidFill>
                <a:schemeClr val="bg1"/>
              </a:solidFill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5087887" y="3605800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The development of battery technology and automation control technology made the idea of green power cars possible.</a:t>
            </a:r>
            <a:endParaRPr lang="en-US" altLang="zh-CN" sz="1800" dirty="0">
              <a:solidFill>
                <a:schemeClr val="bg1"/>
              </a:solidFill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5087887" y="2657673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Environmental friendly and cheaper price attract young people.</a:t>
            </a:r>
            <a:endParaRPr lang="en-US" altLang="zh-CN" sz="1800" dirty="0">
              <a:solidFill>
                <a:schemeClr val="bg1"/>
              </a:solidFill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5087887" y="1575994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Cheaper in production means lower product price.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5087887" y="4726775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Lower </a:t>
            </a:r>
            <a:r>
              <a:rPr lang="en-US" altLang="zh-CN" dirty="0">
                <a:solidFill>
                  <a:schemeClr val="bg1"/>
                </a:solidFill>
                <a:sym typeface="+mn-ea"/>
              </a:rPr>
              <a:t> CO2 releasing and minerals requirement</a:t>
            </a:r>
            <a:r>
              <a:rPr lang="en-US" altLang="zh-CN" sz="1800" dirty="0">
                <a:sym typeface="+mn-ea"/>
              </a:rPr>
              <a:t>.</a:t>
            </a:r>
            <a:endParaRPr lang="en-US" altLang="zh-CN" sz="1800" dirty="0"/>
          </a:p>
          <a:p>
            <a:r>
              <a:rPr lang="en-US" altLang="zh-CN" sz="1800" dirty="0">
                <a:solidFill>
                  <a:schemeClr val="bg1"/>
                </a:solidFill>
              </a:rPr>
              <a:t>.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087887" y="5958521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Kyoto Protocol and CO2 releasing control policy.</a:t>
            </a:r>
            <a:endParaRPr lang="en-US" altLang="zh-CN" sz="1800" dirty="0">
              <a:solidFill>
                <a:schemeClr val="bg1"/>
              </a:solidFill>
            </a:endParaRPr>
          </a:p>
          <a:p>
            <a:r>
              <a:rPr lang="en-US" altLang="zh-CN" sz="1800" dirty="0">
                <a:solidFill>
                  <a:schemeClr val="bg1"/>
                </a:solidFill>
              </a:rPr>
              <a:t>.</a:t>
            </a:r>
            <a:endParaRPr lang="zh-CN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267961" y="168620"/>
            <a:ext cx="8705983" cy="983150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287688" y="1270628"/>
            <a:ext cx="8694399" cy="987048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309722" y="4602315"/>
            <a:ext cx="8672363" cy="994032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309721" y="5715203"/>
            <a:ext cx="8672359" cy="994033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8" name="文本框 7"/>
          <p:cNvSpPr txBox="1">
            <a:spLocks noChangeAspect="1"/>
          </p:cNvSpPr>
          <p:nvPr/>
        </p:nvSpPr>
        <p:spPr>
          <a:xfrm>
            <a:off x="3855551" y="178507"/>
            <a:ext cx="3005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P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3769225" y="1305570"/>
            <a:ext cx="4302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E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0" name="文本框 9"/>
          <p:cNvSpPr txBox="1">
            <a:spLocks noChangeAspect="1"/>
          </p:cNvSpPr>
          <p:nvPr/>
        </p:nvSpPr>
        <p:spPr>
          <a:xfrm>
            <a:off x="3779480" y="4690511"/>
            <a:ext cx="409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E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1" name="文本框 10"/>
          <p:cNvSpPr txBox="1">
            <a:spLocks noChangeAspect="1"/>
          </p:cNvSpPr>
          <p:nvPr/>
        </p:nvSpPr>
        <p:spPr>
          <a:xfrm>
            <a:off x="3682943" y="5651900"/>
            <a:ext cx="65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L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160484" y="-93875"/>
            <a:ext cx="3641833" cy="1195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6000" dirty="0">
                <a:solidFill>
                  <a:srgbClr val="4E504B"/>
                </a:solidFill>
              </a:rPr>
              <a:t>PESTEL</a:t>
            </a:r>
            <a:endParaRPr kumimoji="1" lang="zh-CN" altLang="en-US" sz="1050" dirty="0">
              <a:solidFill>
                <a:schemeClr val="bg1"/>
              </a:solidFill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288267" y="2376534"/>
            <a:ext cx="8693820" cy="994032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288266" y="3489424"/>
            <a:ext cx="8693819" cy="994033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7" name="文本框 16"/>
          <p:cNvSpPr txBox="1">
            <a:spLocks noChangeAspect="1"/>
          </p:cNvSpPr>
          <p:nvPr/>
        </p:nvSpPr>
        <p:spPr>
          <a:xfrm>
            <a:off x="3763876" y="2483873"/>
            <a:ext cx="409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S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8" name="文本框 17"/>
          <p:cNvSpPr txBox="1">
            <a:spLocks noChangeAspect="1"/>
          </p:cNvSpPr>
          <p:nvPr/>
        </p:nvSpPr>
        <p:spPr>
          <a:xfrm>
            <a:off x="3654898" y="3588619"/>
            <a:ext cx="65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T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799856" y="17566"/>
            <a:ext cx="0" cy="7848872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本框 19"/>
          <p:cNvSpPr txBox="1"/>
          <p:nvPr/>
        </p:nvSpPr>
        <p:spPr>
          <a:xfrm>
            <a:off x="5087887" y="404664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Relying on lithium and unstable supply chain due to trade war.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5087887" y="3592693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Voyage of the green power car is still limited due to the battery technology.</a:t>
            </a:r>
            <a:endParaRPr lang="en-US" altLang="zh-CN" sz="1800" dirty="0">
              <a:solidFill>
                <a:schemeClr val="bg1"/>
              </a:solidFill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5087887" y="2581156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Challenge to traditional car industry may cause union problems.</a:t>
            </a:r>
            <a:endParaRPr lang="en-US" altLang="zh-CN" sz="1800" dirty="0">
              <a:solidFill>
                <a:schemeClr val="bg1"/>
              </a:solidFill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5092492" y="1361855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Capital market turmoil make the green power car company hard to get investment.</a:t>
            </a:r>
            <a:endParaRPr lang="en-US" altLang="zh-CN" sz="1800" dirty="0">
              <a:solidFill>
                <a:schemeClr val="bg1"/>
              </a:solidFill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5087887" y="4782844"/>
            <a:ext cx="6408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The recycle technology of green power car is still underdeveloped.</a:t>
            </a:r>
            <a:endParaRPr lang="en-US" altLang="zh-CN" sz="1800" dirty="0">
              <a:solidFill>
                <a:schemeClr val="bg1"/>
              </a:solidFill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087887" y="5889053"/>
            <a:ext cx="6408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Trade law may make the business prospects of green power car uncertain.</a:t>
            </a:r>
            <a:endParaRPr lang="en-US" altLang="zh-CN" sz="1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矩形 13"/>
          <p:cNvSpPr>
            <a:spLocks noChangeAspect="1"/>
          </p:cNvSpPr>
          <p:nvPr>
            <p:custDataLst>
              <p:tags r:id="rId1"/>
            </p:custDataLst>
          </p:nvPr>
        </p:nvSpPr>
        <p:spPr>
          <a:xfrm>
            <a:off x="47625" y="4747895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矩形 12"/>
          <p:cNvSpPr>
            <a:spLocks noChangeAspect="1"/>
          </p:cNvSpPr>
          <p:nvPr>
            <p:custDataLst>
              <p:tags r:id="rId2"/>
            </p:custDataLst>
          </p:nvPr>
        </p:nvSpPr>
        <p:spPr>
          <a:xfrm>
            <a:off x="71120" y="2834005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71120" y="920115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-816610" y="1341120"/>
            <a:ext cx="64452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Competitive Rivalry</a:t>
            </a:r>
            <a:endParaRPr lang="en-US" altLang="zh-CN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263525" y="-171450"/>
            <a:ext cx="6986270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4800" dirty="0">
                <a:solidFill>
                  <a:srgbClr val="4E504B"/>
                </a:solidFill>
              </a:rPr>
              <a:t>Porter’s Five Forces</a:t>
            </a:r>
            <a:endParaRPr kumimoji="1" lang="en-US" altLang="zh-CN" sz="4800" dirty="0">
              <a:solidFill>
                <a:srgbClr val="4E504B"/>
              </a:solidFill>
            </a:endParaRPr>
          </a:p>
        </p:txBody>
      </p:sp>
      <p:sp>
        <p:nvSpPr>
          <p:cNvPr id="17" name="文本框 16"/>
          <p:cNvSpPr txBox="1">
            <a:spLocks noChangeAspect="1"/>
          </p:cNvSpPr>
          <p:nvPr/>
        </p:nvSpPr>
        <p:spPr>
          <a:xfrm>
            <a:off x="263525" y="3068955"/>
            <a:ext cx="41700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Threat of new entrants</a:t>
            </a:r>
            <a:endParaRPr lang="en-US" altLang="zh-CN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文本框 17"/>
          <p:cNvSpPr txBox="1">
            <a:spLocks noChangeAspect="1"/>
          </p:cNvSpPr>
          <p:nvPr/>
        </p:nvSpPr>
        <p:spPr>
          <a:xfrm>
            <a:off x="-672465" y="5013325"/>
            <a:ext cx="613473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Bargaining Power </a:t>
            </a:r>
            <a:endParaRPr lang="en-US" altLang="zh-CN" sz="3200" b="1" dirty="0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ctr"/>
            <a:r>
              <a:rPr lang="en-US" altLang="zh-CN" sz="32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of Suppliers</a:t>
            </a:r>
            <a:endParaRPr lang="en-US" altLang="zh-CN" sz="3200" b="1" dirty="0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655711" y="908471"/>
            <a:ext cx="0" cy="7848872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/>
        </p:nvSpPr>
        <p:spPr>
          <a:xfrm>
            <a:off x="4728477" y="5188220"/>
            <a:ext cx="6408711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anose="05000000000000000000" charset="0"/>
              <a:buChar char="l"/>
            </a:pPr>
            <a:r>
              <a:rPr lang="zh-CN" altLang="zh-CN" sz="2000" b="1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Long-term contracts and vertical integration</a:t>
            </a:r>
            <a:endParaRPr lang="zh-CN" altLang="zh-CN" sz="2000" b="1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</a:endParaRPr>
          </a:p>
          <a:p>
            <a:pPr marL="285750" indent="-285750" algn="l">
              <a:buFont typeface="Wingdings" panose="05000000000000000000" charset="0"/>
              <a:buChar char="l"/>
            </a:pPr>
            <a:r>
              <a:rPr lang="zh-CN" sz="20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Dependence on suppliers is strong</a:t>
            </a:r>
            <a:endParaRPr lang="zh-CN" altLang="zh-CN" sz="2000" b="1" dirty="0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4584065" y="943610"/>
            <a:ext cx="585724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charset="0"/>
              <a:buChar char="l"/>
            </a:pPr>
            <a:r>
              <a:rPr lang="en-US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T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raditional car brands, </a:t>
            </a:r>
            <a:r>
              <a:rPr lang="en-US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N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ew energy vehicle brands</a:t>
            </a:r>
            <a:endParaRPr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indent="-342900">
              <a:buFont typeface="Wingdings" panose="05000000000000000000" charset="0"/>
              <a:buChar char="l"/>
            </a:pPr>
            <a:r>
              <a:rPr lang="en-US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I</a:t>
            </a:r>
            <a:r>
              <a:rPr lang="en-US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n 2022 EV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s accounted for 14.2% of the total sales</a:t>
            </a:r>
            <a:r>
              <a:rPr lang="zh-CN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，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Tesla's sales are the most</a:t>
            </a:r>
            <a:endParaRPr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indent="-342900">
              <a:buFont typeface="Wingdings" panose="05000000000000000000" charset="0"/>
              <a:buChar char="l"/>
            </a:pPr>
            <a:r>
              <a:rPr lang="en-US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</a:rPr>
              <a:t>S</a:t>
            </a:r>
            <a:r>
              <a:rPr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</a:rPr>
              <a:t>tarted late, did not accumulate core technology</a:t>
            </a:r>
            <a:endParaRPr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</a:endParaRPr>
          </a:p>
          <a:p>
            <a:pPr marL="342900" indent="-342900">
              <a:buFont typeface="Wingdings" panose="05000000000000000000" charset="0"/>
              <a:buChar char="l"/>
            </a:pPr>
            <a:endParaRPr lang="en-US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4728210" y="2945765"/>
            <a:ext cx="570738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charset="0"/>
              <a:buChar char="l"/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Need </a:t>
            </a: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significant capital investment, technical expertise, and R&amp;D time</a:t>
            </a:r>
            <a:endParaRPr sz="2000" b="1" dirty="0">
              <a:solidFill>
                <a:schemeClr val="bg1"/>
              </a:solidFill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lvl="0" indent="-342900">
              <a:buFont typeface="Wingdings" panose="05000000000000000000" charset="0"/>
              <a:buChar char="l"/>
            </a:pP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The government's promotion and the transformation of traditional car companies</a:t>
            </a:r>
            <a:endParaRPr sz="2000" b="1" dirty="0">
              <a:solidFill>
                <a:schemeClr val="bg1"/>
              </a:solidFill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cxnSp>
        <p:nvCxnSpPr>
          <p:cNvPr id="15" name="直接连接符 31"/>
          <p:cNvCxnSpPr>
            <a:cxnSpLocks noChangeAspect="1"/>
          </p:cNvCxnSpPr>
          <p:nvPr>
            <p:custDataLst>
              <p:tags r:id="rId3"/>
            </p:custDataLst>
          </p:nvPr>
        </p:nvCxnSpPr>
        <p:spPr>
          <a:xfrm>
            <a:off x="10488186" y="332526"/>
            <a:ext cx="0" cy="7848872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/>
        </p:nvSpPr>
        <p:spPr>
          <a:xfrm>
            <a:off x="10632440" y="1351915"/>
            <a:ext cx="123888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b="1" dirty="0">
                <a:solidFill>
                  <a:srgbClr val="FFC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Medium</a:t>
            </a:r>
            <a:r>
              <a:rPr lang="en-US" altLang="zh-CN" sz="2000" b="1" dirty="0">
                <a:solidFill>
                  <a:srgbClr val="FFC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Rivalry</a:t>
            </a:r>
            <a:endParaRPr lang="en-US" altLang="zh-CN" sz="2000" b="1" dirty="0">
              <a:solidFill>
                <a:srgbClr val="FFC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0632440" y="3269615"/>
            <a:ext cx="10541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b="1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High threat</a:t>
            </a:r>
            <a:endParaRPr lang="en-US" altLang="zh-CN" sz="2000" b="1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10632440" y="5300345"/>
            <a:ext cx="118046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b="1" dirty="0">
                <a:solidFill>
                  <a:srgbClr val="FFC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Medium threat</a:t>
            </a:r>
            <a:endParaRPr lang="en-US" altLang="zh-CN" sz="2000" b="1" dirty="0">
              <a:solidFill>
                <a:srgbClr val="FFC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>
            <a:spLocks noChangeAspect="1"/>
          </p:cNvSpPr>
          <p:nvPr>
            <p:custDataLst>
              <p:tags r:id="rId1"/>
            </p:custDataLst>
          </p:nvPr>
        </p:nvSpPr>
        <p:spPr>
          <a:xfrm>
            <a:off x="140652" y="3717032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140652" y="1803142"/>
            <a:ext cx="11910695" cy="169100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140544" y="2076827"/>
            <a:ext cx="4680519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Threat of Substitute </a:t>
            </a:r>
            <a:endParaRPr lang="en-US" altLang="zh-CN" sz="3600" b="1" dirty="0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ctr"/>
            <a:r>
              <a:rPr lang="en-US" altLang="zh-CN" sz="36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Products </a:t>
            </a:r>
            <a:endParaRPr lang="en-US" altLang="zh-CN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191770" y="-171450"/>
            <a:ext cx="6986270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4800" dirty="0">
                <a:solidFill>
                  <a:srgbClr val="4E504B"/>
                </a:solidFill>
              </a:rPr>
              <a:t>Porter’s Five Forces</a:t>
            </a:r>
            <a:endParaRPr kumimoji="1" lang="en-US" altLang="zh-CN" sz="4800" dirty="0">
              <a:solidFill>
                <a:srgbClr val="4E504B"/>
              </a:solidFill>
            </a:endParaRPr>
          </a:p>
        </p:txBody>
      </p:sp>
      <p:sp>
        <p:nvSpPr>
          <p:cNvPr id="17" name="文本框 16"/>
          <p:cNvSpPr txBox="1">
            <a:spLocks noChangeAspect="1"/>
          </p:cNvSpPr>
          <p:nvPr/>
        </p:nvSpPr>
        <p:spPr>
          <a:xfrm>
            <a:off x="333057" y="3951982"/>
            <a:ext cx="41700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Bargaining Power </a:t>
            </a:r>
            <a:endParaRPr lang="en-US" altLang="zh-CN" sz="3600" b="1" dirty="0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ctr"/>
            <a:r>
              <a:rPr lang="en-US" altLang="zh-CN" sz="3600" b="1" dirty="0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of Buyers</a:t>
            </a:r>
            <a:endParaRPr lang="en-US" altLang="zh-CN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653488" y="1791498"/>
            <a:ext cx="0" cy="363601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21"/>
          <p:cNvSpPr txBox="1"/>
          <p:nvPr/>
        </p:nvSpPr>
        <p:spPr>
          <a:xfrm>
            <a:off x="4808537" y="2141597"/>
            <a:ext cx="58572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anose="05000000000000000000" charset="0"/>
              <a:buChar char="l"/>
            </a:pP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Traditional cars</a:t>
            </a:r>
            <a:r>
              <a:rPr lang="en-US"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: </a:t>
            </a: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Environmental problem</a:t>
            </a:r>
            <a:endParaRPr lang="en-US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indent="-342900" algn="l">
              <a:buFont typeface="Wingdings" panose="05000000000000000000" charset="0"/>
              <a:buChar char="l"/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P</a:t>
            </a:r>
            <a:r>
              <a:rPr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ublic transport means</a:t>
            </a:r>
            <a:r>
              <a:rPr lang="zh-CN"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：</a:t>
            </a:r>
            <a:r>
              <a:rPr lang="en-US" altLang="zh-CN"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N</a:t>
            </a:r>
            <a:r>
              <a:rPr lang="zh-CN" sz="2000" b="1" dirty="0">
                <a:solidFill>
                  <a:schemeClr val="bg1"/>
                </a:solidFill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ot very convenient</a:t>
            </a:r>
            <a:endParaRPr lang="en-US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4797742" y="3951982"/>
            <a:ext cx="570738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anose="05000000000000000000" charset="0"/>
              <a:buChar char="l"/>
            </a:pPr>
            <a:r>
              <a:rPr lang="zh-CN" altLang="zh-CN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A leader in the new energy vehicle industry</a:t>
            </a:r>
            <a:endParaRPr lang="zh-CN" altLang="zh-CN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</a:endParaRPr>
          </a:p>
          <a:p>
            <a:pPr marL="342900" indent="-342900" algn="l">
              <a:buFont typeface="Wingdings" panose="05000000000000000000" charset="0"/>
              <a:buChar char="l"/>
            </a:pPr>
            <a:r>
              <a:rPr lang="zh-CN" altLang="zh-CN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Loved by consumers around the world</a:t>
            </a:r>
            <a:endParaRPr lang="zh-CN" altLang="zh-CN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</a:endParaRPr>
          </a:p>
          <a:p>
            <a:pPr marL="342900" indent="-342900" algn="l">
              <a:buFont typeface="Wingdings" panose="05000000000000000000" charset="0"/>
              <a:buChar char="l"/>
            </a:pPr>
            <a:r>
              <a:rPr lang="zh-CN" altLang="zh-CN" sz="2000" b="1" kern="100" dirty="0">
                <a:solidFill>
                  <a:schemeClr val="bg1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Customers have fewer brands to choose from</a:t>
            </a:r>
            <a:endParaRPr lang="zh-CN" altLang="zh-CN" sz="2000" b="1" kern="100" dirty="0">
              <a:solidFill>
                <a:schemeClr val="bg1"/>
              </a:solidFill>
              <a:effectLst/>
              <a:latin typeface="Times New Roman" panose="02020603050405020304" charset="0"/>
              <a:ea typeface="DengXian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cxnSp>
        <p:nvCxnSpPr>
          <p:cNvPr id="15" name="直接连接符 31"/>
          <p:cNvCxnSpPr>
            <a:cxnSpLocks noChangeAspect="1"/>
          </p:cNvCxnSpPr>
          <p:nvPr>
            <p:custDataLst>
              <p:tags r:id="rId2"/>
            </p:custDataLst>
          </p:nvPr>
        </p:nvCxnSpPr>
        <p:spPr>
          <a:xfrm>
            <a:off x="10505013" y="1863253"/>
            <a:ext cx="0" cy="352044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/>
        </p:nvSpPr>
        <p:spPr>
          <a:xfrm>
            <a:off x="10701972" y="2234942"/>
            <a:ext cx="123888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b="1" dirty="0">
                <a:solidFill>
                  <a:srgbClr val="FFC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Medium threat</a:t>
            </a:r>
            <a:endParaRPr lang="en-US" altLang="zh-CN" sz="2000" b="1" dirty="0">
              <a:solidFill>
                <a:srgbClr val="92D05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0665777" y="4024372"/>
            <a:ext cx="124460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b="1" kern="100" dirty="0">
                <a:solidFill>
                  <a:srgbClr val="92D050"/>
                </a:solidFill>
                <a:effectLst/>
                <a:latin typeface="Times New Roman" panose="02020603050405020304" charset="0"/>
                <a:ea typeface="DengXian" panose="02010600030101010101" pitchFamily="2" charset="-122"/>
                <a:cs typeface="Times New Roman" panose="02020603050405020304" charset="0"/>
                <a:sym typeface="+mn-ea"/>
              </a:rPr>
              <a:t>Low</a:t>
            </a:r>
            <a:r>
              <a:rPr lang="en-US" altLang="zh-CN" sz="2000" b="1" dirty="0">
                <a:solidFill>
                  <a:srgbClr val="92D05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Power of Buyers</a:t>
            </a:r>
            <a:endParaRPr lang="en-US" altLang="zh-CN" sz="2000" b="1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359696" y="293936"/>
            <a:ext cx="8651510" cy="1342474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359696" y="1971632"/>
            <a:ext cx="8685814" cy="1347798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359696" y="3654652"/>
            <a:ext cx="8747274" cy="135733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362485" y="5347208"/>
            <a:ext cx="8747272" cy="1357335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>
            <a:spLocks noChangeAspect="1"/>
          </p:cNvSpPr>
          <p:nvPr/>
        </p:nvSpPr>
        <p:spPr>
          <a:xfrm>
            <a:off x="3953499" y="521955"/>
            <a:ext cx="451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S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>
            <a:spLocks noChangeAspect="1"/>
          </p:cNvSpPr>
          <p:nvPr/>
        </p:nvSpPr>
        <p:spPr>
          <a:xfrm>
            <a:off x="3860374" y="2228565"/>
            <a:ext cx="6462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W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0" name="文本框 9"/>
          <p:cNvSpPr txBox="1">
            <a:spLocks noChangeAspect="1"/>
          </p:cNvSpPr>
          <p:nvPr/>
        </p:nvSpPr>
        <p:spPr>
          <a:xfrm>
            <a:off x="3850911" y="3914063"/>
            <a:ext cx="615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O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11" name="文本框 10"/>
          <p:cNvSpPr txBox="1">
            <a:spLocks noChangeAspect="1"/>
          </p:cNvSpPr>
          <p:nvPr/>
        </p:nvSpPr>
        <p:spPr>
          <a:xfrm>
            <a:off x="3689333" y="5512565"/>
            <a:ext cx="9897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T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799856" y="17566"/>
            <a:ext cx="0" cy="7848872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12"/>
          <p:cNvSpPr txBox="1">
            <a:spLocks noChangeAspect="1"/>
          </p:cNvSpPr>
          <p:nvPr/>
        </p:nvSpPr>
        <p:spPr>
          <a:xfrm>
            <a:off x="5039509" y="277723"/>
            <a:ext cx="6854222" cy="1736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Better Positioned</a:t>
            </a:r>
            <a:endParaRPr kumimoji="1" lang="en-US" altLang="zh-CN" sz="1600" b="1" dirty="0">
              <a:solidFill>
                <a:schemeClr val="bg1"/>
              </a:solidFill>
            </a:endParaRPr>
          </a:p>
          <a:p>
            <a:pPr lvl="0" defTabSz="457200">
              <a:lnSpc>
                <a:spcPct val="130000"/>
              </a:lnSpc>
            </a:pPr>
            <a:r>
              <a:rPr kumimoji="1" lang="en-US" altLang="zh-CN" sz="1050" dirty="0">
                <a:solidFill>
                  <a:schemeClr val="bg1"/>
                </a:solidFill>
              </a:rPr>
              <a:t>Tesla’s revenue increased to $53 Billion in 2021 and delivered more than 900,000 cars by the end of 2021, which is about double compared to 2020. (Pettitt, 2020)</a:t>
            </a:r>
            <a:endParaRPr kumimoji="1" lang="en-US" altLang="zh-CN" sz="1050" dirty="0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Efficient innovation</a:t>
            </a:r>
            <a:endParaRPr kumimoji="1" lang="en-US" altLang="zh-CN" sz="1600" b="1" dirty="0">
              <a:solidFill>
                <a:schemeClr val="bg1"/>
              </a:solidFill>
            </a:endParaRPr>
          </a:p>
          <a:p>
            <a:pPr defTabSz="457200">
              <a:lnSpc>
                <a:spcPct val="130000"/>
              </a:lnSpc>
            </a:pPr>
            <a:r>
              <a:rPr kumimoji="1" lang="en-US" altLang="zh-CN" sz="1050" dirty="0">
                <a:solidFill>
                  <a:schemeClr val="bg1"/>
                </a:solidFill>
              </a:rPr>
              <a:t>Tesla's battery technology undergoes frequent iterations, making it less prone to replacement or obsolescence.</a:t>
            </a:r>
            <a:endParaRPr kumimoji="1" lang="en-US" altLang="zh-CN" sz="1050" dirty="0">
              <a:solidFill>
                <a:schemeClr val="bg1"/>
              </a:solidFill>
            </a:endParaRPr>
          </a:p>
          <a:p>
            <a:pPr lvl="0" defTabSz="457200">
              <a:lnSpc>
                <a:spcPct val="130000"/>
              </a:lnSpc>
            </a:pPr>
            <a:endParaRPr kumimoji="1" lang="en-US" altLang="zh-CN" sz="1000" dirty="0">
              <a:solidFill>
                <a:schemeClr val="bg1"/>
              </a:solidFill>
            </a:endParaRPr>
          </a:p>
          <a:p>
            <a:pPr lvl="0" defTabSz="457200">
              <a:lnSpc>
                <a:spcPct val="130000"/>
              </a:lnSpc>
            </a:pPr>
            <a:endParaRPr kumimoji="1" lang="zh-CN" altLang="en-US" sz="1000" dirty="0">
              <a:solidFill>
                <a:schemeClr val="bg1"/>
              </a:solidFill>
            </a:endParaRPr>
          </a:p>
        </p:txBody>
      </p:sp>
      <p:sp>
        <p:nvSpPr>
          <p:cNvPr id="14" name="文本框 13"/>
          <p:cNvSpPr txBox="1">
            <a:spLocks noChangeAspect="1"/>
          </p:cNvSpPr>
          <p:nvPr/>
        </p:nvSpPr>
        <p:spPr>
          <a:xfrm>
            <a:off x="5039509" y="1963029"/>
            <a:ext cx="6963642" cy="1345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Manufacturing Complications</a:t>
            </a:r>
            <a:endParaRPr kumimoji="1" lang="en-US" altLang="zh-CN" sz="1600" b="1" dirty="0">
              <a:solidFill>
                <a:schemeClr val="bg1"/>
              </a:solidFill>
            </a:endParaRPr>
          </a:p>
          <a:p>
            <a:pPr defTabSz="457200">
              <a:lnSpc>
                <a:spcPct val="130000"/>
              </a:lnSpc>
            </a:pPr>
            <a:r>
              <a:rPr kumimoji="1" lang="en-US" altLang="zh-CN" sz="1050" dirty="0">
                <a:solidFill>
                  <a:schemeClr val="bg1"/>
                </a:solidFill>
              </a:rPr>
              <a:t>The higher standard of innovation, the greater will be mechanical complications and production risk factor.(Jones, 2023)</a:t>
            </a:r>
            <a:endParaRPr kumimoji="1" lang="en-US" altLang="zh-CN" sz="1050" dirty="0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Lack of High Volume Production</a:t>
            </a:r>
            <a:endParaRPr kumimoji="1" lang="en-US" altLang="zh-CN" sz="1600" b="1" dirty="0">
              <a:solidFill>
                <a:schemeClr val="bg1"/>
              </a:solidFill>
            </a:endParaRPr>
          </a:p>
          <a:p>
            <a:pPr lvl="0" defTabSz="457200">
              <a:lnSpc>
                <a:spcPct val="130000"/>
              </a:lnSpc>
            </a:pPr>
            <a:r>
              <a:rPr kumimoji="1" lang="en-US" altLang="zh-CN" sz="1050" dirty="0">
                <a:solidFill>
                  <a:schemeClr val="bg1"/>
                </a:solidFill>
              </a:rPr>
              <a:t>In the annual shareholder meetings, CEO Elon Musk accepted that their production rate has decreased due to the limited supply of batteries.</a:t>
            </a:r>
            <a:endParaRPr kumimoji="1" lang="en-US" altLang="zh-CN" sz="1050" dirty="0">
              <a:solidFill>
                <a:schemeClr val="bg1"/>
              </a:solidFill>
            </a:endParaRPr>
          </a:p>
        </p:txBody>
      </p:sp>
      <p:sp>
        <p:nvSpPr>
          <p:cNvPr id="15" name="文本框 14"/>
          <p:cNvSpPr txBox="1">
            <a:spLocks noChangeAspect="1"/>
          </p:cNvSpPr>
          <p:nvPr/>
        </p:nvSpPr>
        <p:spPr>
          <a:xfrm>
            <a:off x="5016283" y="3642806"/>
            <a:ext cx="7029227" cy="1426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Bringing battery production technology in-house</a:t>
            </a:r>
            <a:r>
              <a:rPr kumimoji="1" lang="en-US" altLang="zh-CN" sz="1000" dirty="0">
                <a:solidFill>
                  <a:schemeClr val="bg1"/>
                </a:solidFill>
              </a:rPr>
              <a:t>(Kolodny,2019)</a:t>
            </a:r>
            <a:endParaRPr kumimoji="1" lang="en-US" altLang="zh-CN" sz="1000" dirty="0">
              <a:solidFill>
                <a:schemeClr val="bg1"/>
              </a:solidFill>
            </a:endParaRPr>
          </a:p>
          <a:p>
            <a:pPr marL="285750" lvl="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Market Confidence in Tesla</a:t>
            </a:r>
            <a:br>
              <a:rPr kumimoji="1" lang="en-US" altLang="zh-CN" sz="1000" dirty="0">
                <a:solidFill>
                  <a:schemeClr val="bg1"/>
                </a:solidFill>
              </a:rPr>
            </a:br>
            <a:r>
              <a:rPr kumimoji="1" lang="en-US" altLang="zh-CN" sz="1000" dirty="0">
                <a:solidFill>
                  <a:schemeClr val="bg1"/>
                </a:solidFill>
              </a:rPr>
              <a:t>The stock market has shown confidence in Tesla after beating the projected car deliveries. As a result, Tesla has reached a Trillion Dollar market cap. (Zandt,2021)</a:t>
            </a:r>
            <a:endParaRPr kumimoji="1" lang="en-US" altLang="zh-CN" sz="1000" dirty="0">
              <a:solidFill>
                <a:schemeClr val="bg1"/>
              </a:solidFill>
            </a:endParaRPr>
          </a:p>
          <a:p>
            <a:pPr marL="285750" lvl="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aligns with Chinese policies</a:t>
            </a:r>
            <a:endParaRPr kumimoji="1" lang="en-US" altLang="zh-CN" sz="1600" b="1" dirty="0">
              <a:solidFill>
                <a:schemeClr val="bg1"/>
              </a:solidFill>
            </a:endParaRPr>
          </a:p>
        </p:txBody>
      </p:sp>
      <p:sp>
        <p:nvSpPr>
          <p:cNvPr id="16" name="文本框 15"/>
          <p:cNvSpPr txBox="1">
            <a:spLocks noChangeAspect="1"/>
          </p:cNvSpPr>
          <p:nvPr/>
        </p:nvSpPr>
        <p:spPr>
          <a:xfrm>
            <a:off x="5013500" y="5339981"/>
            <a:ext cx="7067459" cy="16668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Extensive Competition</a:t>
            </a:r>
            <a:r>
              <a:rPr kumimoji="1" lang="en-US" altLang="zh-CN" sz="1000" dirty="0">
                <a:solidFill>
                  <a:schemeClr val="bg1"/>
                </a:solidFill>
              </a:rPr>
              <a:t>(Parker,2019)</a:t>
            </a:r>
            <a:endParaRPr kumimoji="1" lang="en-US" altLang="zh-CN" sz="1000" dirty="0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High-Risk Factor Due to Usage of Lithium-ion</a:t>
            </a:r>
            <a:endParaRPr kumimoji="1" lang="en-US" altLang="zh-CN" sz="1600" b="1" dirty="0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kumimoji="1" lang="en-US" altLang="zh-CN" sz="1600" b="1" dirty="0">
                <a:solidFill>
                  <a:schemeClr val="bg1"/>
                </a:solidFill>
              </a:rPr>
              <a:t>doubted by the public(in China)</a:t>
            </a:r>
            <a:endParaRPr kumimoji="1" lang="en-US" altLang="zh-CN" sz="1600" b="1" dirty="0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kumimoji="1" lang="en-US" altLang="zh-CN" sz="1600" b="1" dirty="0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kumimoji="1" lang="en-US" altLang="zh-CN" sz="1600" b="1" dirty="0">
              <a:solidFill>
                <a:schemeClr val="bg1"/>
              </a:solidFill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191840" y="142691"/>
            <a:ext cx="3641833" cy="1195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6000" dirty="0">
                <a:solidFill>
                  <a:srgbClr val="4E504B"/>
                </a:solidFill>
              </a:rPr>
              <a:t>SWOT</a:t>
            </a:r>
            <a:endParaRPr kumimoji="1" lang="zh-CN" altLang="en-US" sz="105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>
            <a:spLocks noChangeAspect="1"/>
          </p:cNvSpPr>
          <p:nvPr/>
        </p:nvSpPr>
        <p:spPr>
          <a:xfrm>
            <a:off x="186096" y="1295050"/>
            <a:ext cx="11819807" cy="2231709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>
            <a:spLocks noChangeAspect="1"/>
          </p:cNvSpPr>
          <p:nvPr/>
        </p:nvSpPr>
        <p:spPr>
          <a:xfrm>
            <a:off x="3850911" y="3914063"/>
            <a:ext cx="615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b="1" dirty="0">
                <a:solidFill>
                  <a:schemeClr val="bg1"/>
                </a:solidFill>
              </a:rPr>
              <a:t>O</a:t>
            </a:r>
            <a:endParaRPr lang="zh-CN" altLang="en-US" sz="5400" b="1" dirty="0">
              <a:solidFill>
                <a:schemeClr val="bg1"/>
              </a:solidFill>
            </a:endParaRPr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0" y="-102796"/>
            <a:ext cx="10920536" cy="1085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5400" dirty="0">
                <a:solidFill>
                  <a:srgbClr val="4E504B"/>
                </a:solidFill>
              </a:rPr>
              <a:t>Key Advantages and Disadvantages</a:t>
            </a:r>
            <a:endParaRPr kumimoji="1" lang="zh-CN" altLang="en-US" sz="1000" dirty="0">
              <a:solidFill>
                <a:schemeClr val="bg1"/>
              </a:solidFill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186096" y="3914063"/>
            <a:ext cx="11819807" cy="2231709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4466384" y="982566"/>
            <a:ext cx="0" cy="5606454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926567" y="2078982"/>
            <a:ext cx="2808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Advantages</a:t>
            </a:r>
            <a:endParaRPr lang="zh-CN" altLang="en-US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659198" y="4765904"/>
            <a:ext cx="3343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Disadvantages</a:t>
            </a:r>
            <a:endParaRPr lang="zh-CN" altLang="en-US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4888895" y="1682921"/>
            <a:ext cx="66247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i="0" dirty="0">
                <a:solidFill>
                  <a:schemeClr val="bg1"/>
                </a:solidFill>
                <a:effectLst/>
                <a:latin typeface="Söhne"/>
              </a:rPr>
              <a:t>Some countries offer preferential policies for the purchase of new energy vehicles.</a:t>
            </a:r>
            <a:endParaRPr lang="en-US" altLang="zh-CN" sz="2400" b="1" i="0" dirty="0">
              <a:solidFill>
                <a:schemeClr val="bg1"/>
              </a:solidFill>
              <a:effectLst/>
              <a:latin typeface="Söhne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i="0" dirty="0">
                <a:solidFill>
                  <a:schemeClr val="bg1"/>
                </a:solidFill>
                <a:effectLst/>
                <a:latin typeface="Söhne"/>
              </a:rPr>
              <a:t>People's awareness of environmental protection is strengthening</a:t>
            </a:r>
            <a:r>
              <a:rPr lang="en-US" altLang="zh-CN" sz="2400" b="1" i="0" dirty="0">
                <a:solidFill>
                  <a:srgbClr val="0F0F0F"/>
                </a:solidFill>
                <a:effectLst/>
                <a:latin typeface="Söhne"/>
              </a:rPr>
              <a:t>.</a:t>
            </a:r>
            <a:endParaRPr lang="zh-CN" altLang="en-US" sz="2400" b="1" dirty="0">
              <a:solidFill>
                <a:schemeClr val="bg1"/>
              </a:solidFill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888895" y="4402441"/>
            <a:ext cx="66247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i="0" dirty="0">
                <a:solidFill>
                  <a:schemeClr val="bg1"/>
                </a:solidFill>
                <a:effectLst/>
                <a:latin typeface="Söhne"/>
              </a:rPr>
              <a:t>There are increasingly more competitors in this industry. Some companies may launch smear campaigns against Tesla to provoke public doubt about the company’s produces.</a:t>
            </a:r>
            <a:endParaRPr lang="en-US" altLang="zh-CN" sz="2400" b="1" i="0" dirty="0">
              <a:solidFill>
                <a:schemeClr val="bg1"/>
              </a:solidFill>
              <a:effectLst/>
              <a:latin typeface="Söhne"/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>
            <a:spLocks noChangeAspect="1"/>
          </p:cNvSpPr>
          <p:nvPr/>
        </p:nvSpPr>
        <p:spPr>
          <a:xfrm>
            <a:off x="186097" y="1295050"/>
            <a:ext cx="11819807" cy="5014270"/>
          </a:xfrm>
          <a:prstGeom prst="rect">
            <a:avLst/>
          </a:prstGeom>
          <a:solidFill>
            <a:srgbClr val="4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文本框 22"/>
          <p:cNvSpPr txBox="1">
            <a:spLocks noChangeAspect="1"/>
          </p:cNvSpPr>
          <p:nvPr/>
        </p:nvSpPr>
        <p:spPr>
          <a:xfrm>
            <a:off x="-1" y="-102796"/>
            <a:ext cx="14697925" cy="1085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457200">
              <a:lnSpc>
                <a:spcPct val="130000"/>
              </a:lnSpc>
            </a:pPr>
            <a:r>
              <a:rPr kumimoji="1" lang="en-US" altLang="zh-CN" sz="5400" dirty="0">
                <a:solidFill>
                  <a:srgbClr val="4E504B"/>
                </a:solidFill>
              </a:rPr>
              <a:t>suggestions</a:t>
            </a:r>
            <a:endParaRPr kumimoji="1" lang="zh-CN" altLang="en-US" sz="2000" dirty="0">
              <a:solidFill>
                <a:schemeClr val="bg1"/>
              </a:solidFill>
            </a:endParaRPr>
          </a:p>
        </p:txBody>
      </p:sp>
      <p:cxnSp>
        <p:nvCxnSpPr>
          <p:cNvPr id="12" name="直接连接符 31"/>
          <p:cNvCxnSpPr>
            <a:cxnSpLocks noChangeAspect="1"/>
          </p:cNvCxnSpPr>
          <p:nvPr/>
        </p:nvCxnSpPr>
        <p:spPr>
          <a:xfrm>
            <a:off x="6096000" y="1295050"/>
            <a:ext cx="0" cy="5606454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926567" y="2078982"/>
            <a:ext cx="2808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zh-CN" altLang="en-US" sz="3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95399" y="2078982"/>
            <a:ext cx="482453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3200" b="1" dirty="0">
                <a:solidFill>
                  <a:schemeClr val="bg1"/>
                </a:solidFill>
                <a:latin typeface="Söhne"/>
              </a:rPr>
              <a:t>First and foremost, it is essential to continue investing a reasonable amount in research funding to maintain a leading position.</a:t>
            </a:r>
            <a:endParaRPr lang="zh-CN" altLang="en-US" sz="3200" b="1" dirty="0">
              <a:solidFill>
                <a:schemeClr val="bg1"/>
              </a:solidFill>
              <a:latin typeface="Söhne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888088" y="2078982"/>
            <a:ext cx="482453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3200" b="1" dirty="0">
                <a:solidFill>
                  <a:schemeClr val="bg1"/>
                </a:solidFill>
                <a:latin typeface="Söhne"/>
              </a:rPr>
              <a:t>It is crucial to engage in effective public relations to protect tesla’s reputation, as recurring negative news can lead to public skepticism</a:t>
            </a:r>
            <a:endParaRPr lang="zh-CN" altLang="en-US" sz="3200" b="1" dirty="0">
              <a:solidFill>
                <a:schemeClr val="bg1"/>
              </a:solidFill>
              <a:latin typeface="Söhne"/>
            </a:endParaRPr>
          </a:p>
        </p:txBody>
      </p:sp>
    </p:spTree>
  </p:cSld>
  <p:clrMapOvr>
    <a:masterClrMapping/>
  </p:clrMapOvr>
  <p:transition spd="slow" advClick="0" advTm="3000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4560965" y="2093947"/>
            <a:ext cx="307007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5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THANKS</a:t>
            </a:r>
            <a:endParaRPr lang="zh-CN" altLang="en-US" sz="5400" dirty="0"/>
          </a:p>
        </p:txBody>
      </p:sp>
      <p:sp>
        <p:nvSpPr>
          <p:cNvPr id="5" name="任意多边形: 形状 4"/>
          <p:cNvSpPr/>
          <p:nvPr/>
        </p:nvSpPr>
        <p:spPr>
          <a:xfrm>
            <a:off x="5676953" y="1268760"/>
            <a:ext cx="838094" cy="675482"/>
          </a:xfrm>
          <a:custGeom>
            <a:avLst/>
            <a:gdLst>
              <a:gd name="connsiteX0" fmla="*/ 468052 w 1224136"/>
              <a:gd name="connsiteY0" fmla="*/ 0 h 986622"/>
              <a:gd name="connsiteX1" fmla="*/ 760814 w 1224136"/>
              <a:gd name="connsiteY1" fmla="*/ 617122 h 986622"/>
              <a:gd name="connsiteX2" fmla="*/ 900100 w 1224136"/>
              <a:gd name="connsiteY2" fmla="*/ 338550 h 986622"/>
              <a:gd name="connsiteX3" fmla="*/ 1224136 w 1224136"/>
              <a:gd name="connsiteY3" fmla="*/ 986622 h 986622"/>
              <a:gd name="connsiteX4" fmla="*/ 936104 w 1224136"/>
              <a:gd name="connsiteY4" fmla="*/ 986622 h 986622"/>
              <a:gd name="connsiteX5" fmla="*/ 576064 w 1224136"/>
              <a:gd name="connsiteY5" fmla="*/ 986622 h 986622"/>
              <a:gd name="connsiteX6" fmla="*/ 0 w 1224136"/>
              <a:gd name="connsiteY6" fmla="*/ 986622 h 986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136" h="986622">
                <a:moveTo>
                  <a:pt x="468052" y="0"/>
                </a:moveTo>
                <a:lnTo>
                  <a:pt x="760814" y="617122"/>
                </a:lnTo>
                <a:lnTo>
                  <a:pt x="900100" y="338550"/>
                </a:lnTo>
                <a:lnTo>
                  <a:pt x="1224136" y="986622"/>
                </a:lnTo>
                <a:lnTo>
                  <a:pt x="936104" y="986622"/>
                </a:lnTo>
                <a:lnTo>
                  <a:pt x="576064" y="986622"/>
                </a:lnTo>
                <a:lnTo>
                  <a:pt x="0" y="986622"/>
                </a:lnTo>
                <a:close/>
              </a:path>
            </a:pathLst>
          </a:custGeom>
          <a:noFill/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0" y="2728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 animBg="1"/>
    </p:bldLst>
  </p:timing>
</p:sld>
</file>

<file path=ppt/tags/tag1.xml><?xml version="1.0" encoding="utf-8"?>
<p:tagLst xmlns:p="http://schemas.openxmlformats.org/presentationml/2006/main">
  <p:tag name="PA" val="v3.0.1"/>
</p:tagLst>
</file>

<file path=ppt/tags/tag2.xml><?xml version="1.0" encoding="utf-8"?>
<p:tagLst xmlns:p="http://schemas.openxmlformats.org/presentationml/2006/main">
  <p:tag name="PA" val="v3.0.1"/>
</p:tagLst>
</file>

<file path=ppt/tags/tag3.xml><?xml version="1.0" encoding="utf-8"?>
<p:tagLst xmlns:p="http://schemas.openxmlformats.org/presentationml/2006/main">
  <p:tag name="PA" val="v3.0.1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COMMONDATA" val="eyJoZGlkIjoiN2MzMDYwYjFiMDc4ZmJlMGI4YzkyZTJjZmRjYTE5YWIifQ=="/>
  <p:tag name="commondata" val="eyJoZGlkIjoiMmVkNjUwMDIzZDJiNTQzNmYxOTEyZTdmZjgxMGUzMGE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>
            <a:lumMod val="65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3817</Words>
  <Application>WPS 演示</Application>
  <PresentationFormat>宽屏</PresentationFormat>
  <Paragraphs>174</Paragraphs>
  <Slides>10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24" baseType="lpstr">
      <vt:lpstr>Arial</vt:lpstr>
      <vt:lpstr>SimSun</vt:lpstr>
      <vt:lpstr>Wingdings</vt:lpstr>
      <vt:lpstr>Rubik</vt:lpstr>
      <vt:lpstr>Segoe Print</vt:lpstr>
      <vt:lpstr>Segoe UI</vt:lpstr>
      <vt:lpstr>Times New Roman</vt:lpstr>
      <vt:lpstr>Wingdings</vt:lpstr>
      <vt:lpstr>DengXian</vt:lpstr>
      <vt:lpstr>Söhne</vt:lpstr>
      <vt:lpstr>Calibri</vt:lpstr>
      <vt:lpstr>Microsoft YaHei</vt:lpstr>
      <vt:lpstr>Arial Unicode MS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Mr lonely</cp:lastModifiedBy>
  <cp:revision>110</cp:revision>
  <dcterms:created xsi:type="dcterms:W3CDTF">2017-02-25T07:51:00Z</dcterms:created>
  <dcterms:modified xsi:type="dcterms:W3CDTF">2023-11-26T18:51:05Z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4374F296C8A94294995E34754934E64F_13</vt:lpwstr>
  </property>
  <property fmtid="{D5CDD505-2E9C-101B-9397-08002B2CF9AE}" pid="3" name="KSOProductBuildVer">
    <vt:lpwstr>2052-12.1.0.15712</vt:lpwstr>
  </property>
</Properties>
</file>