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6" r:id="rId8"/>
    <p:sldId id="262" r:id="rId9"/>
    <p:sldId id="263" r:id="rId10"/>
    <p:sldId id="264" r:id="rId11"/>
    <p:sldId id="265"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29" autoAdjust="0"/>
    <p:restoredTop sz="93728" autoAdjust="0"/>
  </p:normalViewPr>
  <p:slideViewPr>
    <p:cSldViewPr snapToGrid="0">
      <p:cViewPr varScale="1">
        <p:scale>
          <a:sx n="64" d="100"/>
          <a:sy n="64" d="100"/>
        </p:scale>
        <p:origin x="764" y="3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1/9/2019</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jpeg"/></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image" Target="../media/image28.jpeg"/><Relationship Id="rId4" Type="http://schemas.openxmlformats.org/officeDocument/2006/relationships/image" Target="../media/image27.jpeg"/></Relationships>
</file>

<file path=ppt/slides/_rels/slide1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uk.images.search.yahoo.com/search/images" TargetMode="External"/><Relationship Id="rId2" Type="http://schemas.openxmlformats.org/officeDocument/2006/relationships/hyperlink" Target="http://www.pinterest.com/" TargetMode="External"/><Relationship Id="rId1" Type="http://schemas.openxmlformats.org/officeDocument/2006/relationships/slideLayout" Target="../slideLayouts/slideLayout2.xml"/><Relationship Id="rId4" Type="http://schemas.openxmlformats.org/officeDocument/2006/relationships/hyperlink" Target="https://www.sokanu.com/careers/advertising-manag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BCA8E-91B4-42EA-A7F5-285CAA14B314}"/>
              </a:ext>
            </a:extLst>
          </p:cNvPr>
          <p:cNvSpPr>
            <a:spLocks noGrp="1"/>
          </p:cNvSpPr>
          <p:nvPr>
            <p:ph type="ctrTitle"/>
          </p:nvPr>
        </p:nvSpPr>
        <p:spPr>
          <a:xfrm>
            <a:off x="0" y="2720746"/>
            <a:ext cx="7036906" cy="861391"/>
          </a:xfrm>
        </p:spPr>
        <p:txBody>
          <a:bodyPr>
            <a:noAutofit/>
          </a:bodyPr>
          <a:lstStyle/>
          <a:p>
            <a:pPr algn="ctr"/>
            <a:r>
              <a:rPr lang="en-GB" sz="10000" b="1" dirty="0">
                <a:solidFill>
                  <a:srgbClr val="00B050"/>
                </a:solidFill>
              </a:rPr>
              <a:t>Home-aid cleaning </a:t>
            </a:r>
          </a:p>
        </p:txBody>
      </p:sp>
      <p:sp>
        <p:nvSpPr>
          <p:cNvPr id="3" name="Subtitle 2">
            <a:extLst>
              <a:ext uri="{FF2B5EF4-FFF2-40B4-BE49-F238E27FC236}">
                <a16:creationId xmlns:a16="http://schemas.microsoft.com/office/drawing/2014/main" id="{FCC66D69-E6CD-4841-A722-143D3B2D9C93}"/>
              </a:ext>
            </a:extLst>
          </p:cNvPr>
          <p:cNvSpPr>
            <a:spLocks noGrp="1"/>
          </p:cNvSpPr>
          <p:nvPr>
            <p:ph type="subTitle" idx="1"/>
          </p:nvPr>
        </p:nvSpPr>
        <p:spPr>
          <a:xfrm>
            <a:off x="6096000" y="3305211"/>
            <a:ext cx="6019801" cy="4271246"/>
          </a:xfrm>
        </p:spPr>
        <p:txBody>
          <a:bodyPr>
            <a:noAutofit/>
          </a:bodyPr>
          <a:lstStyle/>
          <a:p>
            <a:r>
              <a:rPr lang="en-GB" sz="1600" dirty="0">
                <a:latin typeface="Arial" panose="020B0604020202020204" pitchFamily="34" charset="0"/>
                <a:cs typeface="Arial" panose="020B0604020202020204" pitchFamily="34" charset="0"/>
              </a:rPr>
              <a:t>Robiul Rahman 1715289</a:t>
            </a:r>
          </a:p>
          <a:p>
            <a:r>
              <a:rPr lang="en-GB" sz="1600" dirty="0">
                <a:latin typeface="Arial" panose="020B0604020202020204" pitchFamily="34" charset="0"/>
                <a:cs typeface="Arial" panose="020B0604020202020204" pitchFamily="34" charset="0"/>
              </a:rPr>
              <a:t>Naheed rehmen 1714919</a:t>
            </a:r>
          </a:p>
          <a:p>
            <a:r>
              <a:rPr lang="en-GB" sz="1600" dirty="0">
                <a:latin typeface="Arial" panose="020B0604020202020204" pitchFamily="34" charset="0"/>
                <a:cs typeface="Arial" panose="020B0604020202020204" pitchFamily="34" charset="0"/>
              </a:rPr>
              <a:t>Saddiqur Rahman 1715290</a:t>
            </a:r>
          </a:p>
          <a:p>
            <a:r>
              <a:rPr lang="en-GB" sz="1600" dirty="0">
                <a:latin typeface="Arial" panose="020B0604020202020204" pitchFamily="34" charset="0"/>
                <a:cs typeface="Arial" panose="020B0604020202020204" pitchFamily="34" charset="0"/>
              </a:rPr>
              <a:t>Dilruba khatun 1709434</a:t>
            </a:r>
          </a:p>
          <a:p>
            <a:r>
              <a:rPr lang="en-GB" sz="1600" dirty="0">
                <a:latin typeface="Arial" panose="020B0604020202020204" pitchFamily="34" charset="0"/>
                <a:cs typeface="Arial" panose="020B0604020202020204" pitchFamily="34" charset="0"/>
              </a:rPr>
              <a:t>Group 3</a:t>
            </a:r>
          </a:p>
          <a:p>
            <a:r>
              <a:rPr lang="en-GB" sz="1600" dirty="0">
                <a:latin typeface="Arial" panose="020B0604020202020204" pitchFamily="34" charset="0"/>
                <a:cs typeface="Arial" panose="020B0604020202020204" pitchFamily="34" charset="0"/>
              </a:rPr>
              <a:t>Lecturer name: Doreen </a:t>
            </a:r>
          </a:p>
          <a:p>
            <a:r>
              <a:rPr lang="en-GB" sz="1600" dirty="0">
                <a:latin typeface="Arial" panose="020B0604020202020204" pitchFamily="34" charset="0"/>
                <a:cs typeface="Arial" panose="020B0604020202020204" pitchFamily="34" charset="0"/>
              </a:rPr>
              <a:t>Module title: </a:t>
            </a:r>
            <a:r>
              <a:rPr lang="en-US" sz="1600" dirty="0">
                <a:latin typeface="Arial" panose="020B0604020202020204" pitchFamily="34" charset="0"/>
                <a:cs typeface="Arial" panose="020B0604020202020204" pitchFamily="34" charset="0"/>
              </a:rPr>
              <a:t>Managing Enterprise in the 21st Century</a:t>
            </a:r>
          </a:p>
          <a:p>
            <a:r>
              <a:rPr lang="en-GB" sz="1600" dirty="0">
                <a:latin typeface="Arial" panose="020B0604020202020204" pitchFamily="34" charset="0"/>
                <a:cs typeface="Arial" panose="020B0604020202020204" pitchFamily="34" charset="0"/>
              </a:rPr>
              <a:t>MODULE CODE: BMSK4006</a:t>
            </a:r>
          </a:p>
          <a:p>
            <a:r>
              <a:rPr lang="en-GB" sz="1600" dirty="0">
                <a:latin typeface="Arial" panose="020B0604020202020204" pitchFamily="34" charset="0"/>
                <a:cs typeface="Arial" panose="020B0604020202020204" pitchFamily="34" charset="0"/>
              </a:rPr>
              <a:t>WRITTEN ASSIGNMENT + PRESENTATION  </a:t>
            </a:r>
          </a:p>
        </p:txBody>
      </p:sp>
      <p:pic>
        <p:nvPicPr>
          <p:cNvPr id="1026" name="Picture 2" descr="Image result for recycling">
            <a:extLst>
              <a:ext uri="{FF2B5EF4-FFF2-40B4-BE49-F238E27FC236}">
                <a16:creationId xmlns:a16="http://schemas.microsoft.com/office/drawing/2014/main" id="{360D6ADD-456E-4A92-B81B-0BE5F22A66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6906" y="386172"/>
            <a:ext cx="4668324" cy="26223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6" name="AutoShape 8" descr="Related image">
            <a:extLst>
              <a:ext uri="{FF2B5EF4-FFF2-40B4-BE49-F238E27FC236}">
                <a16:creationId xmlns:a16="http://schemas.microsoft.com/office/drawing/2014/main" id="{E628637D-DAA8-484B-9F71-928DD4C9295D}"/>
              </a:ext>
            </a:extLst>
          </p:cNvPr>
          <p:cNvSpPr>
            <a:spLocks noChangeAspect="1" noChangeArrowheads="1"/>
          </p:cNvSpPr>
          <p:nvPr/>
        </p:nvSpPr>
        <p:spPr bwMode="auto">
          <a:xfrm>
            <a:off x="5943599" y="3552789"/>
            <a:ext cx="6019801" cy="313103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76F7CB92-5AB8-4164-9596-7E5D4AFEA97B}"/>
              </a:ext>
            </a:extLst>
          </p:cNvPr>
          <p:cNvPicPr>
            <a:picLocks noChangeAspect="1"/>
          </p:cNvPicPr>
          <p:nvPr/>
        </p:nvPicPr>
        <p:blipFill>
          <a:blip r:embed="rId3"/>
          <a:stretch>
            <a:fillRect/>
          </a:stretch>
        </p:blipFill>
        <p:spPr>
          <a:xfrm>
            <a:off x="1403901" y="3552790"/>
            <a:ext cx="4539698" cy="302797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8685527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91AE4-A006-48C3-925D-C6CE09CCB9D2}"/>
              </a:ext>
            </a:extLst>
          </p:cNvPr>
          <p:cNvSpPr>
            <a:spLocks noGrp="1"/>
          </p:cNvSpPr>
          <p:nvPr>
            <p:ph type="title"/>
          </p:nvPr>
        </p:nvSpPr>
        <p:spPr/>
        <p:txBody>
          <a:bodyPr>
            <a:normAutofit/>
          </a:bodyPr>
          <a:lstStyle/>
          <a:p>
            <a:r>
              <a:rPr lang="en-GB" sz="4800" b="1" dirty="0">
                <a:solidFill>
                  <a:srgbClr val="00B050"/>
                </a:solidFill>
              </a:rPr>
              <a:t>Business / Company Overview</a:t>
            </a:r>
          </a:p>
        </p:txBody>
      </p:sp>
      <p:sp>
        <p:nvSpPr>
          <p:cNvPr id="3" name="Content Placeholder 2">
            <a:extLst>
              <a:ext uri="{FF2B5EF4-FFF2-40B4-BE49-F238E27FC236}">
                <a16:creationId xmlns:a16="http://schemas.microsoft.com/office/drawing/2014/main" id="{4EBADBA7-FB3C-462D-ACAB-70B4AF2547B4}"/>
              </a:ext>
            </a:extLst>
          </p:cNvPr>
          <p:cNvSpPr>
            <a:spLocks noGrp="1"/>
          </p:cNvSpPr>
          <p:nvPr>
            <p:ph idx="1"/>
          </p:nvPr>
        </p:nvSpPr>
        <p:spPr>
          <a:xfrm>
            <a:off x="713936" y="1885070"/>
            <a:ext cx="10131425" cy="3329354"/>
          </a:xfrm>
        </p:spPr>
        <p:txBody>
          <a:bodyPr/>
          <a:lstStyle/>
          <a:p>
            <a:r>
              <a:rPr lang="en-GB" dirty="0"/>
              <a:t>Home-Aid Cleaning is a business that we created as a team, this business purpose is to hire homeless people and low-income individuals to clean the community. </a:t>
            </a:r>
          </a:p>
          <a:p>
            <a:r>
              <a:rPr lang="en-GB" dirty="0"/>
              <a:t>This business is here to give the homeless people another chance in life, to help them grow and become successful and help the low-income individuals earn some money to achieve their life goals. in addition to this, Home-Aid Cleaning is here to better the community and keep the environment clean and not an eyesore to the families living in it.</a:t>
            </a:r>
          </a:p>
          <a:p>
            <a:r>
              <a:rPr lang="en-GB" dirty="0"/>
              <a:t>Employability will be a major part to our business because it will also help the lower income individuals stay off work that do cash in hand jobs, many people in the UK do cash in hand jobs to avoid paying tax.</a:t>
            </a:r>
          </a:p>
        </p:txBody>
      </p:sp>
      <p:sp>
        <p:nvSpPr>
          <p:cNvPr id="4" name="Rectangle 3"/>
          <p:cNvSpPr/>
          <p:nvPr/>
        </p:nvSpPr>
        <p:spPr>
          <a:xfrm>
            <a:off x="178191" y="4965895"/>
            <a:ext cx="10063090" cy="1569660"/>
          </a:xfrm>
          <a:prstGeom prst="rect">
            <a:avLst/>
          </a:prstGeom>
        </p:spPr>
        <p:txBody>
          <a:bodyPr wrap="square">
            <a:spAutoFit/>
          </a:bodyPr>
          <a:lstStyle/>
          <a:p>
            <a:r>
              <a:rPr lang="en-GB" sz="9600" b="1" dirty="0">
                <a:solidFill>
                  <a:srgbClr val="00B050"/>
                </a:solidFill>
              </a:rPr>
              <a:t>Home-aid cleaning </a:t>
            </a:r>
            <a:endParaRPr lang="en-GB" dirty="0"/>
          </a:p>
        </p:txBody>
      </p:sp>
      <p:sp>
        <p:nvSpPr>
          <p:cNvPr id="10242" name="AutoShape 2" descr="Image result for red cartoon cross hospita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244" name="AutoShape 4" descr="Image result for red cartoon cross hospita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246" name="AutoShape 6" descr="Image result for red cartoon cross hospita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248" name="AutoShape 8" descr="Image result for red cartoon cross hospita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9" name="Picture 8" descr="g19-512.png"/>
          <p:cNvPicPr>
            <a:picLocks noChangeAspect="1"/>
          </p:cNvPicPr>
          <p:nvPr/>
        </p:nvPicPr>
        <p:blipFill>
          <a:blip r:embed="rId2"/>
          <a:stretch>
            <a:fillRect/>
          </a:stretch>
        </p:blipFill>
        <p:spPr>
          <a:xfrm>
            <a:off x="9279988" y="4577862"/>
            <a:ext cx="2448950" cy="2448950"/>
          </a:xfrm>
          <a:prstGeom prst="rect">
            <a:avLst/>
          </a:prstGeom>
        </p:spPr>
      </p:pic>
    </p:spTree>
    <p:extLst>
      <p:ext uri="{BB962C8B-B14F-4D97-AF65-F5344CB8AC3E}">
        <p14:creationId xmlns:p14="http://schemas.microsoft.com/office/powerpoint/2010/main" val="9694080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323BD-F87D-4F5A-86A2-10011A1B8907}"/>
              </a:ext>
            </a:extLst>
          </p:cNvPr>
          <p:cNvSpPr>
            <a:spLocks noGrp="1"/>
          </p:cNvSpPr>
          <p:nvPr>
            <p:ph type="title"/>
          </p:nvPr>
        </p:nvSpPr>
        <p:spPr/>
        <p:txBody>
          <a:bodyPr>
            <a:normAutofit/>
          </a:bodyPr>
          <a:lstStyle/>
          <a:p>
            <a:r>
              <a:rPr lang="en-GB" sz="4800" b="1" dirty="0">
                <a:solidFill>
                  <a:srgbClr val="00B050"/>
                </a:solidFill>
              </a:rPr>
              <a:t>Products and Services</a:t>
            </a:r>
          </a:p>
        </p:txBody>
      </p:sp>
      <p:sp>
        <p:nvSpPr>
          <p:cNvPr id="3" name="Content Placeholder 2">
            <a:extLst>
              <a:ext uri="{FF2B5EF4-FFF2-40B4-BE49-F238E27FC236}">
                <a16:creationId xmlns:a16="http://schemas.microsoft.com/office/drawing/2014/main" id="{61BF88D5-FB0C-4B27-979A-1F4986CE71C7}"/>
              </a:ext>
            </a:extLst>
          </p:cNvPr>
          <p:cNvSpPr>
            <a:spLocks noGrp="1"/>
          </p:cNvSpPr>
          <p:nvPr>
            <p:ph idx="1"/>
          </p:nvPr>
        </p:nvSpPr>
        <p:spPr/>
        <p:txBody>
          <a:bodyPr/>
          <a:lstStyle/>
          <a:p>
            <a:r>
              <a:rPr lang="en-GB" dirty="0"/>
              <a:t>Our product and services are to hire any homeless individuals and pay them with food vouchers and provide them with some sort of shelter.</a:t>
            </a:r>
          </a:p>
          <a:p>
            <a:r>
              <a:rPr lang="en-GB" dirty="0"/>
              <a:t>we are hiring low-income individuals and paying them minimum wage to supervise the homeless people doing their job.</a:t>
            </a:r>
          </a:p>
          <a:p>
            <a:r>
              <a:rPr lang="en-GB" dirty="0"/>
              <a:t>clean our community and recycle everything that is recyclable and help make the environment a pleasant place to be in.</a:t>
            </a:r>
          </a:p>
          <a:p>
            <a:endParaRPr lang="en-GB" dirty="0"/>
          </a:p>
        </p:txBody>
      </p:sp>
      <p:pic>
        <p:nvPicPr>
          <p:cNvPr id="4" name="Picture 3" descr="g17908-512.png"/>
          <p:cNvPicPr>
            <a:picLocks noChangeAspect="1"/>
          </p:cNvPicPr>
          <p:nvPr/>
        </p:nvPicPr>
        <p:blipFill>
          <a:blip r:embed="rId2"/>
          <a:stretch>
            <a:fillRect/>
          </a:stretch>
        </p:blipFill>
        <p:spPr>
          <a:xfrm>
            <a:off x="7568419" y="0"/>
            <a:ext cx="3046828" cy="3046828"/>
          </a:xfrm>
          <a:prstGeom prst="rect">
            <a:avLst/>
          </a:prstGeom>
        </p:spPr>
      </p:pic>
      <p:pic>
        <p:nvPicPr>
          <p:cNvPr id="5" name="Picture 4" descr="a1441-512.png"/>
          <p:cNvPicPr>
            <a:picLocks noChangeAspect="1"/>
          </p:cNvPicPr>
          <p:nvPr/>
        </p:nvPicPr>
        <p:blipFill>
          <a:blip r:embed="rId3"/>
          <a:stretch>
            <a:fillRect/>
          </a:stretch>
        </p:blipFill>
        <p:spPr>
          <a:xfrm>
            <a:off x="2996418" y="4205068"/>
            <a:ext cx="2652932" cy="2652932"/>
          </a:xfrm>
          <a:prstGeom prst="rect">
            <a:avLst/>
          </a:prstGeom>
        </p:spPr>
      </p:pic>
      <p:pic>
        <p:nvPicPr>
          <p:cNvPr id="6" name="Picture 5" descr="a1447-512.png"/>
          <p:cNvPicPr>
            <a:picLocks noChangeAspect="1"/>
          </p:cNvPicPr>
          <p:nvPr/>
        </p:nvPicPr>
        <p:blipFill>
          <a:blip r:embed="rId4"/>
          <a:stretch>
            <a:fillRect/>
          </a:stretch>
        </p:blipFill>
        <p:spPr>
          <a:xfrm>
            <a:off x="6879101" y="4114800"/>
            <a:ext cx="2743200" cy="2743200"/>
          </a:xfrm>
          <a:prstGeom prst="rect">
            <a:avLst/>
          </a:prstGeom>
        </p:spPr>
      </p:pic>
    </p:spTree>
    <p:extLst>
      <p:ext uri="{BB962C8B-B14F-4D97-AF65-F5344CB8AC3E}">
        <p14:creationId xmlns:p14="http://schemas.microsoft.com/office/powerpoint/2010/main" val="6941711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images.jpg"/>
          <p:cNvPicPr>
            <a:picLocks noChangeAspect="1"/>
          </p:cNvPicPr>
          <p:nvPr/>
        </p:nvPicPr>
        <p:blipFill>
          <a:blip r:embed="rId2"/>
          <a:stretch>
            <a:fillRect/>
          </a:stretch>
        </p:blipFill>
        <p:spPr>
          <a:xfrm>
            <a:off x="1303459" y="4367063"/>
            <a:ext cx="1707027" cy="2278969"/>
          </a:xfrm>
          <a:prstGeom prst="rect">
            <a:avLst/>
          </a:prstGeom>
        </p:spPr>
      </p:pic>
      <p:sp>
        <p:nvSpPr>
          <p:cNvPr id="2" name="Title 1">
            <a:extLst>
              <a:ext uri="{FF2B5EF4-FFF2-40B4-BE49-F238E27FC236}">
                <a16:creationId xmlns:a16="http://schemas.microsoft.com/office/drawing/2014/main" id="{CF5AE1AC-492F-4840-8181-62D1918E2928}"/>
              </a:ext>
            </a:extLst>
          </p:cNvPr>
          <p:cNvSpPr>
            <a:spLocks noGrp="1"/>
          </p:cNvSpPr>
          <p:nvPr>
            <p:ph type="title"/>
          </p:nvPr>
        </p:nvSpPr>
        <p:spPr/>
        <p:txBody>
          <a:bodyPr/>
          <a:lstStyle/>
          <a:p>
            <a:r>
              <a:rPr lang="en-GB" dirty="0"/>
              <a:t> </a:t>
            </a:r>
            <a:r>
              <a:rPr lang="en-GB" sz="4800" dirty="0">
                <a:solidFill>
                  <a:srgbClr val="00B050"/>
                </a:solidFill>
              </a:rPr>
              <a:t>Target Market</a:t>
            </a:r>
          </a:p>
        </p:txBody>
      </p:sp>
      <p:sp>
        <p:nvSpPr>
          <p:cNvPr id="3" name="Content Placeholder 2">
            <a:extLst>
              <a:ext uri="{FF2B5EF4-FFF2-40B4-BE49-F238E27FC236}">
                <a16:creationId xmlns:a16="http://schemas.microsoft.com/office/drawing/2014/main" id="{F72720CB-CE31-4E9B-B5C8-2EDEEE652FD4}"/>
              </a:ext>
            </a:extLst>
          </p:cNvPr>
          <p:cNvSpPr>
            <a:spLocks noGrp="1"/>
          </p:cNvSpPr>
          <p:nvPr>
            <p:ph idx="1"/>
          </p:nvPr>
        </p:nvSpPr>
        <p:spPr>
          <a:xfrm>
            <a:off x="699869" y="1772530"/>
            <a:ext cx="10131425" cy="2752578"/>
          </a:xfrm>
        </p:spPr>
        <p:txBody>
          <a:bodyPr/>
          <a:lstStyle/>
          <a:p>
            <a:r>
              <a:rPr lang="en-GB" dirty="0"/>
              <a:t>Our main target will be homeless people and low income individuals.</a:t>
            </a:r>
          </a:p>
          <a:p>
            <a:r>
              <a:rPr lang="en-GB" dirty="0"/>
              <a:t>With the chosen business we are going to do leafleting, advertise on television, on the billboards and to have an interview on tv or radio. We will tell the audience that how we will help homeless people to get back to work for their better future. </a:t>
            </a:r>
          </a:p>
          <a:p>
            <a:r>
              <a:rPr lang="en-GB" dirty="0"/>
              <a:t>We will provide them training and basic skills. We will provide food and clothing vouchers. Training will be given to them if someone needs basic education, we will send them to the local college or any centre where they can learn skills and increase their knowledge. </a:t>
            </a:r>
          </a:p>
        </p:txBody>
      </p:sp>
      <p:sp>
        <p:nvSpPr>
          <p:cNvPr id="6" name="Rectangle 5"/>
          <p:cNvSpPr/>
          <p:nvPr/>
        </p:nvSpPr>
        <p:spPr>
          <a:xfrm>
            <a:off x="3150624" y="4922744"/>
            <a:ext cx="7339510" cy="923330"/>
          </a:xfrm>
          <a:prstGeom prst="rect">
            <a:avLst/>
          </a:prstGeom>
          <a:noFill/>
        </p:spPr>
        <p:txBody>
          <a:bodyPr wrap="none" lIns="91440" tIns="45720" rIns="91440" bIns="45720">
            <a:spAutoFit/>
          </a:bodyPr>
          <a:lstStyle/>
          <a:p>
            <a:pPr algn="ctr"/>
            <a:r>
              <a:rPr lang="en-US"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WE ARE HERE TO HELP!!!</a:t>
            </a:r>
            <a:endParaRPr lang="en-US" sz="5400" b="1" cap="none" spc="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extLst>
      <p:ext uri="{BB962C8B-B14F-4D97-AF65-F5344CB8AC3E}">
        <p14:creationId xmlns:p14="http://schemas.microsoft.com/office/powerpoint/2010/main" val="2012785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D80A9-A5D9-4982-8A5A-C7150A485ED7}"/>
              </a:ext>
            </a:extLst>
          </p:cNvPr>
          <p:cNvSpPr>
            <a:spLocks noGrp="1"/>
          </p:cNvSpPr>
          <p:nvPr>
            <p:ph type="title"/>
          </p:nvPr>
        </p:nvSpPr>
        <p:spPr/>
        <p:txBody>
          <a:bodyPr>
            <a:normAutofit/>
          </a:bodyPr>
          <a:lstStyle/>
          <a:p>
            <a:r>
              <a:rPr lang="en-GB" sz="4800" dirty="0">
                <a:solidFill>
                  <a:srgbClr val="00B050"/>
                </a:solidFill>
              </a:rPr>
              <a:t>Competitors</a:t>
            </a:r>
          </a:p>
        </p:txBody>
      </p:sp>
      <p:sp>
        <p:nvSpPr>
          <p:cNvPr id="3" name="Content Placeholder 2">
            <a:extLst>
              <a:ext uri="{FF2B5EF4-FFF2-40B4-BE49-F238E27FC236}">
                <a16:creationId xmlns:a16="http://schemas.microsoft.com/office/drawing/2014/main" id="{7F6BE4DC-9663-40DC-A5FC-7DABD5FA1E58}"/>
              </a:ext>
            </a:extLst>
          </p:cNvPr>
          <p:cNvSpPr>
            <a:spLocks noGrp="1"/>
          </p:cNvSpPr>
          <p:nvPr>
            <p:ph idx="1"/>
          </p:nvPr>
        </p:nvSpPr>
        <p:spPr>
          <a:xfrm>
            <a:off x="742072" y="1153550"/>
            <a:ext cx="10131425" cy="3791243"/>
          </a:xfrm>
        </p:spPr>
        <p:txBody>
          <a:bodyPr>
            <a:normAutofit fontScale="92500" lnSpcReduction="10000"/>
          </a:bodyPr>
          <a:lstStyle/>
          <a:p>
            <a:pPr marL="0" indent="0">
              <a:buNone/>
            </a:pPr>
            <a:endParaRPr lang="en-GB" sz="2400" dirty="0"/>
          </a:p>
          <a:p>
            <a:endParaRPr lang="en-GB" dirty="0"/>
          </a:p>
          <a:p>
            <a:endParaRPr lang="en-GB" dirty="0"/>
          </a:p>
          <a:p>
            <a:r>
              <a:rPr lang="en-GB" dirty="0"/>
              <a:t>There are so many charity organisations who are helping the homeless people. No one is being left out of food and shelter. They also provide them vouchers for clothing and fulfilled their necessities of life. The charities try to facilitate them with basic NHS services. </a:t>
            </a:r>
          </a:p>
          <a:p>
            <a:r>
              <a:rPr lang="en-GB" dirty="0"/>
              <a:t>These charities provide help and advice for people who are rough sleeping, in temporary, insecure or unsuitable accommodation or at risk of becoming homeless. </a:t>
            </a:r>
          </a:p>
          <a:p>
            <a:r>
              <a:rPr lang="en-GB" dirty="0"/>
              <a:t>CRISIS: This charity offers education, employment, housing and well-being services from centres in big cities. </a:t>
            </a:r>
          </a:p>
          <a:p>
            <a:r>
              <a:rPr lang="en-GB" dirty="0"/>
              <a:t>Centrepoint: This charity helps 1000s of young people every year to help them save their future. Also, you can sponsor a person to help provide them food and shelter (By Adrian Lobb April 10, 2018).</a:t>
            </a:r>
          </a:p>
          <a:p>
            <a:endParaRPr lang="en-GB" dirty="0"/>
          </a:p>
        </p:txBody>
      </p:sp>
      <p:pic>
        <p:nvPicPr>
          <p:cNvPr id="4" name="Picture 3" descr="crisis_fblogo.jpg"/>
          <p:cNvPicPr>
            <a:picLocks noChangeAspect="1"/>
          </p:cNvPicPr>
          <p:nvPr/>
        </p:nvPicPr>
        <p:blipFill>
          <a:blip r:embed="rId2"/>
          <a:stretch>
            <a:fillRect/>
          </a:stretch>
        </p:blipFill>
        <p:spPr>
          <a:xfrm>
            <a:off x="5059093" y="4783602"/>
            <a:ext cx="1665264" cy="1617198"/>
          </a:xfrm>
          <a:prstGeom prst="rect">
            <a:avLst/>
          </a:prstGeom>
        </p:spPr>
      </p:pic>
      <p:pic>
        <p:nvPicPr>
          <p:cNvPr id="5" name="Picture 4" descr="download.png"/>
          <p:cNvPicPr>
            <a:picLocks noChangeAspect="1"/>
          </p:cNvPicPr>
          <p:nvPr/>
        </p:nvPicPr>
        <p:blipFill>
          <a:blip r:embed="rId3"/>
          <a:srcRect l="32547" t="18757" r="33370" b="20942"/>
          <a:stretch>
            <a:fillRect/>
          </a:stretch>
        </p:blipFill>
        <p:spPr>
          <a:xfrm>
            <a:off x="2883877" y="4797083"/>
            <a:ext cx="1533379" cy="1533380"/>
          </a:xfrm>
          <a:prstGeom prst="rect">
            <a:avLst/>
          </a:prstGeom>
        </p:spPr>
      </p:pic>
      <p:pic>
        <p:nvPicPr>
          <p:cNvPr id="6" name="Picture 5" descr="1_bcCierqLORPyBszpHNBTcg.jpeg"/>
          <p:cNvPicPr>
            <a:picLocks noChangeAspect="1"/>
          </p:cNvPicPr>
          <p:nvPr/>
        </p:nvPicPr>
        <p:blipFill>
          <a:blip r:embed="rId4"/>
          <a:stretch>
            <a:fillRect/>
          </a:stretch>
        </p:blipFill>
        <p:spPr>
          <a:xfrm>
            <a:off x="7235484" y="4790049"/>
            <a:ext cx="2147668" cy="1610751"/>
          </a:xfrm>
          <a:prstGeom prst="rect">
            <a:avLst/>
          </a:prstGeom>
        </p:spPr>
      </p:pic>
    </p:spTree>
    <p:extLst>
      <p:ext uri="{BB962C8B-B14F-4D97-AF65-F5344CB8AC3E}">
        <p14:creationId xmlns:p14="http://schemas.microsoft.com/office/powerpoint/2010/main" val="1687883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75695-2C8B-4D5F-A804-3C3BEEA54C2C}"/>
              </a:ext>
            </a:extLst>
          </p:cNvPr>
          <p:cNvSpPr>
            <a:spLocks noGrp="1"/>
          </p:cNvSpPr>
          <p:nvPr>
            <p:ph type="title"/>
          </p:nvPr>
        </p:nvSpPr>
        <p:spPr>
          <a:xfrm>
            <a:off x="450670" y="204652"/>
            <a:ext cx="10131425" cy="1456267"/>
          </a:xfrm>
        </p:spPr>
        <p:txBody>
          <a:bodyPr>
            <a:normAutofit/>
          </a:bodyPr>
          <a:lstStyle/>
          <a:p>
            <a:r>
              <a:rPr lang="en-GB" sz="4800" b="1" dirty="0">
                <a:solidFill>
                  <a:srgbClr val="00B050"/>
                </a:solidFill>
              </a:rPr>
              <a:t>Marketing and Sales Plan</a:t>
            </a:r>
          </a:p>
        </p:txBody>
      </p:sp>
      <p:sp>
        <p:nvSpPr>
          <p:cNvPr id="3" name="Content Placeholder 2">
            <a:extLst>
              <a:ext uri="{FF2B5EF4-FFF2-40B4-BE49-F238E27FC236}">
                <a16:creationId xmlns:a16="http://schemas.microsoft.com/office/drawing/2014/main" id="{49F22451-28B7-42E5-9202-67C9995F2C85}"/>
              </a:ext>
            </a:extLst>
          </p:cNvPr>
          <p:cNvSpPr>
            <a:spLocks noGrp="1"/>
          </p:cNvSpPr>
          <p:nvPr>
            <p:ph idx="1"/>
          </p:nvPr>
        </p:nvSpPr>
        <p:spPr>
          <a:xfrm>
            <a:off x="522514" y="1490869"/>
            <a:ext cx="10567852" cy="4302421"/>
          </a:xfrm>
        </p:spPr>
        <p:txBody>
          <a:bodyPr>
            <a:normAutofit lnSpcReduction="10000"/>
          </a:bodyPr>
          <a:lstStyle/>
          <a:p>
            <a:r>
              <a:rPr lang="en-GB" dirty="0"/>
              <a:t>These are the business strategies which as a team will be working to achieve and successfully expanded our business project which is called the home aid  cleaning project.</a:t>
            </a:r>
          </a:p>
          <a:p>
            <a:r>
              <a:rPr lang="en-GB" dirty="0"/>
              <a:t>1 Distributing our Business projects </a:t>
            </a:r>
            <a:r>
              <a:rPr lang="en-GB" i="1" dirty="0"/>
              <a:t>flye</a:t>
            </a:r>
            <a:r>
              <a:rPr lang="en-GB" dirty="0"/>
              <a:t>r to promote our product and service, which we will be providing for homelessness individual in different areas in Birmingham. Homeless shelters, Charity shops, these are the setting we are going to distribute our business flyer to promote our product and service.</a:t>
            </a:r>
          </a:p>
          <a:p>
            <a:r>
              <a:rPr lang="en-GB" dirty="0"/>
              <a:t>2 Displaying our company overview on the </a:t>
            </a:r>
            <a:r>
              <a:rPr lang="en-GB" i="1" dirty="0"/>
              <a:t>Social Website Facebook and twitter.</a:t>
            </a:r>
            <a:r>
              <a:rPr lang="en-GB" dirty="0"/>
              <a:t>  This can be accomplished when we display our company overview on Facebook  or twitter, When charity or homeless shelter or fundraising company can see our  business  project website and contact us. </a:t>
            </a:r>
          </a:p>
          <a:p>
            <a:r>
              <a:rPr lang="en-GB" dirty="0"/>
              <a:t>3 Working with the </a:t>
            </a:r>
            <a:r>
              <a:rPr lang="en-GB" i="1" dirty="0"/>
              <a:t>Local Council</a:t>
            </a:r>
            <a:r>
              <a:rPr lang="en-GB" dirty="0"/>
              <a:t> to provided us a grant and  also provided the right policy and procedures before starting our business.  To make our business project  a successful business to expanded in the future.   We also need to work with other local council in different community if we start any work in their area. </a:t>
            </a:r>
          </a:p>
          <a:p>
            <a:r>
              <a:rPr lang="en-GB" i="1" dirty="0"/>
              <a:t>4 Fundraising ,</a:t>
            </a:r>
            <a:r>
              <a:rPr lang="en-GB" dirty="0"/>
              <a:t>to promote our service and product to different community, to help us spread our business project overview. This will be done by employing low income individual to fundraise to promote our business project.  </a:t>
            </a:r>
          </a:p>
          <a:p>
            <a:endParaRPr lang="en-GB" dirty="0"/>
          </a:p>
        </p:txBody>
      </p:sp>
    </p:spTree>
    <p:extLst>
      <p:ext uri="{BB962C8B-B14F-4D97-AF65-F5344CB8AC3E}">
        <p14:creationId xmlns:p14="http://schemas.microsoft.com/office/powerpoint/2010/main" val="3795275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descr="C:\Users\home\Pictures\Picture1.png"/>
          <p:cNvPicPr/>
          <p:nvPr/>
        </p:nvPicPr>
        <p:blipFill>
          <a:blip r:embed="rId2" cstate="print"/>
          <a:srcRect/>
          <a:stretch>
            <a:fillRect/>
          </a:stretch>
        </p:blipFill>
        <p:spPr bwMode="auto">
          <a:xfrm>
            <a:off x="4312197" y="194938"/>
            <a:ext cx="4644904" cy="6480778"/>
          </a:xfrm>
          <a:prstGeom prst="rect">
            <a:avLst/>
          </a:prstGeom>
          <a:ln w="88900" cap="sq" cmpd="thickThin">
            <a:solidFill>
              <a:srgbClr val="000000"/>
            </a:solidFill>
            <a:prstDash val="solid"/>
            <a:miter lim="800000"/>
          </a:ln>
          <a:effectLst>
            <a:innerShdw blurRad="76200">
              <a:srgbClr val="000000"/>
            </a:innerShdw>
          </a:effectLst>
        </p:spPr>
      </p:pic>
      <p:sp>
        <p:nvSpPr>
          <p:cNvPr id="7" name="Rectangle 6"/>
          <p:cNvSpPr/>
          <p:nvPr/>
        </p:nvSpPr>
        <p:spPr>
          <a:xfrm rot="17998204">
            <a:off x="8505665" y="1565026"/>
            <a:ext cx="4394569" cy="2308324"/>
          </a:xfrm>
          <a:prstGeom prst="rect">
            <a:avLst/>
          </a:prstGeom>
          <a:noFill/>
        </p:spPr>
        <p:txBody>
          <a:bodyPr wrap="square" lIns="91440" tIns="45720" rIns="91440" bIns="45720">
            <a:spAutoFit/>
          </a:bodyPr>
          <a:lstStyle/>
          <a:p>
            <a:pPr algn="ctr"/>
            <a:r>
              <a:rPr lang="en-US" sz="7200" b="1" cap="none" spc="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Company flyer</a:t>
            </a:r>
          </a:p>
        </p:txBody>
      </p:sp>
      <p:pic>
        <p:nvPicPr>
          <p:cNvPr id="8" name="Picture 7" descr="2000px-Facebook_New_Logo_(2015).svg.png"/>
          <p:cNvPicPr>
            <a:picLocks noChangeAspect="1"/>
          </p:cNvPicPr>
          <p:nvPr/>
        </p:nvPicPr>
        <p:blipFill>
          <a:blip r:embed="rId3"/>
          <a:stretch>
            <a:fillRect/>
          </a:stretch>
        </p:blipFill>
        <p:spPr>
          <a:xfrm>
            <a:off x="168813" y="658603"/>
            <a:ext cx="3685735" cy="1385836"/>
          </a:xfrm>
          <a:prstGeom prst="rect">
            <a:avLst/>
          </a:prstGeom>
        </p:spPr>
      </p:pic>
      <p:pic>
        <p:nvPicPr>
          <p:cNvPr id="9" name="Picture 8" descr="Twitter.jpeg"/>
          <p:cNvPicPr>
            <a:picLocks noChangeAspect="1"/>
          </p:cNvPicPr>
          <p:nvPr/>
        </p:nvPicPr>
        <p:blipFill>
          <a:blip r:embed="rId4"/>
          <a:stretch>
            <a:fillRect/>
          </a:stretch>
        </p:blipFill>
        <p:spPr>
          <a:xfrm>
            <a:off x="182880" y="2236372"/>
            <a:ext cx="3657600" cy="1914144"/>
          </a:xfrm>
          <a:prstGeom prst="rect">
            <a:avLst/>
          </a:prstGeom>
        </p:spPr>
      </p:pic>
      <p:pic>
        <p:nvPicPr>
          <p:cNvPr id="10" name="Picture 9" descr="download.jpg"/>
          <p:cNvPicPr>
            <a:picLocks noChangeAspect="1"/>
          </p:cNvPicPr>
          <p:nvPr/>
        </p:nvPicPr>
        <p:blipFill>
          <a:blip r:embed="rId5"/>
          <a:stretch>
            <a:fillRect/>
          </a:stretch>
        </p:blipFill>
        <p:spPr>
          <a:xfrm>
            <a:off x="200244" y="4315924"/>
            <a:ext cx="3626167" cy="231943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E4FB1-B2F0-4673-99D1-5702A3DEB3DC}"/>
              </a:ext>
            </a:extLst>
          </p:cNvPr>
          <p:cNvSpPr>
            <a:spLocks noGrp="1"/>
          </p:cNvSpPr>
          <p:nvPr>
            <p:ph type="title"/>
          </p:nvPr>
        </p:nvSpPr>
        <p:spPr>
          <a:xfrm>
            <a:off x="822960" y="201637"/>
            <a:ext cx="9952063" cy="1241083"/>
          </a:xfrm>
        </p:spPr>
        <p:txBody>
          <a:bodyPr>
            <a:normAutofit/>
          </a:bodyPr>
          <a:lstStyle/>
          <a:p>
            <a:r>
              <a:rPr lang="en-GB" sz="4800" b="1" dirty="0">
                <a:solidFill>
                  <a:srgbClr val="00B050"/>
                </a:solidFill>
              </a:rPr>
              <a:t>Management Team</a:t>
            </a:r>
          </a:p>
        </p:txBody>
      </p:sp>
      <p:sp>
        <p:nvSpPr>
          <p:cNvPr id="3" name="Content Placeholder 2">
            <a:extLst>
              <a:ext uri="{FF2B5EF4-FFF2-40B4-BE49-F238E27FC236}">
                <a16:creationId xmlns:a16="http://schemas.microsoft.com/office/drawing/2014/main" id="{0439E3D2-E27A-4272-81C9-805E14B8E017}"/>
              </a:ext>
            </a:extLst>
          </p:cNvPr>
          <p:cNvSpPr>
            <a:spLocks noGrp="1"/>
          </p:cNvSpPr>
          <p:nvPr>
            <p:ph idx="1"/>
          </p:nvPr>
        </p:nvSpPr>
        <p:spPr>
          <a:xfrm>
            <a:off x="728004" y="1127760"/>
            <a:ext cx="10131425" cy="3556782"/>
          </a:xfrm>
        </p:spPr>
        <p:txBody>
          <a:bodyPr>
            <a:normAutofit fontScale="77500" lnSpcReduction="20000"/>
          </a:bodyPr>
          <a:lstStyle/>
          <a:p>
            <a:r>
              <a:rPr lang="en-GB" sz="1600" dirty="0">
                <a:latin typeface="Arial" panose="020B0604020202020204" pitchFamily="34" charset="0"/>
                <a:cs typeface="Arial" panose="020B0604020202020204" pitchFamily="34" charset="0"/>
              </a:rPr>
              <a:t>Business director – </a:t>
            </a:r>
            <a:r>
              <a:rPr lang="en-GB" dirty="0"/>
              <a:t>In our business project our business director takes the responsibility of setting task to the other members of this business project to tackle different roles, what plan are made  for this business project which we are going to provided service to the community and homeless individual.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Financial manager –</a:t>
            </a:r>
            <a:r>
              <a:rPr lang="en-GB" dirty="0"/>
              <a:t>The financial manager is responsible for the budget which is the incoming and outgoing profits and loss of this business project. The financial manager   has the responsibility  of calculating the incoming and outgoing profits regarding product and service of this business project, which is keeping the community clean by employing homeless individual to do this task.</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Adverting manager - Their role in this business  project company is to gather information and promote the product and service which the company is aiming to accomplish to make our business successful. The adverting manger has the responsibility of prompting our product and service on the Facebook  or twitter  social website. Also advertising the business flayer which will be advertises in home shelters or other charitable company to collaborate with them to enhance our business to run successfully ad expand in the future</a:t>
            </a:r>
          </a:p>
          <a:p>
            <a:pPr marL="0" indent="0">
              <a:buNone/>
            </a:pPr>
            <a:r>
              <a:rPr lang="en-GB" sz="1600" dirty="0">
                <a:latin typeface="Arial" panose="020B0604020202020204" pitchFamily="34" charset="0"/>
                <a:cs typeface="Arial" panose="020B0604020202020204" pitchFamily="34" charset="0"/>
              </a:rPr>
              <a:t>       Distributing Manager</a:t>
            </a:r>
          </a:p>
          <a:p>
            <a:r>
              <a:rPr lang="en-GB" dirty="0"/>
              <a:t> The distributing manager has the role of distributing the flayers to the right companies which we might need to work with.  So, we can successfully make a success of this project, by employing homeless individual from a positive prospective for the business service and product to run successfully with help from other business company relating to our service and product. </a:t>
            </a:r>
          </a:p>
          <a:p>
            <a:endParaRPr lang="en-GB" dirty="0"/>
          </a:p>
        </p:txBody>
      </p:sp>
      <p:pic>
        <p:nvPicPr>
          <p:cNvPr id="4" name="Picture 3" descr="Managers3.jpg"/>
          <p:cNvPicPr>
            <a:picLocks noChangeAspect="1"/>
          </p:cNvPicPr>
          <p:nvPr/>
        </p:nvPicPr>
        <p:blipFill>
          <a:blip r:embed="rId2"/>
          <a:stretch>
            <a:fillRect/>
          </a:stretch>
        </p:blipFill>
        <p:spPr>
          <a:xfrm>
            <a:off x="1263612" y="4847627"/>
            <a:ext cx="2801951" cy="1799379"/>
          </a:xfrm>
          <a:prstGeom prst="rect">
            <a:avLst/>
          </a:prstGeom>
        </p:spPr>
      </p:pic>
      <p:pic>
        <p:nvPicPr>
          <p:cNvPr id="5" name="Picture 4" descr="images (1).jpg"/>
          <p:cNvPicPr>
            <a:picLocks noChangeAspect="1"/>
          </p:cNvPicPr>
          <p:nvPr/>
        </p:nvPicPr>
        <p:blipFill>
          <a:blip r:embed="rId3"/>
          <a:stretch>
            <a:fillRect/>
          </a:stretch>
        </p:blipFill>
        <p:spPr>
          <a:xfrm>
            <a:off x="4531360" y="4769307"/>
            <a:ext cx="3290192" cy="1842507"/>
          </a:xfrm>
          <a:prstGeom prst="rect">
            <a:avLst/>
          </a:prstGeom>
        </p:spPr>
      </p:pic>
      <p:pic>
        <p:nvPicPr>
          <p:cNvPr id="6" name="Picture 5" descr="images (2).jpg"/>
          <p:cNvPicPr>
            <a:picLocks noChangeAspect="1"/>
          </p:cNvPicPr>
          <p:nvPr/>
        </p:nvPicPr>
        <p:blipFill>
          <a:blip r:embed="rId4"/>
          <a:stretch>
            <a:fillRect/>
          </a:stretch>
        </p:blipFill>
        <p:spPr>
          <a:xfrm>
            <a:off x="8353020" y="4984793"/>
            <a:ext cx="3290193" cy="1233127"/>
          </a:xfrm>
          <a:prstGeom prst="rect">
            <a:avLst/>
          </a:prstGeom>
        </p:spPr>
      </p:pic>
    </p:spTree>
    <p:extLst>
      <p:ext uri="{BB962C8B-B14F-4D97-AF65-F5344CB8AC3E}">
        <p14:creationId xmlns:p14="http://schemas.microsoft.com/office/powerpoint/2010/main" val="3386577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DC41F-8CDD-496B-8219-D36D7152DB09}"/>
              </a:ext>
            </a:extLst>
          </p:cNvPr>
          <p:cNvSpPr>
            <a:spLocks noGrp="1"/>
          </p:cNvSpPr>
          <p:nvPr>
            <p:ph type="title"/>
          </p:nvPr>
        </p:nvSpPr>
        <p:spPr>
          <a:xfrm>
            <a:off x="463733" y="0"/>
            <a:ext cx="10131425" cy="1456267"/>
          </a:xfrm>
        </p:spPr>
        <p:txBody>
          <a:bodyPr>
            <a:normAutofit/>
          </a:bodyPr>
          <a:lstStyle/>
          <a:p>
            <a:r>
              <a:rPr lang="en-GB" sz="4800" b="1" dirty="0">
                <a:solidFill>
                  <a:srgbClr val="00B050"/>
                </a:solidFill>
              </a:rPr>
              <a:t>Financial plan</a:t>
            </a:r>
          </a:p>
        </p:txBody>
      </p:sp>
      <p:sp>
        <p:nvSpPr>
          <p:cNvPr id="3" name="Content Placeholder 2">
            <a:extLst>
              <a:ext uri="{FF2B5EF4-FFF2-40B4-BE49-F238E27FC236}">
                <a16:creationId xmlns:a16="http://schemas.microsoft.com/office/drawing/2014/main" id="{B7846120-DBF2-433D-A5B2-DE05FF73F858}"/>
              </a:ext>
            </a:extLst>
          </p:cNvPr>
          <p:cNvSpPr>
            <a:spLocks noGrp="1"/>
          </p:cNvSpPr>
          <p:nvPr>
            <p:ph idx="1"/>
          </p:nvPr>
        </p:nvSpPr>
        <p:spPr/>
        <p:txBody>
          <a:bodyPr/>
          <a:lstStyle/>
          <a:p>
            <a:endParaRPr lang="en-GB" dirty="0"/>
          </a:p>
          <a:p>
            <a:endParaRPr lang="en-GB" dirty="0"/>
          </a:p>
        </p:txBody>
      </p:sp>
      <p:pic>
        <p:nvPicPr>
          <p:cNvPr id="4097" name="Picture 1"/>
          <p:cNvPicPr>
            <a:picLocks noChangeAspect="1" noChangeArrowheads="1"/>
          </p:cNvPicPr>
          <p:nvPr/>
        </p:nvPicPr>
        <p:blipFill>
          <a:blip r:embed="rId2"/>
          <a:srcRect l="26795" t="30028" r="25966" b="32782"/>
          <a:stretch>
            <a:fillRect/>
          </a:stretch>
        </p:blipFill>
        <p:spPr bwMode="auto">
          <a:xfrm>
            <a:off x="561701" y="1097280"/>
            <a:ext cx="4899055" cy="2168434"/>
          </a:xfrm>
          <a:prstGeom prst="rect">
            <a:avLst/>
          </a:prstGeom>
          <a:noFill/>
          <a:ln w="9525">
            <a:noFill/>
            <a:miter lim="800000"/>
            <a:headEnd/>
            <a:tailEnd/>
          </a:ln>
          <a:effectLst/>
        </p:spPr>
      </p:pic>
      <p:pic>
        <p:nvPicPr>
          <p:cNvPr id="4098" name="Picture 2"/>
          <p:cNvPicPr>
            <a:picLocks noChangeAspect="1" noChangeArrowheads="1"/>
          </p:cNvPicPr>
          <p:nvPr/>
        </p:nvPicPr>
        <p:blipFill>
          <a:blip r:embed="rId3"/>
          <a:srcRect l="26340" t="28839" r="27478" b="25268"/>
          <a:stretch>
            <a:fillRect/>
          </a:stretch>
        </p:blipFill>
        <p:spPr bwMode="auto">
          <a:xfrm>
            <a:off x="509452" y="3069772"/>
            <a:ext cx="4793102" cy="2677886"/>
          </a:xfrm>
          <a:prstGeom prst="rect">
            <a:avLst/>
          </a:prstGeom>
          <a:noFill/>
          <a:ln w="9525">
            <a:noFill/>
            <a:miter lim="800000"/>
            <a:headEnd/>
            <a:tailEnd/>
          </a:ln>
          <a:effectLst/>
        </p:spPr>
      </p:pic>
      <p:pic>
        <p:nvPicPr>
          <p:cNvPr id="4099" name="Picture 3"/>
          <p:cNvPicPr>
            <a:picLocks noChangeAspect="1" noChangeArrowheads="1"/>
          </p:cNvPicPr>
          <p:nvPr/>
        </p:nvPicPr>
        <p:blipFill>
          <a:blip r:embed="rId4"/>
          <a:srcRect l="23729" t="35625" r="52276" b="29018"/>
          <a:stretch>
            <a:fillRect/>
          </a:stretch>
        </p:blipFill>
        <p:spPr bwMode="auto">
          <a:xfrm>
            <a:off x="5460274" y="195943"/>
            <a:ext cx="3991677" cy="3306912"/>
          </a:xfrm>
          <a:prstGeom prst="rect">
            <a:avLst/>
          </a:prstGeom>
          <a:noFill/>
          <a:ln w="9525">
            <a:noFill/>
            <a:miter lim="800000"/>
            <a:headEnd/>
            <a:tailEnd/>
          </a:ln>
          <a:effectLst/>
        </p:spPr>
      </p:pic>
      <p:pic>
        <p:nvPicPr>
          <p:cNvPr id="4100" name="Picture 4"/>
          <p:cNvPicPr>
            <a:picLocks noChangeAspect="1" noChangeArrowheads="1"/>
          </p:cNvPicPr>
          <p:nvPr/>
        </p:nvPicPr>
        <p:blipFill>
          <a:blip r:embed="rId4"/>
          <a:srcRect l="47693" t="70817" r="31980" b="14952"/>
          <a:stretch>
            <a:fillRect/>
          </a:stretch>
        </p:blipFill>
        <p:spPr bwMode="auto">
          <a:xfrm>
            <a:off x="9439422" y="2869809"/>
            <a:ext cx="2583766" cy="1041009"/>
          </a:xfrm>
          <a:prstGeom prst="rect">
            <a:avLst/>
          </a:prstGeom>
          <a:noFill/>
          <a:ln w="9525">
            <a:noFill/>
            <a:miter lim="800000"/>
            <a:headEnd/>
            <a:tailEnd/>
          </a:ln>
          <a:effectLst/>
        </p:spPr>
      </p:pic>
      <p:pic>
        <p:nvPicPr>
          <p:cNvPr id="4101" name="Picture 5"/>
          <p:cNvPicPr>
            <a:picLocks noChangeAspect="1" noChangeArrowheads="1"/>
          </p:cNvPicPr>
          <p:nvPr/>
        </p:nvPicPr>
        <p:blipFill>
          <a:blip r:embed="rId5"/>
          <a:srcRect l="24232" t="47548" r="52198" b="31683"/>
          <a:stretch>
            <a:fillRect/>
          </a:stretch>
        </p:blipFill>
        <p:spPr bwMode="auto">
          <a:xfrm>
            <a:off x="5556738" y="3404381"/>
            <a:ext cx="3910820" cy="1937471"/>
          </a:xfrm>
          <a:prstGeom prst="rect">
            <a:avLst/>
          </a:prstGeom>
          <a:noFill/>
          <a:ln w="9525">
            <a:noFill/>
            <a:miter lim="800000"/>
            <a:headEnd/>
            <a:tailEnd/>
          </a:ln>
          <a:effectLst/>
        </p:spPr>
      </p:pic>
    </p:spTree>
    <p:extLst>
      <p:ext uri="{BB962C8B-B14F-4D97-AF65-F5344CB8AC3E}">
        <p14:creationId xmlns:p14="http://schemas.microsoft.com/office/powerpoint/2010/main" val="37807360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B4647-0620-44FD-9B4D-805A533510AB}"/>
              </a:ext>
            </a:extLst>
          </p:cNvPr>
          <p:cNvSpPr>
            <a:spLocks noGrp="1"/>
          </p:cNvSpPr>
          <p:nvPr>
            <p:ph type="title"/>
          </p:nvPr>
        </p:nvSpPr>
        <p:spPr>
          <a:xfrm>
            <a:off x="404447" y="0"/>
            <a:ext cx="10131425" cy="1456267"/>
          </a:xfrm>
        </p:spPr>
        <p:txBody>
          <a:bodyPr>
            <a:normAutofit/>
          </a:bodyPr>
          <a:lstStyle/>
          <a:p>
            <a:r>
              <a:rPr lang="en-GB" sz="4800" b="1" dirty="0">
                <a:solidFill>
                  <a:srgbClr val="00B050"/>
                </a:solidFill>
              </a:rPr>
              <a:t>SWOT Analysis</a:t>
            </a:r>
          </a:p>
        </p:txBody>
      </p:sp>
      <p:pic>
        <p:nvPicPr>
          <p:cNvPr id="3074" name="Picture 2"/>
          <p:cNvPicPr>
            <a:picLocks noChangeAspect="1" noChangeArrowheads="1"/>
          </p:cNvPicPr>
          <p:nvPr/>
        </p:nvPicPr>
        <p:blipFill>
          <a:blip r:embed="rId2"/>
          <a:srcRect l="54613" t="20625" r="8193" b="9375"/>
          <a:stretch>
            <a:fillRect/>
          </a:stretch>
        </p:blipFill>
        <p:spPr bwMode="auto">
          <a:xfrm>
            <a:off x="618981" y="1237957"/>
            <a:ext cx="7478294" cy="5275385"/>
          </a:xfrm>
          <a:prstGeom prst="rect">
            <a:avLst/>
          </a:prstGeom>
          <a:noFill/>
          <a:ln w="9525">
            <a:noFill/>
            <a:miter lim="800000"/>
            <a:headEnd/>
            <a:tailEnd/>
          </a:ln>
          <a:effectLst/>
        </p:spPr>
      </p:pic>
      <p:pic>
        <p:nvPicPr>
          <p:cNvPr id="6" name="Picture 5" descr="1_Yf7Ku0L_P7wTaYJ4QCHxUw.png"/>
          <p:cNvPicPr>
            <a:picLocks noChangeAspect="1"/>
          </p:cNvPicPr>
          <p:nvPr/>
        </p:nvPicPr>
        <p:blipFill>
          <a:blip r:embed="rId3"/>
          <a:stretch>
            <a:fillRect/>
          </a:stretch>
        </p:blipFill>
        <p:spPr>
          <a:xfrm>
            <a:off x="8366028" y="4365672"/>
            <a:ext cx="3436766" cy="1969493"/>
          </a:xfrm>
          <a:prstGeom prst="rect">
            <a:avLst/>
          </a:prstGeom>
        </p:spPr>
      </p:pic>
      <p:pic>
        <p:nvPicPr>
          <p:cNvPr id="7" name="Picture 6" descr="ID-100206738.jpg"/>
          <p:cNvPicPr>
            <a:picLocks noChangeAspect="1"/>
          </p:cNvPicPr>
          <p:nvPr/>
        </p:nvPicPr>
        <p:blipFill>
          <a:blip r:embed="rId4"/>
          <a:stretch>
            <a:fillRect/>
          </a:stretch>
        </p:blipFill>
        <p:spPr>
          <a:xfrm>
            <a:off x="8369104" y="1972114"/>
            <a:ext cx="3447757" cy="2262261"/>
          </a:xfrm>
          <a:prstGeom prst="rect">
            <a:avLst/>
          </a:prstGeom>
        </p:spPr>
      </p:pic>
      <p:pic>
        <p:nvPicPr>
          <p:cNvPr id="8" name="Picture 7" descr="download (1).jpg"/>
          <p:cNvPicPr>
            <a:picLocks noChangeAspect="1"/>
          </p:cNvPicPr>
          <p:nvPr/>
        </p:nvPicPr>
        <p:blipFill>
          <a:blip r:embed="rId5"/>
          <a:stretch>
            <a:fillRect/>
          </a:stretch>
        </p:blipFill>
        <p:spPr>
          <a:xfrm>
            <a:off x="8381566" y="534572"/>
            <a:ext cx="3452954" cy="1281991"/>
          </a:xfrm>
          <a:prstGeom prst="rect">
            <a:avLst/>
          </a:prstGeom>
        </p:spPr>
      </p:pic>
    </p:spTree>
    <p:extLst>
      <p:ext uri="{BB962C8B-B14F-4D97-AF65-F5344CB8AC3E}">
        <p14:creationId xmlns:p14="http://schemas.microsoft.com/office/powerpoint/2010/main" val="35976777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96B80-CAD6-4E5B-886C-2BBC332FD0FA}"/>
              </a:ext>
            </a:extLst>
          </p:cNvPr>
          <p:cNvSpPr>
            <a:spLocks noGrp="1"/>
          </p:cNvSpPr>
          <p:nvPr>
            <p:ph type="title"/>
          </p:nvPr>
        </p:nvSpPr>
        <p:spPr/>
        <p:txBody>
          <a:bodyPr>
            <a:normAutofit/>
          </a:bodyPr>
          <a:lstStyle/>
          <a:p>
            <a:r>
              <a:rPr lang="en-GB" sz="4800" b="1" dirty="0">
                <a:solidFill>
                  <a:srgbClr val="00B050"/>
                </a:solidFill>
              </a:rPr>
              <a:t>PESTLE Analysis</a:t>
            </a:r>
          </a:p>
        </p:txBody>
      </p:sp>
      <p:pic>
        <p:nvPicPr>
          <p:cNvPr id="2049" name="Picture 1"/>
          <p:cNvPicPr>
            <a:picLocks noChangeAspect="1" noChangeArrowheads="1"/>
          </p:cNvPicPr>
          <p:nvPr/>
        </p:nvPicPr>
        <p:blipFill>
          <a:blip r:embed="rId2"/>
          <a:srcRect l="23894" t="35000" r="25073" b="19038"/>
          <a:stretch>
            <a:fillRect/>
          </a:stretch>
        </p:blipFill>
        <p:spPr bwMode="auto">
          <a:xfrm>
            <a:off x="984739" y="1842868"/>
            <a:ext cx="9340948" cy="4729844"/>
          </a:xfrm>
          <a:prstGeom prst="rect">
            <a:avLst/>
          </a:prstGeom>
          <a:noFill/>
          <a:ln w="9525">
            <a:noFill/>
            <a:miter lim="800000"/>
            <a:headEnd/>
            <a:tailEnd/>
          </a:ln>
          <a:effectLst/>
        </p:spPr>
      </p:pic>
    </p:spTree>
    <p:extLst>
      <p:ext uri="{BB962C8B-B14F-4D97-AF65-F5344CB8AC3E}">
        <p14:creationId xmlns:p14="http://schemas.microsoft.com/office/powerpoint/2010/main" val="17208829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B050"/>
                </a:solidFill>
              </a:rPr>
              <a:t>References</a:t>
            </a:r>
            <a:endParaRPr lang="en-GB" dirty="0"/>
          </a:p>
        </p:txBody>
      </p:sp>
      <p:sp>
        <p:nvSpPr>
          <p:cNvPr id="3" name="Content Placeholder 2"/>
          <p:cNvSpPr>
            <a:spLocks noGrp="1"/>
          </p:cNvSpPr>
          <p:nvPr>
            <p:ph idx="1"/>
          </p:nvPr>
        </p:nvSpPr>
        <p:spPr/>
        <p:txBody>
          <a:bodyPr>
            <a:normAutofit fontScale="85000" lnSpcReduction="10000"/>
          </a:bodyPr>
          <a:lstStyle/>
          <a:p>
            <a:pPr>
              <a:buNone/>
            </a:pPr>
            <a:r>
              <a:rPr lang="en-GB" dirty="0"/>
              <a:t>Business company map structure 2018)</a:t>
            </a:r>
          </a:p>
          <a:p>
            <a:pPr>
              <a:buNone/>
            </a:pPr>
            <a:r>
              <a:rPr lang="en-GB" dirty="0"/>
              <a:t>Small business organization Yahoo </a:t>
            </a:r>
            <a:r>
              <a:rPr lang="en-GB" i="1" dirty="0"/>
              <a:t>image </a:t>
            </a:r>
            <a:r>
              <a:rPr lang="en-GB" u="sng" dirty="0">
                <a:hlinkClick r:id="rId2"/>
              </a:rPr>
              <a:t>www.pinterest.com</a:t>
            </a:r>
            <a:endParaRPr lang="en-GB" dirty="0"/>
          </a:p>
          <a:p>
            <a:pPr>
              <a:buNone/>
            </a:pPr>
            <a:r>
              <a:rPr lang="en-GB" u="sng" dirty="0">
                <a:hlinkClick r:id="rId3"/>
              </a:rPr>
              <a:t>https://uk.images.search.yahoo.com/search/images</a:t>
            </a:r>
            <a:r>
              <a:rPr lang="en-GB" dirty="0"/>
              <a:t>: </a:t>
            </a:r>
          </a:p>
          <a:p>
            <a:pPr>
              <a:buNone/>
            </a:pPr>
            <a:r>
              <a:rPr lang="en-GB" dirty="0"/>
              <a:t>Accessed date:1/12/018 </a:t>
            </a:r>
          </a:p>
          <a:p>
            <a:pPr>
              <a:buNone/>
            </a:pPr>
            <a:r>
              <a:rPr lang="en-GB" dirty="0"/>
              <a:t>What-does-an-advertising-manager-do? </a:t>
            </a:r>
          </a:p>
          <a:p>
            <a:pPr>
              <a:buNone/>
            </a:pPr>
            <a:r>
              <a:rPr lang="en-GB" u="sng" dirty="0">
                <a:hlinkClick r:id="rId4"/>
              </a:rPr>
              <a:t>https://www.sokanu.com/careers/advertising-manager</a:t>
            </a:r>
            <a:r>
              <a:rPr lang="en-GB" dirty="0"/>
              <a:t>: 2018</a:t>
            </a:r>
          </a:p>
          <a:p>
            <a:pPr>
              <a:buNone/>
            </a:pPr>
            <a:r>
              <a:rPr lang="en-GB" dirty="0"/>
              <a:t>Accessed Date:1/12/018</a:t>
            </a:r>
          </a:p>
          <a:p>
            <a:pPr>
              <a:buNone/>
            </a:pPr>
            <a:r>
              <a:rPr lang="en-GB" dirty="0"/>
              <a:t>https://www.bigissue.com/latest/which-charities-are-helping-fight-homelessness-in-the-uk/</a:t>
            </a:r>
          </a:p>
          <a:p>
            <a:pPr>
              <a:buNone/>
            </a:pPr>
            <a:r>
              <a:rPr lang="en-GB" dirty="0"/>
              <a:t>D’SOUZA, P. Inclusive Growth -- A Solution to Homelessness. SDMIMD Journal of Management, [s. l.], v. 9, n. 2, p. 32–39, 2018.</a:t>
            </a:r>
          </a:p>
          <a:p>
            <a:pPr>
              <a:buNone/>
            </a:pPr>
            <a:r>
              <a:rPr lang="en-GB" dirty="0"/>
              <a:t>Certificate in Higher Education: Skills for the Workplace Student Yearbook (Andrew </a:t>
            </a:r>
            <a:r>
              <a:rPr lang="en-GB" dirty="0" err="1"/>
              <a:t>Maund</a:t>
            </a:r>
            <a:r>
              <a:rPr lang="en-GB" dirty="0"/>
              <a:t>, Michaela </a:t>
            </a:r>
            <a:r>
              <a:rPr lang="en-GB" dirty="0" err="1"/>
              <a:t>Schriek</a:t>
            </a:r>
            <a:r>
              <a:rPr lang="en-GB" dirty="0"/>
              <a:t>, Paul K. </a:t>
            </a:r>
            <a:r>
              <a:rPr lang="en-GB" dirty="0" err="1"/>
              <a:t>Tinkler</a:t>
            </a:r>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TM03457452[[fn=Celestial]]</Template>
  <TotalTime>258</TotalTime>
  <Words>1046</Words>
  <Application>Microsoft Office PowerPoint</Application>
  <PresentationFormat>Widescreen</PresentationFormat>
  <Paragraphs>61</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Celestial</vt:lpstr>
      <vt:lpstr>Home-aid cleaning </vt:lpstr>
      <vt:lpstr>Business / Company Overview</vt:lpstr>
      <vt:lpstr>Products and Services</vt:lpstr>
      <vt:lpstr> Target Market</vt:lpstr>
      <vt:lpstr>Competitors</vt:lpstr>
      <vt:lpstr>Marketing and Sales Plan</vt:lpstr>
      <vt:lpstr>PowerPoint Presentation</vt:lpstr>
      <vt:lpstr>Management Team</vt:lpstr>
      <vt:lpstr>Financial plan</vt:lpstr>
      <vt:lpstr>SWOT Analysis</vt:lpstr>
      <vt:lpstr>PESTLE Analysis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Home-aid cleaning</dc:title>
  <dc:creator>home</dc:creator>
  <cp:lastModifiedBy>bvc23</cp:lastModifiedBy>
  <cp:revision>32</cp:revision>
  <dcterms:created xsi:type="dcterms:W3CDTF">2018-11-19T15:12:20Z</dcterms:created>
  <dcterms:modified xsi:type="dcterms:W3CDTF">2019-01-09T09:20:22Z</dcterms:modified>
</cp:coreProperties>
</file>