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notesMasterIdLst>
    <p:notesMasterId r:id="rId14"/>
  </p:notesMasterIdLst>
  <p:sldIdLst>
    <p:sldId id="256" r:id="rId2"/>
    <p:sldId id="257" r:id="rId3"/>
    <p:sldId id="258" r:id="rId4"/>
    <p:sldId id="259" r:id="rId5"/>
    <p:sldId id="260" r:id="rId6"/>
    <p:sldId id="261" r:id="rId7"/>
    <p:sldId id="265" r:id="rId8"/>
    <p:sldId id="263" r:id="rId9"/>
    <p:sldId id="266" r:id="rId10"/>
    <p:sldId id="264" r:id="rId11"/>
    <p:sldId id="267"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06" autoAdjust="0"/>
  </p:normalViewPr>
  <p:slideViewPr>
    <p:cSldViewPr snapToGrid="0">
      <p:cViewPr varScale="1">
        <p:scale>
          <a:sx n="59" d="100"/>
          <a:sy n="59" d="100"/>
        </p:scale>
        <p:origin x="964" y="52"/>
      </p:cViewPr>
      <p:guideLst/>
    </p:cSldViewPr>
  </p:slideViewPr>
  <p:outlineViewPr>
    <p:cViewPr>
      <p:scale>
        <a:sx n="33" d="100"/>
        <a:sy n="33" d="100"/>
      </p:scale>
      <p:origin x="0" y="-9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6E09E7-A15E-41CA-A033-79B9610434F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F71FA995-4CC0-4B49-A440-EF16FA7782C6}">
      <dgm:prSet/>
      <dgm:spPr/>
      <dgm:t>
        <a:bodyPr/>
        <a:lstStyle/>
        <a:p>
          <a:r>
            <a:rPr lang="en-IN" dirty="0">
              <a:latin typeface="Arial" panose="020B0604020202020204" pitchFamily="34" charset="0"/>
              <a:cs typeface="Arial" panose="020B0604020202020204" pitchFamily="34" charset="0"/>
            </a:rPr>
            <a:t>Slide 3: Introduction</a:t>
          </a:r>
          <a:endParaRPr lang="en-US" dirty="0">
            <a:latin typeface="Arial" panose="020B0604020202020204" pitchFamily="34" charset="0"/>
            <a:cs typeface="Arial" panose="020B0604020202020204" pitchFamily="34" charset="0"/>
          </a:endParaRPr>
        </a:p>
      </dgm:t>
    </dgm:pt>
    <dgm:pt modelId="{C75AA236-DBD4-41E3-A1CD-3B5039846B59}" type="parTrans" cxnId="{FFB8ACA6-C94C-4019-A997-4CB39FA9B52A}">
      <dgm:prSet/>
      <dgm:spPr/>
      <dgm:t>
        <a:bodyPr/>
        <a:lstStyle/>
        <a:p>
          <a:endParaRPr lang="en-US"/>
        </a:p>
      </dgm:t>
    </dgm:pt>
    <dgm:pt modelId="{F7D7CC46-F33A-497B-9329-21CBFA707B14}" type="sibTrans" cxnId="{FFB8ACA6-C94C-4019-A997-4CB39FA9B52A}">
      <dgm:prSet/>
      <dgm:spPr/>
      <dgm:t>
        <a:bodyPr/>
        <a:lstStyle/>
        <a:p>
          <a:endParaRPr lang="en-US"/>
        </a:p>
      </dgm:t>
    </dgm:pt>
    <dgm:pt modelId="{78BA7B2A-082E-49F5-8544-E1D208C7D417}">
      <dgm:prSet/>
      <dgm:spPr/>
      <dgm:t>
        <a:bodyPr/>
        <a:lstStyle/>
        <a:p>
          <a:r>
            <a:rPr lang="en-IN" dirty="0">
              <a:latin typeface="Arial" panose="020B0604020202020204" pitchFamily="34" charset="0"/>
              <a:cs typeface="Arial" panose="020B0604020202020204" pitchFamily="34" charset="0"/>
            </a:rPr>
            <a:t>Slide 4: Business idea overview </a:t>
          </a:r>
          <a:endParaRPr lang="en-US" dirty="0">
            <a:latin typeface="Arial" panose="020B0604020202020204" pitchFamily="34" charset="0"/>
            <a:cs typeface="Arial" panose="020B0604020202020204" pitchFamily="34" charset="0"/>
          </a:endParaRPr>
        </a:p>
      </dgm:t>
    </dgm:pt>
    <dgm:pt modelId="{B97E9A11-2979-475D-A881-A2999C22EAA1}" type="parTrans" cxnId="{5FC75411-E0A0-4DB5-84E2-9D614461ACE8}">
      <dgm:prSet/>
      <dgm:spPr/>
      <dgm:t>
        <a:bodyPr/>
        <a:lstStyle/>
        <a:p>
          <a:endParaRPr lang="en-US"/>
        </a:p>
      </dgm:t>
    </dgm:pt>
    <dgm:pt modelId="{5AA6466E-CC3D-4940-AE76-7AFA3E5243C2}" type="sibTrans" cxnId="{5FC75411-E0A0-4DB5-84E2-9D614461ACE8}">
      <dgm:prSet/>
      <dgm:spPr/>
      <dgm:t>
        <a:bodyPr/>
        <a:lstStyle/>
        <a:p>
          <a:endParaRPr lang="en-US"/>
        </a:p>
      </dgm:t>
    </dgm:pt>
    <dgm:pt modelId="{F734CCBD-10F5-4C8C-9B81-C4192DF54A55}">
      <dgm:prSet/>
      <dgm:spPr/>
      <dgm:t>
        <a:bodyPr/>
        <a:lstStyle/>
        <a:p>
          <a:r>
            <a:rPr lang="en-IN" dirty="0">
              <a:latin typeface="Arial" panose="020B0604020202020204" pitchFamily="34" charset="0"/>
              <a:cs typeface="Arial" panose="020B0604020202020204" pitchFamily="34" charset="0"/>
            </a:rPr>
            <a:t>Slide 5-6: PESTLE Analysis </a:t>
          </a:r>
          <a:endParaRPr lang="en-US" dirty="0">
            <a:latin typeface="Arial" panose="020B0604020202020204" pitchFamily="34" charset="0"/>
            <a:cs typeface="Arial" panose="020B0604020202020204" pitchFamily="34" charset="0"/>
          </a:endParaRPr>
        </a:p>
      </dgm:t>
    </dgm:pt>
    <dgm:pt modelId="{9E6B72AA-2B1F-4AF9-A4D6-F4B26E7DE4E7}" type="parTrans" cxnId="{35B7136A-AC37-4599-B0AA-11598679B264}">
      <dgm:prSet/>
      <dgm:spPr/>
      <dgm:t>
        <a:bodyPr/>
        <a:lstStyle/>
        <a:p>
          <a:endParaRPr lang="en-US"/>
        </a:p>
      </dgm:t>
    </dgm:pt>
    <dgm:pt modelId="{21DC41C2-593D-4BAF-9F81-55BE01D4AFAF}" type="sibTrans" cxnId="{35B7136A-AC37-4599-B0AA-11598679B264}">
      <dgm:prSet/>
      <dgm:spPr/>
      <dgm:t>
        <a:bodyPr/>
        <a:lstStyle/>
        <a:p>
          <a:endParaRPr lang="en-US"/>
        </a:p>
      </dgm:t>
    </dgm:pt>
    <dgm:pt modelId="{A2C95168-5323-4F9F-BB5B-42F3E6FAD5A6}">
      <dgm:prSet/>
      <dgm:spPr/>
      <dgm:t>
        <a:bodyPr/>
        <a:lstStyle/>
        <a:p>
          <a:r>
            <a:rPr lang="en-IN" dirty="0">
              <a:latin typeface="Arial" panose="020B0604020202020204" pitchFamily="34" charset="0"/>
              <a:cs typeface="Arial" panose="020B0604020202020204" pitchFamily="34" charset="0"/>
            </a:rPr>
            <a:t>Slide 7-8: Marketing Strategies </a:t>
          </a:r>
          <a:endParaRPr lang="en-US" dirty="0">
            <a:latin typeface="Arial" panose="020B0604020202020204" pitchFamily="34" charset="0"/>
            <a:cs typeface="Arial" panose="020B0604020202020204" pitchFamily="34" charset="0"/>
          </a:endParaRPr>
        </a:p>
      </dgm:t>
    </dgm:pt>
    <dgm:pt modelId="{F6E2CEEE-82FE-4C57-9FE6-3EA2DE2BB778}" type="parTrans" cxnId="{E2129D00-3F01-4101-9061-A8220C5C2722}">
      <dgm:prSet/>
      <dgm:spPr/>
      <dgm:t>
        <a:bodyPr/>
        <a:lstStyle/>
        <a:p>
          <a:endParaRPr lang="en-US"/>
        </a:p>
      </dgm:t>
    </dgm:pt>
    <dgm:pt modelId="{7DECB6C7-CB35-43C5-9AA6-4DC36C282038}" type="sibTrans" cxnId="{E2129D00-3F01-4101-9061-A8220C5C2722}">
      <dgm:prSet/>
      <dgm:spPr/>
      <dgm:t>
        <a:bodyPr/>
        <a:lstStyle/>
        <a:p>
          <a:endParaRPr lang="en-US"/>
        </a:p>
      </dgm:t>
    </dgm:pt>
    <dgm:pt modelId="{B51469C8-929D-4F33-9AB7-795A6B27FC78}">
      <dgm:prSet/>
      <dgm:spPr/>
      <dgm:t>
        <a:bodyPr/>
        <a:lstStyle/>
        <a:p>
          <a:r>
            <a:rPr lang="en-IN" dirty="0">
              <a:latin typeface="Arial" panose="020B0604020202020204" pitchFamily="34" charset="0"/>
              <a:cs typeface="Arial" panose="020B0604020202020204" pitchFamily="34" charset="0"/>
            </a:rPr>
            <a:t>Slide 9-10: Funding Evaluation </a:t>
          </a:r>
          <a:endParaRPr lang="en-US" dirty="0">
            <a:latin typeface="Arial" panose="020B0604020202020204" pitchFamily="34" charset="0"/>
            <a:cs typeface="Arial" panose="020B0604020202020204" pitchFamily="34" charset="0"/>
          </a:endParaRPr>
        </a:p>
      </dgm:t>
    </dgm:pt>
    <dgm:pt modelId="{EE1121D5-B856-4A6F-AB40-306229E9B1DC}" type="parTrans" cxnId="{86E030D0-BD33-4144-B21E-358B58E9748D}">
      <dgm:prSet/>
      <dgm:spPr/>
      <dgm:t>
        <a:bodyPr/>
        <a:lstStyle/>
        <a:p>
          <a:endParaRPr lang="en-US"/>
        </a:p>
      </dgm:t>
    </dgm:pt>
    <dgm:pt modelId="{F955DBA5-D8FD-458E-B161-88DD82EFE438}" type="sibTrans" cxnId="{86E030D0-BD33-4144-B21E-358B58E9748D}">
      <dgm:prSet/>
      <dgm:spPr/>
      <dgm:t>
        <a:bodyPr/>
        <a:lstStyle/>
        <a:p>
          <a:endParaRPr lang="en-US"/>
        </a:p>
      </dgm:t>
    </dgm:pt>
    <dgm:pt modelId="{334EC649-63BA-49EE-9F18-86F4B57A21FC}">
      <dgm:prSet/>
      <dgm:spPr/>
      <dgm:t>
        <a:bodyPr/>
        <a:lstStyle/>
        <a:p>
          <a:r>
            <a:rPr lang="en-IN" dirty="0">
              <a:latin typeface="Arial" panose="020B0604020202020204" pitchFamily="34" charset="0"/>
              <a:cs typeface="Arial" panose="020B0604020202020204" pitchFamily="34" charset="0"/>
            </a:rPr>
            <a:t>Slide 11: Conclusion</a:t>
          </a:r>
          <a:endParaRPr lang="en-US" dirty="0">
            <a:latin typeface="Arial" panose="020B0604020202020204" pitchFamily="34" charset="0"/>
            <a:cs typeface="Arial" panose="020B0604020202020204" pitchFamily="34" charset="0"/>
          </a:endParaRPr>
        </a:p>
      </dgm:t>
    </dgm:pt>
    <dgm:pt modelId="{4DB3FDFA-1C95-4899-9AAA-D4AED959A175}" type="parTrans" cxnId="{A272FDE8-4BCE-4D39-8FB2-FDF4B4447EDE}">
      <dgm:prSet/>
      <dgm:spPr/>
      <dgm:t>
        <a:bodyPr/>
        <a:lstStyle/>
        <a:p>
          <a:endParaRPr lang="en-US"/>
        </a:p>
      </dgm:t>
    </dgm:pt>
    <dgm:pt modelId="{8EEB6053-114F-4787-9BE7-D02E93C8FD66}" type="sibTrans" cxnId="{A272FDE8-4BCE-4D39-8FB2-FDF4B4447EDE}">
      <dgm:prSet/>
      <dgm:spPr/>
      <dgm:t>
        <a:bodyPr/>
        <a:lstStyle/>
        <a:p>
          <a:endParaRPr lang="en-US"/>
        </a:p>
      </dgm:t>
    </dgm:pt>
    <dgm:pt modelId="{1560C78B-7E27-449A-B905-CDE0625E405A}">
      <dgm:prSet/>
      <dgm:spPr/>
      <dgm:t>
        <a:bodyPr/>
        <a:lstStyle/>
        <a:p>
          <a:endParaRPr lang="en-US" dirty="0"/>
        </a:p>
      </dgm:t>
    </dgm:pt>
    <dgm:pt modelId="{0C1F853E-F373-424E-9B4B-19B8FF5C1F4B}" type="parTrans" cxnId="{D0461614-50A6-4126-9E1A-4DA6F8D6C150}">
      <dgm:prSet/>
      <dgm:spPr/>
      <dgm:t>
        <a:bodyPr/>
        <a:lstStyle/>
        <a:p>
          <a:endParaRPr lang="en-US"/>
        </a:p>
      </dgm:t>
    </dgm:pt>
    <dgm:pt modelId="{C832E47E-FC4C-407A-BFD9-B162F1F347F7}" type="sibTrans" cxnId="{D0461614-50A6-4126-9E1A-4DA6F8D6C150}">
      <dgm:prSet/>
      <dgm:spPr/>
      <dgm:t>
        <a:bodyPr/>
        <a:lstStyle/>
        <a:p>
          <a:endParaRPr lang="en-US"/>
        </a:p>
      </dgm:t>
    </dgm:pt>
    <dgm:pt modelId="{F853D8D2-FEB7-48F1-BD2E-B4B357AAAF3D}" type="pres">
      <dgm:prSet presAssocID="{386E09E7-A15E-41CA-A033-79B9610434FC}" presName="vert0" presStyleCnt="0">
        <dgm:presLayoutVars>
          <dgm:dir/>
          <dgm:animOne val="branch"/>
          <dgm:animLvl val="lvl"/>
        </dgm:presLayoutVars>
      </dgm:prSet>
      <dgm:spPr/>
    </dgm:pt>
    <dgm:pt modelId="{DC679791-8745-4B6A-9EBB-5D47E4CE64AF}" type="pres">
      <dgm:prSet presAssocID="{F71FA995-4CC0-4B49-A440-EF16FA7782C6}" presName="thickLine" presStyleLbl="alignNode1" presStyleIdx="0" presStyleCnt="7"/>
      <dgm:spPr/>
    </dgm:pt>
    <dgm:pt modelId="{F088955F-3552-4ABA-93C9-96033D6D9A7E}" type="pres">
      <dgm:prSet presAssocID="{F71FA995-4CC0-4B49-A440-EF16FA7782C6}" presName="horz1" presStyleCnt="0"/>
      <dgm:spPr/>
    </dgm:pt>
    <dgm:pt modelId="{2E6D7413-BE2C-4884-A5FE-99D49B0BC6AB}" type="pres">
      <dgm:prSet presAssocID="{F71FA995-4CC0-4B49-A440-EF16FA7782C6}" presName="tx1" presStyleLbl="revTx" presStyleIdx="0" presStyleCnt="7"/>
      <dgm:spPr/>
    </dgm:pt>
    <dgm:pt modelId="{DBEE7914-4D9E-497D-A7E9-C80C8F00B18A}" type="pres">
      <dgm:prSet presAssocID="{F71FA995-4CC0-4B49-A440-EF16FA7782C6}" presName="vert1" presStyleCnt="0"/>
      <dgm:spPr/>
    </dgm:pt>
    <dgm:pt modelId="{5DA34D4C-2296-460C-8CD8-02613F453E01}" type="pres">
      <dgm:prSet presAssocID="{78BA7B2A-082E-49F5-8544-E1D208C7D417}" presName="thickLine" presStyleLbl="alignNode1" presStyleIdx="1" presStyleCnt="7"/>
      <dgm:spPr/>
    </dgm:pt>
    <dgm:pt modelId="{2F2E907F-5EC5-45DE-8390-9406E947734A}" type="pres">
      <dgm:prSet presAssocID="{78BA7B2A-082E-49F5-8544-E1D208C7D417}" presName="horz1" presStyleCnt="0"/>
      <dgm:spPr/>
    </dgm:pt>
    <dgm:pt modelId="{2BF92B85-ADFA-4DF1-A1D6-C031113EEC79}" type="pres">
      <dgm:prSet presAssocID="{78BA7B2A-082E-49F5-8544-E1D208C7D417}" presName="tx1" presStyleLbl="revTx" presStyleIdx="1" presStyleCnt="7"/>
      <dgm:spPr/>
    </dgm:pt>
    <dgm:pt modelId="{8B81A4D1-4ED1-49E8-9B2A-09DBEA19ABA6}" type="pres">
      <dgm:prSet presAssocID="{78BA7B2A-082E-49F5-8544-E1D208C7D417}" presName="vert1" presStyleCnt="0"/>
      <dgm:spPr/>
    </dgm:pt>
    <dgm:pt modelId="{42C6DAF1-2FE3-4741-A1B2-FC30E147A99A}" type="pres">
      <dgm:prSet presAssocID="{F734CCBD-10F5-4C8C-9B81-C4192DF54A55}" presName="thickLine" presStyleLbl="alignNode1" presStyleIdx="2" presStyleCnt="7"/>
      <dgm:spPr/>
    </dgm:pt>
    <dgm:pt modelId="{2DF1F41A-20E3-4DBC-9B93-8FAB7774827B}" type="pres">
      <dgm:prSet presAssocID="{F734CCBD-10F5-4C8C-9B81-C4192DF54A55}" presName="horz1" presStyleCnt="0"/>
      <dgm:spPr/>
    </dgm:pt>
    <dgm:pt modelId="{35A0D8E5-740C-4AD0-8C93-EB9CFA6FDB4F}" type="pres">
      <dgm:prSet presAssocID="{F734CCBD-10F5-4C8C-9B81-C4192DF54A55}" presName="tx1" presStyleLbl="revTx" presStyleIdx="2" presStyleCnt="7"/>
      <dgm:spPr/>
    </dgm:pt>
    <dgm:pt modelId="{D1D21D05-EA61-45FC-856F-23B744349879}" type="pres">
      <dgm:prSet presAssocID="{F734CCBD-10F5-4C8C-9B81-C4192DF54A55}" presName="vert1" presStyleCnt="0"/>
      <dgm:spPr/>
    </dgm:pt>
    <dgm:pt modelId="{0FAEA322-1A2F-4183-B2B4-0FE65DE71F99}" type="pres">
      <dgm:prSet presAssocID="{A2C95168-5323-4F9F-BB5B-42F3E6FAD5A6}" presName="thickLine" presStyleLbl="alignNode1" presStyleIdx="3" presStyleCnt="7"/>
      <dgm:spPr/>
    </dgm:pt>
    <dgm:pt modelId="{49F08422-89C6-47FF-8895-1EDB875138C3}" type="pres">
      <dgm:prSet presAssocID="{A2C95168-5323-4F9F-BB5B-42F3E6FAD5A6}" presName="horz1" presStyleCnt="0"/>
      <dgm:spPr/>
    </dgm:pt>
    <dgm:pt modelId="{F7EB653B-E44E-4100-A10B-214F341F0EE5}" type="pres">
      <dgm:prSet presAssocID="{A2C95168-5323-4F9F-BB5B-42F3E6FAD5A6}" presName="tx1" presStyleLbl="revTx" presStyleIdx="3" presStyleCnt="7"/>
      <dgm:spPr/>
    </dgm:pt>
    <dgm:pt modelId="{BF49E9A6-9314-4417-A686-7DA050725792}" type="pres">
      <dgm:prSet presAssocID="{A2C95168-5323-4F9F-BB5B-42F3E6FAD5A6}" presName="vert1" presStyleCnt="0"/>
      <dgm:spPr/>
    </dgm:pt>
    <dgm:pt modelId="{920D8657-5B2E-4C6D-A038-96DAB23FF044}" type="pres">
      <dgm:prSet presAssocID="{B51469C8-929D-4F33-9AB7-795A6B27FC78}" presName="thickLine" presStyleLbl="alignNode1" presStyleIdx="4" presStyleCnt="7"/>
      <dgm:spPr/>
    </dgm:pt>
    <dgm:pt modelId="{92AF1A4C-3807-417A-B935-E0A13980A676}" type="pres">
      <dgm:prSet presAssocID="{B51469C8-929D-4F33-9AB7-795A6B27FC78}" presName="horz1" presStyleCnt="0"/>
      <dgm:spPr/>
    </dgm:pt>
    <dgm:pt modelId="{B7DFAD6B-1F32-401B-9297-93BA6C2B47FD}" type="pres">
      <dgm:prSet presAssocID="{B51469C8-929D-4F33-9AB7-795A6B27FC78}" presName="tx1" presStyleLbl="revTx" presStyleIdx="4" presStyleCnt="7"/>
      <dgm:spPr/>
    </dgm:pt>
    <dgm:pt modelId="{5E747FE7-F387-45FF-8EB5-4BD1A9F614F2}" type="pres">
      <dgm:prSet presAssocID="{B51469C8-929D-4F33-9AB7-795A6B27FC78}" presName="vert1" presStyleCnt="0"/>
      <dgm:spPr/>
    </dgm:pt>
    <dgm:pt modelId="{7B3EFA29-2663-4804-9FBD-A0BE5E83BAAF}" type="pres">
      <dgm:prSet presAssocID="{334EC649-63BA-49EE-9F18-86F4B57A21FC}" presName="thickLine" presStyleLbl="alignNode1" presStyleIdx="5" presStyleCnt="7"/>
      <dgm:spPr/>
    </dgm:pt>
    <dgm:pt modelId="{FEB0AED4-051F-426C-978D-04A9150FC8D9}" type="pres">
      <dgm:prSet presAssocID="{334EC649-63BA-49EE-9F18-86F4B57A21FC}" presName="horz1" presStyleCnt="0"/>
      <dgm:spPr/>
    </dgm:pt>
    <dgm:pt modelId="{5FF275CC-6987-4037-9F8A-67D9B2F4B927}" type="pres">
      <dgm:prSet presAssocID="{334EC649-63BA-49EE-9F18-86F4B57A21FC}" presName="tx1" presStyleLbl="revTx" presStyleIdx="5" presStyleCnt="7"/>
      <dgm:spPr/>
    </dgm:pt>
    <dgm:pt modelId="{C622717C-81D5-44AE-A7DF-E50775897178}" type="pres">
      <dgm:prSet presAssocID="{334EC649-63BA-49EE-9F18-86F4B57A21FC}" presName="vert1" presStyleCnt="0"/>
      <dgm:spPr/>
    </dgm:pt>
    <dgm:pt modelId="{73A76B95-9126-4D32-820E-22BAED6528EE}" type="pres">
      <dgm:prSet presAssocID="{1560C78B-7E27-449A-B905-CDE0625E405A}" presName="thickLine" presStyleLbl="alignNode1" presStyleIdx="6" presStyleCnt="7"/>
      <dgm:spPr/>
    </dgm:pt>
    <dgm:pt modelId="{DC0F351A-B9BA-4316-AFE1-E51EBE7E4FE8}" type="pres">
      <dgm:prSet presAssocID="{1560C78B-7E27-449A-B905-CDE0625E405A}" presName="horz1" presStyleCnt="0"/>
      <dgm:spPr/>
    </dgm:pt>
    <dgm:pt modelId="{6E91D747-8BC1-40BD-BD5E-2C96A389F978}" type="pres">
      <dgm:prSet presAssocID="{1560C78B-7E27-449A-B905-CDE0625E405A}" presName="tx1" presStyleLbl="revTx" presStyleIdx="6" presStyleCnt="7"/>
      <dgm:spPr/>
    </dgm:pt>
    <dgm:pt modelId="{3B4EBF11-208C-45E1-83C5-E1FB6C1AA150}" type="pres">
      <dgm:prSet presAssocID="{1560C78B-7E27-449A-B905-CDE0625E405A}" presName="vert1" presStyleCnt="0"/>
      <dgm:spPr/>
    </dgm:pt>
  </dgm:ptLst>
  <dgm:cxnLst>
    <dgm:cxn modelId="{E2129D00-3F01-4101-9061-A8220C5C2722}" srcId="{386E09E7-A15E-41CA-A033-79B9610434FC}" destId="{A2C95168-5323-4F9F-BB5B-42F3E6FAD5A6}" srcOrd="3" destOrd="0" parTransId="{F6E2CEEE-82FE-4C57-9FE6-3EA2DE2BB778}" sibTransId="{7DECB6C7-CB35-43C5-9AA6-4DC36C282038}"/>
    <dgm:cxn modelId="{7ABF4710-A4BD-4FF1-B661-55C92310542C}" type="presOf" srcId="{F71FA995-4CC0-4B49-A440-EF16FA7782C6}" destId="{2E6D7413-BE2C-4884-A5FE-99D49B0BC6AB}" srcOrd="0" destOrd="0" presId="urn:microsoft.com/office/officeart/2008/layout/LinedList"/>
    <dgm:cxn modelId="{5FC75411-E0A0-4DB5-84E2-9D614461ACE8}" srcId="{386E09E7-A15E-41CA-A033-79B9610434FC}" destId="{78BA7B2A-082E-49F5-8544-E1D208C7D417}" srcOrd="1" destOrd="0" parTransId="{B97E9A11-2979-475D-A881-A2999C22EAA1}" sibTransId="{5AA6466E-CC3D-4940-AE76-7AFA3E5243C2}"/>
    <dgm:cxn modelId="{D0461614-50A6-4126-9E1A-4DA6F8D6C150}" srcId="{386E09E7-A15E-41CA-A033-79B9610434FC}" destId="{1560C78B-7E27-449A-B905-CDE0625E405A}" srcOrd="6" destOrd="0" parTransId="{0C1F853E-F373-424E-9B4B-19B8FF5C1F4B}" sibTransId="{C832E47E-FC4C-407A-BFD9-B162F1F347F7}"/>
    <dgm:cxn modelId="{9500DE5C-89A6-476F-A77F-CE9A3896FCD6}" type="presOf" srcId="{334EC649-63BA-49EE-9F18-86F4B57A21FC}" destId="{5FF275CC-6987-4037-9F8A-67D9B2F4B927}" srcOrd="0" destOrd="0" presId="urn:microsoft.com/office/officeart/2008/layout/LinedList"/>
    <dgm:cxn modelId="{F1312244-9667-4A95-BCD3-28F9AA658A2D}" type="presOf" srcId="{F734CCBD-10F5-4C8C-9B81-C4192DF54A55}" destId="{35A0D8E5-740C-4AD0-8C93-EB9CFA6FDB4F}" srcOrd="0" destOrd="0" presId="urn:microsoft.com/office/officeart/2008/layout/LinedList"/>
    <dgm:cxn modelId="{24FFC168-BE8D-4BB2-BD6D-760138863D84}" type="presOf" srcId="{78BA7B2A-082E-49F5-8544-E1D208C7D417}" destId="{2BF92B85-ADFA-4DF1-A1D6-C031113EEC79}" srcOrd="0" destOrd="0" presId="urn:microsoft.com/office/officeart/2008/layout/LinedList"/>
    <dgm:cxn modelId="{35B7136A-AC37-4599-B0AA-11598679B264}" srcId="{386E09E7-A15E-41CA-A033-79B9610434FC}" destId="{F734CCBD-10F5-4C8C-9B81-C4192DF54A55}" srcOrd="2" destOrd="0" parTransId="{9E6B72AA-2B1F-4AF9-A4D6-F4B26E7DE4E7}" sibTransId="{21DC41C2-593D-4BAF-9F81-55BE01D4AFAF}"/>
    <dgm:cxn modelId="{364CEDA1-0312-4923-A3BF-778DA13313AA}" type="presOf" srcId="{386E09E7-A15E-41CA-A033-79B9610434FC}" destId="{F853D8D2-FEB7-48F1-BD2E-B4B357AAAF3D}" srcOrd="0" destOrd="0" presId="urn:microsoft.com/office/officeart/2008/layout/LinedList"/>
    <dgm:cxn modelId="{FFB8ACA6-C94C-4019-A997-4CB39FA9B52A}" srcId="{386E09E7-A15E-41CA-A033-79B9610434FC}" destId="{F71FA995-4CC0-4B49-A440-EF16FA7782C6}" srcOrd="0" destOrd="0" parTransId="{C75AA236-DBD4-41E3-A1CD-3B5039846B59}" sibTransId="{F7D7CC46-F33A-497B-9329-21CBFA707B14}"/>
    <dgm:cxn modelId="{295B24C3-03F5-4E10-8617-F4EBE324AF03}" type="presOf" srcId="{A2C95168-5323-4F9F-BB5B-42F3E6FAD5A6}" destId="{F7EB653B-E44E-4100-A10B-214F341F0EE5}" srcOrd="0" destOrd="0" presId="urn:microsoft.com/office/officeart/2008/layout/LinedList"/>
    <dgm:cxn modelId="{86E030D0-BD33-4144-B21E-358B58E9748D}" srcId="{386E09E7-A15E-41CA-A033-79B9610434FC}" destId="{B51469C8-929D-4F33-9AB7-795A6B27FC78}" srcOrd="4" destOrd="0" parTransId="{EE1121D5-B856-4A6F-AB40-306229E9B1DC}" sibTransId="{F955DBA5-D8FD-458E-B161-88DD82EFE438}"/>
    <dgm:cxn modelId="{A272FDE8-4BCE-4D39-8FB2-FDF4B4447EDE}" srcId="{386E09E7-A15E-41CA-A033-79B9610434FC}" destId="{334EC649-63BA-49EE-9F18-86F4B57A21FC}" srcOrd="5" destOrd="0" parTransId="{4DB3FDFA-1C95-4899-9AAA-D4AED959A175}" sibTransId="{8EEB6053-114F-4787-9BE7-D02E93C8FD66}"/>
    <dgm:cxn modelId="{62B849EA-214F-4D8A-8742-983114C60C1E}" type="presOf" srcId="{B51469C8-929D-4F33-9AB7-795A6B27FC78}" destId="{B7DFAD6B-1F32-401B-9297-93BA6C2B47FD}" srcOrd="0" destOrd="0" presId="urn:microsoft.com/office/officeart/2008/layout/LinedList"/>
    <dgm:cxn modelId="{4F61B4FA-E6CF-4324-8F86-550A61D4CFB7}" type="presOf" srcId="{1560C78B-7E27-449A-B905-CDE0625E405A}" destId="{6E91D747-8BC1-40BD-BD5E-2C96A389F978}" srcOrd="0" destOrd="0" presId="urn:microsoft.com/office/officeart/2008/layout/LinedList"/>
    <dgm:cxn modelId="{0E2AC25F-5627-4A9C-805D-1854636E02F7}" type="presParOf" srcId="{F853D8D2-FEB7-48F1-BD2E-B4B357AAAF3D}" destId="{DC679791-8745-4B6A-9EBB-5D47E4CE64AF}" srcOrd="0" destOrd="0" presId="urn:microsoft.com/office/officeart/2008/layout/LinedList"/>
    <dgm:cxn modelId="{A5495C46-2302-4620-8392-F5E86EACF7DC}" type="presParOf" srcId="{F853D8D2-FEB7-48F1-BD2E-B4B357AAAF3D}" destId="{F088955F-3552-4ABA-93C9-96033D6D9A7E}" srcOrd="1" destOrd="0" presId="urn:microsoft.com/office/officeart/2008/layout/LinedList"/>
    <dgm:cxn modelId="{4EC224DB-A1EC-491D-A4E2-A2DB1CF1F917}" type="presParOf" srcId="{F088955F-3552-4ABA-93C9-96033D6D9A7E}" destId="{2E6D7413-BE2C-4884-A5FE-99D49B0BC6AB}" srcOrd="0" destOrd="0" presId="urn:microsoft.com/office/officeart/2008/layout/LinedList"/>
    <dgm:cxn modelId="{7DD45231-EFEA-4B81-A3F2-61E76553ABC9}" type="presParOf" srcId="{F088955F-3552-4ABA-93C9-96033D6D9A7E}" destId="{DBEE7914-4D9E-497D-A7E9-C80C8F00B18A}" srcOrd="1" destOrd="0" presId="urn:microsoft.com/office/officeart/2008/layout/LinedList"/>
    <dgm:cxn modelId="{491D1FC4-6EEB-46EA-AF9D-D3E2FA51B356}" type="presParOf" srcId="{F853D8D2-FEB7-48F1-BD2E-B4B357AAAF3D}" destId="{5DA34D4C-2296-460C-8CD8-02613F453E01}" srcOrd="2" destOrd="0" presId="urn:microsoft.com/office/officeart/2008/layout/LinedList"/>
    <dgm:cxn modelId="{AE8477EE-0053-4CD9-B8C1-7821B47AEDCC}" type="presParOf" srcId="{F853D8D2-FEB7-48F1-BD2E-B4B357AAAF3D}" destId="{2F2E907F-5EC5-45DE-8390-9406E947734A}" srcOrd="3" destOrd="0" presId="urn:microsoft.com/office/officeart/2008/layout/LinedList"/>
    <dgm:cxn modelId="{F4C780CC-5B16-4CBC-8A15-EC61D90B3C49}" type="presParOf" srcId="{2F2E907F-5EC5-45DE-8390-9406E947734A}" destId="{2BF92B85-ADFA-4DF1-A1D6-C031113EEC79}" srcOrd="0" destOrd="0" presId="urn:microsoft.com/office/officeart/2008/layout/LinedList"/>
    <dgm:cxn modelId="{D822D668-9715-4AF2-A067-6FCE0C1B3DD9}" type="presParOf" srcId="{2F2E907F-5EC5-45DE-8390-9406E947734A}" destId="{8B81A4D1-4ED1-49E8-9B2A-09DBEA19ABA6}" srcOrd="1" destOrd="0" presId="urn:microsoft.com/office/officeart/2008/layout/LinedList"/>
    <dgm:cxn modelId="{62189A03-7D08-4503-969F-7B2D25080E6A}" type="presParOf" srcId="{F853D8D2-FEB7-48F1-BD2E-B4B357AAAF3D}" destId="{42C6DAF1-2FE3-4741-A1B2-FC30E147A99A}" srcOrd="4" destOrd="0" presId="urn:microsoft.com/office/officeart/2008/layout/LinedList"/>
    <dgm:cxn modelId="{993659D3-B33E-4511-A779-8A035C4A49D8}" type="presParOf" srcId="{F853D8D2-FEB7-48F1-BD2E-B4B357AAAF3D}" destId="{2DF1F41A-20E3-4DBC-9B93-8FAB7774827B}" srcOrd="5" destOrd="0" presId="urn:microsoft.com/office/officeart/2008/layout/LinedList"/>
    <dgm:cxn modelId="{B22250DC-DC95-4753-A9CF-9DC9863F6DD0}" type="presParOf" srcId="{2DF1F41A-20E3-4DBC-9B93-8FAB7774827B}" destId="{35A0D8E5-740C-4AD0-8C93-EB9CFA6FDB4F}" srcOrd="0" destOrd="0" presId="urn:microsoft.com/office/officeart/2008/layout/LinedList"/>
    <dgm:cxn modelId="{97CB335A-3A44-4E42-AFF6-65A28F719F00}" type="presParOf" srcId="{2DF1F41A-20E3-4DBC-9B93-8FAB7774827B}" destId="{D1D21D05-EA61-45FC-856F-23B744349879}" srcOrd="1" destOrd="0" presId="urn:microsoft.com/office/officeart/2008/layout/LinedList"/>
    <dgm:cxn modelId="{97E2183B-FB9F-4B58-B691-7FBBA117D5BC}" type="presParOf" srcId="{F853D8D2-FEB7-48F1-BD2E-B4B357AAAF3D}" destId="{0FAEA322-1A2F-4183-B2B4-0FE65DE71F99}" srcOrd="6" destOrd="0" presId="urn:microsoft.com/office/officeart/2008/layout/LinedList"/>
    <dgm:cxn modelId="{3317BE1D-2203-479A-9104-9AE216688F74}" type="presParOf" srcId="{F853D8D2-FEB7-48F1-BD2E-B4B357AAAF3D}" destId="{49F08422-89C6-47FF-8895-1EDB875138C3}" srcOrd="7" destOrd="0" presId="urn:microsoft.com/office/officeart/2008/layout/LinedList"/>
    <dgm:cxn modelId="{4A4E5595-1C00-450E-AB4B-A8B9B6173271}" type="presParOf" srcId="{49F08422-89C6-47FF-8895-1EDB875138C3}" destId="{F7EB653B-E44E-4100-A10B-214F341F0EE5}" srcOrd="0" destOrd="0" presId="urn:microsoft.com/office/officeart/2008/layout/LinedList"/>
    <dgm:cxn modelId="{5AA28499-ABCD-4C7D-A41A-D3BCCDB7A83F}" type="presParOf" srcId="{49F08422-89C6-47FF-8895-1EDB875138C3}" destId="{BF49E9A6-9314-4417-A686-7DA050725792}" srcOrd="1" destOrd="0" presId="urn:microsoft.com/office/officeart/2008/layout/LinedList"/>
    <dgm:cxn modelId="{8A0DED13-B131-46D8-A46F-56ADAAE14036}" type="presParOf" srcId="{F853D8D2-FEB7-48F1-BD2E-B4B357AAAF3D}" destId="{920D8657-5B2E-4C6D-A038-96DAB23FF044}" srcOrd="8" destOrd="0" presId="urn:microsoft.com/office/officeart/2008/layout/LinedList"/>
    <dgm:cxn modelId="{BAC3AC86-9618-4981-B927-899FE1593899}" type="presParOf" srcId="{F853D8D2-FEB7-48F1-BD2E-B4B357AAAF3D}" destId="{92AF1A4C-3807-417A-B935-E0A13980A676}" srcOrd="9" destOrd="0" presId="urn:microsoft.com/office/officeart/2008/layout/LinedList"/>
    <dgm:cxn modelId="{A100A7D9-D7F7-48FF-A449-D4BCFF91AF48}" type="presParOf" srcId="{92AF1A4C-3807-417A-B935-E0A13980A676}" destId="{B7DFAD6B-1F32-401B-9297-93BA6C2B47FD}" srcOrd="0" destOrd="0" presId="urn:microsoft.com/office/officeart/2008/layout/LinedList"/>
    <dgm:cxn modelId="{AD255109-39CE-4C7E-8B47-DECDC57B4E77}" type="presParOf" srcId="{92AF1A4C-3807-417A-B935-E0A13980A676}" destId="{5E747FE7-F387-45FF-8EB5-4BD1A9F614F2}" srcOrd="1" destOrd="0" presId="urn:microsoft.com/office/officeart/2008/layout/LinedList"/>
    <dgm:cxn modelId="{3157BC14-1115-401A-B575-22E29C059D57}" type="presParOf" srcId="{F853D8D2-FEB7-48F1-BD2E-B4B357AAAF3D}" destId="{7B3EFA29-2663-4804-9FBD-A0BE5E83BAAF}" srcOrd="10" destOrd="0" presId="urn:microsoft.com/office/officeart/2008/layout/LinedList"/>
    <dgm:cxn modelId="{32A687E5-15CB-401D-BA9C-CADCE4203465}" type="presParOf" srcId="{F853D8D2-FEB7-48F1-BD2E-B4B357AAAF3D}" destId="{FEB0AED4-051F-426C-978D-04A9150FC8D9}" srcOrd="11" destOrd="0" presId="urn:microsoft.com/office/officeart/2008/layout/LinedList"/>
    <dgm:cxn modelId="{805DBB0B-7D5E-4A2C-86B9-1B1308C17825}" type="presParOf" srcId="{FEB0AED4-051F-426C-978D-04A9150FC8D9}" destId="{5FF275CC-6987-4037-9F8A-67D9B2F4B927}" srcOrd="0" destOrd="0" presId="urn:microsoft.com/office/officeart/2008/layout/LinedList"/>
    <dgm:cxn modelId="{A1438CAF-A616-4A76-AC04-B69668853DAF}" type="presParOf" srcId="{FEB0AED4-051F-426C-978D-04A9150FC8D9}" destId="{C622717C-81D5-44AE-A7DF-E50775897178}" srcOrd="1" destOrd="0" presId="urn:microsoft.com/office/officeart/2008/layout/LinedList"/>
    <dgm:cxn modelId="{C0B13ABA-AB93-414A-BB2F-3E05E77579D4}" type="presParOf" srcId="{F853D8D2-FEB7-48F1-BD2E-B4B357AAAF3D}" destId="{73A76B95-9126-4D32-820E-22BAED6528EE}" srcOrd="12" destOrd="0" presId="urn:microsoft.com/office/officeart/2008/layout/LinedList"/>
    <dgm:cxn modelId="{586C6935-4578-47D6-B797-0FCFA46F6811}" type="presParOf" srcId="{F853D8D2-FEB7-48F1-BD2E-B4B357AAAF3D}" destId="{DC0F351A-B9BA-4316-AFE1-E51EBE7E4FE8}" srcOrd="13" destOrd="0" presId="urn:microsoft.com/office/officeart/2008/layout/LinedList"/>
    <dgm:cxn modelId="{6370BC6D-F2F6-4459-B252-F7FDCA92ED88}" type="presParOf" srcId="{DC0F351A-B9BA-4316-AFE1-E51EBE7E4FE8}" destId="{6E91D747-8BC1-40BD-BD5E-2C96A389F978}" srcOrd="0" destOrd="0" presId="urn:microsoft.com/office/officeart/2008/layout/LinedList"/>
    <dgm:cxn modelId="{5CBF37C7-E2B6-4A84-8C8F-2E19DD405365}" type="presParOf" srcId="{DC0F351A-B9BA-4316-AFE1-E51EBE7E4FE8}" destId="{3B4EBF11-208C-45E1-83C5-E1FB6C1AA15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79791-8745-4B6A-9EBB-5D47E4CE64AF}">
      <dsp:nvSpPr>
        <dsp:cNvPr id="0" name=""/>
        <dsp:cNvSpPr/>
      </dsp:nvSpPr>
      <dsp:spPr>
        <a:xfrm>
          <a:off x="0" y="479"/>
          <a:ext cx="881448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6D7413-BE2C-4884-A5FE-99D49B0BC6AB}">
      <dsp:nvSpPr>
        <dsp:cNvPr id="0" name=""/>
        <dsp:cNvSpPr/>
      </dsp:nvSpPr>
      <dsp:spPr>
        <a:xfrm>
          <a:off x="0" y="479"/>
          <a:ext cx="8814481" cy="56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Slide 3: Introduction</a:t>
          </a:r>
          <a:endParaRPr lang="en-US" sz="2600" kern="1200" dirty="0">
            <a:latin typeface="Arial" panose="020B0604020202020204" pitchFamily="34" charset="0"/>
            <a:cs typeface="Arial" panose="020B0604020202020204" pitchFamily="34" charset="0"/>
          </a:endParaRPr>
        </a:p>
      </dsp:txBody>
      <dsp:txXfrm>
        <a:off x="0" y="479"/>
        <a:ext cx="8814481" cy="560509"/>
      </dsp:txXfrm>
    </dsp:sp>
    <dsp:sp modelId="{5DA34D4C-2296-460C-8CD8-02613F453E01}">
      <dsp:nvSpPr>
        <dsp:cNvPr id="0" name=""/>
        <dsp:cNvSpPr/>
      </dsp:nvSpPr>
      <dsp:spPr>
        <a:xfrm>
          <a:off x="0" y="560988"/>
          <a:ext cx="8814481"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F92B85-ADFA-4DF1-A1D6-C031113EEC79}">
      <dsp:nvSpPr>
        <dsp:cNvPr id="0" name=""/>
        <dsp:cNvSpPr/>
      </dsp:nvSpPr>
      <dsp:spPr>
        <a:xfrm>
          <a:off x="0" y="560988"/>
          <a:ext cx="8814481" cy="56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Slide 4: Business idea overview </a:t>
          </a:r>
          <a:endParaRPr lang="en-US" sz="2600" kern="1200" dirty="0">
            <a:latin typeface="Arial" panose="020B0604020202020204" pitchFamily="34" charset="0"/>
            <a:cs typeface="Arial" panose="020B0604020202020204" pitchFamily="34" charset="0"/>
          </a:endParaRPr>
        </a:p>
      </dsp:txBody>
      <dsp:txXfrm>
        <a:off x="0" y="560988"/>
        <a:ext cx="8814481" cy="560509"/>
      </dsp:txXfrm>
    </dsp:sp>
    <dsp:sp modelId="{42C6DAF1-2FE3-4741-A1B2-FC30E147A99A}">
      <dsp:nvSpPr>
        <dsp:cNvPr id="0" name=""/>
        <dsp:cNvSpPr/>
      </dsp:nvSpPr>
      <dsp:spPr>
        <a:xfrm>
          <a:off x="0" y="1121498"/>
          <a:ext cx="8814481"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A0D8E5-740C-4AD0-8C93-EB9CFA6FDB4F}">
      <dsp:nvSpPr>
        <dsp:cNvPr id="0" name=""/>
        <dsp:cNvSpPr/>
      </dsp:nvSpPr>
      <dsp:spPr>
        <a:xfrm>
          <a:off x="0" y="1121498"/>
          <a:ext cx="8814481" cy="56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Slide 5-6: PESTLE Analysis </a:t>
          </a:r>
          <a:endParaRPr lang="en-US" sz="2600" kern="1200" dirty="0">
            <a:latin typeface="Arial" panose="020B0604020202020204" pitchFamily="34" charset="0"/>
            <a:cs typeface="Arial" panose="020B0604020202020204" pitchFamily="34" charset="0"/>
          </a:endParaRPr>
        </a:p>
      </dsp:txBody>
      <dsp:txXfrm>
        <a:off x="0" y="1121498"/>
        <a:ext cx="8814481" cy="560509"/>
      </dsp:txXfrm>
    </dsp:sp>
    <dsp:sp modelId="{0FAEA322-1A2F-4183-B2B4-0FE65DE71F99}">
      <dsp:nvSpPr>
        <dsp:cNvPr id="0" name=""/>
        <dsp:cNvSpPr/>
      </dsp:nvSpPr>
      <dsp:spPr>
        <a:xfrm>
          <a:off x="0" y="1682008"/>
          <a:ext cx="8814481"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EB653B-E44E-4100-A10B-214F341F0EE5}">
      <dsp:nvSpPr>
        <dsp:cNvPr id="0" name=""/>
        <dsp:cNvSpPr/>
      </dsp:nvSpPr>
      <dsp:spPr>
        <a:xfrm>
          <a:off x="0" y="1682008"/>
          <a:ext cx="8814481" cy="56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Slide 7-8: Marketing Strategies </a:t>
          </a:r>
          <a:endParaRPr lang="en-US" sz="2600" kern="1200" dirty="0">
            <a:latin typeface="Arial" panose="020B0604020202020204" pitchFamily="34" charset="0"/>
            <a:cs typeface="Arial" panose="020B0604020202020204" pitchFamily="34" charset="0"/>
          </a:endParaRPr>
        </a:p>
      </dsp:txBody>
      <dsp:txXfrm>
        <a:off x="0" y="1682008"/>
        <a:ext cx="8814481" cy="560509"/>
      </dsp:txXfrm>
    </dsp:sp>
    <dsp:sp modelId="{920D8657-5B2E-4C6D-A038-96DAB23FF044}">
      <dsp:nvSpPr>
        <dsp:cNvPr id="0" name=""/>
        <dsp:cNvSpPr/>
      </dsp:nvSpPr>
      <dsp:spPr>
        <a:xfrm>
          <a:off x="0" y="2242517"/>
          <a:ext cx="8814481"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DFAD6B-1F32-401B-9297-93BA6C2B47FD}">
      <dsp:nvSpPr>
        <dsp:cNvPr id="0" name=""/>
        <dsp:cNvSpPr/>
      </dsp:nvSpPr>
      <dsp:spPr>
        <a:xfrm>
          <a:off x="0" y="2242517"/>
          <a:ext cx="8814481" cy="56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Slide 9-10: Funding Evaluation </a:t>
          </a:r>
          <a:endParaRPr lang="en-US" sz="2600" kern="1200" dirty="0">
            <a:latin typeface="Arial" panose="020B0604020202020204" pitchFamily="34" charset="0"/>
            <a:cs typeface="Arial" panose="020B0604020202020204" pitchFamily="34" charset="0"/>
          </a:endParaRPr>
        </a:p>
      </dsp:txBody>
      <dsp:txXfrm>
        <a:off x="0" y="2242517"/>
        <a:ext cx="8814481" cy="560509"/>
      </dsp:txXfrm>
    </dsp:sp>
    <dsp:sp modelId="{7B3EFA29-2663-4804-9FBD-A0BE5E83BAAF}">
      <dsp:nvSpPr>
        <dsp:cNvPr id="0" name=""/>
        <dsp:cNvSpPr/>
      </dsp:nvSpPr>
      <dsp:spPr>
        <a:xfrm>
          <a:off x="0" y="2803027"/>
          <a:ext cx="881448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F275CC-6987-4037-9F8A-67D9B2F4B927}">
      <dsp:nvSpPr>
        <dsp:cNvPr id="0" name=""/>
        <dsp:cNvSpPr/>
      </dsp:nvSpPr>
      <dsp:spPr>
        <a:xfrm>
          <a:off x="0" y="2803027"/>
          <a:ext cx="8814481" cy="56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Slide 11: Conclusion</a:t>
          </a:r>
          <a:endParaRPr lang="en-US" sz="2600" kern="1200" dirty="0">
            <a:latin typeface="Arial" panose="020B0604020202020204" pitchFamily="34" charset="0"/>
            <a:cs typeface="Arial" panose="020B0604020202020204" pitchFamily="34" charset="0"/>
          </a:endParaRPr>
        </a:p>
      </dsp:txBody>
      <dsp:txXfrm>
        <a:off x="0" y="2803027"/>
        <a:ext cx="8814481" cy="560509"/>
      </dsp:txXfrm>
    </dsp:sp>
    <dsp:sp modelId="{73A76B95-9126-4D32-820E-22BAED6528EE}">
      <dsp:nvSpPr>
        <dsp:cNvPr id="0" name=""/>
        <dsp:cNvSpPr/>
      </dsp:nvSpPr>
      <dsp:spPr>
        <a:xfrm>
          <a:off x="0" y="3363537"/>
          <a:ext cx="8814481"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91D747-8BC1-40BD-BD5E-2C96A389F978}">
      <dsp:nvSpPr>
        <dsp:cNvPr id="0" name=""/>
        <dsp:cNvSpPr/>
      </dsp:nvSpPr>
      <dsp:spPr>
        <a:xfrm>
          <a:off x="0" y="3363537"/>
          <a:ext cx="8814481" cy="560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endParaRPr lang="en-US" sz="2600" kern="1200" dirty="0"/>
        </a:p>
      </dsp:txBody>
      <dsp:txXfrm>
        <a:off x="0" y="3363537"/>
        <a:ext cx="8814481" cy="5605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11E3FF-95C5-4E63-B665-9AA241D72005}" type="datetimeFigureOut">
              <a:rPr lang="en-IN" smtClean="0"/>
              <a:t>30-11-2025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1687AF-7ABF-48F6-9B27-806997AC26D8}" type="slidenum">
              <a:rPr lang="en-IN" smtClean="0"/>
              <a:t>‹#›</a:t>
            </a:fld>
            <a:endParaRPr lang="en-IN"/>
          </a:p>
        </p:txBody>
      </p:sp>
    </p:spTree>
    <p:extLst>
      <p:ext uri="{BB962C8B-B14F-4D97-AF65-F5344CB8AC3E}">
        <p14:creationId xmlns:p14="http://schemas.microsoft.com/office/powerpoint/2010/main" val="3373915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1687AF-7ABF-48F6-9B27-806997AC26D8}" type="slidenum">
              <a:rPr lang="en-IN" smtClean="0"/>
              <a:t>3</a:t>
            </a:fld>
            <a:endParaRPr lang="en-IN"/>
          </a:p>
        </p:txBody>
      </p:sp>
    </p:spTree>
    <p:extLst>
      <p:ext uri="{BB962C8B-B14F-4D97-AF65-F5344CB8AC3E}">
        <p14:creationId xmlns:p14="http://schemas.microsoft.com/office/powerpoint/2010/main" val="33848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1687AF-7ABF-48F6-9B27-806997AC26D8}" type="slidenum">
              <a:rPr lang="en-IN" smtClean="0"/>
              <a:t>4</a:t>
            </a:fld>
            <a:endParaRPr lang="en-IN"/>
          </a:p>
        </p:txBody>
      </p:sp>
    </p:spTree>
    <p:extLst>
      <p:ext uri="{BB962C8B-B14F-4D97-AF65-F5344CB8AC3E}">
        <p14:creationId xmlns:p14="http://schemas.microsoft.com/office/powerpoint/2010/main" val="974571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1687AF-7ABF-48F6-9B27-806997AC26D8}" type="slidenum">
              <a:rPr lang="en-IN" smtClean="0"/>
              <a:t>5</a:t>
            </a:fld>
            <a:endParaRPr lang="en-IN"/>
          </a:p>
        </p:txBody>
      </p:sp>
    </p:spTree>
    <p:extLst>
      <p:ext uri="{BB962C8B-B14F-4D97-AF65-F5344CB8AC3E}">
        <p14:creationId xmlns:p14="http://schemas.microsoft.com/office/powerpoint/2010/main" val="1671211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1687AF-7ABF-48F6-9B27-806997AC26D8}" type="slidenum">
              <a:rPr lang="en-IN" smtClean="0"/>
              <a:t>6</a:t>
            </a:fld>
            <a:endParaRPr lang="en-IN"/>
          </a:p>
        </p:txBody>
      </p:sp>
    </p:spTree>
    <p:extLst>
      <p:ext uri="{BB962C8B-B14F-4D97-AF65-F5344CB8AC3E}">
        <p14:creationId xmlns:p14="http://schemas.microsoft.com/office/powerpoint/2010/main" val="280004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1687AF-7ABF-48F6-9B27-806997AC26D8}" type="slidenum">
              <a:rPr lang="en-IN" smtClean="0"/>
              <a:t>7</a:t>
            </a:fld>
            <a:endParaRPr lang="en-IN"/>
          </a:p>
        </p:txBody>
      </p:sp>
    </p:spTree>
    <p:extLst>
      <p:ext uri="{BB962C8B-B14F-4D97-AF65-F5344CB8AC3E}">
        <p14:creationId xmlns:p14="http://schemas.microsoft.com/office/powerpoint/2010/main" val="4293371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1687AF-7ABF-48F6-9B27-806997AC26D8}" type="slidenum">
              <a:rPr lang="en-IN" smtClean="0"/>
              <a:t>8</a:t>
            </a:fld>
            <a:endParaRPr lang="en-IN"/>
          </a:p>
        </p:txBody>
      </p:sp>
    </p:spTree>
    <p:extLst>
      <p:ext uri="{BB962C8B-B14F-4D97-AF65-F5344CB8AC3E}">
        <p14:creationId xmlns:p14="http://schemas.microsoft.com/office/powerpoint/2010/main" val="608351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1687AF-7ABF-48F6-9B27-806997AC26D8}" type="slidenum">
              <a:rPr lang="en-IN" smtClean="0"/>
              <a:t>9</a:t>
            </a:fld>
            <a:endParaRPr lang="en-IN"/>
          </a:p>
        </p:txBody>
      </p:sp>
    </p:spTree>
    <p:extLst>
      <p:ext uri="{BB962C8B-B14F-4D97-AF65-F5344CB8AC3E}">
        <p14:creationId xmlns:p14="http://schemas.microsoft.com/office/powerpoint/2010/main" val="2306789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1687AF-7ABF-48F6-9B27-806997AC26D8}" type="slidenum">
              <a:rPr lang="en-IN" smtClean="0"/>
              <a:t>10</a:t>
            </a:fld>
            <a:endParaRPr lang="en-IN"/>
          </a:p>
        </p:txBody>
      </p:sp>
    </p:spTree>
    <p:extLst>
      <p:ext uri="{BB962C8B-B14F-4D97-AF65-F5344CB8AC3E}">
        <p14:creationId xmlns:p14="http://schemas.microsoft.com/office/powerpoint/2010/main" val="151937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41687AF-7ABF-48F6-9B27-806997AC26D8}" type="slidenum">
              <a:rPr lang="en-IN" smtClean="0"/>
              <a:t>11</a:t>
            </a:fld>
            <a:endParaRPr lang="en-IN"/>
          </a:p>
        </p:txBody>
      </p:sp>
    </p:spTree>
    <p:extLst>
      <p:ext uri="{BB962C8B-B14F-4D97-AF65-F5344CB8AC3E}">
        <p14:creationId xmlns:p14="http://schemas.microsoft.com/office/powerpoint/2010/main" val="3761215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9F7425B-E0F2-41B5-B8A2-6189F2A0026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1927437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F7425B-E0F2-41B5-B8A2-6189F2A0026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744420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F7425B-E0F2-41B5-B8A2-6189F2A0026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2140297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F7425B-E0F2-41B5-B8A2-6189F2A00265}" type="datetimeFigureOut">
              <a:rPr lang="en-IN" smtClean="0"/>
              <a:t>30-11-2025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1437402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F7425B-E0F2-41B5-B8A2-6189F2A00265}" type="datetimeFigureOut">
              <a:rPr lang="en-IN" smtClean="0"/>
              <a:t>30-11-2025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3562451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9F7425B-E0F2-41B5-B8A2-6189F2A00265}" type="datetimeFigureOut">
              <a:rPr lang="en-IN" smtClean="0"/>
              <a:t>30-11-2025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69513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F7425B-E0F2-41B5-B8A2-6189F2A00265}" type="datetimeFigureOut">
              <a:rPr lang="en-IN" smtClean="0"/>
              <a:t>30-11-2025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4254572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F7425B-E0F2-41B5-B8A2-6189F2A00265}" type="datetimeFigureOut">
              <a:rPr lang="en-IN" smtClean="0"/>
              <a:t>30-11-2025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1984022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F7425B-E0F2-41B5-B8A2-6189F2A00265}" type="datetimeFigureOut">
              <a:rPr lang="en-IN" smtClean="0"/>
              <a:t>30-11-2025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1074525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F7425B-E0F2-41B5-B8A2-6189F2A0026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3688347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F7425B-E0F2-41B5-B8A2-6189F2A0026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6EDE39-0D2A-41BF-90F7-A8D473D6E4F8}"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08774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F7425B-E0F2-41B5-B8A2-6189F2A0026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2031536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F7425B-E0F2-41B5-B8A2-6189F2A0026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6EDE39-0D2A-41BF-90F7-A8D473D6E4F8}"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58870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F7425B-E0F2-41B5-B8A2-6189F2A0026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944804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F7425B-E0F2-41B5-B8A2-6189F2A0026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88912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F7425B-E0F2-41B5-B8A2-6189F2A0026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6EDE39-0D2A-41BF-90F7-A8D473D6E4F8}" type="slidenum">
              <a:rPr lang="en-IN" smtClean="0"/>
              <a:t>‹#›</a:t>
            </a:fld>
            <a:endParaRPr lang="en-IN"/>
          </a:p>
        </p:txBody>
      </p:sp>
    </p:spTree>
    <p:extLst>
      <p:ext uri="{BB962C8B-B14F-4D97-AF65-F5344CB8AC3E}">
        <p14:creationId xmlns:p14="http://schemas.microsoft.com/office/powerpoint/2010/main" val="390990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9F7425B-E0F2-41B5-B8A2-6189F2A00265}" type="datetimeFigureOut">
              <a:rPr lang="en-IN" smtClean="0"/>
              <a:t>30-11-2025</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C6EDE39-0D2A-41BF-90F7-A8D473D6E4F8}" type="slidenum">
              <a:rPr lang="en-IN" smtClean="0"/>
              <a:t>‹#›</a:t>
            </a:fld>
            <a:endParaRPr lang="en-IN"/>
          </a:p>
        </p:txBody>
      </p:sp>
    </p:spTree>
    <p:extLst>
      <p:ext uri="{BB962C8B-B14F-4D97-AF65-F5344CB8AC3E}">
        <p14:creationId xmlns:p14="http://schemas.microsoft.com/office/powerpoint/2010/main" val="1653618630"/>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ithtwospoons.com/category/vegetable-side-dish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440204B-10C4-4DED-98A9-E8498734FD49}"/>
              </a:ext>
            </a:extLst>
          </p:cNvPr>
          <p:cNvSpPr>
            <a:spLocks noGrp="1"/>
          </p:cNvSpPr>
          <p:nvPr>
            <p:ph idx="1"/>
          </p:nvPr>
        </p:nvSpPr>
        <p:spPr>
          <a:xfrm>
            <a:off x="677334" y="2160589"/>
            <a:ext cx="7334552" cy="3978954"/>
          </a:xfrm>
        </p:spPr>
        <p:txBody>
          <a:bodyPr>
            <a:normAutofit/>
          </a:bodyPr>
          <a:lstStyle/>
          <a:p>
            <a:pPr marL="0" indent="0">
              <a:lnSpc>
                <a:spcPct val="90000"/>
              </a:lnSpc>
              <a:buNone/>
            </a:pPr>
            <a:r>
              <a:rPr lang="en-GB" b="1"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a:p>
            <a:pPr marL="0" indent="0">
              <a:lnSpc>
                <a:spcPct val="90000"/>
              </a:lnSpc>
              <a:buNone/>
            </a:pPr>
            <a:r>
              <a:rPr lang="en-GB" sz="2000" b="1" dirty="0">
                <a:latin typeface="Arial" panose="020B0604020202020204" pitchFamily="34" charset="0"/>
                <a:cs typeface="Arial" panose="020B0604020202020204" pitchFamily="34" charset="0"/>
              </a:rPr>
              <a:t>Student Name: </a:t>
            </a:r>
            <a:r>
              <a:rPr lang="en-GB" dirty="0">
                <a:latin typeface="Arial" panose="020B0604020202020204" pitchFamily="34" charset="0"/>
                <a:cs typeface="Arial" panose="020B0604020202020204" pitchFamily="34" charset="0"/>
              </a:rPr>
              <a:t>Camelia Alina Luchian</a:t>
            </a:r>
            <a:endParaRPr lang="en-IN" dirty="0">
              <a:latin typeface="Arial" panose="020B0604020202020204" pitchFamily="34" charset="0"/>
              <a:cs typeface="Arial" panose="020B0604020202020204" pitchFamily="34" charset="0"/>
            </a:endParaRPr>
          </a:p>
          <a:p>
            <a:pPr marL="0" indent="0">
              <a:lnSpc>
                <a:spcPct val="90000"/>
              </a:lnSpc>
              <a:buNone/>
            </a:pPr>
            <a:r>
              <a:rPr lang="en-GB" sz="2000" b="1" dirty="0">
                <a:latin typeface="Arial" panose="020B0604020202020204" pitchFamily="34" charset="0"/>
                <a:cs typeface="Arial" panose="020B0604020202020204" pitchFamily="34" charset="0"/>
              </a:rPr>
              <a:t>Student ID: </a:t>
            </a:r>
            <a:r>
              <a:rPr lang="en-GB" dirty="0">
                <a:latin typeface="Arial" panose="020B0604020202020204" pitchFamily="34" charset="0"/>
                <a:cs typeface="Arial" panose="020B0604020202020204" pitchFamily="34" charset="0"/>
              </a:rPr>
              <a:t>2418818</a:t>
            </a:r>
          </a:p>
          <a:p>
            <a:pPr marL="0" indent="0">
              <a:lnSpc>
                <a:spcPct val="90000"/>
              </a:lnSpc>
              <a:buNone/>
            </a:pPr>
            <a:r>
              <a:rPr lang="en-GB" sz="2000" b="1" dirty="0">
                <a:latin typeface="Arial" panose="020B0604020202020204" pitchFamily="34" charset="0"/>
                <a:cs typeface="Arial" panose="020B0604020202020204" pitchFamily="34" charset="0"/>
              </a:rPr>
              <a:t>Lecture name: </a:t>
            </a:r>
            <a:r>
              <a:rPr lang="en-GB" dirty="0">
                <a:latin typeface="Arial" panose="020B0604020202020204" pitchFamily="34" charset="0"/>
                <a:cs typeface="Arial" panose="020B0604020202020204" pitchFamily="34" charset="0"/>
              </a:rPr>
              <a:t>Andry </a:t>
            </a:r>
            <a:r>
              <a:rPr lang="en-GB" dirty="0" err="1">
                <a:latin typeface="Arial" panose="020B0604020202020204" pitchFamily="34" charset="0"/>
                <a:cs typeface="Arial" panose="020B0604020202020204" pitchFamily="34" charset="0"/>
              </a:rPr>
              <a:t>Rakotovololona</a:t>
            </a:r>
            <a:endParaRPr lang="en-GB" dirty="0">
              <a:latin typeface="Arial" panose="020B0604020202020204" pitchFamily="34" charset="0"/>
              <a:cs typeface="Arial" panose="020B0604020202020204" pitchFamily="34" charset="0"/>
            </a:endParaRPr>
          </a:p>
          <a:p>
            <a:pPr marL="0" indent="0">
              <a:lnSpc>
                <a:spcPct val="90000"/>
              </a:lnSpc>
              <a:buNone/>
            </a:pPr>
            <a:r>
              <a:rPr lang="en-GB" sz="2000" b="1" dirty="0">
                <a:latin typeface="Arial" panose="020B0604020202020204" pitchFamily="34" charset="0"/>
                <a:cs typeface="Arial" panose="020B0604020202020204" pitchFamily="34" charset="0"/>
              </a:rPr>
              <a:t>LCLM4006</a:t>
            </a:r>
            <a:r>
              <a:rPr lang="en-IN"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Enterprise and Entrepreneurship</a:t>
            </a:r>
            <a:endParaRPr lang="en-IN" sz="2000" dirty="0">
              <a:latin typeface="Arial" panose="020B0604020202020204" pitchFamily="34" charset="0"/>
              <a:cs typeface="Arial" panose="020B0604020202020204" pitchFamily="34" charset="0"/>
            </a:endParaRPr>
          </a:p>
          <a:p>
            <a:pPr marL="0" indent="0">
              <a:lnSpc>
                <a:spcPct val="90000"/>
              </a:lnSpc>
              <a:buNone/>
            </a:pPr>
            <a:r>
              <a:rPr lang="en-GB" b="1"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a:p>
            <a:pPr marL="0" indent="0">
              <a:lnSpc>
                <a:spcPct val="90000"/>
              </a:lnSpc>
              <a:buNone/>
            </a:pPr>
            <a:r>
              <a:rPr lang="en-GB" sz="2800" b="1" dirty="0">
                <a:latin typeface="Arial" panose="020B0604020202020204" pitchFamily="34" charset="0"/>
                <a:cs typeface="Arial" panose="020B0604020202020204" pitchFamily="34" charset="0"/>
              </a:rPr>
              <a:t>Individual Presentation: </a:t>
            </a:r>
            <a:r>
              <a:rPr lang="en-GB" sz="3600" b="1" dirty="0">
                <a:latin typeface="Times New Roman" panose="02020603050405020304" pitchFamily="18" charset="0"/>
                <a:cs typeface="Times New Roman" panose="02020603050405020304" pitchFamily="18" charset="0"/>
              </a:rPr>
              <a:t>Green Bite</a:t>
            </a:r>
            <a:endParaRPr lang="en-IN" sz="3600" b="1" dirty="0">
              <a:latin typeface="Arial" panose="020B0604020202020204" pitchFamily="34" charset="0"/>
              <a:cs typeface="Arial" panose="020B0604020202020204" pitchFamily="34" charset="0"/>
            </a:endParaRPr>
          </a:p>
          <a:p>
            <a:pPr marL="0" indent="0">
              <a:lnSpc>
                <a:spcPct val="90000"/>
              </a:lnSpc>
              <a:buNone/>
            </a:pPr>
            <a:r>
              <a:rPr lang="en-GB" b="1"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a:p>
            <a:pPr marL="0" indent="0">
              <a:lnSpc>
                <a:spcPct val="90000"/>
              </a:lnSpc>
              <a:buNone/>
            </a:pPr>
            <a:endParaRPr lang="en-IN" dirty="0"/>
          </a:p>
        </p:txBody>
      </p:sp>
      <p:pic>
        <p:nvPicPr>
          <p:cNvPr id="7" name="Picture 6">
            <a:extLst>
              <a:ext uri="{FF2B5EF4-FFF2-40B4-BE49-F238E27FC236}">
                <a16:creationId xmlns:a16="http://schemas.microsoft.com/office/drawing/2014/main" id="{8FC0D212-45FD-21B2-60AD-97CF1EDEEBA5}"/>
              </a:ext>
            </a:extLst>
          </p:cNvPr>
          <p:cNvPicPr>
            <a:picLocks noChangeAspect="1"/>
          </p:cNvPicPr>
          <p:nvPr/>
        </p:nvPicPr>
        <p:blipFill>
          <a:blip r:embed="rId2"/>
          <a:stretch>
            <a:fillRect/>
          </a:stretch>
        </p:blipFill>
        <p:spPr>
          <a:xfrm>
            <a:off x="4540824" y="374074"/>
            <a:ext cx="4204989" cy="1679308"/>
          </a:xfrm>
          <a:prstGeom prst="rect">
            <a:avLst/>
          </a:prstGeom>
        </p:spPr>
      </p:pic>
    </p:spTree>
    <p:extLst>
      <p:ext uri="{BB962C8B-B14F-4D97-AF65-F5344CB8AC3E}">
        <p14:creationId xmlns:p14="http://schemas.microsoft.com/office/powerpoint/2010/main" val="1022986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8FC337E9-47CA-A8C6-F236-DAB61D83331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B314C0C-8A0B-32ED-1369-7C345024F4FF}"/>
              </a:ext>
            </a:extLst>
          </p:cNvPr>
          <p:cNvSpPr>
            <a:spLocks noGrp="1"/>
          </p:cNvSpPr>
          <p:nvPr>
            <p:ph type="title"/>
          </p:nvPr>
        </p:nvSpPr>
        <p:spPr>
          <a:xfrm>
            <a:off x="677334" y="609600"/>
            <a:ext cx="8488437" cy="990600"/>
          </a:xfrm>
        </p:spPr>
        <p:txBody>
          <a:bodyPr>
            <a:normAutofit fontScale="90000"/>
          </a:bodyPr>
          <a:lstStyle/>
          <a:p>
            <a:r>
              <a:rPr lang="en-US"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Table of Contents</a:t>
            </a:r>
            <a:br>
              <a:rPr lang="en-IN"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IN"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7" name="Content Placeholder 4">
            <a:extLst>
              <a:ext uri="{FF2B5EF4-FFF2-40B4-BE49-F238E27FC236}">
                <a16:creationId xmlns:a16="http://schemas.microsoft.com/office/drawing/2014/main" id="{E0BEAED9-F73A-248E-58DA-583D9C8E142C}"/>
              </a:ext>
            </a:extLst>
          </p:cNvPr>
          <p:cNvGraphicFramePr>
            <a:graphicFrameLocks noGrp="1"/>
          </p:cNvGraphicFramePr>
          <p:nvPr>
            <p:ph idx="1"/>
            <p:extLst>
              <p:ext uri="{D42A27DB-BD31-4B8C-83A1-F6EECF244321}">
                <p14:modId xmlns:p14="http://schemas.microsoft.com/office/powerpoint/2010/main" val="787597551"/>
              </p:ext>
            </p:extLst>
          </p:nvPr>
        </p:nvGraphicFramePr>
        <p:xfrm>
          <a:off x="677862" y="2160588"/>
          <a:ext cx="8814481" cy="3924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0446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5D913181-59C7-6342-E0DD-775A72A69AF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BE11281-1587-FE57-2657-5329633A0078}"/>
              </a:ext>
            </a:extLst>
          </p:cNvPr>
          <p:cNvSpPr>
            <a:spLocks noGrp="1"/>
          </p:cNvSpPr>
          <p:nvPr>
            <p:ph type="title"/>
          </p:nvPr>
        </p:nvSpPr>
        <p:spPr>
          <a:xfrm>
            <a:off x="676746" y="609600"/>
            <a:ext cx="3808168" cy="1088571"/>
          </a:xfrm>
        </p:spPr>
        <p:txBody>
          <a:bodyPr anchor="ctr">
            <a:normAutofit/>
          </a:bodyPr>
          <a:lstStyle/>
          <a:p>
            <a:r>
              <a:rPr lang="en-GB"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a:t>
            </a:r>
            <a:endParaRPr lang="en-IN"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943EDC4-0574-C3B4-6261-F5596B2E5188}"/>
              </a:ext>
            </a:extLst>
          </p:cNvPr>
          <p:cNvSpPr>
            <a:spLocks noGrp="1"/>
          </p:cNvSpPr>
          <p:nvPr>
            <p:ph idx="1"/>
          </p:nvPr>
        </p:nvSpPr>
        <p:spPr>
          <a:xfrm>
            <a:off x="685167" y="2160589"/>
            <a:ext cx="3720916" cy="3560733"/>
          </a:xfrm>
        </p:spPr>
        <p:txBody>
          <a:bodyPr>
            <a:normAutofit/>
          </a:bodyPr>
          <a:lstStyle/>
          <a:p>
            <a:pPr>
              <a:spcBef>
                <a:spcPts val="0"/>
              </a:spcBef>
              <a:spcAft>
                <a:spcPts val="600"/>
              </a:spcAft>
            </a:pPr>
            <a:r>
              <a:rPr lang="en-GB" dirty="0">
                <a:latin typeface="Arial" panose="020B0604020202020204" pitchFamily="34" charset="0"/>
                <a:cs typeface="Arial" panose="020B0604020202020204" pitchFamily="34" charset="0"/>
              </a:rPr>
              <a:t>Green Bite is a startup offering plant‑based meal subscriptions for busy professionals, health‑conscious individuals, and flexitarians. It combines convenience, nutrition, and sustainability, with a mission to make healthy eating simple and a vision to be a trusted premium provider of fresh, organic, locally sourced meals.</a:t>
            </a:r>
          </a:p>
        </p:txBody>
      </p:sp>
      <p:pic>
        <p:nvPicPr>
          <p:cNvPr id="6" name="Picture 5" descr="A plate of asparagus and oranges&#10;&#10;AI-generated content may be incorrect.">
            <a:extLst>
              <a:ext uri="{FF2B5EF4-FFF2-40B4-BE49-F238E27FC236}">
                <a16:creationId xmlns:a16="http://schemas.microsoft.com/office/drawing/2014/main" id="{9CDC585F-0698-9221-9AD4-EF88B6234D1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421" r="14470" b="-2"/>
          <a:stretch>
            <a:fillRect/>
          </a:stretch>
        </p:blipFill>
        <p:spPr>
          <a:xfrm>
            <a:off x="4654035" y="1184493"/>
            <a:ext cx="4602747" cy="3984481"/>
          </a:xfrm>
          <a:prstGeom prst="rect">
            <a:avLst/>
          </a:prstGeom>
          <a:scene3d>
            <a:camera prst="orthographicFront"/>
            <a:lightRig rig="contrasting" dir="t">
              <a:rot lat="0" lon="0" rev="3000000"/>
            </a:lightRig>
          </a:scene3d>
          <a:sp3d contourW="7620">
            <a:bevelT w="95250" h="31750"/>
            <a:contourClr>
              <a:srgbClr val="333333"/>
            </a:contourClr>
          </a:sp3d>
        </p:spPr>
      </p:pic>
      <p:sp>
        <p:nvSpPr>
          <p:cNvPr id="7" name="TextBox 6">
            <a:extLst>
              <a:ext uri="{FF2B5EF4-FFF2-40B4-BE49-F238E27FC236}">
                <a16:creationId xmlns:a16="http://schemas.microsoft.com/office/drawing/2014/main" id="{CA23051E-51DB-338A-5480-FA30D5EECD16}"/>
              </a:ext>
            </a:extLst>
          </p:cNvPr>
          <p:cNvSpPr txBox="1"/>
          <p:nvPr/>
        </p:nvSpPr>
        <p:spPr>
          <a:xfrm>
            <a:off x="6569828" y="4968919"/>
            <a:ext cx="26869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ithtwospoons.com/category/vegetable-side-dish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616800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F831F336-030B-EFBA-7316-7969C025CA3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E26B36C-62B9-89B1-F7D0-7FF080BA0885}"/>
              </a:ext>
            </a:extLst>
          </p:cNvPr>
          <p:cNvSpPr>
            <a:spLocks noGrp="1"/>
          </p:cNvSpPr>
          <p:nvPr>
            <p:ph type="title"/>
          </p:nvPr>
        </p:nvSpPr>
        <p:spPr>
          <a:xfrm>
            <a:off x="2849562" y="609600"/>
            <a:ext cx="6359752" cy="1001486"/>
          </a:xfrm>
        </p:spPr>
        <p:txBody>
          <a:bodyPr>
            <a:normAutofit/>
          </a:bodyPr>
          <a:lstStyle/>
          <a:p>
            <a:r>
              <a:rPr lang="en-GB"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Business idea overview </a:t>
            </a:r>
            <a:endParaRPr lang="en-IN"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37" name="Picture 36" descr="Fruits and vegetables in bags">
            <a:extLst>
              <a:ext uri="{FF2B5EF4-FFF2-40B4-BE49-F238E27FC236}">
                <a16:creationId xmlns:a16="http://schemas.microsoft.com/office/drawing/2014/main" id="{839B8FF7-C417-02DF-C70E-2E7DE29CC767}"/>
              </a:ext>
            </a:extLst>
          </p:cNvPr>
          <p:cNvPicPr>
            <a:picLocks noChangeAspect="1"/>
          </p:cNvPicPr>
          <p:nvPr/>
        </p:nvPicPr>
        <p:blipFill>
          <a:blip r:embed="rId3"/>
          <a:srcRect l="52984" t="142" r="20480"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a:solidFill>
            <a:srgbClr val="FFFFFF"/>
          </a:solidFill>
          <a:scene3d>
            <a:camera prst="orthographicFront"/>
            <a:lightRig rig="threePt" dir="t">
              <a:rot lat="0" lon="0" rev="2700000"/>
            </a:lightRig>
          </a:scene3d>
          <a:sp3d>
            <a:bevelT h="38100"/>
            <a:contourClr>
              <a:srgbClr val="C0C0C0"/>
            </a:contourClr>
          </a:sp3d>
        </p:spPr>
      </p:pic>
      <p:sp>
        <p:nvSpPr>
          <p:cNvPr id="68" name="Isosceles Triangle 67">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Content Placeholder 10">
            <a:extLst>
              <a:ext uri="{FF2B5EF4-FFF2-40B4-BE49-F238E27FC236}">
                <a16:creationId xmlns:a16="http://schemas.microsoft.com/office/drawing/2014/main" id="{317C03A0-6716-C95A-FDE4-8757A06AE7AB}"/>
              </a:ext>
            </a:extLst>
          </p:cNvPr>
          <p:cNvSpPr>
            <a:spLocks noGrp="1"/>
          </p:cNvSpPr>
          <p:nvPr>
            <p:ph idx="1"/>
          </p:nvPr>
        </p:nvSpPr>
        <p:spPr>
          <a:xfrm>
            <a:off x="2849562" y="1698171"/>
            <a:ext cx="6849609" cy="4323444"/>
          </a:xfrm>
        </p:spPr>
        <p:txBody>
          <a:bodyPr>
            <a:normAutofit/>
          </a:bodyPr>
          <a:lstStyle/>
          <a:p>
            <a:r>
              <a:rPr lang="en-GB" dirty="0">
                <a:latin typeface="Arial" panose="020B0604020202020204" pitchFamily="34" charset="0"/>
                <a:cs typeface="Arial" panose="020B0604020202020204" pitchFamily="34" charset="0"/>
              </a:rPr>
              <a:t>Fictional startup offering weekly subscriptions for fresh, plant‑based, ready‑to‑eat meals with:</a:t>
            </a:r>
          </a:p>
          <a:p>
            <a:pPr marL="0" indent="0">
              <a:buNone/>
            </a:pPr>
            <a:r>
              <a:rPr lang="en-GB" dirty="0">
                <a:solidFill>
                  <a:schemeClr val="accent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Optional add‑ons: snacks and cooking kits</a:t>
            </a:r>
          </a:p>
          <a:p>
            <a:pPr marL="0" indent="0">
              <a:buNone/>
            </a:pPr>
            <a:r>
              <a:rPr lang="en-GB" dirty="0">
                <a:solidFill>
                  <a:schemeClr val="accent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Registered as an LLC with a lean management team (CEO, Head Chef, Marketing Manager)</a:t>
            </a:r>
          </a:p>
          <a:p>
            <a:pPr marL="0" indent="0">
              <a:buNone/>
            </a:pPr>
            <a:r>
              <a:rPr lang="en-GB" dirty="0">
                <a:solidFill>
                  <a:schemeClr val="accent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Target customers: busy professionals, health‑conscious individuals, and flexitarians</a:t>
            </a:r>
          </a:p>
          <a:p>
            <a:pPr marL="0" indent="0">
              <a:buNone/>
            </a:pPr>
            <a:r>
              <a:rPr lang="en-GB" dirty="0">
                <a:solidFill>
                  <a:schemeClr val="accent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Core focus: nutrition, convenience, and eco‑friendly practices</a:t>
            </a:r>
          </a:p>
          <a:p>
            <a:pPr marL="0" indent="0">
              <a:buNone/>
            </a:pPr>
            <a:r>
              <a:rPr lang="en-GB" dirty="0">
                <a:solidFill>
                  <a:schemeClr val="accent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Marketing strategy: digital channels, social media, and influencer collaborations to build brand awareness and community engagement</a:t>
            </a:r>
          </a:p>
        </p:txBody>
      </p:sp>
    </p:spTree>
    <p:extLst>
      <p:ext uri="{BB962C8B-B14F-4D97-AF65-F5344CB8AC3E}">
        <p14:creationId xmlns:p14="http://schemas.microsoft.com/office/powerpoint/2010/main" val="3304511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B7CD1F23-9EBF-3F06-2889-929EF7B53CE3}"/>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09FDDE6-9FE3-9863-64A1-F34F1E347273}"/>
              </a:ext>
            </a:extLst>
          </p:cNvPr>
          <p:cNvSpPr>
            <a:spLocks noGrp="1"/>
          </p:cNvSpPr>
          <p:nvPr>
            <p:ph type="title"/>
          </p:nvPr>
        </p:nvSpPr>
        <p:spPr>
          <a:xfrm>
            <a:off x="1333502" y="441855"/>
            <a:ext cx="8470898" cy="795867"/>
          </a:xfrm>
        </p:spPr>
        <p:txBody>
          <a:bodyPr>
            <a:normAutofit/>
          </a:bodyPr>
          <a:lstStyle/>
          <a:p>
            <a:r>
              <a:rPr lang="en-GB"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PESTLE Analysis </a:t>
            </a:r>
            <a:endParaRPr lang="en-IN"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7" name="Isosceles Triangle 16">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5" name="Content Placeholder 4">
            <a:extLst>
              <a:ext uri="{FF2B5EF4-FFF2-40B4-BE49-F238E27FC236}">
                <a16:creationId xmlns:a16="http://schemas.microsoft.com/office/drawing/2014/main" id="{367B1D2E-8555-F5E1-FDDC-FA79640096A8}"/>
              </a:ext>
            </a:extLst>
          </p:cNvPr>
          <p:cNvSpPr>
            <a:spLocks noGrp="1"/>
          </p:cNvSpPr>
          <p:nvPr>
            <p:ph idx="1"/>
          </p:nvPr>
        </p:nvSpPr>
        <p:spPr>
          <a:xfrm>
            <a:off x="330200" y="1542521"/>
            <a:ext cx="8400143" cy="5010680"/>
          </a:xfrm>
        </p:spPr>
        <p:txBody>
          <a:bodyPr>
            <a:normAutofit/>
          </a:bodyPr>
          <a:lstStyle/>
          <a:p>
            <a:pPr>
              <a:lnSpc>
                <a:spcPct val="90000"/>
              </a:lnSpc>
              <a:spcBef>
                <a:spcPts val="0"/>
              </a:spcBef>
              <a:spcAft>
                <a:spcPts val="600"/>
              </a:spcAft>
            </a:pPr>
            <a:r>
              <a:rPr lang="en-GB" dirty="0">
                <a:latin typeface="Arial" panose="020B0604020202020204" pitchFamily="34" charset="0"/>
                <a:cs typeface="Arial" panose="020B0604020202020204" pitchFamily="34" charset="0"/>
              </a:rPr>
              <a:t>The PESTLE framework helps to identify the external factors that can affect </a:t>
            </a:r>
            <a:r>
              <a:rPr lang="en-GB" dirty="0" err="1">
                <a:latin typeface="Arial" panose="020B0604020202020204" pitchFamily="34" charset="0"/>
                <a:cs typeface="Arial" panose="020B0604020202020204" pitchFamily="34" charset="0"/>
              </a:rPr>
              <a:t>GreenBite’s</a:t>
            </a:r>
            <a:r>
              <a:rPr lang="en-GB" dirty="0">
                <a:latin typeface="Arial" panose="020B0604020202020204" pitchFamily="34" charset="0"/>
                <a:cs typeface="Arial" panose="020B0604020202020204" pitchFamily="34" charset="0"/>
              </a:rPr>
              <a:t> operations:</a:t>
            </a:r>
          </a:p>
          <a:p>
            <a:pPr marL="0" indent="0">
              <a:lnSpc>
                <a:spcPct val="90000"/>
              </a:lnSpc>
              <a:spcBef>
                <a:spcPts val="0"/>
              </a:spcBef>
              <a:spcAft>
                <a:spcPts val="600"/>
              </a:spcAft>
              <a:buNone/>
            </a:pPr>
            <a:endParaRPr lang="en-GB" dirty="0">
              <a:latin typeface="Arial" panose="020B0604020202020204" pitchFamily="34" charset="0"/>
              <a:cs typeface="Arial" panose="020B0604020202020204" pitchFamily="34" charset="0"/>
            </a:endParaRPr>
          </a:p>
          <a:p>
            <a:pPr>
              <a:lnSpc>
                <a:spcPct val="90000"/>
              </a:lnSpc>
              <a:spcBef>
                <a:spcPts val="0"/>
              </a:spcBef>
              <a:spcAft>
                <a:spcPts val="600"/>
              </a:spcAft>
            </a:pPr>
            <a:r>
              <a:rPr lang="en-GB" b="1" dirty="0">
                <a:latin typeface="Arial" panose="020B0604020202020204" pitchFamily="34" charset="0"/>
                <a:cs typeface="Arial" panose="020B0604020202020204" pitchFamily="34" charset="0"/>
              </a:rPr>
              <a:t>Political:  </a:t>
            </a:r>
          </a:p>
          <a:p>
            <a:pPr marL="0" indent="0">
              <a:lnSpc>
                <a:spcPct val="90000"/>
              </a:lnSpc>
              <a:spcBef>
                <a:spcPts val="0"/>
              </a:spcBef>
              <a:spcAft>
                <a:spcPts val="600"/>
              </a:spcAft>
              <a:buNone/>
            </a:pPr>
            <a:r>
              <a:rPr lang="en-GB" b="1" dirty="0">
                <a:solidFill>
                  <a:schemeClr val="accent1"/>
                </a:solidFill>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Moderate UK stability, but post‑Brexit agriculture challenges</a:t>
            </a:r>
          </a:p>
          <a:p>
            <a:pPr marL="0" indent="0">
              <a:lnSpc>
                <a:spcPct val="90000"/>
              </a:lnSpc>
              <a:spcBef>
                <a:spcPts val="0"/>
              </a:spcBef>
              <a:spcAft>
                <a:spcPts val="600"/>
              </a:spcAft>
              <a:buNone/>
            </a:pPr>
            <a:r>
              <a:rPr lang="en-GB" b="1" dirty="0">
                <a:solidFill>
                  <a:schemeClr val="accent1"/>
                </a:solidFill>
                <a:latin typeface="Arial" panose="020B0604020202020204" pitchFamily="34" charset="0"/>
                <a:cs typeface="Arial" panose="020B0604020202020204" pitchFamily="34" charset="0"/>
              </a:rPr>
              <a:t>•</a:t>
            </a:r>
            <a:r>
              <a:rPr lang="en-GB" dirty="0">
                <a:solidFill>
                  <a:schemeClr val="accent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Must comply with calorie labelling and food safety rules</a:t>
            </a:r>
          </a:p>
          <a:p>
            <a:pPr marL="0" indent="0">
              <a:lnSpc>
                <a:spcPct val="90000"/>
              </a:lnSpc>
              <a:spcBef>
                <a:spcPts val="0"/>
              </a:spcBef>
              <a:spcAft>
                <a:spcPts val="600"/>
              </a:spcAft>
              <a:buNone/>
            </a:pPr>
            <a:endParaRPr lang="en-GB" b="1" dirty="0">
              <a:latin typeface="Arial" panose="020B0604020202020204" pitchFamily="34" charset="0"/>
              <a:cs typeface="Arial" panose="020B0604020202020204" pitchFamily="34" charset="0"/>
            </a:endParaRPr>
          </a:p>
          <a:p>
            <a:pPr>
              <a:lnSpc>
                <a:spcPct val="90000"/>
              </a:lnSpc>
              <a:spcBef>
                <a:spcPts val="0"/>
              </a:spcBef>
              <a:spcAft>
                <a:spcPts val="600"/>
              </a:spcAft>
            </a:pPr>
            <a:r>
              <a:rPr lang="en-GB" b="1" dirty="0">
                <a:latin typeface="Arial" panose="020B0604020202020204" pitchFamily="34" charset="0"/>
                <a:cs typeface="Arial" panose="020B0604020202020204" pitchFamily="34" charset="0"/>
              </a:rPr>
              <a:t>Economic:</a:t>
            </a:r>
            <a:r>
              <a:rPr lang="en-GB" dirty="0">
                <a:latin typeface="Arial" panose="020B0604020202020204" pitchFamily="34" charset="0"/>
                <a:cs typeface="Arial" panose="020B0604020202020204" pitchFamily="34" charset="0"/>
              </a:rPr>
              <a:t> </a:t>
            </a:r>
          </a:p>
          <a:p>
            <a:pPr marL="0" indent="0">
              <a:lnSpc>
                <a:spcPct val="90000"/>
              </a:lnSpc>
              <a:spcBef>
                <a:spcPts val="0"/>
              </a:spcBef>
              <a:spcAft>
                <a:spcPts val="600"/>
              </a:spcAft>
              <a:buNone/>
            </a:pPr>
            <a:r>
              <a:rPr lang="en-GB" b="1" dirty="0">
                <a:solidFill>
                  <a:schemeClr val="accent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Rising purchasing power, manageable inflation</a:t>
            </a:r>
          </a:p>
          <a:p>
            <a:pPr marL="0" indent="0">
              <a:lnSpc>
                <a:spcPct val="90000"/>
              </a:lnSpc>
              <a:spcBef>
                <a:spcPts val="0"/>
              </a:spcBef>
              <a:spcAft>
                <a:spcPts val="600"/>
              </a:spcAft>
              <a:buNone/>
            </a:pPr>
            <a:r>
              <a:rPr lang="en-GB" b="1" dirty="0">
                <a:solidFill>
                  <a:schemeClr val="accent1"/>
                </a:solidFill>
                <a:latin typeface="Arial" panose="020B0604020202020204" pitchFamily="34" charset="0"/>
                <a:cs typeface="Arial" panose="020B0604020202020204" pitchFamily="34" charset="0"/>
              </a:rPr>
              <a:t>•</a:t>
            </a:r>
            <a:r>
              <a:rPr lang="en-GB" dirty="0">
                <a:solidFill>
                  <a:schemeClr val="accent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Premium pricing possible, but requires careful strategy</a:t>
            </a:r>
            <a:endParaRPr lang="en-GB" b="1" dirty="0">
              <a:latin typeface="Arial" panose="020B0604020202020204" pitchFamily="34" charset="0"/>
              <a:cs typeface="Arial" panose="020B0604020202020204" pitchFamily="34" charset="0"/>
            </a:endParaRPr>
          </a:p>
          <a:p>
            <a:pPr>
              <a:lnSpc>
                <a:spcPct val="90000"/>
              </a:lnSpc>
              <a:spcBef>
                <a:spcPts val="0"/>
              </a:spcBef>
              <a:spcAft>
                <a:spcPts val="600"/>
              </a:spcAft>
            </a:pPr>
            <a:endParaRPr lang="en-GB" b="1" dirty="0">
              <a:latin typeface="Arial" panose="020B0604020202020204" pitchFamily="34" charset="0"/>
              <a:cs typeface="Arial" panose="020B0604020202020204" pitchFamily="34" charset="0"/>
            </a:endParaRPr>
          </a:p>
          <a:p>
            <a:pPr>
              <a:lnSpc>
                <a:spcPct val="90000"/>
              </a:lnSpc>
              <a:spcBef>
                <a:spcPts val="0"/>
              </a:spcBef>
              <a:spcAft>
                <a:spcPts val="600"/>
              </a:spcAft>
            </a:pPr>
            <a:r>
              <a:rPr lang="en-GB" b="1" dirty="0">
                <a:latin typeface="Arial" panose="020B0604020202020204" pitchFamily="34" charset="0"/>
                <a:cs typeface="Arial" panose="020B0604020202020204" pitchFamily="34" charset="0"/>
              </a:rPr>
              <a:t>Social:</a:t>
            </a:r>
          </a:p>
          <a:p>
            <a:pPr marL="0" indent="0">
              <a:lnSpc>
                <a:spcPct val="90000"/>
              </a:lnSpc>
              <a:spcBef>
                <a:spcPts val="0"/>
              </a:spcBef>
              <a:spcAft>
                <a:spcPts val="600"/>
              </a:spcAft>
              <a:buNone/>
            </a:pPr>
            <a:r>
              <a:rPr lang="en-GB" b="1" dirty="0">
                <a:solidFill>
                  <a:schemeClr val="accent1"/>
                </a:solidFill>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Growing demand for healthy, sustainable diets</a:t>
            </a:r>
          </a:p>
          <a:p>
            <a:pPr marL="0" indent="0">
              <a:lnSpc>
                <a:spcPct val="90000"/>
              </a:lnSpc>
              <a:spcBef>
                <a:spcPts val="0"/>
              </a:spcBef>
              <a:spcAft>
                <a:spcPts val="600"/>
              </a:spcAft>
              <a:buNone/>
            </a:pPr>
            <a:r>
              <a:rPr lang="en-GB" b="1" dirty="0">
                <a:solidFill>
                  <a:schemeClr val="accent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Consumers willing to pay for value‑aligned products</a:t>
            </a:r>
          </a:p>
          <a:p>
            <a:pPr marL="0" indent="0">
              <a:lnSpc>
                <a:spcPct val="90000"/>
              </a:lnSpc>
              <a:spcBef>
                <a:spcPts val="0"/>
              </a:spcBef>
              <a:spcAft>
                <a:spcPts val="600"/>
              </a:spcAft>
              <a:buNone/>
            </a:pPr>
            <a:r>
              <a:rPr lang="en-GB" b="1" dirty="0">
                <a:solidFill>
                  <a:schemeClr val="accent1"/>
                </a:solidFill>
                <a:latin typeface="Arial" panose="020B0604020202020204" pitchFamily="34" charset="0"/>
                <a:cs typeface="Arial" panose="020B0604020202020204" pitchFamily="34" charset="0"/>
              </a:rPr>
              <a:t>•</a:t>
            </a:r>
            <a:r>
              <a:rPr lang="en-GB" dirty="0">
                <a:solidFill>
                  <a:schemeClr val="accent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Green Bite appeals to busy professionals &amp; health‑conscious individuals</a:t>
            </a:r>
            <a:endParaRPr lang="en-IN" dirty="0">
              <a:latin typeface="Arial" panose="020B0604020202020204" pitchFamily="34" charset="0"/>
              <a:cs typeface="Arial" panose="020B0604020202020204" pitchFamily="34" charset="0"/>
            </a:endParaRPr>
          </a:p>
        </p:txBody>
      </p:sp>
      <p:sp>
        <p:nvSpPr>
          <p:cNvPr id="25"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26558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E7125C46-48D6-B846-0F97-C962C666FD8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D486F50-3049-EB70-6AD5-7833E49A723E}"/>
              </a:ext>
            </a:extLst>
          </p:cNvPr>
          <p:cNvSpPr>
            <a:spLocks noGrp="1"/>
          </p:cNvSpPr>
          <p:nvPr>
            <p:ph type="title"/>
          </p:nvPr>
        </p:nvSpPr>
        <p:spPr>
          <a:xfrm>
            <a:off x="98957" y="288470"/>
            <a:ext cx="7530495" cy="859971"/>
          </a:xfrm>
        </p:spPr>
        <p:txBody>
          <a:bodyPr/>
          <a:lstStyle/>
          <a:p>
            <a:pPr algn="ctr"/>
            <a:r>
              <a:rPr lang="en-GB"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PESTLE Analysis </a:t>
            </a:r>
            <a:endParaRPr lang="en-IN"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DAFC2A31-4431-D203-1ED7-FE1A9F11D8A2}"/>
              </a:ext>
            </a:extLst>
          </p:cNvPr>
          <p:cNvSpPr>
            <a:spLocks noGrp="1"/>
          </p:cNvSpPr>
          <p:nvPr>
            <p:ph idx="1"/>
          </p:nvPr>
        </p:nvSpPr>
        <p:spPr>
          <a:xfrm>
            <a:off x="587830" y="1930401"/>
            <a:ext cx="8596668" cy="4317999"/>
          </a:xfrm>
        </p:spPr>
        <p:txBody>
          <a:bodyPr>
            <a:normAutofit fontScale="92500" lnSpcReduction="20000"/>
          </a:bodyPr>
          <a:lstStyle/>
          <a:p>
            <a:r>
              <a:rPr lang="en-GB" sz="1900" b="1" dirty="0">
                <a:latin typeface="Arial" panose="020B0604020202020204" pitchFamily="34" charset="0"/>
                <a:cs typeface="Arial" panose="020B0604020202020204" pitchFamily="34" charset="0"/>
              </a:rPr>
              <a:t>Technological: </a:t>
            </a:r>
          </a:p>
          <a:p>
            <a:pPr marL="0" indent="0">
              <a:buNone/>
            </a:pPr>
            <a:r>
              <a:rPr lang="en-GB" sz="1900" dirty="0">
                <a:solidFill>
                  <a:schemeClr val="accent1"/>
                </a:solidFill>
                <a:latin typeface="Arial" panose="020B0604020202020204" pitchFamily="34" charset="0"/>
                <a:cs typeface="Arial" panose="020B0604020202020204" pitchFamily="34" charset="0"/>
              </a:rPr>
              <a:t>•</a:t>
            </a:r>
            <a:r>
              <a:rPr lang="en-GB" sz="1900" dirty="0">
                <a:latin typeface="Arial" panose="020B0604020202020204" pitchFamily="34" charset="0"/>
                <a:cs typeface="Arial" panose="020B0604020202020204" pitchFamily="34" charset="0"/>
              </a:rPr>
              <a:t> 	Rapid growth in online food sales</a:t>
            </a:r>
          </a:p>
          <a:p>
            <a:pPr marL="0" indent="0">
              <a:buNone/>
            </a:pPr>
            <a:r>
              <a:rPr lang="en-GB" sz="1900" dirty="0">
                <a:solidFill>
                  <a:schemeClr val="accent1"/>
                </a:solidFill>
                <a:latin typeface="Arial" panose="020B0604020202020204" pitchFamily="34" charset="0"/>
                <a:cs typeface="Arial" panose="020B0604020202020204" pitchFamily="34" charset="0"/>
              </a:rPr>
              <a:t>•</a:t>
            </a:r>
            <a:r>
              <a:rPr lang="en-GB" sz="1900" dirty="0">
                <a:latin typeface="Arial" panose="020B0604020202020204" pitchFamily="34" charset="0"/>
                <a:cs typeface="Arial" panose="020B0604020202020204" pitchFamily="34" charset="0"/>
              </a:rPr>
              <a:t> 	E‑commerce, AI, analytics, and chatbots improve efficiency &amp; customer experience</a:t>
            </a:r>
          </a:p>
          <a:p>
            <a:pPr marL="0" indent="0">
              <a:buNone/>
            </a:pPr>
            <a:endParaRPr lang="en-GB" sz="1900" dirty="0">
              <a:latin typeface="Arial" panose="020B0604020202020204" pitchFamily="34" charset="0"/>
              <a:cs typeface="Arial" panose="020B0604020202020204" pitchFamily="34" charset="0"/>
            </a:endParaRPr>
          </a:p>
          <a:p>
            <a:r>
              <a:rPr lang="en-GB" sz="1900" b="1" dirty="0">
                <a:latin typeface="Arial" panose="020B0604020202020204" pitchFamily="34" charset="0"/>
                <a:cs typeface="Arial" panose="020B0604020202020204" pitchFamily="34" charset="0"/>
              </a:rPr>
              <a:t>Legal: </a:t>
            </a:r>
          </a:p>
          <a:p>
            <a:pPr marL="0" indent="0">
              <a:buNone/>
            </a:pPr>
            <a:r>
              <a:rPr lang="en-GB" sz="1900" dirty="0">
                <a:solidFill>
                  <a:schemeClr val="accent1"/>
                </a:solidFill>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	Compliance with Food Safety Act, Hygiene Regulations, GDPR essential</a:t>
            </a:r>
          </a:p>
          <a:p>
            <a:pPr marL="0" indent="0">
              <a:buNone/>
            </a:pPr>
            <a:r>
              <a:rPr lang="en-GB" sz="1900" dirty="0">
                <a:solidFill>
                  <a:schemeClr val="accent1"/>
                </a:solidFill>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	Legal oversight protects brand reputation</a:t>
            </a:r>
          </a:p>
          <a:p>
            <a:endParaRPr lang="en-GB" sz="1900" dirty="0">
              <a:latin typeface="Arial" panose="020B0604020202020204" pitchFamily="34" charset="0"/>
              <a:cs typeface="Arial" panose="020B0604020202020204" pitchFamily="34" charset="0"/>
            </a:endParaRPr>
          </a:p>
          <a:p>
            <a:r>
              <a:rPr lang="en-GB" sz="1900" b="1" dirty="0">
                <a:latin typeface="Arial" panose="020B0604020202020204" pitchFamily="34" charset="0"/>
                <a:cs typeface="Arial" panose="020B0604020202020204" pitchFamily="34" charset="0"/>
              </a:rPr>
              <a:t>Environmental: </a:t>
            </a:r>
          </a:p>
          <a:p>
            <a:pPr marL="0" indent="0">
              <a:buNone/>
            </a:pPr>
            <a:r>
              <a:rPr lang="en-GB" sz="1900" dirty="0">
                <a:solidFill>
                  <a:schemeClr val="accent1"/>
                </a:solidFill>
                <a:latin typeface="Arial" panose="020B0604020202020204" pitchFamily="34" charset="0"/>
                <a:cs typeface="Arial" panose="020B0604020202020204" pitchFamily="34" charset="0"/>
              </a:rPr>
              <a:t>•</a:t>
            </a:r>
            <a:r>
              <a:rPr lang="en-GB" sz="1900" dirty="0">
                <a:latin typeface="Arial" panose="020B0604020202020204" pitchFamily="34" charset="0"/>
                <a:cs typeface="Arial" panose="020B0604020202020204" pitchFamily="34" charset="0"/>
              </a:rPr>
              <a:t> 	Eco‑friendly packaging &amp; ethical sourcing build trust</a:t>
            </a:r>
          </a:p>
          <a:p>
            <a:pPr marL="0" indent="0">
              <a:buNone/>
            </a:pPr>
            <a:r>
              <a:rPr lang="en-GB" sz="1900" dirty="0">
                <a:solidFill>
                  <a:schemeClr val="accent1"/>
                </a:solidFill>
                <a:latin typeface="Arial" panose="020B0604020202020204" pitchFamily="34" charset="0"/>
                <a:cs typeface="Arial" panose="020B0604020202020204" pitchFamily="34" charset="0"/>
              </a:rPr>
              <a:t>•</a:t>
            </a:r>
            <a:r>
              <a:rPr lang="en-GB" sz="1900" dirty="0">
                <a:latin typeface="Arial" panose="020B0604020202020204" pitchFamily="34" charset="0"/>
                <a:cs typeface="Arial" panose="020B0604020202020204" pitchFamily="34" charset="0"/>
              </a:rPr>
              <a:t> 	Sustainability practices create competitive advantage</a:t>
            </a:r>
          </a:p>
          <a:p>
            <a:endParaRPr lang="en-GB" sz="20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E26A3146-371D-A323-DB52-BD0D5C018633}"/>
              </a:ext>
            </a:extLst>
          </p:cNvPr>
          <p:cNvSpPr>
            <a:spLocks noChangeArrowheads="1"/>
          </p:cNvSpPr>
          <p:nvPr/>
        </p:nvSpPr>
        <p:spPr bwMode="auto">
          <a:xfrm>
            <a:off x="98957" y="395291"/>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40104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2282360C-1205-1955-37EA-11691A1A066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86418A1-23B5-7111-9DC0-7022962B6788}"/>
              </a:ext>
            </a:extLst>
          </p:cNvPr>
          <p:cNvSpPr>
            <a:spLocks noGrp="1"/>
          </p:cNvSpPr>
          <p:nvPr>
            <p:ph type="title"/>
          </p:nvPr>
        </p:nvSpPr>
        <p:spPr>
          <a:xfrm>
            <a:off x="2849562" y="609600"/>
            <a:ext cx="6337981" cy="1001486"/>
          </a:xfrm>
        </p:spPr>
        <p:txBody>
          <a:bodyPr>
            <a:normAutofit/>
          </a:bodyPr>
          <a:lstStyle/>
          <a:p>
            <a:r>
              <a:rPr lang="en-GB"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Strategies </a:t>
            </a:r>
            <a:endParaRPr lang="en-IN"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1" name="Picture 10" descr="Assorted vegetables and fruits">
            <a:extLst>
              <a:ext uri="{FF2B5EF4-FFF2-40B4-BE49-F238E27FC236}">
                <a16:creationId xmlns:a16="http://schemas.microsoft.com/office/drawing/2014/main" id="{623F0015-9F08-6412-FF72-C0FC7A18D475}"/>
              </a:ext>
            </a:extLst>
          </p:cNvPr>
          <p:cNvPicPr>
            <a:picLocks noChangeAspect="1"/>
          </p:cNvPicPr>
          <p:nvPr/>
        </p:nvPicPr>
        <p:blipFill>
          <a:blip r:embed="rId3"/>
          <a:srcRect l="46826" t="142" r="26639"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4" name="Isosceles Triangle 9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Rectangle 1">
            <a:extLst>
              <a:ext uri="{FF2B5EF4-FFF2-40B4-BE49-F238E27FC236}">
                <a16:creationId xmlns:a16="http://schemas.microsoft.com/office/drawing/2014/main" id="{15980A0B-3B87-F54F-3458-E52A6F8D1D7E}"/>
              </a:ext>
            </a:extLst>
          </p:cNvPr>
          <p:cNvSpPr>
            <a:spLocks noGrp="1" noChangeArrowheads="1"/>
          </p:cNvSpPr>
          <p:nvPr>
            <p:ph idx="1"/>
          </p:nvPr>
        </p:nvSpPr>
        <p:spPr bwMode="auto">
          <a:xfrm>
            <a:off x="2925762" y="2481945"/>
            <a:ext cx="6816952" cy="290648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a:lnSpc>
                <a:spcPct val="90000"/>
              </a:lnSpc>
              <a:spcBef>
                <a:spcPts val="0"/>
              </a:spcBef>
              <a:spcAft>
                <a:spcPts val="600"/>
              </a:spcAft>
            </a:pPr>
            <a:r>
              <a:rPr lang="en-GB" dirty="0">
                <a:latin typeface="Arial" panose="020B0604020202020204" pitchFamily="34" charset="0"/>
                <a:cs typeface="Arial" panose="020B0604020202020204" pitchFamily="34" charset="0"/>
              </a:rPr>
              <a:t>Green Bite will focus on digital channels to build community engagement and brand awareness. </a:t>
            </a:r>
          </a:p>
          <a:p>
            <a:pPr marL="0" indent="0">
              <a:lnSpc>
                <a:spcPct val="90000"/>
              </a:lnSpc>
              <a:spcBef>
                <a:spcPts val="0"/>
              </a:spcBef>
              <a:spcAft>
                <a:spcPts val="600"/>
              </a:spcAft>
              <a:buNone/>
            </a:pPr>
            <a:r>
              <a:rPr lang="en-GB" b="1" dirty="0">
                <a:latin typeface="Arial" panose="020B0604020202020204" pitchFamily="34" charset="0"/>
                <a:cs typeface="Arial" panose="020B0604020202020204" pitchFamily="34" charset="0"/>
              </a:rPr>
              <a:t>       STP Model:</a:t>
            </a:r>
          </a:p>
          <a:p>
            <a:pPr>
              <a:lnSpc>
                <a:spcPct val="90000"/>
              </a:lnSpc>
              <a:spcBef>
                <a:spcPts val="0"/>
              </a:spcBef>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Segmentation:</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Demographic ( Busy professionals), Psychographic (Health‑conscious individuals)</a:t>
            </a:r>
          </a:p>
          <a:p>
            <a:pPr>
              <a:lnSpc>
                <a:spcPct val="90000"/>
              </a:lnSpc>
              <a:spcBef>
                <a:spcPts val="0"/>
              </a:spcBef>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Targeting: Customers who value convenience and nutrition</a:t>
            </a:r>
          </a:p>
          <a:p>
            <a:pPr>
              <a:lnSpc>
                <a:spcPct val="90000"/>
              </a:lnSpc>
              <a:spcBef>
                <a:spcPts val="0"/>
              </a:spcBef>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Positioning: A premium, convenient, and nutritious food solution tailored for modern lifestyles</a:t>
            </a:r>
          </a:p>
          <a:p>
            <a:pPr marL="0" indent="0">
              <a:lnSpc>
                <a:spcPct val="90000"/>
              </a:lnSpc>
              <a:spcBef>
                <a:spcPts val="0"/>
              </a:spcBef>
              <a:spcAft>
                <a:spcPts val="600"/>
              </a:spcAft>
              <a:buNone/>
            </a:pPr>
            <a:endParaRPr lang="en-GB" dirty="0">
              <a:latin typeface="Arial" panose="020B0604020202020204" pitchFamily="34" charset="0"/>
              <a:cs typeface="Arial" panose="020B0604020202020204" pitchFamily="34" charset="0"/>
            </a:endParaRPr>
          </a:p>
          <a:p>
            <a:pPr marL="0" indent="0">
              <a:lnSpc>
                <a:spcPct val="90000"/>
              </a:lnSpc>
              <a:spcBef>
                <a:spcPts val="0"/>
              </a:spcBef>
              <a:spcAft>
                <a:spcPts val="600"/>
              </a:spcAft>
              <a:buNone/>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7146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8E311415-37D6-3FA3-325B-07BBB12C8AB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8969D60-2ED6-A086-4805-BDFE83FD5D77}"/>
              </a:ext>
            </a:extLst>
          </p:cNvPr>
          <p:cNvSpPr>
            <a:spLocks noGrp="1"/>
          </p:cNvSpPr>
          <p:nvPr>
            <p:ph type="title"/>
          </p:nvPr>
        </p:nvSpPr>
        <p:spPr>
          <a:xfrm>
            <a:off x="677334" y="609600"/>
            <a:ext cx="8444895" cy="1066800"/>
          </a:xfrm>
        </p:spPr>
        <p:txBody>
          <a:bodyPr anchor="t">
            <a:normAutofit/>
          </a:bodyPr>
          <a:lstStyle/>
          <a:p>
            <a:r>
              <a:rPr lang="en-GB"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Strategies </a:t>
            </a:r>
            <a:endParaRPr lang="en-IN"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57A5E628-1506-734E-2D73-9277AA870123}"/>
              </a:ext>
            </a:extLst>
          </p:cNvPr>
          <p:cNvSpPr>
            <a:spLocks noGrp="1"/>
          </p:cNvSpPr>
          <p:nvPr>
            <p:ph idx="1"/>
          </p:nvPr>
        </p:nvSpPr>
        <p:spPr>
          <a:xfrm>
            <a:off x="3812789" y="2285999"/>
            <a:ext cx="5799297" cy="4245429"/>
          </a:xfrm>
        </p:spPr>
        <p:txBody>
          <a:bodyPr>
            <a:normAutofit/>
          </a:bodyPr>
          <a:lstStyle/>
          <a:p>
            <a:pPr>
              <a:lnSpc>
                <a:spcPct val="90000"/>
              </a:lnSpc>
              <a:spcBef>
                <a:spcPts val="0"/>
              </a:spcBef>
              <a:spcAft>
                <a:spcPts val="600"/>
              </a:spcAft>
            </a:pPr>
            <a:r>
              <a:rPr lang="en-GB" b="1" dirty="0">
                <a:latin typeface="Arial" panose="020B0604020202020204" pitchFamily="34" charset="0"/>
                <a:cs typeface="Arial" panose="020B0604020202020204" pitchFamily="34" charset="0"/>
              </a:rPr>
              <a:t>Through the 4Ps marketing mix:</a:t>
            </a:r>
          </a:p>
          <a:p>
            <a:pPr marL="0" indent="0">
              <a:lnSpc>
                <a:spcPct val="90000"/>
              </a:lnSpc>
              <a:spcBef>
                <a:spcPts val="0"/>
              </a:spcBef>
              <a:spcAft>
                <a:spcPts val="600"/>
              </a:spcAft>
              <a:buNone/>
            </a:pPr>
            <a:endParaRPr lang="en-GB" dirty="0">
              <a:solidFill>
                <a:schemeClr val="accent1"/>
              </a:solidFill>
              <a:latin typeface="Arial" panose="020B0604020202020204" pitchFamily="34" charset="0"/>
              <a:cs typeface="Arial" panose="020B0604020202020204" pitchFamily="34" charset="0"/>
            </a:endParaRPr>
          </a:p>
          <a:p>
            <a:pPr marL="0" indent="0">
              <a:lnSpc>
                <a:spcPct val="90000"/>
              </a:lnSpc>
              <a:spcBef>
                <a:spcPts val="0"/>
              </a:spcBef>
              <a:spcAft>
                <a:spcPts val="600"/>
              </a:spcAft>
              <a:buNone/>
            </a:pPr>
            <a:r>
              <a:rPr lang="en-GB" dirty="0">
                <a:solidFill>
                  <a:schemeClr val="accent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Product: Fresh, plant‑based meals sourced locally, offered via weekly/monthly subscriptions with optional add‑ons.</a:t>
            </a:r>
          </a:p>
          <a:p>
            <a:pPr marL="0" indent="0">
              <a:lnSpc>
                <a:spcPct val="90000"/>
              </a:lnSpc>
              <a:spcBef>
                <a:spcPts val="0"/>
              </a:spcBef>
              <a:spcAft>
                <a:spcPts val="600"/>
              </a:spcAft>
              <a:buNone/>
            </a:pPr>
            <a:r>
              <a:rPr lang="en-GB" dirty="0">
                <a:solidFill>
                  <a:schemeClr val="accent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Price: Value‑based premium pricing, supported by loyalty discounts and online promo codes.</a:t>
            </a:r>
          </a:p>
          <a:p>
            <a:pPr marL="0" indent="0">
              <a:lnSpc>
                <a:spcPct val="90000"/>
              </a:lnSpc>
              <a:spcBef>
                <a:spcPts val="0"/>
              </a:spcBef>
              <a:spcAft>
                <a:spcPts val="600"/>
              </a:spcAft>
              <a:buNone/>
            </a:pPr>
            <a:r>
              <a:rPr lang="en-GB" dirty="0">
                <a:solidFill>
                  <a:schemeClr val="accent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Place: Initial operations in England with online/offline orders, expanding through restaurant and hotel partnerships.</a:t>
            </a:r>
          </a:p>
          <a:p>
            <a:pPr marL="0" indent="0">
              <a:lnSpc>
                <a:spcPct val="90000"/>
              </a:lnSpc>
              <a:spcBef>
                <a:spcPts val="0"/>
              </a:spcBef>
              <a:spcAft>
                <a:spcPts val="600"/>
              </a:spcAft>
              <a:buNone/>
            </a:pPr>
            <a:r>
              <a:rPr lang="en-GB" dirty="0">
                <a:solidFill>
                  <a:schemeClr val="accent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Promotion: Website, mobile app, social media (Instagram, TikTok, Facebook), influencer collaborations, SEO, paid ads, referral programs, and word‑of‑mouth marketing.</a:t>
            </a:r>
            <a:endParaRPr lang="en-IN" dirty="0">
              <a:latin typeface="Arial" panose="020B0604020202020204" pitchFamily="34" charset="0"/>
              <a:cs typeface="Arial" panose="020B0604020202020204" pitchFamily="34" charset="0"/>
            </a:endParaRPr>
          </a:p>
        </p:txBody>
      </p:sp>
      <p:pic>
        <p:nvPicPr>
          <p:cNvPr id="2" name="Picture 1" descr="A person typing on a computer&#10;&#10;AI-generated content may be incorrect.">
            <a:extLst>
              <a:ext uri="{FF2B5EF4-FFF2-40B4-BE49-F238E27FC236}">
                <a16:creationId xmlns:a16="http://schemas.microsoft.com/office/drawing/2014/main" id="{53EDB311-E623-0F2D-7FC5-4FC1B004D862}"/>
              </a:ext>
            </a:extLst>
          </p:cNvPr>
          <p:cNvPicPr>
            <a:picLocks noChangeAspect="1"/>
          </p:cNvPicPr>
          <p:nvPr/>
        </p:nvPicPr>
        <p:blipFill>
          <a:blip r:embed="rId3"/>
          <a:srcRect l="30069" r="24573"/>
          <a:stretch>
            <a:fillRect/>
          </a:stretch>
        </p:blipFill>
        <p:spPr>
          <a:xfrm>
            <a:off x="437848" y="2159000"/>
            <a:ext cx="3144597" cy="3882362"/>
          </a:xfrm>
          <a:prstGeom prst="rect">
            <a:avLst/>
          </a:prstGeom>
          <a:solidFill>
            <a:srgbClr val="FFFFFF"/>
          </a:solidFill>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369924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B9FE8623-A3E2-E83B-AAF5-3146685ED1D5}"/>
            </a:ext>
          </a:extLst>
        </p:cNvPr>
        <p:cNvGrpSpPr/>
        <p:nvPr/>
      </p:nvGrpSpPr>
      <p:grpSpPr>
        <a:xfrm>
          <a:off x="0" y="0"/>
          <a:ext cx="0" cy="0"/>
          <a:chOff x="0" y="0"/>
          <a:chExt cx="0" cy="0"/>
        </a:xfrm>
      </p:grpSpPr>
      <p:pic>
        <p:nvPicPr>
          <p:cNvPr id="7" name="Picture 6" descr="Calculator, pen, compass, money and a paper with graphs printed on it">
            <a:extLst>
              <a:ext uri="{FF2B5EF4-FFF2-40B4-BE49-F238E27FC236}">
                <a16:creationId xmlns:a16="http://schemas.microsoft.com/office/drawing/2014/main" id="{F2A45681-F40D-E5FC-4C9B-3E5F6E831775}"/>
              </a:ext>
            </a:extLst>
          </p:cNvPr>
          <p:cNvPicPr>
            <a:picLocks noChangeAspect="1"/>
          </p:cNvPicPr>
          <p:nvPr/>
        </p:nvPicPr>
        <p:blipFill>
          <a:blip r:embed="rId3"/>
          <a:srcRect l="15201" r="15199"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1BF5D265-EF30-0F47-21EF-FD10D49BE5AC}"/>
              </a:ext>
            </a:extLst>
          </p:cNvPr>
          <p:cNvSpPr>
            <a:spLocks noGrp="1"/>
          </p:cNvSpPr>
          <p:nvPr>
            <p:ph type="title"/>
          </p:nvPr>
        </p:nvSpPr>
        <p:spPr>
          <a:xfrm>
            <a:off x="677333" y="609600"/>
            <a:ext cx="3851123" cy="1320800"/>
          </a:xfrm>
        </p:spPr>
        <p:txBody>
          <a:bodyPr>
            <a:normAutofit/>
          </a:bodyPr>
          <a:lstStyle/>
          <a:p>
            <a:r>
              <a:rPr lang="en-GB"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Funding Evaluation </a:t>
            </a:r>
            <a:endParaRPr lang="en-IN"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83B76AE2-68EA-8539-FEF0-4B49C28288EF}"/>
              </a:ext>
            </a:extLst>
          </p:cNvPr>
          <p:cNvSpPr>
            <a:spLocks noGrp="1"/>
          </p:cNvSpPr>
          <p:nvPr>
            <p:ph idx="1"/>
          </p:nvPr>
        </p:nvSpPr>
        <p:spPr>
          <a:xfrm>
            <a:off x="217715" y="2438400"/>
            <a:ext cx="4763558" cy="3331029"/>
          </a:xfrm>
        </p:spPr>
        <p:txBody>
          <a:bodyPr>
            <a:normAutofit/>
          </a:bodyPr>
          <a:lstStyle/>
          <a:p>
            <a:pPr>
              <a:lnSpc>
                <a:spcPct val="90000"/>
              </a:lnSpc>
            </a:pPr>
            <a:r>
              <a:rPr lang="en-GB" dirty="0">
                <a:latin typeface="Arial" panose="020B0604020202020204" pitchFamily="34" charset="0"/>
                <a:cs typeface="Arial" panose="020B0604020202020204" pitchFamily="34" charset="0"/>
              </a:rPr>
              <a:t>Green Bite’s startup costs of £114,000–£200,000 will be funded through personal savings and an SBA loan. Savings will support product development and marketing, while the loan covers equipment and renovations. </a:t>
            </a:r>
          </a:p>
          <a:p>
            <a:pPr>
              <a:lnSpc>
                <a:spcPct val="90000"/>
              </a:lnSpc>
            </a:pPr>
            <a:r>
              <a:rPr lang="en-GB" dirty="0">
                <a:latin typeface="Arial" panose="020B0604020202020204" pitchFamily="34" charset="0"/>
                <a:cs typeface="Arial" panose="020B0604020202020204" pitchFamily="34" charset="0"/>
              </a:rPr>
              <a:t>This balanced approach keeps ownership with the founders, and despite early repayment pressures, lean operations and strong customer programs aim to secure recurring revenue and sustainable growth.</a:t>
            </a:r>
            <a:endParaRPr lang="en-IN" dirty="0">
              <a:latin typeface="Arial" panose="020B0604020202020204" pitchFamily="34" charset="0"/>
              <a:cs typeface="Arial" panose="020B0604020202020204" pitchFamily="34" charset="0"/>
            </a:endParaRPr>
          </a:p>
        </p:txBody>
      </p:sp>
      <p:cxnSp>
        <p:nvCxnSpPr>
          <p:cNvPr id="35" name="Straight Connector 3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37227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470BB532-B74B-E3C8-BE26-3AC1A5F43BB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88C3FAD-5FFA-2111-96E5-B179001A737F}"/>
              </a:ext>
            </a:extLst>
          </p:cNvPr>
          <p:cNvSpPr>
            <a:spLocks noGrp="1"/>
          </p:cNvSpPr>
          <p:nvPr>
            <p:ph type="title"/>
          </p:nvPr>
        </p:nvSpPr>
        <p:spPr>
          <a:xfrm>
            <a:off x="677334" y="609600"/>
            <a:ext cx="8596668" cy="1320800"/>
          </a:xfrm>
        </p:spPr>
        <p:txBody>
          <a:bodyPr>
            <a:normAutofit/>
          </a:bodyPr>
          <a:lstStyle/>
          <a:p>
            <a:r>
              <a:rPr lang="en-GB"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Funding Evaluation </a:t>
            </a:r>
            <a:endParaRPr lang="en-IN"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aphicFrame>
        <p:nvGraphicFramePr>
          <p:cNvPr id="2" name="Content Placeholder 1">
            <a:extLst>
              <a:ext uri="{FF2B5EF4-FFF2-40B4-BE49-F238E27FC236}">
                <a16:creationId xmlns:a16="http://schemas.microsoft.com/office/drawing/2014/main" id="{79B61B7F-333C-3D8E-73A1-A376F82E6D3F}"/>
              </a:ext>
            </a:extLst>
          </p:cNvPr>
          <p:cNvGraphicFramePr>
            <a:graphicFrameLocks noGrp="1"/>
          </p:cNvGraphicFramePr>
          <p:nvPr>
            <p:ph idx="1"/>
            <p:extLst>
              <p:ext uri="{D42A27DB-BD31-4B8C-83A1-F6EECF244321}">
                <p14:modId xmlns:p14="http://schemas.microsoft.com/office/powerpoint/2010/main" val="944772429"/>
              </p:ext>
            </p:extLst>
          </p:nvPr>
        </p:nvGraphicFramePr>
        <p:xfrm>
          <a:off x="1116716" y="2160588"/>
          <a:ext cx="7718606" cy="3852237"/>
        </p:xfrm>
        <a:graphic>
          <a:graphicData uri="http://schemas.openxmlformats.org/drawingml/2006/table">
            <a:tbl>
              <a:tblPr firstRow="1" firstCol="1" bandRow="1"/>
              <a:tblGrid>
                <a:gridCol w="4632008">
                  <a:extLst>
                    <a:ext uri="{9D8B030D-6E8A-4147-A177-3AD203B41FA5}">
                      <a16:colId xmlns:a16="http://schemas.microsoft.com/office/drawing/2014/main" val="4072268678"/>
                    </a:ext>
                  </a:extLst>
                </a:gridCol>
                <a:gridCol w="3086598">
                  <a:extLst>
                    <a:ext uri="{9D8B030D-6E8A-4147-A177-3AD203B41FA5}">
                      <a16:colId xmlns:a16="http://schemas.microsoft.com/office/drawing/2014/main" val="2180863473"/>
                    </a:ext>
                  </a:extLst>
                </a:gridCol>
              </a:tblGrid>
              <a:tr h="370453">
                <a:tc>
                  <a:txBody>
                    <a:bodyPr/>
                    <a:lstStyle/>
                    <a:p>
                      <a:pPr algn="ctr">
                        <a:lnSpc>
                          <a:spcPct val="150000"/>
                        </a:lnSpc>
                        <a:spcBef>
                          <a:spcPts val="600"/>
                        </a:spcBef>
                        <a:spcAft>
                          <a:spcPts val="600"/>
                        </a:spcAft>
                        <a:buNone/>
                      </a:pPr>
                      <a:r>
                        <a:rPr lang="en-GB" sz="1700" b="1" kern="1200">
                          <a:solidFill>
                            <a:schemeClr val="tx1"/>
                          </a:solidFill>
                          <a:effectLst/>
                          <a:latin typeface="Arial" panose="020B0604020202020204" pitchFamily="34" charset="0"/>
                          <a:ea typeface="+mn-ea"/>
                          <a:cs typeface="Arial" panose="020B0604020202020204" pitchFamily="34" charset="0"/>
                        </a:rPr>
                        <a:t>Areas of costs</a:t>
                      </a:r>
                      <a:endParaRPr lang="en-IN" sz="1700" kern="10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50000"/>
                        </a:lnSpc>
                        <a:spcBef>
                          <a:spcPts val="600"/>
                        </a:spcBef>
                        <a:spcAft>
                          <a:spcPts val="600"/>
                        </a:spcAft>
                        <a:buNone/>
                      </a:pPr>
                      <a:r>
                        <a:rPr lang="en-GB" sz="1700" b="1" kern="1200">
                          <a:solidFill>
                            <a:schemeClr val="tx1"/>
                          </a:solidFill>
                          <a:effectLst/>
                          <a:latin typeface="Arial" panose="020B0604020202020204" pitchFamily="34" charset="0"/>
                          <a:ea typeface="+mn-ea"/>
                          <a:cs typeface="Arial" panose="020B0604020202020204" pitchFamily="34" charset="0"/>
                        </a:rPr>
                        <a:t>Expenses (GBP)</a:t>
                      </a:r>
                      <a:endParaRPr lang="en-IN" sz="1700" kern="10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00134298"/>
                  </a:ext>
                </a:extLst>
              </a:tr>
              <a:tr h="370453">
                <a:tc>
                  <a:txBody>
                    <a:bodyPr/>
                    <a:lstStyle/>
                    <a:p>
                      <a:pPr algn="just">
                        <a:lnSpc>
                          <a:spcPct val="150000"/>
                        </a:lnSpc>
                        <a:spcBef>
                          <a:spcPts val="600"/>
                        </a:spcBef>
                        <a:spcAft>
                          <a:spcPts val="600"/>
                        </a:spcAft>
                        <a:buNone/>
                      </a:pPr>
                      <a:r>
                        <a:rPr lang="en-GB" sz="1700" dirty="0">
                          <a:latin typeface="Arial" panose="020B0604020202020204" pitchFamily="34" charset="0"/>
                          <a:cs typeface="Arial" panose="020B0604020202020204" pitchFamily="34" charset="0"/>
                        </a:rPr>
                        <a:t>Commercial Kitchen Lease &amp; Renovation</a:t>
                      </a:r>
                      <a:endParaRPr lang="en-IN" sz="1700" kern="100" dirty="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600"/>
                        </a:spcBef>
                        <a:spcAft>
                          <a:spcPts val="600"/>
                        </a:spcAft>
                        <a:buNone/>
                      </a:pPr>
                      <a:r>
                        <a:rPr lang="en-GB" sz="1700">
                          <a:latin typeface="Arial" panose="020B0604020202020204" pitchFamily="34" charset="0"/>
                          <a:cs typeface="Arial" panose="020B0604020202020204" pitchFamily="34" charset="0"/>
                        </a:rPr>
                        <a:t>30,000</a:t>
                      </a:r>
                      <a:endParaRPr lang="en-IN" sz="1700" kern="10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35217652"/>
                  </a:ext>
                </a:extLst>
              </a:tr>
              <a:tr h="370453">
                <a:tc>
                  <a:txBody>
                    <a:bodyPr/>
                    <a:lstStyle/>
                    <a:p>
                      <a:pPr algn="just">
                        <a:lnSpc>
                          <a:spcPct val="150000"/>
                        </a:lnSpc>
                        <a:spcBef>
                          <a:spcPts val="600"/>
                        </a:spcBef>
                        <a:spcAft>
                          <a:spcPts val="600"/>
                        </a:spcAft>
                        <a:buNone/>
                      </a:pPr>
                      <a:r>
                        <a:rPr lang="en-GB" sz="1700" dirty="0">
                          <a:latin typeface="Arial" panose="020B0604020202020204" pitchFamily="34" charset="0"/>
                          <a:cs typeface="Arial" panose="020B0604020202020204" pitchFamily="34" charset="0"/>
                        </a:rPr>
                        <a:t>Kitchen Equipment</a:t>
                      </a:r>
                      <a:endParaRPr lang="en-IN" sz="1700" kern="100" dirty="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600"/>
                        </a:spcBef>
                        <a:spcAft>
                          <a:spcPts val="600"/>
                        </a:spcAft>
                        <a:buNone/>
                      </a:pPr>
                      <a:r>
                        <a:rPr lang="en-GB" sz="1700">
                          <a:latin typeface="Arial" panose="020B0604020202020204" pitchFamily="34" charset="0"/>
                          <a:cs typeface="Arial" panose="020B0604020202020204" pitchFamily="34" charset="0"/>
                        </a:rPr>
                        <a:t>45,000</a:t>
                      </a:r>
                      <a:endParaRPr lang="en-IN" sz="1700" kern="10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30405546"/>
                  </a:ext>
                </a:extLst>
              </a:tr>
              <a:tr h="370453">
                <a:tc>
                  <a:txBody>
                    <a:bodyPr/>
                    <a:lstStyle/>
                    <a:p>
                      <a:pPr algn="just">
                        <a:lnSpc>
                          <a:spcPct val="150000"/>
                        </a:lnSpc>
                        <a:spcBef>
                          <a:spcPts val="600"/>
                        </a:spcBef>
                        <a:spcAft>
                          <a:spcPts val="600"/>
                        </a:spcAft>
                        <a:buNone/>
                      </a:pPr>
                      <a:r>
                        <a:rPr lang="en-GB" sz="1700" dirty="0">
                          <a:latin typeface="Arial" panose="020B0604020202020204" pitchFamily="34" charset="0"/>
                          <a:cs typeface="Arial" panose="020B0604020202020204" pitchFamily="34" charset="0"/>
                        </a:rPr>
                        <a:t>Initial Inventory &amp; Packaging</a:t>
                      </a:r>
                      <a:endParaRPr lang="en-IN" sz="1700" kern="100" dirty="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600"/>
                        </a:spcBef>
                        <a:spcAft>
                          <a:spcPts val="600"/>
                        </a:spcAft>
                        <a:buNone/>
                      </a:pPr>
                      <a:r>
                        <a:rPr lang="en-GB" sz="1700">
                          <a:latin typeface="Arial" panose="020B0604020202020204" pitchFamily="34" charset="0"/>
                          <a:cs typeface="Arial" panose="020B0604020202020204" pitchFamily="34" charset="0"/>
                        </a:rPr>
                        <a:t>10,000</a:t>
                      </a:r>
                      <a:endParaRPr lang="en-IN" sz="1700" kern="10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413810"/>
                  </a:ext>
                </a:extLst>
              </a:tr>
              <a:tr h="370453">
                <a:tc>
                  <a:txBody>
                    <a:bodyPr/>
                    <a:lstStyle/>
                    <a:p>
                      <a:pPr algn="just">
                        <a:lnSpc>
                          <a:spcPct val="150000"/>
                        </a:lnSpc>
                        <a:spcBef>
                          <a:spcPts val="600"/>
                        </a:spcBef>
                        <a:spcAft>
                          <a:spcPts val="600"/>
                        </a:spcAft>
                        <a:buNone/>
                      </a:pPr>
                      <a:r>
                        <a:rPr lang="en-GB" sz="1700" dirty="0">
                          <a:latin typeface="Arial" panose="020B0604020202020204" pitchFamily="34" charset="0"/>
                          <a:cs typeface="Arial" panose="020B0604020202020204" pitchFamily="34" charset="0"/>
                        </a:rPr>
                        <a:t>Marketing &amp; Website Development</a:t>
                      </a:r>
                      <a:endParaRPr lang="en-IN" sz="1700" kern="100" dirty="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600"/>
                        </a:spcBef>
                        <a:spcAft>
                          <a:spcPts val="600"/>
                        </a:spcAft>
                        <a:buNone/>
                      </a:pPr>
                      <a:r>
                        <a:rPr lang="en-GB" sz="1700">
                          <a:latin typeface="Arial" panose="020B0604020202020204" pitchFamily="34" charset="0"/>
                          <a:cs typeface="Arial" panose="020B0604020202020204" pitchFamily="34" charset="0"/>
                        </a:rPr>
                        <a:t>20,000</a:t>
                      </a:r>
                      <a:endParaRPr lang="en-IN" sz="1700" kern="10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14338938"/>
                  </a:ext>
                </a:extLst>
              </a:tr>
              <a:tr h="370453">
                <a:tc>
                  <a:txBody>
                    <a:bodyPr/>
                    <a:lstStyle/>
                    <a:p>
                      <a:pPr algn="just">
                        <a:lnSpc>
                          <a:spcPct val="150000"/>
                        </a:lnSpc>
                        <a:spcBef>
                          <a:spcPts val="600"/>
                        </a:spcBef>
                        <a:spcAft>
                          <a:spcPts val="600"/>
                        </a:spcAft>
                        <a:buNone/>
                      </a:pPr>
                      <a:r>
                        <a:rPr lang="en-GB" sz="1700" dirty="0">
                          <a:latin typeface="Arial" panose="020B0604020202020204" pitchFamily="34" charset="0"/>
                          <a:cs typeface="Arial" panose="020B0604020202020204" pitchFamily="34" charset="0"/>
                        </a:rPr>
                        <a:t>Mobile Application Development</a:t>
                      </a:r>
                      <a:endParaRPr lang="en-IN" sz="1700" kern="100" dirty="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600"/>
                        </a:spcBef>
                        <a:spcAft>
                          <a:spcPts val="600"/>
                        </a:spcAft>
                        <a:buNone/>
                      </a:pPr>
                      <a:r>
                        <a:rPr lang="en-GB" sz="1700" kern="100">
                          <a:effectLst/>
                          <a:latin typeface="Arial" panose="020B0604020202020204" pitchFamily="34" charset="0"/>
                          <a:ea typeface="Calibri" panose="020F0502020204030204" pitchFamily="34" charset="0"/>
                          <a:cs typeface="Arial" panose="020B0604020202020204" pitchFamily="34" charset="0"/>
                        </a:rPr>
                        <a:t> </a:t>
                      </a:r>
                      <a:r>
                        <a:rPr lang="en-GB" sz="1700">
                          <a:latin typeface="Arial" panose="020B0604020202020204" pitchFamily="34" charset="0"/>
                          <a:cs typeface="Arial" panose="020B0604020202020204" pitchFamily="34" charset="0"/>
                        </a:rPr>
                        <a:t>10,000</a:t>
                      </a:r>
                      <a:endParaRPr lang="en-IN" sz="1700" kern="10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54006407"/>
                  </a:ext>
                </a:extLst>
              </a:tr>
              <a:tr h="370453">
                <a:tc>
                  <a:txBody>
                    <a:bodyPr/>
                    <a:lstStyle/>
                    <a:p>
                      <a:r>
                        <a:rPr lang="en-GB" sz="1700" dirty="0">
                          <a:latin typeface="Arial" panose="020B0604020202020204" pitchFamily="34" charset="0"/>
                          <a:cs typeface="Arial" panose="020B0604020202020204" pitchFamily="34" charset="0"/>
                        </a:rPr>
                        <a:t>Legal &amp; Licensing Fees</a:t>
                      </a: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600"/>
                        </a:spcBef>
                        <a:spcAft>
                          <a:spcPts val="600"/>
                        </a:spcAft>
                        <a:buNone/>
                      </a:pPr>
                      <a:r>
                        <a:rPr lang="en-GB" sz="1700">
                          <a:latin typeface="Arial" panose="020B0604020202020204" pitchFamily="34" charset="0"/>
                          <a:cs typeface="Arial" panose="020B0604020202020204" pitchFamily="34" charset="0"/>
                        </a:rPr>
                        <a:t>5,000</a:t>
                      </a:r>
                      <a:endParaRPr lang="en-IN" sz="1700" kern="10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86371196"/>
                  </a:ext>
                </a:extLst>
              </a:tr>
              <a:tr h="38695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700" dirty="0">
                          <a:latin typeface="Arial" panose="020B0604020202020204" pitchFamily="34" charset="0"/>
                          <a:cs typeface="Arial" panose="020B0604020202020204" pitchFamily="34" charset="0"/>
                        </a:rPr>
                        <a:t>Staff Cost (8 × £15,000)</a:t>
                      </a:r>
                    </a:p>
                    <a:p>
                      <a:endParaRPr lang="en-GB" sz="1700" dirty="0">
                        <a:latin typeface="Arial" panose="020B060402020202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600"/>
                        </a:spcBef>
                        <a:spcAft>
                          <a:spcPts val="600"/>
                        </a:spcAft>
                        <a:buNone/>
                      </a:pPr>
                      <a:r>
                        <a:rPr lang="en-GB" sz="1700">
                          <a:latin typeface="Arial" panose="020B0604020202020204" pitchFamily="34" charset="0"/>
                          <a:cs typeface="Arial" panose="020B0604020202020204" pitchFamily="34" charset="0"/>
                        </a:rPr>
                        <a:t>120,000</a:t>
                      </a:r>
                      <a:endParaRPr lang="en-IN" sz="1700" kern="10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97622915"/>
                  </a:ext>
                </a:extLst>
              </a:tr>
              <a:tr h="370453">
                <a:tc>
                  <a:txBody>
                    <a:bodyPr/>
                    <a:lstStyle/>
                    <a:p>
                      <a:r>
                        <a:rPr lang="en-GB" sz="1700">
                          <a:latin typeface="Arial" panose="020B0604020202020204" pitchFamily="34" charset="0"/>
                          <a:cs typeface="Arial" panose="020B0604020202020204" pitchFamily="34" charset="0"/>
                        </a:rPr>
                        <a:t>Miscellaneous</a:t>
                      </a: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600"/>
                        </a:spcBef>
                        <a:spcAft>
                          <a:spcPts val="600"/>
                        </a:spcAft>
                        <a:buNone/>
                      </a:pPr>
                      <a:r>
                        <a:rPr lang="en-GB" sz="1700" dirty="0">
                          <a:latin typeface="Arial" panose="020B0604020202020204" pitchFamily="34" charset="0"/>
                          <a:cs typeface="Arial" panose="020B0604020202020204" pitchFamily="34" charset="0"/>
                        </a:rPr>
                        <a:t>2,000</a:t>
                      </a:r>
                      <a:endParaRPr lang="en-IN" sz="1700" kern="100" dirty="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30386384"/>
                  </a:ext>
                </a:extLst>
              </a:tr>
              <a:tr h="370453">
                <a:tc>
                  <a:txBody>
                    <a:bodyPr/>
                    <a:lstStyle/>
                    <a:p>
                      <a:r>
                        <a:rPr lang="en-GB" sz="1700">
                          <a:latin typeface="Arial" panose="020B0604020202020204" pitchFamily="34" charset="0"/>
                          <a:cs typeface="Arial" panose="020B0604020202020204" pitchFamily="34" charset="0"/>
                        </a:rPr>
                        <a:t>Total (approx.)</a:t>
                      </a:r>
                    </a:p>
                  </a:txBody>
                  <a:tcPr marL="58093" marR="58093" marT="0" marB="0">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a:lnSpc>
                          <a:spcPct val="150000"/>
                        </a:lnSpc>
                        <a:spcBef>
                          <a:spcPts val="600"/>
                        </a:spcBef>
                        <a:spcAft>
                          <a:spcPts val="600"/>
                        </a:spcAft>
                        <a:buNone/>
                      </a:pPr>
                      <a:r>
                        <a:rPr lang="en-GB" sz="1700" dirty="0">
                          <a:latin typeface="Arial" panose="020B0604020202020204" pitchFamily="34" charset="0"/>
                          <a:cs typeface="Arial" panose="020B0604020202020204" pitchFamily="34" charset="0"/>
                        </a:rPr>
                        <a:t>200,000</a:t>
                      </a:r>
                      <a:endParaRPr lang="en-IN" sz="1700" kern="100" dirty="0">
                        <a:effectLst/>
                        <a:latin typeface="Arial" panose="020B0604020202020204" pitchFamily="34" charset="0"/>
                        <a:ea typeface="Calibri" panose="020F0502020204030204" pitchFamily="34" charset="0"/>
                        <a:cs typeface="Arial" panose="020B0604020202020204" pitchFamily="34" charset="0"/>
                      </a:endParaRPr>
                    </a:p>
                  </a:txBody>
                  <a:tcPr marL="58093" marR="58093" marT="0" marB="0">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32713742"/>
                  </a:ext>
                </a:extLst>
              </a:tr>
            </a:tbl>
          </a:graphicData>
        </a:graphic>
      </p:graphicFrame>
    </p:spTree>
    <p:extLst>
      <p:ext uri="{BB962C8B-B14F-4D97-AF65-F5344CB8AC3E}">
        <p14:creationId xmlns:p14="http://schemas.microsoft.com/office/powerpoint/2010/main" val="3573427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FD42E75D-39CF-C66A-70C9-C421876EF32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53323ED-C9C6-D619-18E8-72E03BDB52D4}"/>
              </a:ext>
            </a:extLst>
          </p:cNvPr>
          <p:cNvSpPr>
            <a:spLocks noGrp="1"/>
          </p:cNvSpPr>
          <p:nvPr>
            <p:ph type="title"/>
          </p:nvPr>
        </p:nvSpPr>
        <p:spPr>
          <a:xfrm>
            <a:off x="677333" y="609600"/>
            <a:ext cx="8477553" cy="870857"/>
          </a:xfrm>
        </p:spPr>
        <p:txBody>
          <a:bodyPr anchor="t">
            <a:normAutofit/>
          </a:bodyPr>
          <a:lstStyle/>
          <a:p>
            <a:r>
              <a:rPr lang="en-GB" sz="4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endParaRPr lang="en-IN"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D393D65-0863-DEA5-4921-F10F632FE147}"/>
              </a:ext>
            </a:extLst>
          </p:cNvPr>
          <p:cNvSpPr>
            <a:spLocks noGrp="1"/>
          </p:cNvSpPr>
          <p:nvPr>
            <p:ph idx="1"/>
          </p:nvPr>
        </p:nvSpPr>
        <p:spPr>
          <a:xfrm>
            <a:off x="677334" y="1930401"/>
            <a:ext cx="4678437" cy="3979512"/>
          </a:xfrm>
        </p:spPr>
        <p:txBody>
          <a:bodyPr>
            <a:normAutofit/>
          </a:bodyPr>
          <a:lstStyle/>
          <a:p>
            <a:pPr>
              <a:lnSpc>
                <a:spcPct val="90000"/>
              </a:lnSpc>
              <a:spcBef>
                <a:spcPts val="0"/>
              </a:spcBef>
              <a:spcAft>
                <a:spcPts val="600"/>
              </a:spcAft>
            </a:pPr>
            <a:r>
              <a:rPr lang="en-GB" dirty="0">
                <a:latin typeface="Arial" panose="020B0604020202020204" pitchFamily="34" charset="0"/>
                <a:cs typeface="Arial" panose="020B0604020202020204" pitchFamily="34" charset="0"/>
              </a:rPr>
              <a:t>In conclusion, the startup business idea of Green Bite has good potential for success. Several favourable external factors can be turned into opportunities through strategic direction and close monitoring of activities. However, the source of funding will be the Small Business Administration (SBA) and founder equity, and the initial cost of opening this business should be approximately 200,000 GBP. </a:t>
            </a:r>
            <a:endParaRPr lang="en-IN" dirty="0">
              <a:latin typeface="Arial" panose="020B0604020202020204" pitchFamily="34" charset="0"/>
              <a:cs typeface="Arial" panose="020B0604020202020204" pitchFamily="34" charset="0"/>
            </a:endParaRPr>
          </a:p>
        </p:txBody>
      </p:sp>
      <p:pic>
        <p:nvPicPr>
          <p:cNvPr id="9" name="Graphic 8" descr="Fruit Bowl">
            <a:extLst>
              <a:ext uri="{FF2B5EF4-FFF2-40B4-BE49-F238E27FC236}">
                <a16:creationId xmlns:a16="http://schemas.microsoft.com/office/drawing/2014/main" id="{ECDC6C05-06F7-185F-2178-FBD9D5ABC1D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14341" y="2159331"/>
            <a:ext cx="3750581" cy="3750581"/>
          </a:xfrm>
          <a:prstGeom prst="rect">
            <a:avLst/>
          </a:prstGeom>
        </p:spPr>
      </p:pic>
    </p:spTree>
    <p:extLst>
      <p:ext uri="{BB962C8B-B14F-4D97-AF65-F5344CB8AC3E}">
        <p14:creationId xmlns:p14="http://schemas.microsoft.com/office/powerpoint/2010/main" val="2494209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AAB4ED02-33C2-944A-F19A-E6015CAC929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9F6D4D3-C23D-5271-E056-D96A6377D9AD}"/>
              </a:ext>
            </a:extLst>
          </p:cNvPr>
          <p:cNvPicPr>
            <a:picLocks noChangeAspect="1"/>
          </p:cNvPicPr>
          <p:nvPr/>
        </p:nvPicPr>
        <p:blipFill>
          <a:blip r:embed="rId2"/>
          <a:stretch>
            <a:fillRect/>
          </a:stretch>
        </p:blipFill>
        <p:spPr>
          <a:xfrm>
            <a:off x="2861514" y="1139420"/>
            <a:ext cx="6468971" cy="457915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7291067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623</TotalTime>
  <Words>768</Words>
  <Application>Microsoft Office PowerPoint</Application>
  <PresentationFormat>Widescreen</PresentationFormat>
  <Paragraphs>100</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PowerPoint Presentation</vt:lpstr>
      <vt:lpstr>Table of Contents </vt:lpstr>
      <vt:lpstr>Introduction </vt:lpstr>
      <vt:lpstr>Business idea overview </vt:lpstr>
      <vt:lpstr>PESTLE Analysis </vt:lpstr>
      <vt:lpstr>PESTLE Analysis </vt:lpstr>
      <vt:lpstr>Marketing Strategies </vt:lpstr>
      <vt:lpstr>Marketing Strategies </vt:lpstr>
      <vt:lpstr>Funding Evaluation </vt:lpstr>
      <vt:lpstr>Funding Evaluation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Camelia Alina Luchian (2418818)</cp:lastModifiedBy>
  <cp:revision>9</cp:revision>
  <dcterms:created xsi:type="dcterms:W3CDTF">2025-11-17T13:30:41Z</dcterms:created>
  <dcterms:modified xsi:type="dcterms:W3CDTF">2025-11-30T20:34:07Z</dcterms:modified>
</cp:coreProperties>
</file>