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0"/>
  </p:notesMasterIdLst>
  <p:handoutMasterIdLst>
    <p:handoutMasterId r:id="rId21"/>
  </p:handoutMasterIdLst>
  <p:sldIdLst>
    <p:sldId id="300" r:id="rId3"/>
    <p:sldId id="268" r:id="rId4"/>
    <p:sldId id="287" r:id="rId5"/>
    <p:sldId id="288" r:id="rId6"/>
    <p:sldId id="289" r:id="rId7"/>
    <p:sldId id="290" r:id="rId8"/>
    <p:sldId id="291" r:id="rId9"/>
    <p:sldId id="285" r:id="rId10"/>
    <p:sldId id="286" r:id="rId11"/>
    <p:sldId id="292" r:id="rId12"/>
    <p:sldId id="293" r:id="rId13"/>
    <p:sldId id="294" r:id="rId14"/>
    <p:sldId id="295" r:id="rId15"/>
    <p:sldId id="296" r:id="rId16"/>
    <p:sldId id="297" r:id="rId17"/>
    <p:sldId id="298" r:id="rId18"/>
    <p:sldId id="29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lAI+HtG9MqdsxbtDbdLgg==" hashData="cwMDEhNOd8MOqGVLKiOtIdQI/2w3+Y2JZg1GR4/JJoBoTg3wfvSZ+8G5lCZYFLDoXCoaRmdS2Cm+EuqGuGWNb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45233" autoAdjust="0"/>
  </p:normalViewPr>
  <p:slideViewPr>
    <p:cSldViewPr snapToGrid="0">
      <p:cViewPr varScale="1">
        <p:scale>
          <a:sx n="26" d="100"/>
          <a:sy n="26" d="100"/>
        </p:scale>
        <p:origin x="2216" y="20"/>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04/07/2022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deadlymates.com/"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docmanager.pnld.co.uk/content/D65.htm" TargetMode="External"/><Relationship Id="rId3" Type="http://schemas.openxmlformats.org/officeDocument/2006/relationships/hyperlink" Target="https://docmanager.pnld.co.uk/content/D165.htm" TargetMode="External"/><Relationship Id="rId7" Type="http://schemas.openxmlformats.org/officeDocument/2006/relationships/hyperlink" Target="https://docmanager.pnld.co.uk/content/D13652.htm"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docmanager.pnld.co.uk/content/D984.htm" TargetMode="External"/><Relationship Id="rId5" Type="http://schemas.openxmlformats.org/officeDocument/2006/relationships/hyperlink" Target="https://docmanager.pnld.co.uk/content/D169.htm" TargetMode="External"/><Relationship Id="rId4" Type="http://schemas.openxmlformats.org/officeDocument/2006/relationships/hyperlink" Target="https://docmanager.pnld.co.uk/content/D173.htm" TargetMode="Externa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docmanager.pnld.co.uk/content/D3077.htm" TargetMode="External"/><Relationship Id="rId3" Type="http://schemas.openxmlformats.org/officeDocument/2006/relationships/hyperlink" Target="https://docmanager.pnld.co.uk/content/D380.htm" TargetMode="External"/><Relationship Id="rId7" Type="http://schemas.openxmlformats.org/officeDocument/2006/relationships/hyperlink" Target="https://docmanager.pnld.co.uk/content/D169.htm"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docmanager.pnld.co.uk/content/d927.htm" TargetMode="External"/><Relationship Id="rId5" Type="http://schemas.openxmlformats.org/officeDocument/2006/relationships/hyperlink" Target="https://docmanager.pnld.co.uk/content/d165.htm" TargetMode="External"/><Relationship Id="rId4" Type="http://schemas.openxmlformats.org/officeDocument/2006/relationships/hyperlink" Target="https://docmanager.pnld.co.uk/content/d169.htm"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docmanager.pnld.co.uk/content/D790.htm" TargetMode="External"/><Relationship Id="rId3" Type="http://schemas.openxmlformats.org/officeDocument/2006/relationships/hyperlink" Target="https://docmanager.pnld.co.uk/content/D2510.htm" TargetMode="External"/><Relationship Id="rId7" Type="http://schemas.openxmlformats.org/officeDocument/2006/relationships/hyperlink" Target="https://docmanager.pnld.co.uk/content/D165.htm"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docmanager.pnld.co.uk/content/D169.htm" TargetMode="External"/><Relationship Id="rId5" Type="http://schemas.openxmlformats.org/officeDocument/2006/relationships/hyperlink" Target="https://docmanager.pnld.co.uk/content/D2684.htm" TargetMode="External"/><Relationship Id="rId4" Type="http://schemas.openxmlformats.org/officeDocument/2006/relationships/hyperlink" Target="https://docmanager.pnld.co.uk/content/D920.htm"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importance of road safety and the five most commonly occurring contributory factors, i.e. ‘Fatal 5’.</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Recognise the legislation governing speed limits on roads, the terms ‘national speed limit’, ‘restricted road’, ‘restricted vehicle’ including any exemptions that exist.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what is a ‘lawful traffic sign’ (with examples), and offences associated with their contravention.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Recognise the offences and exemptions relating to double white lines.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legislation giving police the power to stop vehicles including failing to stop powers.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offence of ‘riding a motor cycle without a helmet’ and other restrictions for motorcyclists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566263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Statistics show that 5 times as many people are killed in Road Traffic Collisions each year than are killed by homicide (murder, manslaughter etc.)</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When the causes of RTCs were examined it was established that there were a number of contributory factors </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070549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6113" y="185738"/>
            <a:ext cx="3025775" cy="1701800"/>
          </a:xfrm>
        </p:spPr>
      </p:sp>
      <p:sp>
        <p:nvSpPr>
          <p:cNvPr id="3" name="Notes Placeholder 2"/>
          <p:cNvSpPr>
            <a:spLocks noGrp="1"/>
          </p:cNvSpPr>
          <p:nvPr>
            <p:ph type="body" idx="1"/>
          </p:nvPr>
        </p:nvSpPr>
        <p:spPr>
          <a:xfrm>
            <a:off x="685799" y="1887537"/>
            <a:ext cx="5486400" cy="7049634"/>
          </a:xfrm>
        </p:spPr>
        <p:txBody>
          <a:bodyPr/>
          <a:lstStyle/>
          <a:p>
            <a:r>
              <a:rPr lang="en-GB" sz="1100" dirty="0">
                <a:latin typeface="Arial" panose="020B0604020202020204" pitchFamily="34" charset="0"/>
                <a:cs typeface="Arial" panose="020B0604020202020204" pitchFamily="34" charset="0"/>
              </a:rPr>
              <a:t>When the causes of RTCs were examined it was established that there were a number of contributory factors and common offences.  </a:t>
            </a:r>
          </a:p>
          <a:p>
            <a:r>
              <a:rPr lang="en-GB" sz="1100" dirty="0">
                <a:latin typeface="Arial" panose="020B0604020202020204" pitchFamily="34" charset="0"/>
                <a:cs typeface="Arial" panose="020B0604020202020204" pitchFamily="34" charset="0"/>
              </a:rPr>
              <a:t>These factors/offences are commonly referred to as the ‘</a:t>
            </a:r>
            <a:r>
              <a:rPr lang="en-GB" sz="1100" dirty="0">
                <a:solidFill>
                  <a:srgbClr val="3333FF"/>
                </a:solidFill>
                <a:latin typeface="Arial" panose="020B0604020202020204" pitchFamily="34" charset="0"/>
                <a:cs typeface="Arial" panose="020B0604020202020204" pitchFamily="34" charset="0"/>
              </a:rPr>
              <a:t>Fatal 5’ </a:t>
            </a:r>
          </a:p>
          <a:p>
            <a:r>
              <a:rPr lang="en-US" altLang="en-US" sz="1100" dirty="0">
                <a:latin typeface="Arial" panose="020B0604020202020204" pitchFamily="34" charset="0"/>
                <a:cs typeface="Arial" panose="020B0604020202020204" pitchFamily="34" charset="0"/>
              </a:rPr>
              <a:t>The Fatal Five Offences are as follows. </a:t>
            </a:r>
          </a:p>
          <a:p>
            <a:r>
              <a:rPr lang="en-US" altLang="en-US" sz="1100" b="1" dirty="0">
                <a:latin typeface="Arial" panose="020B0604020202020204" pitchFamily="34" charset="0"/>
                <a:cs typeface="Arial" panose="020B0604020202020204" pitchFamily="34" charset="0"/>
              </a:rPr>
              <a:t>Drink / Drug driving</a:t>
            </a:r>
            <a:br>
              <a:rPr lang="en-US" altLang="en-US" sz="1100" b="1" dirty="0">
                <a:latin typeface="Arial" panose="020B0604020202020204" pitchFamily="34" charset="0"/>
                <a:cs typeface="Arial" panose="020B0604020202020204" pitchFamily="34" charset="0"/>
              </a:rPr>
            </a:br>
            <a:r>
              <a:rPr lang="en-US" altLang="en-US" sz="1100" dirty="0">
                <a:latin typeface="Arial" panose="020B0604020202020204" pitchFamily="34" charset="0"/>
                <a:cs typeface="Arial" panose="020B0604020202020204" pitchFamily="34" charset="0"/>
              </a:rPr>
              <a:t>Alcohol is a depressant and therefore slows the brain reducing the ability to process information resulting in over confidence and slower hazard perception. </a:t>
            </a:r>
          </a:p>
          <a:p>
            <a:r>
              <a:rPr lang="en-US" altLang="en-US" sz="1100" dirty="0">
                <a:latin typeface="Arial" panose="020B0604020202020204" pitchFamily="34" charset="0"/>
                <a:cs typeface="Arial" panose="020B0604020202020204" pitchFamily="34" charset="0"/>
              </a:rPr>
              <a:t>Illegal drugs and some prescription drugs also affect the body resulting in slow hazard perception or aggressive driving.</a:t>
            </a:r>
          </a:p>
          <a:p>
            <a:r>
              <a:rPr lang="en-US" altLang="en-US" sz="1100" dirty="0">
                <a:latin typeface="Arial" panose="020B0604020202020204" pitchFamily="34" charset="0"/>
                <a:cs typeface="Arial" panose="020B0604020202020204" pitchFamily="34" charset="0"/>
              </a:rPr>
              <a:t>Approximately 1 in 6 road deaths involve drivers over the legal drink drive limit.</a:t>
            </a:r>
          </a:p>
          <a:p>
            <a:r>
              <a:rPr lang="en-US" altLang="en-US" sz="1100" b="1" dirty="0">
                <a:latin typeface="Arial" panose="020B0604020202020204" pitchFamily="34" charset="0"/>
                <a:cs typeface="Arial" panose="020B0604020202020204" pitchFamily="34" charset="0"/>
              </a:rPr>
              <a:t>Speeding</a:t>
            </a:r>
            <a:br>
              <a:rPr lang="en-US" altLang="en-US" sz="1100" b="1" dirty="0">
                <a:latin typeface="Arial" panose="020B0604020202020204" pitchFamily="34" charset="0"/>
                <a:cs typeface="Arial" panose="020B0604020202020204" pitchFamily="34" charset="0"/>
              </a:rPr>
            </a:br>
            <a:r>
              <a:rPr lang="en-US" altLang="en-US" sz="1100" dirty="0">
                <a:latin typeface="Arial" panose="020B0604020202020204" pitchFamily="34" charset="0"/>
                <a:cs typeface="Arial" panose="020B0604020202020204" pitchFamily="34" charset="0"/>
              </a:rPr>
              <a:t>The faster a vehicle is travelling the less time the driver has to identify then react by stopping or avoiding a hazard. Should the driver fail to avoid the hazard the greater the impact speed and subsequently an increase in the likelihood of sustaining fatal or serious injury. </a:t>
            </a:r>
          </a:p>
          <a:p>
            <a:r>
              <a:rPr lang="en-US" altLang="en-US" sz="1100" dirty="0">
                <a:latin typeface="Arial" panose="020B0604020202020204" pitchFamily="34" charset="0"/>
                <a:cs typeface="Arial" panose="020B0604020202020204" pitchFamily="34" charset="0"/>
              </a:rPr>
              <a:t>Speed is the most significant factor in death and serious injury collisions and the risk of death is approximately four times higher when a pedestrian is hit at 40mph than at 30mph</a:t>
            </a:r>
          </a:p>
          <a:p>
            <a:r>
              <a:rPr lang="en-US" altLang="en-US" sz="1100" b="1" dirty="0">
                <a:latin typeface="Arial" panose="020B0604020202020204" pitchFamily="34" charset="0"/>
                <a:cs typeface="Arial" panose="020B0604020202020204" pitchFamily="34" charset="0"/>
              </a:rPr>
              <a:t>Not wearing a seatbelt</a:t>
            </a:r>
            <a:br>
              <a:rPr lang="en-US" altLang="en-US" sz="1100" b="1" dirty="0">
                <a:latin typeface="Arial" panose="020B0604020202020204" pitchFamily="34" charset="0"/>
                <a:cs typeface="Arial" panose="020B0604020202020204" pitchFamily="34" charset="0"/>
              </a:rPr>
            </a:br>
            <a:r>
              <a:rPr lang="en-US" altLang="en-US" sz="1100" dirty="0">
                <a:latin typeface="Arial" panose="020B0604020202020204" pitchFamily="34" charset="0"/>
                <a:cs typeface="Arial" panose="020B0604020202020204" pitchFamily="34" charset="0"/>
              </a:rPr>
              <a:t>The seatbelt is designed to prevent the occupant of the vehicle being propelled out of their seat when the vehicle is involved in a collision. The belt will prevent injuries sustained when the occupant is in collision with structures within the vehicle, hitting the road when ejected from the vehicle or injuries sustained when hitting other occupants within the vehicle.</a:t>
            </a:r>
          </a:p>
          <a:p>
            <a:r>
              <a:rPr lang="en-US" altLang="en-US" sz="1100" dirty="0">
                <a:latin typeface="Arial" panose="020B0604020202020204" pitchFamily="34" charset="0"/>
                <a:cs typeface="Arial" panose="020B0604020202020204" pitchFamily="34" charset="0"/>
              </a:rPr>
              <a:t>Seat belts were found to be about 60% effective at preventing fatal injuries, and about 32% effective at preventing serious injuries.</a:t>
            </a:r>
          </a:p>
          <a:p>
            <a:r>
              <a:rPr lang="en-US" altLang="en-US" sz="1100" b="1" dirty="0">
                <a:latin typeface="Arial" panose="020B0604020202020204" pitchFamily="34" charset="0"/>
                <a:cs typeface="Arial" panose="020B0604020202020204" pitchFamily="34" charset="0"/>
              </a:rPr>
              <a:t>Mobile Phone</a:t>
            </a:r>
            <a:br>
              <a:rPr lang="en-US" altLang="en-US" sz="1100" b="1" dirty="0">
                <a:latin typeface="Arial" panose="020B0604020202020204" pitchFamily="34" charset="0"/>
                <a:cs typeface="Arial" panose="020B0604020202020204" pitchFamily="34" charset="0"/>
              </a:rPr>
            </a:br>
            <a:r>
              <a:rPr lang="en-US" altLang="en-US" sz="1100" dirty="0">
                <a:latin typeface="Arial" panose="020B0604020202020204" pitchFamily="34" charset="0"/>
                <a:cs typeface="Arial" panose="020B0604020202020204" pitchFamily="34" charset="0"/>
              </a:rPr>
              <a:t>Using a mobile phone whilst driving reduces the ability of the brain to process information, this in turn reduces hazard perception and concentration which increases the risk of a collision.</a:t>
            </a:r>
          </a:p>
          <a:p>
            <a:r>
              <a:rPr lang="en-US" altLang="en-US" sz="1100" dirty="0">
                <a:latin typeface="Arial" panose="020B0604020202020204" pitchFamily="34" charset="0"/>
                <a:cs typeface="Arial" panose="020B0604020202020204" pitchFamily="34" charset="0"/>
              </a:rPr>
              <a:t>You’re 4 times more likely to crash if you use a mobile phone while driving.</a:t>
            </a:r>
          </a:p>
          <a:p>
            <a:r>
              <a:rPr lang="en-US" altLang="en-US" sz="1100" b="1" dirty="0">
                <a:latin typeface="Arial" panose="020B0604020202020204" pitchFamily="34" charset="0"/>
                <a:cs typeface="Arial" panose="020B0604020202020204" pitchFamily="34" charset="0"/>
              </a:rPr>
              <a:t>Dangerous driving / Anti Social Driving</a:t>
            </a:r>
            <a:br>
              <a:rPr lang="en-US" altLang="en-US" sz="1100" b="1" dirty="0">
                <a:latin typeface="Arial" panose="020B0604020202020204" pitchFamily="34" charset="0"/>
                <a:cs typeface="Arial" panose="020B0604020202020204" pitchFamily="34" charset="0"/>
              </a:rPr>
            </a:br>
            <a:r>
              <a:rPr lang="en-US" altLang="en-US" sz="1100" dirty="0" err="1">
                <a:latin typeface="Arial" panose="020B0604020202020204" pitchFamily="34" charset="0"/>
                <a:cs typeface="Arial" panose="020B0604020202020204" pitchFamily="34" charset="0"/>
              </a:rPr>
              <a:t>Driving</a:t>
            </a:r>
            <a:r>
              <a:rPr lang="en-US" altLang="en-US" sz="1100" dirty="0">
                <a:latin typeface="Arial" panose="020B0604020202020204" pitchFamily="34" charset="0"/>
                <a:cs typeface="Arial" panose="020B0604020202020204" pitchFamily="34" charset="0"/>
              </a:rPr>
              <a:t> aggressively, carrying out high risk </a:t>
            </a:r>
            <a:r>
              <a:rPr lang="en-US" altLang="en-US" sz="1100" dirty="0" err="1">
                <a:latin typeface="Arial" panose="020B0604020202020204" pitchFamily="34" charset="0"/>
                <a:cs typeface="Arial" panose="020B0604020202020204" pitchFamily="34" charset="0"/>
              </a:rPr>
              <a:t>manoeuvres</a:t>
            </a:r>
            <a:r>
              <a:rPr lang="en-US" altLang="en-US" sz="1100" dirty="0">
                <a:latin typeface="Arial" panose="020B0604020202020204" pitchFamily="34" charset="0"/>
                <a:cs typeface="Arial" panose="020B0604020202020204" pitchFamily="34" charset="0"/>
              </a:rPr>
              <a:t>, ignoring road signage and driving at inappropriate speeds for the conditions all significantly increase the risk of a collision.</a:t>
            </a:r>
          </a:p>
          <a:p>
            <a:br>
              <a:rPr lang="en-US" altLang="en-US" sz="1100" b="1" dirty="0">
                <a:latin typeface="Arial" panose="020B0604020202020204" pitchFamily="34" charset="0"/>
                <a:cs typeface="Arial" panose="020B0604020202020204" pitchFamily="34" charset="0"/>
              </a:rPr>
            </a:br>
            <a:r>
              <a:rPr lang="en-US" altLang="en-US" sz="1100" b="1" dirty="0">
                <a:latin typeface="Arial" panose="020B0604020202020204" pitchFamily="34" charset="0"/>
                <a:cs typeface="Arial" panose="020B0604020202020204" pitchFamily="34" charset="0"/>
              </a:rPr>
              <a:t>Vulnerable Road Users</a:t>
            </a:r>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Analysis is also used to identify high risk groups. Priority is deliberately given to people using the road who pose the highest risk of harm to themselves and others. These are currently Young drivers and Motorcyclists.</a:t>
            </a:r>
          </a:p>
          <a:p>
            <a:r>
              <a:rPr lang="en-US" altLang="en-US" sz="1100" b="1" dirty="0">
                <a:latin typeface="Arial" panose="020B0604020202020204" pitchFamily="34" charset="0"/>
                <a:cs typeface="Arial" panose="020B0604020202020204" pitchFamily="34" charset="0"/>
              </a:rPr>
              <a:t>Young people</a:t>
            </a:r>
            <a:r>
              <a:rPr lang="en-US" altLang="en-US" sz="1100" dirty="0">
                <a:latin typeface="Arial" panose="020B0604020202020204" pitchFamily="34" charset="0"/>
                <a:cs typeface="Arial" panose="020B0604020202020204" pitchFamily="34" charset="0"/>
              </a:rPr>
              <a:t> aged 17-25 make up 15% of population; 10% of driving </a:t>
            </a:r>
            <a:r>
              <a:rPr lang="en-US" altLang="en-US" sz="1100" dirty="0" err="1">
                <a:latin typeface="Arial" panose="020B0604020202020204" pitchFamily="34" charset="0"/>
                <a:cs typeface="Arial" panose="020B0604020202020204" pitchFamily="34" charset="0"/>
              </a:rPr>
              <a:t>licence</a:t>
            </a:r>
            <a:r>
              <a:rPr lang="en-US" altLang="en-US" sz="1100" dirty="0">
                <a:latin typeface="Arial" panose="020B0604020202020204" pitchFamily="34" charset="0"/>
                <a:cs typeface="Arial" panose="020B0604020202020204" pitchFamily="34" charset="0"/>
              </a:rPr>
              <a:t> holders and 26% of drivers involved in accidents (2008 figures)</a:t>
            </a:r>
          </a:p>
          <a:p>
            <a:r>
              <a:rPr lang="en-US" altLang="en-US" sz="1100" dirty="0">
                <a:latin typeface="Arial" panose="020B0604020202020204" pitchFamily="34" charset="0"/>
                <a:cs typeface="Arial" panose="020B0604020202020204" pitchFamily="34" charset="0"/>
              </a:rPr>
              <a:t>The Deadly Mates campaign (</a:t>
            </a:r>
            <a:r>
              <a:rPr lang="en-US" altLang="en-US" sz="1100" dirty="0">
                <a:latin typeface="Arial" panose="020B0604020202020204" pitchFamily="34" charset="0"/>
                <a:cs typeface="Arial" panose="020B0604020202020204" pitchFamily="34" charset="0"/>
                <a:hlinkClick r:id="rId3" tooltip="http://www.deadlymates.com"/>
              </a:rPr>
              <a:t>http://www.deadlymates.com/</a:t>
            </a:r>
            <a:r>
              <a:rPr lang="en-US" altLang="en-US" sz="1100" dirty="0">
                <a:latin typeface="Arial" panose="020B0604020202020204" pitchFamily="34" charset="0"/>
                <a:cs typeface="Arial" panose="020B0604020202020204" pitchFamily="34" charset="0"/>
              </a:rPr>
              <a:t> ) is a peer pressure campaign predominantly aimed at passengers of young drivers. The campaign has been designed to raise awareness of the specific risks amongst young drivers and includes branding, literature and a website, which has been adopted across Wales. </a:t>
            </a:r>
          </a:p>
          <a:p>
            <a:r>
              <a:rPr lang="en-US" altLang="en-US" sz="1100" dirty="0">
                <a:latin typeface="Arial" panose="020B0604020202020204" pitchFamily="34" charset="0"/>
                <a:cs typeface="Arial" panose="020B0604020202020204" pitchFamily="34" charset="0"/>
              </a:rPr>
              <a:t>The enforcement operation targets all young drivers at key times, locations and targeting of PPOs followed by a home visit and the offer of free post-test training.</a:t>
            </a:r>
          </a:p>
          <a:p>
            <a:endParaRPr lang="en-GB" altLang="en-US" sz="1050" dirty="0"/>
          </a:p>
          <a:p>
            <a:endParaRPr lang="en-US" altLang="en-US" sz="1050" dirty="0"/>
          </a:p>
          <a:p>
            <a:endParaRPr lang="en-GB" sz="1050" dirty="0">
              <a:solidFill>
                <a:srgbClr val="3333FF"/>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567138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0288" y="185738"/>
            <a:ext cx="4622800" cy="2600325"/>
          </a:xfrm>
        </p:spPr>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
        <p:nvSpPr>
          <p:cNvPr id="5" name="Notes Placeholder 4"/>
          <p:cNvSpPr>
            <a:spLocks noGrp="1"/>
          </p:cNvSpPr>
          <p:nvPr>
            <p:ph type="body" sz="quarter" idx="11"/>
          </p:nvPr>
        </p:nvSpPr>
        <p:spPr>
          <a:xfrm>
            <a:off x="598714" y="3388178"/>
            <a:ext cx="5486400" cy="3600450"/>
          </a:xfrm>
        </p:spPr>
        <p:txBody>
          <a:bodyPr/>
          <a:lstStyle/>
          <a:p>
            <a:r>
              <a:rPr lang="en-GB" sz="1100" dirty="0">
                <a:latin typeface="Arial" panose="020B0604020202020204" pitchFamily="34" charset="0"/>
                <a:cs typeface="Arial" panose="020B0604020202020204" pitchFamily="34" charset="0"/>
              </a:rPr>
              <a:t>All public roads are governed by speed limits.  Excessive speed is a major contributory factor to the number of people killed or seriously injured in road traffic collisions.</a:t>
            </a:r>
          </a:p>
          <a:p>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The majority of urban accidents are caused by excessive speed.</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Very few drivers keep to the legal limit all the time, and those who do are often abused by those who do not.</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The consequences for pedestrians of even small increases in speed can be very significant.</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For example, a small increase in speed of say, 30 to 33 mph (10%) actually gives rise proportionally to a much larger increase in energy (21%) and therefore the severity of the injuries suffered by the pedestrian are greater.</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This is one reason why the law insists on a strict adherence to speed limits in residential areas.</a:t>
            </a:r>
          </a:p>
          <a:p>
            <a:endParaRPr lang="en-GB" dirty="0"/>
          </a:p>
        </p:txBody>
      </p:sp>
    </p:spTree>
    <p:extLst>
      <p:ext uri="{BB962C8B-B14F-4D97-AF65-F5344CB8AC3E}">
        <p14:creationId xmlns:p14="http://schemas.microsoft.com/office/powerpoint/2010/main" val="1175367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0288" y="185738"/>
            <a:ext cx="4622800" cy="2600325"/>
          </a:xfrm>
        </p:spPr>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
        <p:nvSpPr>
          <p:cNvPr id="3" name="Notes Placeholder 2"/>
          <p:cNvSpPr>
            <a:spLocks noGrp="1"/>
          </p:cNvSpPr>
          <p:nvPr>
            <p:ph type="body" sz="quarter" idx="11"/>
          </p:nvPr>
        </p:nvSpPr>
        <p:spPr/>
        <p:txBody>
          <a:bodyPr/>
          <a:lstStyle/>
          <a:p>
            <a:endParaRPr lang="en-GB" dirty="0"/>
          </a:p>
        </p:txBody>
      </p:sp>
    </p:spTree>
    <p:extLst>
      <p:ext uri="{BB962C8B-B14F-4D97-AF65-F5344CB8AC3E}">
        <p14:creationId xmlns:p14="http://schemas.microsoft.com/office/powerpoint/2010/main" val="1083904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2300" y="163513"/>
            <a:ext cx="2492375" cy="1403350"/>
          </a:xfrm>
        </p:spPr>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
        <p:nvSpPr>
          <p:cNvPr id="3" name="Notes Placeholder 2"/>
          <p:cNvSpPr>
            <a:spLocks noGrp="1"/>
          </p:cNvSpPr>
          <p:nvPr>
            <p:ph type="body" sz="quarter" idx="11"/>
          </p:nvPr>
        </p:nvSpPr>
        <p:spPr>
          <a:xfrm>
            <a:off x="718457" y="1690008"/>
            <a:ext cx="5486400" cy="7236278"/>
          </a:xfrm>
        </p:spPr>
        <p:txBody>
          <a:bodyPr/>
          <a:lstStyle/>
          <a:p>
            <a:pPr>
              <a:defRPr/>
            </a:pPr>
            <a:r>
              <a:rPr lang="en-GB" sz="1100" dirty="0">
                <a:latin typeface="Arial" panose="020B0604020202020204" pitchFamily="34" charset="0"/>
                <a:cs typeface="Arial" panose="020B0604020202020204" pitchFamily="34" charset="0"/>
              </a:rPr>
              <a:t>All public roads are governed by speed limits.  Excessive speed is a major contributory factor to the number of people killed or seriously injured in road traffic collisions.</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There is a </a:t>
            </a:r>
            <a:r>
              <a:rPr lang="en-GB" sz="1100" b="1" dirty="0">
                <a:solidFill>
                  <a:srgbClr val="3333FF"/>
                </a:solidFill>
                <a:latin typeface="Arial" panose="020B0604020202020204" pitchFamily="34" charset="0"/>
                <a:cs typeface="Arial" panose="020B0604020202020204" pitchFamily="34" charset="0"/>
              </a:rPr>
              <a:t>national speed limit </a:t>
            </a:r>
            <a:r>
              <a:rPr lang="en-GB" sz="1100" dirty="0">
                <a:latin typeface="Arial" panose="020B0604020202020204" pitchFamily="34" charset="0"/>
                <a:cs typeface="Arial" panose="020B0604020202020204" pitchFamily="34" charset="0"/>
              </a:rPr>
              <a:t>governing all roads:</a:t>
            </a:r>
          </a:p>
          <a:p>
            <a:pPr>
              <a:defRPr/>
            </a:pPr>
            <a:r>
              <a:rPr lang="en-GB" sz="1100" dirty="0">
                <a:latin typeface="Arial" panose="020B0604020202020204" pitchFamily="34" charset="0"/>
                <a:cs typeface="Arial" panose="020B0604020202020204" pitchFamily="34" charset="0"/>
              </a:rPr>
              <a:t>70mph on motorways and dual carriageways </a:t>
            </a:r>
          </a:p>
          <a:p>
            <a:pPr>
              <a:defRPr/>
            </a:pPr>
            <a:r>
              <a:rPr lang="en-GB" sz="1100" dirty="0">
                <a:latin typeface="Arial" panose="020B0604020202020204" pitchFamily="34" charset="0"/>
                <a:cs typeface="Arial" panose="020B0604020202020204" pitchFamily="34" charset="0"/>
              </a:rPr>
              <a:t>60mph on other roads</a:t>
            </a:r>
          </a:p>
          <a:p>
            <a:pPr>
              <a:defRPr/>
            </a:pPr>
            <a:r>
              <a:rPr lang="en-GB" sz="1100" dirty="0">
                <a:latin typeface="Arial" panose="020B0604020202020204" pitchFamily="34" charset="0"/>
                <a:cs typeface="Arial" panose="020B0604020202020204" pitchFamily="34" charset="0"/>
              </a:rPr>
              <a:t>30mph on restricted roads</a:t>
            </a:r>
          </a:p>
          <a:p>
            <a:pPr>
              <a:defRPr/>
            </a:pPr>
            <a:r>
              <a:rPr lang="en-GB" sz="1100" dirty="0">
                <a:latin typeface="Arial" panose="020B0604020202020204" pitchFamily="34" charset="0"/>
                <a:cs typeface="Arial" panose="020B0604020202020204" pitchFamily="34" charset="0"/>
              </a:rPr>
              <a:t>These national speed limits are further reduced by:</a:t>
            </a:r>
          </a:p>
          <a:p>
            <a:pPr marL="172667" indent="-172667">
              <a:buFont typeface="Arial" panose="020B0604020202020204" pitchFamily="34" charset="0"/>
              <a:buChar char="•"/>
              <a:defRPr/>
            </a:pPr>
            <a:r>
              <a:rPr lang="en-GB" sz="1100" dirty="0">
                <a:latin typeface="Arial" panose="020B0604020202020204" pitchFamily="34" charset="0"/>
                <a:cs typeface="Arial" panose="020B0604020202020204" pitchFamily="34" charset="0"/>
              </a:rPr>
              <a:t>The road being restricted to a lower maximum speed, or</a:t>
            </a:r>
          </a:p>
          <a:p>
            <a:pPr marL="172667" indent="-172667">
              <a:buFont typeface="Arial" panose="020B0604020202020204" pitchFamily="34" charset="0"/>
              <a:buChar char="•"/>
              <a:defRPr/>
            </a:pPr>
            <a:r>
              <a:rPr lang="en-GB" sz="1100" dirty="0">
                <a:latin typeface="Arial" panose="020B0604020202020204" pitchFamily="34" charset="0"/>
                <a:cs typeface="Arial" panose="020B0604020202020204" pitchFamily="34" charset="0"/>
              </a:rPr>
              <a:t>The vehicle being restricted to a lower maximum speed</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A </a:t>
            </a:r>
            <a:r>
              <a:rPr lang="en-GB" sz="1100" b="1" dirty="0">
                <a:solidFill>
                  <a:srgbClr val="3333FF"/>
                </a:solidFill>
                <a:latin typeface="Arial" panose="020B0604020202020204" pitchFamily="34" charset="0"/>
                <a:cs typeface="Arial" panose="020B0604020202020204" pitchFamily="34" charset="0"/>
              </a:rPr>
              <a:t>restricted road </a:t>
            </a:r>
            <a:r>
              <a:rPr lang="en-GB" sz="1100" dirty="0">
                <a:latin typeface="Arial" panose="020B0604020202020204" pitchFamily="34" charset="0"/>
                <a:cs typeface="Arial" panose="020B0604020202020204" pitchFamily="34" charset="0"/>
              </a:rPr>
              <a:t>is a road where there is provided a system of street lighting by means of lamps placed not more than 200 yards apart.</a:t>
            </a:r>
          </a:p>
          <a:p>
            <a:pPr>
              <a:defRPr/>
            </a:pPr>
            <a:r>
              <a:rPr lang="en-GB" sz="1100" dirty="0">
                <a:latin typeface="Arial" panose="020B0604020202020204" pitchFamily="34" charset="0"/>
                <a:cs typeface="Arial" panose="020B0604020202020204" pitchFamily="34" charset="0"/>
              </a:rPr>
              <a:t>A </a:t>
            </a:r>
            <a:r>
              <a:rPr lang="en-GB" sz="1100" b="1" dirty="0">
                <a:solidFill>
                  <a:srgbClr val="3333FF"/>
                </a:solidFill>
                <a:latin typeface="Arial" panose="020B0604020202020204" pitchFamily="34" charset="0"/>
                <a:cs typeface="Arial" panose="020B0604020202020204" pitchFamily="34" charset="0"/>
              </a:rPr>
              <a:t>restricted vehicle </a:t>
            </a:r>
            <a:r>
              <a:rPr lang="en-GB" sz="1100" dirty="0">
                <a:latin typeface="Arial" panose="020B0604020202020204" pitchFamily="34" charset="0"/>
                <a:cs typeface="Arial" panose="020B0604020202020204" pitchFamily="34" charset="0"/>
              </a:rPr>
              <a:t>is one whereby a maximum speed limit has been determined due to the nature of the vehicle itself.  For example, a car towing a caravan is limited to 60mph on a motorway as opposed to the national speed limit of 70mph.  This is also true of an articulated HGV.</a:t>
            </a:r>
          </a:p>
          <a:p>
            <a:pPr>
              <a:defRPr/>
            </a:pPr>
            <a:r>
              <a:rPr lang="en-GB" sz="1100" dirty="0">
                <a:latin typeface="Arial" panose="020B0604020202020204" pitchFamily="34" charset="0"/>
                <a:cs typeface="Arial" panose="020B0604020202020204" pitchFamily="34" charset="0"/>
              </a:rPr>
              <a:t>The majority of urban accidents are caused by excessive speed.</a:t>
            </a:r>
          </a:p>
          <a:p>
            <a:pPr>
              <a:defRPr/>
            </a:pPr>
            <a:r>
              <a:rPr lang="en-GB" sz="1100" dirty="0">
                <a:latin typeface="Arial" panose="020B0604020202020204" pitchFamily="34" charset="0"/>
                <a:cs typeface="Arial" panose="020B0604020202020204" pitchFamily="34" charset="0"/>
              </a:rPr>
              <a:t>Very few drivers keep to the legal limit all the time, and those who do are often abused by those who do not.</a:t>
            </a:r>
          </a:p>
          <a:p>
            <a:pPr>
              <a:defRPr/>
            </a:pPr>
            <a:r>
              <a:rPr lang="en-GB" sz="1100" dirty="0">
                <a:latin typeface="Arial" panose="020B0604020202020204" pitchFamily="34" charset="0"/>
                <a:cs typeface="Arial" panose="020B0604020202020204" pitchFamily="34" charset="0"/>
              </a:rPr>
              <a:t>The consequences for pedestrians of even small increases in speed can be very significant.</a:t>
            </a:r>
          </a:p>
          <a:p>
            <a:pPr>
              <a:defRPr/>
            </a:pPr>
            <a:r>
              <a:rPr lang="en-GB" sz="1100" dirty="0">
                <a:latin typeface="Arial" panose="020B0604020202020204" pitchFamily="34" charset="0"/>
                <a:cs typeface="Arial" panose="020B0604020202020204" pitchFamily="34" charset="0"/>
              </a:rPr>
              <a:t>For example, a small increase in speed of say, 30 to 33 mph (10%) actually gives rise proportionally to a much larger increase in energy (21%) and therefore the severity of the injuries suffered by the pedestrian are greater.</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This is one reason why the law insists on a strict adherence to speed limits in residential areas.</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Who is exempt? </a:t>
            </a:r>
          </a:p>
          <a:p>
            <a:r>
              <a:rPr lang="en-GB" altLang="en-US" sz="1100" b="1" dirty="0">
                <a:solidFill>
                  <a:srgbClr val="3333FF"/>
                </a:solidFill>
                <a:latin typeface="Arial" panose="020B0604020202020204" pitchFamily="34" charset="0"/>
                <a:ea typeface="ＭＳ Ｐゴシック" panose="020B0600070205080204" pitchFamily="34" charset="-128"/>
                <a:cs typeface="Arial" panose="020B0604020202020204" pitchFamily="34" charset="0"/>
              </a:rPr>
              <a:t>Exemptions from speed limits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Fire service, ambulance and police vehicles are exempt from the statutory provisions imposing speed limits on motor vehicles, if the observance of any such provision would be likely to hinder the use of the vehicle for the purpose for which it is being used on that occasion.</a:t>
            </a:r>
          </a:p>
          <a:p>
            <a:r>
              <a:rPr lang="en-GB" altLang="en-US" sz="1100" b="1" dirty="0">
                <a:solidFill>
                  <a:srgbClr val="FF3300"/>
                </a:solidFill>
                <a:latin typeface="Arial" panose="020B0604020202020204" pitchFamily="34" charset="0"/>
                <a:ea typeface="ＭＳ Ｐゴシック" panose="020B0600070205080204" pitchFamily="34" charset="-128"/>
                <a:cs typeface="Arial" panose="020B0604020202020204" pitchFamily="34" charset="0"/>
              </a:rPr>
              <a:t>This is not a general exemption</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 particular purpose of use on each occasion must be examined.  However, the exemption is clearly essential as without it police vehicles would not be permitted to pursue speeding vehicles or respond as quickly as possible to emergency situations.</a:t>
            </a:r>
          </a:p>
          <a:p>
            <a:pPr>
              <a:defRPr/>
            </a:pPr>
            <a:endParaRPr lang="en-GB" dirty="0"/>
          </a:p>
          <a:p>
            <a:endParaRPr lang="en-GB" dirty="0"/>
          </a:p>
        </p:txBody>
      </p:sp>
    </p:spTree>
    <p:extLst>
      <p:ext uri="{BB962C8B-B14F-4D97-AF65-F5344CB8AC3E}">
        <p14:creationId xmlns:p14="http://schemas.microsoft.com/office/powerpoint/2010/main" val="4254836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27163" y="315913"/>
            <a:ext cx="4003675" cy="2252662"/>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5" name="Notes Placeholder 4"/>
          <p:cNvSpPr>
            <a:spLocks noGrp="1"/>
          </p:cNvSpPr>
          <p:nvPr>
            <p:ph type="body" sz="quarter" idx="11"/>
          </p:nvPr>
        </p:nvSpPr>
        <p:spPr>
          <a:xfrm>
            <a:off x="783771" y="3094264"/>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Excessive speed is a major contributory factor to the number of people seriously injured and killed on roads each day.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Enforcement of the speed limits has an important part to play in limiting the number of deaths and injuries.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Road Traffic Offenders Act 1988 allows use of automatic devices approved by the Secretary of State.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These devices detect speeding and traffic light offences.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practice this means a use of camera equipment which photographs the offending vehicle and shows its speed (or it crossing a red light) and its registration number.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Act allows evidence to be given by way of documentation only, thus reducing prosecution and court time.</a:t>
            </a:r>
          </a:p>
          <a:p>
            <a:endParaRPr lang="en-GB" dirty="0"/>
          </a:p>
        </p:txBody>
      </p:sp>
    </p:spTree>
    <p:extLst>
      <p:ext uri="{BB962C8B-B14F-4D97-AF65-F5344CB8AC3E}">
        <p14:creationId xmlns:p14="http://schemas.microsoft.com/office/powerpoint/2010/main" val="1848792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4263105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62000" y="338138"/>
            <a:ext cx="5486400" cy="3086100"/>
          </a:xfrm>
        </p:spPr>
      </p:sp>
      <p:sp>
        <p:nvSpPr>
          <p:cNvPr id="3" name="Notes Placeholder 2"/>
          <p:cNvSpPr>
            <a:spLocks noGrp="1"/>
          </p:cNvSpPr>
          <p:nvPr>
            <p:ph type="body" idx="1"/>
          </p:nvPr>
        </p:nvSpPr>
        <p:spPr>
          <a:xfrm>
            <a:off x="664028" y="3671207"/>
            <a:ext cx="5486400" cy="4384222"/>
          </a:xfrm>
        </p:spPr>
        <p:txBody>
          <a:bodyPr/>
          <a:lstStyle/>
          <a:p>
            <a:r>
              <a:rPr lang="en-GB" altLang="en-US" sz="1100" dirty="0">
                <a:latin typeface="Arial" panose="020B0604020202020204" pitchFamily="34" charset="0"/>
              </a:rPr>
              <a:t>Failing to conform to any of the above signs would require a Traffic Offence Report (TOR).</a:t>
            </a:r>
          </a:p>
          <a:p>
            <a:endParaRPr lang="en-GB" altLang="en-US" sz="1100" dirty="0">
              <a:latin typeface="Arial" panose="020B0604020202020204" pitchFamily="34" charset="0"/>
            </a:endParaRPr>
          </a:p>
          <a:p>
            <a:r>
              <a:rPr lang="en-GB" altLang="en-US" sz="1100" dirty="0">
                <a:latin typeface="Arial" panose="020B0604020202020204" pitchFamily="34" charset="0"/>
              </a:rPr>
              <a:t>Lawful Traffic Signs are used to control &amp; direct traffic and to promote road safety.</a:t>
            </a:r>
          </a:p>
          <a:p>
            <a:r>
              <a:rPr lang="en-GB" altLang="en-US" sz="1100" dirty="0">
                <a:latin typeface="Arial" panose="020B0604020202020204" pitchFamily="34" charset="0"/>
              </a:rPr>
              <a:t>They are placed by the highways authority</a:t>
            </a:r>
          </a:p>
          <a:p>
            <a:endParaRPr lang="en-GB" altLang="en-US" sz="1100" dirty="0">
              <a:latin typeface="Arial" panose="020B0604020202020204" pitchFamily="34" charset="0"/>
            </a:endParaRPr>
          </a:p>
          <a:p>
            <a:r>
              <a:rPr lang="en-GB" altLang="en-US" sz="1100" dirty="0">
                <a:latin typeface="Arial" panose="020B0604020202020204" pitchFamily="34" charset="0"/>
              </a:rPr>
              <a:t>An offence committed if a person fails to conform to a traffic sign that has been lawfully placed on a highway</a:t>
            </a:r>
          </a:p>
          <a:p>
            <a:endParaRPr lang="en-GB" altLang="en-US" sz="1100" dirty="0">
              <a:latin typeface="Arial" panose="020B0604020202020204" pitchFamily="34" charset="0"/>
            </a:endParaRPr>
          </a:p>
          <a:p>
            <a:r>
              <a:rPr lang="en-GB" altLang="en-US" sz="1100" dirty="0">
                <a:latin typeface="Arial" panose="020B0604020202020204" pitchFamily="34" charset="0"/>
              </a:rPr>
              <a:t>For example, for the offence of failing to conform to a stop sign it would be necessary to prove:</a:t>
            </a:r>
          </a:p>
          <a:p>
            <a:endParaRPr lang="en-GB" altLang="en-US" sz="1100" dirty="0">
              <a:latin typeface="Arial" panose="020B0604020202020204" pitchFamily="34" charset="0"/>
            </a:endParaRPr>
          </a:p>
          <a:p>
            <a:pPr>
              <a:buFontTx/>
              <a:buChar char="•"/>
            </a:pPr>
            <a:r>
              <a:rPr lang="en-GB" altLang="en-US" sz="1100" dirty="0">
                <a:latin typeface="Arial" panose="020B0604020202020204" pitchFamily="34" charset="0"/>
              </a:rPr>
              <a:t>Sign was lawfully placed</a:t>
            </a:r>
          </a:p>
          <a:p>
            <a:pPr>
              <a:buFontTx/>
              <a:buChar char="•"/>
            </a:pPr>
            <a:r>
              <a:rPr lang="en-GB" altLang="en-US" sz="1100" dirty="0">
                <a:latin typeface="Arial" panose="020B0604020202020204" pitchFamily="34" charset="0"/>
              </a:rPr>
              <a:t>Vehicle did not stop before crossing the traverse white line or enters the major road if the line is not visible AND</a:t>
            </a:r>
          </a:p>
          <a:p>
            <a:pPr>
              <a:buFontTx/>
              <a:buChar char="•"/>
            </a:pPr>
            <a:r>
              <a:rPr lang="en-GB" altLang="en-US" sz="1100" dirty="0">
                <a:latin typeface="Arial" panose="020B0604020202020204" pitchFamily="34" charset="0"/>
              </a:rPr>
              <a:t>Vehicle proceeds beyond the white line (or enters the main road if the line is not visible) so as to be likely to cause the driver of any other vehicle on the major road to alter his speed, vary his course so as to avoid an accident, or cause danger to any vehicle driver on the major road or passenger in any such vehicle</a:t>
            </a:r>
          </a:p>
          <a:p>
            <a:r>
              <a:rPr lang="en-GB" altLang="en-US" sz="1100" dirty="0">
                <a:latin typeface="Arial" panose="020B0604020202020204" pitchFamily="34" charset="0"/>
              </a:rPr>
              <a:t>Vehicle should stop at the line not at the sign</a:t>
            </a:r>
          </a:p>
          <a:p>
            <a:endParaRPr lang="en-US" altLang="en-US"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5289525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47825" y="163513"/>
            <a:ext cx="3135313" cy="1763712"/>
          </a:xfrm>
        </p:spPr>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
        <p:nvSpPr>
          <p:cNvPr id="5" name="Notes Placeholder 4"/>
          <p:cNvSpPr>
            <a:spLocks noGrp="1"/>
          </p:cNvSpPr>
          <p:nvPr>
            <p:ph type="body" sz="quarter" idx="11"/>
          </p:nvPr>
        </p:nvSpPr>
        <p:spPr>
          <a:xfrm>
            <a:off x="472734" y="2147206"/>
            <a:ext cx="5486400" cy="5690507"/>
          </a:xfrm>
        </p:spPr>
        <p:txBody>
          <a:bodyPr/>
          <a:lstStyle/>
          <a:p>
            <a:pPr>
              <a:lnSpc>
                <a:spcPct val="100000"/>
              </a:lnSpc>
              <a:defRPr/>
            </a:pPr>
            <a:r>
              <a:rPr lang="en-GB" altLang="en-US" sz="1100" kern="0" dirty="0">
                <a:latin typeface="Arial" panose="020B0604020202020204" pitchFamily="34" charset="0"/>
                <a:cs typeface="Arial" panose="020B0604020202020204" pitchFamily="34" charset="0"/>
              </a:rPr>
              <a:t>Offence to stop a vehicle on a road having double white lines except:</a:t>
            </a:r>
          </a:p>
          <a:p>
            <a:pPr>
              <a:lnSpc>
                <a:spcPct val="100000"/>
              </a:lnSpc>
              <a:defRPr/>
            </a:pPr>
            <a:endParaRPr lang="en-GB" altLang="en-US" sz="1100" kern="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To enable a person to board or alight from the vehicle</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To enable goods to be loaded or unloaded from the vehicle</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Vehicles used in connection with building work, demolition work, removal of obstructions to traffic, roadworks &amp; public</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Fire, ambulance, police vehicles</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Pedal vehicles without a sidecar</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Vehicles required to stop by law</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Vehicles prevented from proceeding</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Vehicles stopping to avoid a accident</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Acting with permission or at the  direction of a PC in uniform or traffic warden</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If road has more than one lane in each direction</a:t>
            </a:r>
          </a:p>
          <a:p>
            <a:pPr>
              <a:lnSpc>
                <a:spcPct val="100000"/>
              </a:lnSpc>
              <a:defRPr/>
            </a:pPr>
            <a:endParaRPr lang="en-GB" sz="1100" dirty="0">
              <a:latin typeface="Arial" panose="020B0604020202020204" pitchFamily="34" charset="0"/>
              <a:cs typeface="Arial" panose="020B0604020202020204" pitchFamily="34" charset="0"/>
            </a:endParaRPr>
          </a:p>
          <a:p>
            <a:pPr>
              <a:lnSpc>
                <a:spcPct val="100000"/>
              </a:lnSpc>
              <a:defRPr/>
            </a:pPr>
            <a:endParaRPr lang="en-GB" sz="1100" dirty="0">
              <a:latin typeface="Arial" panose="020B0604020202020204" pitchFamily="34" charset="0"/>
              <a:cs typeface="Arial" panose="020B0604020202020204" pitchFamily="34" charset="0"/>
            </a:endParaRPr>
          </a:p>
          <a:p>
            <a:pPr>
              <a:lnSpc>
                <a:spcPct val="100000"/>
              </a:lnSpc>
              <a:defRPr/>
            </a:pPr>
            <a:r>
              <a:rPr lang="en-GB" altLang="en-US" sz="1100" kern="0" dirty="0">
                <a:latin typeface="Arial" panose="020B0604020202020204" pitchFamily="34" charset="0"/>
                <a:cs typeface="Arial" panose="020B0604020202020204" pitchFamily="34" charset="0"/>
              </a:rPr>
              <a:t>Offence to cross or straddle the continuous line except:</a:t>
            </a:r>
          </a:p>
          <a:p>
            <a:pPr>
              <a:lnSpc>
                <a:spcPct val="100000"/>
              </a:lnSpc>
              <a:defRPr/>
            </a:pPr>
            <a:endParaRPr lang="en-GB" altLang="en-US" sz="1100" kern="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To turn right</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When unavoidable, or to pass a stationary vehicle or to avoid an accident</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To comply with directions of a PC or traffic warden in uniform</a:t>
            </a:r>
          </a:p>
          <a:p>
            <a:pPr marL="171450" indent="-171450">
              <a:lnSpc>
                <a:spcPct val="100000"/>
              </a:lnSpc>
              <a:buFont typeface="Arial" panose="020B0604020202020204" pitchFamily="34" charset="0"/>
              <a:buChar char="•"/>
              <a:defRPr/>
            </a:pPr>
            <a:r>
              <a:rPr lang="en-GB" altLang="en-US" sz="1100" kern="0" dirty="0">
                <a:latin typeface="Arial" panose="020B0604020202020204" pitchFamily="34" charset="0"/>
                <a:cs typeface="Arial" panose="020B0604020202020204" pitchFamily="34" charset="0"/>
              </a:rPr>
              <a:t>To enable vehicle to overtake a pedal cycle, horse or road maintenance vehicle moving</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08689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47825" y="163513"/>
            <a:ext cx="3135313" cy="1763712"/>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472734" y="2147206"/>
            <a:ext cx="5486400" cy="5690507"/>
          </a:xfrm>
        </p:spPr>
        <p:txBody>
          <a:bodyPr/>
          <a:lstStyle/>
          <a:p>
            <a:r>
              <a:rPr lang="en-GB" sz="1100" b="1" dirty="0">
                <a:solidFill>
                  <a:schemeClr val="tx1"/>
                </a:solidFill>
                <a:latin typeface="Arial" panose="020B0604020202020204" pitchFamily="34" charset="0"/>
                <a:cs typeface="Arial" panose="020B0604020202020204" pitchFamily="34" charset="0"/>
              </a:rPr>
              <a:t>Section 163 of the Road Traffic Act 1988 </a:t>
            </a:r>
            <a:r>
              <a:rPr lang="en-GB" sz="1100" dirty="0">
                <a:solidFill>
                  <a:schemeClr val="tx1"/>
                </a:solidFill>
                <a:latin typeface="Arial" panose="020B0604020202020204" pitchFamily="34" charset="0"/>
                <a:cs typeface="Arial" panose="020B0604020202020204" pitchFamily="34" charset="0"/>
              </a:rPr>
              <a:t>allows a constable in uniform or a traffic officer to stop a mechanically propelled vehicle being driven, or a cycle being ridden, on a road. 163(1) A person </a:t>
            </a:r>
            <a:r>
              <a:rPr lang="en-GB" sz="1100" dirty="0">
                <a:solidFill>
                  <a:schemeClr val="tx1"/>
                </a:solidFill>
                <a:latin typeface="Arial" panose="020B0604020202020204" pitchFamily="34" charset="0"/>
                <a:cs typeface="Arial" panose="020B0604020202020204" pitchFamily="34" charset="0"/>
                <a:hlinkClick r:id="rId3"/>
              </a:rPr>
              <a:t>driving</a:t>
            </a:r>
            <a:r>
              <a:rPr lang="en-GB" sz="1100" dirty="0">
                <a:solidFill>
                  <a:schemeClr val="tx1"/>
                </a:solidFill>
                <a:latin typeface="Arial" panose="020B0604020202020204" pitchFamily="34" charset="0"/>
                <a:cs typeface="Arial" panose="020B0604020202020204" pitchFamily="34" charset="0"/>
              </a:rPr>
              <a:t> a </a:t>
            </a:r>
            <a:r>
              <a:rPr lang="en-GB" sz="1100" dirty="0">
                <a:solidFill>
                  <a:schemeClr val="tx1"/>
                </a:solidFill>
                <a:latin typeface="Arial" panose="020B0604020202020204" pitchFamily="34" charset="0"/>
                <a:cs typeface="Arial" panose="020B0604020202020204" pitchFamily="34" charset="0"/>
                <a:hlinkClick r:id="rId4"/>
              </a:rPr>
              <a:t>mechanically propelled vehicle</a:t>
            </a:r>
            <a:r>
              <a:rPr lang="en-GB" sz="1100" dirty="0">
                <a:solidFill>
                  <a:schemeClr val="tx1"/>
                </a:solidFill>
                <a:latin typeface="Arial" panose="020B0604020202020204" pitchFamily="34" charset="0"/>
                <a:cs typeface="Arial" panose="020B0604020202020204" pitchFamily="34" charset="0"/>
              </a:rPr>
              <a:t> on a </a:t>
            </a:r>
            <a:r>
              <a:rPr lang="en-GB" sz="1100" dirty="0">
                <a:solidFill>
                  <a:schemeClr val="tx1"/>
                </a:solidFill>
                <a:latin typeface="Arial" panose="020B0604020202020204" pitchFamily="34" charset="0"/>
                <a:cs typeface="Arial" panose="020B0604020202020204" pitchFamily="34" charset="0"/>
                <a:hlinkClick r:id="rId5"/>
              </a:rPr>
              <a:t>road</a:t>
            </a:r>
            <a:r>
              <a:rPr lang="en-GB" sz="1100" dirty="0">
                <a:solidFill>
                  <a:schemeClr val="tx1"/>
                </a:solidFill>
                <a:latin typeface="Arial" panose="020B0604020202020204" pitchFamily="34" charset="0"/>
                <a:cs typeface="Arial" panose="020B0604020202020204" pitchFamily="34" charset="0"/>
              </a:rPr>
              <a:t> must stop the vehicle on being required to do so by a </a:t>
            </a:r>
            <a:r>
              <a:rPr lang="en-GB" sz="1100" dirty="0">
                <a:solidFill>
                  <a:schemeClr val="tx1"/>
                </a:solidFill>
                <a:latin typeface="Arial" panose="020B0604020202020204" pitchFamily="34" charset="0"/>
                <a:cs typeface="Arial" panose="020B0604020202020204" pitchFamily="34" charset="0"/>
                <a:hlinkClick r:id="rId6"/>
              </a:rPr>
              <a:t>constable in uniform</a:t>
            </a:r>
            <a:r>
              <a:rPr lang="en-GB" sz="1100" dirty="0">
                <a:solidFill>
                  <a:schemeClr val="tx1"/>
                </a:solidFill>
                <a:latin typeface="Arial" panose="020B0604020202020204" pitchFamily="34" charset="0"/>
                <a:cs typeface="Arial" panose="020B0604020202020204" pitchFamily="34" charset="0"/>
              </a:rPr>
              <a:t> or a </a:t>
            </a:r>
            <a:r>
              <a:rPr lang="en-GB" sz="1100" dirty="0">
                <a:solidFill>
                  <a:schemeClr val="tx1"/>
                </a:solidFill>
                <a:latin typeface="Arial" panose="020B0604020202020204" pitchFamily="34" charset="0"/>
                <a:cs typeface="Arial" panose="020B0604020202020204" pitchFamily="34" charset="0"/>
                <a:hlinkClick r:id="rId7"/>
              </a:rPr>
              <a:t>traffic officer</a:t>
            </a:r>
            <a:r>
              <a:rPr lang="en-GB" sz="1100" dirty="0">
                <a:solidFill>
                  <a:schemeClr val="tx1"/>
                </a:solidFill>
                <a:latin typeface="Arial" panose="020B0604020202020204" pitchFamily="34" charset="0"/>
                <a:cs typeface="Arial" panose="020B0604020202020204" pitchFamily="34" charset="0"/>
              </a:rPr>
              <a:t>. </a:t>
            </a:r>
          </a:p>
          <a:p>
            <a:r>
              <a:rPr lang="en-GB" sz="1100" dirty="0">
                <a:solidFill>
                  <a:schemeClr val="tx1"/>
                </a:solidFill>
                <a:latin typeface="Arial" panose="020B0604020202020204" pitchFamily="34" charset="0"/>
                <a:cs typeface="Arial" panose="020B0604020202020204" pitchFamily="34" charset="0"/>
              </a:rPr>
              <a:t>163(2) A person riding a </a:t>
            </a:r>
            <a:r>
              <a:rPr lang="en-GB" sz="1100" dirty="0">
                <a:solidFill>
                  <a:schemeClr val="tx1"/>
                </a:solidFill>
                <a:latin typeface="Arial" panose="020B0604020202020204" pitchFamily="34" charset="0"/>
                <a:cs typeface="Arial" panose="020B0604020202020204" pitchFamily="34" charset="0"/>
                <a:hlinkClick r:id="rId8"/>
              </a:rPr>
              <a:t>cycle</a:t>
            </a:r>
            <a:r>
              <a:rPr lang="en-GB" sz="1100" dirty="0">
                <a:solidFill>
                  <a:schemeClr val="tx1"/>
                </a:solidFill>
                <a:latin typeface="Arial" panose="020B0604020202020204" pitchFamily="34" charset="0"/>
                <a:cs typeface="Arial" panose="020B0604020202020204" pitchFamily="34" charset="0"/>
              </a:rPr>
              <a:t> on a road must stop the cycle on being required to do so by a constable in uniform or a traffic officer. </a:t>
            </a:r>
          </a:p>
          <a:p>
            <a:r>
              <a:rPr lang="en-GB" sz="1100" dirty="0">
                <a:solidFill>
                  <a:schemeClr val="tx1"/>
                </a:solidFill>
                <a:latin typeface="Arial" panose="020B0604020202020204" pitchFamily="34" charset="0"/>
                <a:cs typeface="Arial" panose="020B0604020202020204" pitchFamily="34" charset="0"/>
              </a:rPr>
              <a:t>163(3) If a person fails to comply with this section he is guilty of an offence.</a:t>
            </a:r>
          </a:p>
          <a:p>
            <a:pPr>
              <a:lnSpc>
                <a:spcPct val="90000"/>
              </a:lnSpc>
              <a:defRPr/>
            </a:pPr>
            <a:endParaRPr lang="en-GB" dirty="0"/>
          </a:p>
        </p:txBody>
      </p:sp>
    </p:spTree>
    <p:extLst>
      <p:ext uri="{BB962C8B-B14F-4D97-AF65-F5344CB8AC3E}">
        <p14:creationId xmlns:p14="http://schemas.microsoft.com/office/powerpoint/2010/main" val="907512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47825" y="163513"/>
            <a:ext cx="3135313" cy="1763712"/>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5" name="Notes Placeholder 4"/>
          <p:cNvSpPr>
            <a:spLocks noGrp="1"/>
          </p:cNvSpPr>
          <p:nvPr>
            <p:ph type="body" sz="quarter" idx="11"/>
          </p:nvPr>
        </p:nvSpPr>
        <p:spPr>
          <a:xfrm>
            <a:off x="472734" y="2147206"/>
            <a:ext cx="5486400" cy="6800851"/>
          </a:xfrm>
        </p:spPr>
        <p:txBody>
          <a:bodyPr/>
          <a:lstStyle/>
          <a:p>
            <a:pPr>
              <a:lnSpc>
                <a:spcPct val="100000"/>
              </a:lnSpc>
            </a:pPr>
            <a:r>
              <a:rPr lang="en-GB" sz="1100" b="1" dirty="0">
                <a:solidFill>
                  <a:srgbClr val="FF0000"/>
                </a:solidFill>
                <a:latin typeface="Arial" panose="020B0604020202020204" pitchFamily="34" charset="0"/>
                <a:cs typeface="Arial" panose="020B0604020202020204" pitchFamily="34" charset="0"/>
              </a:rPr>
              <a:t>Section 35 of the Road Traffic Act 1988</a:t>
            </a:r>
            <a:r>
              <a:rPr lang="en-GB" sz="1100" dirty="0">
                <a:solidFill>
                  <a:srgbClr val="FF000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provides the offences of drivers neglecting or refusing to comply with traffic directions given by a police constable. 35(1) Where a </a:t>
            </a:r>
            <a:r>
              <a:rPr lang="en-GB" sz="1100" dirty="0">
                <a:latin typeface="Arial" panose="020B0604020202020204" pitchFamily="34" charset="0"/>
                <a:cs typeface="Arial" panose="020B0604020202020204" pitchFamily="34" charset="0"/>
                <a:hlinkClick r:id="rId3"/>
              </a:rPr>
              <a:t>constable</a:t>
            </a:r>
            <a:r>
              <a:rPr lang="en-GB" sz="1100" dirty="0">
                <a:latin typeface="Arial" panose="020B0604020202020204" pitchFamily="34" charset="0"/>
                <a:cs typeface="Arial" panose="020B0604020202020204" pitchFamily="34" charset="0"/>
              </a:rPr>
              <a:t> (see note below) or a traffic officer is for the time being engaged in the regulation of traffic in a </a:t>
            </a:r>
            <a:r>
              <a:rPr lang="en-GB" sz="1100" dirty="0">
                <a:latin typeface="Arial" panose="020B0604020202020204" pitchFamily="34" charset="0"/>
                <a:cs typeface="Arial" panose="020B0604020202020204" pitchFamily="34" charset="0"/>
                <a:hlinkClick r:id="rId4"/>
              </a:rPr>
              <a:t>road</a:t>
            </a:r>
            <a:r>
              <a:rPr lang="en-GB" sz="1100" dirty="0">
                <a:latin typeface="Arial" panose="020B0604020202020204" pitchFamily="34" charset="0"/>
                <a:cs typeface="Arial" panose="020B0604020202020204" pitchFamily="34" charset="0"/>
              </a:rPr>
              <a:t>, a person </a:t>
            </a:r>
            <a:r>
              <a:rPr lang="en-GB" sz="1100" dirty="0">
                <a:latin typeface="Arial" panose="020B0604020202020204" pitchFamily="34" charset="0"/>
                <a:cs typeface="Arial" panose="020B0604020202020204" pitchFamily="34" charset="0"/>
                <a:hlinkClick r:id="rId5"/>
              </a:rPr>
              <a:t>driving</a:t>
            </a:r>
            <a:r>
              <a:rPr lang="en-GB" sz="1100" dirty="0">
                <a:latin typeface="Arial" panose="020B0604020202020204" pitchFamily="34" charset="0"/>
                <a:cs typeface="Arial" panose="020B0604020202020204" pitchFamily="34" charset="0"/>
              </a:rPr>
              <a:t> or propelling a </a:t>
            </a:r>
            <a:r>
              <a:rPr lang="en-GB" sz="1100" dirty="0">
                <a:latin typeface="Arial" panose="020B0604020202020204" pitchFamily="34" charset="0"/>
                <a:cs typeface="Arial" panose="020B0604020202020204" pitchFamily="34" charset="0"/>
                <a:hlinkClick r:id="rId6"/>
              </a:rPr>
              <a:t>vehicle</a:t>
            </a:r>
            <a:r>
              <a:rPr lang="en-GB" sz="1100" dirty="0">
                <a:latin typeface="Arial" panose="020B0604020202020204" pitchFamily="34" charset="0"/>
                <a:cs typeface="Arial" panose="020B0604020202020204" pitchFamily="34" charset="0"/>
              </a:rPr>
              <a:t> who neglects or refuses -</a:t>
            </a:r>
          </a:p>
          <a:p>
            <a:pPr>
              <a:lnSpc>
                <a:spcPct val="100000"/>
              </a:lnSpc>
            </a:pPr>
            <a:r>
              <a:rPr lang="en-GB" sz="1100" dirty="0">
                <a:latin typeface="Arial" panose="020B0604020202020204" pitchFamily="34" charset="0"/>
                <a:cs typeface="Arial" panose="020B0604020202020204" pitchFamily="34" charset="0"/>
              </a:rPr>
              <a:t>(a) to stop the vehicle, or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 to make it proceed in, or keep to, a particular line of traffic,</a:t>
            </a:r>
          </a:p>
          <a:p>
            <a:pPr>
              <a:lnSpc>
                <a:spcPct val="100000"/>
              </a:lnSpc>
            </a:pPr>
            <a:r>
              <a:rPr lang="en-GB" sz="1100" dirty="0">
                <a:latin typeface="Arial" panose="020B0604020202020204" pitchFamily="34" charset="0"/>
                <a:cs typeface="Arial" panose="020B0604020202020204" pitchFamily="34" charset="0"/>
              </a:rPr>
              <a:t>when directed to do so by the constable in the execution of his duty or the traffic officer (as the case maybe) is guilty of an offence.</a:t>
            </a:r>
          </a:p>
          <a:p>
            <a:pPr>
              <a:lnSpc>
                <a:spcPct val="100000"/>
              </a:lnSpc>
            </a:pPr>
            <a:r>
              <a:rPr lang="en-GB" sz="1100" dirty="0">
                <a:latin typeface="Arial" panose="020B0604020202020204" pitchFamily="34" charset="0"/>
                <a:cs typeface="Arial" panose="020B0604020202020204" pitchFamily="34" charset="0"/>
              </a:rPr>
              <a:t>35(2) Where -</a:t>
            </a:r>
          </a:p>
          <a:p>
            <a:pPr>
              <a:lnSpc>
                <a:spcPct val="100000"/>
              </a:lnSpc>
            </a:pPr>
            <a:r>
              <a:rPr lang="en-GB" sz="1100" dirty="0">
                <a:latin typeface="Arial" panose="020B0604020202020204" pitchFamily="34" charset="0"/>
                <a:cs typeface="Arial" panose="020B0604020202020204" pitchFamily="34" charset="0"/>
              </a:rPr>
              <a:t>(a) a traffic survey of any description is being carried out on or in the vicinity of a road, and</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 a constable or traffic officer gives to a person driving or propelling a vehicle a direction:</a:t>
            </a:r>
          </a:p>
          <a:p>
            <a:pPr>
              <a:lnSpc>
                <a:spcPct val="100000"/>
              </a:lnSpc>
            </a:pP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i</a:t>
            </a:r>
            <a:r>
              <a:rPr lang="en-GB" sz="1100" dirty="0">
                <a:latin typeface="Arial" panose="020B0604020202020204" pitchFamily="34" charset="0"/>
                <a:cs typeface="Arial" panose="020B0604020202020204" pitchFamily="34" charset="0"/>
              </a:rPr>
              <a:t>) to stop the vehicle,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(ii) to make it proceed in, or keep to, a particular line of traffic, or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(iii) to proceed to a particular point on or near the road on which the vehicle is being driven or propelled,</a:t>
            </a:r>
          </a:p>
          <a:p>
            <a:pPr>
              <a:lnSpc>
                <a:spcPct val="100000"/>
              </a:lnSpc>
            </a:pPr>
            <a:r>
              <a:rPr lang="en-GB" sz="1100" dirty="0">
                <a:latin typeface="Arial" panose="020B0604020202020204" pitchFamily="34" charset="0"/>
                <a:cs typeface="Arial" panose="020B0604020202020204" pitchFamily="34" charset="0"/>
              </a:rPr>
              <a:t>being a direction given for the purposes of the survey (but not a direction requiring any person to provide any information for the purposes of a traffic survey),</a:t>
            </a:r>
          </a:p>
          <a:p>
            <a:pPr>
              <a:lnSpc>
                <a:spcPct val="100000"/>
              </a:lnSpc>
            </a:pPr>
            <a:r>
              <a:rPr lang="en-GB" sz="1100" dirty="0">
                <a:latin typeface="Arial" panose="020B0604020202020204" pitchFamily="34" charset="0"/>
                <a:cs typeface="Arial" panose="020B0604020202020204" pitchFamily="34" charset="0"/>
              </a:rPr>
              <a:t>the person is guilty of an offence if he neglects or refuses to comply with the direction.</a:t>
            </a:r>
          </a:p>
          <a:p>
            <a:pPr>
              <a:lnSpc>
                <a:spcPct val="100000"/>
              </a:lnSpc>
            </a:pPr>
            <a:r>
              <a:rPr lang="en-GB" sz="1100" dirty="0">
                <a:latin typeface="Arial" panose="020B0604020202020204" pitchFamily="34" charset="0"/>
                <a:cs typeface="Arial" panose="020B0604020202020204" pitchFamily="34" charset="0"/>
              </a:rPr>
              <a:t>35(3) The power to give such a direction as is referred to in subsection (2) above for the purposes of a traffic survey shall be so exercised as not to cause any unreasonable delay to a person who indicates that he is unwilling to provide any information for the purposes of the survey .</a:t>
            </a:r>
          </a:p>
          <a:p>
            <a:pPr>
              <a:lnSpc>
                <a:spcPct val="100000"/>
              </a:lnSpc>
              <a:defRPr/>
            </a:pPr>
            <a:endParaRPr lang="en-GB" sz="1100" dirty="0">
              <a:latin typeface="Arial" panose="020B0604020202020204" pitchFamily="34" charset="0"/>
              <a:cs typeface="Arial" panose="020B0604020202020204" pitchFamily="34" charset="0"/>
            </a:endParaRPr>
          </a:p>
          <a:p>
            <a:pPr>
              <a:lnSpc>
                <a:spcPct val="100000"/>
              </a:lnSpc>
              <a:defRPr/>
            </a:pPr>
            <a:r>
              <a:rPr lang="en-GB" sz="1100" b="1" dirty="0">
                <a:solidFill>
                  <a:srgbClr val="FF0000"/>
                </a:solidFill>
                <a:latin typeface="Arial" panose="020B0604020202020204" pitchFamily="34" charset="0"/>
                <a:cs typeface="Arial" panose="020B0604020202020204" pitchFamily="34" charset="0"/>
              </a:rPr>
              <a:t>Section 37 of the Road Traffic Act 1988</a:t>
            </a:r>
            <a:r>
              <a:rPr lang="en-GB" sz="1100" dirty="0">
                <a:latin typeface="Arial" panose="020B0604020202020204" pitchFamily="34" charset="0"/>
                <a:cs typeface="Arial" panose="020B0604020202020204" pitchFamily="34" charset="0"/>
              </a:rPr>
              <a:t> provides the offence of pedestrians failing to obey directions given by a constable in uniform or traffic officer whilst engaged in directing vehicular traffic on a road. </a:t>
            </a:r>
          </a:p>
          <a:p>
            <a:pPr>
              <a:lnSpc>
                <a:spcPct val="100000"/>
              </a:lnSpc>
              <a:defRPr/>
            </a:pPr>
            <a:endParaRPr lang="en-GB" sz="1100" dirty="0">
              <a:latin typeface="Arial" panose="020B0604020202020204" pitchFamily="34" charset="0"/>
              <a:cs typeface="Arial" panose="020B0604020202020204" pitchFamily="34" charset="0"/>
            </a:endParaRPr>
          </a:p>
          <a:p>
            <a:pPr>
              <a:lnSpc>
                <a:spcPct val="100000"/>
              </a:lnSpc>
              <a:defRPr/>
            </a:pPr>
            <a:r>
              <a:rPr lang="en-GB" sz="1100" dirty="0">
                <a:latin typeface="Arial" panose="020B0604020202020204" pitchFamily="34" charset="0"/>
                <a:cs typeface="Arial" panose="020B0604020202020204" pitchFamily="34" charset="0"/>
              </a:rPr>
              <a:t>Where a </a:t>
            </a:r>
            <a:r>
              <a:rPr lang="en-GB" sz="1100" dirty="0">
                <a:latin typeface="Arial" panose="020B0604020202020204" pitchFamily="34" charset="0"/>
                <a:cs typeface="Arial" panose="020B0604020202020204" pitchFamily="34" charset="0"/>
                <a:hlinkClick r:id="rId3"/>
              </a:rPr>
              <a:t>constable</a:t>
            </a:r>
            <a:r>
              <a:rPr lang="en-GB" sz="1100" dirty="0">
                <a:latin typeface="Arial" panose="020B0604020202020204" pitchFamily="34" charset="0"/>
                <a:cs typeface="Arial" panose="020B0604020202020204" pitchFamily="34" charset="0"/>
              </a:rPr>
              <a:t> in uniform or traffic officer is for the time being engaged in the regulation of vehicular traffic in a </a:t>
            </a:r>
            <a:r>
              <a:rPr lang="en-GB" sz="1100" dirty="0">
                <a:latin typeface="Arial" panose="020B0604020202020204" pitchFamily="34" charset="0"/>
                <a:cs typeface="Arial" panose="020B0604020202020204" pitchFamily="34" charset="0"/>
                <a:hlinkClick r:id="rId7"/>
              </a:rPr>
              <a:t>road</a:t>
            </a:r>
            <a:r>
              <a:rPr lang="en-GB" sz="1100" dirty="0">
                <a:latin typeface="Arial" panose="020B0604020202020204" pitchFamily="34" charset="0"/>
                <a:cs typeface="Arial" panose="020B0604020202020204" pitchFamily="34" charset="0"/>
              </a:rPr>
              <a:t>, a person on foot who proceeds across or along the carriageway in contravention of a direction to stop given by a constable in the </a:t>
            </a:r>
            <a:r>
              <a:rPr lang="en-GB" sz="1100" dirty="0">
                <a:latin typeface="Arial" panose="020B0604020202020204" pitchFamily="34" charset="0"/>
                <a:cs typeface="Arial" panose="020B0604020202020204" pitchFamily="34" charset="0"/>
                <a:hlinkClick r:id="rId8"/>
              </a:rPr>
              <a:t>execution of his duty</a:t>
            </a:r>
            <a:r>
              <a:rPr lang="en-GB" sz="1100" dirty="0">
                <a:latin typeface="Arial" panose="020B0604020202020204" pitchFamily="34" charset="0"/>
                <a:cs typeface="Arial" panose="020B0604020202020204" pitchFamily="34" charset="0"/>
              </a:rPr>
              <a:t> or the traffic officer (as the case maybe), either to persons on foot or to persons on foot and other traffic, is guilty of an offence.</a:t>
            </a:r>
          </a:p>
          <a:p>
            <a:pPr>
              <a:lnSpc>
                <a:spcPct val="90000"/>
              </a:lnSpc>
              <a:defRPr/>
            </a:pPr>
            <a:endParaRPr lang="en-GB" dirty="0"/>
          </a:p>
        </p:txBody>
      </p:sp>
    </p:spTree>
    <p:extLst>
      <p:ext uri="{BB962C8B-B14F-4D97-AF65-F5344CB8AC3E}">
        <p14:creationId xmlns:p14="http://schemas.microsoft.com/office/powerpoint/2010/main" val="1419456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312932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59050" y="141288"/>
            <a:ext cx="1739900" cy="979487"/>
          </a:xfrm>
        </p:spPr>
      </p:sp>
      <p:sp>
        <p:nvSpPr>
          <p:cNvPr id="3" name="Notes Placeholder 2"/>
          <p:cNvSpPr>
            <a:spLocks noGrp="1"/>
          </p:cNvSpPr>
          <p:nvPr>
            <p:ph type="body" idx="1"/>
          </p:nvPr>
        </p:nvSpPr>
        <p:spPr>
          <a:xfrm>
            <a:off x="707571" y="1210242"/>
            <a:ext cx="5486400" cy="7857558"/>
          </a:xfrm>
        </p:spPr>
        <p:txBody>
          <a:bodyPr/>
          <a:lstStyle/>
          <a:p>
            <a:r>
              <a:rPr lang="en-GB" sz="1100" b="1" dirty="0">
                <a:solidFill>
                  <a:srgbClr val="FF0000"/>
                </a:solidFill>
                <a:latin typeface="Arial" panose="020B0604020202020204" pitchFamily="34" charset="0"/>
                <a:cs typeface="Arial" panose="020B0604020202020204" pitchFamily="34" charset="0"/>
              </a:rPr>
              <a:t>Section 16 of the Road Traffic Act 1988 </a:t>
            </a:r>
            <a:r>
              <a:rPr lang="en-GB" sz="1100" dirty="0">
                <a:latin typeface="Arial" panose="020B0604020202020204" pitchFamily="34" charset="0"/>
                <a:cs typeface="Arial" panose="020B0604020202020204" pitchFamily="34" charset="0"/>
              </a:rPr>
              <a:t>allows the Secretary of State for Transport to make regulations requiring persons driving or riding (otherwise than in sidecars) on motor cycles to wear protective headgear. </a:t>
            </a:r>
          </a:p>
          <a:p>
            <a:r>
              <a:rPr lang="en-GB" sz="1100" dirty="0">
                <a:latin typeface="Arial" panose="020B0604020202020204" pitchFamily="34" charset="0"/>
                <a:cs typeface="Arial" panose="020B0604020202020204" pitchFamily="34" charset="0"/>
              </a:rPr>
              <a:t>16(1) The Secretary of State may make regulations requiring, subject to such exceptions as may be specified in regulations, persons driving or riding (otherwise than in sidecars) on motor cycles of any class specified in the regulations to wear protective headgear of such description as may be so specified.</a:t>
            </a:r>
          </a:p>
          <a:p>
            <a:r>
              <a:rPr lang="en-GB" sz="1100" dirty="0">
                <a:latin typeface="Arial" panose="020B0604020202020204" pitchFamily="34" charset="0"/>
                <a:cs typeface="Arial" panose="020B0604020202020204" pitchFamily="34" charset="0"/>
              </a:rPr>
              <a:t>16(2) A requirement imposed by regulations under this section shall not apply to any follower of the Sikh religion while he is wearing a turban.</a:t>
            </a:r>
          </a:p>
          <a:p>
            <a:r>
              <a:rPr lang="en-GB" sz="1100" dirty="0">
                <a:latin typeface="Arial" panose="020B0604020202020204" pitchFamily="34" charset="0"/>
                <a:cs typeface="Arial" panose="020B0604020202020204" pitchFamily="34" charset="0"/>
              </a:rPr>
              <a:t>16(3) Regulations under this section may make different provision in relation to different circumstances.</a:t>
            </a:r>
          </a:p>
          <a:p>
            <a:r>
              <a:rPr lang="en-GB" sz="1100" dirty="0">
                <a:latin typeface="Arial" panose="020B0604020202020204" pitchFamily="34" charset="0"/>
                <a:cs typeface="Arial" panose="020B0604020202020204" pitchFamily="34" charset="0"/>
              </a:rPr>
              <a:t>16(4) A person who drives or rides on a motor cycle in contravention of regulations under this section is guilty of an offence; but notwithstanding any enactment or rule of law no person other than the person actually committing the contravention is guilty of an offence by reason of the contravention unless the person actually committing the contravention is a child under the age of sixteen years.</a:t>
            </a:r>
          </a:p>
          <a:p>
            <a:r>
              <a:rPr lang="en-GB" sz="1100" b="1" dirty="0">
                <a:latin typeface="Arial" panose="020B0604020202020204" pitchFamily="34" charset="0"/>
                <a:cs typeface="Arial" panose="020B0604020202020204" pitchFamily="34" charset="0"/>
              </a:rPr>
              <a:t>Notes</a:t>
            </a:r>
            <a:br>
              <a:rPr lang="en-GB" sz="1100" b="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a:t>
            </a:r>
            <a:r>
              <a:rPr lang="en-GB" sz="1100" i="1" dirty="0" err="1">
                <a:latin typeface="Arial" panose="020B0604020202020204" pitchFamily="34" charset="0"/>
                <a:cs typeface="Arial" panose="020B0604020202020204" pitchFamily="34" charset="0"/>
              </a:rPr>
              <a:t>i</a:t>
            </a:r>
            <a:r>
              <a:rPr lang="en-GB" sz="1100" i="1" dirty="0">
                <a:latin typeface="Arial" panose="020B0604020202020204" pitchFamily="34" charset="0"/>
                <a:cs typeface="Arial" panose="020B0604020202020204" pitchFamily="34" charset="0"/>
              </a:rPr>
              <a:t>) Every person driving or riding on a motor bicycle (other than in a sidecar) on a road - </a:t>
            </a:r>
            <a:endParaRPr lang="en-GB" sz="1100"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(a) must wear protective headgear, which</a:t>
            </a:r>
            <a:br>
              <a:rPr lang="en-GB" sz="1100"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(b) must be securely fastened to the head of the wearer by means of straps or other fastening provided for that purpose (if it has a chin cup it must have an additional strap to go under the jaw), and</a:t>
            </a:r>
            <a:br>
              <a:rPr lang="en-GB" sz="1100"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(c) must bear a mark indication in compliance with the British Standard/equivalent EU standard, or</a:t>
            </a:r>
            <a:br>
              <a:rPr lang="en-GB" sz="1100"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(d) be of a type which, by virtue of its shape, material and construction could reasonably be expected to afford protection similar to, or greater than a helmet which conforms to the latest British Standard 6658:1985 (or equivalent EU standard).</a:t>
            </a:r>
            <a:endParaRPr lang="en-GB" sz="1100"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(iii) A driver who is propelling the vehicle by foot is exempt from wearing a helmet. However, if it is being propelled "scooter" style, then the rider should wear a helmet. </a:t>
            </a:r>
            <a:br>
              <a:rPr lang="en-GB" sz="1100"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(iv) Although riders of motor cycles need to wear protective helmets, surprisingly passengers in sidecars do not, even though they are often at a lower level than the cycle and therefore at greater risk from objects thrown up by other traffic such as stones. </a:t>
            </a:r>
            <a:br>
              <a:rPr lang="en-GB" sz="1100"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(v) Motor bicycle - means a two-wheeled motor cycle with or without a sidecar attached thereto or not. If the distance between the wheels is less than 460mm, then they shall be counted as one wheel. The BMW - C1 (a recent innovation) which is a motor bicycle where the windscreen extends into a roof which continues behind the rider to form a kind of open sided enclosure of the rider is still a motor bicycle and the Department of Transport maintain that there is still a requirement to wear a protective helmet when riding these machines. This view has been confirmed by the High Court on an appeal by the Director of Public Prosecutions in the case of DPP v Parker [2005] RTR 1616, QBD on 7th May 2004 </a:t>
            </a:r>
            <a:r>
              <a:rPr lang="en-GB" sz="1100" i="1" dirty="0" err="1">
                <a:latin typeface="Arial" panose="020B0604020202020204" pitchFamily="34" charset="0"/>
                <a:cs typeface="Arial" panose="020B0604020202020204" pitchFamily="34" charset="0"/>
              </a:rPr>
              <a:t>ie</a:t>
            </a:r>
            <a:r>
              <a:rPr lang="en-GB" sz="1100" i="1" dirty="0">
                <a:latin typeface="Arial" panose="020B0604020202020204" pitchFamily="34" charset="0"/>
                <a:cs typeface="Arial" panose="020B0604020202020204" pitchFamily="34" charset="0"/>
              </a:rPr>
              <a:t> there is a requirement to where a protective helmet when riding a BMW - C1.</a:t>
            </a:r>
            <a:br>
              <a:rPr lang="en-GB" sz="1100"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(vi) </a:t>
            </a:r>
            <a:r>
              <a:rPr lang="en-GB" sz="1100" b="1" i="1" dirty="0">
                <a:solidFill>
                  <a:srgbClr val="3333FF"/>
                </a:solidFill>
                <a:latin typeface="Arial" panose="020B0604020202020204" pitchFamily="34" charset="0"/>
                <a:cs typeface="Arial" panose="020B0604020202020204" pitchFamily="34" charset="0"/>
              </a:rPr>
              <a:t>Exemptions -</a:t>
            </a:r>
            <a:r>
              <a:rPr lang="en-GB" sz="1100" i="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(a) motor mowers, which could come within the definition of a motor cycle;</a:t>
            </a:r>
            <a:br>
              <a:rPr lang="en-GB" sz="1100"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(b) followers of the Sikh religion who are allowed to wear turbans whilst driving or riding motor bicycles having regard to the impracticality of Sikhs conforming with their religion and wearing protective helmets at the same time.</a:t>
            </a:r>
            <a:endParaRPr lang="en-GB" sz="1100"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It will be for the prosecution to prove that the driver or rider of a motor cycle on a road was not wearing protective headgear of the appropriate type for a prosecution to be brought.</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MODE OF TRIAL AND PENALTY</a:t>
            </a: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462264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46200" y="228600"/>
            <a:ext cx="4043363" cy="2274888"/>
          </a:xfrm>
        </p:spPr>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
        <p:nvSpPr>
          <p:cNvPr id="5" name="Notes Placeholder 4"/>
          <p:cNvSpPr>
            <a:spLocks noGrp="1"/>
          </p:cNvSpPr>
          <p:nvPr>
            <p:ph type="body" sz="quarter" idx="11"/>
          </p:nvPr>
        </p:nvSpPr>
        <p:spPr>
          <a:xfrm>
            <a:off x="664029" y="3007179"/>
            <a:ext cx="5486400" cy="3600450"/>
          </a:xfrm>
        </p:spPr>
        <p:txBody>
          <a:bodyPr/>
          <a:lstStyle/>
          <a:p>
            <a:r>
              <a:rPr lang="en-GB" sz="1100" b="1" dirty="0">
                <a:solidFill>
                  <a:srgbClr val="FF0000"/>
                </a:solidFill>
                <a:latin typeface="Arial" panose="020B0604020202020204" pitchFamily="34" charset="0"/>
                <a:cs typeface="Arial" panose="020B0604020202020204" pitchFamily="34" charset="0"/>
              </a:rPr>
              <a:t>Section 23 of the Road Traffic Act 1988</a:t>
            </a:r>
            <a:r>
              <a:rPr lang="en-GB" sz="1100" dirty="0">
                <a:latin typeface="Arial" panose="020B0604020202020204" pitchFamily="34" charset="0"/>
                <a:cs typeface="Arial" panose="020B0604020202020204" pitchFamily="34" charset="0"/>
              </a:rPr>
              <a:t> provides restrictions concerning the carriage of persons on motor cycles and creates the appropriate offence.</a:t>
            </a:r>
          </a:p>
        </p:txBody>
      </p:sp>
    </p:spTree>
    <p:extLst>
      <p:ext uri="{BB962C8B-B14F-4D97-AF65-F5344CB8AC3E}">
        <p14:creationId xmlns:p14="http://schemas.microsoft.com/office/powerpoint/2010/main" val="4182156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9750" y="141288"/>
            <a:ext cx="2924175" cy="1644650"/>
          </a:xfrm>
        </p:spPr>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
        <p:nvSpPr>
          <p:cNvPr id="5" name="Notes Placeholder 4"/>
          <p:cNvSpPr>
            <a:spLocks noGrp="1"/>
          </p:cNvSpPr>
          <p:nvPr>
            <p:ph type="body" sz="quarter" idx="11"/>
          </p:nvPr>
        </p:nvSpPr>
        <p:spPr>
          <a:xfrm>
            <a:off x="631371" y="1896834"/>
            <a:ext cx="5486400" cy="6975023"/>
          </a:xfrm>
        </p:spPr>
        <p:txBody>
          <a:bodyPr/>
          <a:lstStyle/>
          <a:p>
            <a:r>
              <a:rPr lang="en-GB" sz="1100" dirty="0">
                <a:latin typeface="Arial" panose="020B0604020202020204" pitchFamily="34" charset="0"/>
                <a:cs typeface="Arial" panose="020B0604020202020204" pitchFamily="34" charset="0"/>
              </a:rPr>
              <a:t>23(1) Not more than one person in addition to the driver may be carried on a </a:t>
            </a:r>
            <a:r>
              <a:rPr lang="en-GB" sz="1100" dirty="0">
                <a:latin typeface="Arial" panose="020B0604020202020204" pitchFamily="34" charset="0"/>
                <a:cs typeface="Arial" panose="020B0604020202020204" pitchFamily="34" charset="0"/>
                <a:hlinkClick r:id="rId3"/>
              </a:rPr>
              <a:t>motor bicycle</a:t>
            </a: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23(2) No person in addition to the driver may be carried on a motor bicycle otherwise than sitting astride the motor cycle and on a proper seat securely fixed to the motor cycle behind the driver's seat.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23(3) If a person is carried on a motor cycle in contravention of this section, the driver of the motor cycle is guilty of an offence.</a:t>
            </a:r>
          </a:p>
          <a:p>
            <a:r>
              <a:rPr lang="en-GB" sz="1100" b="1" dirty="0">
                <a:latin typeface="Arial" panose="020B0604020202020204" pitchFamily="34" charset="0"/>
                <a:cs typeface="Arial" panose="020B0604020202020204" pitchFamily="34" charset="0"/>
              </a:rPr>
              <a:t>Notes</a:t>
            </a:r>
            <a:br>
              <a:rPr lang="en-GB" sz="1100" b="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a:t>
            </a:r>
            <a:r>
              <a:rPr lang="en-GB" sz="1100" i="1" dirty="0" err="1">
                <a:latin typeface="Arial" panose="020B0604020202020204" pitchFamily="34" charset="0"/>
                <a:cs typeface="Arial" panose="020B0604020202020204" pitchFamily="34" charset="0"/>
              </a:rPr>
              <a:t>i</a:t>
            </a:r>
            <a:r>
              <a:rPr lang="en-GB" sz="1100" i="1" dirty="0">
                <a:latin typeface="Arial" panose="020B0604020202020204" pitchFamily="34" charset="0"/>
                <a:cs typeface="Arial" panose="020B0604020202020204" pitchFamily="34" charset="0"/>
              </a:rPr>
              <a:t>) The carriage of passengers on a motor bicycle is therefore limited to the carriage of one passenger who must be sitting astride the motor bicycle on a proper seat, fixed behind the driver's seat, and supports or footrests must be provided for his feet. There is no requirement that such a passenger need be facing the front. It is more than likely that this has never been considered.</a:t>
            </a:r>
            <a:br>
              <a:rPr lang="en-GB" sz="1100"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(ii) A person being carried in contravention of these requirements may be proceeded against for </a:t>
            </a:r>
            <a:r>
              <a:rPr lang="en-GB" sz="1100" i="1" dirty="0">
                <a:latin typeface="Arial" panose="020B0604020202020204" pitchFamily="34" charset="0"/>
                <a:cs typeface="Arial" panose="020B0604020202020204" pitchFamily="34" charset="0"/>
                <a:hlinkClick r:id="rId4"/>
              </a:rPr>
              <a:t>aiding, abetting, counselling or procuring</a:t>
            </a:r>
            <a:r>
              <a:rPr lang="en-GB" sz="1100" i="1" dirty="0">
                <a:latin typeface="Arial" panose="020B0604020202020204" pitchFamily="34" charset="0"/>
                <a:cs typeface="Arial" panose="020B0604020202020204" pitchFamily="34" charset="0"/>
              </a:rPr>
              <a:t> the offence.</a:t>
            </a:r>
            <a:br>
              <a:rPr lang="en-GB" sz="1100"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(iii) In addition to the above, the Road Vehicles (Construction and Use) Regulations 1986 reg. 102 prohibits the </a:t>
            </a:r>
            <a:r>
              <a:rPr lang="en-GB" sz="1100" i="1" dirty="0">
                <a:latin typeface="Arial" panose="020B0604020202020204" pitchFamily="34" charset="0"/>
                <a:cs typeface="Arial" panose="020B0604020202020204" pitchFamily="34" charset="0"/>
                <a:hlinkClick r:id="rId5"/>
              </a:rPr>
              <a:t>carriage of a passenger</a:t>
            </a:r>
            <a:r>
              <a:rPr lang="en-GB" sz="1100" i="1" dirty="0">
                <a:latin typeface="Arial" panose="020B0604020202020204" pitchFamily="34" charset="0"/>
                <a:cs typeface="Arial" panose="020B0604020202020204" pitchFamily="34" charset="0"/>
              </a:rPr>
              <a:t> on a two-wheeled motor cycle (whether it has a sidecar attached to it or not) on which there is not available suitable supports or rests for the feet of such passenger.</a:t>
            </a:r>
            <a:br>
              <a:rPr lang="en-GB" sz="1100"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(iv) There is very little scope for defence; however, given the tendency of some motor cyclists for "off road" riding the question of the venue of the alleged offence is often critical and the status of any land which is not obviously a road needs consideration in the light of the definition of a </a:t>
            </a:r>
            <a:r>
              <a:rPr lang="en-GB" sz="1100" i="1" dirty="0">
                <a:latin typeface="Arial" panose="020B0604020202020204" pitchFamily="34" charset="0"/>
                <a:cs typeface="Arial" panose="020B0604020202020204" pitchFamily="34" charset="0"/>
                <a:hlinkClick r:id="rId6"/>
              </a:rPr>
              <a:t>road</a:t>
            </a:r>
            <a:r>
              <a:rPr lang="en-GB" sz="1100" i="1" dirty="0">
                <a:latin typeface="Arial" panose="020B0604020202020204" pitchFamily="34" charset="0"/>
                <a:cs typeface="Arial" panose="020B0604020202020204" pitchFamily="34" charset="0"/>
              </a:rPr>
              <a:t>. Likewise the "</a:t>
            </a:r>
            <a:r>
              <a:rPr lang="en-GB" sz="1100" i="1" dirty="0">
                <a:latin typeface="Arial" panose="020B0604020202020204" pitchFamily="34" charset="0"/>
                <a:cs typeface="Arial" panose="020B0604020202020204" pitchFamily="34" charset="0"/>
                <a:hlinkClick r:id="rId7"/>
              </a:rPr>
              <a:t>driving</a:t>
            </a:r>
            <a:r>
              <a:rPr lang="en-GB" sz="1100" i="1" dirty="0">
                <a:latin typeface="Arial" panose="020B0604020202020204" pitchFamily="34" charset="0"/>
                <a:cs typeface="Arial" panose="020B0604020202020204" pitchFamily="34" charset="0"/>
              </a:rPr>
              <a:t>" element of the offence can often be critical given the capacity for propelling motor cycles by scooting. A person who propels a motor cycle or moped by "paddling" with his feet, drives that vehicle even where the engine is not running and will not start, if his hands are on the handlebars and he is controlling the movement of the vehicle.</a:t>
            </a:r>
          </a:p>
          <a:p>
            <a:endParaRPr lang="en-GB" sz="1100" i="1" dirty="0">
              <a:latin typeface="Arial" panose="020B0604020202020204" pitchFamily="34" charset="0"/>
              <a:cs typeface="Arial" panose="020B0604020202020204" pitchFamily="34" charset="0"/>
            </a:endParaRPr>
          </a:p>
          <a:p>
            <a:r>
              <a:rPr lang="en-GB" sz="1100" b="1" dirty="0">
                <a:solidFill>
                  <a:srgbClr val="FF0000"/>
                </a:solidFill>
                <a:latin typeface="Arial" panose="020B0604020202020204" pitchFamily="34" charset="0"/>
                <a:cs typeface="Arial" panose="020B0604020202020204" pitchFamily="34" charset="0"/>
              </a:rPr>
              <a:t>**note that it is the driver who will be guilty for passenger offences, however, the passenger can be convicted of aid and abet**</a:t>
            </a:r>
          </a:p>
          <a:p>
            <a:endParaRPr lang="en-GB" sz="1100" i="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Summary: A fine not exceeding level three on the </a:t>
            </a:r>
            <a:r>
              <a:rPr lang="en-GB" sz="1100" dirty="0">
                <a:latin typeface="Arial" panose="020B0604020202020204" pitchFamily="34" charset="0"/>
                <a:cs typeface="Arial" panose="020B0604020202020204" pitchFamily="34" charset="0"/>
                <a:hlinkClick r:id="rId8"/>
              </a:rPr>
              <a:t>standard scale</a:t>
            </a:r>
            <a:br>
              <a:rPr lang="en-GB" sz="1100" dirty="0">
                <a:latin typeface="Arial" panose="020B0604020202020204" pitchFamily="34" charset="0"/>
                <a:cs typeface="Arial" panose="020B0604020202020204" pitchFamily="34" charset="0"/>
                <a:hlinkClick r:id="rId8"/>
              </a:rPr>
            </a:br>
            <a:r>
              <a:rPr lang="en-GB" sz="1100" dirty="0">
                <a:latin typeface="Arial" panose="020B0604020202020204" pitchFamily="34" charset="0"/>
                <a:cs typeface="Arial" panose="020B0604020202020204" pitchFamily="34" charset="0"/>
              </a:rPr>
              <a:t>Discretionary disqualification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Obligatory endorsement - licence endorsed three penalty points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Fixed penalty offence.</a:t>
            </a:r>
          </a:p>
          <a:p>
            <a:endParaRPr lang="en-GB" dirty="0"/>
          </a:p>
        </p:txBody>
      </p:sp>
    </p:spTree>
    <p:extLst>
      <p:ext uri="{BB962C8B-B14F-4D97-AF65-F5344CB8AC3E}">
        <p14:creationId xmlns:p14="http://schemas.microsoft.com/office/powerpoint/2010/main" val="8168691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748612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37021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3815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26274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9548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288807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073937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627309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199871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002394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190693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49804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15027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505810" y="4696970"/>
            <a:ext cx="4271221" cy="107721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rPr>
              <a:t>Speeding, Traffic Signs &amp; Motorcycle Offences</a:t>
            </a:r>
          </a:p>
        </p:txBody>
      </p:sp>
    </p:spTree>
    <p:extLst>
      <p:ext uri="{BB962C8B-B14F-4D97-AF65-F5344CB8AC3E}">
        <p14:creationId xmlns:p14="http://schemas.microsoft.com/office/powerpoint/2010/main" val="2391980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CKP Images\Traffic\Collision with tree.png"/>
          <p:cNvPicPr>
            <a:picLocks noChangeAspect="1" noChangeArrowheads="1"/>
          </p:cNvPicPr>
          <p:nvPr>
            <p:custDataLst>
              <p:tags r:id="rId1"/>
            </p:custDataLst>
          </p:nvPr>
        </p:nvPicPr>
        <p:blipFill>
          <a:blip r:embed="rId4" cstate="print">
            <a:duotone>
              <a:schemeClr val="accent5">
                <a:shade val="45000"/>
                <a:satMod val="135000"/>
              </a:schemeClr>
              <a:prstClr val="white"/>
            </a:duotone>
          </a:blip>
          <a:srcRect/>
          <a:stretch>
            <a:fillRect/>
          </a:stretch>
        </p:blipFill>
        <p:spPr bwMode="auto">
          <a:xfrm>
            <a:off x="1405013" y="1029115"/>
            <a:ext cx="4666603" cy="4347556"/>
          </a:xfrm>
          <a:prstGeom prst="rect">
            <a:avLst/>
          </a:prstGeom>
          <a:noFill/>
        </p:spPr>
      </p:pic>
      <p:sp>
        <p:nvSpPr>
          <p:cNvPr id="4" name="Text Box 5"/>
          <p:cNvSpPr txBox="1">
            <a:spLocks noChangeArrowheads="1"/>
          </p:cNvSpPr>
          <p:nvPr/>
        </p:nvSpPr>
        <p:spPr bwMode="auto">
          <a:xfrm>
            <a:off x="6412992" y="2110286"/>
            <a:ext cx="5263134" cy="2185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1" hangingPunct="1">
              <a:spcBef>
                <a:spcPct val="0"/>
              </a:spcBef>
              <a:buFontTx/>
              <a:buNone/>
            </a:pPr>
            <a:r>
              <a:rPr lang="en-GB" altLang="en-US" sz="4000" dirty="0">
                <a:solidFill>
                  <a:srgbClr val="FF0000"/>
                </a:solidFill>
                <a:latin typeface="+mn-lt"/>
                <a:ea typeface="MS PGothic" panose="020B0600070205080204" pitchFamily="34" charset="-128"/>
                <a:cs typeface="Arial" panose="020B0604020202020204" pitchFamily="34" charset="0"/>
              </a:rPr>
              <a:t>5</a:t>
            </a:r>
            <a:r>
              <a:rPr lang="en-GB" altLang="en-US" sz="3200" b="0" dirty="0">
                <a:solidFill>
                  <a:srgbClr val="FF0000"/>
                </a:solidFill>
                <a:latin typeface="+mn-lt"/>
                <a:ea typeface="MS PGothic" panose="020B0600070205080204" pitchFamily="34" charset="-128"/>
                <a:cs typeface="Arial" panose="020B0604020202020204" pitchFamily="34" charset="0"/>
              </a:rPr>
              <a:t> </a:t>
            </a:r>
            <a:r>
              <a:rPr lang="en-GB" altLang="en-US" sz="3200" b="0" dirty="0">
                <a:solidFill>
                  <a:srgbClr val="002060"/>
                </a:solidFill>
                <a:latin typeface="+mn-lt"/>
                <a:ea typeface="MS PGothic" panose="020B0600070205080204" pitchFamily="34" charset="-128"/>
                <a:cs typeface="Arial" panose="020B0604020202020204" pitchFamily="34" charset="0"/>
              </a:rPr>
              <a:t>times as many people are killed in </a:t>
            </a:r>
            <a:r>
              <a:rPr lang="en-GB" altLang="en-US" sz="3200" dirty="0">
                <a:solidFill>
                  <a:srgbClr val="FF0000"/>
                </a:solidFill>
                <a:latin typeface="+mn-lt"/>
                <a:ea typeface="MS PGothic" panose="020B0600070205080204" pitchFamily="34" charset="-128"/>
                <a:cs typeface="Arial" panose="020B0604020202020204" pitchFamily="34" charset="0"/>
              </a:rPr>
              <a:t>road traffic collisions </a:t>
            </a:r>
            <a:r>
              <a:rPr lang="en-GB" altLang="en-US" sz="3200" b="0" dirty="0">
                <a:solidFill>
                  <a:srgbClr val="002060"/>
                </a:solidFill>
                <a:latin typeface="+mn-lt"/>
                <a:ea typeface="MS PGothic" panose="020B0600070205080204" pitchFamily="34" charset="-128"/>
                <a:cs typeface="Arial" panose="020B0604020202020204" pitchFamily="34" charset="0"/>
              </a:rPr>
              <a:t>each year than are killed by homicide</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lient\G$\CKP Images\Traffic\Collision with sign.jpg"/>
          <p:cNvPicPr>
            <a:picLocks noChangeAspect="1" noChangeArrowheads="1"/>
          </p:cNvPicPr>
          <p:nvPr>
            <p:custDataLst>
              <p:tags r:id="rId1"/>
            </p:custDataLst>
          </p:nvPr>
        </p:nvPicPr>
        <p:blipFill>
          <a:blip r:embed="rId4" cstate="print">
            <a:lum bright="70000" contrast="-70000"/>
          </a:blip>
          <a:srcRect/>
          <a:stretch>
            <a:fillRect/>
          </a:stretch>
        </p:blipFill>
        <p:spPr bwMode="auto">
          <a:xfrm>
            <a:off x="1048512" y="876299"/>
            <a:ext cx="9973056" cy="4961037"/>
          </a:xfrm>
          <a:prstGeom prst="rect">
            <a:avLst/>
          </a:prstGeom>
          <a:noFill/>
        </p:spPr>
      </p:pic>
      <p:sp>
        <p:nvSpPr>
          <p:cNvPr id="8" name="Rectangle 2"/>
          <p:cNvSpPr>
            <a:spLocks noChangeArrowheads="1"/>
          </p:cNvSpPr>
          <p:nvPr/>
        </p:nvSpPr>
        <p:spPr bwMode="auto">
          <a:xfrm>
            <a:off x="902208" y="1066800"/>
            <a:ext cx="10356341" cy="47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1" hangingPunct="1">
              <a:spcBef>
                <a:spcPct val="0"/>
              </a:spcBef>
              <a:buFontTx/>
              <a:buNone/>
            </a:pPr>
            <a:r>
              <a:rPr lang="en-US" altLang="en-US" sz="2800" b="0" dirty="0">
                <a:solidFill>
                  <a:srgbClr val="002060"/>
                </a:solidFill>
                <a:latin typeface="Arial" panose="020B0604020202020204" pitchFamily="34" charset="0"/>
                <a:ea typeface="MS PGothic" panose="020B0600070205080204" pitchFamily="34" charset="-128"/>
              </a:rPr>
              <a:t>Drink/drug driving</a:t>
            </a:r>
          </a:p>
          <a:p>
            <a:pPr algn="ctr" eaLnBrk="1" hangingPunct="1">
              <a:spcBef>
                <a:spcPct val="0"/>
              </a:spcBef>
              <a:buFontTx/>
              <a:buNone/>
            </a:pPr>
            <a:endParaRPr lang="en-US" altLang="en-US" sz="2800" b="0" dirty="0">
              <a:solidFill>
                <a:srgbClr val="002060"/>
              </a:solidFill>
              <a:latin typeface="Arial" panose="020B0604020202020204" pitchFamily="34" charset="0"/>
              <a:ea typeface="MS PGothic" panose="020B0600070205080204" pitchFamily="34" charset="-128"/>
            </a:endParaRPr>
          </a:p>
          <a:p>
            <a:pPr algn="ctr" eaLnBrk="1" hangingPunct="1">
              <a:spcBef>
                <a:spcPct val="0"/>
              </a:spcBef>
              <a:buFontTx/>
              <a:buNone/>
            </a:pPr>
            <a:r>
              <a:rPr lang="en-US" altLang="en-US" sz="2800" b="0" dirty="0">
                <a:solidFill>
                  <a:srgbClr val="002060"/>
                </a:solidFill>
                <a:latin typeface="Arial" panose="020B0604020202020204" pitchFamily="34" charset="0"/>
                <a:ea typeface="MS PGothic" panose="020B0600070205080204" pitchFamily="34" charset="-128"/>
              </a:rPr>
              <a:t>Speeding</a:t>
            </a:r>
          </a:p>
          <a:p>
            <a:pPr algn="ctr" eaLnBrk="1" hangingPunct="1">
              <a:spcBef>
                <a:spcPct val="0"/>
              </a:spcBef>
              <a:buFontTx/>
              <a:buNone/>
            </a:pPr>
            <a:endParaRPr lang="en-US" altLang="en-US" sz="2800" b="0" dirty="0">
              <a:solidFill>
                <a:srgbClr val="002060"/>
              </a:solidFill>
              <a:latin typeface="Arial" panose="020B0604020202020204" pitchFamily="34" charset="0"/>
              <a:ea typeface="MS PGothic" panose="020B0600070205080204" pitchFamily="34" charset="-128"/>
            </a:endParaRPr>
          </a:p>
          <a:p>
            <a:pPr algn="ctr" eaLnBrk="1" hangingPunct="1">
              <a:spcBef>
                <a:spcPct val="0"/>
              </a:spcBef>
              <a:buFontTx/>
              <a:buNone/>
            </a:pPr>
            <a:r>
              <a:rPr lang="en-US" altLang="en-US" sz="2800" b="0" dirty="0">
                <a:solidFill>
                  <a:srgbClr val="002060"/>
                </a:solidFill>
                <a:latin typeface="Arial" panose="020B0604020202020204" pitchFamily="34" charset="0"/>
                <a:ea typeface="MS PGothic" panose="020B0600070205080204" pitchFamily="34" charset="-128"/>
              </a:rPr>
              <a:t>Not wearing a seatbelt</a:t>
            </a:r>
          </a:p>
          <a:p>
            <a:pPr algn="ctr" eaLnBrk="1" hangingPunct="1">
              <a:spcBef>
                <a:spcPct val="0"/>
              </a:spcBef>
              <a:buFontTx/>
              <a:buNone/>
            </a:pPr>
            <a:endParaRPr lang="en-US" altLang="en-US" sz="2800" b="0" dirty="0">
              <a:solidFill>
                <a:srgbClr val="002060"/>
              </a:solidFill>
              <a:latin typeface="Arial" panose="020B0604020202020204" pitchFamily="34" charset="0"/>
              <a:ea typeface="MS PGothic" panose="020B0600070205080204" pitchFamily="34" charset="-128"/>
            </a:endParaRPr>
          </a:p>
          <a:p>
            <a:pPr algn="ctr" eaLnBrk="1" hangingPunct="1">
              <a:spcBef>
                <a:spcPct val="0"/>
              </a:spcBef>
              <a:buFontTx/>
              <a:buNone/>
            </a:pPr>
            <a:r>
              <a:rPr lang="en-US" altLang="en-US" sz="2800" b="0" dirty="0">
                <a:solidFill>
                  <a:srgbClr val="002060"/>
                </a:solidFill>
                <a:latin typeface="Arial" panose="020B0604020202020204" pitchFamily="34" charset="0"/>
                <a:ea typeface="MS PGothic" panose="020B0600070205080204" pitchFamily="34" charset="-128"/>
              </a:rPr>
              <a:t>Using a mobile phone</a:t>
            </a:r>
          </a:p>
          <a:p>
            <a:pPr algn="ctr" eaLnBrk="1" hangingPunct="1">
              <a:spcBef>
                <a:spcPct val="0"/>
              </a:spcBef>
              <a:buFontTx/>
              <a:buNone/>
            </a:pPr>
            <a:endParaRPr lang="en-US" altLang="en-US" sz="2800" b="0" dirty="0">
              <a:solidFill>
                <a:srgbClr val="002060"/>
              </a:solidFill>
              <a:latin typeface="Arial" panose="020B0604020202020204" pitchFamily="34" charset="0"/>
              <a:ea typeface="MS PGothic" panose="020B0600070205080204" pitchFamily="34" charset="-128"/>
            </a:endParaRPr>
          </a:p>
          <a:p>
            <a:pPr algn="ctr" eaLnBrk="1" hangingPunct="1">
              <a:spcBef>
                <a:spcPct val="0"/>
              </a:spcBef>
              <a:buFontTx/>
              <a:buNone/>
            </a:pPr>
            <a:r>
              <a:rPr lang="en-US" altLang="en-US" sz="2800" b="0" dirty="0">
                <a:solidFill>
                  <a:srgbClr val="002060"/>
                </a:solidFill>
                <a:latin typeface="Arial" panose="020B0604020202020204" pitchFamily="34" charset="0"/>
                <a:ea typeface="MS PGothic" panose="020B0600070205080204" pitchFamily="34" charset="-128"/>
              </a:rPr>
              <a:t>Dangerous driving.</a:t>
            </a:r>
          </a:p>
          <a:p>
            <a:pPr algn="ctr" eaLnBrk="1" hangingPunct="1">
              <a:spcBef>
                <a:spcPct val="0"/>
              </a:spcBef>
              <a:buFontTx/>
              <a:buNone/>
            </a:pPr>
            <a:endParaRPr lang="en-US" altLang="en-US" sz="2800" b="0" dirty="0">
              <a:solidFill>
                <a:srgbClr val="002060"/>
              </a:solidFill>
              <a:latin typeface="Arial" panose="020B0604020202020204" pitchFamily="34" charset="0"/>
              <a:ea typeface="MS PGothic" panose="020B0600070205080204" pitchFamily="34" charset="-128"/>
            </a:endParaRPr>
          </a:p>
          <a:p>
            <a:pPr algn="ctr" eaLnBrk="1" hangingPunct="1">
              <a:spcBef>
                <a:spcPct val="0"/>
              </a:spcBef>
              <a:buFontTx/>
              <a:buNone/>
            </a:pPr>
            <a:r>
              <a:rPr lang="en-US" altLang="en-US" b="0" dirty="0">
                <a:solidFill>
                  <a:srgbClr val="002060"/>
                </a:solidFill>
                <a:latin typeface="Arial" panose="020B0604020202020204" pitchFamily="34" charset="0"/>
                <a:ea typeface="MS PGothic" panose="020B0600070205080204" pitchFamily="34" charset="-128"/>
              </a:rPr>
              <a:t>These behaviours/ offences are commonly referred to as the </a:t>
            </a:r>
            <a:r>
              <a:rPr lang="en-US" altLang="en-US" dirty="0">
                <a:solidFill>
                  <a:srgbClr val="FF0000"/>
                </a:solidFill>
                <a:latin typeface="Arial" panose="020B0604020202020204" pitchFamily="34" charset="0"/>
                <a:ea typeface="MS PGothic" panose="020B0600070205080204" pitchFamily="34" charset="-128"/>
              </a:rPr>
              <a:t>‘Fatal 5’</a:t>
            </a:r>
          </a:p>
        </p:txBody>
      </p:sp>
      <p:sp>
        <p:nvSpPr>
          <p:cNvPr id="6" name="TextBox 5"/>
          <p:cNvSpPr txBox="1"/>
          <p:nvPr/>
        </p:nvSpPr>
        <p:spPr>
          <a:xfrm>
            <a:off x="1936490" y="145732"/>
            <a:ext cx="8280920" cy="584775"/>
          </a:xfrm>
          <a:prstGeom prst="rect">
            <a:avLst/>
          </a:prstGeom>
          <a:solidFill>
            <a:srgbClr val="002060"/>
          </a:solidFill>
        </p:spPr>
        <p:txBody>
          <a:bodyPr wrap="square" rtlCol="0">
            <a:spAutoFit/>
          </a:bodyPr>
          <a:lstStyle/>
          <a:p>
            <a:pPr algn="ctr"/>
            <a:r>
              <a:rPr lang="en-GB" sz="3200" b="1" dirty="0">
                <a:solidFill>
                  <a:schemeClr val="bg1"/>
                </a:solidFill>
              </a:rPr>
              <a:t>Fatal ‘5’</a:t>
            </a:r>
          </a:p>
        </p:txBody>
      </p:sp>
    </p:spTree>
    <p:extLst>
      <p:ext uri="{BB962C8B-B14F-4D97-AF65-F5344CB8AC3E}">
        <p14:creationId xmlns:p14="http://schemas.microsoft.com/office/powerpoint/2010/main" val="3721198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bwMode="auto">
          <a:xfrm>
            <a:off x="1588338" y="462541"/>
            <a:ext cx="8229600" cy="8259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endParaRPr lang="en-GB" altLang="en-US" kern="0" dirty="0">
              <a:solidFill>
                <a:srgbClr val="3333FF"/>
              </a:solidFill>
            </a:endParaRPr>
          </a:p>
        </p:txBody>
      </p:sp>
      <p:pic>
        <p:nvPicPr>
          <p:cNvPr id="10" name="Picture 4" descr="\\Client\G$\CKP Images\Traffic\Speed limits.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2318169" y="1108872"/>
            <a:ext cx="7517562" cy="3626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2318169" y="5166548"/>
            <a:ext cx="7517562" cy="523220"/>
          </a:xfrm>
          <a:prstGeom prst="rect">
            <a:avLst/>
          </a:prstGeom>
          <a:solidFill>
            <a:schemeClr val="accent1">
              <a:lumMod val="20000"/>
              <a:lumOff val="80000"/>
            </a:schemeClr>
          </a:solidFill>
        </p:spPr>
        <p:txBody>
          <a:bodyPr wrap="square" rtlCol="0">
            <a:spAutoFit/>
          </a:bodyPr>
          <a:lstStyle/>
          <a:p>
            <a:pPr algn="ctr"/>
            <a:r>
              <a:rPr lang="en-GB" sz="2800" b="1" dirty="0">
                <a:solidFill>
                  <a:srgbClr val="002060"/>
                </a:solidFill>
              </a:rPr>
              <a:t>Road Traffic Regulation Act (RTRA) 1984</a:t>
            </a:r>
          </a:p>
        </p:txBody>
      </p:sp>
      <p:sp>
        <p:nvSpPr>
          <p:cNvPr id="6" name="TextBox 5"/>
          <p:cNvSpPr txBox="1"/>
          <p:nvPr/>
        </p:nvSpPr>
        <p:spPr>
          <a:xfrm>
            <a:off x="1936490" y="145732"/>
            <a:ext cx="8280920" cy="584775"/>
          </a:xfrm>
          <a:prstGeom prst="rect">
            <a:avLst/>
          </a:prstGeom>
          <a:solidFill>
            <a:srgbClr val="002060"/>
          </a:solidFill>
        </p:spPr>
        <p:txBody>
          <a:bodyPr wrap="square" rtlCol="0">
            <a:spAutoFit/>
          </a:bodyPr>
          <a:lstStyle/>
          <a:p>
            <a:pPr algn="ctr"/>
            <a:r>
              <a:rPr lang="en-GB" sz="3200" b="1" dirty="0">
                <a:solidFill>
                  <a:schemeClr val="bg1"/>
                </a:solidFill>
              </a:rPr>
              <a:t>Speed Limits</a:t>
            </a:r>
          </a:p>
        </p:txBody>
      </p:sp>
    </p:spTree>
    <p:extLst>
      <p:ext uri="{BB962C8B-B14F-4D97-AF65-F5344CB8AC3E}">
        <p14:creationId xmlns:p14="http://schemas.microsoft.com/office/powerpoint/2010/main" val="3372293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4" descr="\\Client\G$\CKP Images\Traffic\Speed limits.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7487487" y="972416"/>
            <a:ext cx="4120948" cy="4306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7"/>
          <p:cNvSpPr txBox="1">
            <a:spLocks noChangeArrowheads="1"/>
          </p:cNvSpPr>
          <p:nvPr/>
        </p:nvSpPr>
        <p:spPr bwMode="auto">
          <a:xfrm>
            <a:off x="872836" y="1269139"/>
            <a:ext cx="6226233" cy="83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1" hangingPunct="1">
              <a:spcBef>
                <a:spcPct val="0"/>
              </a:spcBef>
              <a:buFontTx/>
              <a:buNone/>
            </a:pPr>
            <a:r>
              <a:rPr lang="en-GB" altLang="en-US" b="0" dirty="0">
                <a:solidFill>
                  <a:srgbClr val="002060"/>
                </a:solidFill>
                <a:latin typeface="Arial" panose="020B0604020202020204" pitchFamily="34" charset="0"/>
                <a:ea typeface="MS PGothic" panose="020B0600070205080204" pitchFamily="34" charset="-128"/>
                <a:cs typeface="Arial" panose="020B0604020202020204" pitchFamily="34" charset="0"/>
              </a:rPr>
              <a:t>What is the speed limit on motorways?       </a:t>
            </a:r>
            <a:r>
              <a:rPr lang="en-GB" altLang="en-US" dirty="0">
                <a:solidFill>
                  <a:srgbClr val="FF0000"/>
                </a:solidFill>
                <a:latin typeface="Arial" panose="020B0604020202020204" pitchFamily="34" charset="0"/>
                <a:ea typeface="MS PGothic" panose="020B0600070205080204" pitchFamily="34" charset="-128"/>
                <a:cs typeface="Arial" panose="020B0604020202020204" pitchFamily="34" charset="0"/>
              </a:rPr>
              <a:t>70 mph</a:t>
            </a:r>
          </a:p>
        </p:txBody>
      </p:sp>
      <p:sp>
        <p:nvSpPr>
          <p:cNvPr id="9" name="Text Box 7"/>
          <p:cNvSpPr txBox="1">
            <a:spLocks noChangeArrowheads="1"/>
          </p:cNvSpPr>
          <p:nvPr/>
        </p:nvSpPr>
        <p:spPr bwMode="auto">
          <a:xfrm>
            <a:off x="678556" y="2446384"/>
            <a:ext cx="6545204" cy="83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1" hangingPunct="1">
              <a:spcBef>
                <a:spcPct val="0"/>
              </a:spcBef>
              <a:buFontTx/>
              <a:buNone/>
            </a:pPr>
            <a:r>
              <a:rPr lang="en-GB" altLang="en-US" b="0" dirty="0">
                <a:solidFill>
                  <a:srgbClr val="002060"/>
                </a:solidFill>
                <a:latin typeface="Arial" panose="020B0604020202020204" pitchFamily="34" charset="0"/>
                <a:ea typeface="MS PGothic" panose="020B0600070205080204" pitchFamily="34" charset="-128"/>
                <a:cs typeface="Arial" panose="020B0604020202020204" pitchFamily="34" charset="0"/>
              </a:rPr>
              <a:t>What is the speed limit on dual carriageways?</a:t>
            </a:r>
          </a:p>
          <a:p>
            <a:pPr algn="ctr" eaLnBrk="1" hangingPunct="1">
              <a:spcBef>
                <a:spcPct val="0"/>
              </a:spcBef>
              <a:buFontTx/>
              <a:buNone/>
            </a:pPr>
            <a:r>
              <a:rPr lang="en-GB" altLang="en-US" dirty="0">
                <a:solidFill>
                  <a:srgbClr val="FF0000"/>
                </a:solidFill>
                <a:latin typeface="Arial" panose="020B0604020202020204" pitchFamily="34" charset="0"/>
                <a:ea typeface="MS PGothic" panose="020B0600070205080204" pitchFamily="34" charset="-128"/>
                <a:cs typeface="Arial" panose="020B0604020202020204" pitchFamily="34" charset="0"/>
              </a:rPr>
              <a:t>70 mph</a:t>
            </a:r>
          </a:p>
        </p:txBody>
      </p:sp>
      <p:sp>
        <p:nvSpPr>
          <p:cNvPr id="13" name="Text Box 7"/>
          <p:cNvSpPr txBox="1">
            <a:spLocks noChangeArrowheads="1"/>
          </p:cNvSpPr>
          <p:nvPr/>
        </p:nvSpPr>
        <p:spPr bwMode="auto">
          <a:xfrm>
            <a:off x="745058" y="3602708"/>
            <a:ext cx="6295822" cy="83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1" hangingPunct="1">
              <a:spcBef>
                <a:spcPct val="0"/>
              </a:spcBef>
              <a:buFontTx/>
              <a:buNone/>
            </a:pPr>
            <a:r>
              <a:rPr lang="en-GB" altLang="en-US" b="0" dirty="0">
                <a:solidFill>
                  <a:srgbClr val="002060"/>
                </a:solidFill>
                <a:latin typeface="Arial" panose="020B0604020202020204" pitchFamily="34" charset="0"/>
                <a:ea typeface="MS PGothic" panose="020B0600070205080204" pitchFamily="34" charset="-128"/>
                <a:cs typeface="Arial" panose="020B0604020202020204" pitchFamily="34" charset="0"/>
              </a:rPr>
              <a:t>What is the speed limit on other roads?       </a:t>
            </a:r>
            <a:r>
              <a:rPr lang="en-GB" altLang="en-US" dirty="0">
                <a:solidFill>
                  <a:srgbClr val="FF0000"/>
                </a:solidFill>
                <a:latin typeface="Arial" panose="020B0604020202020204" pitchFamily="34" charset="0"/>
                <a:ea typeface="MS PGothic" panose="020B0600070205080204" pitchFamily="34" charset="-128"/>
                <a:cs typeface="Arial" panose="020B0604020202020204" pitchFamily="34" charset="0"/>
              </a:rPr>
              <a:t>60 mph</a:t>
            </a:r>
          </a:p>
        </p:txBody>
      </p:sp>
      <p:sp>
        <p:nvSpPr>
          <p:cNvPr id="14" name="Text Box 7"/>
          <p:cNvSpPr txBox="1">
            <a:spLocks noChangeArrowheads="1"/>
          </p:cNvSpPr>
          <p:nvPr/>
        </p:nvSpPr>
        <p:spPr bwMode="auto">
          <a:xfrm>
            <a:off x="872836" y="4760619"/>
            <a:ext cx="6226233" cy="830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1" hangingPunct="1">
              <a:spcBef>
                <a:spcPct val="0"/>
              </a:spcBef>
              <a:buFontTx/>
              <a:buNone/>
            </a:pPr>
            <a:r>
              <a:rPr lang="en-GB" altLang="en-US" b="0" dirty="0">
                <a:solidFill>
                  <a:srgbClr val="002060"/>
                </a:solidFill>
                <a:latin typeface="Arial" panose="020B0604020202020204" pitchFamily="34" charset="0"/>
                <a:ea typeface="MS PGothic" panose="020B0600070205080204" pitchFamily="34" charset="-128"/>
                <a:cs typeface="Arial" panose="020B0604020202020204" pitchFamily="34" charset="0"/>
              </a:rPr>
              <a:t>What is the speed limit on Restricted roads?    </a:t>
            </a:r>
            <a:r>
              <a:rPr lang="en-GB" altLang="en-US" dirty="0">
                <a:solidFill>
                  <a:srgbClr val="FF0000"/>
                </a:solidFill>
                <a:latin typeface="Arial" panose="020B0604020202020204" pitchFamily="34" charset="0"/>
                <a:ea typeface="MS PGothic" panose="020B0600070205080204" pitchFamily="34" charset="-128"/>
                <a:cs typeface="Arial" panose="020B0604020202020204" pitchFamily="34" charset="0"/>
              </a:rPr>
              <a:t>30 mph</a:t>
            </a:r>
          </a:p>
        </p:txBody>
      </p:sp>
      <p:sp>
        <p:nvSpPr>
          <p:cNvPr id="12" name="TextBox 11"/>
          <p:cNvSpPr txBox="1"/>
          <p:nvPr/>
        </p:nvSpPr>
        <p:spPr>
          <a:xfrm>
            <a:off x="1936490" y="145732"/>
            <a:ext cx="8280920" cy="584775"/>
          </a:xfrm>
          <a:prstGeom prst="rect">
            <a:avLst/>
          </a:prstGeom>
          <a:solidFill>
            <a:srgbClr val="002060"/>
          </a:solidFill>
        </p:spPr>
        <p:txBody>
          <a:bodyPr wrap="square" rtlCol="0">
            <a:spAutoFit/>
          </a:bodyPr>
          <a:lstStyle/>
          <a:p>
            <a:pPr algn="ctr"/>
            <a:r>
              <a:rPr lang="en-GB" sz="3200" b="1" dirty="0">
                <a:solidFill>
                  <a:schemeClr val="bg1"/>
                </a:solidFill>
              </a:rPr>
              <a:t>Speed Limits</a:t>
            </a:r>
          </a:p>
        </p:txBody>
      </p:sp>
    </p:spTree>
    <p:extLst>
      <p:ext uri="{BB962C8B-B14F-4D97-AF65-F5344CB8AC3E}">
        <p14:creationId xmlns:p14="http://schemas.microsoft.com/office/powerpoint/2010/main" val="471118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bwMode="auto">
          <a:xfrm>
            <a:off x="1588338" y="462541"/>
            <a:ext cx="8229600" cy="8259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endParaRPr lang="en-GB" altLang="en-US" kern="0" dirty="0">
              <a:solidFill>
                <a:srgbClr val="3333FF"/>
              </a:solidFill>
            </a:endParaRPr>
          </a:p>
        </p:txBody>
      </p:sp>
      <p:pic>
        <p:nvPicPr>
          <p:cNvPr id="10" name="Picture 4" descr="\\Client\G$\CKP Images\Traffic\Speed limits.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6620539" y="916999"/>
            <a:ext cx="4120948" cy="4511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6"/>
          <p:cNvSpPr txBox="1">
            <a:spLocks noChangeArrowheads="1"/>
          </p:cNvSpPr>
          <p:nvPr/>
        </p:nvSpPr>
        <p:spPr bwMode="auto">
          <a:xfrm>
            <a:off x="1588338" y="1402977"/>
            <a:ext cx="4464050"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1" dirty="0">
                <a:solidFill>
                  <a:schemeClr val="tx1"/>
                </a:solidFill>
                <a:latin typeface="+mn-lt"/>
              </a:rPr>
              <a:t>National speed limit</a:t>
            </a:r>
          </a:p>
          <a:p>
            <a:pPr algn="ctr" eaLnBrk="1" hangingPunct="1">
              <a:spcBef>
                <a:spcPct val="0"/>
              </a:spcBef>
              <a:buFontTx/>
              <a:buNone/>
            </a:pPr>
            <a:endParaRPr lang="en-GB" altLang="en-US" sz="3200" b="1" dirty="0">
              <a:solidFill>
                <a:schemeClr val="tx1"/>
              </a:solidFill>
              <a:latin typeface="+mn-lt"/>
            </a:endParaRPr>
          </a:p>
          <a:p>
            <a:pPr algn="ctr" eaLnBrk="1" hangingPunct="1">
              <a:spcBef>
                <a:spcPct val="0"/>
              </a:spcBef>
              <a:buFontTx/>
              <a:buNone/>
            </a:pPr>
            <a:r>
              <a:rPr lang="en-GB" altLang="en-US" sz="3200" b="1" dirty="0">
                <a:solidFill>
                  <a:schemeClr val="tx1"/>
                </a:solidFill>
                <a:latin typeface="+mn-lt"/>
              </a:rPr>
              <a:t>Restricted roads</a:t>
            </a:r>
          </a:p>
          <a:p>
            <a:pPr algn="ctr" eaLnBrk="1" hangingPunct="1">
              <a:spcBef>
                <a:spcPct val="0"/>
              </a:spcBef>
              <a:buFontTx/>
              <a:buNone/>
            </a:pPr>
            <a:endParaRPr lang="en-GB" altLang="en-US" sz="3200" b="1" dirty="0">
              <a:solidFill>
                <a:schemeClr val="tx1"/>
              </a:solidFill>
              <a:latin typeface="+mn-lt"/>
            </a:endParaRPr>
          </a:p>
          <a:p>
            <a:pPr algn="ctr" eaLnBrk="1" hangingPunct="1">
              <a:spcBef>
                <a:spcPct val="0"/>
              </a:spcBef>
              <a:buFontTx/>
              <a:buNone/>
            </a:pPr>
            <a:r>
              <a:rPr lang="en-GB" altLang="en-US" sz="3200" b="1" dirty="0">
                <a:solidFill>
                  <a:schemeClr val="tx1"/>
                </a:solidFill>
                <a:latin typeface="+mn-lt"/>
              </a:rPr>
              <a:t>Restricted vehicles</a:t>
            </a:r>
          </a:p>
          <a:p>
            <a:pPr algn="ctr" eaLnBrk="1" hangingPunct="1">
              <a:spcBef>
                <a:spcPct val="0"/>
              </a:spcBef>
              <a:buFontTx/>
              <a:buNone/>
            </a:pPr>
            <a:endParaRPr lang="en-GB" altLang="en-US" sz="3200" b="1" dirty="0">
              <a:solidFill>
                <a:schemeClr val="tx1"/>
              </a:solidFill>
              <a:latin typeface="+mn-lt"/>
            </a:endParaRPr>
          </a:p>
          <a:p>
            <a:pPr algn="ctr" eaLnBrk="1" hangingPunct="1">
              <a:spcBef>
                <a:spcPct val="0"/>
              </a:spcBef>
              <a:buFontTx/>
              <a:buNone/>
            </a:pPr>
            <a:r>
              <a:rPr lang="en-GB" altLang="en-US" sz="3200" b="1" dirty="0">
                <a:solidFill>
                  <a:schemeClr val="tx1"/>
                </a:solidFill>
                <a:latin typeface="+mn-lt"/>
              </a:rPr>
              <a:t>Exemptions</a:t>
            </a:r>
          </a:p>
        </p:txBody>
      </p:sp>
    </p:spTree>
    <p:extLst>
      <p:ext uri="{BB962C8B-B14F-4D97-AF65-F5344CB8AC3E}">
        <p14:creationId xmlns:p14="http://schemas.microsoft.com/office/powerpoint/2010/main" val="2982093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bwMode="auto">
          <a:xfrm>
            <a:off x="1588338" y="462541"/>
            <a:ext cx="8229600" cy="8259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endParaRPr lang="en-GB" altLang="en-US" kern="0" dirty="0">
              <a:solidFill>
                <a:srgbClr val="3333FF"/>
              </a:solidFill>
            </a:endParaRPr>
          </a:p>
        </p:txBody>
      </p:sp>
      <p:sp>
        <p:nvSpPr>
          <p:cNvPr id="8" name="TextBox 1"/>
          <p:cNvSpPr txBox="1">
            <a:spLocks noChangeArrowheads="1"/>
          </p:cNvSpPr>
          <p:nvPr/>
        </p:nvSpPr>
        <p:spPr bwMode="auto">
          <a:xfrm>
            <a:off x="1096587" y="1504266"/>
            <a:ext cx="5353165"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1" dirty="0">
                <a:solidFill>
                  <a:schemeClr val="tx1"/>
                </a:solidFill>
                <a:latin typeface="+mn-lt"/>
              </a:rPr>
              <a:t>Automatic detection devices</a:t>
            </a:r>
          </a:p>
          <a:p>
            <a:pPr algn="ctr" eaLnBrk="1" hangingPunct="1">
              <a:spcBef>
                <a:spcPct val="0"/>
              </a:spcBef>
              <a:buFontTx/>
              <a:buNone/>
            </a:pPr>
            <a:endParaRPr lang="en-GB" altLang="en-US" sz="3200" b="1" dirty="0">
              <a:solidFill>
                <a:schemeClr val="tx1"/>
              </a:solidFill>
              <a:latin typeface="+mn-lt"/>
            </a:endParaRPr>
          </a:p>
          <a:p>
            <a:pPr algn="ctr" eaLnBrk="1" hangingPunct="1">
              <a:spcBef>
                <a:spcPct val="0"/>
              </a:spcBef>
              <a:buFontTx/>
              <a:buNone/>
            </a:pPr>
            <a:endParaRPr lang="en-GB" altLang="en-US" sz="3200" b="1" dirty="0">
              <a:solidFill>
                <a:schemeClr val="tx1"/>
              </a:solidFill>
              <a:latin typeface="+mn-lt"/>
            </a:endParaRPr>
          </a:p>
          <a:p>
            <a:pPr algn="ctr" eaLnBrk="1" hangingPunct="1">
              <a:spcBef>
                <a:spcPct val="0"/>
              </a:spcBef>
              <a:buFontTx/>
              <a:buNone/>
            </a:pPr>
            <a:r>
              <a:rPr lang="en-GB" altLang="en-US" sz="3200" b="1" dirty="0">
                <a:solidFill>
                  <a:schemeClr val="tx1"/>
                </a:solidFill>
                <a:latin typeface="+mn-lt"/>
              </a:rPr>
              <a:t>Speeding offences</a:t>
            </a:r>
          </a:p>
          <a:p>
            <a:pPr algn="ctr" eaLnBrk="1" hangingPunct="1">
              <a:spcBef>
                <a:spcPct val="0"/>
              </a:spcBef>
              <a:buFontTx/>
              <a:buNone/>
            </a:pPr>
            <a:endParaRPr lang="en-GB" altLang="en-US" sz="3200" b="1" dirty="0">
              <a:solidFill>
                <a:schemeClr val="tx1"/>
              </a:solidFill>
              <a:latin typeface="+mn-lt"/>
            </a:endParaRPr>
          </a:p>
          <a:p>
            <a:pPr algn="ctr" eaLnBrk="1" hangingPunct="1">
              <a:spcBef>
                <a:spcPct val="0"/>
              </a:spcBef>
              <a:buFontTx/>
              <a:buNone/>
            </a:pPr>
            <a:endParaRPr lang="en-GB" altLang="en-US" sz="3200" b="1" dirty="0">
              <a:solidFill>
                <a:schemeClr val="tx1"/>
              </a:solidFill>
              <a:latin typeface="+mn-lt"/>
            </a:endParaRPr>
          </a:p>
          <a:p>
            <a:pPr algn="ctr" eaLnBrk="1" hangingPunct="1">
              <a:spcBef>
                <a:spcPct val="0"/>
              </a:spcBef>
              <a:buFontTx/>
              <a:buNone/>
            </a:pPr>
            <a:r>
              <a:rPr lang="en-GB" altLang="en-US" sz="3200" b="1" dirty="0">
                <a:solidFill>
                  <a:schemeClr val="tx1"/>
                </a:solidFill>
                <a:latin typeface="+mn-lt"/>
              </a:rPr>
              <a:t>Traffic light offences</a:t>
            </a:r>
          </a:p>
        </p:txBody>
      </p:sp>
      <p:pic>
        <p:nvPicPr>
          <p:cNvPr id="9" name="Picture 2" descr="\\Client\G$\CKP Images\Traffic\Speed camera.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7208751" y="1254994"/>
            <a:ext cx="3574935" cy="4037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6613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8" descr="j040757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6490" y="1722397"/>
            <a:ext cx="8280920" cy="367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936490" y="548068"/>
            <a:ext cx="8280920" cy="584775"/>
          </a:xfrm>
          <a:prstGeom prst="rect">
            <a:avLst/>
          </a:prstGeom>
          <a:solidFill>
            <a:srgbClr val="002060"/>
          </a:solidFill>
        </p:spPr>
        <p:txBody>
          <a:bodyPr wrap="square" rtlCol="0">
            <a:spAutoFit/>
          </a:bodyPr>
          <a:lstStyle/>
          <a:p>
            <a:pPr algn="ctr"/>
            <a:r>
              <a:rPr lang="en-GB" sz="3200" b="1" dirty="0">
                <a:solidFill>
                  <a:schemeClr val="bg1"/>
                </a:solidFill>
              </a:rPr>
              <a:t>Traffic Signs and Signals</a:t>
            </a:r>
          </a:p>
        </p:txBody>
      </p:sp>
    </p:spTree>
    <p:extLst>
      <p:ext uri="{BB962C8B-B14F-4D97-AF65-F5344CB8AC3E}">
        <p14:creationId xmlns:p14="http://schemas.microsoft.com/office/powerpoint/2010/main" val="3736995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93645" y="1219200"/>
            <a:ext cx="3549535" cy="415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txBox="1">
            <a:spLocks noChangeArrowheads="1"/>
          </p:cNvSpPr>
          <p:nvPr/>
        </p:nvSpPr>
        <p:spPr bwMode="auto">
          <a:xfrm>
            <a:off x="779435" y="1257300"/>
            <a:ext cx="701421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sz="2800" b="0" kern="0" dirty="0">
                <a:solidFill>
                  <a:srgbClr val="002060"/>
                </a:solidFill>
                <a:cs typeface="Arial" panose="020B0604020202020204" pitchFamily="34" charset="0"/>
              </a:rPr>
              <a:t>Stop sign</a:t>
            </a:r>
          </a:p>
          <a:p>
            <a:pPr eaLnBrk="1" hangingPunct="1">
              <a:defRPr/>
            </a:pPr>
            <a:r>
              <a:rPr lang="en-GB" altLang="en-US" sz="2800" b="0" kern="0" dirty="0">
                <a:solidFill>
                  <a:srgbClr val="002060"/>
                </a:solidFill>
                <a:cs typeface="Arial" panose="020B0604020202020204" pitchFamily="34" charset="0"/>
              </a:rPr>
              <a:t>Give way</a:t>
            </a:r>
          </a:p>
          <a:p>
            <a:pPr eaLnBrk="1" hangingPunct="1">
              <a:defRPr/>
            </a:pPr>
            <a:r>
              <a:rPr lang="en-GB" altLang="en-US" sz="2800" b="0" kern="0" dirty="0">
                <a:solidFill>
                  <a:srgbClr val="002060"/>
                </a:solidFill>
                <a:cs typeface="Arial" panose="020B0604020202020204" pitchFamily="34" charset="0"/>
              </a:rPr>
              <a:t>Red lights – traffic lights or at level crossing</a:t>
            </a:r>
          </a:p>
          <a:p>
            <a:pPr eaLnBrk="1" hangingPunct="1">
              <a:defRPr/>
            </a:pPr>
            <a:r>
              <a:rPr lang="en-GB" altLang="en-US" sz="2800" b="0" kern="0" dirty="0">
                <a:solidFill>
                  <a:srgbClr val="002060"/>
                </a:solidFill>
                <a:cs typeface="Arial" panose="020B0604020202020204" pitchFamily="34" charset="0"/>
              </a:rPr>
              <a:t>Keep left/right</a:t>
            </a:r>
          </a:p>
          <a:p>
            <a:pPr eaLnBrk="1" hangingPunct="1">
              <a:defRPr/>
            </a:pPr>
            <a:r>
              <a:rPr lang="en-GB" altLang="en-US" sz="2800" b="0" kern="0" dirty="0">
                <a:solidFill>
                  <a:srgbClr val="002060"/>
                </a:solidFill>
                <a:cs typeface="Arial" panose="020B0604020202020204" pitchFamily="34" charset="0"/>
              </a:rPr>
              <a:t>Double white lines</a:t>
            </a:r>
          </a:p>
          <a:p>
            <a:pPr eaLnBrk="1" hangingPunct="1">
              <a:defRPr/>
            </a:pPr>
            <a:r>
              <a:rPr lang="en-GB" altLang="en-US" sz="2800" b="0" kern="0" dirty="0">
                <a:solidFill>
                  <a:srgbClr val="002060"/>
                </a:solidFill>
                <a:cs typeface="Arial" panose="020B0604020202020204" pitchFamily="34" charset="0"/>
              </a:rPr>
              <a:t>No U turn</a:t>
            </a:r>
          </a:p>
          <a:p>
            <a:pPr eaLnBrk="1" hangingPunct="1">
              <a:defRPr/>
            </a:pPr>
            <a:r>
              <a:rPr lang="en-GB" altLang="en-US" sz="2800" b="0" kern="0" dirty="0">
                <a:solidFill>
                  <a:srgbClr val="002060"/>
                </a:solidFill>
                <a:cs typeface="Arial" panose="020B0604020202020204" pitchFamily="34" charset="0"/>
              </a:rPr>
              <a:t>No entry</a:t>
            </a:r>
          </a:p>
          <a:p>
            <a:pPr eaLnBrk="1" hangingPunct="1">
              <a:defRPr/>
            </a:pPr>
            <a:r>
              <a:rPr lang="en-GB" altLang="en-US" sz="2800" b="0" kern="0" dirty="0">
                <a:solidFill>
                  <a:srgbClr val="002060"/>
                </a:solidFill>
                <a:cs typeface="Arial" panose="020B0604020202020204" pitchFamily="34" charset="0"/>
              </a:rPr>
              <a:t>One-way street</a:t>
            </a:r>
          </a:p>
        </p:txBody>
      </p:sp>
      <p:sp>
        <p:nvSpPr>
          <p:cNvPr id="6" name="TextBox 5"/>
          <p:cNvSpPr txBox="1"/>
          <p:nvPr/>
        </p:nvSpPr>
        <p:spPr>
          <a:xfrm>
            <a:off x="1936490" y="145732"/>
            <a:ext cx="8280920" cy="584775"/>
          </a:xfrm>
          <a:prstGeom prst="rect">
            <a:avLst/>
          </a:prstGeom>
          <a:solidFill>
            <a:srgbClr val="002060"/>
          </a:solidFill>
        </p:spPr>
        <p:txBody>
          <a:bodyPr wrap="square" rtlCol="0">
            <a:spAutoFit/>
          </a:bodyPr>
          <a:lstStyle/>
          <a:p>
            <a:pPr algn="ctr"/>
            <a:r>
              <a:rPr lang="en-GB" sz="3200" b="1" dirty="0">
                <a:solidFill>
                  <a:schemeClr val="bg1"/>
                </a:solidFill>
              </a:rPr>
              <a:t>Unlawful Traffic Signs and </a:t>
            </a:r>
            <a:r>
              <a:rPr lang="en-GB" sz="3200" b="1" dirty="0" err="1">
                <a:solidFill>
                  <a:schemeClr val="bg1"/>
                </a:solidFill>
              </a:rPr>
              <a:t>Dignals</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ouble white lines See Rules 128 and 12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41279" y="2316480"/>
            <a:ext cx="1581150" cy="303971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043708" y="1404935"/>
            <a:ext cx="2876108" cy="523220"/>
          </a:xfrm>
          <a:prstGeom prst="rect">
            <a:avLst/>
          </a:prstGeom>
        </p:spPr>
        <p:txBody>
          <a:bodyPr wrap="none">
            <a:spAutoFit/>
          </a:bodyPr>
          <a:lstStyle/>
          <a:p>
            <a:r>
              <a:rPr lang="en-GB" altLang="en-US" sz="2800" b="1" kern="0" dirty="0">
                <a:solidFill>
                  <a:srgbClr val="002060"/>
                </a:solidFill>
                <a:cs typeface="Arial" panose="020B0604020202020204" pitchFamily="34" charset="0"/>
              </a:rPr>
              <a:t>It is an offence to:</a:t>
            </a:r>
            <a:endParaRPr lang="en-GB" sz="2800" b="1" dirty="0">
              <a:solidFill>
                <a:srgbClr val="002060"/>
              </a:solidFill>
            </a:endParaRPr>
          </a:p>
        </p:txBody>
      </p:sp>
      <p:sp>
        <p:nvSpPr>
          <p:cNvPr id="7" name="Rectangle 6"/>
          <p:cNvSpPr/>
          <p:nvPr/>
        </p:nvSpPr>
        <p:spPr>
          <a:xfrm>
            <a:off x="1043708" y="3452045"/>
            <a:ext cx="7662141" cy="480131"/>
          </a:xfrm>
          <a:prstGeom prst="rect">
            <a:avLst/>
          </a:prstGeom>
        </p:spPr>
        <p:txBody>
          <a:bodyPr wrap="square">
            <a:spAutoFit/>
          </a:bodyPr>
          <a:lstStyle/>
          <a:p>
            <a:pPr algn="ctr">
              <a:lnSpc>
                <a:spcPct val="90000"/>
              </a:lnSpc>
              <a:defRPr/>
            </a:pPr>
            <a:r>
              <a:rPr lang="en-GB" altLang="en-US" sz="2800" b="1" kern="0" dirty="0">
                <a:solidFill>
                  <a:srgbClr val="002060"/>
                </a:solidFill>
                <a:cs typeface="Arial" panose="020B0604020202020204" pitchFamily="34" charset="0"/>
              </a:rPr>
              <a:t>Cross or straddle the continuous line </a:t>
            </a:r>
          </a:p>
        </p:txBody>
      </p:sp>
      <p:sp>
        <p:nvSpPr>
          <p:cNvPr id="9" name="Rectangle 8"/>
          <p:cNvSpPr/>
          <p:nvPr/>
        </p:nvSpPr>
        <p:spPr>
          <a:xfrm>
            <a:off x="1043708" y="2566012"/>
            <a:ext cx="7662142" cy="523220"/>
          </a:xfrm>
          <a:prstGeom prst="rect">
            <a:avLst/>
          </a:prstGeom>
        </p:spPr>
        <p:txBody>
          <a:bodyPr wrap="square">
            <a:spAutoFit/>
          </a:bodyPr>
          <a:lstStyle/>
          <a:p>
            <a:pPr algn="ctr"/>
            <a:r>
              <a:rPr lang="en-GB" altLang="en-US" sz="2800" b="1" kern="0" dirty="0">
                <a:solidFill>
                  <a:srgbClr val="002060"/>
                </a:solidFill>
                <a:cs typeface="Arial" panose="020B0604020202020204" pitchFamily="34" charset="0"/>
              </a:rPr>
              <a:t>Stop a vehicle on a road having double white lines </a:t>
            </a:r>
            <a:endParaRPr lang="en-GB" sz="2800" b="1" dirty="0">
              <a:solidFill>
                <a:srgbClr val="002060"/>
              </a:solidFill>
            </a:endParaRPr>
          </a:p>
        </p:txBody>
      </p:sp>
      <p:sp>
        <p:nvSpPr>
          <p:cNvPr id="10" name="Rectangle 9"/>
          <p:cNvSpPr/>
          <p:nvPr/>
        </p:nvSpPr>
        <p:spPr>
          <a:xfrm>
            <a:off x="1855362" y="4684671"/>
            <a:ext cx="6038833" cy="480131"/>
          </a:xfrm>
          <a:prstGeom prst="rect">
            <a:avLst/>
          </a:prstGeom>
          <a:solidFill>
            <a:schemeClr val="accent1">
              <a:lumMod val="20000"/>
              <a:lumOff val="80000"/>
            </a:schemeClr>
          </a:solidFill>
        </p:spPr>
        <p:txBody>
          <a:bodyPr wrap="none">
            <a:spAutoFit/>
          </a:bodyPr>
          <a:lstStyle/>
          <a:p>
            <a:pPr>
              <a:lnSpc>
                <a:spcPct val="90000"/>
              </a:lnSpc>
              <a:defRPr/>
            </a:pPr>
            <a:r>
              <a:rPr lang="en-GB" altLang="en-US" sz="2800" b="1" kern="0" dirty="0">
                <a:cs typeface="Arial" panose="020B0604020202020204" pitchFamily="34" charset="0"/>
              </a:rPr>
              <a:t>There are exceptions for both offences </a:t>
            </a:r>
          </a:p>
        </p:txBody>
      </p:sp>
      <p:sp>
        <p:nvSpPr>
          <p:cNvPr id="8" name="TextBox 7"/>
          <p:cNvSpPr txBox="1"/>
          <p:nvPr/>
        </p:nvSpPr>
        <p:spPr>
          <a:xfrm>
            <a:off x="1855362" y="346366"/>
            <a:ext cx="8280920" cy="584775"/>
          </a:xfrm>
          <a:prstGeom prst="rect">
            <a:avLst/>
          </a:prstGeom>
          <a:solidFill>
            <a:srgbClr val="002060"/>
          </a:solidFill>
        </p:spPr>
        <p:txBody>
          <a:bodyPr wrap="square" rtlCol="0">
            <a:spAutoFit/>
          </a:bodyPr>
          <a:lstStyle/>
          <a:p>
            <a:pPr algn="ctr"/>
            <a:r>
              <a:rPr lang="en-GB" sz="3200" b="1" dirty="0">
                <a:solidFill>
                  <a:schemeClr val="bg1"/>
                </a:solidFill>
              </a:rPr>
              <a:t>Double White Lines: Offences</a:t>
            </a:r>
          </a:p>
        </p:txBody>
      </p:sp>
    </p:spTree>
    <p:extLst>
      <p:ext uri="{BB962C8B-B14F-4D97-AF65-F5344CB8AC3E}">
        <p14:creationId xmlns:p14="http://schemas.microsoft.com/office/powerpoint/2010/main" val="62527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45249" y="2011679"/>
            <a:ext cx="2767731" cy="2349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1387116" y="1531303"/>
            <a:ext cx="7458133" cy="3108543"/>
          </a:xfrm>
          <a:prstGeom prst="rect">
            <a:avLst/>
          </a:prstGeom>
        </p:spPr>
        <p:txBody>
          <a:bodyPr wrap="square">
            <a:spAutoFit/>
          </a:bodyPr>
          <a:lstStyle/>
          <a:p>
            <a:pPr algn="ctr">
              <a:defRPr/>
            </a:pPr>
            <a:r>
              <a:rPr lang="en-GB" altLang="en-US" sz="2800" kern="0" dirty="0">
                <a:solidFill>
                  <a:srgbClr val="002060"/>
                </a:solidFill>
                <a:cs typeface="Arial" panose="020B0604020202020204" pitchFamily="34" charset="0"/>
              </a:rPr>
              <a:t>Any person driving a mechanically propelled vehicle, or riding a  pedal cycle on a road, shall stop on being required to do so by a Constable in uniform.</a:t>
            </a:r>
          </a:p>
          <a:p>
            <a:pPr>
              <a:defRPr/>
            </a:pPr>
            <a:endParaRPr lang="en-GB" altLang="en-US" sz="2800" kern="0" dirty="0">
              <a:solidFill>
                <a:srgbClr val="002060"/>
              </a:solidFill>
              <a:cs typeface="Arial" panose="020B0604020202020204" pitchFamily="34" charset="0"/>
            </a:endParaRPr>
          </a:p>
          <a:p>
            <a:pPr algn="ctr">
              <a:defRPr/>
            </a:pPr>
            <a:r>
              <a:rPr lang="en-GB" altLang="en-US" sz="2800" kern="0" dirty="0">
                <a:solidFill>
                  <a:srgbClr val="002060"/>
                </a:solidFill>
                <a:cs typeface="Arial" panose="020B0604020202020204" pitchFamily="34" charset="0"/>
              </a:rPr>
              <a:t>If a person fails to comply he is guilty of an offence</a:t>
            </a:r>
          </a:p>
        </p:txBody>
      </p:sp>
      <p:sp>
        <p:nvSpPr>
          <p:cNvPr id="5" name="Rectangle 4"/>
          <p:cNvSpPr/>
          <p:nvPr/>
        </p:nvSpPr>
        <p:spPr>
          <a:xfrm>
            <a:off x="2856589" y="4978977"/>
            <a:ext cx="4519186" cy="461665"/>
          </a:xfrm>
          <a:prstGeom prst="rect">
            <a:avLst/>
          </a:prstGeom>
          <a:solidFill>
            <a:schemeClr val="accent1">
              <a:lumMod val="20000"/>
              <a:lumOff val="80000"/>
            </a:schemeClr>
          </a:solidFill>
        </p:spPr>
        <p:txBody>
          <a:bodyPr wrap="none">
            <a:spAutoFit/>
          </a:bodyPr>
          <a:lstStyle/>
          <a:p>
            <a:pPr algn="ctr">
              <a:defRPr/>
            </a:pPr>
            <a:r>
              <a:rPr lang="en-GB" altLang="en-US" sz="2400" b="1" kern="0" dirty="0">
                <a:solidFill>
                  <a:srgbClr val="002060"/>
                </a:solidFill>
                <a:ea typeface="Tahoma" panose="020B0604030504040204" pitchFamily="34" charset="0"/>
                <a:cs typeface="Tahoma" panose="020B0604030504040204" pitchFamily="34" charset="0"/>
              </a:rPr>
              <a:t>Section 163 Road Traffic Act 1988 </a:t>
            </a:r>
          </a:p>
        </p:txBody>
      </p:sp>
      <p:sp>
        <p:nvSpPr>
          <p:cNvPr id="6" name="TextBox 5"/>
          <p:cNvSpPr txBox="1"/>
          <p:nvPr/>
        </p:nvSpPr>
        <p:spPr>
          <a:xfrm>
            <a:off x="1948194" y="413953"/>
            <a:ext cx="8280920" cy="584775"/>
          </a:xfrm>
          <a:prstGeom prst="rect">
            <a:avLst/>
          </a:prstGeom>
          <a:solidFill>
            <a:srgbClr val="002060"/>
          </a:solidFill>
        </p:spPr>
        <p:txBody>
          <a:bodyPr wrap="square" rtlCol="0">
            <a:spAutoFit/>
          </a:bodyPr>
          <a:lstStyle/>
          <a:p>
            <a:pPr algn="ctr"/>
            <a:r>
              <a:rPr lang="en-GB" sz="3200" b="1" dirty="0">
                <a:solidFill>
                  <a:schemeClr val="bg1"/>
                </a:solidFill>
              </a:rPr>
              <a:t>Traffic Signals</a:t>
            </a:r>
          </a:p>
        </p:txBody>
      </p:sp>
    </p:spTree>
    <p:extLst>
      <p:ext uri="{BB962C8B-B14F-4D97-AF65-F5344CB8AC3E}">
        <p14:creationId xmlns:p14="http://schemas.microsoft.com/office/powerpoint/2010/main" val="54714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729432" y="1945831"/>
            <a:ext cx="2975956" cy="3049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3"/>
          <p:cNvSpPr txBox="1">
            <a:spLocks noChangeArrowheads="1"/>
          </p:cNvSpPr>
          <p:nvPr/>
        </p:nvSpPr>
        <p:spPr bwMode="auto">
          <a:xfrm>
            <a:off x="766503" y="1110239"/>
            <a:ext cx="7772400" cy="489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b="0" kern="0" dirty="0">
                <a:solidFill>
                  <a:srgbClr val="002060"/>
                </a:solidFill>
                <a:latin typeface="Arial" panose="020B0604020202020204" pitchFamily="34" charset="0"/>
                <a:cs typeface="Arial" panose="020B0604020202020204" pitchFamily="34" charset="0"/>
              </a:rPr>
              <a:t>When a PC or traffic warden is engaged in the regulation of traffic, drivers of all vehicles must obey his/her signals.</a:t>
            </a:r>
          </a:p>
          <a:p>
            <a:pPr eaLnBrk="1" hangingPunct="1">
              <a:defRPr/>
            </a:pPr>
            <a:endParaRPr lang="en-GB" altLang="en-US" b="0" kern="0" dirty="0">
              <a:solidFill>
                <a:srgbClr val="002060"/>
              </a:solidFill>
              <a:latin typeface="Arial" panose="020B0604020202020204" pitchFamily="34" charset="0"/>
              <a:cs typeface="Arial" panose="020B0604020202020204" pitchFamily="34" charset="0"/>
            </a:endParaRPr>
          </a:p>
          <a:p>
            <a:pPr eaLnBrk="1" hangingPunct="1">
              <a:defRPr/>
            </a:pPr>
            <a:r>
              <a:rPr lang="en-GB" altLang="en-US" b="0" kern="0" dirty="0">
                <a:solidFill>
                  <a:srgbClr val="002060"/>
                </a:solidFill>
                <a:latin typeface="Arial" panose="020B0604020202020204" pitchFamily="34" charset="0"/>
                <a:cs typeface="Arial" panose="020B0604020202020204" pitchFamily="34" charset="0"/>
              </a:rPr>
              <a:t>Offence to fail to conform to the signals given by a police officer or traffic warden</a:t>
            </a:r>
          </a:p>
          <a:p>
            <a:pPr eaLnBrk="1" hangingPunct="1">
              <a:buFont typeface="Wingdings" pitchFamily="2" charset="2"/>
              <a:buNone/>
              <a:defRPr/>
            </a:pPr>
            <a:r>
              <a:rPr lang="en-GB" altLang="en-US" sz="2000" b="0" kern="0" dirty="0">
                <a:solidFill>
                  <a:srgbClr val="FF0000"/>
                </a:solidFill>
                <a:latin typeface="Arial" panose="020B0604020202020204" pitchFamily="34" charset="0"/>
                <a:cs typeface="Arial" panose="020B0604020202020204" pitchFamily="34" charset="0"/>
              </a:rPr>
              <a:t>Section 35 Road Traffic Act 1988</a:t>
            </a:r>
          </a:p>
          <a:p>
            <a:pPr eaLnBrk="1" hangingPunct="1">
              <a:buFont typeface="Wingdings" pitchFamily="2" charset="2"/>
              <a:buNone/>
              <a:defRPr/>
            </a:pPr>
            <a:endParaRPr lang="en-GB" altLang="en-US" sz="1800" b="0" kern="0" dirty="0">
              <a:solidFill>
                <a:srgbClr val="FFFF00"/>
              </a:solidFill>
              <a:latin typeface="Arial" panose="020B0604020202020204" pitchFamily="34" charset="0"/>
              <a:cs typeface="Arial" panose="020B0604020202020204" pitchFamily="34" charset="0"/>
            </a:endParaRPr>
          </a:p>
          <a:p>
            <a:pPr eaLnBrk="1" hangingPunct="1">
              <a:defRPr/>
            </a:pPr>
            <a:r>
              <a:rPr lang="en-GB" altLang="en-US" b="0" kern="0" dirty="0">
                <a:solidFill>
                  <a:srgbClr val="002060"/>
                </a:solidFill>
                <a:latin typeface="Arial" panose="020B0604020202020204" pitchFamily="34" charset="0"/>
                <a:cs typeface="Arial" panose="020B0604020202020204" pitchFamily="34" charset="0"/>
              </a:rPr>
              <a:t>Pedestrians must also stop if signalled to do so by a PC in uniform</a:t>
            </a:r>
          </a:p>
          <a:p>
            <a:pPr eaLnBrk="1" hangingPunct="1">
              <a:buFont typeface="Wingdings" pitchFamily="2" charset="2"/>
              <a:buNone/>
              <a:defRPr/>
            </a:pPr>
            <a:r>
              <a:rPr lang="en-GB" altLang="en-US" sz="2000" b="0" kern="0" dirty="0">
                <a:solidFill>
                  <a:srgbClr val="FF0000"/>
                </a:solidFill>
                <a:latin typeface="Arial" panose="020B0604020202020204" pitchFamily="34" charset="0"/>
                <a:cs typeface="Arial" panose="020B0604020202020204" pitchFamily="34" charset="0"/>
              </a:rPr>
              <a:t>Section 37 Road Traffic Act 1988</a:t>
            </a:r>
          </a:p>
        </p:txBody>
      </p:sp>
      <p:sp>
        <p:nvSpPr>
          <p:cNvPr id="5" name="TextBox 4"/>
          <p:cNvSpPr txBox="1"/>
          <p:nvPr/>
        </p:nvSpPr>
        <p:spPr>
          <a:xfrm>
            <a:off x="1936490" y="145732"/>
            <a:ext cx="8280920" cy="584775"/>
          </a:xfrm>
          <a:prstGeom prst="rect">
            <a:avLst/>
          </a:prstGeom>
          <a:solidFill>
            <a:srgbClr val="002060"/>
          </a:solidFill>
        </p:spPr>
        <p:txBody>
          <a:bodyPr wrap="square" rtlCol="0">
            <a:spAutoFit/>
          </a:bodyPr>
          <a:lstStyle/>
          <a:p>
            <a:pPr algn="ctr"/>
            <a:r>
              <a:rPr lang="en-GB" sz="3200" b="1" dirty="0">
                <a:solidFill>
                  <a:schemeClr val="bg1"/>
                </a:solidFill>
              </a:rPr>
              <a:t>Traffic Signals</a:t>
            </a:r>
          </a:p>
        </p:txBody>
      </p:sp>
    </p:spTree>
    <p:extLst>
      <p:ext uri="{BB962C8B-B14F-4D97-AF65-F5344CB8AC3E}">
        <p14:creationId xmlns:p14="http://schemas.microsoft.com/office/powerpoint/2010/main" val="970930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animEffect transition="in" filter="fade">
                                      <p:cBhvr>
                                        <p:cTn id="15" dur="500"/>
                                        <p:tgtEl>
                                          <p:spTgt spid="7">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xEl>
                                              <p:pRg st="5" end="5"/>
                                            </p:txEl>
                                          </p:spTgt>
                                        </p:tgtEl>
                                        <p:attrNameLst>
                                          <p:attrName>style.visibility</p:attrName>
                                        </p:attrNameLst>
                                      </p:cBhvr>
                                      <p:to>
                                        <p:strVal val="visible"/>
                                      </p:to>
                                    </p:set>
                                    <p:animEffect transition="in" filter="fade">
                                      <p:cBhvr>
                                        <p:cTn id="20" dur="500"/>
                                        <p:tgtEl>
                                          <p:spTgt spid="7">
                                            <p:txEl>
                                              <p:pRg st="5" end="5"/>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animEffect transition="in" filter="fade">
                                      <p:cBhvr>
                                        <p:cTn id="23"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60997" y="1630018"/>
            <a:ext cx="7007629" cy="363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936490" y="413956"/>
            <a:ext cx="8280920" cy="584775"/>
          </a:xfrm>
          <a:prstGeom prst="rect">
            <a:avLst/>
          </a:prstGeom>
          <a:solidFill>
            <a:srgbClr val="002060"/>
          </a:solidFill>
        </p:spPr>
        <p:txBody>
          <a:bodyPr wrap="square" rtlCol="0">
            <a:spAutoFit/>
          </a:bodyPr>
          <a:lstStyle/>
          <a:p>
            <a:pPr algn="ctr"/>
            <a:r>
              <a:rPr lang="en-GB" sz="3200" b="1" dirty="0">
                <a:solidFill>
                  <a:schemeClr val="bg1"/>
                </a:solidFill>
              </a:rPr>
              <a:t>Offences Involving Motorcycles</a:t>
            </a:r>
          </a:p>
        </p:txBody>
      </p:sp>
    </p:spTree>
    <p:extLst>
      <p:ext uri="{BB962C8B-B14F-4D97-AF65-F5344CB8AC3E}">
        <p14:creationId xmlns:p14="http://schemas.microsoft.com/office/powerpoint/2010/main" val="20501283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7674" y="896600"/>
            <a:ext cx="11258550" cy="523220"/>
          </a:xfrm>
          <a:prstGeom prst="rect">
            <a:avLst/>
          </a:prstGeom>
        </p:spPr>
        <p:txBody>
          <a:bodyPr wrap="square">
            <a:spAutoFit/>
          </a:bodyPr>
          <a:lstStyle/>
          <a:p>
            <a:pPr algn="ctr">
              <a:spcBef>
                <a:spcPct val="0"/>
              </a:spcBef>
              <a:buFontTx/>
              <a:buNone/>
            </a:pPr>
            <a:r>
              <a:rPr lang="en-US" altLang="en-US" sz="2800" dirty="0">
                <a:solidFill>
                  <a:srgbClr val="002060"/>
                </a:solidFill>
                <a:ea typeface="MS PGothic" panose="020B0600070205080204" pitchFamily="34" charset="-128"/>
              </a:rPr>
              <a:t>It is an offence to drive or ride on a motorcycle without a helmet</a:t>
            </a:r>
          </a:p>
        </p:txBody>
      </p:sp>
      <p:sp>
        <p:nvSpPr>
          <p:cNvPr id="4" name="TextBox 3"/>
          <p:cNvSpPr txBox="1"/>
          <p:nvPr/>
        </p:nvSpPr>
        <p:spPr>
          <a:xfrm>
            <a:off x="1936490" y="145732"/>
            <a:ext cx="8280920" cy="584775"/>
          </a:xfrm>
          <a:prstGeom prst="rect">
            <a:avLst/>
          </a:prstGeom>
          <a:solidFill>
            <a:srgbClr val="002060"/>
          </a:solidFill>
        </p:spPr>
        <p:txBody>
          <a:bodyPr wrap="square" rtlCol="0">
            <a:spAutoFit/>
          </a:bodyPr>
          <a:lstStyle/>
          <a:p>
            <a:pPr algn="ctr"/>
            <a:r>
              <a:rPr lang="en-GB" sz="3200" b="1" dirty="0">
                <a:solidFill>
                  <a:schemeClr val="bg1"/>
                </a:solidFill>
              </a:rPr>
              <a:t>Offences Involving Motorcycles</a:t>
            </a:r>
          </a:p>
        </p:txBody>
      </p:sp>
      <p:sp>
        <p:nvSpPr>
          <p:cNvPr id="3" name="Rectangle 2"/>
          <p:cNvSpPr/>
          <p:nvPr/>
        </p:nvSpPr>
        <p:spPr>
          <a:xfrm>
            <a:off x="4219876" y="5376624"/>
            <a:ext cx="3752246"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US" altLang="en-US" sz="2400" b="1" dirty="0">
                <a:solidFill>
                  <a:srgbClr val="002060"/>
                </a:solidFill>
                <a:ea typeface="MS PGothic" panose="020B0600070205080204" pitchFamily="34" charset="-128"/>
              </a:rPr>
              <a:t>Sec 16 Road Traffic Act 1988</a:t>
            </a:r>
          </a:p>
        </p:txBody>
      </p:sp>
      <p:pic>
        <p:nvPicPr>
          <p:cNvPr id="6" name="Picture 5"/>
          <p:cNvPicPr>
            <a:picLocks noChangeAspect="1"/>
          </p:cNvPicPr>
          <p:nvPr/>
        </p:nvPicPr>
        <p:blipFill>
          <a:blip r:embed="rId3"/>
          <a:stretch>
            <a:fillRect/>
          </a:stretch>
        </p:blipFill>
        <p:spPr>
          <a:xfrm>
            <a:off x="2095500" y="1871663"/>
            <a:ext cx="8121910" cy="3101400"/>
          </a:xfrm>
          <a:prstGeom prst="rect">
            <a:avLst/>
          </a:prstGeom>
        </p:spPr>
      </p:pic>
    </p:spTree>
    <p:extLst>
      <p:ext uri="{BB962C8B-B14F-4D97-AF65-F5344CB8AC3E}">
        <p14:creationId xmlns:p14="http://schemas.microsoft.com/office/powerpoint/2010/main" val="720467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14272" y="2288429"/>
            <a:ext cx="5620512" cy="2985433"/>
          </a:xfrm>
          <a:prstGeom prst="rect">
            <a:avLst/>
          </a:prstGeom>
        </p:spPr>
        <p:txBody>
          <a:bodyPr wrap="square">
            <a:spAutoFit/>
          </a:bodyPr>
          <a:lstStyle/>
          <a:p>
            <a:pPr algn="ctr">
              <a:spcBef>
                <a:spcPct val="0"/>
              </a:spcBef>
              <a:buFontTx/>
              <a:buNone/>
            </a:pPr>
            <a:r>
              <a:rPr lang="en-US" altLang="en-US" sz="3200" dirty="0">
                <a:solidFill>
                  <a:srgbClr val="FF0000"/>
                </a:solidFill>
                <a:ea typeface="MS PGothic" panose="020B0600070205080204" pitchFamily="34" charset="-128"/>
              </a:rPr>
              <a:t>Sec 23 Road Traffic Act 1988 </a:t>
            </a:r>
            <a:r>
              <a:rPr lang="en-US" altLang="en-US" sz="3200" dirty="0">
                <a:solidFill>
                  <a:srgbClr val="002060"/>
                </a:solidFill>
                <a:ea typeface="MS PGothic" panose="020B0600070205080204" pitchFamily="34" charset="-128"/>
              </a:rPr>
              <a:t>provides restrictions concerning the carriage of persons on motor cycles and creates the appropriate offences</a:t>
            </a:r>
            <a:r>
              <a:rPr lang="en-US" altLang="en-US" sz="3200" dirty="0">
                <a:ea typeface="MS PGothic" panose="020B0600070205080204" pitchFamily="34" charset="-128"/>
              </a:rPr>
              <a:t>.</a:t>
            </a:r>
            <a:endParaRPr lang="en-US" altLang="en-US" sz="3200" i="1" dirty="0">
              <a:solidFill>
                <a:srgbClr val="FF0000"/>
              </a:solidFill>
              <a:ea typeface="MS PGothic" panose="020B0600070205080204" pitchFamily="34" charset="-128"/>
            </a:endParaRPr>
          </a:p>
          <a:p>
            <a:pPr algn="ctr">
              <a:spcBef>
                <a:spcPct val="0"/>
              </a:spcBef>
              <a:buFontTx/>
              <a:buNone/>
            </a:pPr>
            <a:endParaRPr lang="en-US" altLang="en-US" sz="2800" dirty="0">
              <a:solidFill>
                <a:srgbClr val="FF0000"/>
              </a:solidFill>
              <a:ea typeface="MS PGothic" panose="020B0600070205080204" pitchFamily="34" charset="-128"/>
            </a:endParaRPr>
          </a:p>
        </p:txBody>
      </p:sp>
      <p:sp>
        <p:nvSpPr>
          <p:cNvPr id="4" name="TextBox 3"/>
          <p:cNvSpPr txBox="1"/>
          <p:nvPr/>
        </p:nvSpPr>
        <p:spPr>
          <a:xfrm>
            <a:off x="1414272" y="596836"/>
            <a:ext cx="8803138" cy="584775"/>
          </a:xfrm>
          <a:prstGeom prst="rect">
            <a:avLst/>
          </a:prstGeom>
          <a:solidFill>
            <a:srgbClr val="002060"/>
          </a:solidFill>
        </p:spPr>
        <p:txBody>
          <a:bodyPr wrap="square" rtlCol="0">
            <a:spAutoFit/>
          </a:bodyPr>
          <a:lstStyle/>
          <a:p>
            <a:pPr algn="ctr"/>
            <a:r>
              <a:rPr lang="en-GB" sz="3200" b="1" dirty="0">
                <a:solidFill>
                  <a:schemeClr val="bg1"/>
                </a:solidFill>
              </a:rPr>
              <a:t>Offences Involving Motorcycles</a:t>
            </a:r>
          </a:p>
        </p:txBody>
      </p:sp>
      <p:pic>
        <p:nvPicPr>
          <p:cNvPr id="3" name="Picture 2"/>
          <p:cNvPicPr>
            <a:picLocks noChangeAspect="1"/>
          </p:cNvPicPr>
          <p:nvPr/>
        </p:nvPicPr>
        <p:blipFill>
          <a:blip r:embed="rId3"/>
          <a:stretch>
            <a:fillRect/>
          </a:stretch>
        </p:blipFill>
        <p:spPr>
          <a:xfrm>
            <a:off x="7457909" y="1739789"/>
            <a:ext cx="2759501" cy="3410789"/>
          </a:xfrm>
          <a:prstGeom prst="rect">
            <a:avLst/>
          </a:prstGeom>
        </p:spPr>
      </p:pic>
    </p:spTree>
    <p:extLst>
      <p:ext uri="{BB962C8B-B14F-4D97-AF65-F5344CB8AC3E}">
        <p14:creationId xmlns:p14="http://schemas.microsoft.com/office/powerpoint/2010/main" val="3499102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63858" y="1068616"/>
            <a:ext cx="6240318" cy="3785652"/>
          </a:xfrm>
          <a:prstGeom prst="rect">
            <a:avLst/>
          </a:prstGeom>
        </p:spPr>
        <p:txBody>
          <a:bodyPr wrap="square">
            <a:spAutoFit/>
          </a:bodyPr>
          <a:lstStyle/>
          <a:p>
            <a:pPr algn="ctr">
              <a:spcBef>
                <a:spcPct val="0"/>
              </a:spcBef>
              <a:buFontTx/>
              <a:buNone/>
            </a:pPr>
            <a:r>
              <a:rPr lang="en-US" altLang="en-US" sz="2400" dirty="0">
                <a:solidFill>
                  <a:srgbClr val="002060"/>
                </a:solidFill>
                <a:ea typeface="MS PGothic" panose="020B0600070205080204" pitchFamily="34" charset="-128"/>
              </a:rPr>
              <a:t>Not more than one person in addition to the driver may be carried on a motor cycle</a:t>
            </a:r>
          </a:p>
          <a:p>
            <a:pPr algn="ctr">
              <a:spcBef>
                <a:spcPct val="0"/>
              </a:spcBef>
              <a:buFontTx/>
              <a:buNone/>
            </a:pPr>
            <a:endParaRPr lang="en-US" altLang="en-US" sz="2400" dirty="0">
              <a:solidFill>
                <a:srgbClr val="002060"/>
              </a:solidFill>
              <a:ea typeface="MS PGothic" panose="020B0600070205080204" pitchFamily="34" charset="-128"/>
            </a:endParaRPr>
          </a:p>
          <a:p>
            <a:pPr algn="ctr">
              <a:spcBef>
                <a:spcPct val="0"/>
              </a:spcBef>
              <a:buFontTx/>
              <a:buNone/>
            </a:pPr>
            <a:r>
              <a:rPr lang="en-US" altLang="en-US" sz="2400" dirty="0">
                <a:solidFill>
                  <a:srgbClr val="002060"/>
                </a:solidFill>
                <a:ea typeface="MS PGothic" panose="020B0600070205080204" pitchFamily="34" charset="-128"/>
              </a:rPr>
              <a:t>No person in addition to the driver may be carried on a motor cycle otherwise than sitting astride the motorcycle on a proper seat</a:t>
            </a:r>
          </a:p>
          <a:p>
            <a:pPr algn="ctr">
              <a:spcBef>
                <a:spcPct val="0"/>
              </a:spcBef>
              <a:buFontTx/>
              <a:buNone/>
            </a:pPr>
            <a:endParaRPr lang="en-US" altLang="en-US" sz="2400" i="1" dirty="0">
              <a:solidFill>
                <a:srgbClr val="002060"/>
              </a:solidFill>
              <a:ea typeface="MS PGothic" panose="020B0600070205080204" pitchFamily="34" charset="-128"/>
            </a:endParaRPr>
          </a:p>
          <a:p>
            <a:pPr algn="ctr">
              <a:spcBef>
                <a:spcPct val="0"/>
              </a:spcBef>
              <a:buFontTx/>
              <a:buNone/>
            </a:pPr>
            <a:r>
              <a:rPr lang="en-US" altLang="en-US" sz="2400" dirty="0">
                <a:solidFill>
                  <a:srgbClr val="002060"/>
                </a:solidFill>
                <a:ea typeface="MS PGothic" panose="020B0600070205080204" pitchFamily="34" charset="-128"/>
              </a:rPr>
              <a:t>If a person is carried on a motor cycle in contravention of this section</a:t>
            </a:r>
            <a:r>
              <a:rPr lang="en-US" altLang="en-US" sz="2400" b="1" dirty="0">
                <a:solidFill>
                  <a:srgbClr val="002060"/>
                </a:solidFill>
                <a:ea typeface="MS PGothic" panose="020B0600070205080204" pitchFamily="34" charset="-128"/>
              </a:rPr>
              <a:t> </a:t>
            </a:r>
            <a:r>
              <a:rPr lang="en-US" altLang="en-US" sz="2400" b="1" dirty="0">
                <a:solidFill>
                  <a:srgbClr val="FF0000"/>
                </a:solidFill>
                <a:ea typeface="MS PGothic" panose="020B0600070205080204" pitchFamily="34" charset="-128"/>
              </a:rPr>
              <a:t>the driver </a:t>
            </a:r>
            <a:r>
              <a:rPr lang="en-US" altLang="en-US" sz="2400" dirty="0">
                <a:solidFill>
                  <a:srgbClr val="002060"/>
                </a:solidFill>
                <a:ea typeface="MS PGothic" panose="020B0600070205080204" pitchFamily="34" charset="-128"/>
              </a:rPr>
              <a:t>of the motor cycle is guilty of an offence</a:t>
            </a:r>
          </a:p>
        </p:txBody>
      </p:sp>
      <p:sp>
        <p:nvSpPr>
          <p:cNvPr id="4" name="TextBox 3"/>
          <p:cNvSpPr txBox="1"/>
          <p:nvPr/>
        </p:nvSpPr>
        <p:spPr>
          <a:xfrm>
            <a:off x="1936490" y="145732"/>
            <a:ext cx="8280920" cy="584775"/>
          </a:xfrm>
          <a:prstGeom prst="rect">
            <a:avLst/>
          </a:prstGeom>
          <a:solidFill>
            <a:srgbClr val="002060"/>
          </a:solidFill>
        </p:spPr>
        <p:txBody>
          <a:bodyPr wrap="square" rtlCol="0">
            <a:spAutoFit/>
          </a:bodyPr>
          <a:lstStyle/>
          <a:p>
            <a:pPr algn="ctr"/>
            <a:r>
              <a:rPr lang="en-GB" sz="3200" b="1" dirty="0">
                <a:solidFill>
                  <a:schemeClr val="bg1"/>
                </a:solidFill>
              </a:rPr>
              <a:t>Offences Involving Motorcycles</a:t>
            </a:r>
          </a:p>
        </p:txBody>
      </p:sp>
      <p:sp>
        <p:nvSpPr>
          <p:cNvPr id="3" name="Rectangle 2"/>
          <p:cNvSpPr/>
          <p:nvPr/>
        </p:nvSpPr>
        <p:spPr>
          <a:xfrm>
            <a:off x="1955142" y="5082053"/>
            <a:ext cx="4857750" cy="461665"/>
          </a:xfrm>
          <a:prstGeom prst="rect">
            <a:avLst/>
          </a:prstGeom>
          <a:solidFill>
            <a:schemeClr val="accent1">
              <a:lumMod val="20000"/>
              <a:lumOff val="80000"/>
            </a:schemeClr>
          </a:solidFill>
        </p:spPr>
        <p:txBody>
          <a:bodyPr wrap="square">
            <a:spAutoFit/>
          </a:bodyPr>
          <a:lstStyle/>
          <a:p>
            <a:pPr algn="ctr">
              <a:spcBef>
                <a:spcPct val="0"/>
              </a:spcBef>
              <a:buFontTx/>
              <a:buNone/>
            </a:pPr>
            <a:r>
              <a:rPr lang="en-US" altLang="en-US" sz="2400" b="1" dirty="0">
                <a:solidFill>
                  <a:srgbClr val="002060"/>
                </a:solidFill>
                <a:ea typeface="MS PGothic" panose="020B0600070205080204" pitchFamily="34" charset="-128"/>
              </a:rPr>
              <a:t>Sec 23 Road Traffic Act 1988</a:t>
            </a:r>
          </a:p>
        </p:txBody>
      </p:sp>
      <p:pic>
        <p:nvPicPr>
          <p:cNvPr id="7" name="Picture 6"/>
          <p:cNvPicPr>
            <a:picLocks noChangeAspect="1"/>
          </p:cNvPicPr>
          <p:nvPr/>
        </p:nvPicPr>
        <p:blipFill>
          <a:blip r:embed="rId3"/>
          <a:stretch>
            <a:fillRect/>
          </a:stretch>
        </p:blipFill>
        <p:spPr>
          <a:xfrm>
            <a:off x="7900416" y="1638365"/>
            <a:ext cx="3544062" cy="3215903"/>
          </a:xfrm>
          <a:prstGeom prst="rect">
            <a:avLst/>
          </a:prstGeom>
        </p:spPr>
      </p:pic>
    </p:spTree>
    <p:extLst>
      <p:ext uri="{BB962C8B-B14F-4D97-AF65-F5344CB8AC3E}">
        <p14:creationId xmlns:p14="http://schemas.microsoft.com/office/powerpoint/2010/main" val="230104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643396" y="1078271"/>
            <a:ext cx="5558954" cy="4054562"/>
          </a:xfrm>
          <a:prstGeom prst="rect">
            <a:avLst/>
          </a:prstGeom>
        </p:spPr>
      </p:pic>
    </p:spTree>
    <p:extLst>
      <p:ext uri="{BB962C8B-B14F-4D97-AF65-F5344CB8AC3E}">
        <p14:creationId xmlns:p14="http://schemas.microsoft.com/office/powerpoint/2010/main" val="415249858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7A8784F3-ED9A-4454-A706-16F9F6A7EC07}"/>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20B3D96B-459C-4359-A462-2D6EED9E02D6}"/>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460AEBE0-4B58-4CF2-8368-202F0338A299}"/>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460AEBE0-4B58-4CF2-8368-202F0338A299}"/>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460AEBE0-4B58-4CF2-8368-202F0338A299}"/>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BED8FAFC-4F59-4EA4-9D2C-928FB252E82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623</TotalTime>
  <Words>3921</Words>
  <Application>Microsoft Office PowerPoint</Application>
  <PresentationFormat>Widescreen</PresentationFormat>
  <Paragraphs>236</Paragraphs>
  <Slides>17</Slides>
  <Notes>17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Arial</vt:lpstr>
      <vt:lpstr>Calibri</vt:lpstr>
      <vt:lpstr>Calibri Light</vt:lpstr>
      <vt:lpstr>Microsoft Sans Serif</vt:lpstr>
      <vt:lpstr>Tahoma</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73</cp:revision>
  <dcterms:created xsi:type="dcterms:W3CDTF">2018-01-30T11:09:50Z</dcterms:created>
  <dcterms:modified xsi:type="dcterms:W3CDTF">2022-07-04T06:32:37Z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2022-06-23T09:24:15Z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0fc4612b-b12e-49ca-b2c1-76c09d9d86dc</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