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68"/>
  </p:notesMasterIdLst>
  <p:sldIdLst>
    <p:sldId id="257" r:id="rId2"/>
    <p:sldId id="258" r:id="rId3"/>
    <p:sldId id="259" r:id="rId4"/>
    <p:sldId id="260" r:id="rId5"/>
    <p:sldId id="262" r:id="rId6"/>
    <p:sldId id="263" r:id="rId7"/>
    <p:sldId id="264" r:id="rId8"/>
    <p:sldId id="261" r:id="rId9"/>
    <p:sldId id="266" r:id="rId10"/>
    <p:sldId id="332" r:id="rId11"/>
    <p:sldId id="333" r:id="rId12"/>
    <p:sldId id="361" r:id="rId13"/>
    <p:sldId id="265" r:id="rId14"/>
    <p:sldId id="267" r:id="rId15"/>
    <p:sldId id="268" r:id="rId16"/>
    <p:sldId id="270" r:id="rId17"/>
    <p:sldId id="362" r:id="rId18"/>
    <p:sldId id="271" r:id="rId19"/>
    <p:sldId id="274" r:id="rId20"/>
    <p:sldId id="275" r:id="rId21"/>
    <p:sldId id="272" r:id="rId22"/>
    <p:sldId id="363" r:id="rId23"/>
    <p:sldId id="329" r:id="rId24"/>
    <p:sldId id="273" r:id="rId25"/>
    <p:sldId id="276" r:id="rId26"/>
    <p:sldId id="364" r:id="rId27"/>
    <p:sldId id="282" r:id="rId28"/>
    <p:sldId id="283" r:id="rId29"/>
    <p:sldId id="327" r:id="rId30"/>
    <p:sldId id="365" r:id="rId31"/>
    <p:sldId id="280" r:id="rId32"/>
    <p:sldId id="277" r:id="rId33"/>
    <p:sldId id="334" r:id="rId34"/>
    <p:sldId id="286" r:id="rId35"/>
    <p:sldId id="287" r:id="rId36"/>
    <p:sldId id="285" r:id="rId37"/>
    <p:sldId id="284" r:id="rId38"/>
    <p:sldId id="359" r:id="rId39"/>
    <p:sldId id="335" r:id="rId40"/>
    <p:sldId id="338" r:id="rId41"/>
    <p:sldId id="341" r:id="rId42"/>
    <p:sldId id="342" r:id="rId43"/>
    <p:sldId id="340" r:id="rId44"/>
    <p:sldId id="339" r:id="rId45"/>
    <p:sldId id="289" r:id="rId46"/>
    <p:sldId id="336" r:id="rId47"/>
    <p:sldId id="347" r:id="rId48"/>
    <p:sldId id="344" r:id="rId49"/>
    <p:sldId id="345" r:id="rId50"/>
    <p:sldId id="343" r:id="rId51"/>
    <p:sldId id="348" r:id="rId52"/>
    <p:sldId id="349" r:id="rId53"/>
    <p:sldId id="350" r:id="rId54"/>
    <p:sldId id="351" r:id="rId55"/>
    <p:sldId id="352" r:id="rId56"/>
    <p:sldId id="324" r:id="rId57"/>
    <p:sldId id="353" r:id="rId58"/>
    <p:sldId id="317" r:id="rId59"/>
    <p:sldId id="318" r:id="rId60"/>
    <p:sldId id="326" r:id="rId61"/>
    <p:sldId id="328" r:id="rId62"/>
    <p:sldId id="358" r:id="rId63"/>
    <p:sldId id="354" r:id="rId64"/>
    <p:sldId id="357" r:id="rId65"/>
    <p:sldId id="355" r:id="rId66"/>
    <p:sldId id="356" r:id="rId6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80" d="100"/>
          <a:sy n="80" d="100"/>
        </p:scale>
        <p:origin x="27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7134751-7F5A-4B6D-974A-B327515324BC}" type="datetimeFigureOut">
              <a:rPr lang="en-GB" smtClean="0"/>
              <a:t>13/12/2021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4D97172-CA1A-4D0D-B479-DB14087FC29E}" type="slidenum">
              <a:rPr lang="en-GB" smtClean="0"/>
              <a:t>‹#›</a:t>
            </a:fld>
            <a:endParaRPr lang="en-GB"/>
          </a:p>
        </p:txBody>
      </p:sp>
    </p:spTree>
    <p:extLst>
      <p:ext uri="{BB962C8B-B14F-4D97-AF65-F5344CB8AC3E}">
        <p14:creationId xmlns:p14="http://schemas.microsoft.com/office/powerpoint/2010/main" val="3670082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2713" y="1685925"/>
            <a:ext cx="6072188" cy="4556125"/>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marL="0" marR="0" lvl="0" indent="0" algn="r" defTabSz="901568" rtl="0" eaLnBrk="1" fontAlgn="auto" latinLnBrk="0" hangingPunct="1">
              <a:lnSpc>
                <a:spcPct val="100000"/>
              </a:lnSpc>
              <a:spcBef>
                <a:spcPts val="0"/>
              </a:spcBef>
              <a:spcAft>
                <a:spcPts val="0"/>
              </a:spcAft>
              <a:buClrTx/>
              <a:buSzTx/>
              <a:buFontTx/>
              <a:buNone/>
              <a:tabLst/>
              <a:defRPr/>
            </a:pPr>
            <a:fld id="{C9DF3834-AE5E-4216-B825-DD970B2831F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01568"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5832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2523886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2577462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3318735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2E2C62-07A6-4526-8219-6D8A1E8919C1}" type="slidenum">
              <a:rPr lang="en-GB" smtClean="0"/>
              <a:t>5</a:t>
            </a:fld>
            <a:endParaRPr lang="en-GB" dirty="0"/>
          </a:p>
        </p:txBody>
      </p:sp>
    </p:spTree>
    <p:extLst>
      <p:ext uri="{BB962C8B-B14F-4D97-AF65-F5344CB8AC3E}">
        <p14:creationId xmlns:p14="http://schemas.microsoft.com/office/powerpoint/2010/main" val="2637796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6</a:t>
            </a:fld>
            <a:endParaRPr lang="en-GB"/>
          </a:p>
        </p:txBody>
      </p:sp>
    </p:spTree>
    <p:extLst>
      <p:ext uri="{BB962C8B-B14F-4D97-AF65-F5344CB8AC3E}">
        <p14:creationId xmlns:p14="http://schemas.microsoft.com/office/powerpoint/2010/main" val="662157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7</a:t>
            </a:fld>
            <a:endParaRPr lang="en-GB" altLang="en-US" dirty="0">
              <a:solidFill>
                <a:srgbClr val="000000"/>
              </a:solidFill>
            </a:endParaRPr>
          </a:p>
        </p:txBody>
      </p:sp>
    </p:spTree>
    <p:extLst>
      <p:ext uri="{BB962C8B-B14F-4D97-AF65-F5344CB8AC3E}">
        <p14:creationId xmlns:p14="http://schemas.microsoft.com/office/powerpoint/2010/main" val="15899600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8</a:t>
            </a:fld>
            <a:endParaRPr lang="en-GB"/>
          </a:p>
        </p:txBody>
      </p:sp>
    </p:spTree>
    <p:extLst>
      <p:ext uri="{BB962C8B-B14F-4D97-AF65-F5344CB8AC3E}">
        <p14:creationId xmlns:p14="http://schemas.microsoft.com/office/powerpoint/2010/main" val="1158104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9</a:t>
            </a:fld>
            <a:endParaRPr lang="en-GB" altLang="en-US" dirty="0">
              <a:solidFill>
                <a:srgbClr val="000000"/>
              </a:solidFill>
            </a:endParaRPr>
          </a:p>
        </p:txBody>
      </p:sp>
    </p:spTree>
    <p:extLst>
      <p:ext uri="{BB962C8B-B14F-4D97-AF65-F5344CB8AC3E}">
        <p14:creationId xmlns:p14="http://schemas.microsoft.com/office/powerpoint/2010/main" val="2242516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11</a:t>
            </a:fld>
            <a:endParaRPr lang="en-GB"/>
          </a:p>
        </p:txBody>
      </p:sp>
    </p:spTree>
    <p:extLst>
      <p:ext uri="{BB962C8B-B14F-4D97-AF65-F5344CB8AC3E}">
        <p14:creationId xmlns:p14="http://schemas.microsoft.com/office/powerpoint/2010/main" val="109377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12</a:t>
            </a:fld>
            <a:endParaRPr lang="en-GB"/>
          </a:p>
        </p:txBody>
      </p:sp>
    </p:spTree>
    <p:extLst>
      <p:ext uri="{BB962C8B-B14F-4D97-AF65-F5344CB8AC3E}">
        <p14:creationId xmlns:p14="http://schemas.microsoft.com/office/powerpoint/2010/main" val="3534516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37710649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41354106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2782885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9332229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40926521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1648364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17618782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7109161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4242556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23</a:t>
            </a:fld>
            <a:endParaRPr lang="en-GB" dirty="0"/>
          </a:p>
        </p:txBody>
      </p:sp>
    </p:spTree>
    <p:extLst>
      <p:ext uri="{BB962C8B-B14F-4D97-AF65-F5344CB8AC3E}">
        <p14:creationId xmlns:p14="http://schemas.microsoft.com/office/powerpoint/2010/main" val="38829498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35039394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b="1" i="1" u="sng" dirty="0">
              <a:solidFill>
                <a:prstClr val="black"/>
              </a:solidFill>
            </a:endParaRPr>
          </a:p>
          <a:p>
            <a:pPr marL="342900" indent="-342900" algn="just">
              <a:buFont typeface="Arial" panose="020B0604020202020204" pitchFamily="34" charset="0"/>
              <a:buChar char="•"/>
            </a:pPr>
            <a:r>
              <a:rPr lang="en-GB" sz="1200" dirty="0">
                <a:solidFill>
                  <a:prstClr val="black"/>
                </a:solidFill>
              </a:rPr>
              <a:t>King’s campaigns had won some support from President John F Kennedy (1917–1963) and his brother Robert Kennedy (although, as Attorney General, the latter authorised FBI wiretaps of King and the SNCC)</a:t>
            </a:r>
          </a:p>
          <a:p>
            <a:pPr marL="342900" indent="-342900" algn="just">
              <a:buFont typeface="Arial" panose="020B0604020202020204" pitchFamily="34" charset="0"/>
              <a:buChar char="•"/>
            </a:pPr>
            <a:endParaRPr lang="en-GB" sz="1200" dirty="0">
              <a:solidFill>
                <a:prstClr val="black"/>
              </a:solidFill>
            </a:endParaRPr>
          </a:p>
          <a:p>
            <a:pPr marL="342900" indent="-342900" algn="just">
              <a:buFont typeface="Arial" panose="020B0604020202020204" pitchFamily="34" charset="0"/>
              <a:buChar char="•"/>
            </a:pPr>
            <a:r>
              <a:rPr lang="en-GB" sz="1200" dirty="0">
                <a:solidFill>
                  <a:prstClr val="black"/>
                </a:solidFill>
              </a:rPr>
              <a:t>Kennedy’s successor Lyndon B Johnson (1908–1973) brought forward set of reforms in 1964–65, promising to forge a Great Society “</a:t>
            </a:r>
            <a:r>
              <a:rPr lang="en-GB" sz="1200" dirty="0"/>
              <a:t>where no child will go unfed, no youngster  unschooled”</a:t>
            </a:r>
            <a:endParaRPr lang="en-GB" sz="1200" dirty="0">
              <a:solidFill>
                <a:prstClr val="black"/>
              </a:solidFill>
            </a:endParaRPr>
          </a:p>
          <a:p>
            <a:pPr marL="342900" indent="-342900" algn="just">
              <a:buFont typeface="Arial" panose="020B0604020202020204" pitchFamily="34" charset="0"/>
              <a:buChar char="•"/>
            </a:pPr>
            <a:endParaRPr lang="en-GB" sz="1200" dirty="0">
              <a:solidFill>
                <a:prstClr val="black"/>
              </a:solidFill>
            </a:endParaRPr>
          </a:p>
          <a:p>
            <a:pPr marL="342900" indent="-342900" algn="just">
              <a:buFont typeface="Arial" panose="020B0604020202020204" pitchFamily="34" charset="0"/>
              <a:buChar char="•"/>
            </a:pPr>
            <a:r>
              <a:rPr lang="en-GB" altLang="en-US" sz="1200" b="1" dirty="0"/>
              <a:t>Civil Rights Act </a:t>
            </a:r>
            <a:r>
              <a:rPr lang="en-GB" altLang="en-US" sz="1200" dirty="0"/>
              <a:t>of 1964 sweepingly aimed at alleviating discrimination in public accommodation, public schools, housing, labour unions, employment and economic opportunity</a:t>
            </a:r>
          </a:p>
          <a:p>
            <a:pPr marL="342900" indent="-342900" algn="just">
              <a:buFont typeface="Arial" panose="020B0604020202020204" pitchFamily="34" charset="0"/>
              <a:buChar char="•"/>
            </a:pPr>
            <a:endParaRPr lang="en-GB" altLang="en-US" sz="1200" dirty="0"/>
          </a:p>
          <a:p>
            <a:pPr marL="342900" indent="-342900" algn="just">
              <a:buFont typeface="Arial" panose="020B0604020202020204" pitchFamily="34" charset="0"/>
              <a:buChar char="•"/>
            </a:pPr>
            <a:r>
              <a:rPr lang="en-GB" altLang="en-US" sz="1200" b="1" dirty="0"/>
              <a:t>Voting Rights Act </a:t>
            </a:r>
            <a:r>
              <a:rPr lang="en-GB" altLang="en-US" sz="1200" dirty="0"/>
              <a:t>of  1965 was designed to eliminate illegal barriers to the right to vote</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dirty="0">
              <a:solidFill>
                <a:prstClr val="black"/>
              </a:solidFill>
            </a:endParaRPr>
          </a:p>
        </p:txBody>
      </p:sp>
    </p:spTree>
    <p:extLst>
      <p:ext uri="{BB962C8B-B14F-4D97-AF65-F5344CB8AC3E}">
        <p14:creationId xmlns:p14="http://schemas.microsoft.com/office/powerpoint/2010/main" val="1048464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26</a:t>
            </a:fld>
            <a:endParaRPr lang="en-GB" dirty="0"/>
          </a:p>
        </p:txBody>
      </p:sp>
    </p:spTree>
    <p:extLst>
      <p:ext uri="{BB962C8B-B14F-4D97-AF65-F5344CB8AC3E}">
        <p14:creationId xmlns:p14="http://schemas.microsoft.com/office/powerpoint/2010/main" val="17132533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9818830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41546973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29</a:t>
            </a:fld>
            <a:endParaRPr lang="en-GB" dirty="0"/>
          </a:p>
        </p:txBody>
      </p:sp>
    </p:spTree>
    <p:extLst>
      <p:ext uri="{BB962C8B-B14F-4D97-AF65-F5344CB8AC3E}">
        <p14:creationId xmlns:p14="http://schemas.microsoft.com/office/powerpoint/2010/main" val="26527634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30</a:t>
            </a:fld>
            <a:endParaRPr lang="en-GB" dirty="0"/>
          </a:p>
        </p:txBody>
      </p:sp>
    </p:spTree>
    <p:extLst>
      <p:ext uri="{BB962C8B-B14F-4D97-AF65-F5344CB8AC3E}">
        <p14:creationId xmlns:p14="http://schemas.microsoft.com/office/powerpoint/2010/main" val="26014092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31</a:t>
            </a:fld>
            <a:endParaRPr lang="en-GB" dirty="0"/>
          </a:p>
        </p:txBody>
      </p:sp>
    </p:spTree>
    <p:extLst>
      <p:ext uri="{BB962C8B-B14F-4D97-AF65-F5344CB8AC3E}">
        <p14:creationId xmlns:p14="http://schemas.microsoft.com/office/powerpoint/2010/main" val="22597253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32</a:t>
            </a:fld>
            <a:endParaRPr lang="en-GB" dirty="0"/>
          </a:p>
        </p:txBody>
      </p:sp>
    </p:spTree>
    <p:extLst>
      <p:ext uri="{BB962C8B-B14F-4D97-AF65-F5344CB8AC3E}">
        <p14:creationId xmlns:p14="http://schemas.microsoft.com/office/powerpoint/2010/main" val="13356662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33</a:t>
            </a:fld>
            <a:endParaRPr lang="en-GB" dirty="0"/>
          </a:p>
        </p:txBody>
      </p:sp>
    </p:spTree>
    <p:extLst>
      <p:ext uri="{BB962C8B-B14F-4D97-AF65-F5344CB8AC3E}">
        <p14:creationId xmlns:p14="http://schemas.microsoft.com/office/powerpoint/2010/main" val="13750708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34</a:t>
            </a:fld>
            <a:endParaRPr lang="en-GB" dirty="0"/>
          </a:p>
        </p:txBody>
      </p:sp>
    </p:spTree>
    <p:extLst>
      <p:ext uri="{BB962C8B-B14F-4D97-AF65-F5344CB8AC3E}">
        <p14:creationId xmlns:p14="http://schemas.microsoft.com/office/powerpoint/2010/main" val="15245748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35</a:t>
            </a:fld>
            <a:endParaRPr lang="en-GB" dirty="0"/>
          </a:p>
        </p:txBody>
      </p:sp>
    </p:spTree>
    <p:extLst>
      <p:ext uri="{BB962C8B-B14F-4D97-AF65-F5344CB8AC3E}">
        <p14:creationId xmlns:p14="http://schemas.microsoft.com/office/powerpoint/2010/main" val="23547835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39984098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37</a:t>
            </a:fld>
            <a:endParaRPr lang="en-GB" dirty="0"/>
          </a:p>
        </p:txBody>
      </p:sp>
    </p:spTree>
    <p:extLst>
      <p:ext uri="{BB962C8B-B14F-4D97-AF65-F5344CB8AC3E}">
        <p14:creationId xmlns:p14="http://schemas.microsoft.com/office/powerpoint/2010/main" val="19826085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2713" y="1685925"/>
            <a:ext cx="6072188" cy="4556125"/>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marL="0" marR="0" lvl="0" indent="0" algn="r" defTabSz="901568" rtl="0" eaLnBrk="1" fontAlgn="auto" latinLnBrk="0" hangingPunct="1">
              <a:lnSpc>
                <a:spcPct val="100000"/>
              </a:lnSpc>
              <a:spcBef>
                <a:spcPts val="0"/>
              </a:spcBef>
              <a:spcAft>
                <a:spcPts val="0"/>
              </a:spcAft>
              <a:buClrTx/>
              <a:buSzTx/>
              <a:buFontTx/>
              <a:buNone/>
              <a:tabLst/>
              <a:defRPr/>
            </a:pPr>
            <a:fld id="{C9DF3834-AE5E-4216-B825-DD970B2831F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01568"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33032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39</a:t>
            </a:fld>
            <a:endParaRPr lang="en-GB" dirty="0"/>
          </a:p>
        </p:txBody>
      </p:sp>
    </p:spTree>
    <p:extLst>
      <p:ext uri="{BB962C8B-B14F-4D97-AF65-F5344CB8AC3E}">
        <p14:creationId xmlns:p14="http://schemas.microsoft.com/office/powerpoint/2010/main" val="13589811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40</a:t>
            </a:fld>
            <a:endParaRPr lang="en-GB" dirty="0"/>
          </a:p>
        </p:txBody>
      </p:sp>
    </p:spTree>
    <p:extLst>
      <p:ext uri="{BB962C8B-B14F-4D97-AF65-F5344CB8AC3E}">
        <p14:creationId xmlns:p14="http://schemas.microsoft.com/office/powerpoint/2010/main" val="63453856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41</a:t>
            </a:fld>
            <a:endParaRPr lang="en-GB" dirty="0"/>
          </a:p>
        </p:txBody>
      </p:sp>
    </p:spTree>
    <p:extLst>
      <p:ext uri="{BB962C8B-B14F-4D97-AF65-F5344CB8AC3E}">
        <p14:creationId xmlns:p14="http://schemas.microsoft.com/office/powerpoint/2010/main" val="22489952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42</a:t>
            </a:fld>
            <a:endParaRPr lang="en-GB" dirty="0"/>
          </a:p>
        </p:txBody>
      </p:sp>
    </p:spTree>
    <p:extLst>
      <p:ext uri="{BB962C8B-B14F-4D97-AF65-F5344CB8AC3E}">
        <p14:creationId xmlns:p14="http://schemas.microsoft.com/office/powerpoint/2010/main" val="199966996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43</a:t>
            </a:fld>
            <a:endParaRPr lang="en-GB" dirty="0"/>
          </a:p>
        </p:txBody>
      </p:sp>
    </p:spTree>
    <p:extLst>
      <p:ext uri="{BB962C8B-B14F-4D97-AF65-F5344CB8AC3E}">
        <p14:creationId xmlns:p14="http://schemas.microsoft.com/office/powerpoint/2010/main" val="30038056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44</a:t>
            </a:fld>
            <a:endParaRPr lang="en-GB" dirty="0"/>
          </a:p>
        </p:txBody>
      </p:sp>
    </p:spTree>
    <p:extLst>
      <p:ext uri="{BB962C8B-B14F-4D97-AF65-F5344CB8AC3E}">
        <p14:creationId xmlns:p14="http://schemas.microsoft.com/office/powerpoint/2010/main" val="289320913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45</a:t>
            </a:fld>
            <a:endParaRPr lang="en-GB" dirty="0"/>
          </a:p>
        </p:txBody>
      </p:sp>
    </p:spTree>
    <p:extLst>
      <p:ext uri="{BB962C8B-B14F-4D97-AF65-F5344CB8AC3E}">
        <p14:creationId xmlns:p14="http://schemas.microsoft.com/office/powerpoint/2010/main" val="369302608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46</a:t>
            </a:fld>
            <a:endParaRPr lang="en-GB" dirty="0"/>
          </a:p>
        </p:txBody>
      </p:sp>
    </p:spTree>
    <p:extLst>
      <p:ext uri="{BB962C8B-B14F-4D97-AF65-F5344CB8AC3E}">
        <p14:creationId xmlns:p14="http://schemas.microsoft.com/office/powerpoint/2010/main" val="335569076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47</a:t>
            </a:fld>
            <a:endParaRPr lang="en-GB" dirty="0"/>
          </a:p>
        </p:txBody>
      </p:sp>
    </p:spTree>
    <p:extLst>
      <p:ext uri="{BB962C8B-B14F-4D97-AF65-F5344CB8AC3E}">
        <p14:creationId xmlns:p14="http://schemas.microsoft.com/office/powerpoint/2010/main" val="6582063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48</a:t>
            </a:fld>
            <a:endParaRPr lang="en-GB" dirty="0"/>
          </a:p>
        </p:txBody>
      </p:sp>
    </p:spTree>
    <p:extLst>
      <p:ext uri="{BB962C8B-B14F-4D97-AF65-F5344CB8AC3E}">
        <p14:creationId xmlns:p14="http://schemas.microsoft.com/office/powerpoint/2010/main" val="97302117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49</a:t>
            </a:fld>
            <a:endParaRPr lang="en-GB" dirty="0"/>
          </a:p>
        </p:txBody>
      </p:sp>
    </p:spTree>
    <p:extLst>
      <p:ext uri="{BB962C8B-B14F-4D97-AF65-F5344CB8AC3E}">
        <p14:creationId xmlns:p14="http://schemas.microsoft.com/office/powerpoint/2010/main" val="225016521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50</a:t>
            </a:fld>
            <a:endParaRPr lang="en-GB" dirty="0"/>
          </a:p>
        </p:txBody>
      </p:sp>
    </p:spTree>
    <p:extLst>
      <p:ext uri="{BB962C8B-B14F-4D97-AF65-F5344CB8AC3E}">
        <p14:creationId xmlns:p14="http://schemas.microsoft.com/office/powerpoint/2010/main" val="334749389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51</a:t>
            </a:fld>
            <a:endParaRPr lang="en-GB" dirty="0"/>
          </a:p>
        </p:txBody>
      </p:sp>
    </p:spTree>
    <p:extLst>
      <p:ext uri="{BB962C8B-B14F-4D97-AF65-F5344CB8AC3E}">
        <p14:creationId xmlns:p14="http://schemas.microsoft.com/office/powerpoint/2010/main" val="121854508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52</a:t>
            </a:fld>
            <a:endParaRPr lang="en-GB" dirty="0"/>
          </a:p>
        </p:txBody>
      </p:sp>
    </p:spTree>
    <p:extLst>
      <p:ext uri="{BB962C8B-B14F-4D97-AF65-F5344CB8AC3E}">
        <p14:creationId xmlns:p14="http://schemas.microsoft.com/office/powerpoint/2010/main" val="397279753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53</a:t>
            </a:fld>
            <a:endParaRPr lang="en-GB" dirty="0"/>
          </a:p>
        </p:txBody>
      </p:sp>
    </p:spTree>
    <p:extLst>
      <p:ext uri="{BB962C8B-B14F-4D97-AF65-F5344CB8AC3E}">
        <p14:creationId xmlns:p14="http://schemas.microsoft.com/office/powerpoint/2010/main" val="408299603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D97172-CA1A-4D0D-B479-DB14087FC29E}" type="slidenum">
              <a:rPr lang="en-GB" smtClean="0"/>
              <a:t>54</a:t>
            </a:fld>
            <a:endParaRPr lang="en-GB" dirty="0"/>
          </a:p>
        </p:txBody>
      </p:sp>
    </p:spTree>
    <p:extLst>
      <p:ext uri="{BB962C8B-B14F-4D97-AF65-F5344CB8AC3E}">
        <p14:creationId xmlns:p14="http://schemas.microsoft.com/office/powerpoint/2010/main" val="144253723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55</a:t>
            </a:fld>
            <a:endParaRPr lang="en-GB"/>
          </a:p>
        </p:txBody>
      </p:sp>
    </p:spTree>
    <p:extLst>
      <p:ext uri="{BB962C8B-B14F-4D97-AF65-F5344CB8AC3E}">
        <p14:creationId xmlns:p14="http://schemas.microsoft.com/office/powerpoint/2010/main" val="261787292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56</a:t>
            </a:fld>
            <a:endParaRPr lang="en-GB"/>
          </a:p>
        </p:txBody>
      </p:sp>
    </p:spTree>
    <p:extLst>
      <p:ext uri="{BB962C8B-B14F-4D97-AF65-F5344CB8AC3E}">
        <p14:creationId xmlns:p14="http://schemas.microsoft.com/office/powerpoint/2010/main" val="115514500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57</a:t>
            </a:fld>
            <a:endParaRPr lang="en-GB"/>
          </a:p>
        </p:txBody>
      </p:sp>
    </p:spTree>
    <p:extLst>
      <p:ext uri="{BB962C8B-B14F-4D97-AF65-F5344CB8AC3E}">
        <p14:creationId xmlns:p14="http://schemas.microsoft.com/office/powerpoint/2010/main" val="247778891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58</a:t>
            </a:fld>
            <a:endParaRPr lang="en-GB"/>
          </a:p>
        </p:txBody>
      </p:sp>
    </p:spTree>
    <p:extLst>
      <p:ext uri="{BB962C8B-B14F-4D97-AF65-F5344CB8AC3E}">
        <p14:creationId xmlns:p14="http://schemas.microsoft.com/office/powerpoint/2010/main" val="53187908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Parallel</a:t>
            </a:r>
            <a:r>
              <a:rPr lang="en-GB" baseline="0" dirty="0"/>
              <a:t> – and even more marked – experience in France</a:t>
            </a:r>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59</a:t>
            </a:fld>
            <a:endParaRPr lang="en-GB"/>
          </a:p>
        </p:txBody>
      </p:sp>
    </p:spTree>
    <p:extLst>
      <p:ext uri="{BB962C8B-B14F-4D97-AF65-F5344CB8AC3E}">
        <p14:creationId xmlns:p14="http://schemas.microsoft.com/office/powerpoint/2010/main" val="209967848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even more the case in instances where independence was presaged by wars of decolonisation.</a:t>
            </a:r>
          </a:p>
          <a:p>
            <a:r>
              <a:rPr lang="en-GB" dirty="0"/>
              <a:t> </a:t>
            </a:r>
          </a:p>
          <a:p>
            <a:r>
              <a:rPr lang="en-GB" dirty="0"/>
              <a:t>The best known of these was probably in Kenya, where, prior to independence in 1963, the British military was deployed to supress the Mau </a:t>
            </a:r>
            <a:r>
              <a:rPr lang="en-GB" dirty="0" err="1"/>
              <a:t>Mau</a:t>
            </a:r>
            <a:r>
              <a:rPr lang="en-GB" dirty="0"/>
              <a:t> Uprising against colonial rule.</a:t>
            </a:r>
          </a:p>
          <a:p>
            <a:r>
              <a:rPr lang="en-GB" dirty="0"/>
              <a:t> </a:t>
            </a:r>
          </a:p>
          <a:p>
            <a:r>
              <a:rPr lang="en-GB" dirty="0"/>
              <a:t>British forces put down the rebellion in a conflict noted for its brutality – to the extent that in 2013 the UK government agreed to compensate Mau </a:t>
            </a:r>
            <a:r>
              <a:rPr lang="en-GB" dirty="0" err="1"/>
              <a:t>Mau</a:t>
            </a:r>
            <a:r>
              <a:rPr lang="en-GB" dirty="0"/>
              <a:t> veterans who were tortured by British forces </a:t>
            </a:r>
          </a:p>
          <a:p>
            <a:r>
              <a:rPr lang="en-GB" dirty="0"/>
              <a:t> </a:t>
            </a:r>
          </a:p>
          <a:p>
            <a:r>
              <a:rPr lang="en-GB" dirty="0"/>
              <a:t>Concurrent to the Mau </a:t>
            </a:r>
            <a:r>
              <a:rPr lang="en-GB" dirty="0" err="1"/>
              <a:t>Mau</a:t>
            </a:r>
            <a:r>
              <a:rPr lang="en-GB" dirty="0"/>
              <a:t> war, British Commonwealth forces were also engaged in a conflict against a Communist insurgency in Malaya.</a:t>
            </a:r>
          </a:p>
          <a:p>
            <a:r>
              <a:rPr lang="en-GB" dirty="0"/>
              <a:t> </a:t>
            </a:r>
          </a:p>
          <a:p>
            <a:r>
              <a:rPr lang="en-GB" dirty="0"/>
              <a:t>With the insurgency defeated, an independent Malaysian state was founded in 1963, from which Singapore separated two years later.</a:t>
            </a:r>
          </a:p>
          <a:p>
            <a:r>
              <a:rPr lang="en-GB" dirty="0"/>
              <a:t> </a:t>
            </a:r>
          </a:p>
        </p:txBody>
      </p:sp>
      <p:sp>
        <p:nvSpPr>
          <p:cNvPr id="4" name="Slide Number Placeholder 3"/>
          <p:cNvSpPr>
            <a:spLocks noGrp="1"/>
          </p:cNvSpPr>
          <p:nvPr>
            <p:ph type="sldNum" sz="quarter" idx="10"/>
          </p:nvPr>
        </p:nvSpPr>
        <p:spPr/>
        <p:txBody>
          <a:bodyPr/>
          <a:lstStyle/>
          <a:p>
            <a:fld id="{0B8F1023-3D7F-4B2C-AFA1-4BEC0D3B321B}" type="slidenum">
              <a:rPr lang="en-GB" smtClean="0"/>
              <a:t>60</a:t>
            </a:fld>
            <a:endParaRPr lang="en-GB"/>
          </a:p>
        </p:txBody>
      </p:sp>
    </p:spTree>
    <p:extLst>
      <p:ext uri="{BB962C8B-B14F-4D97-AF65-F5344CB8AC3E}">
        <p14:creationId xmlns:p14="http://schemas.microsoft.com/office/powerpoint/2010/main" val="82133163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61</a:t>
            </a:fld>
            <a:endParaRPr lang="en-GB" altLang="en-US" dirty="0">
              <a:solidFill>
                <a:srgbClr val="000000"/>
              </a:solidFill>
            </a:endParaRPr>
          </a:p>
        </p:txBody>
      </p:sp>
    </p:spTree>
    <p:extLst>
      <p:ext uri="{BB962C8B-B14F-4D97-AF65-F5344CB8AC3E}">
        <p14:creationId xmlns:p14="http://schemas.microsoft.com/office/powerpoint/2010/main" val="294224674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62</a:t>
            </a:fld>
            <a:endParaRPr lang="en-GB"/>
          </a:p>
        </p:txBody>
      </p:sp>
    </p:spTree>
    <p:extLst>
      <p:ext uri="{BB962C8B-B14F-4D97-AF65-F5344CB8AC3E}">
        <p14:creationId xmlns:p14="http://schemas.microsoft.com/office/powerpoint/2010/main" val="108799102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63</a:t>
            </a:fld>
            <a:endParaRPr lang="en-GB"/>
          </a:p>
        </p:txBody>
      </p:sp>
    </p:spTree>
    <p:extLst>
      <p:ext uri="{BB962C8B-B14F-4D97-AF65-F5344CB8AC3E}">
        <p14:creationId xmlns:p14="http://schemas.microsoft.com/office/powerpoint/2010/main" val="99600429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64</a:t>
            </a:fld>
            <a:endParaRPr lang="en-GB"/>
          </a:p>
        </p:txBody>
      </p:sp>
    </p:spTree>
    <p:extLst>
      <p:ext uri="{BB962C8B-B14F-4D97-AF65-F5344CB8AC3E}">
        <p14:creationId xmlns:p14="http://schemas.microsoft.com/office/powerpoint/2010/main" val="156026717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65</a:t>
            </a:fld>
            <a:endParaRPr lang="en-GB"/>
          </a:p>
        </p:txBody>
      </p:sp>
    </p:spTree>
    <p:extLst>
      <p:ext uri="{BB962C8B-B14F-4D97-AF65-F5344CB8AC3E}">
        <p14:creationId xmlns:p14="http://schemas.microsoft.com/office/powerpoint/2010/main" val="323895571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D97172-CA1A-4D0D-B479-DB14087FC29E}" type="slidenum">
              <a:rPr lang="en-GB" smtClean="0"/>
              <a:t>66</a:t>
            </a:fld>
            <a:endParaRPr lang="en-GB"/>
          </a:p>
        </p:txBody>
      </p:sp>
    </p:spTree>
    <p:extLst>
      <p:ext uri="{BB962C8B-B14F-4D97-AF65-F5344CB8AC3E}">
        <p14:creationId xmlns:p14="http://schemas.microsoft.com/office/powerpoint/2010/main" val="1694738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13/12/2021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373997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13/12/2021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794843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13/12/2021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695135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13/12/2021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83525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13/12/2021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461171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13/12/2021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097816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13/12/2021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293830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13/12/2021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149166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13/12/2021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463766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13/12/2021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431011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13/12/2021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122329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13/12/2021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386462785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en.wikipedia.org/wiki/Josephine_Baker"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dln2dQyLNVU" TargetMode="External"/><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video" Target="https://www.youtube.com/embed/ymOaiWla3DU?feature=oembed" TargetMode="Externa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s://www.youtube.com/watch?v=oodolEmUg2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7.xml"/><Relationship Id="rId1" Type="http://schemas.openxmlformats.org/officeDocument/2006/relationships/video" Target="https://www.youtube.com/embed/pCPy5B5oM5M?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n82rgdbM9G4"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46.png"/><Relationship Id="rId4" Type="http://schemas.openxmlformats.org/officeDocument/2006/relationships/image" Target="../media/image45.png"/></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3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59.png"/><Relationship Id="rId4" Type="http://schemas.openxmlformats.org/officeDocument/2006/relationships/image" Target="../media/image58.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4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65.png"/><Relationship Id="rId4" Type="http://schemas.openxmlformats.org/officeDocument/2006/relationships/image" Target="../media/image64.png"/></Relationships>
</file>

<file path=ppt/slides/_rels/slide4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4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4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image" Target="../media/image69.png"/><Relationship Id="rId4" Type="http://schemas.openxmlformats.org/officeDocument/2006/relationships/image" Target="../media/image71.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2.xml"/><Relationship Id="rId1" Type="http://schemas.openxmlformats.org/officeDocument/2006/relationships/video" Target="https://www.youtube.com/embed/GWvGy8bH490?feature=oembed" TargetMode="External"/><Relationship Id="rId4" Type="http://schemas.openxmlformats.org/officeDocument/2006/relationships/image" Target="../media/image72.jpe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2.xml"/><Relationship Id="rId1" Type="http://schemas.openxmlformats.org/officeDocument/2006/relationships/video" Target="https://www.youtube.com/embed/M4DlfEQ7cyk?feature=oembed" TargetMode="External"/><Relationship Id="rId4" Type="http://schemas.openxmlformats.org/officeDocument/2006/relationships/image" Target="../media/image73.jpeg"/></Relationships>
</file>

<file path=ppt/slides/_rels/slide5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5.xml"/><Relationship Id="rId1" Type="http://schemas.openxmlformats.org/officeDocument/2006/relationships/slideLayout" Target="../slideLayouts/slideLayout7.xml"/><Relationship Id="rId5" Type="http://schemas.openxmlformats.org/officeDocument/2006/relationships/image" Target="../media/image77.png"/><Relationship Id="rId4" Type="http://schemas.openxmlformats.org/officeDocument/2006/relationships/image" Target="../media/image76.png"/></Relationships>
</file>

<file path=ppt/slides/_rels/slide57.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6.xml"/><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58.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57.xml"/><Relationship Id="rId1" Type="http://schemas.openxmlformats.org/officeDocument/2006/relationships/slideLayout" Target="../slideLayouts/slideLayout7.xml"/><Relationship Id="rId5" Type="http://schemas.openxmlformats.org/officeDocument/2006/relationships/image" Target="../media/image81.png"/><Relationship Id="rId4" Type="http://schemas.openxmlformats.org/officeDocument/2006/relationships/image" Target="../media/image80.png"/></Relationships>
</file>

<file path=ppt/slides/_rels/slide5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6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9.xml"/><Relationship Id="rId1" Type="http://schemas.openxmlformats.org/officeDocument/2006/relationships/slideLayout" Target="../slideLayouts/slideLayout7.xml"/><Relationship Id="rId5" Type="http://schemas.openxmlformats.org/officeDocument/2006/relationships/image" Target="../media/image87.png"/><Relationship Id="rId4" Type="http://schemas.openxmlformats.org/officeDocument/2006/relationships/image" Target="../media/image86.png"/></Relationships>
</file>

<file path=ppt/slides/_rels/slide6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image" Target="../media/image91.png"/><Relationship Id="rId5" Type="http://schemas.openxmlformats.org/officeDocument/2006/relationships/image" Target="../media/image90.png"/><Relationship Id="rId4" Type="http://schemas.openxmlformats.org/officeDocument/2006/relationships/image" Target="../media/image89.pn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7.xml"/><Relationship Id="rId1" Type="http://schemas.openxmlformats.org/officeDocument/2006/relationships/video" Target="https://www.youtube.com/embed/i_E8O8rlnoo?feature=oembed" TargetMode="External"/><Relationship Id="rId4" Type="http://schemas.openxmlformats.org/officeDocument/2006/relationships/image" Target="../media/image92.jpeg"/></Relationships>
</file>

<file path=ppt/slides/_rels/slide63.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62.xml"/><Relationship Id="rId1" Type="http://schemas.openxmlformats.org/officeDocument/2006/relationships/slideLayout" Target="../slideLayouts/slideLayout7.xml"/><Relationship Id="rId4" Type="http://schemas.openxmlformats.org/officeDocument/2006/relationships/image" Target="../media/image94.png"/></Relationships>
</file>

<file path=ppt/slides/_rels/slide6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4476" y="0"/>
            <a:ext cx="6124574" cy="7915274"/>
          </a:xfrm>
          <a:solidFill>
            <a:schemeClr val="tx1">
              <a:alpha val="70000"/>
            </a:schemeClr>
          </a:solidFill>
        </p:spPr>
        <p:txBody>
          <a:bodyPr>
            <a:normAutofit/>
          </a:bodyPr>
          <a:lstStyle/>
          <a:p>
            <a:r>
              <a:rPr lang="en-GB" sz="3600" dirty="0">
                <a:solidFill>
                  <a:schemeClr val="bg1"/>
                </a:solidFill>
                <a:latin typeface="Cooper Black" panose="0208090404030B020404" pitchFamily="18" charset="0"/>
              </a:rPr>
              <a:t>HPHI5006, 6006</a:t>
            </a:r>
            <a:br>
              <a:rPr lang="en-GB" sz="3600" dirty="0"/>
            </a:br>
            <a:r>
              <a:rPr lang="en-GB" sz="3600" dirty="0">
                <a:solidFill>
                  <a:srgbClr val="00B050"/>
                </a:solidFill>
                <a:latin typeface="Cooper Black" panose="0208090404030B020404" pitchFamily="18" charset="0"/>
              </a:rPr>
              <a:t>Routes &amp; Roots of the Black Atlantic</a:t>
            </a:r>
            <a:br>
              <a:rPr lang="en-GB" sz="3600" dirty="0">
                <a:solidFill>
                  <a:srgbClr val="00B0F0"/>
                </a:solidFill>
                <a:latin typeface="Cooper Black" panose="0208090404030B020404" pitchFamily="18" charset="0"/>
              </a:rPr>
            </a:br>
            <a:br>
              <a:rPr lang="en-GB" sz="1800" dirty="0">
                <a:solidFill>
                  <a:srgbClr val="00B0F0"/>
                </a:solidFill>
                <a:latin typeface="Cooper Black" panose="0208090404030B020404" pitchFamily="18" charset="0"/>
              </a:rPr>
            </a:br>
            <a:br>
              <a:rPr lang="en-GB" sz="1800" dirty="0">
                <a:solidFill>
                  <a:srgbClr val="00B0F0"/>
                </a:solidFill>
                <a:latin typeface="Cooper Black" panose="0208090404030B020404" pitchFamily="18" charset="0"/>
              </a:rPr>
            </a:br>
            <a:br>
              <a:rPr lang="en-GB" sz="3600" dirty="0">
                <a:solidFill>
                  <a:srgbClr val="FF0000"/>
                </a:solidFill>
                <a:latin typeface="Cooper Black" panose="0208090404030B020404" pitchFamily="18" charset="0"/>
              </a:rPr>
            </a:br>
            <a:r>
              <a:rPr lang="en-GB" sz="3600" dirty="0">
                <a:solidFill>
                  <a:srgbClr val="FF0000"/>
                </a:solidFill>
                <a:latin typeface="Cooper Black" panose="0208090404030B020404" pitchFamily="18" charset="0"/>
              </a:rPr>
              <a:t>Lecture 13: Civil Rights and Postcolonialism</a:t>
            </a:r>
            <a:br>
              <a:rPr lang="en-GB" sz="3000" dirty="0">
                <a:solidFill>
                  <a:srgbClr val="FF0000"/>
                </a:solidFill>
                <a:latin typeface="Cooper Black" panose="0208090404030B020404" pitchFamily="18" charset="0"/>
              </a:rPr>
            </a:br>
            <a:br>
              <a:rPr lang="en-GB" sz="3000" dirty="0">
                <a:solidFill>
                  <a:srgbClr val="FF0000"/>
                </a:solidFill>
                <a:latin typeface="Cooper Black" panose="0208090404030B020404" pitchFamily="18" charset="0"/>
              </a:rPr>
            </a:br>
            <a:r>
              <a:rPr lang="en-GB" sz="3000" dirty="0">
                <a:solidFill>
                  <a:srgbClr val="FFFF00"/>
                </a:solidFill>
                <a:latin typeface="Cooper Black" panose="0208090404030B020404" pitchFamily="18" charset="0"/>
              </a:rPr>
              <a:t>Part One: Civil Rights in Post-WWII Era</a:t>
            </a:r>
            <a:br>
              <a:rPr lang="en-GB" sz="3000" dirty="0">
                <a:solidFill>
                  <a:srgbClr val="FF0000"/>
                </a:solidFill>
                <a:latin typeface="Cooper Black" panose="0208090404030B020404" pitchFamily="18" charset="0"/>
              </a:rPr>
            </a:br>
            <a:br>
              <a:rPr lang="en-GB" sz="3000" dirty="0">
                <a:solidFill>
                  <a:srgbClr val="FF0000"/>
                </a:solidFill>
                <a:latin typeface="Cooper Black" panose="0208090404030B020404" pitchFamily="18" charset="0"/>
              </a:rPr>
            </a:br>
            <a:br>
              <a:rPr lang="en-GB" sz="3000" dirty="0">
                <a:solidFill>
                  <a:srgbClr val="FF0000"/>
                </a:solidFill>
                <a:latin typeface="Cooper Black" panose="0208090404030B020404" pitchFamily="18" charset="0"/>
              </a:rPr>
            </a:br>
            <a:br>
              <a:rPr lang="en-GB" sz="30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3864117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402626" cy="3774019"/>
          </a:xfrm>
          <a:prstGeom prst="rect">
            <a:avLst/>
          </a:prstGeom>
        </p:spPr>
        <p:txBody>
          <a:bodyPr wrap="square" lIns="540000" tIns="360000" rIns="540000" bIns="360000">
            <a:spAutoFit/>
          </a:bodyPr>
          <a:lstStyle/>
          <a:p>
            <a:pPr algn="just"/>
            <a:r>
              <a:rPr lang="en-GB" sz="2400" dirty="0">
                <a:solidFill>
                  <a:srgbClr val="FFFF00"/>
                </a:solidFill>
                <a:latin typeface="Cooper Black" panose="0208090404030B020404" pitchFamily="18" charset="0"/>
              </a:rPr>
              <a:t>African Americans and WWI</a:t>
            </a:r>
          </a:p>
          <a:p>
            <a:pPr algn="just"/>
            <a:endParaRPr lang="en-GB" sz="1000" b="1" u="sng" dirty="0"/>
          </a:p>
          <a:p>
            <a:pPr marL="285750" indent="-285750" algn="just">
              <a:buFont typeface="Arial" panose="020B0604020202020204" pitchFamily="34" charset="0"/>
              <a:buChar char="•"/>
            </a:pPr>
            <a:endParaRPr lang="en-GB" sz="1000" dirty="0"/>
          </a:p>
          <a:p>
            <a:pPr marL="285750" indent="-285750" algn="just">
              <a:buFont typeface="Arial" panose="020B0604020202020204" pitchFamily="34" charset="0"/>
              <a:buChar char="•"/>
            </a:pPr>
            <a:r>
              <a:rPr lang="en-GB" sz="2400" dirty="0"/>
              <a:t>Conscripts’ exposure to European society – and its (relative) lack of overt racism and discrimination – disillusioned African Americans about US society</a:t>
            </a:r>
          </a:p>
          <a:p>
            <a:pPr marL="285750" indent="-285750" algn="just">
              <a:buFont typeface="Arial" panose="020B0604020202020204" pitchFamily="34" charset="0"/>
              <a:buChar char="•"/>
            </a:pPr>
            <a:endParaRPr lang="en-GB" sz="1000" dirty="0"/>
          </a:p>
          <a:p>
            <a:pPr marL="285750" indent="-285750" algn="just">
              <a:buFont typeface="Arial" panose="020B0604020202020204" pitchFamily="34" charset="0"/>
              <a:buChar char="•"/>
            </a:pPr>
            <a:r>
              <a:rPr lang="en-GB" sz="2400" dirty="0"/>
              <a:t>Succeeded by 1920s Harlem Renaissance and </a:t>
            </a:r>
            <a:r>
              <a:rPr lang="en-GB" sz="2400" i="1" dirty="0" err="1"/>
              <a:t>l'age</a:t>
            </a:r>
            <a:r>
              <a:rPr lang="en-GB" sz="2400" i="1" dirty="0"/>
              <a:t> </a:t>
            </a:r>
            <a:r>
              <a:rPr lang="en-GB" sz="2400" i="1" dirty="0" err="1"/>
              <a:t>nègre</a:t>
            </a:r>
            <a:r>
              <a:rPr lang="en-GB" sz="2400" i="1" dirty="0"/>
              <a:t> </a:t>
            </a:r>
            <a:r>
              <a:rPr lang="en-GB" sz="2400" dirty="0"/>
              <a:t>in France</a:t>
            </a:r>
            <a:endParaRPr lang="en-GB" i="1"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204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12810" y="3643084"/>
            <a:ext cx="2401563" cy="32000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789920" y="3880939"/>
            <a:ext cx="1902395" cy="2862322"/>
          </a:xfrm>
          <a:prstGeom prst="rect">
            <a:avLst/>
          </a:prstGeom>
        </p:spPr>
        <p:txBody>
          <a:bodyPr wrap="square">
            <a:spAutoFit/>
          </a:bodyPr>
          <a:lstStyle/>
          <a:p>
            <a:endParaRPr lang="en-GB" u="sng" dirty="0">
              <a:hlinkClick r:id="rId4" tooltip="Josephine Baker"/>
            </a:endParaRPr>
          </a:p>
          <a:p>
            <a:r>
              <a:rPr lang="en-GB" i="1" dirty="0"/>
              <a:t>Josephine Baker, at the Folies Bergère, Paris, in 1926; 369th Infantry Regiment ‘Hellfighters’ band; in French military uniform, 1945</a:t>
            </a:r>
          </a:p>
        </p:txBody>
      </p:sp>
      <p:pic>
        <p:nvPicPr>
          <p:cNvPr id="2048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8184" y="165287"/>
            <a:ext cx="2617550" cy="34593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4127381"/>
            <a:ext cx="2789921" cy="20924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a:extLst>
              <a:ext uri="{FF2B5EF4-FFF2-40B4-BE49-F238E27FC236}">
                <a16:creationId xmlns:a16="http://schemas.microsoft.com/office/drawing/2014/main" id="{636CDB56-8C0B-4145-B7A9-2F845E2CB07F}"/>
              </a:ext>
            </a:extLst>
          </p:cNvPr>
          <p:cNvPicPr>
            <a:picLocks noChangeAspect="1"/>
          </p:cNvPicPr>
          <p:nvPr/>
        </p:nvPicPr>
        <p:blipFill>
          <a:blip r:embed="rId7"/>
          <a:stretch>
            <a:fillRect/>
          </a:stretch>
        </p:blipFill>
        <p:spPr>
          <a:xfrm>
            <a:off x="6907154" y="3643084"/>
            <a:ext cx="2285392" cy="3200082"/>
          </a:xfrm>
          <a:prstGeom prst="rect">
            <a:avLst/>
          </a:prstGeom>
        </p:spPr>
      </p:pic>
    </p:spTree>
    <p:extLst>
      <p:ext uri="{BB962C8B-B14F-4D97-AF65-F5344CB8AC3E}">
        <p14:creationId xmlns:p14="http://schemas.microsoft.com/office/powerpoint/2010/main" val="2695496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056"/>
            <a:ext cx="6739526" cy="6759452"/>
          </a:xfrm>
          <a:prstGeom prst="rect">
            <a:avLst/>
          </a:prstGeom>
          <a:noFill/>
        </p:spPr>
        <p:txBody>
          <a:bodyPr wrap="square" lIns="360000" tIns="360000" rIns="360000" bIns="360000" rtlCol="0">
            <a:spAutoFit/>
          </a:bodyPr>
          <a:lstStyle/>
          <a:p>
            <a:pPr lvl="1"/>
            <a:r>
              <a:rPr lang="en-GB" sz="2400" dirty="0">
                <a:solidFill>
                  <a:srgbClr val="FFFF00"/>
                </a:solidFill>
                <a:latin typeface="Cooper Black" panose="0208090404030B020404" pitchFamily="18" charset="0"/>
              </a:rPr>
              <a:t>African Americans and WWII</a:t>
            </a:r>
          </a:p>
          <a:p>
            <a:pPr lvl="1"/>
            <a:endParaRPr lang="pt-BR" b="1" dirty="0">
              <a:cs typeface="Arial" pitchFamily="34" charset="0"/>
            </a:endParaRPr>
          </a:p>
          <a:p>
            <a:pPr lvl="1"/>
            <a:endParaRPr lang="pt-BR" b="1" dirty="0">
              <a:cs typeface="Arial" pitchFamily="34" charset="0"/>
            </a:endParaRPr>
          </a:p>
          <a:p>
            <a:pPr lvl="1"/>
            <a:endParaRPr lang="pt-BR" b="1" dirty="0">
              <a:cs typeface="Arial" pitchFamily="34" charset="0"/>
            </a:endParaRPr>
          </a:p>
          <a:p>
            <a:pPr lvl="1"/>
            <a:endParaRPr lang="pt-BR" b="1" dirty="0">
              <a:cs typeface="Arial" pitchFamily="34" charset="0"/>
            </a:endParaRPr>
          </a:p>
          <a:p>
            <a:pPr lvl="1"/>
            <a:endParaRPr lang="pt-BR" b="1" dirty="0">
              <a:cs typeface="Arial" pitchFamily="34" charset="0"/>
            </a:endParaRPr>
          </a:p>
          <a:p>
            <a:pPr lvl="1"/>
            <a:endParaRPr lang="pt-BR" b="1" dirty="0">
              <a:cs typeface="Arial" pitchFamily="34" charset="0"/>
            </a:endParaRPr>
          </a:p>
          <a:p>
            <a:pPr lvl="1"/>
            <a:endParaRPr lang="pt-BR" b="1" dirty="0">
              <a:cs typeface="Arial" pitchFamily="34" charset="0"/>
            </a:endParaRPr>
          </a:p>
          <a:p>
            <a:pPr lvl="1"/>
            <a:endParaRPr lang="pt-BR" b="1" dirty="0">
              <a:cs typeface="Arial" pitchFamily="34" charset="0"/>
            </a:endParaRPr>
          </a:p>
          <a:p>
            <a:pPr lvl="1"/>
            <a:endParaRPr lang="pt-BR" b="1" dirty="0">
              <a:cs typeface="Arial" pitchFamily="34" charset="0"/>
            </a:endParaRPr>
          </a:p>
          <a:p>
            <a:pPr lvl="1"/>
            <a:endParaRPr lang="pt-BR" b="1" dirty="0">
              <a:cs typeface="Arial" pitchFamily="34" charset="0"/>
            </a:endParaRPr>
          </a:p>
          <a:p>
            <a:pPr marL="285750" indent="-285750" algn="just">
              <a:buFont typeface="Arial" panose="020B0604020202020204" pitchFamily="34" charset="0"/>
              <a:buChar char="•"/>
            </a:pPr>
            <a:endParaRPr lang="en-GB" dirty="0">
              <a:cs typeface="Arial" pitchFamily="34" charset="0"/>
            </a:endParaRPr>
          </a:p>
          <a:p>
            <a:pPr marL="285750" indent="-285750" algn="just">
              <a:buFont typeface="Arial" panose="020B0604020202020204" pitchFamily="34" charset="0"/>
              <a:buChar char="•"/>
            </a:pPr>
            <a:r>
              <a:rPr lang="en-GB" sz="2000" dirty="0">
                <a:cs typeface="Arial" pitchFamily="34" charset="0"/>
              </a:rPr>
              <a:t>African Americans  accorded prominence in WWII media reports and propaganda:</a:t>
            </a:r>
          </a:p>
          <a:p>
            <a:pPr marL="742950" lvl="1" indent="-285750" algn="just">
              <a:buFontTx/>
              <a:buChar char="-"/>
            </a:pPr>
            <a:r>
              <a:rPr lang="en-GB" sz="2000" dirty="0">
                <a:cs typeface="Arial" pitchFamily="34" charset="0"/>
              </a:rPr>
              <a:t>role of African Americans in the Red Bull Express military supply system in Europe</a:t>
            </a:r>
          </a:p>
          <a:p>
            <a:pPr marL="742950" lvl="1" indent="-285750" algn="just">
              <a:buFontTx/>
              <a:buChar char="-"/>
            </a:pPr>
            <a:r>
              <a:rPr lang="en-GB" sz="2000" dirty="0">
                <a:cs typeface="Arial" pitchFamily="34" charset="0"/>
              </a:rPr>
              <a:t>celebrated feats of the Tuskegee airmen</a:t>
            </a:r>
          </a:p>
          <a:p>
            <a:pPr marL="742950" lvl="1" indent="-285750" algn="just">
              <a:buFontTx/>
              <a:buChar char="-"/>
            </a:pPr>
            <a:r>
              <a:rPr lang="en-GB" sz="2000" dirty="0">
                <a:cs typeface="Arial" pitchFamily="34" charset="0"/>
              </a:rPr>
              <a:t>role of black celebrity recruits such as heavyweight boxing champion Joe Louis (see 1944 film </a:t>
            </a:r>
            <a:r>
              <a:rPr lang="en-GB" sz="2000" i="1" dirty="0">
                <a:cs typeface="Arial" pitchFamily="34" charset="0"/>
                <a:hlinkClick r:id="rId3"/>
              </a:rPr>
              <a:t>The Negro Soldier</a:t>
            </a:r>
            <a:r>
              <a:rPr lang="en-GB" sz="2000" dirty="0">
                <a:cs typeface="Arial" pitchFamily="34" charset="0"/>
              </a:rPr>
              <a:t>)</a:t>
            </a:r>
            <a:endParaRPr lang="en-GB" sz="2000" i="1" dirty="0">
              <a:cs typeface="Arial" pitchFamily="34" charset="0"/>
            </a:endParaRPr>
          </a:p>
          <a:p>
            <a:pPr algn="just"/>
            <a:endParaRPr lang="en-GB" sz="1000" dirty="0">
              <a:cs typeface="Arial" pitchFamily="34" charset="0"/>
            </a:endParaRP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16852"/>
            <a:ext cx="3396276" cy="2722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49716" y="816852"/>
            <a:ext cx="3089809" cy="2722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64322" y="144372"/>
            <a:ext cx="2436689" cy="3370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39526" y="3515125"/>
            <a:ext cx="2404474" cy="3330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5070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7190339"/>
          </a:xfrm>
          <a:prstGeom prst="rect">
            <a:avLst/>
          </a:prstGeom>
        </p:spPr>
        <p:txBody>
          <a:bodyPr wrap="square" lIns="540000" tIns="360000" rIns="540000" bIns="360000">
            <a:spAutoFit/>
          </a:bodyPr>
          <a:lstStyle/>
          <a:p>
            <a:pPr algn="ctr"/>
            <a:r>
              <a:rPr lang="en-GB" sz="3600" dirty="0">
                <a:solidFill>
                  <a:srgbClr val="FFFF00"/>
                </a:solidFill>
                <a:latin typeface="Cooper Black" panose="0208090404030B020404" pitchFamily="18" charset="0"/>
              </a:rPr>
              <a:t>The Second Great Migration</a:t>
            </a:r>
          </a:p>
          <a:p>
            <a:pPr algn="just"/>
            <a:endParaRPr lang="en-GB" sz="2400" b="1" u="sng" dirty="0">
              <a:solidFill>
                <a:srgbClr val="FFFF00"/>
              </a:solidFill>
            </a:endParaRPr>
          </a:p>
          <a:p>
            <a:pPr algn="just"/>
            <a:endParaRPr lang="en-GB" sz="2400" b="1" u="sng" dirty="0"/>
          </a:p>
          <a:p>
            <a:pPr algn="just"/>
            <a:endParaRPr lang="en-GB" sz="2400" b="1" u="sng" dirty="0"/>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ctr"/>
            <a:endParaRPr lang="en-GB" sz="2400" b="1" u="sng" dirty="0">
              <a:solidFill>
                <a:prstClr val="black"/>
              </a:solidFill>
            </a:endParaRPr>
          </a:p>
          <a:p>
            <a:pPr algn="ctr"/>
            <a:endParaRPr lang="en-GB" sz="1000" b="1" u="sng" dirty="0">
              <a:solidFill>
                <a:prstClr val="black"/>
              </a:solidFill>
            </a:endParaRPr>
          </a:p>
          <a:p>
            <a:pPr algn="ctr"/>
            <a:endParaRPr lang="en-GB" sz="2400" b="1" u="sng" dirty="0">
              <a:solidFill>
                <a:prstClr val="black"/>
              </a:solidFill>
            </a:endParaRPr>
          </a:p>
          <a:p>
            <a:pPr algn="ctr"/>
            <a:r>
              <a:rPr lang="en-GB" sz="2400" b="1" u="sng" dirty="0"/>
              <a:t>Two periodizations:</a:t>
            </a:r>
          </a:p>
          <a:p>
            <a:pPr marL="457200" indent="-457200" algn="ctr">
              <a:buAutoNum type="arabicPeriod"/>
            </a:pPr>
            <a:r>
              <a:rPr lang="en-GB" sz="2400" b="1" dirty="0"/>
              <a:t>c. 1910s–1940</a:t>
            </a:r>
          </a:p>
          <a:p>
            <a:pPr marL="457200" indent="-457200" algn="ctr">
              <a:buAutoNum type="arabicPeriod"/>
            </a:pPr>
            <a:r>
              <a:rPr lang="en-GB" sz="2400" b="1" dirty="0"/>
              <a:t>c. 1940–1980</a:t>
            </a:r>
          </a:p>
          <a:p>
            <a:pPr marL="457200" indent="-457200" algn="just">
              <a:buAutoNum type="arabicPeriod"/>
            </a:pPr>
            <a:endParaRPr lang="en-GB" sz="1000" b="1" dirty="0"/>
          </a:p>
          <a:p>
            <a:pPr algn="just"/>
            <a:r>
              <a:rPr lang="en-GB" sz="1600" dirty="0"/>
              <a:t> </a:t>
            </a:r>
          </a:p>
          <a:p>
            <a:pPr algn="just"/>
            <a:endParaRPr lang="en-GB" sz="16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94" y="1082933"/>
            <a:ext cx="4596712" cy="35911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1420" y="1089494"/>
            <a:ext cx="4565578" cy="3584620"/>
          </a:xfrm>
          <a:prstGeom prst="rect">
            <a:avLst/>
          </a:prstGeom>
        </p:spPr>
      </p:pic>
      <p:sp>
        <p:nvSpPr>
          <p:cNvPr id="5" name="Rectangle 4"/>
          <p:cNvSpPr/>
          <p:nvPr/>
        </p:nvSpPr>
        <p:spPr>
          <a:xfrm>
            <a:off x="6939511" y="5228594"/>
            <a:ext cx="2236782" cy="400110"/>
          </a:xfrm>
          <a:prstGeom prst="rect">
            <a:avLst/>
          </a:prstGeom>
        </p:spPr>
        <p:txBody>
          <a:bodyPr wrap="square">
            <a:spAutoFit/>
          </a:bodyPr>
          <a:lstStyle/>
          <a:p>
            <a:r>
              <a:rPr lang="en-GB" sz="1000" dirty="0"/>
              <a:t>Nos. of African Americans migrating from the South</a:t>
            </a:r>
          </a:p>
        </p:txBody>
      </p:sp>
    </p:spTree>
    <p:extLst>
      <p:ext uri="{BB962C8B-B14F-4D97-AF65-F5344CB8AC3E}">
        <p14:creationId xmlns:p14="http://schemas.microsoft.com/office/powerpoint/2010/main" val="4157538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5" descr="https://upload.wikimedia.org/wikipedia/commons/thumb/1/1c/GreatMigration1910to1970-UrbanPopulation.png/800px-GreatMigration1910to1970-UrbanPopulation.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88" y="1052736"/>
            <a:ext cx="8977621"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 y="7937"/>
            <a:ext cx="9144001" cy="6143899"/>
          </a:xfrm>
          <a:prstGeom prst="rect">
            <a:avLst/>
          </a:prstGeom>
        </p:spPr>
        <p:txBody>
          <a:bodyPr wrap="square" lIns="540000" tIns="360000" rIns="540000" bIns="360000">
            <a:spAutoFit/>
          </a:bodyPr>
          <a:lstStyle/>
          <a:p>
            <a:pPr algn="ctr"/>
            <a:r>
              <a:rPr lang="en-GB" sz="3600" dirty="0">
                <a:solidFill>
                  <a:srgbClr val="FFFF00"/>
                </a:solidFill>
                <a:latin typeface="Cooper Black" panose="0208090404030B020404" pitchFamily="18" charset="0"/>
              </a:rPr>
              <a:t>The Second Great Migration</a:t>
            </a: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ctr"/>
            <a:endParaRPr lang="en-GB" sz="2400" b="1" u="sng" dirty="0">
              <a:solidFill>
                <a:prstClr val="black"/>
              </a:solidFill>
            </a:endParaRPr>
          </a:p>
          <a:p>
            <a:pPr algn="ctr"/>
            <a:endParaRPr lang="en-GB" sz="1000" b="1" u="sng" dirty="0">
              <a:solidFill>
                <a:prstClr val="black"/>
              </a:solidFill>
            </a:endParaRPr>
          </a:p>
          <a:p>
            <a:pPr algn="ctr"/>
            <a:endParaRPr lang="en-GB" sz="2400" b="1" u="sng" dirty="0">
              <a:solidFill>
                <a:prstClr val="black"/>
              </a:solidFill>
            </a:endParaRPr>
          </a:p>
          <a:p>
            <a:pPr marL="457200" indent="-457200" algn="just">
              <a:buAutoNum type="arabicPeriod"/>
            </a:pPr>
            <a:endParaRPr lang="en-GB" sz="1000" b="1" dirty="0">
              <a:solidFill>
                <a:prstClr val="black"/>
              </a:solidFill>
            </a:endParaRPr>
          </a:p>
          <a:p>
            <a:pPr algn="just"/>
            <a:r>
              <a:rPr lang="en-GB" sz="1600" dirty="0">
                <a:solidFill>
                  <a:prstClr val="black"/>
                </a:solidFill>
              </a:rPr>
              <a:t> </a:t>
            </a:r>
          </a:p>
          <a:p>
            <a:pPr algn="just"/>
            <a:endParaRPr lang="en-GB" sz="1600" dirty="0">
              <a:solidFill>
                <a:prstClr val="black"/>
              </a:solidFill>
            </a:endParaRPr>
          </a:p>
        </p:txBody>
      </p:sp>
    </p:spTree>
    <p:extLst>
      <p:ext uri="{BB962C8B-B14F-4D97-AF65-F5344CB8AC3E}">
        <p14:creationId xmlns:p14="http://schemas.microsoft.com/office/powerpoint/2010/main" val="1966852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nited We Win,” United States, Washington D.C., 1942. During WWII, millions of African Americans moved into new factory towns where racism often erupted into violence."/>
          <p:cNvPicPr>
            <a:picLocks noChangeAspect="1" noChangeArrowheads="1"/>
          </p:cNvPicPr>
          <p:nvPr/>
        </p:nvPicPr>
        <p:blipFill rotWithShape="1">
          <a:blip r:embed="rId3">
            <a:extLst>
              <a:ext uri="{28A0092B-C50C-407E-A947-70E740481C1C}">
                <a14:useLocalDpi xmlns:a14="http://schemas.microsoft.com/office/drawing/2010/main" val="0"/>
              </a:ext>
            </a:extLst>
          </a:blip>
          <a:srcRect l="3400" t="2501" r="3709" b="3451"/>
          <a:stretch/>
        </p:blipFill>
        <p:spPr bwMode="auto">
          <a:xfrm>
            <a:off x="542925" y="1538882"/>
            <a:ext cx="3833076" cy="530959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5057775" y="1538882"/>
            <a:ext cx="3762374" cy="5334709"/>
          </a:xfrm>
          <a:prstGeom prst="rect">
            <a:avLst/>
          </a:prstGeom>
        </p:spPr>
      </p:pic>
      <p:sp>
        <p:nvSpPr>
          <p:cNvPr id="6" name="Rectangle 5"/>
          <p:cNvSpPr/>
          <p:nvPr/>
        </p:nvSpPr>
        <p:spPr>
          <a:xfrm>
            <a:off x="-1" y="7937"/>
            <a:ext cx="9144001" cy="1835027"/>
          </a:xfrm>
          <a:prstGeom prst="rect">
            <a:avLst/>
          </a:prstGeom>
        </p:spPr>
        <p:txBody>
          <a:bodyPr wrap="square" lIns="540000" tIns="360000" rIns="540000" bIns="360000">
            <a:spAutoFit/>
          </a:bodyPr>
          <a:lstStyle/>
          <a:p>
            <a:pPr algn="ctr"/>
            <a:r>
              <a:rPr lang="en-GB" sz="3600" dirty="0">
                <a:solidFill>
                  <a:srgbClr val="FFFF00"/>
                </a:solidFill>
                <a:latin typeface="Cooper Black" panose="0208090404030B020404" pitchFamily="18" charset="0"/>
              </a:rPr>
              <a:t>African Americans and the Defence Industry</a:t>
            </a:r>
            <a:endParaRPr lang="en-GB" sz="1600" dirty="0">
              <a:solidFill>
                <a:srgbClr val="FFFF00"/>
              </a:solidFill>
            </a:endParaRPr>
          </a:p>
        </p:txBody>
      </p:sp>
    </p:spTree>
    <p:extLst>
      <p:ext uri="{BB962C8B-B14F-4D97-AF65-F5344CB8AC3E}">
        <p14:creationId xmlns:p14="http://schemas.microsoft.com/office/powerpoint/2010/main" val="3880134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554788" cy="6999857"/>
          </a:xfrm>
          <a:prstGeom prst="rect">
            <a:avLst/>
          </a:prstGeom>
        </p:spPr>
        <p:txBody>
          <a:bodyPr wrap="square" lIns="540000" tIns="540000" rIns="540000" bIns="540000">
            <a:spAutoFit/>
          </a:bodyPr>
          <a:lstStyle/>
          <a:p>
            <a:pPr algn="just" fontAlgn="auto">
              <a:spcBef>
                <a:spcPts val="0"/>
              </a:spcBef>
              <a:spcAft>
                <a:spcPts val="0"/>
              </a:spcAft>
              <a:defRPr/>
            </a:pPr>
            <a:endParaRPr lang="en-GB" sz="1000" b="1" dirty="0"/>
          </a:p>
          <a:p>
            <a:pPr algn="just" fontAlgn="auto">
              <a:spcBef>
                <a:spcPts val="0"/>
              </a:spcBef>
              <a:spcAft>
                <a:spcPts val="0"/>
              </a:spcAft>
              <a:defRPr/>
            </a:pPr>
            <a:endParaRPr lang="en-GB" sz="1000" b="1" dirty="0"/>
          </a:p>
          <a:p>
            <a:pPr algn="just" fontAlgn="auto">
              <a:spcBef>
                <a:spcPts val="0"/>
              </a:spcBef>
              <a:spcAft>
                <a:spcPts val="0"/>
              </a:spcAft>
              <a:defRPr/>
            </a:pPr>
            <a:endParaRPr lang="en-GB" sz="1000" b="1" dirty="0"/>
          </a:p>
          <a:p>
            <a:pPr algn="just" fontAlgn="auto">
              <a:spcBef>
                <a:spcPts val="0"/>
              </a:spcBef>
              <a:spcAft>
                <a:spcPts val="0"/>
              </a:spcAft>
              <a:defRPr/>
            </a:pPr>
            <a:endParaRPr lang="en-GB" sz="1000" b="1" dirty="0"/>
          </a:p>
          <a:p>
            <a:pPr algn="just" fontAlgn="auto">
              <a:spcBef>
                <a:spcPts val="0"/>
              </a:spcBef>
              <a:spcAft>
                <a:spcPts val="0"/>
              </a:spcAft>
              <a:defRPr/>
            </a:pPr>
            <a:r>
              <a:rPr lang="en-GB" sz="2000" b="1" dirty="0"/>
              <a:t>Works Progress Administration (WPA), est. 1935</a:t>
            </a:r>
          </a:p>
          <a:p>
            <a:pPr marL="342900" indent="-342900" algn="just" fontAlgn="auto">
              <a:spcBef>
                <a:spcPts val="0"/>
              </a:spcBef>
              <a:spcAft>
                <a:spcPts val="0"/>
              </a:spcAft>
              <a:buFont typeface="Arial" panose="020B0604020202020204" pitchFamily="34" charset="0"/>
              <a:buChar char="•"/>
              <a:defRPr/>
            </a:pPr>
            <a:r>
              <a:rPr lang="en-GB" sz="2000" dirty="0"/>
              <a:t>largest and most ambitious New Deal agency, employing millions to carry out public works projects</a:t>
            </a:r>
          </a:p>
          <a:p>
            <a:pPr marL="342900" indent="-342900" algn="just" fontAlgn="auto">
              <a:spcBef>
                <a:spcPts val="0"/>
              </a:spcBef>
              <a:spcAft>
                <a:spcPts val="0"/>
              </a:spcAft>
              <a:buFont typeface="Arial" panose="020B0604020202020204" pitchFamily="34" charset="0"/>
              <a:buChar char="•"/>
              <a:defRPr/>
            </a:pPr>
            <a:r>
              <a:rPr lang="en-GB" sz="2000" dirty="0"/>
              <a:t>Worked on  bridges, schools, courthouses, hospitals, sidewalks, waterworks, and post-offices, but museums, swimming pools, parks, community centre, fairgrounds, sports facilities, zoos, municipal and university buildings,  waterfronts</a:t>
            </a:r>
          </a:p>
          <a:p>
            <a:pPr algn="just" fontAlgn="auto">
              <a:spcBef>
                <a:spcPts val="0"/>
              </a:spcBef>
              <a:spcAft>
                <a:spcPts val="0"/>
              </a:spcAft>
              <a:defRPr/>
            </a:pPr>
            <a:endParaRPr lang="en-GB" sz="2000" dirty="0"/>
          </a:p>
          <a:p>
            <a:pPr algn="just" fontAlgn="auto">
              <a:spcBef>
                <a:spcPts val="0"/>
              </a:spcBef>
              <a:spcAft>
                <a:spcPts val="0"/>
              </a:spcAft>
              <a:defRPr/>
            </a:pPr>
            <a:r>
              <a:rPr lang="en-GB" sz="2000" i="1" dirty="0"/>
              <a:t>Included:</a:t>
            </a:r>
          </a:p>
          <a:p>
            <a:pPr algn="just" fontAlgn="auto">
              <a:spcBef>
                <a:spcPts val="0"/>
              </a:spcBef>
              <a:spcAft>
                <a:spcPts val="0"/>
              </a:spcAft>
              <a:defRPr/>
            </a:pPr>
            <a:r>
              <a:rPr lang="en-GB" sz="2000" dirty="0"/>
              <a:t>Federal Art Project – classes and commissions</a:t>
            </a:r>
          </a:p>
          <a:p>
            <a:pPr algn="just" fontAlgn="auto">
              <a:spcBef>
                <a:spcPts val="0"/>
              </a:spcBef>
              <a:spcAft>
                <a:spcPts val="0"/>
              </a:spcAft>
              <a:defRPr/>
            </a:pPr>
            <a:r>
              <a:rPr lang="en-GB" sz="2000" dirty="0"/>
              <a:t>Federal Music Project</a:t>
            </a:r>
          </a:p>
          <a:p>
            <a:pPr algn="just" fontAlgn="auto">
              <a:spcBef>
                <a:spcPts val="0"/>
              </a:spcBef>
              <a:spcAft>
                <a:spcPts val="0"/>
              </a:spcAft>
              <a:defRPr/>
            </a:pPr>
            <a:r>
              <a:rPr lang="en-GB" sz="2000" dirty="0"/>
              <a:t>Federal Theatre Project</a:t>
            </a:r>
          </a:p>
          <a:p>
            <a:pPr algn="just" fontAlgn="auto">
              <a:spcBef>
                <a:spcPts val="0"/>
              </a:spcBef>
              <a:spcAft>
                <a:spcPts val="0"/>
              </a:spcAft>
              <a:defRPr/>
            </a:pPr>
            <a:r>
              <a:rPr lang="en-GB" sz="2000" dirty="0"/>
              <a:t>Federal Writers' Project</a:t>
            </a:r>
          </a:p>
          <a:p>
            <a:pPr algn="just" fontAlgn="auto">
              <a:spcBef>
                <a:spcPts val="0"/>
              </a:spcBef>
              <a:spcAft>
                <a:spcPts val="0"/>
              </a:spcAft>
              <a:defRPr/>
            </a:pPr>
            <a:endParaRPr lang="en-GB" sz="2400" b="1" dirty="0"/>
          </a:p>
        </p:txBody>
      </p:sp>
      <p:sp>
        <p:nvSpPr>
          <p:cNvPr id="6" name="Rectangle 5"/>
          <p:cNvSpPr/>
          <p:nvPr/>
        </p:nvSpPr>
        <p:spPr>
          <a:xfrm>
            <a:off x="-1" y="7938"/>
            <a:ext cx="9067801" cy="1219474"/>
          </a:xfrm>
          <a:prstGeom prst="rect">
            <a:avLst/>
          </a:prstGeom>
        </p:spPr>
        <p:txBody>
          <a:bodyPr wrap="square" lIns="540000" tIns="360000" rIns="540000" bIns="360000">
            <a:spAutoFit/>
          </a:bodyPr>
          <a:lstStyle/>
          <a:p>
            <a:pPr algn="ctr"/>
            <a:r>
              <a:rPr lang="en-GB" sz="3200" dirty="0">
                <a:solidFill>
                  <a:srgbClr val="FFFF00"/>
                </a:solidFill>
                <a:latin typeface="Cooper Black" panose="0208090404030B020404" pitchFamily="18" charset="0"/>
              </a:rPr>
              <a:t>African Americans and the New Deal</a:t>
            </a:r>
          </a:p>
        </p:txBody>
      </p:sp>
      <p:pic>
        <p:nvPicPr>
          <p:cNvPr id="2" name="Picture 1"/>
          <p:cNvPicPr>
            <a:picLocks noChangeAspect="1"/>
          </p:cNvPicPr>
          <p:nvPr/>
        </p:nvPicPr>
        <p:blipFill>
          <a:blip r:embed="rId3"/>
          <a:stretch>
            <a:fillRect/>
          </a:stretch>
        </p:blipFill>
        <p:spPr>
          <a:xfrm>
            <a:off x="6543675" y="966005"/>
            <a:ext cx="2600325" cy="4098437"/>
          </a:xfrm>
          <a:prstGeom prst="rect">
            <a:avLst/>
          </a:prstGeom>
        </p:spPr>
      </p:pic>
      <p:sp>
        <p:nvSpPr>
          <p:cNvPr id="3" name="Rectangle 2"/>
          <p:cNvSpPr/>
          <p:nvPr/>
        </p:nvSpPr>
        <p:spPr>
          <a:xfrm>
            <a:off x="6543675" y="5064442"/>
            <a:ext cx="2600325" cy="646331"/>
          </a:xfrm>
          <a:prstGeom prst="rect">
            <a:avLst/>
          </a:prstGeom>
        </p:spPr>
        <p:txBody>
          <a:bodyPr wrap="square">
            <a:spAutoFit/>
          </a:bodyPr>
          <a:lstStyle/>
          <a:p>
            <a:r>
              <a:rPr lang="en-GB" dirty="0"/>
              <a:t>Diamond Jubilee Exposition, 1940</a:t>
            </a:r>
          </a:p>
        </p:txBody>
      </p:sp>
    </p:spTree>
    <p:extLst>
      <p:ext uri="{BB962C8B-B14F-4D97-AF65-F5344CB8AC3E}">
        <p14:creationId xmlns:p14="http://schemas.microsoft.com/office/powerpoint/2010/main" val="2317323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9144000" cy="3783864"/>
          </a:xfrm>
          <a:prstGeom prst="rect">
            <a:avLst/>
          </a:prstGeom>
        </p:spPr>
      </p:pic>
      <p:pic>
        <p:nvPicPr>
          <p:cNvPr id="5" name="Picture 4"/>
          <p:cNvPicPr>
            <a:picLocks noChangeAspect="1"/>
          </p:cNvPicPr>
          <p:nvPr/>
        </p:nvPicPr>
        <p:blipFill>
          <a:blip r:embed="rId4"/>
          <a:stretch>
            <a:fillRect/>
          </a:stretch>
        </p:blipFill>
        <p:spPr>
          <a:xfrm>
            <a:off x="0" y="3541489"/>
            <a:ext cx="4962574" cy="3316511"/>
          </a:xfrm>
          <a:prstGeom prst="rect">
            <a:avLst/>
          </a:prstGeom>
        </p:spPr>
      </p:pic>
      <p:sp>
        <p:nvSpPr>
          <p:cNvPr id="6" name="Title 1"/>
          <p:cNvSpPr txBox="1">
            <a:spLocks/>
          </p:cNvSpPr>
          <p:nvPr/>
        </p:nvSpPr>
        <p:spPr>
          <a:xfrm>
            <a:off x="5186387" y="5360752"/>
            <a:ext cx="3733800" cy="1325563"/>
          </a:xfrm>
          <a:prstGeom prst="rect">
            <a:avLst/>
          </a:prstGeom>
        </p:spPr>
        <p:txBody>
          <a:bodyPr>
            <a:normAutofit fontScale="3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oper Black" panose="0208090404030B020404" pitchFamily="18" charset="0"/>
              </a:rPr>
              <a:t>Jacob Lawrence’s Migration Series (1941); Aaron Douglas, </a:t>
            </a:r>
            <a:r>
              <a:rPr lang="en-GB" i="1" dirty="0">
                <a:latin typeface="Cooper Black" panose="0208090404030B020404" pitchFamily="18" charset="0"/>
              </a:rPr>
              <a:t>Aspects of Negro Life: From Slavery to Reconstruction </a:t>
            </a:r>
            <a:r>
              <a:rPr lang="en-GB" dirty="0">
                <a:latin typeface="Cooper Black" panose="0208090404030B020404" pitchFamily="18" charset="0"/>
              </a:rPr>
              <a:t>mural, New York Public Library</a:t>
            </a:r>
            <a:endParaRPr lang="en-GB" i="1" dirty="0">
              <a:latin typeface="Cooper Black" panose="0208090404030B020404" pitchFamily="18" charset="0"/>
            </a:endParaRPr>
          </a:p>
        </p:txBody>
      </p:sp>
      <p:sp>
        <p:nvSpPr>
          <p:cNvPr id="7" name="Rectangle 6"/>
          <p:cNvSpPr/>
          <p:nvPr/>
        </p:nvSpPr>
        <p:spPr>
          <a:xfrm>
            <a:off x="4800600" y="3541489"/>
            <a:ext cx="4343400" cy="2019693"/>
          </a:xfrm>
          <a:prstGeom prst="rect">
            <a:avLst/>
          </a:prstGeom>
        </p:spPr>
        <p:txBody>
          <a:bodyPr wrap="square" lIns="540000" tIns="360000" rIns="540000" bIns="360000">
            <a:spAutoFit/>
          </a:bodyPr>
          <a:lstStyle/>
          <a:p>
            <a:pPr algn="ctr"/>
            <a:r>
              <a:rPr lang="en-GB" sz="2800" dirty="0">
                <a:solidFill>
                  <a:prstClr val="black"/>
                </a:solidFill>
                <a:latin typeface="Cooper Black" panose="0208090404030B020404" pitchFamily="18" charset="0"/>
              </a:rPr>
              <a:t>African-American Art and the New Deal</a:t>
            </a:r>
          </a:p>
        </p:txBody>
      </p:sp>
    </p:spTree>
    <p:extLst>
      <p:ext uri="{BB962C8B-B14F-4D97-AF65-F5344CB8AC3E}">
        <p14:creationId xmlns:p14="http://schemas.microsoft.com/office/powerpoint/2010/main" val="2406859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554788" cy="2290875"/>
          </a:xfrm>
          <a:prstGeom prst="rect">
            <a:avLst/>
          </a:prstGeom>
        </p:spPr>
        <p:txBody>
          <a:bodyPr wrap="square" lIns="540000" tIns="540000" rIns="540000" bIns="540000">
            <a:spAutoFit/>
          </a:bodyPr>
          <a:lstStyle/>
          <a:p>
            <a:pPr algn="just" fontAlgn="auto">
              <a:spcBef>
                <a:spcPts val="0"/>
              </a:spcBef>
              <a:spcAft>
                <a:spcPts val="0"/>
              </a:spcAft>
              <a:defRPr/>
            </a:pPr>
            <a:endParaRPr lang="en-GB" sz="1000" b="1" dirty="0"/>
          </a:p>
          <a:p>
            <a:pPr algn="just" fontAlgn="auto">
              <a:spcBef>
                <a:spcPts val="0"/>
              </a:spcBef>
              <a:spcAft>
                <a:spcPts val="0"/>
              </a:spcAft>
              <a:defRPr/>
            </a:pPr>
            <a:endParaRPr lang="en-GB" sz="1000" b="1" dirty="0"/>
          </a:p>
          <a:p>
            <a:pPr algn="just" fontAlgn="auto">
              <a:spcBef>
                <a:spcPts val="0"/>
              </a:spcBef>
              <a:spcAft>
                <a:spcPts val="0"/>
              </a:spcAft>
              <a:defRPr/>
            </a:pPr>
            <a:endParaRPr lang="en-GB" sz="1000" b="1" dirty="0"/>
          </a:p>
          <a:p>
            <a:pPr algn="just" fontAlgn="auto">
              <a:spcBef>
                <a:spcPts val="0"/>
              </a:spcBef>
              <a:spcAft>
                <a:spcPts val="0"/>
              </a:spcAft>
              <a:defRPr/>
            </a:pPr>
            <a:endParaRPr lang="en-GB" sz="2400" b="1" dirty="0"/>
          </a:p>
          <a:p>
            <a:pPr algn="just" fontAlgn="auto">
              <a:spcBef>
                <a:spcPts val="0"/>
              </a:spcBef>
              <a:spcAft>
                <a:spcPts val="0"/>
              </a:spcAft>
              <a:defRPr/>
            </a:pPr>
            <a:endParaRPr lang="en-GB" sz="2400" b="1" dirty="0"/>
          </a:p>
        </p:txBody>
      </p:sp>
      <p:sp>
        <p:nvSpPr>
          <p:cNvPr id="6" name="Rectangle 5"/>
          <p:cNvSpPr/>
          <p:nvPr/>
        </p:nvSpPr>
        <p:spPr>
          <a:xfrm>
            <a:off x="-1" y="7938"/>
            <a:ext cx="9067801" cy="1219474"/>
          </a:xfrm>
          <a:prstGeom prst="rect">
            <a:avLst/>
          </a:prstGeom>
        </p:spPr>
        <p:txBody>
          <a:bodyPr wrap="square" lIns="540000" tIns="360000" rIns="540000" bIns="360000">
            <a:spAutoFit/>
          </a:bodyPr>
          <a:lstStyle/>
          <a:p>
            <a:pPr algn="ctr"/>
            <a:r>
              <a:rPr lang="en-GB" sz="3200" dirty="0">
                <a:solidFill>
                  <a:srgbClr val="FFFF00"/>
                </a:solidFill>
                <a:latin typeface="Cooper Black" panose="0208090404030B020404" pitchFamily="18" charset="0"/>
              </a:rPr>
              <a:t>African Americans and the New Deal</a:t>
            </a:r>
          </a:p>
        </p:txBody>
      </p:sp>
      <p:pic>
        <p:nvPicPr>
          <p:cNvPr id="2" name="Picture 1"/>
          <p:cNvPicPr>
            <a:picLocks noChangeAspect="1"/>
          </p:cNvPicPr>
          <p:nvPr/>
        </p:nvPicPr>
        <p:blipFill>
          <a:blip r:embed="rId3"/>
          <a:stretch>
            <a:fillRect/>
          </a:stretch>
        </p:blipFill>
        <p:spPr>
          <a:xfrm>
            <a:off x="6543675" y="966005"/>
            <a:ext cx="2600325" cy="4098437"/>
          </a:xfrm>
          <a:prstGeom prst="rect">
            <a:avLst/>
          </a:prstGeom>
        </p:spPr>
      </p:pic>
      <p:sp>
        <p:nvSpPr>
          <p:cNvPr id="3" name="Rectangle 2"/>
          <p:cNvSpPr/>
          <p:nvPr/>
        </p:nvSpPr>
        <p:spPr>
          <a:xfrm>
            <a:off x="6543675" y="5064442"/>
            <a:ext cx="2600325" cy="646331"/>
          </a:xfrm>
          <a:prstGeom prst="rect">
            <a:avLst/>
          </a:prstGeom>
        </p:spPr>
        <p:txBody>
          <a:bodyPr wrap="square">
            <a:spAutoFit/>
          </a:bodyPr>
          <a:lstStyle/>
          <a:p>
            <a:r>
              <a:rPr lang="en-GB" dirty="0"/>
              <a:t>Diamond Jubilee Exposition, 1940</a:t>
            </a:r>
          </a:p>
        </p:txBody>
      </p:sp>
      <p:sp>
        <p:nvSpPr>
          <p:cNvPr id="7" name="Rectangle 6"/>
          <p:cNvSpPr/>
          <p:nvPr/>
        </p:nvSpPr>
        <p:spPr>
          <a:xfrm>
            <a:off x="-11113" y="396373"/>
            <a:ext cx="6543676" cy="6520925"/>
          </a:xfrm>
          <a:prstGeom prst="rect">
            <a:avLst/>
          </a:prstGeom>
        </p:spPr>
        <p:txBody>
          <a:bodyPr wrap="square" lIns="540000" tIns="360000" rIns="540000" bIns="360000">
            <a:spAutoFit/>
          </a:bodyPr>
          <a:lstStyle/>
          <a:p>
            <a:pPr algn="just"/>
            <a:endParaRPr lang="en-GB" sz="1100" b="1" u="sng" dirty="0"/>
          </a:p>
          <a:p>
            <a:pPr algn="just"/>
            <a:endParaRPr lang="en-GB" sz="1100" i="1" u="sng" dirty="0"/>
          </a:p>
          <a:p>
            <a:pPr marL="342900" indent="-342900" algn="just">
              <a:buFont typeface="Arial" panose="020B0604020202020204" pitchFamily="34" charset="0"/>
              <a:buChar char="•"/>
            </a:pPr>
            <a:r>
              <a:rPr lang="en-GB" sz="2400" dirty="0"/>
              <a:t>FDR mixed record on Civil Rights: wanted to appease Democrats’ southern base – but also drew unionised, urban black vote in the north</a:t>
            </a:r>
          </a:p>
          <a:p>
            <a:pPr marL="342900" indent="-342900" algn="just">
              <a:buFont typeface="Arial" panose="020B0604020202020204" pitchFamily="34" charset="0"/>
              <a:buChar char="•"/>
            </a:pPr>
            <a:endParaRPr lang="en-GB" sz="1050" dirty="0"/>
          </a:p>
          <a:p>
            <a:pPr marL="342900" indent="-342900" algn="just">
              <a:buFont typeface="Arial" panose="020B0604020202020204" pitchFamily="34" charset="0"/>
              <a:buChar char="•"/>
            </a:pPr>
            <a:r>
              <a:rPr lang="en-GB" sz="2400" dirty="0"/>
              <a:t>New Deal initiatives (Federal Music, Theatre and Writing Projects) inclusive of African Americans </a:t>
            </a:r>
            <a:r>
              <a:rPr lang="en-GB" sz="2400" b="1" i="1" dirty="0"/>
              <a:t>but </a:t>
            </a:r>
            <a:r>
              <a:rPr lang="en-GB" sz="2400" dirty="0"/>
              <a:t>WPA programmes typically </a:t>
            </a:r>
            <a:r>
              <a:rPr lang="en-GB" sz="2400" b="1" dirty="0">
                <a:solidFill>
                  <a:srgbClr val="FFC000"/>
                </a:solidFill>
              </a:rPr>
              <a:t>segregated</a:t>
            </a:r>
          </a:p>
          <a:p>
            <a:pPr marL="342900" indent="-342900" algn="just">
              <a:buFont typeface="Arial" panose="020B0604020202020204" pitchFamily="34" charset="0"/>
              <a:buChar char="•"/>
            </a:pPr>
            <a:endParaRPr lang="en-GB" sz="1100" dirty="0"/>
          </a:p>
          <a:p>
            <a:pPr marL="342900" indent="-342900" algn="just">
              <a:buFont typeface="Arial" panose="020B0604020202020204" pitchFamily="34" charset="0"/>
              <a:buChar char="•"/>
            </a:pPr>
            <a:r>
              <a:rPr lang="en-GB" sz="2400" dirty="0"/>
              <a:t>Executive Order 8802, (1941): prohibited racial discrimination in the national defence industry and government appointments: campaign led by NAACP &amp; African American trade unions</a:t>
            </a:r>
            <a:endParaRPr lang="en-GB" sz="2400" b="1" dirty="0">
              <a:solidFill>
                <a:prstClr val="black"/>
              </a:solidFill>
            </a:endParaRPr>
          </a:p>
          <a:p>
            <a:pPr marL="800100" lvl="1" indent="-342900" algn="just">
              <a:buFontTx/>
              <a:buChar char="-"/>
            </a:pPr>
            <a:endParaRPr lang="en-GB" sz="2100" b="1" dirty="0">
              <a:solidFill>
                <a:prstClr val="black"/>
              </a:solidFill>
            </a:endParaRPr>
          </a:p>
        </p:txBody>
      </p:sp>
    </p:spTree>
    <p:extLst>
      <p:ext uri="{BB962C8B-B14F-4D97-AF65-F5344CB8AC3E}">
        <p14:creationId xmlns:p14="http://schemas.microsoft.com/office/powerpoint/2010/main" val="1772455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962526"/>
            <a:ext cx="4174860" cy="5620436"/>
          </a:xfrm>
          <a:prstGeom prst="rect">
            <a:avLst/>
          </a:prstGeom>
        </p:spPr>
        <p:txBody>
          <a:bodyPr wrap="square" lIns="540000" tIns="540000" rIns="540000" bIns="576000">
            <a:spAutoFit/>
          </a:bodyPr>
          <a:lstStyle/>
          <a:p>
            <a:pPr marL="342900" indent="-342900" algn="just">
              <a:buFont typeface="Arial" panose="020B0604020202020204" pitchFamily="34" charset="0"/>
              <a:buChar char="•"/>
            </a:pPr>
            <a:r>
              <a:rPr lang="en-GB" dirty="0"/>
              <a:t>Home Owners’ Loan Corporation, created in 1933 in response to the Great Depression as a way to help stabilize the housing market.</a:t>
            </a:r>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r>
              <a:rPr lang="en-GB" dirty="0"/>
              <a:t>In 1935, Corporation commissioned by the Federal Home Loan Bank Board to produce so-called “Residential Security Maps” as guide to mortgage lenders, banks and Federal Housing Administration.</a:t>
            </a:r>
          </a:p>
          <a:p>
            <a:pPr marL="342900" indent="-342900" algn="just">
              <a:buFont typeface="Arial" panose="020B0604020202020204" pitchFamily="34" charset="0"/>
              <a:buChar char="•"/>
            </a:pPr>
            <a:endParaRPr lang="en-GB" sz="2400" dirty="0">
              <a:solidFill>
                <a:prstClr val="black"/>
              </a:solidFill>
            </a:endParaRPr>
          </a:p>
          <a:p>
            <a:pPr algn="just"/>
            <a:endParaRPr lang="en-GB" sz="16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741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156" b="7284"/>
          <a:stretch/>
        </p:blipFill>
        <p:spPr bwMode="auto">
          <a:xfrm>
            <a:off x="4350577" y="1324472"/>
            <a:ext cx="4793423"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5575" y="6221016"/>
            <a:ext cx="8559299" cy="584775"/>
          </a:xfrm>
          <a:prstGeom prst="rect">
            <a:avLst/>
          </a:prstGeom>
        </p:spPr>
        <p:txBody>
          <a:bodyPr wrap="square">
            <a:spAutoFit/>
          </a:bodyPr>
          <a:lstStyle/>
          <a:p>
            <a:r>
              <a:rPr lang="en-GB" sz="1600" i="1" dirty="0"/>
              <a:t>Home Owners’ Loan Corporation Map of Detroit, 1939 – with indicators of African American housing  in areas labelled “Fourth Grade”</a:t>
            </a:r>
          </a:p>
        </p:txBody>
      </p:sp>
      <p:sp>
        <p:nvSpPr>
          <p:cNvPr id="7" name="TextBox 6">
            <a:extLst>
              <a:ext uri="{FF2B5EF4-FFF2-40B4-BE49-F238E27FC236}">
                <a16:creationId xmlns:a16="http://schemas.microsoft.com/office/drawing/2014/main" id="{4D1C8548-4675-4001-BA72-DFD3271EFFE8}"/>
              </a:ext>
            </a:extLst>
          </p:cNvPr>
          <p:cNvSpPr txBox="1"/>
          <p:nvPr/>
        </p:nvSpPr>
        <p:spPr>
          <a:xfrm>
            <a:off x="460375" y="101787"/>
            <a:ext cx="8868856" cy="1077218"/>
          </a:xfrm>
          <a:prstGeom prst="rect">
            <a:avLst/>
          </a:prstGeom>
          <a:noFill/>
        </p:spPr>
        <p:txBody>
          <a:bodyPr wrap="square">
            <a:spAutoFit/>
          </a:bodyPr>
          <a:lstStyle/>
          <a:p>
            <a:pPr algn="ctr"/>
            <a:r>
              <a:rPr lang="en-GB" sz="3200" dirty="0">
                <a:solidFill>
                  <a:srgbClr val="FFFF00"/>
                </a:solidFill>
                <a:latin typeface="Cooper Black" panose="0208090404030B020404" pitchFamily="18" charset="0"/>
              </a:rPr>
              <a:t>African Americans and the New Deal: </a:t>
            </a:r>
          </a:p>
          <a:p>
            <a:pPr algn="ctr"/>
            <a:r>
              <a:rPr lang="en-GB" sz="3200" b="1" dirty="0">
                <a:solidFill>
                  <a:srgbClr val="FFFF00"/>
                </a:solidFill>
                <a:effectLst>
                  <a:outerShdw blurRad="38100" dist="38100" dir="2700000" algn="tl">
                    <a:srgbClr val="000000">
                      <a:alpha val="43137"/>
                    </a:srgbClr>
                  </a:outerShdw>
                </a:effectLst>
                <a:latin typeface="Cooper Black" panose="0208090404030B020404" pitchFamily="18" charset="0"/>
              </a:rPr>
              <a:t>Redlining</a:t>
            </a:r>
          </a:p>
        </p:txBody>
      </p:sp>
    </p:spTree>
    <p:extLst>
      <p:ext uri="{BB962C8B-B14F-4D97-AF65-F5344CB8AC3E}">
        <p14:creationId xmlns:p14="http://schemas.microsoft.com/office/powerpoint/2010/main" val="874768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0DC97F-1C2C-4372-B569-CBD238FECE24}"/>
              </a:ext>
            </a:extLst>
          </p:cNvPr>
          <p:cNvSpPr txBox="1"/>
          <p:nvPr/>
        </p:nvSpPr>
        <p:spPr>
          <a:xfrm>
            <a:off x="2403308" y="125088"/>
            <a:ext cx="4614110" cy="584775"/>
          </a:xfrm>
          <a:prstGeom prst="rect">
            <a:avLst/>
          </a:prstGeom>
          <a:noFill/>
        </p:spPr>
        <p:txBody>
          <a:bodyPr wrap="square">
            <a:spAutoFit/>
          </a:bodyPr>
          <a:lstStyle/>
          <a:p>
            <a:pPr algn="just"/>
            <a:r>
              <a:rPr lang="en-GB" sz="3200" b="1" dirty="0">
                <a:solidFill>
                  <a:srgbClr val="FFFF00"/>
                </a:solidFill>
                <a:effectLst>
                  <a:outerShdw blurRad="38100" dist="38100" dir="2700000" algn="tl">
                    <a:srgbClr val="000000">
                      <a:alpha val="43137"/>
                    </a:srgbClr>
                  </a:outerShdw>
                </a:effectLst>
                <a:latin typeface="Cooper Black" panose="0208090404030B020404" pitchFamily="18" charset="0"/>
              </a:rPr>
              <a:t>Redlining Explained</a:t>
            </a:r>
          </a:p>
        </p:txBody>
      </p:sp>
      <p:pic>
        <p:nvPicPr>
          <p:cNvPr id="5" name="Online Media 4" title="Redlining and Racial Covenants: Jim Crow of the North">
            <a:hlinkClick r:id="" action="ppaction://media"/>
            <a:extLst>
              <a:ext uri="{FF2B5EF4-FFF2-40B4-BE49-F238E27FC236}">
                <a16:creationId xmlns:a16="http://schemas.microsoft.com/office/drawing/2014/main" id="{96AC0D32-2D71-44BE-B92B-42A79D40ED20}"/>
              </a:ext>
            </a:extLst>
          </p:cNvPr>
          <p:cNvPicPr>
            <a:picLocks noRot="1" noChangeAspect="1"/>
          </p:cNvPicPr>
          <p:nvPr>
            <a:videoFile r:link="rId1"/>
          </p:nvPr>
        </p:nvPicPr>
        <p:blipFill>
          <a:blip r:embed="rId4"/>
          <a:stretch>
            <a:fillRect/>
          </a:stretch>
        </p:blipFill>
        <p:spPr>
          <a:xfrm>
            <a:off x="0" y="845820"/>
            <a:ext cx="9086504" cy="5133875"/>
          </a:xfrm>
          <a:prstGeom prst="rect">
            <a:avLst/>
          </a:prstGeom>
        </p:spPr>
      </p:pic>
      <p:sp>
        <p:nvSpPr>
          <p:cNvPr id="6" name="TextBox 5">
            <a:extLst>
              <a:ext uri="{FF2B5EF4-FFF2-40B4-BE49-F238E27FC236}">
                <a16:creationId xmlns:a16="http://schemas.microsoft.com/office/drawing/2014/main" id="{67B130C9-EA9F-4129-9749-B223C612C64B}"/>
              </a:ext>
            </a:extLst>
          </p:cNvPr>
          <p:cNvSpPr txBox="1"/>
          <p:nvPr/>
        </p:nvSpPr>
        <p:spPr>
          <a:xfrm>
            <a:off x="108284" y="6148899"/>
            <a:ext cx="9086504" cy="369332"/>
          </a:xfrm>
          <a:prstGeom prst="rect">
            <a:avLst/>
          </a:prstGeom>
          <a:noFill/>
        </p:spPr>
        <p:txBody>
          <a:bodyPr wrap="square">
            <a:spAutoFit/>
          </a:bodyPr>
          <a:lstStyle/>
          <a:p>
            <a:pPr algn="ctr"/>
            <a:r>
              <a:rPr lang="en-GB" b="0" i="0" dirty="0">
                <a:effectLst/>
              </a:rPr>
              <a:t>Redlining and Racial Covenants: Jim Crow of the North - PBS Minneapolis St Paul</a:t>
            </a:r>
          </a:p>
        </p:txBody>
      </p:sp>
    </p:spTree>
    <p:extLst>
      <p:ext uri="{BB962C8B-B14F-4D97-AF65-F5344CB8AC3E}">
        <p14:creationId xmlns:p14="http://schemas.microsoft.com/office/powerpoint/2010/main" val="144666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5AFF7-B2D6-4F0A-AAE2-70385A0C512D}"/>
              </a:ext>
            </a:extLst>
          </p:cNvPr>
          <p:cNvSpPr>
            <a:spLocks noGrp="1"/>
          </p:cNvSpPr>
          <p:nvPr>
            <p:ph type="title"/>
          </p:nvPr>
        </p:nvSpPr>
        <p:spPr/>
        <p:txBody>
          <a:bodyPr>
            <a:normAutofit/>
          </a:bodyPr>
          <a:lstStyle/>
          <a:p>
            <a:r>
              <a:rPr lang="en-GB" sz="4400" dirty="0">
                <a:solidFill>
                  <a:srgbClr val="FFFF00"/>
                </a:solidFill>
                <a:latin typeface="Cooper Black" panose="0208090404030B020404" pitchFamily="18" charset="0"/>
              </a:rPr>
              <a:t>Civil Rights Movement:</a:t>
            </a:r>
            <a:br>
              <a:rPr lang="en-GB" sz="4400" dirty="0">
                <a:solidFill>
                  <a:srgbClr val="FFFF00"/>
                </a:solidFill>
                <a:latin typeface="Cooper Black" panose="0208090404030B020404" pitchFamily="18" charset="0"/>
              </a:rPr>
            </a:br>
            <a:r>
              <a:rPr lang="en-GB" sz="4400" dirty="0">
                <a:solidFill>
                  <a:srgbClr val="FFFF00"/>
                </a:solidFill>
                <a:latin typeface="Cooper Black" panose="0208090404030B020404" pitchFamily="18" charset="0"/>
              </a:rPr>
              <a:t>National Urban League</a:t>
            </a:r>
            <a:endParaRPr lang="en-GB" dirty="0"/>
          </a:p>
        </p:txBody>
      </p:sp>
      <p:sp>
        <p:nvSpPr>
          <p:cNvPr id="3" name="Content Placeholder 2">
            <a:extLst>
              <a:ext uri="{FF2B5EF4-FFF2-40B4-BE49-F238E27FC236}">
                <a16:creationId xmlns:a16="http://schemas.microsoft.com/office/drawing/2014/main" id="{C9529FCF-396B-468B-B723-CEC10BB16BD9}"/>
              </a:ext>
            </a:extLst>
          </p:cNvPr>
          <p:cNvSpPr>
            <a:spLocks noGrp="1"/>
          </p:cNvSpPr>
          <p:nvPr>
            <p:ph idx="1"/>
          </p:nvPr>
        </p:nvSpPr>
        <p:spPr>
          <a:xfrm>
            <a:off x="628650" y="1961148"/>
            <a:ext cx="7886700" cy="3457826"/>
          </a:xfrm>
        </p:spPr>
        <p:txBody>
          <a:bodyPr/>
          <a:lstStyle/>
          <a:p>
            <a:r>
              <a:rPr lang="en-GB" dirty="0"/>
              <a:t>National League on Urban Conditions Among Negroes est. 1910 (Now National Urban League)</a:t>
            </a:r>
          </a:p>
        </p:txBody>
      </p:sp>
      <p:pic>
        <p:nvPicPr>
          <p:cNvPr id="5" name="Picture 4">
            <a:extLst>
              <a:ext uri="{FF2B5EF4-FFF2-40B4-BE49-F238E27FC236}">
                <a16:creationId xmlns:a16="http://schemas.microsoft.com/office/drawing/2014/main" id="{333FD5B8-1229-4148-B661-D20158C7F444}"/>
              </a:ext>
            </a:extLst>
          </p:cNvPr>
          <p:cNvPicPr>
            <a:picLocks noChangeAspect="1"/>
          </p:cNvPicPr>
          <p:nvPr/>
        </p:nvPicPr>
        <p:blipFill>
          <a:blip r:embed="rId3"/>
          <a:stretch>
            <a:fillRect/>
          </a:stretch>
        </p:blipFill>
        <p:spPr>
          <a:xfrm>
            <a:off x="0" y="3171074"/>
            <a:ext cx="4876800" cy="2247900"/>
          </a:xfrm>
          <a:prstGeom prst="rect">
            <a:avLst/>
          </a:prstGeom>
        </p:spPr>
      </p:pic>
      <p:pic>
        <p:nvPicPr>
          <p:cNvPr id="6" name="Picture 5">
            <a:extLst>
              <a:ext uri="{FF2B5EF4-FFF2-40B4-BE49-F238E27FC236}">
                <a16:creationId xmlns:a16="http://schemas.microsoft.com/office/drawing/2014/main" id="{A470C9FD-712B-479A-938D-9DC31D992797}"/>
              </a:ext>
            </a:extLst>
          </p:cNvPr>
          <p:cNvPicPr>
            <a:picLocks noChangeAspect="1"/>
          </p:cNvPicPr>
          <p:nvPr/>
        </p:nvPicPr>
        <p:blipFill>
          <a:blip r:embed="rId4"/>
          <a:stretch>
            <a:fillRect/>
          </a:stretch>
        </p:blipFill>
        <p:spPr>
          <a:xfrm>
            <a:off x="4077376" y="4529792"/>
            <a:ext cx="4743099" cy="1963082"/>
          </a:xfrm>
          <a:prstGeom prst="rect">
            <a:avLst/>
          </a:prstGeom>
        </p:spPr>
      </p:pic>
    </p:spTree>
    <p:extLst>
      <p:ext uri="{BB962C8B-B14F-4D97-AF65-F5344CB8AC3E}">
        <p14:creationId xmlns:p14="http://schemas.microsoft.com/office/powerpoint/2010/main" val="1817684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 y="7937"/>
            <a:ext cx="9144001" cy="1373362"/>
          </a:xfrm>
          <a:prstGeom prst="rect">
            <a:avLst/>
          </a:prstGeom>
        </p:spPr>
        <p:txBody>
          <a:bodyPr wrap="square" lIns="540000" tIns="360000" rIns="540000" bIns="360000">
            <a:spAutoFit/>
          </a:bodyPr>
          <a:lstStyle/>
          <a:p>
            <a:pPr lvl="1" algn="just"/>
            <a:endParaRPr lang="en-GB" sz="2100" b="1" dirty="0">
              <a:solidFill>
                <a:prstClr val="black"/>
              </a:solidFill>
            </a:endParaRPr>
          </a:p>
          <a:p>
            <a:pPr marL="800100" lvl="1" indent="-342900" algn="just">
              <a:buFontTx/>
              <a:buChar char="-"/>
            </a:pPr>
            <a:endParaRPr lang="en-GB" sz="21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Title 2"/>
          <p:cNvSpPr>
            <a:spLocks noGrp="1"/>
          </p:cNvSpPr>
          <p:nvPr>
            <p:ph type="title"/>
          </p:nvPr>
        </p:nvSpPr>
        <p:spPr>
          <a:xfrm>
            <a:off x="-1" y="7937"/>
            <a:ext cx="9144000" cy="1325563"/>
          </a:xfrm>
        </p:spPr>
        <p:txBody>
          <a:bodyPr>
            <a:normAutofit/>
          </a:bodyPr>
          <a:lstStyle/>
          <a:p>
            <a:pPr algn="ctr"/>
            <a:r>
              <a:rPr lang="en-GB" sz="2800" dirty="0">
                <a:solidFill>
                  <a:srgbClr val="FFFF00"/>
                </a:solidFill>
                <a:latin typeface="Cooper Black" panose="0208090404030B020404" pitchFamily="18" charset="0"/>
              </a:rPr>
              <a:t>Civil Rights Movement:</a:t>
            </a:r>
            <a:br>
              <a:rPr lang="en-GB" sz="2800" dirty="0">
                <a:solidFill>
                  <a:srgbClr val="FFFF00"/>
                </a:solidFill>
                <a:latin typeface="Cooper Black" panose="0208090404030B020404" pitchFamily="18" charset="0"/>
              </a:rPr>
            </a:br>
            <a:r>
              <a:rPr lang="en-GB" sz="2800" dirty="0">
                <a:solidFill>
                  <a:srgbClr val="FFFF00"/>
                </a:solidFill>
                <a:latin typeface="Cooper Black" panose="0208090404030B020404" pitchFamily="18" charset="0"/>
              </a:rPr>
              <a:t>National Association for the Advancement of </a:t>
            </a:r>
            <a:r>
              <a:rPr lang="en-GB" sz="2800" dirty="0" err="1">
                <a:solidFill>
                  <a:srgbClr val="FFFF00"/>
                </a:solidFill>
                <a:latin typeface="Cooper Black" panose="0208090404030B020404" pitchFamily="18" charset="0"/>
              </a:rPr>
              <a:t>Colored</a:t>
            </a:r>
            <a:r>
              <a:rPr lang="en-GB" sz="2800" dirty="0">
                <a:solidFill>
                  <a:srgbClr val="FFFF00"/>
                </a:solidFill>
                <a:latin typeface="Cooper Black" panose="0208090404030B020404" pitchFamily="18" charset="0"/>
              </a:rPr>
              <a:t> People (NAACP)</a:t>
            </a:r>
          </a:p>
        </p:txBody>
      </p:sp>
      <p:sp>
        <p:nvSpPr>
          <p:cNvPr id="5" name="Content Placeholder 4"/>
          <p:cNvSpPr>
            <a:spLocks noGrp="1"/>
          </p:cNvSpPr>
          <p:nvPr>
            <p:ph idx="1"/>
          </p:nvPr>
        </p:nvSpPr>
        <p:spPr>
          <a:xfrm>
            <a:off x="0" y="1331167"/>
            <a:ext cx="5815296" cy="5459414"/>
          </a:xfrm>
        </p:spPr>
        <p:txBody>
          <a:bodyPr lIns="360000" tIns="360000" rIns="360000" bIns="360000">
            <a:normAutofit fontScale="77500" lnSpcReduction="20000"/>
          </a:bodyPr>
          <a:lstStyle/>
          <a:p>
            <a:r>
              <a:rPr lang="en-GB" dirty="0"/>
              <a:t>Est. 1909 by members </a:t>
            </a:r>
            <a:r>
              <a:rPr lang="en-GB" dirty="0" err="1"/>
              <a:t>inc.</a:t>
            </a:r>
            <a:r>
              <a:rPr lang="en-GB" dirty="0"/>
              <a:t> Du Bois &amp; Ida B Wells</a:t>
            </a:r>
          </a:p>
          <a:p>
            <a:pPr marL="0" indent="0">
              <a:buNone/>
            </a:pPr>
            <a:endParaRPr lang="en-GB" dirty="0"/>
          </a:p>
          <a:p>
            <a:r>
              <a:rPr lang="en-GB" dirty="0"/>
              <a:t>Precursor: 1901 ‘Niagara Movement’ of black intellectuals (members pictured)</a:t>
            </a:r>
          </a:p>
          <a:p>
            <a:pPr marL="0" indent="0">
              <a:buNone/>
            </a:pPr>
            <a:endParaRPr lang="en-GB" i="1" dirty="0"/>
          </a:p>
          <a:p>
            <a:pPr marL="0" indent="0">
              <a:buNone/>
            </a:pPr>
            <a:r>
              <a:rPr lang="en-GB" i="1" dirty="0"/>
              <a:t>Early campaigns</a:t>
            </a:r>
          </a:p>
          <a:p>
            <a:pPr marL="342900" lvl="0" indent="-342900" algn="just" defTabSz="914400">
              <a:lnSpc>
                <a:spcPct val="100000"/>
              </a:lnSpc>
              <a:spcBef>
                <a:spcPts val="0"/>
              </a:spcBef>
            </a:pPr>
            <a:r>
              <a:rPr lang="en-GB" dirty="0"/>
              <a:t>Opposition to President Woodrow Wilson's introduction of racial segregation into federal government policy, offices and hiring (1913)</a:t>
            </a:r>
          </a:p>
          <a:p>
            <a:pPr marL="342900" lvl="0" indent="-342900" algn="just" defTabSz="914400">
              <a:lnSpc>
                <a:spcPct val="100000"/>
              </a:lnSpc>
              <a:spcBef>
                <a:spcPts val="0"/>
              </a:spcBef>
            </a:pPr>
            <a:endParaRPr lang="en-GB" sz="1000" dirty="0"/>
          </a:p>
          <a:p>
            <a:pPr marL="342900" lvl="0" indent="-342900" algn="just" defTabSz="914400">
              <a:lnSpc>
                <a:spcPct val="100000"/>
              </a:lnSpc>
              <a:spcBef>
                <a:spcPts val="0"/>
              </a:spcBef>
            </a:pPr>
            <a:r>
              <a:rPr lang="en-GB" dirty="0"/>
              <a:t>Protests against DW Griffith </a:t>
            </a:r>
            <a:r>
              <a:rPr lang="en-GB" i="1" dirty="0"/>
              <a:t>Birth of a Nation </a:t>
            </a:r>
            <a:r>
              <a:rPr lang="en-GB" dirty="0"/>
              <a:t>(1915) – a film which glamorised the Ku Klux Klan and the end of reconstruction</a:t>
            </a:r>
          </a:p>
          <a:p>
            <a:endParaRPr lang="en-GB" dirty="0"/>
          </a:p>
        </p:txBody>
      </p:sp>
      <p:pic>
        <p:nvPicPr>
          <p:cNvPr id="6" name="Picture 5"/>
          <p:cNvPicPr>
            <a:picLocks noChangeAspect="1"/>
          </p:cNvPicPr>
          <p:nvPr/>
        </p:nvPicPr>
        <p:blipFill>
          <a:blip r:embed="rId3"/>
          <a:stretch>
            <a:fillRect/>
          </a:stretch>
        </p:blipFill>
        <p:spPr>
          <a:xfrm>
            <a:off x="6283752" y="1333500"/>
            <a:ext cx="2608359" cy="3509962"/>
          </a:xfrm>
          <a:prstGeom prst="rect">
            <a:avLst/>
          </a:prstGeom>
        </p:spPr>
      </p:pic>
      <p:pic>
        <p:nvPicPr>
          <p:cNvPr id="7" name="Picture 6"/>
          <p:cNvPicPr>
            <a:picLocks noChangeAspect="1"/>
          </p:cNvPicPr>
          <p:nvPr/>
        </p:nvPicPr>
        <p:blipFill>
          <a:blip r:embed="rId4"/>
          <a:stretch>
            <a:fillRect/>
          </a:stretch>
        </p:blipFill>
        <p:spPr>
          <a:xfrm>
            <a:off x="5815296" y="5114393"/>
            <a:ext cx="3328704" cy="1743607"/>
          </a:xfrm>
          <a:prstGeom prst="rect">
            <a:avLst/>
          </a:prstGeom>
        </p:spPr>
      </p:pic>
    </p:spTree>
    <p:extLst>
      <p:ext uri="{BB962C8B-B14F-4D97-AF65-F5344CB8AC3E}">
        <p14:creationId xmlns:p14="http://schemas.microsoft.com/office/powerpoint/2010/main" val="2453946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978447"/>
            <a:ext cx="7200721" cy="5836122"/>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400" dirty="0"/>
              <a:t>NAACP activity concentrated on legal department – and funding training African Americans for legal profession</a:t>
            </a:r>
          </a:p>
          <a:p>
            <a:pPr marL="342900" indent="-342900" algn="just">
              <a:buFont typeface="Arial" panose="020B0604020202020204" pitchFamily="34" charset="0"/>
              <a:buChar char="•"/>
            </a:pPr>
            <a:endParaRPr lang="en-GB" sz="1000" dirty="0"/>
          </a:p>
          <a:p>
            <a:pPr marL="342900" indent="-342900" algn="just">
              <a:buFont typeface="Arial" panose="020B0604020202020204" pitchFamily="34" charset="0"/>
              <a:buChar char="•"/>
            </a:pPr>
            <a:r>
              <a:rPr lang="en-GB" sz="2400" dirty="0"/>
              <a:t>From 1930s, Charles Hamilton Houston (1895–1950, pictured top) developed  strategy for systematically challenging ‘separate but equal’ in state &amp; federal courts</a:t>
            </a:r>
          </a:p>
          <a:p>
            <a:pPr marL="342900" indent="-342900" algn="just">
              <a:buFont typeface="Arial" panose="020B0604020202020204" pitchFamily="34" charset="0"/>
              <a:buChar char="•"/>
            </a:pPr>
            <a:endParaRPr lang="en-GB" sz="1000" dirty="0"/>
          </a:p>
          <a:p>
            <a:pPr marL="342900" indent="-342900" algn="just">
              <a:buFont typeface="Arial" panose="020B0604020202020204" pitchFamily="34" charset="0"/>
              <a:buChar char="•"/>
            </a:pPr>
            <a:r>
              <a:rPr lang="en-GB" sz="2400" dirty="0"/>
              <a:t>Houston trained Thurgood Marshall (1903–1993, pictured bottom), who became Chief Counsel for the NAACP Legal Defense and Educational Fund (and later the first African American Supreme Court Justice)</a:t>
            </a:r>
          </a:p>
          <a:p>
            <a:pPr marL="342900" indent="-342900" algn="just">
              <a:buFont typeface="Arial" panose="020B0604020202020204" pitchFamily="34" charset="0"/>
              <a:buChar char="•"/>
            </a:pPr>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6021" y="826046"/>
            <a:ext cx="2247977" cy="2850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0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6020" y="3541982"/>
            <a:ext cx="2212406" cy="33160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le 2"/>
          <p:cNvSpPr txBox="1">
            <a:spLocks/>
          </p:cNvSpPr>
          <p:nvPr/>
        </p:nvSpPr>
        <p:spPr>
          <a:xfrm>
            <a:off x="-1" y="190252"/>
            <a:ext cx="9144000" cy="1325563"/>
          </a:xfrm>
          <a:prstGeom prst="rect">
            <a:avLst/>
          </a:prstGeom>
        </p:spPr>
        <p:txBody>
          <a:bodyP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sz="2800" dirty="0">
                <a:solidFill>
                  <a:srgbClr val="FFFF00"/>
                </a:solidFill>
                <a:latin typeface="Cooper Black" panose="0208090404030B020404" pitchFamily="18" charset="0"/>
              </a:rPr>
              <a:t>Civil Rights Movement: NAACP</a:t>
            </a:r>
          </a:p>
        </p:txBody>
      </p:sp>
    </p:spTree>
    <p:extLst>
      <p:ext uri="{BB962C8B-B14F-4D97-AF65-F5344CB8AC3E}">
        <p14:creationId xmlns:p14="http://schemas.microsoft.com/office/powerpoint/2010/main" val="2231250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76229" cy="2666024"/>
          </a:xfrm>
          <a:prstGeom prst="rect">
            <a:avLst/>
          </a:prstGeom>
        </p:spPr>
        <p:txBody>
          <a:bodyPr wrap="square" lIns="540000" tIns="360000" rIns="540000" bIns="360000">
            <a:spAutoFit/>
          </a:bodyPr>
          <a:lstStyle/>
          <a:p>
            <a:pPr algn="just"/>
            <a:r>
              <a:rPr lang="en-GB" sz="3600" dirty="0">
                <a:solidFill>
                  <a:srgbClr val="FFFF00"/>
                </a:solidFill>
                <a:latin typeface="Cooper Black" panose="0208090404030B020404" pitchFamily="18" charset="0"/>
              </a:rPr>
              <a:t>Talented Tenth</a:t>
            </a:r>
          </a:p>
          <a:p>
            <a:pPr marL="342900" indent="-342900" algn="just">
              <a:buFont typeface="Arial" panose="020B0604020202020204" pitchFamily="34" charset="0"/>
              <a:buChar char="•"/>
            </a:pPr>
            <a:endParaRPr lang="en-GB" sz="2400" dirty="0"/>
          </a:p>
          <a:p>
            <a:pPr marL="342900" indent="-342900" algn="just">
              <a:buFont typeface="Arial" panose="020B0604020202020204" pitchFamily="34" charset="0"/>
              <a:buChar char="•"/>
            </a:pPr>
            <a:r>
              <a:rPr lang="en-GB" sz="2400" dirty="0"/>
              <a:t>Fulfilled Du </a:t>
            </a:r>
            <a:r>
              <a:rPr lang="en-GB" sz="2400" dirty="0" err="1"/>
              <a:t>Bois’s</a:t>
            </a:r>
            <a:r>
              <a:rPr lang="en-GB" sz="2400" dirty="0"/>
              <a:t> advocacy of leadership by higher-educated elite</a:t>
            </a:r>
          </a:p>
          <a:p>
            <a:pPr algn="just"/>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6" name="Rectangle 5"/>
          <p:cNvSpPr/>
          <p:nvPr/>
        </p:nvSpPr>
        <p:spPr>
          <a:xfrm>
            <a:off x="-32228" y="1942227"/>
            <a:ext cx="9176228" cy="2850690"/>
          </a:xfrm>
          <a:prstGeom prst="rect">
            <a:avLst/>
          </a:prstGeom>
        </p:spPr>
        <p:txBody>
          <a:bodyPr wrap="square" lIns="540000" tIns="360000" rIns="540000" bIns="360000">
            <a:spAutoFit/>
          </a:bodyPr>
          <a:lstStyle/>
          <a:p>
            <a:pPr algn="just"/>
            <a:r>
              <a:rPr lang="en-GB" sz="2400" dirty="0"/>
              <a:t>“The Negro race, like all races, is going to be saved by its </a:t>
            </a:r>
            <a:r>
              <a:rPr lang="en-GB" sz="2400" b="1" dirty="0"/>
              <a:t>exceptional men</a:t>
            </a:r>
            <a:r>
              <a:rPr lang="en-GB" sz="2400" dirty="0"/>
              <a:t>. The problem of education, then, among Negroes must first of all deal with the </a:t>
            </a:r>
            <a:r>
              <a:rPr lang="en-GB" sz="2400" b="1" dirty="0"/>
              <a:t>Talented Tenth</a:t>
            </a:r>
            <a:r>
              <a:rPr lang="en-GB" sz="2400" dirty="0"/>
              <a:t>; it is the problem of developing the Best of this race that they may guide the Mass away from the contamination and death of the Worst.”</a:t>
            </a:r>
            <a:endParaRPr lang="en-GB" dirty="0"/>
          </a:p>
          <a:p>
            <a:pPr marL="285750" indent="-285750" algn="r">
              <a:buFontTx/>
              <a:buChar char="-"/>
            </a:pPr>
            <a:r>
              <a:rPr lang="en-GB" dirty="0"/>
              <a:t>Du Bois, ‘The Talented Tenth,’ in Washington, ed., </a:t>
            </a:r>
            <a:r>
              <a:rPr lang="en-GB" i="1" dirty="0"/>
              <a:t>The Negro Problem </a:t>
            </a:r>
            <a:r>
              <a:rPr lang="en-GB" dirty="0"/>
              <a:t>(1903)</a:t>
            </a:r>
            <a:endParaRPr lang="en-GB" i="1" dirty="0"/>
          </a:p>
        </p:txBody>
      </p:sp>
      <p:pic>
        <p:nvPicPr>
          <p:cNvPr id="3" name="Picture 2"/>
          <p:cNvPicPr>
            <a:picLocks noChangeAspect="1"/>
          </p:cNvPicPr>
          <p:nvPr/>
        </p:nvPicPr>
        <p:blipFill>
          <a:blip r:embed="rId3"/>
          <a:stretch>
            <a:fillRect/>
          </a:stretch>
        </p:blipFill>
        <p:spPr>
          <a:xfrm>
            <a:off x="7025741" y="4707513"/>
            <a:ext cx="2150487" cy="2150487"/>
          </a:xfrm>
          <a:prstGeom prst="rect">
            <a:avLst/>
          </a:prstGeom>
        </p:spPr>
      </p:pic>
    </p:spTree>
    <p:extLst>
      <p:ext uri="{BB962C8B-B14F-4D97-AF65-F5344CB8AC3E}">
        <p14:creationId xmlns:p14="http://schemas.microsoft.com/office/powerpoint/2010/main" val="938498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9977"/>
            <a:ext cx="5581649" cy="6205454"/>
          </a:xfrm>
          <a:prstGeom prst="rect">
            <a:avLst/>
          </a:prstGeom>
        </p:spPr>
        <p:txBody>
          <a:bodyPr wrap="square" lIns="540000" tIns="360000" rIns="540000" bIns="360000">
            <a:spAutoFit/>
          </a:bodyPr>
          <a:lstStyle/>
          <a:p>
            <a:endParaRPr lang="en-GB" sz="1200" b="1" u="sng" dirty="0"/>
          </a:p>
          <a:p>
            <a:pPr marL="342900" indent="-342900">
              <a:buFont typeface="Arial" panose="020B0604020202020204" pitchFamily="34" charset="0"/>
              <a:buChar char="•"/>
            </a:pPr>
            <a:r>
              <a:rPr lang="en-GB" sz="3200" dirty="0"/>
              <a:t>In 1951, NAACP case brought against segregated education in Topeka, Kansas on behalf of schoolchildren </a:t>
            </a:r>
            <a:r>
              <a:rPr lang="en-GB" sz="2000" dirty="0"/>
              <a:t>(pictured)</a:t>
            </a:r>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r>
              <a:rPr lang="en-GB" sz="3200" dirty="0"/>
              <a:t>Marshall led successful campaign to have case heard in US Supreme Court in 1954</a:t>
            </a:r>
          </a:p>
          <a:p>
            <a:pPr marL="342900" indent="-342900" algn="just">
              <a:buFont typeface="Arial" panose="020B0604020202020204" pitchFamily="34" charset="0"/>
              <a:buChar char="•"/>
            </a:pPr>
            <a:endParaRPr lang="en-GB" sz="1000" dirty="0"/>
          </a:p>
          <a:p>
            <a:pPr algn="just"/>
            <a:endParaRPr lang="en-GB" sz="1000" dirty="0"/>
          </a:p>
          <a:p>
            <a:pPr algn="just"/>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26924" y="4316289"/>
            <a:ext cx="3724024" cy="2481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4285" r="51322"/>
          <a:stretch/>
        </p:blipFill>
        <p:spPr bwMode="auto">
          <a:xfrm>
            <a:off x="6207052" y="955485"/>
            <a:ext cx="2136848" cy="32069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 y="160338"/>
            <a:ext cx="9114508" cy="646331"/>
          </a:xfrm>
          <a:prstGeom prst="rect">
            <a:avLst/>
          </a:prstGeom>
        </p:spPr>
        <p:txBody>
          <a:bodyPr wrap="square">
            <a:spAutoFit/>
          </a:bodyPr>
          <a:lstStyle/>
          <a:p>
            <a:pPr algn="ctr"/>
            <a:r>
              <a:rPr lang="en-GB" sz="3600" dirty="0">
                <a:solidFill>
                  <a:srgbClr val="FFFF00"/>
                </a:solidFill>
                <a:latin typeface="Cooper Black" panose="0208090404030B020404" pitchFamily="18" charset="0"/>
              </a:rPr>
              <a:t>Brown v. The Board of Education</a:t>
            </a:r>
          </a:p>
        </p:txBody>
      </p:sp>
    </p:spTree>
    <p:extLst>
      <p:ext uri="{BB962C8B-B14F-4D97-AF65-F5344CB8AC3E}">
        <p14:creationId xmlns:p14="http://schemas.microsoft.com/office/powerpoint/2010/main" val="10196412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28172"/>
            <a:ext cx="9143999" cy="4481905"/>
          </a:xfrm>
          <a:prstGeom prst="rect">
            <a:avLst/>
          </a:prstGeom>
        </p:spPr>
        <p:txBody>
          <a:bodyPr wrap="square" lIns="540000" tIns="360000" rIns="540000" bIns="360000">
            <a:spAutoFit/>
          </a:bodyPr>
          <a:lstStyle/>
          <a:p>
            <a:pPr algn="just"/>
            <a:r>
              <a:rPr lang="en-GB" sz="2800" dirty="0">
                <a:solidFill>
                  <a:srgbClr val="FFFF00"/>
                </a:solidFill>
              </a:rPr>
              <a:t>Unanimous Victory for Plaintiffs:</a:t>
            </a:r>
          </a:p>
          <a:p>
            <a:pPr algn="just"/>
            <a:r>
              <a:rPr lang="en-GB" sz="2800" dirty="0"/>
              <a:t>To separate [black children] from others of similar age and qualifications solely because of their race generates a feeling of inferiority as to their status in the community that may affect their hearts and minds in a way unlikely to ever be undone</a:t>
            </a:r>
          </a:p>
          <a:p>
            <a:pPr algn="r"/>
            <a:r>
              <a:rPr lang="en-GB" sz="2400" dirty="0">
                <a:solidFill>
                  <a:srgbClr val="FFFF00"/>
                </a:solidFill>
              </a:rPr>
              <a:t>- </a:t>
            </a:r>
            <a:r>
              <a:rPr lang="en-GB" sz="2000" dirty="0">
                <a:solidFill>
                  <a:srgbClr val="FFFF00"/>
                </a:solidFill>
              </a:rPr>
              <a:t>Chief Justice Earl Warren, May 17 1954</a:t>
            </a:r>
          </a:p>
          <a:p>
            <a:pPr marL="342900" indent="-342900" algn="just">
              <a:buFontTx/>
              <a:buChar char="-"/>
            </a:pPr>
            <a:endParaRPr lang="en-GB" sz="2400" dirty="0">
              <a:solidFill>
                <a:prstClr val="black"/>
              </a:solidFill>
            </a:endParaRPr>
          </a:p>
          <a:p>
            <a:pPr marL="342900" indent="-342900" algn="just">
              <a:buFont typeface="Arial" panose="020B0604020202020204" pitchFamily="34" charset="0"/>
              <a:buChar char="•"/>
            </a:pPr>
            <a:endParaRPr lang="en-GB" sz="28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Rectangle 2"/>
          <p:cNvSpPr/>
          <p:nvPr/>
        </p:nvSpPr>
        <p:spPr>
          <a:xfrm>
            <a:off x="1" y="160338"/>
            <a:ext cx="9114508" cy="646331"/>
          </a:xfrm>
          <a:prstGeom prst="rect">
            <a:avLst/>
          </a:prstGeom>
        </p:spPr>
        <p:txBody>
          <a:bodyPr wrap="square">
            <a:spAutoFit/>
          </a:bodyPr>
          <a:lstStyle/>
          <a:p>
            <a:pPr algn="ctr"/>
            <a:r>
              <a:rPr lang="en-GB" sz="3600" dirty="0">
                <a:solidFill>
                  <a:srgbClr val="FFFF00"/>
                </a:solidFill>
                <a:latin typeface="Cooper Black" panose="0208090404030B020404" pitchFamily="18" charset="0"/>
              </a:rPr>
              <a:t>Brown v. The Board of Education</a:t>
            </a:r>
          </a:p>
        </p:txBody>
      </p:sp>
      <p:pic>
        <p:nvPicPr>
          <p:cNvPr id="5" name="Picture 4"/>
          <p:cNvPicPr>
            <a:picLocks noChangeAspect="1"/>
          </p:cNvPicPr>
          <p:nvPr/>
        </p:nvPicPr>
        <p:blipFill>
          <a:blip r:embed="rId3"/>
          <a:stretch>
            <a:fillRect/>
          </a:stretch>
        </p:blipFill>
        <p:spPr>
          <a:xfrm>
            <a:off x="2400300" y="3921918"/>
            <a:ext cx="5219700" cy="2936081"/>
          </a:xfrm>
          <a:prstGeom prst="rect">
            <a:avLst/>
          </a:prstGeom>
        </p:spPr>
      </p:pic>
    </p:spTree>
    <p:extLst>
      <p:ext uri="{BB962C8B-B14F-4D97-AF65-F5344CB8AC3E}">
        <p14:creationId xmlns:p14="http://schemas.microsoft.com/office/powerpoint/2010/main" val="2743357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28172"/>
            <a:ext cx="9143999" cy="4420350"/>
          </a:xfrm>
          <a:prstGeom prst="rect">
            <a:avLst/>
          </a:prstGeom>
        </p:spPr>
        <p:txBody>
          <a:bodyPr wrap="square" lIns="540000" tIns="360000" rIns="540000" bIns="360000">
            <a:spAutoFit/>
          </a:bodyPr>
          <a:lstStyle/>
          <a:p>
            <a:pPr algn="just"/>
            <a:r>
              <a:rPr lang="en-GB" sz="2400" dirty="0"/>
              <a:t>We conclude that, in the field of public education, </a:t>
            </a:r>
            <a:r>
              <a:rPr lang="en-GB" sz="2400" b="1" dirty="0">
                <a:solidFill>
                  <a:srgbClr val="FFC000"/>
                </a:solidFill>
              </a:rPr>
              <a:t>the doctrine of ‘separate but equal’ has no place</a:t>
            </a:r>
            <a:r>
              <a:rPr lang="en-GB" sz="2400" dirty="0"/>
              <a:t>. </a:t>
            </a:r>
            <a:r>
              <a:rPr lang="en-GB" sz="2400" b="1" i="1" dirty="0">
                <a:solidFill>
                  <a:srgbClr val="FFFF00"/>
                </a:solidFill>
              </a:rPr>
              <a:t>Separate educational facilities are inherently unequal</a:t>
            </a:r>
            <a:r>
              <a:rPr lang="en-GB" sz="2400" dirty="0">
                <a:solidFill>
                  <a:srgbClr val="FFFF00"/>
                </a:solidFill>
              </a:rPr>
              <a:t>.</a:t>
            </a:r>
            <a:r>
              <a:rPr lang="en-GB" sz="2400" dirty="0"/>
              <a:t> Therefore, we hold that the plaintiffs and others similarly situated for whom the actions have been brought are, by reason of the segregation complained of, </a:t>
            </a:r>
            <a:r>
              <a:rPr lang="en-GB" sz="2400" b="1" dirty="0">
                <a:solidFill>
                  <a:srgbClr val="FFFF00"/>
                </a:solidFill>
              </a:rPr>
              <a:t>deprived of the equal protection of the laws guaranteed by the 14</a:t>
            </a:r>
            <a:r>
              <a:rPr lang="en-GB" sz="2400" b="1" baseline="30000" dirty="0">
                <a:solidFill>
                  <a:srgbClr val="FFFF00"/>
                </a:solidFill>
              </a:rPr>
              <a:t>th</a:t>
            </a:r>
            <a:r>
              <a:rPr lang="en-GB" sz="2400" b="1" dirty="0">
                <a:solidFill>
                  <a:srgbClr val="FFFF00"/>
                </a:solidFill>
              </a:rPr>
              <a:t> Amendment</a:t>
            </a:r>
            <a:r>
              <a:rPr lang="en-GB" sz="2400" dirty="0"/>
              <a:t>.</a:t>
            </a:r>
          </a:p>
          <a:p>
            <a:pPr marL="342900" indent="-342900" algn="r">
              <a:buFontTx/>
              <a:buChar char="-"/>
            </a:pPr>
            <a:r>
              <a:rPr lang="en-GB" sz="2000" dirty="0">
                <a:solidFill>
                  <a:srgbClr val="FFFF00"/>
                </a:solidFill>
              </a:rPr>
              <a:t>Chief Justice Earl Warren, May 17 1954</a:t>
            </a:r>
          </a:p>
          <a:p>
            <a:pPr marL="342900" indent="-342900" algn="just">
              <a:buFontTx/>
              <a:buChar char="-"/>
            </a:pPr>
            <a:endParaRPr lang="en-GB" sz="2400" dirty="0">
              <a:solidFill>
                <a:prstClr val="black"/>
              </a:solidFill>
            </a:endParaRPr>
          </a:p>
          <a:p>
            <a:pPr marL="342900" indent="-342900" algn="just">
              <a:buFont typeface="Arial" panose="020B0604020202020204" pitchFamily="34" charset="0"/>
              <a:buChar char="•"/>
            </a:pPr>
            <a:endParaRPr lang="en-GB" sz="28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Rectangle 2"/>
          <p:cNvSpPr/>
          <p:nvPr/>
        </p:nvSpPr>
        <p:spPr>
          <a:xfrm>
            <a:off x="1" y="160338"/>
            <a:ext cx="9114508" cy="646331"/>
          </a:xfrm>
          <a:prstGeom prst="rect">
            <a:avLst/>
          </a:prstGeom>
        </p:spPr>
        <p:txBody>
          <a:bodyPr wrap="square">
            <a:spAutoFit/>
          </a:bodyPr>
          <a:lstStyle/>
          <a:p>
            <a:pPr algn="ctr"/>
            <a:r>
              <a:rPr lang="en-GB" sz="3600" dirty="0">
                <a:solidFill>
                  <a:srgbClr val="FFFF00"/>
                </a:solidFill>
                <a:latin typeface="Cooper Black" panose="0208090404030B020404" pitchFamily="18" charset="0"/>
              </a:rPr>
              <a:t>Brown v. The Board of Education</a:t>
            </a:r>
          </a:p>
        </p:txBody>
      </p:sp>
      <p:pic>
        <p:nvPicPr>
          <p:cNvPr id="5" name="Picture 4"/>
          <p:cNvPicPr>
            <a:picLocks noChangeAspect="1"/>
          </p:cNvPicPr>
          <p:nvPr/>
        </p:nvPicPr>
        <p:blipFill>
          <a:blip r:embed="rId3"/>
          <a:stretch>
            <a:fillRect/>
          </a:stretch>
        </p:blipFill>
        <p:spPr>
          <a:xfrm>
            <a:off x="2400300" y="3921918"/>
            <a:ext cx="5219700" cy="2936081"/>
          </a:xfrm>
          <a:prstGeom prst="rect">
            <a:avLst/>
          </a:prstGeom>
        </p:spPr>
      </p:pic>
    </p:spTree>
    <p:extLst>
      <p:ext uri="{BB962C8B-B14F-4D97-AF65-F5344CB8AC3E}">
        <p14:creationId xmlns:p14="http://schemas.microsoft.com/office/powerpoint/2010/main" val="2024711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6064"/>
            <a:ext cx="5467716" cy="2204359"/>
          </a:xfrm>
          <a:prstGeom prst="rect">
            <a:avLst/>
          </a:prstGeom>
        </p:spPr>
        <p:txBody>
          <a:bodyPr wrap="square" lIns="540000" tIns="360000" rIns="540000" bIns="360000">
            <a:spAutoFit/>
          </a:bodyPr>
          <a:lstStyle/>
          <a:p>
            <a:r>
              <a:rPr lang="en-GB" sz="3200" dirty="0">
                <a:solidFill>
                  <a:srgbClr val="FFFF00"/>
                </a:solidFill>
                <a:latin typeface="Cooper Black" panose="0208090404030B020404" pitchFamily="18" charset="0"/>
              </a:rPr>
              <a:t>Integration of Little Rock Central High School, 1957    </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 name="Picture 4"/>
          <p:cNvPicPr>
            <a:picLocks noChangeAspect="1"/>
          </p:cNvPicPr>
          <p:nvPr/>
        </p:nvPicPr>
        <p:blipFill>
          <a:blip r:embed="rId3"/>
          <a:stretch>
            <a:fillRect/>
          </a:stretch>
        </p:blipFill>
        <p:spPr>
          <a:xfrm>
            <a:off x="5467716" y="7937"/>
            <a:ext cx="3651504" cy="3657600"/>
          </a:xfrm>
          <a:prstGeom prst="rect">
            <a:avLst/>
          </a:prstGeom>
        </p:spPr>
      </p:pic>
      <p:pic>
        <p:nvPicPr>
          <p:cNvPr id="7" name="Picture 6"/>
          <p:cNvPicPr>
            <a:picLocks noChangeAspect="1"/>
          </p:cNvPicPr>
          <p:nvPr/>
        </p:nvPicPr>
        <p:blipFill>
          <a:blip r:embed="rId4"/>
          <a:stretch>
            <a:fillRect/>
          </a:stretch>
        </p:blipFill>
        <p:spPr>
          <a:xfrm>
            <a:off x="7451725" y="4945214"/>
            <a:ext cx="1451830" cy="1912786"/>
          </a:xfrm>
          <a:prstGeom prst="rect">
            <a:avLst/>
          </a:prstGeom>
        </p:spPr>
      </p:pic>
      <p:pic>
        <p:nvPicPr>
          <p:cNvPr id="8" name="Picture 7"/>
          <p:cNvPicPr>
            <a:picLocks noChangeAspect="1"/>
          </p:cNvPicPr>
          <p:nvPr/>
        </p:nvPicPr>
        <p:blipFill>
          <a:blip r:embed="rId5"/>
          <a:stretch>
            <a:fillRect/>
          </a:stretch>
        </p:blipFill>
        <p:spPr>
          <a:xfrm>
            <a:off x="460375" y="2269447"/>
            <a:ext cx="3048000" cy="2647950"/>
          </a:xfrm>
          <a:prstGeom prst="rect">
            <a:avLst/>
          </a:prstGeom>
        </p:spPr>
      </p:pic>
      <p:pic>
        <p:nvPicPr>
          <p:cNvPr id="9" name="Picture 8"/>
          <p:cNvPicPr>
            <a:picLocks noChangeAspect="1"/>
          </p:cNvPicPr>
          <p:nvPr/>
        </p:nvPicPr>
        <p:blipFill>
          <a:blip r:embed="rId6"/>
          <a:stretch>
            <a:fillRect/>
          </a:stretch>
        </p:blipFill>
        <p:spPr>
          <a:xfrm>
            <a:off x="2857866" y="4993596"/>
            <a:ext cx="2609850" cy="1752600"/>
          </a:xfrm>
          <a:prstGeom prst="rect">
            <a:avLst/>
          </a:prstGeom>
        </p:spPr>
      </p:pic>
    </p:spTree>
    <p:extLst>
      <p:ext uri="{BB962C8B-B14F-4D97-AF65-F5344CB8AC3E}">
        <p14:creationId xmlns:p14="http://schemas.microsoft.com/office/powerpoint/2010/main" val="1524627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4563"/>
            <a:ext cx="5467716" cy="6882563"/>
          </a:xfrm>
          <a:prstGeom prst="rect">
            <a:avLst/>
          </a:prstGeom>
        </p:spPr>
        <p:txBody>
          <a:bodyPr wrap="square" lIns="540000" tIns="360000" rIns="540000" bIns="360000">
            <a:spAutoFit/>
          </a:bodyPr>
          <a:lstStyle/>
          <a:p>
            <a:pPr algn="just"/>
            <a:r>
              <a:rPr lang="en-GB" sz="3200" dirty="0">
                <a:solidFill>
                  <a:srgbClr val="FFFF00"/>
                </a:solidFill>
                <a:latin typeface="Cooper Black" panose="0208090404030B020404" pitchFamily="18" charset="0"/>
              </a:rPr>
              <a:t>ROLE OF MEDIA</a:t>
            </a:r>
          </a:p>
          <a:p>
            <a:pPr algn="just"/>
            <a:endParaRPr lang="en-GB" sz="2200" dirty="0"/>
          </a:p>
          <a:p>
            <a:pPr algn="just"/>
            <a:r>
              <a:rPr lang="en-GB" sz="2400" dirty="0"/>
              <a:t>“Civil Rights took us by surprise. Every night we’d wait until the news to see what ‘Dr King and dem’ were doing … In 1957, black children integrated Central High School in Little Rock, Arkansas </a:t>
            </a:r>
            <a:r>
              <a:rPr lang="en-GB" sz="1600" dirty="0"/>
              <a:t>[see]</a:t>
            </a:r>
            <a:r>
              <a:rPr lang="en-GB" sz="2400" dirty="0"/>
              <a:t>. </a:t>
            </a:r>
            <a:r>
              <a:rPr lang="en-GB" sz="2400" b="1" dirty="0">
                <a:solidFill>
                  <a:srgbClr val="FFFF00"/>
                </a:solidFill>
              </a:rPr>
              <a:t>We watched it on TV …  I mean </a:t>
            </a:r>
            <a:r>
              <a:rPr lang="en-GB" sz="2400" b="1" i="1" dirty="0">
                <a:solidFill>
                  <a:srgbClr val="FFFF00"/>
                </a:solidFill>
              </a:rPr>
              <a:t>all </a:t>
            </a:r>
            <a:r>
              <a:rPr lang="en-GB" sz="2400" b="1" dirty="0">
                <a:solidFill>
                  <a:srgbClr val="FFFF00"/>
                </a:solidFill>
              </a:rPr>
              <a:t>the colored people in America watched it, with one set of eyes</a:t>
            </a:r>
            <a:r>
              <a:rPr lang="en-GB" sz="2400" dirty="0"/>
              <a:t>.</a:t>
            </a:r>
          </a:p>
          <a:p>
            <a:pPr algn="just"/>
            <a:r>
              <a:rPr lang="en-GB" sz="2400" dirty="0"/>
              <a:t>	“… </a:t>
            </a:r>
            <a:r>
              <a:rPr lang="en-GB" sz="2400" b="1" dirty="0">
                <a:solidFill>
                  <a:srgbClr val="FFFF00"/>
                </a:solidFill>
              </a:rPr>
              <a:t>The TV was the ritual arena for our drama about rac</a:t>
            </a:r>
            <a:r>
              <a:rPr lang="en-GB" sz="2400" b="1" dirty="0"/>
              <a:t>e</a:t>
            </a:r>
            <a:r>
              <a:rPr lang="en-GB" sz="2400" dirty="0"/>
              <a:t>.”</a:t>
            </a:r>
          </a:p>
          <a:p>
            <a:pPr marL="342900" indent="-342900" algn="r">
              <a:buFontTx/>
              <a:buChar char="-"/>
            </a:pPr>
            <a:r>
              <a:rPr lang="en-GB" sz="2000" dirty="0"/>
              <a:t>Henry Louis Gates jr (literary critic and historian, b. W Virginia 1950),</a:t>
            </a:r>
            <a:r>
              <a:rPr lang="en-GB" sz="2000" i="1" dirty="0"/>
              <a:t>Colored People: A Memoir </a:t>
            </a:r>
            <a:r>
              <a:rPr lang="en-GB" sz="2000" dirty="0"/>
              <a:t>(1994)</a:t>
            </a:r>
          </a:p>
          <a:p>
            <a:pPr marL="342900" indent="-342900" algn="just">
              <a:buFontTx/>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 name="Picture 4"/>
          <p:cNvPicPr>
            <a:picLocks noChangeAspect="1"/>
          </p:cNvPicPr>
          <p:nvPr/>
        </p:nvPicPr>
        <p:blipFill>
          <a:blip r:embed="rId3"/>
          <a:stretch>
            <a:fillRect/>
          </a:stretch>
        </p:blipFill>
        <p:spPr>
          <a:xfrm>
            <a:off x="5467716" y="7937"/>
            <a:ext cx="3651504" cy="3657600"/>
          </a:xfrm>
          <a:prstGeom prst="rect">
            <a:avLst/>
          </a:prstGeom>
        </p:spPr>
      </p:pic>
      <p:sp>
        <p:nvSpPr>
          <p:cNvPr id="6" name="Rectangle 5"/>
          <p:cNvSpPr/>
          <p:nvPr/>
        </p:nvSpPr>
        <p:spPr>
          <a:xfrm>
            <a:off x="5467716" y="3847840"/>
            <a:ext cx="2955432" cy="923330"/>
          </a:xfrm>
          <a:prstGeom prst="rect">
            <a:avLst/>
          </a:prstGeom>
        </p:spPr>
        <p:txBody>
          <a:bodyPr wrap="square">
            <a:spAutoFit/>
          </a:bodyPr>
          <a:lstStyle/>
          <a:p>
            <a:r>
              <a:rPr lang="en-GB" dirty="0">
                <a:hlinkClick r:id="rId4"/>
              </a:rPr>
              <a:t>https://www.youtube.com/watch?v=oodolEmUg2g</a:t>
            </a:r>
            <a:endParaRPr lang="en-GB" dirty="0"/>
          </a:p>
          <a:p>
            <a:endParaRPr lang="en-GB" dirty="0"/>
          </a:p>
        </p:txBody>
      </p:sp>
    </p:spTree>
    <p:extLst>
      <p:ext uri="{BB962C8B-B14F-4D97-AF65-F5344CB8AC3E}">
        <p14:creationId xmlns:p14="http://schemas.microsoft.com/office/powerpoint/2010/main" val="3431978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648" y="3145536"/>
            <a:ext cx="9119220" cy="3712464"/>
          </a:xfrm>
          <a:prstGeom prst="rect">
            <a:avLst/>
          </a:prstGeom>
        </p:spPr>
        <p:txBody>
          <a:bodyPr wrap="square" lIns="540000" tIns="360000" rIns="540000" bIns="360000">
            <a:spAutoFit/>
          </a:bodyPr>
          <a:lstStyle/>
          <a:p>
            <a:pPr algn="just"/>
            <a:endParaRPr lang="en-GB" sz="1000" b="1" u="sng" dirty="0"/>
          </a:p>
          <a:p>
            <a:pPr marL="342900" indent="-342900" algn="just">
              <a:buFont typeface="Arial" panose="020B0604020202020204" pitchFamily="34" charset="0"/>
              <a:buChar char="•"/>
            </a:pPr>
            <a:r>
              <a:rPr lang="en-GB" sz="2200" dirty="0"/>
              <a:t>In Montgomery, Alabama the Women’s Political Council, led by Jo Ann Robinson, initiated a bus boycott of city buses for 12 months from December 1 1955</a:t>
            </a:r>
          </a:p>
          <a:p>
            <a:pPr marL="342900" indent="-342900" algn="just">
              <a:buFont typeface="Arial" panose="020B0604020202020204" pitchFamily="34" charset="0"/>
              <a:buChar char="•"/>
            </a:pPr>
            <a:endParaRPr lang="en-GB" sz="1000" dirty="0"/>
          </a:p>
          <a:p>
            <a:pPr marL="342900" indent="-342900" algn="just">
              <a:buFont typeface="Arial" panose="020B0604020202020204" pitchFamily="34" charset="0"/>
              <a:buChar char="•"/>
            </a:pPr>
            <a:r>
              <a:rPr lang="en-GB" sz="2200" dirty="0"/>
              <a:t>Rosa Parks, an NAACP member refused to give up her seat to a white man who had boarded the bus after her.</a:t>
            </a:r>
          </a:p>
          <a:p>
            <a:pPr marL="342900" indent="-342900" algn="just">
              <a:buFont typeface="Arial" panose="020B0604020202020204" pitchFamily="34" charset="0"/>
              <a:buChar char="•"/>
            </a:pPr>
            <a:endParaRPr lang="en-GB" sz="1000" dirty="0"/>
          </a:p>
          <a:p>
            <a:pPr marL="342900" indent="-342900" algn="just">
              <a:buFont typeface="Arial" panose="020B0604020202020204" pitchFamily="34" charset="0"/>
              <a:buChar char="•"/>
            </a:pPr>
            <a:r>
              <a:rPr lang="en-GB" sz="2200" dirty="0"/>
              <a:t>US Supreme Court ruled on 13 November 1956 that segregation on Montgomery’s buses was unconstitutional</a:t>
            </a:r>
          </a:p>
          <a:p>
            <a:pPr algn="just"/>
            <a:endParaRPr lang="en-GB" sz="1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9" name="Rectangle 8"/>
          <p:cNvSpPr/>
          <p:nvPr/>
        </p:nvSpPr>
        <p:spPr>
          <a:xfrm>
            <a:off x="-1" y="-5680"/>
            <a:ext cx="9119221" cy="1835027"/>
          </a:xfrm>
          <a:prstGeom prst="rect">
            <a:avLst/>
          </a:prstGeom>
        </p:spPr>
        <p:txBody>
          <a:bodyPr wrap="square" lIns="540000" tIns="360000" rIns="540000" bIns="360000">
            <a:spAutoFit/>
          </a:bodyPr>
          <a:lstStyle/>
          <a:p>
            <a:pPr algn="just"/>
            <a:r>
              <a:rPr lang="en-GB" sz="3600" dirty="0">
                <a:solidFill>
                  <a:srgbClr val="FFFF00"/>
                </a:solidFill>
                <a:latin typeface="Cooper Black" panose="0208090404030B020404" pitchFamily="18" charset="0"/>
              </a:rPr>
              <a:t>Civil Rights Movement: </a:t>
            </a:r>
          </a:p>
          <a:p>
            <a:pPr algn="just"/>
            <a:r>
              <a:rPr lang="en-GB" sz="3600" dirty="0">
                <a:solidFill>
                  <a:srgbClr val="FFFF00"/>
                </a:solidFill>
                <a:latin typeface="Cooper Black" panose="0208090404030B020404" pitchFamily="18" charset="0"/>
              </a:rPr>
              <a:t>BUS BOYCOTT</a:t>
            </a:r>
            <a:endParaRPr lang="en-GB" sz="3600" i="1" dirty="0">
              <a:solidFill>
                <a:srgbClr val="FFFF00"/>
              </a:solidFill>
              <a:latin typeface="Cooper Black" panose="0208090404030B020404" pitchFamily="18" charset="0"/>
            </a:endParaRPr>
          </a:p>
        </p:txBody>
      </p:sp>
      <p:pic>
        <p:nvPicPr>
          <p:cNvPr id="2253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3442" y="1019186"/>
            <a:ext cx="3003755" cy="2426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874877" y="1680990"/>
            <a:ext cx="3249305" cy="1015663"/>
          </a:xfrm>
          <a:prstGeom prst="rect">
            <a:avLst/>
          </a:prstGeom>
        </p:spPr>
        <p:txBody>
          <a:bodyPr wrap="square">
            <a:spAutoFit/>
          </a:bodyPr>
          <a:lstStyle/>
          <a:p>
            <a:r>
              <a:rPr lang="en-GB" sz="2000" i="1" dirty="0"/>
              <a:t>Rosa Parks being finger-printed after being arrested for her protest</a:t>
            </a:r>
          </a:p>
        </p:txBody>
      </p:sp>
    </p:spTree>
    <p:extLst>
      <p:ext uri="{BB962C8B-B14F-4D97-AF65-F5344CB8AC3E}">
        <p14:creationId xmlns:p14="http://schemas.microsoft.com/office/powerpoint/2010/main" val="1237524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quot;Always Fight With Love&quot;: In Rare Footage, A Young MLK Jr. Launches the Montgomery Bus Boycott">
            <a:hlinkClick r:id="" action="ppaction://media"/>
            <a:extLst>
              <a:ext uri="{FF2B5EF4-FFF2-40B4-BE49-F238E27FC236}">
                <a16:creationId xmlns:a16="http://schemas.microsoft.com/office/drawing/2014/main" id="{42C53B6F-9E22-45C7-82BE-1ED022BD4B05}"/>
              </a:ext>
            </a:extLst>
          </p:cNvPr>
          <p:cNvPicPr>
            <a:picLocks noRot="1" noChangeAspect="1"/>
          </p:cNvPicPr>
          <p:nvPr>
            <a:videoFile r:link="rId1"/>
          </p:nvPr>
        </p:nvPicPr>
        <p:blipFill>
          <a:blip r:embed="rId3"/>
          <a:stretch>
            <a:fillRect/>
          </a:stretch>
        </p:blipFill>
        <p:spPr>
          <a:xfrm>
            <a:off x="0" y="1419726"/>
            <a:ext cx="9114185" cy="5149515"/>
          </a:xfrm>
          <a:prstGeom prst="rect">
            <a:avLst/>
          </a:prstGeom>
        </p:spPr>
      </p:pic>
      <p:sp>
        <p:nvSpPr>
          <p:cNvPr id="4" name="TextBox 3">
            <a:extLst>
              <a:ext uri="{FF2B5EF4-FFF2-40B4-BE49-F238E27FC236}">
                <a16:creationId xmlns:a16="http://schemas.microsoft.com/office/drawing/2014/main" id="{2757B433-80B6-476F-936C-D3AC1195FAA2}"/>
              </a:ext>
            </a:extLst>
          </p:cNvPr>
          <p:cNvSpPr txBox="1"/>
          <p:nvPr/>
        </p:nvSpPr>
        <p:spPr>
          <a:xfrm>
            <a:off x="649705" y="96254"/>
            <a:ext cx="8025064" cy="1107996"/>
          </a:xfrm>
          <a:prstGeom prst="rect">
            <a:avLst/>
          </a:prstGeom>
          <a:noFill/>
        </p:spPr>
        <p:txBody>
          <a:bodyPr wrap="square">
            <a:spAutoFit/>
          </a:bodyPr>
          <a:lstStyle/>
          <a:p>
            <a:r>
              <a:rPr lang="en-GB" sz="2400" dirty="0">
                <a:solidFill>
                  <a:srgbClr val="FFFF00"/>
                </a:solidFill>
                <a:latin typeface="Cooper Black" panose="0208090404030B020404" pitchFamily="18" charset="0"/>
              </a:rPr>
              <a:t>Civil Rights Movement: </a:t>
            </a:r>
          </a:p>
          <a:p>
            <a:r>
              <a:rPr lang="en-GB" sz="2400" dirty="0">
                <a:solidFill>
                  <a:srgbClr val="FFFF00"/>
                </a:solidFill>
                <a:latin typeface="Cooper Black" panose="0208090404030B020404" pitchFamily="18" charset="0"/>
              </a:rPr>
              <a:t>Montgomery Bus Boycott, 1955-1956</a:t>
            </a:r>
          </a:p>
          <a:p>
            <a:endParaRPr lang="en-GB" dirty="0">
              <a:solidFill>
                <a:srgbClr val="FFFF00"/>
              </a:solidFill>
              <a:latin typeface="Cooper Black" panose="0208090404030B020404" pitchFamily="18" charset="0"/>
            </a:endParaRPr>
          </a:p>
        </p:txBody>
      </p:sp>
    </p:spTree>
    <p:extLst>
      <p:ext uri="{BB962C8B-B14F-4D97-AF65-F5344CB8AC3E}">
        <p14:creationId xmlns:p14="http://schemas.microsoft.com/office/powerpoint/2010/main" val="2880998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pPr algn="ctr"/>
            <a:r>
              <a:rPr lang="en-GB" dirty="0">
                <a:solidFill>
                  <a:srgbClr val="FFFF00"/>
                </a:solidFill>
                <a:latin typeface="Cooper Black" panose="0208090404030B020404" pitchFamily="18" charset="0"/>
              </a:rPr>
              <a:t>Bristol Bus Boycott, 1963</a:t>
            </a:r>
          </a:p>
        </p:txBody>
      </p:sp>
      <p:sp>
        <p:nvSpPr>
          <p:cNvPr id="3" name="Content Placeholder 2"/>
          <p:cNvSpPr>
            <a:spLocks noGrp="1"/>
          </p:cNvSpPr>
          <p:nvPr>
            <p:ph idx="1"/>
          </p:nvPr>
        </p:nvSpPr>
        <p:spPr>
          <a:xfrm>
            <a:off x="628650" y="1107870"/>
            <a:ext cx="7886700" cy="4351338"/>
          </a:xfrm>
        </p:spPr>
        <p:txBody>
          <a:bodyPr/>
          <a:lstStyle/>
          <a:p>
            <a:r>
              <a:rPr lang="en-GB" dirty="0"/>
              <a:t>Successful protest against Bristol Omnibus Company’s ‘colour bar’ – refusal to employ black or Asian crews – and against discrimination in the city</a:t>
            </a:r>
          </a:p>
        </p:txBody>
      </p:sp>
      <p:pic>
        <p:nvPicPr>
          <p:cNvPr id="4" name="Picture 3"/>
          <p:cNvPicPr>
            <a:picLocks noChangeAspect="1"/>
          </p:cNvPicPr>
          <p:nvPr/>
        </p:nvPicPr>
        <p:blipFill rotWithShape="1">
          <a:blip r:embed="rId3"/>
          <a:srcRect l="20554" t="2068" r="18569" b="5625"/>
          <a:stretch/>
        </p:blipFill>
        <p:spPr>
          <a:xfrm>
            <a:off x="186198" y="2683042"/>
            <a:ext cx="2672289" cy="4052004"/>
          </a:xfrm>
          <a:prstGeom prst="rect">
            <a:avLst/>
          </a:prstGeom>
        </p:spPr>
      </p:pic>
      <p:pic>
        <p:nvPicPr>
          <p:cNvPr id="5" name="Picture 4"/>
          <p:cNvPicPr>
            <a:picLocks noChangeAspect="1"/>
          </p:cNvPicPr>
          <p:nvPr/>
        </p:nvPicPr>
        <p:blipFill>
          <a:blip r:embed="rId4"/>
          <a:stretch>
            <a:fillRect/>
          </a:stretch>
        </p:blipFill>
        <p:spPr>
          <a:xfrm>
            <a:off x="3110895" y="2683042"/>
            <a:ext cx="4419600" cy="2486025"/>
          </a:xfrm>
          <a:prstGeom prst="rect">
            <a:avLst/>
          </a:prstGeom>
        </p:spPr>
      </p:pic>
      <p:pic>
        <p:nvPicPr>
          <p:cNvPr id="6" name="Picture 5"/>
          <p:cNvPicPr>
            <a:picLocks noChangeAspect="1"/>
          </p:cNvPicPr>
          <p:nvPr/>
        </p:nvPicPr>
        <p:blipFill>
          <a:blip r:embed="rId5"/>
          <a:stretch>
            <a:fillRect/>
          </a:stretch>
        </p:blipFill>
        <p:spPr>
          <a:xfrm>
            <a:off x="6051884" y="3870660"/>
            <a:ext cx="2905918" cy="2872843"/>
          </a:xfrm>
          <a:prstGeom prst="rect">
            <a:avLst/>
          </a:prstGeom>
        </p:spPr>
      </p:pic>
    </p:spTree>
    <p:extLst>
      <p:ext uri="{BB962C8B-B14F-4D97-AF65-F5344CB8AC3E}">
        <p14:creationId xmlns:p14="http://schemas.microsoft.com/office/powerpoint/2010/main" val="129334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870" y="1528011"/>
            <a:ext cx="5678295" cy="5251347"/>
          </a:xfrm>
          <a:prstGeom prst="rect">
            <a:avLst/>
          </a:prstGeom>
        </p:spPr>
        <p:txBody>
          <a:bodyPr wrap="square" lIns="540000" tIns="360000" rIns="540000" bIns="360000">
            <a:spAutoFit/>
          </a:bodyPr>
          <a:lstStyle/>
          <a:p>
            <a:pPr algn="just"/>
            <a:endParaRPr lang="en-GB" sz="1000" b="1" u="sng" dirty="0">
              <a:solidFill>
                <a:prstClr val="black"/>
              </a:solidFill>
            </a:endParaRPr>
          </a:p>
          <a:p>
            <a:pPr marL="342900" indent="-342900" algn="just">
              <a:buFont typeface="Arial" panose="020B0604020202020204" pitchFamily="34" charset="0"/>
              <a:buChar char="•"/>
            </a:pPr>
            <a:r>
              <a:rPr lang="en-GB" sz="2200" dirty="0"/>
              <a:t>Rose to prominence in bus boycott – est. nonviolent </a:t>
            </a:r>
            <a:r>
              <a:rPr lang="en-GB" sz="2200" dirty="0">
                <a:solidFill>
                  <a:srgbClr val="FFFF00"/>
                </a:solidFill>
              </a:rPr>
              <a:t>Southern Christian Leadership Conference</a:t>
            </a:r>
            <a:r>
              <a:rPr lang="en-GB" sz="2200" dirty="0"/>
              <a:t>, 1957</a:t>
            </a:r>
          </a:p>
          <a:p>
            <a:pPr marL="342900" indent="-342900" algn="just">
              <a:buFont typeface="Arial" panose="020B0604020202020204" pitchFamily="34" charset="0"/>
              <a:buChar char="•"/>
            </a:pPr>
            <a:endParaRPr lang="en-GB" sz="1000" dirty="0"/>
          </a:p>
          <a:p>
            <a:pPr marL="342900" indent="-342900" algn="just">
              <a:buFont typeface="Arial" panose="020B0604020202020204" pitchFamily="34" charset="0"/>
              <a:buChar char="•"/>
            </a:pPr>
            <a:r>
              <a:rPr lang="en-GB" sz="2200" dirty="0"/>
              <a:t>Sit-ins, picketing, Freedom Riders (successful campaign to end segregation on interstate transport), campaigns against economic injustice (e.g. in Birmingham, Alabama – see police image)</a:t>
            </a:r>
          </a:p>
          <a:p>
            <a:pPr algn="just"/>
            <a:endParaRPr lang="en-GB" sz="1000" dirty="0"/>
          </a:p>
          <a:p>
            <a:pPr marL="342900" indent="-342900" algn="just">
              <a:buFont typeface="Arial" panose="020B0604020202020204" pitchFamily="34" charset="0"/>
              <a:buChar char="•"/>
            </a:pPr>
            <a:r>
              <a:rPr lang="en-GB" sz="2200" dirty="0"/>
              <a:t>March on Washington for Jobs and Freedom, August 1963 – delivers ‘</a:t>
            </a:r>
            <a:r>
              <a:rPr lang="en-GB" sz="2200" dirty="0">
                <a:hlinkClick r:id="rId3">
                  <a:extLst>
                    <a:ext uri="{A12FA001-AC4F-418D-AE19-62706E023703}">
                      <ahyp:hlinkClr xmlns:ahyp="http://schemas.microsoft.com/office/drawing/2018/hyperlinkcolor" val="tx"/>
                    </a:ext>
                  </a:extLst>
                </a:hlinkClick>
              </a:rPr>
              <a:t>I Have a Dream Speech</a:t>
            </a:r>
            <a:r>
              <a:rPr lang="en-GB" sz="2200" dirty="0"/>
              <a:t>’ (pictured)</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355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4165" y="3127091"/>
            <a:ext cx="3356796" cy="22028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14165" y="679925"/>
            <a:ext cx="3405055" cy="23154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1" y="-5680"/>
            <a:ext cx="9119221" cy="1096363"/>
          </a:xfrm>
          <a:prstGeom prst="rect">
            <a:avLst/>
          </a:prstGeom>
        </p:spPr>
        <p:txBody>
          <a:bodyPr wrap="square" lIns="540000" tIns="360000" rIns="540000" bIns="360000">
            <a:spAutoFit/>
          </a:bodyPr>
          <a:lstStyle/>
          <a:p>
            <a:pPr algn="just"/>
            <a:endParaRPr lang="en-GB" sz="2400" b="1" i="1" u="sng" dirty="0">
              <a:solidFill>
                <a:prstClr val="black"/>
              </a:solidFill>
            </a:endParaRPr>
          </a:p>
        </p:txBody>
      </p:sp>
      <p:sp>
        <p:nvSpPr>
          <p:cNvPr id="6" name="Rectangle 5"/>
          <p:cNvSpPr/>
          <p:nvPr/>
        </p:nvSpPr>
        <p:spPr>
          <a:xfrm>
            <a:off x="155575" y="70026"/>
            <a:ext cx="5403014" cy="1384995"/>
          </a:xfrm>
          <a:prstGeom prst="rect">
            <a:avLst/>
          </a:prstGeom>
        </p:spPr>
        <p:txBody>
          <a:bodyPr wrap="square">
            <a:spAutoFit/>
          </a:bodyPr>
          <a:lstStyle/>
          <a:p>
            <a:pPr algn="ctr"/>
            <a:r>
              <a:rPr lang="en-GB" sz="3200" dirty="0">
                <a:solidFill>
                  <a:srgbClr val="FFFF00"/>
                </a:solidFill>
                <a:latin typeface="Cooper Black" panose="0208090404030B020404" pitchFamily="18" charset="0"/>
              </a:rPr>
              <a:t>Civil Rights Movement: </a:t>
            </a:r>
          </a:p>
          <a:p>
            <a:pPr algn="ctr"/>
            <a:r>
              <a:rPr lang="en-GB" sz="3200" dirty="0">
                <a:solidFill>
                  <a:srgbClr val="FFFF00"/>
                </a:solidFill>
                <a:latin typeface="Cooper Black" panose="0208090404030B020404" pitchFamily="18" charset="0"/>
              </a:rPr>
              <a:t>Martin Luther King jr. </a:t>
            </a:r>
            <a:r>
              <a:rPr lang="en-GB" sz="2000" dirty="0">
                <a:solidFill>
                  <a:srgbClr val="FFFF00"/>
                </a:solidFill>
                <a:latin typeface="Cooper Black" panose="0208090404030B020404" pitchFamily="18" charset="0"/>
              </a:rPr>
              <a:t>(1929–1968) </a:t>
            </a:r>
            <a:endParaRPr lang="en-GB" sz="3200" dirty="0">
              <a:solidFill>
                <a:srgbClr val="FFFF00"/>
              </a:solidFill>
              <a:latin typeface="Cooper Black" panose="0208090404030B020404" pitchFamily="18" charset="0"/>
            </a:endParaRPr>
          </a:p>
        </p:txBody>
      </p:sp>
    </p:spTree>
    <p:extLst>
      <p:ext uri="{BB962C8B-B14F-4D97-AF65-F5344CB8AC3E}">
        <p14:creationId xmlns:p14="http://schemas.microsoft.com/office/powerpoint/2010/main" val="18831568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Rectangle 9"/>
          <p:cNvSpPr/>
          <p:nvPr/>
        </p:nvSpPr>
        <p:spPr>
          <a:xfrm>
            <a:off x="-48554" y="595611"/>
            <a:ext cx="5168900" cy="6513231"/>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200" dirty="0"/>
              <a:t>President Lyndon B Johnson (1908–1973) reforms promised to forge Great Society “where no child will go unfed, no youngster  unschooled”</a:t>
            </a:r>
          </a:p>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r>
              <a:rPr lang="en-GB" altLang="en-US" sz="2200" b="1" dirty="0"/>
              <a:t>Civil Rights Act </a:t>
            </a:r>
            <a:r>
              <a:rPr lang="en-GB" altLang="en-US" sz="2200" dirty="0"/>
              <a:t>of 1964 aimed at alleviating discrimination in public accommodation, public schools, housing, labour unions, employment and economic opportunity</a:t>
            </a:r>
          </a:p>
          <a:p>
            <a:pPr marL="342900" indent="-342900" algn="just">
              <a:buFont typeface="Arial" panose="020B0604020202020204" pitchFamily="34" charset="0"/>
              <a:buChar char="•"/>
            </a:pPr>
            <a:endParaRPr lang="en-GB" altLang="en-US" sz="2200" dirty="0"/>
          </a:p>
          <a:p>
            <a:pPr marL="342900" indent="-342900" algn="just">
              <a:buFont typeface="Arial" panose="020B0604020202020204" pitchFamily="34" charset="0"/>
              <a:buChar char="•"/>
            </a:pPr>
            <a:r>
              <a:rPr lang="en-GB" altLang="en-US" sz="2200" b="1" dirty="0"/>
              <a:t>Voting Rights Act </a:t>
            </a:r>
            <a:r>
              <a:rPr lang="en-GB" altLang="en-US" sz="2200" dirty="0"/>
              <a:t>of  1965 was designed to eliminate illegal barriers to the right to vote</a:t>
            </a:r>
          </a:p>
          <a:p>
            <a:pPr algn="just"/>
            <a:endParaRPr lang="en-GB" sz="2400" b="1" i="1" u="sng" dirty="0">
              <a:solidFill>
                <a:prstClr val="black"/>
              </a:solidFill>
            </a:endParaRPr>
          </a:p>
        </p:txBody>
      </p:sp>
      <p:pic>
        <p:nvPicPr>
          <p:cNvPr id="5" name="Picture 4"/>
          <p:cNvPicPr>
            <a:picLocks noChangeAspect="1"/>
          </p:cNvPicPr>
          <p:nvPr/>
        </p:nvPicPr>
        <p:blipFill>
          <a:blip r:embed="rId3"/>
          <a:stretch>
            <a:fillRect/>
          </a:stretch>
        </p:blipFill>
        <p:spPr>
          <a:xfrm>
            <a:off x="5372274" y="3490065"/>
            <a:ext cx="3734420" cy="2488991"/>
          </a:xfrm>
          <a:prstGeom prst="rect">
            <a:avLst/>
          </a:prstGeom>
        </p:spPr>
      </p:pic>
      <p:pic>
        <p:nvPicPr>
          <p:cNvPr id="6" name="Picture 5"/>
          <p:cNvPicPr>
            <a:picLocks noChangeAspect="1"/>
          </p:cNvPicPr>
          <p:nvPr/>
        </p:nvPicPr>
        <p:blipFill>
          <a:blip r:embed="rId4"/>
          <a:stretch>
            <a:fillRect/>
          </a:stretch>
        </p:blipFill>
        <p:spPr>
          <a:xfrm>
            <a:off x="5334968" y="212149"/>
            <a:ext cx="3809032" cy="2535123"/>
          </a:xfrm>
          <a:prstGeom prst="rect">
            <a:avLst/>
          </a:prstGeom>
        </p:spPr>
      </p:pic>
      <p:sp>
        <p:nvSpPr>
          <p:cNvPr id="8" name="Rectangle 7"/>
          <p:cNvSpPr/>
          <p:nvPr/>
        </p:nvSpPr>
        <p:spPr>
          <a:xfrm>
            <a:off x="0" y="-214180"/>
            <a:ext cx="9119220" cy="1619583"/>
          </a:xfrm>
          <a:prstGeom prst="rect">
            <a:avLst/>
          </a:prstGeom>
        </p:spPr>
        <p:txBody>
          <a:bodyPr wrap="square" lIns="540000" tIns="360000" rIns="540000" bIns="360000">
            <a:spAutoFit/>
          </a:bodyPr>
          <a:lstStyle/>
          <a:p>
            <a:r>
              <a:rPr lang="en-GB" sz="3600" b="1" dirty="0">
                <a:solidFill>
                  <a:srgbClr val="FFFF00"/>
                </a:solidFill>
                <a:latin typeface="Cooper Black" panose="0208090404030B020404" pitchFamily="18" charset="0"/>
              </a:rPr>
              <a:t>The Great Society</a:t>
            </a:r>
          </a:p>
          <a:p>
            <a:pPr algn="just"/>
            <a:endParaRPr lang="en-GB" sz="2200" b="1" i="1" u="sng" dirty="0">
              <a:solidFill>
                <a:prstClr val="black"/>
              </a:solidFill>
            </a:endParaRPr>
          </a:p>
        </p:txBody>
      </p:sp>
      <p:sp>
        <p:nvSpPr>
          <p:cNvPr id="9" name="Rectangle 8"/>
          <p:cNvSpPr/>
          <p:nvPr/>
        </p:nvSpPr>
        <p:spPr>
          <a:xfrm>
            <a:off x="5626100" y="2477047"/>
            <a:ext cx="3809032" cy="1465695"/>
          </a:xfrm>
          <a:prstGeom prst="rect">
            <a:avLst/>
          </a:prstGeom>
        </p:spPr>
        <p:txBody>
          <a:bodyPr wrap="square" lIns="540000" tIns="360000" rIns="540000" bIns="360000">
            <a:spAutoFit/>
          </a:bodyPr>
          <a:lstStyle/>
          <a:p>
            <a:pPr algn="r"/>
            <a:r>
              <a:rPr lang="en-GB" sz="1200" dirty="0"/>
              <a:t>President John F Kennedy (1917–1963) meets leaders of March on Washington, August 1963</a:t>
            </a:r>
          </a:p>
          <a:p>
            <a:endParaRPr lang="en-GB" sz="1200" u="sng" dirty="0">
              <a:solidFill>
                <a:prstClr val="black"/>
              </a:solidFill>
            </a:endParaRPr>
          </a:p>
        </p:txBody>
      </p:sp>
      <p:sp>
        <p:nvSpPr>
          <p:cNvPr id="7" name="Rectangle 6"/>
          <p:cNvSpPr/>
          <p:nvPr/>
        </p:nvSpPr>
        <p:spPr>
          <a:xfrm>
            <a:off x="5765316" y="6141496"/>
            <a:ext cx="4572000" cy="307777"/>
          </a:xfrm>
          <a:prstGeom prst="rect">
            <a:avLst/>
          </a:prstGeom>
        </p:spPr>
        <p:txBody>
          <a:bodyPr>
            <a:spAutoFit/>
          </a:bodyPr>
          <a:lstStyle/>
          <a:p>
            <a:r>
              <a:rPr lang="en-GB" sz="1400" dirty="0"/>
              <a:t>MLK and LBJ, White House December 1963</a:t>
            </a:r>
          </a:p>
        </p:txBody>
      </p:sp>
    </p:spTree>
    <p:extLst>
      <p:ext uri="{BB962C8B-B14F-4D97-AF65-F5344CB8AC3E}">
        <p14:creationId xmlns:p14="http://schemas.microsoft.com/office/powerpoint/2010/main" val="2806166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325563"/>
          </a:xfrm>
        </p:spPr>
        <p:txBody>
          <a:bodyPr>
            <a:normAutofit/>
          </a:bodyPr>
          <a:lstStyle/>
          <a:p>
            <a:pPr algn="ctr"/>
            <a:r>
              <a:rPr lang="en-GB" sz="4000" dirty="0">
                <a:solidFill>
                  <a:srgbClr val="FFFF00"/>
                </a:solidFill>
                <a:latin typeface="Cooper Black" panose="0208090404030B020404" pitchFamily="18" charset="0"/>
              </a:rPr>
              <a:t>Malcolm X on the March on Washington</a:t>
            </a:r>
          </a:p>
        </p:txBody>
      </p:sp>
      <p:sp>
        <p:nvSpPr>
          <p:cNvPr id="3" name="Content Placeholder 2"/>
          <p:cNvSpPr>
            <a:spLocks noGrp="1"/>
          </p:cNvSpPr>
          <p:nvPr>
            <p:ph idx="1"/>
          </p:nvPr>
        </p:nvSpPr>
        <p:spPr>
          <a:xfrm>
            <a:off x="464457" y="1190170"/>
            <a:ext cx="5009911" cy="5515429"/>
          </a:xfrm>
        </p:spPr>
        <p:txBody>
          <a:bodyPr>
            <a:normAutofit/>
          </a:bodyPr>
          <a:lstStyle/>
          <a:p>
            <a:pPr marL="0" indent="0" algn="just">
              <a:buNone/>
            </a:pPr>
            <a:r>
              <a:rPr lang="en-GB" sz="3200" dirty="0"/>
              <a:t>“Not long ago, the black man in America was fed a dose of another form of the weakening, lulling and deluding effects of so-called ‘integration.’ It was that ‘</a:t>
            </a:r>
            <a:r>
              <a:rPr lang="en-GB" sz="3200" dirty="0">
                <a:solidFill>
                  <a:srgbClr val="FFFF00"/>
                </a:solidFill>
              </a:rPr>
              <a:t>Farce in Washington</a:t>
            </a:r>
            <a:r>
              <a:rPr lang="en-GB" sz="3200" dirty="0"/>
              <a:t>,’ I call it.</a:t>
            </a:r>
          </a:p>
          <a:p>
            <a:pPr marL="0" indent="0" algn="r">
              <a:buNone/>
            </a:pPr>
            <a:r>
              <a:rPr lang="en-GB" sz="3200" dirty="0"/>
              <a:t>- </a:t>
            </a:r>
            <a:r>
              <a:rPr lang="en-GB" sz="2400" dirty="0"/>
              <a:t>Malcolm X with Alex Haley, </a:t>
            </a:r>
            <a:r>
              <a:rPr lang="en-GB" sz="2400" i="1" dirty="0"/>
              <a:t>The Autobiography of Malcolm X </a:t>
            </a:r>
            <a:r>
              <a:rPr lang="en-GB" sz="2400" dirty="0"/>
              <a:t>(New York: Ballantine Books, 1965), pp. 278–281.</a:t>
            </a:r>
          </a:p>
        </p:txBody>
      </p:sp>
      <p:pic>
        <p:nvPicPr>
          <p:cNvPr id="4" name="Picture 3">
            <a:extLst>
              <a:ext uri="{FF2B5EF4-FFF2-40B4-BE49-F238E27FC236}">
                <a16:creationId xmlns:a16="http://schemas.microsoft.com/office/drawing/2014/main" id="{0A2B2B4B-5018-4B04-B032-915B02A9EC04}"/>
              </a:ext>
            </a:extLst>
          </p:cNvPr>
          <p:cNvPicPr>
            <a:picLocks noChangeAspect="1"/>
          </p:cNvPicPr>
          <p:nvPr/>
        </p:nvPicPr>
        <p:blipFill>
          <a:blip r:embed="rId3"/>
          <a:stretch>
            <a:fillRect/>
          </a:stretch>
        </p:blipFill>
        <p:spPr>
          <a:xfrm>
            <a:off x="5934528" y="1190170"/>
            <a:ext cx="2933700" cy="4524375"/>
          </a:xfrm>
          <a:prstGeom prst="rect">
            <a:avLst/>
          </a:prstGeom>
        </p:spPr>
      </p:pic>
    </p:spTree>
    <p:extLst>
      <p:ext uri="{BB962C8B-B14F-4D97-AF65-F5344CB8AC3E}">
        <p14:creationId xmlns:p14="http://schemas.microsoft.com/office/powerpoint/2010/main" val="13418513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63923" y="2019299"/>
            <a:ext cx="5120631"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8991601" cy="1281029"/>
          </a:xfrm>
          <a:prstGeom prst="rect">
            <a:avLst/>
          </a:prstGeom>
        </p:spPr>
        <p:txBody>
          <a:bodyPr wrap="square" lIns="540000" tIns="360000" rIns="540000" bIns="360000">
            <a:spAutoFit/>
          </a:bodyPr>
          <a:lstStyle/>
          <a:p>
            <a:pPr algn="r"/>
            <a:r>
              <a:rPr lang="en-GB" sz="3600" dirty="0">
                <a:solidFill>
                  <a:srgbClr val="FFFF00"/>
                </a:solidFill>
                <a:effectLst>
                  <a:outerShdw blurRad="38100" dist="38100" dir="2700000" algn="tl">
                    <a:srgbClr val="000000">
                      <a:alpha val="43137"/>
                    </a:srgbClr>
                  </a:outerShdw>
                </a:effectLst>
                <a:latin typeface="Cooper Black" panose="0208090404030B020404" pitchFamily="18" charset="0"/>
              </a:rPr>
              <a:t>Malcolm X (1925–1965) </a:t>
            </a:r>
            <a:endParaRPr lang="en-GB" sz="1000" b="1" i="1" u="sng" dirty="0">
              <a:solidFill>
                <a:srgbClr val="FFFF00"/>
              </a:solidFill>
            </a:endParaRPr>
          </a:p>
        </p:txBody>
      </p:sp>
      <p:sp>
        <p:nvSpPr>
          <p:cNvPr id="11" name="Rectangle 10"/>
          <p:cNvSpPr/>
          <p:nvPr/>
        </p:nvSpPr>
        <p:spPr>
          <a:xfrm>
            <a:off x="-1" y="3356512"/>
            <a:ext cx="3463925" cy="369332"/>
          </a:xfrm>
          <a:prstGeom prst="rect">
            <a:avLst/>
          </a:prstGeom>
        </p:spPr>
        <p:txBody>
          <a:bodyPr wrap="square">
            <a:spAutoFit/>
          </a:bodyPr>
          <a:lstStyle/>
          <a:p>
            <a:r>
              <a:rPr lang="en-GB" dirty="0"/>
              <a:t>mugshot 1944</a:t>
            </a:r>
          </a:p>
        </p:txBody>
      </p:sp>
      <p:pic>
        <p:nvPicPr>
          <p:cNvPr id="6" name="Picture 5"/>
          <p:cNvPicPr>
            <a:picLocks noChangeAspect="1"/>
          </p:cNvPicPr>
          <p:nvPr/>
        </p:nvPicPr>
        <p:blipFill rotWithShape="1">
          <a:blip r:embed="rId3"/>
          <a:srcRect r="52141" b="-1565"/>
          <a:stretch/>
        </p:blipFill>
        <p:spPr>
          <a:xfrm>
            <a:off x="-1" y="14034"/>
            <a:ext cx="2514600" cy="3393600"/>
          </a:xfrm>
          <a:prstGeom prst="rect">
            <a:avLst/>
          </a:prstGeom>
        </p:spPr>
      </p:pic>
      <p:pic>
        <p:nvPicPr>
          <p:cNvPr id="12" name="Picture 11"/>
          <p:cNvPicPr>
            <a:picLocks noChangeAspect="1"/>
          </p:cNvPicPr>
          <p:nvPr/>
        </p:nvPicPr>
        <p:blipFill rotWithShape="1">
          <a:blip r:embed="rId3"/>
          <a:srcRect l="52504" t="5653" b="1856"/>
          <a:stretch/>
        </p:blipFill>
        <p:spPr>
          <a:xfrm>
            <a:off x="19050" y="3725844"/>
            <a:ext cx="2495549" cy="3090414"/>
          </a:xfrm>
          <a:prstGeom prst="rect">
            <a:avLst/>
          </a:prstGeom>
        </p:spPr>
      </p:pic>
      <p:sp>
        <p:nvSpPr>
          <p:cNvPr id="13" name="Content Placeholder 2"/>
          <p:cNvSpPr txBox="1">
            <a:spLocks/>
          </p:cNvSpPr>
          <p:nvPr/>
        </p:nvSpPr>
        <p:spPr>
          <a:xfrm>
            <a:off x="2791959" y="1275349"/>
            <a:ext cx="5922281" cy="5291467"/>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just"/>
            <a:r>
              <a:rPr lang="en-GB" sz="2800" dirty="0"/>
              <a:t>b</a:t>
            </a:r>
            <a:r>
              <a:rPr lang="en-GB" sz="2600" dirty="0"/>
              <a:t>. Malcolm Little, Omaha, Nebraska</a:t>
            </a:r>
          </a:p>
          <a:p>
            <a:pPr algn="just"/>
            <a:r>
              <a:rPr lang="en-GB" sz="2600" dirty="0"/>
              <a:t>Parents Grenada-born Louise Helen and Georgia-born Earl Little</a:t>
            </a:r>
          </a:p>
          <a:p>
            <a:pPr lvl="1" algn="just">
              <a:buFontTx/>
              <a:buChar char="-"/>
            </a:pPr>
            <a:r>
              <a:rPr lang="en-GB" sz="2600" dirty="0"/>
              <a:t>Admirers of Marcus Garvey; Earl a Universal Negro Improvement Association (UNIA) branch organiser</a:t>
            </a:r>
          </a:p>
          <a:p>
            <a:pPr algn="just"/>
            <a:r>
              <a:rPr lang="en-GB" sz="2600" dirty="0"/>
              <a:t>Father killed in railroad accident(?) while Malcolm was aged 6</a:t>
            </a:r>
          </a:p>
          <a:p>
            <a:pPr algn="just"/>
            <a:r>
              <a:rPr lang="en-GB" sz="2600" dirty="0"/>
              <a:t>1943: moved to Harlem: involved in drug dealing, gambling, racketeering, robbery,  pimping and (possibly) male prostitution</a:t>
            </a:r>
          </a:p>
          <a:p>
            <a:pPr algn="just"/>
            <a:r>
              <a:rPr lang="en-GB" sz="2600" dirty="0"/>
              <a:t>1946: sent to prison for robbery </a:t>
            </a:r>
          </a:p>
          <a:p>
            <a:pPr algn="just"/>
            <a:r>
              <a:rPr lang="en-GB" sz="2600" dirty="0"/>
              <a:t>Converted to Islam in jail; became Nation of Islam minister upon release</a:t>
            </a:r>
          </a:p>
          <a:p>
            <a:pPr marL="0" indent="0" algn="just">
              <a:buNone/>
            </a:pPr>
            <a:endParaRPr lang="en-GB" sz="2800" dirty="0"/>
          </a:p>
        </p:txBody>
      </p:sp>
    </p:spTree>
    <p:extLst>
      <p:ext uri="{BB962C8B-B14F-4D97-AF65-F5344CB8AC3E}">
        <p14:creationId xmlns:p14="http://schemas.microsoft.com/office/powerpoint/2010/main" val="20763508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937"/>
            <a:ext cx="9144000" cy="1680896"/>
          </a:xfrm>
          <a:prstGeom prst="rect">
            <a:avLst/>
          </a:prstGeom>
        </p:spPr>
        <p:txBody>
          <a:bodyPr wrap="square" lIns="540000" tIns="540000" rIns="540000" bIns="576000">
            <a:spAutoFit/>
          </a:bodyPr>
          <a:lstStyle/>
          <a:p>
            <a:pPr algn="ctr"/>
            <a:r>
              <a:rPr lang="en-GB" sz="3600" dirty="0">
                <a:solidFill>
                  <a:srgbClr val="FFFF00"/>
                </a:solidFill>
                <a:latin typeface="Cooper Black" panose="0208090404030B020404" pitchFamily="18" charset="0"/>
              </a:rPr>
              <a:t>Nation of Islam</a:t>
            </a:r>
            <a:endParaRPr lang="en-GB" sz="2800" dirty="0">
              <a:solidFill>
                <a:srgbClr val="FFFF00"/>
              </a:solidFill>
              <a:latin typeface="Cooper Black" panose="0208090404030B020404" pitchFamily="18" charset="0"/>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2150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71850"/>
            <a:ext cx="5448300" cy="3486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0500" y="1290960"/>
            <a:ext cx="51435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448300" y="6211669"/>
            <a:ext cx="3161332" cy="646331"/>
          </a:xfrm>
          <a:prstGeom prst="rect">
            <a:avLst/>
          </a:prstGeom>
        </p:spPr>
        <p:txBody>
          <a:bodyPr wrap="square">
            <a:spAutoFit/>
          </a:bodyPr>
          <a:lstStyle/>
          <a:p>
            <a:r>
              <a:rPr lang="en-GB" dirty="0"/>
              <a:t>Nation of Islam, Muhammad Mosque No. 1, Detroit, 1965</a:t>
            </a:r>
          </a:p>
        </p:txBody>
      </p:sp>
      <p:sp>
        <p:nvSpPr>
          <p:cNvPr id="9" name="Rectangle 8"/>
          <p:cNvSpPr/>
          <p:nvPr/>
        </p:nvSpPr>
        <p:spPr>
          <a:xfrm>
            <a:off x="5862464" y="4831606"/>
            <a:ext cx="2873300" cy="923330"/>
          </a:xfrm>
          <a:prstGeom prst="rect">
            <a:avLst/>
          </a:prstGeom>
        </p:spPr>
        <p:txBody>
          <a:bodyPr wrap="square">
            <a:spAutoFit/>
          </a:bodyPr>
          <a:lstStyle/>
          <a:p>
            <a:r>
              <a:rPr lang="en-GB" dirty="0"/>
              <a:t>Elijah Muhammad (Fard’s successor, 1897—1975) and Malcolm X, early1960s</a:t>
            </a:r>
          </a:p>
        </p:txBody>
      </p:sp>
      <p:pic>
        <p:nvPicPr>
          <p:cNvPr id="2150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140" y="1052736"/>
            <a:ext cx="1905000" cy="209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922140" y="1052736"/>
            <a:ext cx="1929780" cy="1754326"/>
          </a:xfrm>
          <a:prstGeom prst="rect">
            <a:avLst/>
          </a:prstGeom>
        </p:spPr>
        <p:txBody>
          <a:bodyPr wrap="square">
            <a:spAutoFit/>
          </a:bodyPr>
          <a:lstStyle/>
          <a:p>
            <a:r>
              <a:rPr lang="en-GB" dirty="0"/>
              <a:t>Wallace Fard Muhammad (c. 1877—1934), founder of Nation of Islam in Detroit, 1930s</a:t>
            </a:r>
          </a:p>
        </p:txBody>
      </p:sp>
    </p:spTree>
    <p:extLst>
      <p:ext uri="{BB962C8B-B14F-4D97-AF65-F5344CB8AC3E}">
        <p14:creationId xmlns:p14="http://schemas.microsoft.com/office/powerpoint/2010/main" val="31763548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79162" y="900520"/>
            <a:ext cx="7740938" cy="5102733"/>
          </a:xfrm>
          <a:prstGeom prst="rect">
            <a:avLst/>
          </a:prstGeom>
        </p:spPr>
      </p:pic>
    </p:spTree>
    <p:extLst>
      <p:ext uri="{BB962C8B-B14F-4D97-AF65-F5344CB8AC3E}">
        <p14:creationId xmlns:p14="http://schemas.microsoft.com/office/powerpoint/2010/main" val="26541101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325563"/>
          </a:xfrm>
        </p:spPr>
        <p:txBody>
          <a:bodyPr>
            <a:normAutofit/>
          </a:bodyPr>
          <a:lstStyle/>
          <a:p>
            <a:pPr algn="ctr"/>
            <a:r>
              <a:rPr lang="en-GB" sz="4000" dirty="0">
                <a:solidFill>
                  <a:srgbClr val="FFFF00"/>
                </a:solidFill>
                <a:latin typeface="Cooper Black" panose="0208090404030B020404" pitchFamily="18" charset="0"/>
              </a:rPr>
              <a:t>Malcolm X on the March on Washington</a:t>
            </a:r>
          </a:p>
        </p:txBody>
      </p:sp>
      <p:sp>
        <p:nvSpPr>
          <p:cNvPr id="3" name="Content Placeholder 2"/>
          <p:cNvSpPr>
            <a:spLocks noGrp="1"/>
          </p:cNvSpPr>
          <p:nvPr>
            <p:ph idx="1"/>
          </p:nvPr>
        </p:nvSpPr>
        <p:spPr>
          <a:xfrm>
            <a:off x="464457" y="1190170"/>
            <a:ext cx="8127999" cy="5515429"/>
          </a:xfrm>
        </p:spPr>
        <p:txBody>
          <a:bodyPr>
            <a:normAutofit fontScale="85000" lnSpcReduction="10000"/>
          </a:bodyPr>
          <a:lstStyle/>
          <a:p>
            <a:pPr marL="0" indent="0" algn="just">
              <a:buNone/>
            </a:pPr>
            <a:r>
              <a:rPr lang="en-GB" dirty="0"/>
              <a:t>“Not long ago, the black man in America was fed a dose of another form of the weakening, lulling and deluding effects of so-called ‘integration.’ It was that ‘</a:t>
            </a:r>
            <a:r>
              <a:rPr lang="en-GB" dirty="0">
                <a:solidFill>
                  <a:srgbClr val="FFFF00"/>
                </a:solidFill>
              </a:rPr>
              <a:t>Farce in Washington</a:t>
            </a:r>
            <a:r>
              <a:rPr lang="en-GB" dirty="0"/>
              <a:t>,’ I call it.</a:t>
            </a:r>
          </a:p>
          <a:p>
            <a:pPr marL="0" indent="0" algn="just">
              <a:buNone/>
            </a:pPr>
            <a:r>
              <a:rPr lang="en-GB" dirty="0"/>
              <a:t>	“The idea of a mass of blacks marching on Washington was originally the brainchild of the Brotherhood of Sleeping Car Porters' </a:t>
            </a:r>
            <a:r>
              <a:rPr lang="en-GB" dirty="0">
                <a:solidFill>
                  <a:srgbClr val="FFFF00"/>
                </a:solidFill>
              </a:rPr>
              <a:t>A. Philip Randolph. </a:t>
            </a:r>
            <a:r>
              <a:rPr lang="en-GB" dirty="0"/>
              <a:t>For 20 or more years the March on Washington idea had floated around among Negroes. And suddenly now, th[e] idea caught on.</a:t>
            </a:r>
          </a:p>
          <a:p>
            <a:pPr marL="0" indent="0" algn="just">
              <a:buNone/>
            </a:pPr>
            <a:r>
              <a:rPr lang="en-GB" dirty="0"/>
              <a:t>	“Overalled rural Southern Negroes, small town Negroes, Northern ghetto Negroes, even thousands of previously Uncle Tom Negroes began talking ‘March!’</a:t>
            </a:r>
          </a:p>
          <a:p>
            <a:pPr marL="0" indent="0" algn="just">
              <a:buNone/>
            </a:pPr>
            <a:r>
              <a:rPr lang="en-GB" dirty="0"/>
              <a:t>	“</a:t>
            </a:r>
            <a:r>
              <a:rPr lang="en-GB" dirty="0">
                <a:solidFill>
                  <a:srgbClr val="FFFF00"/>
                </a:solidFill>
              </a:rPr>
              <a:t>Nothing since Joe Louis had so coalesced the masses of Negroes</a:t>
            </a:r>
            <a:r>
              <a:rPr lang="en-GB" dirty="0"/>
              <a:t>. Groups of Negroes were talking of getting to Washington any way they could – in rickety old cars, on buses, hitch-hiking – walking, even, if they had to.”</a:t>
            </a:r>
          </a:p>
          <a:p>
            <a:pPr marL="0" indent="0" algn="r">
              <a:buNone/>
            </a:pPr>
            <a:r>
              <a:rPr lang="en-GB" dirty="0"/>
              <a:t>- </a:t>
            </a:r>
            <a:r>
              <a:rPr lang="en-GB" sz="2000" dirty="0"/>
              <a:t>Malcolm X with Alex Haley, </a:t>
            </a:r>
            <a:r>
              <a:rPr lang="en-GB" sz="2000" i="1" dirty="0"/>
              <a:t>The Autobiography of Malcolm X </a:t>
            </a:r>
            <a:r>
              <a:rPr lang="en-GB" sz="2000" dirty="0"/>
              <a:t>(New York: Ballantine Books, 1965), pp. 278–281.</a:t>
            </a:r>
          </a:p>
        </p:txBody>
      </p:sp>
    </p:spTree>
    <p:extLst>
      <p:ext uri="{BB962C8B-B14F-4D97-AF65-F5344CB8AC3E}">
        <p14:creationId xmlns:p14="http://schemas.microsoft.com/office/powerpoint/2010/main" val="19299270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325563"/>
          </a:xfrm>
        </p:spPr>
        <p:txBody>
          <a:bodyPr>
            <a:normAutofit/>
          </a:bodyPr>
          <a:lstStyle/>
          <a:p>
            <a:pPr algn="ctr"/>
            <a:r>
              <a:rPr lang="en-GB" sz="4000" dirty="0">
                <a:solidFill>
                  <a:srgbClr val="FFFF00"/>
                </a:solidFill>
                <a:latin typeface="Cooper Black" panose="0208090404030B020404" pitchFamily="18" charset="0"/>
              </a:rPr>
              <a:t>Malcolm X on the March on Washington</a:t>
            </a:r>
          </a:p>
        </p:txBody>
      </p:sp>
      <p:sp>
        <p:nvSpPr>
          <p:cNvPr id="3" name="Content Placeholder 2"/>
          <p:cNvSpPr>
            <a:spLocks noGrp="1"/>
          </p:cNvSpPr>
          <p:nvPr>
            <p:ph idx="1"/>
          </p:nvPr>
        </p:nvSpPr>
        <p:spPr>
          <a:xfrm>
            <a:off x="464457" y="1190170"/>
            <a:ext cx="8127999" cy="5515429"/>
          </a:xfrm>
        </p:spPr>
        <p:txBody>
          <a:bodyPr>
            <a:normAutofit fontScale="85000" lnSpcReduction="10000"/>
          </a:bodyPr>
          <a:lstStyle/>
          <a:p>
            <a:pPr marL="0" indent="0" algn="just">
              <a:buNone/>
            </a:pPr>
            <a:r>
              <a:rPr lang="en-GB" dirty="0"/>
              <a:t>“Not long ago, the black man in America was fed a dose of another form of the weakening, lulling and deluding effects of so-called ‘integration.’ It was that ‘</a:t>
            </a:r>
            <a:r>
              <a:rPr lang="en-GB" dirty="0">
                <a:solidFill>
                  <a:srgbClr val="FFFF00"/>
                </a:solidFill>
              </a:rPr>
              <a:t>Farce in Washington</a:t>
            </a:r>
            <a:r>
              <a:rPr lang="en-GB" dirty="0"/>
              <a:t>,’ I call it.</a:t>
            </a:r>
          </a:p>
          <a:p>
            <a:pPr marL="0" indent="0" algn="just">
              <a:buNone/>
            </a:pPr>
            <a:r>
              <a:rPr lang="en-GB" dirty="0"/>
              <a:t>	“The idea of a mass of blacks marching on Washington was originally the brainchild of the Brotherhood of Sleeping Car Porters' </a:t>
            </a:r>
            <a:r>
              <a:rPr lang="en-GB" dirty="0">
                <a:solidFill>
                  <a:srgbClr val="FFFF00"/>
                </a:solidFill>
              </a:rPr>
              <a:t>A. Philip Randolph. </a:t>
            </a:r>
            <a:r>
              <a:rPr lang="en-GB" dirty="0"/>
              <a:t>For 20 or more years the March on Washington idea had floated around among Negroes. And suddenly now, th[e] idea caught on.</a:t>
            </a:r>
          </a:p>
          <a:p>
            <a:pPr marL="0" indent="0" algn="just">
              <a:buNone/>
            </a:pPr>
            <a:r>
              <a:rPr lang="en-GB" dirty="0"/>
              <a:t>	“Overalled rural Southern Negroes, small town Negroes, Northern ghetto Negroes, even thousands of previously Uncle Tom Negroes began talking ‘March!’</a:t>
            </a:r>
          </a:p>
          <a:p>
            <a:pPr marL="0" indent="0" algn="just">
              <a:buNone/>
            </a:pPr>
            <a:r>
              <a:rPr lang="en-GB" dirty="0"/>
              <a:t>	“</a:t>
            </a:r>
            <a:r>
              <a:rPr lang="en-GB" dirty="0">
                <a:solidFill>
                  <a:srgbClr val="FFFF00"/>
                </a:solidFill>
              </a:rPr>
              <a:t>Nothing since Joe Louis had so coalesced the masses of Negroes</a:t>
            </a:r>
            <a:r>
              <a:rPr lang="en-GB" dirty="0"/>
              <a:t>. Groups of Negroes were talking of getting to Washington any way they could – in rickety old cars, on buses, hitch-hiking – walking, even, if they had to.”</a:t>
            </a:r>
          </a:p>
          <a:p>
            <a:pPr marL="0" indent="0" algn="r">
              <a:buNone/>
            </a:pPr>
            <a:r>
              <a:rPr lang="en-GB" dirty="0"/>
              <a:t>- </a:t>
            </a:r>
            <a:r>
              <a:rPr lang="en-GB" sz="2000" dirty="0"/>
              <a:t>Malcolm X with Alex Haley, </a:t>
            </a:r>
            <a:r>
              <a:rPr lang="en-GB" sz="2000" i="1" dirty="0"/>
              <a:t>The Autobiography of Malcolm X </a:t>
            </a:r>
            <a:r>
              <a:rPr lang="en-GB" sz="2000" dirty="0"/>
              <a:t>(New York: Ballantine Books, 1965), pp. 278–281.</a:t>
            </a:r>
          </a:p>
        </p:txBody>
      </p:sp>
    </p:spTree>
    <p:extLst>
      <p:ext uri="{BB962C8B-B14F-4D97-AF65-F5344CB8AC3E}">
        <p14:creationId xmlns:p14="http://schemas.microsoft.com/office/powerpoint/2010/main" val="3211795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864196" y="0"/>
            <a:ext cx="4279804" cy="2995863"/>
          </a:xfrm>
          <a:prstGeom prst="rect">
            <a:avLst/>
          </a:prstGeom>
        </p:spPr>
      </p:pic>
      <p:pic>
        <p:nvPicPr>
          <p:cNvPr id="4" name="Picture 3"/>
          <p:cNvPicPr>
            <a:picLocks noChangeAspect="1"/>
          </p:cNvPicPr>
          <p:nvPr/>
        </p:nvPicPr>
        <p:blipFill>
          <a:blip r:embed="rId4"/>
          <a:stretch>
            <a:fillRect/>
          </a:stretch>
        </p:blipFill>
        <p:spPr>
          <a:xfrm>
            <a:off x="7256923" y="1823422"/>
            <a:ext cx="1887077" cy="2008265"/>
          </a:xfrm>
          <a:prstGeom prst="rect">
            <a:avLst/>
          </a:prstGeom>
        </p:spPr>
      </p:pic>
      <p:pic>
        <p:nvPicPr>
          <p:cNvPr id="6" name="Picture 5"/>
          <p:cNvPicPr>
            <a:picLocks noChangeAspect="1"/>
          </p:cNvPicPr>
          <p:nvPr/>
        </p:nvPicPr>
        <p:blipFill>
          <a:blip r:embed="rId5"/>
          <a:stretch>
            <a:fillRect/>
          </a:stretch>
        </p:blipFill>
        <p:spPr>
          <a:xfrm>
            <a:off x="2959333" y="2025254"/>
            <a:ext cx="2588981" cy="1703455"/>
          </a:xfrm>
          <a:prstGeom prst="rect">
            <a:avLst/>
          </a:prstGeom>
        </p:spPr>
      </p:pic>
      <p:pic>
        <p:nvPicPr>
          <p:cNvPr id="7" name="Picture 6"/>
          <p:cNvPicPr>
            <a:picLocks noChangeAspect="1"/>
          </p:cNvPicPr>
          <p:nvPr/>
        </p:nvPicPr>
        <p:blipFill>
          <a:blip r:embed="rId6"/>
          <a:stretch>
            <a:fillRect/>
          </a:stretch>
        </p:blipFill>
        <p:spPr>
          <a:xfrm>
            <a:off x="4491244" y="3969824"/>
            <a:ext cx="4652757" cy="2884711"/>
          </a:xfrm>
          <a:prstGeom prst="rect">
            <a:avLst/>
          </a:prstGeom>
        </p:spPr>
      </p:pic>
      <p:sp>
        <p:nvSpPr>
          <p:cNvPr id="8" name="Rectangle 7"/>
          <p:cNvSpPr/>
          <p:nvPr/>
        </p:nvSpPr>
        <p:spPr>
          <a:xfrm>
            <a:off x="2959333" y="3981018"/>
            <a:ext cx="1531911" cy="2308324"/>
          </a:xfrm>
          <a:prstGeom prst="rect">
            <a:avLst/>
          </a:prstGeom>
        </p:spPr>
        <p:txBody>
          <a:bodyPr wrap="square">
            <a:spAutoFit/>
          </a:bodyPr>
          <a:lstStyle/>
          <a:p>
            <a:r>
              <a:rPr lang="en-GB" sz="1600" dirty="0"/>
              <a:t>Randolph, MLK at March of Washington;</a:t>
            </a:r>
          </a:p>
          <a:p>
            <a:r>
              <a:rPr lang="en-GB" sz="1600" dirty="0"/>
              <a:t>Great Northern Railway postcard, circa 1910; Pullman company poster, 1894</a:t>
            </a:r>
          </a:p>
        </p:txBody>
      </p:sp>
      <p:pic>
        <p:nvPicPr>
          <p:cNvPr id="9" name="Picture 8"/>
          <p:cNvPicPr>
            <a:picLocks noChangeAspect="1"/>
          </p:cNvPicPr>
          <p:nvPr/>
        </p:nvPicPr>
        <p:blipFill>
          <a:blip r:embed="rId7"/>
          <a:stretch>
            <a:fillRect/>
          </a:stretch>
        </p:blipFill>
        <p:spPr>
          <a:xfrm>
            <a:off x="0" y="2200565"/>
            <a:ext cx="2816321" cy="4653970"/>
          </a:xfrm>
          <a:prstGeom prst="rect">
            <a:avLst/>
          </a:prstGeom>
        </p:spPr>
      </p:pic>
      <p:sp>
        <p:nvSpPr>
          <p:cNvPr id="10" name="Rectangle 9"/>
          <p:cNvSpPr/>
          <p:nvPr/>
        </p:nvSpPr>
        <p:spPr>
          <a:xfrm>
            <a:off x="132348" y="36095"/>
            <a:ext cx="4439652" cy="1938992"/>
          </a:xfrm>
          <a:prstGeom prst="rect">
            <a:avLst/>
          </a:prstGeom>
          <a:solidFill>
            <a:schemeClr val="accent3">
              <a:alpha val="46000"/>
            </a:schemeClr>
          </a:solidFill>
        </p:spPr>
        <p:txBody>
          <a:bodyPr wrap="square">
            <a:spAutoFit/>
          </a:bodyPr>
          <a:lstStyle/>
          <a:p>
            <a:r>
              <a:rPr lang="en-GB" sz="2800" dirty="0">
                <a:solidFill>
                  <a:srgbClr val="FFFF00"/>
                </a:solidFill>
                <a:latin typeface="Cooper Black" panose="0208090404030B020404" pitchFamily="18" charset="0"/>
              </a:rPr>
              <a:t>A Philip Randolph (1889–1979) </a:t>
            </a:r>
          </a:p>
          <a:p>
            <a:pPr algn="r"/>
            <a:r>
              <a:rPr lang="en-GB" dirty="0">
                <a:solidFill>
                  <a:srgbClr val="FFFF00"/>
                </a:solidFill>
                <a:latin typeface="Cooper Black" panose="0208090404030B020404" pitchFamily="18" charset="0"/>
              </a:rPr>
              <a:t>leader of </a:t>
            </a:r>
            <a:r>
              <a:rPr lang="en-GB" b="0" i="0" dirty="0">
                <a:solidFill>
                  <a:srgbClr val="FFFF00"/>
                </a:solidFill>
                <a:effectLst/>
                <a:latin typeface="Cooper Black" panose="0208090404030B020404" pitchFamily="18" charset="0"/>
              </a:rPr>
              <a:t>Brotherhood of Sleeping Car Porters</a:t>
            </a:r>
          </a:p>
          <a:p>
            <a:endParaRPr lang="en-GB" sz="2800" dirty="0">
              <a:solidFill>
                <a:srgbClr val="FFFF00"/>
              </a:solidFill>
              <a:latin typeface="Cooper Black" panose="0208090404030B020404" pitchFamily="18" charset="0"/>
            </a:endParaRPr>
          </a:p>
        </p:txBody>
      </p:sp>
    </p:spTree>
    <p:extLst>
      <p:ext uri="{BB962C8B-B14F-4D97-AF65-F5344CB8AC3E}">
        <p14:creationId xmlns:p14="http://schemas.microsoft.com/office/powerpoint/2010/main" val="28400278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7351" y="1197430"/>
            <a:ext cx="8127999" cy="5660570"/>
          </a:xfrm>
        </p:spPr>
        <p:txBody>
          <a:bodyPr>
            <a:normAutofit lnSpcReduction="10000"/>
          </a:bodyPr>
          <a:lstStyle/>
          <a:p>
            <a:pPr marL="0" indent="0" algn="just">
              <a:buNone/>
            </a:pPr>
            <a:r>
              <a:rPr lang="en-GB" dirty="0"/>
              <a:t>I went bellowing up and down those train aisles. I sold sandwiches, coffee, candy, cake, and ice cream as fast as the railroad's commissary department could supply them. It didn't take me a week to learn that all you had to do was give white people a show and they'd buy anything you offered them. It was like popping your shoeshine rag. The dining car waiters and Pullman porters knew it too, and they </a:t>
            </a:r>
            <a:r>
              <a:rPr lang="en-GB" dirty="0">
                <a:solidFill>
                  <a:srgbClr val="FFFF00"/>
                </a:solidFill>
              </a:rPr>
              <a:t>faked their Uncle Tomming to get bigger tips</a:t>
            </a:r>
            <a:r>
              <a:rPr lang="en-GB" dirty="0"/>
              <a:t>. We were in that world of Negroes who are both servants and psychologists, aware that white people are so obsessed with their own importance that they will pay liberally, even dearly, for the impression of being catered to and entertained.</a:t>
            </a:r>
          </a:p>
          <a:p>
            <a:pPr marL="0" indent="0" algn="r">
              <a:buNone/>
            </a:pPr>
            <a:r>
              <a:rPr lang="en-GB" dirty="0"/>
              <a:t>- </a:t>
            </a:r>
            <a:r>
              <a:rPr lang="en-GB" sz="1600" dirty="0"/>
              <a:t>Malcolm X with Haley, </a:t>
            </a:r>
            <a:r>
              <a:rPr lang="en-GB" sz="1600" i="1" dirty="0"/>
              <a:t>The Autobiography of Malcolm X</a:t>
            </a:r>
            <a:r>
              <a:rPr lang="en-GB" sz="1600" dirty="0"/>
              <a:t>, pp. 278–281.</a:t>
            </a:r>
          </a:p>
        </p:txBody>
      </p:sp>
      <p:sp>
        <p:nvSpPr>
          <p:cNvPr id="5" name="Title 4">
            <a:extLst>
              <a:ext uri="{FF2B5EF4-FFF2-40B4-BE49-F238E27FC236}">
                <a16:creationId xmlns:a16="http://schemas.microsoft.com/office/drawing/2014/main" id="{6127B814-C9CC-4A71-A635-EFB771CF240B}"/>
              </a:ext>
            </a:extLst>
          </p:cNvPr>
          <p:cNvSpPr>
            <a:spLocks noGrp="1"/>
          </p:cNvSpPr>
          <p:nvPr>
            <p:ph type="title"/>
          </p:nvPr>
        </p:nvSpPr>
        <p:spPr/>
        <p:txBody>
          <a:bodyPr/>
          <a:lstStyle/>
          <a:p>
            <a:endParaRPr lang="en-GB" dirty="0"/>
          </a:p>
        </p:txBody>
      </p:sp>
      <p:sp>
        <p:nvSpPr>
          <p:cNvPr id="6" name="Title 1">
            <a:extLst>
              <a:ext uri="{FF2B5EF4-FFF2-40B4-BE49-F238E27FC236}">
                <a16:creationId xmlns:a16="http://schemas.microsoft.com/office/drawing/2014/main" id="{B5BDF7CA-6604-46E6-BCCE-2DCAAF664CCB}"/>
              </a:ext>
            </a:extLst>
          </p:cNvPr>
          <p:cNvSpPr txBox="1">
            <a:spLocks/>
          </p:cNvSpPr>
          <p:nvPr/>
        </p:nvSpPr>
        <p:spPr>
          <a:xfrm>
            <a:off x="0" y="0"/>
            <a:ext cx="91440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FFFF00"/>
                </a:solidFill>
                <a:latin typeface="Cooper Black" panose="0208090404030B020404" pitchFamily="18" charset="0"/>
              </a:rPr>
              <a:t>Malcolm X and Pullman Porters</a:t>
            </a:r>
          </a:p>
        </p:txBody>
      </p:sp>
    </p:spTree>
    <p:extLst>
      <p:ext uri="{BB962C8B-B14F-4D97-AF65-F5344CB8AC3E}">
        <p14:creationId xmlns:p14="http://schemas.microsoft.com/office/powerpoint/2010/main" val="5002106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457" y="1325562"/>
            <a:ext cx="8127999" cy="5532438"/>
          </a:xfrm>
        </p:spPr>
        <p:txBody>
          <a:bodyPr>
            <a:normAutofit fontScale="70000" lnSpcReduction="20000"/>
          </a:bodyPr>
          <a:lstStyle/>
          <a:p>
            <a:pPr marL="0" indent="0" algn="just">
              <a:buNone/>
            </a:pPr>
            <a:r>
              <a:rPr lang="en-GB" sz="3100" dirty="0"/>
              <a:t>“But white people, now, were going to march [too].</a:t>
            </a:r>
          </a:p>
          <a:p>
            <a:pPr marL="0" indent="0" algn="just">
              <a:buNone/>
            </a:pPr>
            <a:r>
              <a:rPr lang="en-GB" sz="3100" dirty="0"/>
              <a:t>	“Why, some downtrodden, jobless, hungry Negroes might have gotten trampled. Those ‘integration’-mad Negroes practically ran over each other trying to find out where to sign up. The ‘angry blacks’ March suddenly had been made chic. 	“It had become an outing, a picnic.</a:t>
            </a:r>
          </a:p>
          <a:p>
            <a:pPr marL="0" indent="0" algn="just">
              <a:buNone/>
            </a:pPr>
            <a:r>
              <a:rPr lang="en-GB" sz="3100" dirty="0"/>
              <a:t>	“The morning of the March, any rickety carloads of angry, dusty, sweating small-town Negroes would have gotten lost among the chartered jet planes, railroad cars, and air-conditioned buses. </a:t>
            </a:r>
          </a:p>
          <a:p>
            <a:pPr marL="0" indent="0" algn="just">
              <a:buNone/>
            </a:pPr>
            <a:r>
              <a:rPr lang="en-GB" sz="3100" dirty="0"/>
              <a:t>	“ … And … there wasn't a single logistics aspect uncontrolled.</a:t>
            </a:r>
          </a:p>
          <a:p>
            <a:pPr marL="0" indent="0" algn="just">
              <a:buNone/>
            </a:pPr>
            <a:r>
              <a:rPr lang="en-GB" sz="3100" dirty="0"/>
              <a:t>	“The marchers had been instructed to bring no signs – signs were provided. They had been told to sing one song: ‘We Shall Overcome.’ They had been told </a:t>
            </a:r>
            <a:r>
              <a:rPr lang="en-GB" sz="3100" i="1" dirty="0"/>
              <a:t>how</a:t>
            </a:r>
            <a:r>
              <a:rPr lang="en-GB" sz="3100" dirty="0"/>
              <a:t> to arrive, </a:t>
            </a:r>
            <a:r>
              <a:rPr lang="en-GB" sz="3100" i="1" dirty="0"/>
              <a:t>when</a:t>
            </a:r>
            <a:r>
              <a:rPr lang="en-GB" sz="3100" dirty="0"/>
              <a:t>, </a:t>
            </a:r>
            <a:r>
              <a:rPr lang="en-GB" sz="3100" i="1" dirty="0"/>
              <a:t>where</a:t>
            </a:r>
            <a:r>
              <a:rPr lang="en-GB" sz="3100" dirty="0"/>
              <a:t> to arrive, </a:t>
            </a:r>
            <a:r>
              <a:rPr lang="en-GB" sz="3100" i="1" dirty="0"/>
              <a:t>where</a:t>
            </a:r>
            <a:r>
              <a:rPr lang="en-GB" sz="3100" dirty="0"/>
              <a:t> to assemble, when to </a:t>
            </a:r>
            <a:r>
              <a:rPr lang="en-GB" sz="3100" i="1" dirty="0"/>
              <a:t>start</a:t>
            </a:r>
            <a:r>
              <a:rPr lang="en-GB" sz="3100" dirty="0"/>
              <a:t> marching, the </a:t>
            </a:r>
            <a:r>
              <a:rPr lang="en-GB" sz="3100" i="1" dirty="0"/>
              <a:t>route</a:t>
            </a:r>
            <a:r>
              <a:rPr lang="en-GB" sz="3100" dirty="0"/>
              <a:t> to march. First aid stations were strategically located – even where to </a:t>
            </a:r>
            <a:r>
              <a:rPr lang="en-GB" sz="3100" i="1" dirty="0"/>
              <a:t>faint</a:t>
            </a:r>
            <a:r>
              <a:rPr lang="en-GB" sz="3100" dirty="0"/>
              <a:t>!”</a:t>
            </a:r>
          </a:p>
          <a:p>
            <a:pPr marL="0" indent="0" algn="r">
              <a:buNone/>
            </a:pPr>
            <a:r>
              <a:rPr lang="en-GB" dirty="0"/>
              <a:t>- </a:t>
            </a:r>
            <a:r>
              <a:rPr lang="en-GB" sz="1600" dirty="0"/>
              <a:t>Malcolm X with Haley, </a:t>
            </a:r>
            <a:r>
              <a:rPr lang="en-GB" sz="1600" i="1" dirty="0"/>
              <a:t>The Autobiography of Malcolm X</a:t>
            </a:r>
            <a:r>
              <a:rPr lang="en-GB" sz="1600" dirty="0"/>
              <a:t>, pp. 278–281.</a:t>
            </a:r>
          </a:p>
        </p:txBody>
      </p:sp>
      <p:sp>
        <p:nvSpPr>
          <p:cNvPr id="5" name="Title 4">
            <a:extLst>
              <a:ext uri="{FF2B5EF4-FFF2-40B4-BE49-F238E27FC236}">
                <a16:creationId xmlns:a16="http://schemas.microsoft.com/office/drawing/2014/main" id="{8AEB11B0-19AF-4342-923B-0C76BB2BFE3A}"/>
              </a:ext>
            </a:extLst>
          </p:cNvPr>
          <p:cNvSpPr>
            <a:spLocks noGrp="1"/>
          </p:cNvSpPr>
          <p:nvPr>
            <p:ph type="title"/>
          </p:nvPr>
        </p:nvSpPr>
        <p:spPr/>
        <p:txBody>
          <a:bodyPr/>
          <a:lstStyle/>
          <a:p>
            <a:endParaRPr lang="en-GB" dirty="0"/>
          </a:p>
        </p:txBody>
      </p:sp>
      <p:sp>
        <p:nvSpPr>
          <p:cNvPr id="6" name="Title 1">
            <a:extLst>
              <a:ext uri="{FF2B5EF4-FFF2-40B4-BE49-F238E27FC236}">
                <a16:creationId xmlns:a16="http://schemas.microsoft.com/office/drawing/2014/main" id="{3913A0ED-C5A7-4867-9937-54752CAE9B40}"/>
              </a:ext>
            </a:extLst>
          </p:cNvPr>
          <p:cNvSpPr txBox="1">
            <a:spLocks/>
          </p:cNvSpPr>
          <p:nvPr/>
        </p:nvSpPr>
        <p:spPr>
          <a:xfrm>
            <a:off x="0" y="0"/>
            <a:ext cx="91440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FFFF00"/>
                </a:solidFill>
                <a:latin typeface="Cooper Black" panose="0208090404030B020404" pitchFamily="18" charset="0"/>
              </a:rPr>
              <a:t>Malcolm X on the March on Washington</a:t>
            </a:r>
          </a:p>
        </p:txBody>
      </p:sp>
    </p:spTree>
    <p:extLst>
      <p:ext uri="{BB962C8B-B14F-4D97-AF65-F5344CB8AC3E}">
        <p14:creationId xmlns:p14="http://schemas.microsoft.com/office/powerpoint/2010/main" val="8165320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7351" y="1197430"/>
            <a:ext cx="8127999" cy="5660570"/>
          </a:xfrm>
        </p:spPr>
        <p:txBody>
          <a:bodyPr>
            <a:normAutofit/>
          </a:bodyPr>
          <a:lstStyle/>
          <a:p>
            <a:pPr marL="0" indent="0" algn="just">
              <a:buNone/>
            </a:pPr>
            <a:r>
              <a:rPr lang="en-GB" sz="2800" dirty="0"/>
              <a:t>“Yes, I was there. I </a:t>
            </a:r>
            <a:r>
              <a:rPr lang="en-GB" sz="2800" dirty="0">
                <a:solidFill>
                  <a:srgbClr val="FFFF00"/>
                </a:solidFill>
              </a:rPr>
              <a:t>observed that circus</a:t>
            </a:r>
            <a:r>
              <a:rPr lang="en-GB" sz="2800" dirty="0"/>
              <a:t>. Who ever heard of angry revolutionists all harmonizing ‘We Shall Overcome. . .Suum Day. . .’ while tripping and swaying along arm-in-arm with the very people they were supposed to be angrily revolting against? Who ever heard of angry revolutionists swinging their bare feet together with their oppressor in lily-pad park pools, with gospels and guitars and ‘I Have A Dream’ speeches?	</a:t>
            </a:r>
          </a:p>
          <a:p>
            <a:pPr marL="0" indent="0" algn="just">
              <a:buNone/>
            </a:pPr>
            <a:r>
              <a:rPr lang="en-GB" sz="2800" dirty="0"/>
              <a:t>	“And the black masses in America were – and still are – having a nightmare.”</a:t>
            </a:r>
          </a:p>
          <a:p>
            <a:pPr marL="0" indent="0" algn="r">
              <a:buNone/>
            </a:pPr>
            <a:r>
              <a:rPr lang="en-GB" dirty="0"/>
              <a:t>- </a:t>
            </a:r>
            <a:r>
              <a:rPr lang="en-GB" sz="1600" dirty="0"/>
              <a:t>Malcolm X with Haley, </a:t>
            </a:r>
            <a:r>
              <a:rPr lang="en-GB" sz="1600" i="1" dirty="0"/>
              <a:t>The Autobiography of Malcolm X</a:t>
            </a:r>
            <a:r>
              <a:rPr lang="en-GB" sz="1600" dirty="0"/>
              <a:t>, pp. 278–281.</a:t>
            </a:r>
          </a:p>
        </p:txBody>
      </p:sp>
      <p:sp>
        <p:nvSpPr>
          <p:cNvPr id="5" name="Title 4">
            <a:extLst>
              <a:ext uri="{FF2B5EF4-FFF2-40B4-BE49-F238E27FC236}">
                <a16:creationId xmlns:a16="http://schemas.microsoft.com/office/drawing/2014/main" id="{6127B814-C9CC-4A71-A635-EFB771CF240B}"/>
              </a:ext>
            </a:extLst>
          </p:cNvPr>
          <p:cNvSpPr>
            <a:spLocks noGrp="1"/>
          </p:cNvSpPr>
          <p:nvPr>
            <p:ph type="title"/>
          </p:nvPr>
        </p:nvSpPr>
        <p:spPr>
          <a:xfrm>
            <a:off x="10839450" y="3429000"/>
            <a:ext cx="7886700" cy="1325563"/>
          </a:xfrm>
        </p:spPr>
        <p:txBody>
          <a:bodyPr/>
          <a:lstStyle/>
          <a:p>
            <a:endParaRPr lang="en-GB" dirty="0"/>
          </a:p>
        </p:txBody>
      </p:sp>
      <p:sp>
        <p:nvSpPr>
          <p:cNvPr id="6" name="Title 1">
            <a:extLst>
              <a:ext uri="{FF2B5EF4-FFF2-40B4-BE49-F238E27FC236}">
                <a16:creationId xmlns:a16="http://schemas.microsoft.com/office/drawing/2014/main" id="{B5BDF7CA-6604-46E6-BCCE-2DCAAF664CCB}"/>
              </a:ext>
            </a:extLst>
          </p:cNvPr>
          <p:cNvSpPr txBox="1">
            <a:spLocks/>
          </p:cNvSpPr>
          <p:nvPr/>
        </p:nvSpPr>
        <p:spPr>
          <a:xfrm>
            <a:off x="0" y="0"/>
            <a:ext cx="91440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FFFF00"/>
                </a:solidFill>
                <a:latin typeface="Cooper Black" panose="0208090404030B020404" pitchFamily="18" charset="0"/>
              </a:rPr>
              <a:t>Malcolm X on the March on Washington</a:t>
            </a:r>
          </a:p>
        </p:txBody>
      </p:sp>
    </p:spTree>
    <p:extLst>
      <p:ext uri="{BB962C8B-B14F-4D97-AF65-F5344CB8AC3E}">
        <p14:creationId xmlns:p14="http://schemas.microsoft.com/office/powerpoint/2010/main" val="33669264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8991601" cy="1281029"/>
          </a:xfrm>
          <a:prstGeom prst="rect">
            <a:avLst/>
          </a:prstGeom>
        </p:spPr>
        <p:txBody>
          <a:bodyPr wrap="square" lIns="540000" tIns="360000" rIns="540000" bIns="360000">
            <a:spAutoFit/>
          </a:bodyPr>
          <a:lstStyle/>
          <a:p>
            <a:r>
              <a:rPr lang="en-GB" sz="3600" dirty="0">
                <a:solidFill>
                  <a:srgbClr val="FFFF00"/>
                </a:solidFill>
                <a:effectLst>
                  <a:outerShdw blurRad="38100" dist="38100" dir="2700000" algn="tl">
                    <a:srgbClr val="000000">
                      <a:alpha val="43137"/>
                    </a:srgbClr>
                  </a:outerShdw>
                </a:effectLst>
                <a:latin typeface="Cooper Black" panose="0208090404030B020404" pitchFamily="18" charset="0"/>
              </a:rPr>
              <a:t>Nation of Islam Split</a:t>
            </a:r>
            <a:endParaRPr lang="en-GB" sz="1000" b="1" i="1" u="sng" dirty="0">
              <a:solidFill>
                <a:srgbClr val="FFFF00"/>
              </a:solidFill>
            </a:endParaRPr>
          </a:p>
        </p:txBody>
      </p:sp>
      <p:pic>
        <p:nvPicPr>
          <p:cNvPr id="5" name="Picture 4"/>
          <p:cNvPicPr>
            <a:picLocks noChangeAspect="1"/>
          </p:cNvPicPr>
          <p:nvPr/>
        </p:nvPicPr>
        <p:blipFill>
          <a:blip r:embed="rId3"/>
          <a:stretch>
            <a:fillRect/>
          </a:stretch>
        </p:blipFill>
        <p:spPr>
          <a:xfrm>
            <a:off x="251128" y="978903"/>
            <a:ext cx="4149368" cy="2766244"/>
          </a:xfrm>
          <a:prstGeom prst="rect">
            <a:avLst/>
          </a:prstGeom>
        </p:spPr>
      </p:pic>
      <p:sp>
        <p:nvSpPr>
          <p:cNvPr id="11" name="Rectangle 10"/>
          <p:cNvSpPr/>
          <p:nvPr/>
        </p:nvSpPr>
        <p:spPr>
          <a:xfrm>
            <a:off x="251128" y="3322940"/>
            <a:ext cx="3425073" cy="369332"/>
          </a:xfrm>
          <a:prstGeom prst="rect">
            <a:avLst/>
          </a:prstGeom>
          <a:solidFill>
            <a:schemeClr val="bg1">
              <a:alpha val="59000"/>
            </a:schemeClr>
          </a:solidFill>
        </p:spPr>
        <p:txBody>
          <a:bodyPr wrap="square">
            <a:spAutoFit/>
          </a:bodyPr>
          <a:lstStyle/>
          <a:p>
            <a:r>
              <a:rPr lang="en-GB" dirty="0"/>
              <a:t>Malcolm X on Hajj to Mecca, 1964</a:t>
            </a:r>
          </a:p>
        </p:txBody>
      </p:sp>
      <p:pic>
        <p:nvPicPr>
          <p:cNvPr id="6" name="Picture 5"/>
          <p:cNvPicPr>
            <a:picLocks noChangeAspect="1"/>
          </p:cNvPicPr>
          <p:nvPr/>
        </p:nvPicPr>
        <p:blipFill rotWithShape="1">
          <a:blip r:embed="rId4"/>
          <a:srcRect l="29435" t="19709" r="52420" b="4445"/>
          <a:stretch/>
        </p:blipFill>
        <p:spPr>
          <a:xfrm>
            <a:off x="7245207" y="1037772"/>
            <a:ext cx="1737502" cy="5583176"/>
          </a:xfrm>
          <a:prstGeom prst="rect">
            <a:avLst/>
          </a:prstGeom>
        </p:spPr>
      </p:pic>
      <p:sp>
        <p:nvSpPr>
          <p:cNvPr id="7" name="Rectangle 6"/>
          <p:cNvSpPr/>
          <p:nvPr/>
        </p:nvSpPr>
        <p:spPr>
          <a:xfrm>
            <a:off x="6292516" y="117195"/>
            <a:ext cx="2926395" cy="584775"/>
          </a:xfrm>
          <a:prstGeom prst="rect">
            <a:avLst/>
          </a:prstGeom>
        </p:spPr>
        <p:txBody>
          <a:bodyPr wrap="square">
            <a:spAutoFit/>
          </a:bodyPr>
          <a:lstStyle/>
          <a:p>
            <a:r>
              <a:rPr lang="en-GB" sz="1600" i="1" dirty="0"/>
              <a:t>New York Times</a:t>
            </a:r>
            <a:r>
              <a:rPr lang="en-GB" sz="1600" dirty="0"/>
              <a:t>,  5 December 1963, p. 22; 9 March 1964, p. 1</a:t>
            </a:r>
          </a:p>
        </p:txBody>
      </p:sp>
      <p:pic>
        <p:nvPicPr>
          <p:cNvPr id="8" name="Picture 7"/>
          <p:cNvPicPr>
            <a:picLocks noChangeAspect="1"/>
          </p:cNvPicPr>
          <p:nvPr/>
        </p:nvPicPr>
        <p:blipFill rotWithShape="1">
          <a:blip r:embed="rId5"/>
          <a:srcRect l="28281" t="20122" r="49219" b="14024"/>
          <a:stretch/>
        </p:blipFill>
        <p:spPr>
          <a:xfrm>
            <a:off x="4627807" y="978903"/>
            <a:ext cx="2533740" cy="5700915"/>
          </a:xfrm>
          <a:prstGeom prst="rect">
            <a:avLst/>
          </a:prstGeom>
        </p:spPr>
      </p:pic>
      <p:pic>
        <p:nvPicPr>
          <p:cNvPr id="9" name="Picture 8">
            <a:extLst>
              <a:ext uri="{FF2B5EF4-FFF2-40B4-BE49-F238E27FC236}">
                <a16:creationId xmlns:a16="http://schemas.microsoft.com/office/drawing/2014/main" id="{B4BFA320-9322-4B9D-996A-0403CB4CDCB6}"/>
              </a:ext>
            </a:extLst>
          </p:cNvPr>
          <p:cNvPicPr>
            <a:picLocks noChangeAspect="1"/>
          </p:cNvPicPr>
          <p:nvPr/>
        </p:nvPicPr>
        <p:blipFill>
          <a:blip r:embed="rId6"/>
          <a:stretch>
            <a:fillRect/>
          </a:stretch>
        </p:blipFill>
        <p:spPr>
          <a:xfrm>
            <a:off x="251127" y="3794406"/>
            <a:ext cx="4246537" cy="2389826"/>
          </a:xfrm>
          <a:prstGeom prst="rect">
            <a:avLst/>
          </a:prstGeom>
        </p:spPr>
      </p:pic>
      <p:sp>
        <p:nvSpPr>
          <p:cNvPr id="13" name="TextBox 12">
            <a:extLst>
              <a:ext uri="{FF2B5EF4-FFF2-40B4-BE49-F238E27FC236}">
                <a16:creationId xmlns:a16="http://schemas.microsoft.com/office/drawing/2014/main" id="{85833EF5-8DA3-4B66-A086-A189B8993930}"/>
              </a:ext>
            </a:extLst>
          </p:cNvPr>
          <p:cNvSpPr txBox="1"/>
          <p:nvPr/>
        </p:nvSpPr>
        <p:spPr>
          <a:xfrm>
            <a:off x="269612" y="5686201"/>
            <a:ext cx="4130884" cy="923330"/>
          </a:xfrm>
          <a:prstGeom prst="rect">
            <a:avLst/>
          </a:prstGeom>
          <a:solidFill>
            <a:schemeClr val="bg1">
              <a:alpha val="75000"/>
            </a:schemeClr>
          </a:solidFill>
        </p:spPr>
        <p:txBody>
          <a:bodyPr wrap="square">
            <a:spAutoFit/>
          </a:bodyPr>
          <a:lstStyle/>
          <a:p>
            <a:r>
              <a:rPr lang="en-GB" dirty="0"/>
              <a:t>Malcolm X and Muhammad Ali with Nigeria’s UN Ambassador, Simeon Adebo, at UN HQ, New York, March 1964</a:t>
            </a:r>
          </a:p>
        </p:txBody>
      </p:sp>
    </p:spTree>
    <p:extLst>
      <p:ext uri="{BB962C8B-B14F-4D97-AF65-F5344CB8AC3E}">
        <p14:creationId xmlns:p14="http://schemas.microsoft.com/office/powerpoint/2010/main" val="25221893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 y="0"/>
            <a:ext cx="6419850" cy="5201389"/>
          </a:xfrm>
          <a:prstGeom prst="rect">
            <a:avLst/>
          </a:prstGeom>
        </p:spPr>
      </p:pic>
      <p:sp>
        <p:nvSpPr>
          <p:cNvPr id="3" name="Rectangle 2"/>
          <p:cNvSpPr/>
          <p:nvPr/>
        </p:nvSpPr>
        <p:spPr>
          <a:xfrm>
            <a:off x="133351" y="5391835"/>
            <a:ext cx="4572000" cy="646331"/>
          </a:xfrm>
          <a:prstGeom prst="rect">
            <a:avLst/>
          </a:prstGeom>
        </p:spPr>
        <p:txBody>
          <a:bodyPr>
            <a:spAutoFit/>
          </a:bodyPr>
          <a:lstStyle/>
          <a:p>
            <a:r>
              <a:rPr lang="en-GB" dirty="0"/>
              <a:t>Malcolm X at University of Ghana, 13 May 1964; with Maya Angelou in Ghana</a:t>
            </a:r>
          </a:p>
        </p:txBody>
      </p:sp>
      <p:pic>
        <p:nvPicPr>
          <p:cNvPr id="4" name="Picture 3"/>
          <p:cNvPicPr>
            <a:picLocks noChangeAspect="1"/>
          </p:cNvPicPr>
          <p:nvPr/>
        </p:nvPicPr>
        <p:blipFill rotWithShape="1">
          <a:blip r:embed="rId4"/>
          <a:srcRect l="1" r="1200" b="21091"/>
          <a:stretch/>
        </p:blipFill>
        <p:spPr>
          <a:xfrm>
            <a:off x="5884341" y="0"/>
            <a:ext cx="3259659" cy="3962400"/>
          </a:xfrm>
          <a:prstGeom prst="rect">
            <a:avLst/>
          </a:prstGeom>
        </p:spPr>
      </p:pic>
      <p:pic>
        <p:nvPicPr>
          <p:cNvPr id="5" name="Picture 4"/>
          <p:cNvPicPr>
            <a:picLocks noChangeAspect="1"/>
          </p:cNvPicPr>
          <p:nvPr/>
        </p:nvPicPr>
        <p:blipFill>
          <a:blip r:embed="rId5"/>
          <a:stretch>
            <a:fillRect/>
          </a:stretch>
        </p:blipFill>
        <p:spPr>
          <a:xfrm>
            <a:off x="6448425" y="3238500"/>
            <a:ext cx="2667000" cy="3619500"/>
          </a:xfrm>
          <a:prstGeom prst="rect">
            <a:avLst/>
          </a:prstGeom>
        </p:spPr>
      </p:pic>
    </p:spTree>
    <p:extLst>
      <p:ext uri="{BB962C8B-B14F-4D97-AF65-F5344CB8AC3E}">
        <p14:creationId xmlns:p14="http://schemas.microsoft.com/office/powerpoint/2010/main" val="1716691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4476" y="0"/>
            <a:ext cx="6124574" cy="7915274"/>
          </a:xfrm>
          <a:solidFill>
            <a:schemeClr val="tx1">
              <a:alpha val="70000"/>
            </a:schemeClr>
          </a:solidFill>
        </p:spPr>
        <p:txBody>
          <a:bodyPr>
            <a:normAutofit/>
          </a:bodyPr>
          <a:lstStyle/>
          <a:p>
            <a:r>
              <a:rPr lang="en-GB" sz="3600" dirty="0">
                <a:solidFill>
                  <a:schemeClr val="bg1"/>
                </a:solidFill>
                <a:latin typeface="Cooper Black" panose="0208090404030B020404" pitchFamily="18" charset="0"/>
              </a:rPr>
              <a:t>HPHI5006, 6006</a:t>
            </a:r>
            <a:br>
              <a:rPr lang="en-GB" sz="3600" dirty="0"/>
            </a:br>
            <a:r>
              <a:rPr lang="en-GB" sz="3600" dirty="0">
                <a:solidFill>
                  <a:srgbClr val="00B050"/>
                </a:solidFill>
                <a:latin typeface="Cooper Black" panose="0208090404030B020404" pitchFamily="18" charset="0"/>
              </a:rPr>
              <a:t>Routes &amp; Roots of the Black Atlantic</a:t>
            </a:r>
            <a:br>
              <a:rPr lang="en-GB" sz="3600" dirty="0">
                <a:solidFill>
                  <a:srgbClr val="00B0F0"/>
                </a:solidFill>
                <a:latin typeface="Cooper Black" panose="0208090404030B020404" pitchFamily="18" charset="0"/>
              </a:rPr>
            </a:br>
            <a:br>
              <a:rPr lang="en-GB" sz="1800" dirty="0">
                <a:solidFill>
                  <a:srgbClr val="00B0F0"/>
                </a:solidFill>
                <a:latin typeface="Cooper Black" panose="0208090404030B020404" pitchFamily="18" charset="0"/>
              </a:rPr>
            </a:br>
            <a:br>
              <a:rPr lang="en-GB" sz="1800" dirty="0">
                <a:solidFill>
                  <a:srgbClr val="00B0F0"/>
                </a:solidFill>
                <a:latin typeface="Cooper Black" panose="0208090404030B020404" pitchFamily="18" charset="0"/>
              </a:rPr>
            </a:br>
            <a:br>
              <a:rPr lang="en-GB" sz="3600" dirty="0">
                <a:solidFill>
                  <a:srgbClr val="FF0000"/>
                </a:solidFill>
                <a:latin typeface="Cooper Black" panose="0208090404030B020404" pitchFamily="18" charset="0"/>
              </a:rPr>
            </a:br>
            <a:r>
              <a:rPr lang="en-GB" sz="3600" dirty="0">
                <a:solidFill>
                  <a:srgbClr val="FF0000"/>
                </a:solidFill>
                <a:latin typeface="Cooper Black" panose="0208090404030B020404" pitchFamily="18" charset="0"/>
              </a:rPr>
              <a:t>Lecture 13: Civil Rights and Postcolonialism</a:t>
            </a:r>
            <a:br>
              <a:rPr lang="en-GB" sz="3000" dirty="0">
                <a:solidFill>
                  <a:srgbClr val="FF0000"/>
                </a:solidFill>
                <a:latin typeface="Cooper Black" panose="0208090404030B020404" pitchFamily="18" charset="0"/>
              </a:rPr>
            </a:br>
            <a:br>
              <a:rPr lang="en-GB" sz="3000" dirty="0">
                <a:solidFill>
                  <a:srgbClr val="FF0000"/>
                </a:solidFill>
                <a:latin typeface="Cooper Black" panose="0208090404030B020404" pitchFamily="18" charset="0"/>
              </a:rPr>
            </a:br>
            <a:r>
              <a:rPr lang="en-GB" sz="3000" dirty="0">
                <a:solidFill>
                  <a:srgbClr val="FFFF00"/>
                </a:solidFill>
                <a:latin typeface="Cooper Black" panose="0208090404030B020404" pitchFamily="18" charset="0"/>
              </a:rPr>
              <a:t>Part Two: Decolonisation and African American Civil Rights</a:t>
            </a:r>
            <a:br>
              <a:rPr lang="en-GB" sz="3000" dirty="0">
                <a:solidFill>
                  <a:srgbClr val="FF0000"/>
                </a:solidFill>
                <a:latin typeface="Cooper Black" panose="0208090404030B020404" pitchFamily="18" charset="0"/>
              </a:rPr>
            </a:br>
            <a:br>
              <a:rPr lang="en-GB" sz="3000" dirty="0">
                <a:solidFill>
                  <a:srgbClr val="FF0000"/>
                </a:solidFill>
                <a:latin typeface="Cooper Black" panose="0208090404030B020404" pitchFamily="18" charset="0"/>
              </a:rPr>
            </a:br>
            <a:br>
              <a:rPr lang="en-GB" sz="3000" dirty="0">
                <a:solidFill>
                  <a:srgbClr val="FF0000"/>
                </a:solidFill>
                <a:latin typeface="Cooper Black" panose="0208090404030B020404" pitchFamily="18" charset="0"/>
              </a:rPr>
            </a:br>
            <a:br>
              <a:rPr lang="en-GB" sz="30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21250992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5FB7-B70C-44F0-A955-CF03DEE7D398}"/>
              </a:ext>
            </a:extLst>
          </p:cNvPr>
          <p:cNvSpPr>
            <a:spLocks noGrp="1"/>
          </p:cNvSpPr>
          <p:nvPr>
            <p:ph type="title"/>
          </p:nvPr>
        </p:nvSpPr>
        <p:spPr/>
        <p:txBody>
          <a:bodyPr/>
          <a:lstStyle/>
          <a:p>
            <a:pPr algn="ctr"/>
            <a:r>
              <a:rPr lang="en-GB" dirty="0">
                <a:solidFill>
                  <a:srgbClr val="FFFF00"/>
                </a:solidFill>
                <a:latin typeface="Cooper Black" panose="0208090404030B020404" pitchFamily="18" charset="0"/>
              </a:rPr>
              <a:t>Decolonisation of Africa</a:t>
            </a:r>
          </a:p>
        </p:txBody>
      </p:sp>
      <p:pic>
        <p:nvPicPr>
          <p:cNvPr id="4" name="Content Placeholder 3">
            <a:extLst>
              <a:ext uri="{FF2B5EF4-FFF2-40B4-BE49-F238E27FC236}">
                <a16:creationId xmlns:a16="http://schemas.microsoft.com/office/drawing/2014/main" id="{8DA30FC6-A6E6-45EB-9A25-B0831BA81DF8}"/>
              </a:ext>
            </a:extLst>
          </p:cNvPr>
          <p:cNvPicPr>
            <a:picLocks noGrp="1" noChangeAspect="1"/>
          </p:cNvPicPr>
          <p:nvPr>
            <p:ph idx="1"/>
          </p:nvPr>
        </p:nvPicPr>
        <p:blipFill>
          <a:blip r:embed="rId3"/>
          <a:stretch>
            <a:fillRect/>
          </a:stretch>
        </p:blipFill>
        <p:spPr>
          <a:xfrm>
            <a:off x="5264238" y="1823036"/>
            <a:ext cx="3840721" cy="4351338"/>
          </a:xfrm>
          <a:prstGeom prst="rect">
            <a:avLst/>
          </a:prstGeom>
        </p:spPr>
      </p:pic>
      <p:pic>
        <p:nvPicPr>
          <p:cNvPr id="5" name="Picture 4">
            <a:extLst>
              <a:ext uri="{FF2B5EF4-FFF2-40B4-BE49-F238E27FC236}">
                <a16:creationId xmlns:a16="http://schemas.microsoft.com/office/drawing/2014/main" id="{C20738AA-53FF-4BD9-9E51-FCA7D0DD0E31}"/>
              </a:ext>
            </a:extLst>
          </p:cNvPr>
          <p:cNvPicPr>
            <a:picLocks noChangeAspect="1"/>
          </p:cNvPicPr>
          <p:nvPr/>
        </p:nvPicPr>
        <p:blipFill>
          <a:blip r:embed="rId4"/>
          <a:stretch>
            <a:fillRect/>
          </a:stretch>
        </p:blipFill>
        <p:spPr>
          <a:xfrm>
            <a:off x="215565" y="1823036"/>
            <a:ext cx="5048673" cy="2646947"/>
          </a:xfrm>
          <a:prstGeom prst="rect">
            <a:avLst/>
          </a:prstGeom>
        </p:spPr>
      </p:pic>
      <p:sp>
        <p:nvSpPr>
          <p:cNvPr id="8" name="TextBox 7">
            <a:extLst>
              <a:ext uri="{FF2B5EF4-FFF2-40B4-BE49-F238E27FC236}">
                <a16:creationId xmlns:a16="http://schemas.microsoft.com/office/drawing/2014/main" id="{44C360BD-8EAE-469D-95FD-57ACD74203C1}"/>
              </a:ext>
            </a:extLst>
          </p:cNvPr>
          <p:cNvSpPr txBox="1"/>
          <p:nvPr/>
        </p:nvSpPr>
        <p:spPr>
          <a:xfrm>
            <a:off x="453901" y="4768180"/>
            <a:ext cx="4572000" cy="369332"/>
          </a:xfrm>
          <a:prstGeom prst="rect">
            <a:avLst/>
          </a:prstGeom>
          <a:noFill/>
        </p:spPr>
        <p:txBody>
          <a:bodyPr wrap="square">
            <a:spAutoFit/>
          </a:bodyPr>
          <a:lstStyle/>
          <a:p>
            <a:r>
              <a:rPr lang="en-GB" dirty="0"/>
              <a:t>Ghanian Independence, 6 March 1957</a:t>
            </a:r>
          </a:p>
        </p:txBody>
      </p:sp>
    </p:spTree>
    <p:extLst>
      <p:ext uri="{BB962C8B-B14F-4D97-AF65-F5344CB8AC3E}">
        <p14:creationId xmlns:p14="http://schemas.microsoft.com/office/powerpoint/2010/main" val="30622283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59E5-45F4-4E98-9C5B-592D8FEFC150}"/>
              </a:ext>
            </a:extLst>
          </p:cNvPr>
          <p:cNvSpPr>
            <a:spLocks noGrp="1"/>
          </p:cNvSpPr>
          <p:nvPr>
            <p:ph type="title"/>
          </p:nvPr>
        </p:nvSpPr>
        <p:spPr>
          <a:xfrm>
            <a:off x="412082" y="784407"/>
            <a:ext cx="3389897" cy="1325563"/>
          </a:xfrm>
        </p:spPr>
        <p:txBody>
          <a:bodyPr>
            <a:noAutofit/>
          </a:bodyPr>
          <a:lstStyle/>
          <a:p>
            <a:r>
              <a:rPr lang="en-GB" sz="3600" dirty="0">
                <a:solidFill>
                  <a:srgbClr val="FFFF00"/>
                </a:solidFill>
                <a:latin typeface="Cooper Black" panose="0208090404030B020404" pitchFamily="18" charset="0"/>
              </a:rPr>
              <a:t>MLK, ‘The Birth of a New Nation,’ </a:t>
            </a:r>
            <a:r>
              <a:rPr lang="en-GB" sz="2000" dirty="0">
                <a:solidFill>
                  <a:srgbClr val="FFFF00"/>
                </a:solidFill>
                <a:latin typeface="Cooper Black" panose="0208090404030B020404" pitchFamily="18" charset="0"/>
              </a:rPr>
              <a:t>Dexter Avenue Baptist Church, Montgomery,  Alabama, 7 April 1957</a:t>
            </a:r>
            <a:endParaRPr lang="en-GB" sz="3600" dirty="0">
              <a:solidFill>
                <a:srgbClr val="FFFF00"/>
              </a:solidFill>
              <a:latin typeface="Cooper Black" panose="0208090404030B020404" pitchFamily="18" charset="0"/>
            </a:endParaRPr>
          </a:p>
        </p:txBody>
      </p:sp>
      <p:sp>
        <p:nvSpPr>
          <p:cNvPr id="3" name="Content Placeholder 2">
            <a:extLst>
              <a:ext uri="{FF2B5EF4-FFF2-40B4-BE49-F238E27FC236}">
                <a16:creationId xmlns:a16="http://schemas.microsoft.com/office/drawing/2014/main" id="{7A3C723F-AB14-4130-8AA1-653F8AB1975A}"/>
              </a:ext>
            </a:extLst>
          </p:cNvPr>
          <p:cNvSpPr>
            <a:spLocks noGrp="1"/>
          </p:cNvSpPr>
          <p:nvPr>
            <p:ph idx="1"/>
          </p:nvPr>
        </p:nvSpPr>
        <p:spPr>
          <a:xfrm>
            <a:off x="412082" y="2899610"/>
            <a:ext cx="4881813" cy="3593263"/>
          </a:xfrm>
        </p:spPr>
        <p:txBody>
          <a:bodyPr>
            <a:normAutofit fontScale="92500" lnSpcReduction="10000"/>
          </a:bodyPr>
          <a:lstStyle/>
          <a:p>
            <a:pPr marL="0" indent="0" algn="just">
              <a:buNone/>
            </a:pPr>
            <a:r>
              <a:rPr lang="en-GB" dirty="0"/>
              <a:t>Nkrumah walked in, and his other ministers who had been in prison with him, they didn’t come in with the crowns and all of the garments of kings, </a:t>
            </a:r>
            <a:r>
              <a:rPr lang="en-GB" dirty="0">
                <a:solidFill>
                  <a:srgbClr val="FFFF00"/>
                </a:solidFill>
              </a:rPr>
              <a:t>but they walked in with prison caps and the coats that they had lived with for all of the months that they had been in prison </a:t>
            </a:r>
            <a:r>
              <a:rPr lang="en-GB" i="1" dirty="0"/>
              <a:t>[for organisation of positive action strike protesting British rule of Gold Coast].</a:t>
            </a:r>
          </a:p>
        </p:txBody>
      </p:sp>
      <p:pic>
        <p:nvPicPr>
          <p:cNvPr id="4" name="Picture 3">
            <a:extLst>
              <a:ext uri="{FF2B5EF4-FFF2-40B4-BE49-F238E27FC236}">
                <a16:creationId xmlns:a16="http://schemas.microsoft.com/office/drawing/2014/main" id="{E43A7A3E-C2B8-4D27-8784-74F18A5CD5E6}"/>
              </a:ext>
            </a:extLst>
          </p:cNvPr>
          <p:cNvPicPr>
            <a:picLocks noChangeAspect="1"/>
          </p:cNvPicPr>
          <p:nvPr/>
        </p:nvPicPr>
        <p:blipFill rotWithShape="1">
          <a:blip r:embed="rId3"/>
          <a:srcRect r="2328" b="54386"/>
          <a:stretch/>
        </p:blipFill>
        <p:spPr>
          <a:xfrm>
            <a:off x="5973458" y="2648002"/>
            <a:ext cx="3170542" cy="3128211"/>
          </a:xfrm>
          <a:prstGeom prst="rect">
            <a:avLst/>
          </a:prstGeom>
        </p:spPr>
      </p:pic>
      <p:pic>
        <p:nvPicPr>
          <p:cNvPr id="5" name="Picture 4">
            <a:extLst>
              <a:ext uri="{FF2B5EF4-FFF2-40B4-BE49-F238E27FC236}">
                <a16:creationId xmlns:a16="http://schemas.microsoft.com/office/drawing/2014/main" id="{A5858BD8-9FCC-4914-85CD-98BD00049409}"/>
              </a:ext>
            </a:extLst>
          </p:cNvPr>
          <p:cNvPicPr>
            <a:picLocks noChangeAspect="1"/>
          </p:cNvPicPr>
          <p:nvPr/>
        </p:nvPicPr>
        <p:blipFill>
          <a:blip r:embed="rId4"/>
          <a:stretch>
            <a:fillRect/>
          </a:stretch>
        </p:blipFill>
        <p:spPr>
          <a:xfrm>
            <a:off x="4089978" y="0"/>
            <a:ext cx="5054022" cy="2645893"/>
          </a:xfrm>
          <a:prstGeom prst="rect">
            <a:avLst/>
          </a:prstGeom>
        </p:spPr>
      </p:pic>
    </p:spTree>
    <p:extLst>
      <p:ext uri="{BB962C8B-B14F-4D97-AF65-F5344CB8AC3E}">
        <p14:creationId xmlns:p14="http://schemas.microsoft.com/office/powerpoint/2010/main" val="3970061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59E5-45F4-4E98-9C5B-592D8FEFC150}"/>
              </a:ext>
            </a:extLst>
          </p:cNvPr>
          <p:cNvSpPr>
            <a:spLocks noGrp="1"/>
          </p:cNvSpPr>
          <p:nvPr>
            <p:ph type="title"/>
          </p:nvPr>
        </p:nvSpPr>
        <p:spPr>
          <a:xfrm>
            <a:off x="412082" y="76368"/>
            <a:ext cx="4857750" cy="1325563"/>
          </a:xfrm>
        </p:spPr>
        <p:txBody>
          <a:bodyPr>
            <a:noAutofit/>
          </a:bodyPr>
          <a:lstStyle/>
          <a:p>
            <a:r>
              <a:rPr lang="en-GB" sz="2800" dirty="0">
                <a:solidFill>
                  <a:srgbClr val="FFFF00"/>
                </a:solidFill>
                <a:latin typeface="Cooper Black" panose="0208090404030B020404" pitchFamily="18" charset="0"/>
              </a:rPr>
              <a:t>MLK, ‘The Birth of a New Nation,’ 7 April 1957</a:t>
            </a:r>
          </a:p>
        </p:txBody>
      </p:sp>
      <p:sp>
        <p:nvSpPr>
          <p:cNvPr id="3" name="Content Placeholder 2">
            <a:extLst>
              <a:ext uri="{FF2B5EF4-FFF2-40B4-BE49-F238E27FC236}">
                <a16:creationId xmlns:a16="http://schemas.microsoft.com/office/drawing/2014/main" id="{7A3C723F-AB14-4130-8AA1-653F8AB1975A}"/>
              </a:ext>
            </a:extLst>
          </p:cNvPr>
          <p:cNvSpPr>
            <a:spLocks noGrp="1"/>
          </p:cNvSpPr>
          <p:nvPr>
            <p:ph idx="1"/>
          </p:nvPr>
        </p:nvSpPr>
        <p:spPr>
          <a:xfrm>
            <a:off x="412082" y="1311442"/>
            <a:ext cx="4941971" cy="5181432"/>
          </a:xfrm>
        </p:spPr>
        <p:txBody>
          <a:bodyPr>
            <a:normAutofit fontScale="92500" lnSpcReduction="20000"/>
          </a:bodyPr>
          <a:lstStyle/>
          <a:p>
            <a:pPr marL="0" indent="0" algn="just">
              <a:buNone/>
            </a:pPr>
            <a:r>
              <a:rPr lang="en-GB" dirty="0"/>
              <a:t>Ghana tells me that the forces of the universe are on the side of justice. That night when I saw that old flag coming down and the new flag coming up, I saw something else. That wasn’t just an ephemeral, evanescent event appearing on the stage of history. But it was an event with eternal meaning, for it symbolizes something. That …. </a:t>
            </a:r>
            <a:r>
              <a:rPr lang="en-GB" dirty="0">
                <a:solidFill>
                  <a:srgbClr val="FFFF00"/>
                </a:solidFill>
              </a:rPr>
              <a:t>an old order is passing away and a new order is coming into being. An old order of colonialism, of segregation, of discrimination is passing away now. And a new order of justice and freedom and good will is being born. </a:t>
            </a:r>
          </a:p>
        </p:txBody>
      </p:sp>
      <p:pic>
        <p:nvPicPr>
          <p:cNvPr id="4" name="Picture 3">
            <a:extLst>
              <a:ext uri="{FF2B5EF4-FFF2-40B4-BE49-F238E27FC236}">
                <a16:creationId xmlns:a16="http://schemas.microsoft.com/office/drawing/2014/main" id="{E43A7A3E-C2B8-4D27-8784-74F18A5CD5E6}"/>
              </a:ext>
            </a:extLst>
          </p:cNvPr>
          <p:cNvPicPr>
            <a:picLocks noChangeAspect="1"/>
          </p:cNvPicPr>
          <p:nvPr/>
        </p:nvPicPr>
        <p:blipFill rotWithShape="1">
          <a:blip r:embed="rId3"/>
          <a:srcRect r="-2594" b="54210"/>
          <a:stretch/>
        </p:blipFill>
        <p:spPr>
          <a:xfrm>
            <a:off x="5897879" y="0"/>
            <a:ext cx="3330341" cy="3140242"/>
          </a:xfrm>
          <a:prstGeom prst="rect">
            <a:avLst/>
          </a:prstGeom>
        </p:spPr>
      </p:pic>
      <p:pic>
        <p:nvPicPr>
          <p:cNvPr id="5" name="Picture 4">
            <a:extLst>
              <a:ext uri="{FF2B5EF4-FFF2-40B4-BE49-F238E27FC236}">
                <a16:creationId xmlns:a16="http://schemas.microsoft.com/office/drawing/2014/main" id="{87D404B8-3F08-4DFA-8473-85BA6648719F}"/>
              </a:ext>
            </a:extLst>
          </p:cNvPr>
          <p:cNvPicPr>
            <a:picLocks noChangeAspect="1"/>
          </p:cNvPicPr>
          <p:nvPr/>
        </p:nvPicPr>
        <p:blipFill>
          <a:blip r:embed="rId4"/>
          <a:stretch>
            <a:fillRect/>
          </a:stretch>
        </p:blipFill>
        <p:spPr>
          <a:xfrm>
            <a:off x="5897879" y="3140242"/>
            <a:ext cx="3296821" cy="1648411"/>
          </a:xfrm>
          <a:prstGeom prst="rect">
            <a:avLst/>
          </a:prstGeom>
        </p:spPr>
      </p:pic>
      <p:pic>
        <p:nvPicPr>
          <p:cNvPr id="6" name="Picture 5">
            <a:extLst>
              <a:ext uri="{FF2B5EF4-FFF2-40B4-BE49-F238E27FC236}">
                <a16:creationId xmlns:a16="http://schemas.microsoft.com/office/drawing/2014/main" id="{77370E02-51EE-4094-9AA5-592F5304AD91}"/>
              </a:ext>
            </a:extLst>
          </p:cNvPr>
          <p:cNvPicPr>
            <a:picLocks noChangeAspect="1"/>
          </p:cNvPicPr>
          <p:nvPr/>
        </p:nvPicPr>
        <p:blipFill>
          <a:blip r:embed="rId5"/>
          <a:stretch>
            <a:fillRect/>
          </a:stretch>
        </p:blipFill>
        <p:spPr>
          <a:xfrm>
            <a:off x="6141704" y="4788653"/>
            <a:ext cx="2842689" cy="1896052"/>
          </a:xfrm>
          <a:prstGeom prst="rect">
            <a:avLst/>
          </a:prstGeom>
        </p:spPr>
      </p:pic>
    </p:spTree>
    <p:extLst>
      <p:ext uri="{BB962C8B-B14F-4D97-AF65-F5344CB8AC3E}">
        <p14:creationId xmlns:p14="http://schemas.microsoft.com/office/powerpoint/2010/main" val="23367753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3C723F-AB14-4130-8AA1-653F8AB1975A}"/>
              </a:ext>
            </a:extLst>
          </p:cNvPr>
          <p:cNvSpPr>
            <a:spLocks noGrp="1"/>
          </p:cNvSpPr>
          <p:nvPr>
            <p:ph idx="1"/>
          </p:nvPr>
        </p:nvSpPr>
        <p:spPr>
          <a:xfrm>
            <a:off x="412082" y="2141536"/>
            <a:ext cx="4941971" cy="4351338"/>
          </a:xfrm>
        </p:spPr>
        <p:txBody>
          <a:bodyPr>
            <a:normAutofit fontScale="92500" lnSpcReduction="10000"/>
          </a:bodyPr>
          <a:lstStyle/>
          <a:p>
            <a:pPr marL="0" indent="0" algn="just">
              <a:buNone/>
            </a:pPr>
            <a:r>
              <a:rPr lang="en-GB" dirty="0"/>
              <a:t>Ghana has something to say to us. It says to us first, that the </a:t>
            </a:r>
            <a:r>
              <a:rPr lang="en-GB" dirty="0">
                <a:solidFill>
                  <a:srgbClr val="FFFF00"/>
                </a:solidFill>
              </a:rPr>
              <a:t>oppressor never voluntarily gives freedom to the oppressed </a:t>
            </a:r>
            <a:r>
              <a:rPr lang="en-GB" dirty="0"/>
              <a:t>… If Nkrumah and the people of the Gold Coast had not stood up persistently, revolting against the system, it would still be a colony of the British Empire. Freedom is never given to anybody … Privileged classes never give up their privileges without strong resistance.</a:t>
            </a:r>
          </a:p>
        </p:txBody>
      </p:sp>
      <p:pic>
        <p:nvPicPr>
          <p:cNvPr id="4" name="Picture 3">
            <a:extLst>
              <a:ext uri="{FF2B5EF4-FFF2-40B4-BE49-F238E27FC236}">
                <a16:creationId xmlns:a16="http://schemas.microsoft.com/office/drawing/2014/main" id="{E43A7A3E-C2B8-4D27-8784-74F18A5CD5E6}"/>
              </a:ext>
            </a:extLst>
          </p:cNvPr>
          <p:cNvPicPr>
            <a:picLocks noChangeAspect="1"/>
          </p:cNvPicPr>
          <p:nvPr/>
        </p:nvPicPr>
        <p:blipFill rotWithShape="1">
          <a:blip r:embed="rId3"/>
          <a:srcRect b="54386"/>
          <a:stretch/>
        </p:blipFill>
        <p:spPr>
          <a:xfrm>
            <a:off x="5897880" y="0"/>
            <a:ext cx="3246120" cy="3128211"/>
          </a:xfrm>
          <a:prstGeom prst="rect">
            <a:avLst/>
          </a:prstGeom>
        </p:spPr>
      </p:pic>
      <p:sp>
        <p:nvSpPr>
          <p:cNvPr id="6" name="Title 5">
            <a:extLst>
              <a:ext uri="{FF2B5EF4-FFF2-40B4-BE49-F238E27FC236}">
                <a16:creationId xmlns:a16="http://schemas.microsoft.com/office/drawing/2014/main" id="{450E61B0-52C0-4D3A-9830-3F67F16005F9}"/>
              </a:ext>
            </a:extLst>
          </p:cNvPr>
          <p:cNvSpPr>
            <a:spLocks noGrp="1"/>
          </p:cNvSpPr>
          <p:nvPr>
            <p:ph type="title"/>
          </p:nvPr>
        </p:nvSpPr>
        <p:spPr/>
        <p:txBody>
          <a:bodyPr/>
          <a:lstStyle/>
          <a:p>
            <a:endParaRPr lang="en-GB" dirty="0"/>
          </a:p>
        </p:txBody>
      </p:sp>
      <p:sp>
        <p:nvSpPr>
          <p:cNvPr id="7" name="Title 1">
            <a:extLst>
              <a:ext uri="{FF2B5EF4-FFF2-40B4-BE49-F238E27FC236}">
                <a16:creationId xmlns:a16="http://schemas.microsoft.com/office/drawing/2014/main" id="{746D3E30-4164-40F0-A3E1-6DAB5096C94E}"/>
              </a:ext>
            </a:extLst>
          </p:cNvPr>
          <p:cNvSpPr txBox="1">
            <a:spLocks/>
          </p:cNvSpPr>
          <p:nvPr/>
        </p:nvSpPr>
        <p:spPr>
          <a:xfrm>
            <a:off x="527585" y="421105"/>
            <a:ext cx="5098381"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solidFill>
                  <a:srgbClr val="FFFF00"/>
                </a:solidFill>
                <a:latin typeface="Cooper Black" panose="0208090404030B020404" pitchFamily="18" charset="0"/>
              </a:rPr>
              <a:t>MLK, ‘The Birth of a New Nation,’ 7 April 1957</a:t>
            </a:r>
          </a:p>
        </p:txBody>
      </p:sp>
    </p:spTree>
    <p:extLst>
      <p:ext uri="{BB962C8B-B14F-4D97-AF65-F5344CB8AC3E}">
        <p14:creationId xmlns:p14="http://schemas.microsoft.com/office/powerpoint/2010/main" val="4759683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59E5-45F4-4E98-9C5B-592D8FEFC150}"/>
              </a:ext>
            </a:extLst>
          </p:cNvPr>
          <p:cNvSpPr>
            <a:spLocks noGrp="1"/>
          </p:cNvSpPr>
          <p:nvPr>
            <p:ph type="title"/>
          </p:nvPr>
        </p:nvSpPr>
        <p:spPr>
          <a:xfrm>
            <a:off x="412082" y="76368"/>
            <a:ext cx="4857750" cy="1325563"/>
          </a:xfrm>
        </p:spPr>
        <p:txBody>
          <a:bodyPr>
            <a:noAutofit/>
          </a:bodyPr>
          <a:lstStyle/>
          <a:p>
            <a:r>
              <a:rPr lang="en-GB" sz="2800" dirty="0">
                <a:solidFill>
                  <a:srgbClr val="FFFF00"/>
                </a:solidFill>
                <a:latin typeface="Cooper Black" panose="0208090404030B020404" pitchFamily="18" charset="0"/>
              </a:rPr>
              <a:t>MLK, ‘The Birth of a New Nation,’ 7 April 1957</a:t>
            </a:r>
          </a:p>
        </p:txBody>
      </p:sp>
      <p:sp>
        <p:nvSpPr>
          <p:cNvPr id="3" name="Content Placeholder 2">
            <a:extLst>
              <a:ext uri="{FF2B5EF4-FFF2-40B4-BE49-F238E27FC236}">
                <a16:creationId xmlns:a16="http://schemas.microsoft.com/office/drawing/2014/main" id="{7A3C723F-AB14-4130-8AA1-653F8AB1975A}"/>
              </a:ext>
            </a:extLst>
          </p:cNvPr>
          <p:cNvSpPr>
            <a:spLocks noGrp="1"/>
          </p:cNvSpPr>
          <p:nvPr>
            <p:ph idx="1"/>
          </p:nvPr>
        </p:nvSpPr>
        <p:spPr>
          <a:xfrm>
            <a:off x="412082" y="1311442"/>
            <a:ext cx="5254792" cy="5470190"/>
          </a:xfrm>
        </p:spPr>
        <p:txBody>
          <a:bodyPr>
            <a:normAutofit fontScale="85000" lnSpcReduction="20000"/>
          </a:bodyPr>
          <a:lstStyle/>
          <a:p>
            <a:pPr marL="0" indent="0" algn="just">
              <a:buNone/>
            </a:pPr>
            <a:r>
              <a:rPr lang="en-GB" dirty="0"/>
              <a:t>Ghana reminds us that freedom never comes on a silver platter. …. that whenever you break out of Egypt, you better get ready for stiff backs. You better get ready for some homes to be bombed. You better get ready for some churches to be bombed. </a:t>
            </a:r>
          </a:p>
          <a:p>
            <a:pPr marL="0" indent="0" algn="just">
              <a:buNone/>
            </a:pPr>
            <a:r>
              <a:rPr lang="en-GB" dirty="0"/>
              <a:t>	… [Freedom] never comes with ease. It comes only through the hardness and persistence of life. Ghana reminds us of that. </a:t>
            </a:r>
            <a:r>
              <a:rPr lang="en-GB" dirty="0">
                <a:solidFill>
                  <a:srgbClr val="FFFF00"/>
                </a:solidFill>
              </a:rPr>
              <a:t>You better get ready to go to prison</a:t>
            </a:r>
            <a:r>
              <a:rPr lang="en-GB" dirty="0"/>
              <a:t>. When I looked out and saw the prime minister there with his prison cap [it] reminded me … that freedom never comes easy. It comes through hard labor and it comes through toil. It comes through hours of despair and disappointment.</a:t>
            </a:r>
          </a:p>
        </p:txBody>
      </p:sp>
      <p:pic>
        <p:nvPicPr>
          <p:cNvPr id="4" name="Picture 3">
            <a:extLst>
              <a:ext uri="{FF2B5EF4-FFF2-40B4-BE49-F238E27FC236}">
                <a16:creationId xmlns:a16="http://schemas.microsoft.com/office/drawing/2014/main" id="{E43A7A3E-C2B8-4D27-8784-74F18A5CD5E6}"/>
              </a:ext>
            </a:extLst>
          </p:cNvPr>
          <p:cNvPicPr>
            <a:picLocks noChangeAspect="1"/>
          </p:cNvPicPr>
          <p:nvPr/>
        </p:nvPicPr>
        <p:blipFill rotWithShape="1">
          <a:blip r:embed="rId3"/>
          <a:srcRect b="53860"/>
          <a:stretch/>
        </p:blipFill>
        <p:spPr>
          <a:xfrm>
            <a:off x="5897880" y="0"/>
            <a:ext cx="3246120" cy="3164305"/>
          </a:xfrm>
          <a:prstGeom prst="rect">
            <a:avLst/>
          </a:prstGeom>
        </p:spPr>
      </p:pic>
      <p:pic>
        <p:nvPicPr>
          <p:cNvPr id="6" name="Picture 5">
            <a:extLst>
              <a:ext uri="{FF2B5EF4-FFF2-40B4-BE49-F238E27FC236}">
                <a16:creationId xmlns:a16="http://schemas.microsoft.com/office/drawing/2014/main" id="{5B95D034-5432-44B0-B0EC-2A11C1B82937}"/>
              </a:ext>
            </a:extLst>
          </p:cNvPr>
          <p:cNvPicPr>
            <a:picLocks noChangeAspect="1"/>
          </p:cNvPicPr>
          <p:nvPr/>
        </p:nvPicPr>
        <p:blipFill>
          <a:blip r:embed="rId4"/>
          <a:stretch>
            <a:fillRect/>
          </a:stretch>
        </p:blipFill>
        <p:spPr>
          <a:xfrm>
            <a:off x="5897878" y="4174806"/>
            <a:ext cx="3246121" cy="1825943"/>
          </a:xfrm>
          <a:prstGeom prst="rect">
            <a:avLst/>
          </a:prstGeom>
        </p:spPr>
      </p:pic>
    </p:spTree>
    <p:extLst>
      <p:ext uri="{BB962C8B-B14F-4D97-AF65-F5344CB8AC3E}">
        <p14:creationId xmlns:p14="http://schemas.microsoft.com/office/powerpoint/2010/main" val="13087839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59E5-45F4-4E98-9C5B-592D8FEFC150}"/>
              </a:ext>
            </a:extLst>
          </p:cNvPr>
          <p:cNvSpPr>
            <a:spLocks noGrp="1"/>
          </p:cNvSpPr>
          <p:nvPr>
            <p:ph type="title"/>
          </p:nvPr>
        </p:nvSpPr>
        <p:spPr>
          <a:xfrm>
            <a:off x="496303" y="160589"/>
            <a:ext cx="4857750" cy="1325563"/>
          </a:xfrm>
        </p:spPr>
        <p:txBody>
          <a:bodyPr>
            <a:noAutofit/>
          </a:bodyPr>
          <a:lstStyle/>
          <a:p>
            <a:r>
              <a:rPr lang="en-GB" sz="2800" dirty="0">
                <a:solidFill>
                  <a:srgbClr val="FFFF00"/>
                </a:solidFill>
                <a:latin typeface="Cooper Black" panose="0208090404030B020404" pitchFamily="18" charset="0"/>
              </a:rPr>
              <a:t>MLK, ‘The Birth of a New Nation,’ 7 April 1957</a:t>
            </a:r>
          </a:p>
        </p:txBody>
      </p:sp>
      <p:sp>
        <p:nvSpPr>
          <p:cNvPr id="3" name="Content Placeholder 2">
            <a:extLst>
              <a:ext uri="{FF2B5EF4-FFF2-40B4-BE49-F238E27FC236}">
                <a16:creationId xmlns:a16="http://schemas.microsoft.com/office/drawing/2014/main" id="{7A3C723F-AB14-4130-8AA1-653F8AB1975A}"/>
              </a:ext>
            </a:extLst>
          </p:cNvPr>
          <p:cNvSpPr>
            <a:spLocks noGrp="1"/>
          </p:cNvSpPr>
          <p:nvPr>
            <p:ph idx="1"/>
          </p:nvPr>
        </p:nvSpPr>
        <p:spPr>
          <a:xfrm>
            <a:off x="412082" y="1395663"/>
            <a:ext cx="5086350" cy="5097211"/>
          </a:xfrm>
        </p:spPr>
        <p:txBody>
          <a:bodyPr>
            <a:normAutofit fontScale="92500" lnSpcReduction="10000"/>
          </a:bodyPr>
          <a:lstStyle/>
          <a:p>
            <a:pPr marL="0" indent="0" algn="just">
              <a:buNone/>
            </a:pPr>
            <a:r>
              <a:rPr lang="en-GB" sz="2000" dirty="0"/>
              <a:t>[Ghana] says to us another thing. It reminds us that a nation or a people can break aloose from oppression without violence. Nkrumah …. studied the social systems of social philosophers and …. the life of Gandhi and his techniques. And he said that in the beginning he could not see how they could ever get aloose from colonialism without armed revolt, without armies and ammunition, rising up. Then he says after he continued to study Gandhi and continued to study this technique, he came to see that the only way was through nonviolent positive action. And he called his program ‘positive action.’ And it’s a beautiful thing, isn’t it? That here is a nation that is now free, and it is free without rising up with arms and with ammunition. It is free through nonviolent means. </a:t>
            </a:r>
          </a:p>
          <a:p>
            <a:pPr marL="0" indent="0" algn="just">
              <a:buNone/>
            </a:pPr>
            <a:r>
              <a:rPr lang="en-GB" sz="2000" dirty="0"/>
              <a:t>	…. We’ve got to revolt in such a way that after revolt is over we can live with people as their brothers and their sisters. Our aim must never be to defeat them or humiliate them.</a:t>
            </a:r>
          </a:p>
        </p:txBody>
      </p:sp>
      <p:pic>
        <p:nvPicPr>
          <p:cNvPr id="4" name="Picture 3">
            <a:extLst>
              <a:ext uri="{FF2B5EF4-FFF2-40B4-BE49-F238E27FC236}">
                <a16:creationId xmlns:a16="http://schemas.microsoft.com/office/drawing/2014/main" id="{E43A7A3E-C2B8-4D27-8784-74F18A5CD5E6}"/>
              </a:ext>
            </a:extLst>
          </p:cNvPr>
          <p:cNvPicPr>
            <a:picLocks noChangeAspect="1"/>
          </p:cNvPicPr>
          <p:nvPr/>
        </p:nvPicPr>
        <p:blipFill>
          <a:blip r:embed="rId3"/>
          <a:stretch>
            <a:fillRect/>
          </a:stretch>
        </p:blipFill>
        <p:spPr>
          <a:xfrm>
            <a:off x="5897880" y="0"/>
            <a:ext cx="3246120" cy="6858000"/>
          </a:xfrm>
          <a:prstGeom prst="rect">
            <a:avLst/>
          </a:prstGeom>
        </p:spPr>
      </p:pic>
      <p:pic>
        <p:nvPicPr>
          <p:cNvPr id="5" name="Picture 4">
            <a:extLst>
              <a:ext uri="{FF2B5EF4-FFF2-40B4-BE49-F238E27FC236}">
                <a16:creationId xmlns:a16="http://schemas.microsoft.com/office/drawing/2014/main" id="{2C482A80-4C69-4A41-8AC0-A156C1A345C6}"/>
              </a:ext>
            </a:extLst>
          </p:cNvPr>
          <p:cNvPicPr>
            <a:picLocks noChangeAspect="1"/>
          </p:cNvPicPr>
          <p:nvPr/>
        </p:nvPicPr>
        <p:blipFill>
          <a:blip r:embed="rId4"/>
          <a:stretch>
            <a:fillRect/>
          </a:stretch>
        </p:blipFill>
        <p:spPr>
          <a:xfrm>
            <a:off x="5897881" y="2275242"/>
            <a:ext cx="3246120" cy="4582758"/>
          </a:xfrm>
          <a:prstGeom prst="rect">
            <a:avLst/>
          </a:prstGeom>
        </p:spPr>
      </p:pic>
    </p:spTree>
    <p:extLst>
      <p:ext uri="{BB962C8B-B14F-4D97-AF65-F5344CB8AC3E}">
        <p14:creationId xmlns:p14="http://schemas.microsoft.com/office/powerpoint/2010/main" val="15784989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55628"/>
            <a:ext cx="7886700" cy="1325563"/>
          </a:xfrm>
        </p:spPr>
        <p:txBody>
          <a:bodyPr>
            <a:noAutofit/>
          </a:bodyPr>
          <a:lstStyle/>
          <a:p>
            <a:pPr algn="ctr"/>
            <a:r>
              <a:rPr lang="en-GB" sz="3200" dirty="0">
                <a:solidFill>
                  <a:srgbClr val="FFFF00"/>
                </a:solidFill>
                <a:latin typeface="Cooper Black" panose="0208090404030B020404" pitchFamily="18" charset="0"/>
              </a:rPr>
              <a:t>Malcolm X, ‘Speech at the Founding Rally of the Organization of Afro-American Unity,’ 28 June 1964 </a:t>
            </a:r>
          </a:p>
        </p:txBody>
      </p:sp>
      <p:pic>
        <p:nvPicPr>
          <p:cNvPr id="4" name="Content Placeholder 3"/>
          <p:cNvPicPr>
            <a:picLocks noGrp="1" noChangeAspect="1"/>
          </p:cNvPicPr>
          <p:nvPr>
            <p:ph idx="1"/>
          </p:nvPr>
        </p:nvPicPr>
        <p:blipFill rotWithShape="1">
          <a:blip r:embed="rId3"/>
          <a:srcRect l="11922"/>
          <a:stretch/>
        </p:blipFill>
        <p:spPr>
          <a:xfrm>
            <a:off x="120316" y="3038376"/>
            <a:ext cx="5299321" cy="3362424"/>
          </a:xfrm>
          <a:prstGeom prst="rect">
            <a:avLst/>
          </a:prstGeom>
        </p:spPr>
      </p:pic>
      <p:pic>
        <p:nvPicPr>
          <p:cNvPr id="3" name="Picture 2">
            <a:extLst>
              <a:ext uri="{FF2B5EF4-FFF2-40B4-BE49-F238E27FC236}">
                <a16:creationId xmlns:a16="http://schemas.microsoft.com/office/drawing/2014/main" id="{A5A588E1-F4A8-49E1-9221-620CD78949C2}"/>
              </a:ext>
            </a:extLst>
          </p:cNvPr>
          <p:cNvPicPr>
            <a:picLocks noChangeAspect="1"/>
          </p:cNvPicPr>
          <p:nvPr/>
        </p:nvPicPr>
        <p:blipFill rotWithShape="1">
          <a:blip r:embed="rId4"/>
          <a:srcRect l="21651" t="11495" r="20395" b="9361"/>
          <a:stretch/>
        </p:blipFill>
        <p:spPr>
          <a:xfrm>
            <a:off x="4698921" y="2161410"/>
            <a:ext cx="4120226" cy="3012168"/>
          </a:xfrm>
          <a:prstGeom prst="rect">
            <a:avLst/>
          </a:prstGeom>
        </p:spPr>
      </p:pic>
    </p:spTree>
    <p:extLst>
      <p:ext uri="{BB962C8B-B14F-4D97-AF65-F5344CB8AC3E}">
        <p14:creationId xmlns:p14="http://schemas.microsoft.com/office/powerpoint/2010/main" val="2432860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4839"/>
            <a:ext cx="7886700" cy="1325563"/>
          </a:xfrm>
        </p:spPr>
        <p:txBody>
          <a:bodyPr>
            <a:noAutofit/>
          </a:bodyPr>
          <a:lstStyle/>
          <a:p>
            <a:pPr algn="ctr"/>
            <a:r>
              <a:rPr lang="en-GB" sz="3200" dirty="0">
                <a:solidFill>
                  <a:srgbClr val="FFFF00"/>
                </a:solidFill>
                <a:latin typeface="Cooper Black" panose="0208090404030B020404" pitchFamily="18" charset="0"/>
              </a:rPr>
              <a:t>Malcolm X, ‘Speech at the Founding Rally of the Organization of Afro-American Unity,’ 28 June 1964</a:t>
            </a:r>
          </a:p>
        </p:txBody>
      </p:sp>
      <p:sp>
        <p:nvSpPr>
          <p:cNvPr id="5" name="Content Placeholder 4">
            <a:extLst>
              <a:ext uri="{FF2B5EF4-FFF2-40B4-BE49-F238E27FC236}">
                <a16:creationId xmlns:a16="http://schemas.microsoft.com/office/drawing/2014/main" id="{4005738F-5531-40D5-BAE0-E38791E8002A}"/>
              </a:ext>
            </a:extLst>
          </p:cNvPr>
          <p:cNvSpPr>
            <a:spLocks noGrp="1"/>
          </p:cNvSpPr>
          <p:nvPr>
            <p:ph idx="1"/>
          </p:nvPr>
        </p:nvSpPr>
        <p:spPr>
          <a:xfrm>
            <a:off x="628650" y="1861720"/>
            <a:ext cx="7886700" cy="4351338"/>
          </a:xfrm>
        </p:spPr>
        <p:txBody>
          <a:bodyPr>
            <a:normAutofit fontScale="92500" lnSpcReduction="20000"/>
          </a:bodyPr>
          <a:lstStyle/>
          <a:p>
            <a:pPr marL="0" indent="0" algn="just">
              <a:buNone/>
            </a:pPr>
            <a:r>
              <a:rPr lang="en-GB" dirty="0"/>
              <a:t>Our African brothers have gained their independence faster than you and I here in America have. They’ve also gained recognition and respect as human beings much faster than you and I.</a:t>
            </a:r>
          </a:p>
          <a:p>
            <a:pPr marL="0" indent="0" algn="just">
              <a:buNone/>
            </a:pPr>
            <a:r>
              <a:rPr lang="en-GB" dirty="0"/>
              <a:t>Just ten years ago on the African continent, our people were colonized. They were suffering all forms of colonization, oppression, exploitation, degradation, humiliation, discrimination, and every other kind of -ation. And in a short time, they have gained more independence, more recognition, more respect as human beings than you and I have. And you and I live in a country which is supposed to be the citadel of education, freedom, justice, democracy, and all of those other pretty-sounding words.</a:t>
            </a:r>
          </a:p>
          <a:p>
            <a:pPr marL="0" indent="0">
              <a:buNone/>
            </a:pPr>
            <a:endParaRPr lang="en-GB" dirty="0"/>
          </a:p>
        </p:txBody>
      </p:sp>
    </p:spTree>
    <p:extLst>
      <p:ext uri="{BB962C8B-B14F-4D97-AF65-F5344CB8AC3E}">
        <p14:creationId xmlns:p14="http://schemas.microsoft.com/office/powerpoint/2010/main" val="24232135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4839"/>
            <a:ext cx="7886700" cy="1325563"/>
          </a:xfrm>
        </p:spPr>
        <p:txBody>
          <a:bodyPr>
            <a:noAutofit/>
          </a:bodyPr>
          <a:lstStyle/>
          <a:p>
            <a:pPr algn="ctr"/>
            <a:r>
              <a:rPr lang="en-GB" sz="3200" dirty="0">
                <a:solidFill>
                  <a:srgbClr val="FFFF00"/>
                </a:solidFill>
                <a:latin typeface="Cooper Black" panose="0208090404030B020404" pitchFamily="18" charset="0"/>
              </a:rPr>
              <a:t>Malcolm X, ‘Speech at the Founding Rally of the Organization of Afro-American Unity,’ 28 June 1964</a:t>
            </a:r>
          </a:p>
        </p:txBody>
      </p:sp>
      <p:sp>
        <p:nvSpPr>
          <p:cNvPr id="5" name="Content Placeholder 4">
            <a:extLst>
              <a:ext uri="{FF2B5EF4-FFF2-40B4-BE49-F238E27FC236}">
                <a16:creationId xmlns:a16="http://schemas.microsoft.com/office/drawing/2014/main" id="{4005738F-5531-40D5-BAE0-E38791E8002A}"/>
              </a:ext>
            </a:extLst>
          </p:cNvPr>
          <p:cNvSpPr>
            <a:spLocks noGrp="1"/>
          </p:cNvSpPr>
          <p:nvPr>
            <p:ph idx="1"/>
          </p:nvPr>
        </p:nvSpPr>
        <p:spPr>
          <a:xfrm>
            <a:off x="628650" y="1861720"/>
            <a:ext cx="7886700" cy="4351338"/>
          </a:xfrm>
        </p:spPr>
        <p:txBody>
          <a:bodyPr>
            <a:normAutofit lnSpcReduction="10000"/>
          </a:bodyPr>
          <a:lstStyle/>
          <a:p>
            <a:pPr marL="0" indent="0" algn="jus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The purpose of our organization is to </a:t>
            </a:r>
            <a:r>
              <a:rPr lang="en-GB" sz="32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start right here in Harlem</a:t>
            </a:r>
            <a:r>
              <a:rPr lang="en-GB" sz="3200" dirty="0">
                <a:effectLst/>
                <a:latin typeface="Calibri" panose="020F0502020204030204" pitchFamily="34" charset="0"/>
                <a:ea typeface="Calibri" panose="020F0502020204030204" pitchFamily="34" charset="0"/>
                <a:cs typeface="Times New Roman" panose="02020603050405020304" pitchFamily="18" charset="0"/>
              </a:rPr>
              <a:t>, which has the largest concentration of people of African descent that exists anywhere on this earth. … We start in Harlem – and by Harlem we mean Bedford – Stuyvesant, any place in this area where you and I live, that’s Harlem with the intention of spreading throughout the state, and from the state throughout the country, and from the country throughout the Western Hemisphere. </a:t>
            </a:r>
            <a:endParaRPr lang="en-GB" sz="4400" dirty="0"/>
          </a:p>
        </p:txBody>
      </p:sp>
    </p:spTree>
    <p:extLst>
      <p:ext uri="{BB962C8B-B14F-4D97-AF65-F5344CB8AC3E}">
        <p14:creationId xmlns:p14="http://schemas.microsoft.com/office/powerpoint/2010/main" val="3821444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Autofit/>
          </a:bodyPr>
          <a:lstStyle/>
          <a:p>
            <a:pPr algn="ctr"/>
            <a:r>
              <a:rPr lang="en-GB" sz="4000" dirty="0">
                <a:solidFill>
                  <a:srgbClr val="FFFF00"/>
                </a:solidFill>
                <a:latin typeface="Cooper Black" panose="0208090404030B020404" pitchFamily="18" charset="0"/>
              </a:rPr>
              <a:t>Malcolm X on Harlem</a:t>
            </a:r>
          </a:p>
        </p:txBody>
      </p:sp>
      <p:sp>
        <p:nvSpPr>
          <p:cNvPr id="5" name="Content Placeholder 4">
            <a:extLst>
              <a:ext uri="{FF2B5EF4-FFF2-40B4-BE49-F238E27FC236}">
                <a16:creationId xmlns:a16="http://schemas.microsoft.com/office/drawing/2014/main" id="{4005738F-5531-40D5-BAE0-E38791E8002A}"/>
              </a:ext>
            </a:extLst>
          </p:cNvPr>
          <p:cNvSpPr>
            <a:spLocks noGrp="1"/>
          </p:cNvSpPr>
          <p:nvPr>
            <p:ph idx="1"/>
          </p:nvPr>
        </p:nvSpPr>
        <p:spPr>
          <a:xfrm>
            <a:off x="628650" y="1325563"/>
            <a:ext cx="7886700" cy="4999037"/>
          </a:xfrm>
        </p:spPr>
        <p:txBody>
          <a:bodyPr>
            <a:normAutofit fontScale="92500" lnSpcReduction="10000"/>
          </a:bodyPr>
          <a:lstStyle/>
          <a:p>
            <a:pPr marL="0" indent="0" algn="just">
              <a:buNone/>
            </a:pPr>
            <a:r>
              <a:rPr lang="en-GB" dirty="0"/>
              <a:t>Even as far back as Lansing, I had been hearing about how fabulous New York was, and especially Harlem. In fact, my father had described Harlem with pride, and showed us pictures of the</a:t>
            </a:r>
            <a:r>
              <a:rPr lang="en-GB" dirty="0">
                <a:solidFill>
                  <a:srgbClr val="FFFF00"/>
                </a:solidFill>
              </a:rPr>
              <a:t> huge parades by the Harlem followers of Marcus Garvey. </a:t>
            </a:r>
            <a:r>
              <a:rPr lang="en-GB" dirty="0"/>
              <a:t>And every time Joe Louis won a fight against a white opponent, big front-page pictures in the Negro newspapers …. showed </a:t>
            </a:r>
            <a:r>
              <a:rPr lang="en-GB" dirty="0">
                <a:solidFill>
                  <a:srgbClr val="FFFF00"/>
                </a:solidFill>
              </a:rPr>
              <a:t>a sea of Harlem Negroes cheering and waving and the Brown Bomber waving back at them from the balcony of Harlem's Theresa Hotel</a:t>
            </a:r>
            <a:r>
              <a:rPr lang="en-GB" dirty="0"/>
              <a:t>. Everything I'd ever heard about New York City was exciting things like Broadway's bright lights and the Savoy Ballroom and Apollo Theater in Harlem, where great bands played and famous songs and dance steps and Negro stars originated.</a:t>
            </a:r>
          </a:p>
          <a:p>
            <a:pPr algn="r">
              <a:buFontTx/>
              <a:buChar char="-"/>
            </a:pPr>
            <a:r>
              <a:rPr lang="en-GB" dirty="0"/>
              <a:t>From </a:t>
            </a:r>
            <a:r>
              <a:rPr lang="en-GB" i="1" dirty="0"/>
              <a:t>The Autobiography of Malcolm X</a:t>
            </a:r>
          </a:p>
          <a:p>
            <a:pPr marL="0" indent="0" algn="just">
              <a:buNone/>
            </a:pPr>
            <a:endParaRPr lang="en-GB" dirty="0"/>
          </a:p>
        </p:txBody>
      </p:sp>
    </p:spTree>
    <p:extLst>
      <p:ext uri="{BB962C8B-B14F-4D97-AF65-F5344CB8AC3E}">
        <p14:creationId xmlns:p14="http://schemas.microsoft.com/office/powerpoint/2010/main" val="41930135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4839"/>
            <a:ext cx="7886700" cy="1325563"/>
          </a:xfrm>
        </p:spPr>
        <p:txBody>
          <a:bodyPr>
            <a:noAutofit/>
          </a:bodyPr>
          <a:lstStyle/>
          <a:p>
            <a:pPr algn="ctr"/>
            <a:r>
              <a:rPr lang="en-GB" sz="3200" dirty="0">
                <a:solidFill>
                  <a:srgbClr val="FFFF00"/>
                </a:solidFill>
                <a:latin typeface="Cooper Black" panose="0208090404030B020404" pitchFamily="18" charset="0"/>
              </a:rPr>
              <a:t>Malcolm X and </a:t>
            </a:r>
            <a:r>
              <a:rPr lang="en-GB" sz="3200" i="1" dirty="0">
                <a:solidFill>
                  <a:srgbClr val="FFFF00"/>
                </a:solidFill>
                <a:latin typeface="Cooper Black" panose="0208090404030B020404" pitchFamily="18" charset="0"/>
              </a:rPr>
              <a:t>AFRICAN </a:t>
            </a:r>
            <a:r>
              <a:rPr lang="en-GB" sz="3200" dirty="0">
                <a:solidFill>
                  <a:srgbClr val="FFFF00"/>
                </a:solidFill>
                <a:latin typeface="Cooper Black" panose="0208090404030B020404" pitchFamily="18" charset="0"/>
              </a:rPr>
              <a:t>American Consciousness</a:t>
            </a:r>
          </a:p>
        </p:txBody>
      </p:sp>
      <p:sp>
        <p:nvSpPr>
          <p:cNvPr id="5" name="Content Placeholder 4">
            <a:extLst>
              <a:ext uri="{FF2B5EF4-FFF2-40B4-BE49-F238E27FC236}">
                <a16:creationId xmlns:a16="http://schemas.microsoft.com/office/drawing/2014/main" id="{4005738F-5531-40D5-BAE0-E38791E8002A}"/>
              </a:ext>
            </a:extLst>
          </p:cNvPr>
          <p:cNvSpPr>
            <a:spLocks noGrp="1"/>
          </p:cNvSpPr>
          <p:nvPr>
            <p:ph idx="1"/>
          </p:nvPr>
        </p:nvSpPr>
        <p:spPr>
          <a:xfrm>
            <a:off x="628650" y="1861720"/>
            <a:ext cx="7886700" cy="4351338"/>
          </a:xfrm>
        </p:spPr>
        <p:txBody>
          <a:bodyPr>
            <a:normAutofit lnSpcReduction="10000"/>
          </a:bodyPr>
          <a:lstStyle/>
          <a:p>
            <a:pPr marL="0" indent="0" algn="just">
              <a:buNone/>
            </a:pP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That’s what you and I are: Africans </a:t>
            </a:r>
            <a:r>
              <a:rPr lang="en-GB" dirty="0">
                <a:effectLst/>
                <a:latin typeface="Calibri" panose="020F0502020204030204" pitchFamily="34" charset="0"/>
                <a:ea typeface="Calibri" panose="020F0502020204030204" pitchFamily="34" charset="0"/>
                <a:cs typeface="Times New Roman" panose="02020603050405020304" pitchFamily="18" charset="0"/>
              </a:rPr>
              <a:t>… When we say Afro American, we include everyone in the Western Hemisphere of African descent. South America is America. Central America is America. … And everyone in South America of African descent is an Afro-American. Everyone in the Caribbean, whether it’s the West Indies or Cuba or Mexico, if they have African blood, they are Afro Americans. If they’re in Canada and they have African blood, they’re Afro Americans. </a:t>
            </a:r>
          </a:p>
          <a:p>
            <a:pPr algn="r">
              <a:buFontTx/>
              <a:buChar char="-"/>
            </a:pPr>
            <a:r>
              <a:rPr lang="en-GB" sz="2000" dirty="0">
                <a:latin typeface="Calibri" panose="020F0502020204030204" pitchFamily="34" charset="0"/>
                <a:cs typeface="Times New Roman" panose="02020603050405020304" pitchFamily="18" charset="0"/>
              </a:rPr>
              <a:t>Malcolm X, ‘Speech at the Founding Rally of the Organization of Afro-American Unity,’ 28 June 1964</a:t>
            </a:r>
          </a:p>
          <a:p>
            <a:pPr algn="just">
              <a:buFontTx/>
              <a:buChar char="-"/>
            </a:pPr>
            <a:endParaRPr lang="en-GB" dirty="0"/>
          </a:p>
        </p:txBody>
      </p:sp>
    </p:spTree>
    <p:extLst>
      <p:ext uri="{BB962C8B-B14F-4D97-AF65-F5344CB8AC3E}">
        <p14:creationId xmlns:p14="http://schemas.microsoft.com/office/powerpoint/2010/main" val="16733538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9933A-0D0A-410F-8BE0-11585D05E31B}"/>
              </a:ext>
            </a:extLst>
          </p:cNvPr>
          <p:cNvSpPr>
            <a:spLocks noGrp="1"/>
          </p:cNvSpPr>
          <p:nvPr>
            <p:ph type="title"/>
          </p:nvPr>
        </p:nvSpPr>
        <p:spPr/>
        <p:txBody>
          <a:bodyPr/>
          <a:lstStyle/>
          <a:p>
            <a:endParaRPr lang="en-GB" dirty="0"/>
          </a:p>
        </p:txBody>
      </p:sp>
      <p:pic>
        <p:nvPicPr>
          <p:cNvPr id="1026" name="Picture 2">
            <a:extLst>
              <a:ext uri="{FF2B5EF4-FFF2-40B4-BE49-F238E27FC236}">
                <a16:creationId xmlns:a16="http://schemas.microsoft.com/office/drawing/2014/main" id="{7C2EC31E-FDCA-47AC-B557-C05E30FF92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897" t="8366" r="20033" b="6582"/>
          <a:stretch/>
        </p:blipFill>
        <p:spPr bwMode="auto">
          <a:xfrm>
            <a:off x="190500" y="1825625"/>
            <a:ext cx="2749550" cy="416401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7C005001-8B88-48DB-AC09-1FF6092C18B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634" t="10959" r="20893" b="6551"/>
          <a:stretch/>
        </p:blipFill>
        <p:spPr bwMode="auto">
          <a:xfrm>
            <a:off x="3229826" y="1825625"/>
            <a:ext cx="2684347" cy="416401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1E4A888-6824-43FB-A4FB-E514C1F7F1D1}"/>
              </a:ext>
            </a:extLst>
          </p:cNvPr>
          <p:cNvPicPr>
            <a:picLocks noChangeAspect="1"/>
          </p:cNvPicPr>
          <p:nvPr/>
        </p:nvPicPr>
        <p:blipFill rotWithShape="1">
          <a:blip r:embed="rId5"/>
          <a:srcRect l="21553" t="8352" r="50000" b="11108"/>
          <a:stretch/>
        </p:blipFill>
        <p:spPr>
          <a:xfrm>
            <a:off x="6203949" y="1887537"/>
            <a:ext cx="2677147" cy="4057647"/>
          </a:xfrm>
          <a:prstGeom prst="rect">
            <a:avLst/>
          </a:prstGeom>
        </p:spPr>
      </p:pic>
      <p:sp>
        <p:nvSpPr>
          <p:cNvPr id="17" name="Title 1">
            <a:extLst>
              <a:ext uri="{FF2B5EF4-FFF2-40B4-BE49-F238E27FC236}">
                <a16:creationId xmlns:a16="http://schemas.microsoft.com/office/drawing/2014/main" id="{B6AF299E-8EC0-4DDC-B6A5-8BC8564B4B61}"/>
              </a:ext>
            </a:extLst>
          </p:cNvPr>
          <p:cNvSpPr txBox="1">
            <a:spLocks/>
          </p:cNvSpPr>
          <p:nvPr/>
        </p:nvSpPr>
        <p:spPr>
          <a:xfrm>
            <a:off x="628650" y="254839"/>
            <a:ext cx="78867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rgbClr val="FFFF00"/>
                </a:solidFill>
                <a:latin typeface="Cooper Black" panose="0208090404030B020404" pitchFamily="18" charset="0"/>
              </a:rPr>
              <a:t>Malcolm X, ‘Speech at the Founding Rally of the Organization of Afro-American Unity,’ 28 June 1964</a:t>
            </a:r>
          </a:p>
        </p:txBody>
      </p:sp>
    </p:spTree>
    <p:extLst>
      <p:ext uri="{BB962C8B-B14F-4D97-AF65-F5344CB8AC3E}">
        <p14:creationId xmlns:p14="http://schemas.microsoft.com/office/powerpoint/2010/main" val="17672814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CC27A-79BA-435C-A576-6CA23B8DC73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807E1EC-3559-43F7-BDA2-08395805534B}"/>
              </a:ext>
            </a:extLst>
          </p:cNvPr>
          <p:cNvSpPr>
            <a:spLocks noGrp="1"/>
          </p:cNvSpPr>
          <p:nvPr>
            <p:ph idx="1"/>
          </p:nvPr>
        </p:nvSpPr>
        <p:spPr/>
        <p:txBody>
          <a:bodyPr>
            <a:normAutofit fontScale="92500" lnSpcReduction="10000"/>
          </a:bodyPr>
          <a:lstStyle/>
          <a:p>
            <a:pPr marL="0" indent="0" algn="just">
              <a:lnSpc>
                <a:spcPct val="107000"/>
              </a:lnSpc>
              <a:spcBef>
                <a:spcPts val="0"/>
              </a:spcBef>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Our children are being criminally short-changed in the public school system of America. The Afro-American schools are the poorest run schools in the city of New York. Principals and teachers fail to understand the nature of the problems with which they work and as a result they cannot do the job of teaching our children.</a:t>
            </a:r>
          </a:p>
          <a:p>
            <a:pPr marL="0" indent="0" algn="just">
              <a:lnSpc>
                <a:spcPct val="107000"/>
              </a:lnSpc>
              <a:spcBef>
                <a:spcPts val="0"/>
              </a:spcBef>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	The textbooks tell our children nothing about the great contributions of Afro-Americans to the growth and development of this country.</a:t>
            </a:r>
          </a:p>
          <a:p>
            <a:pPr marL="0" indent="0" algn="just">
              <a:lnSpc>
                <a:spcPct val="107000"/>
              </a:lnSpc>
              <a:spcBef>
                <a:spcPts val="0"/>
              </a:spcBef>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	And they don’t. …. . Every little child going to school thinks his grandfather was a cotton picker. Why, </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your grandfather was Nat Turner; your grandfather was Toussaint Louverture</a:t>
            </a:r>
            <a:r>
              <a:rPr lang="en-GB" sz="2400" dirty="0">
                <a:effectLst/>
                <a:latin typeface="Calibri" panose="020F0502020204030204" pitchFamily="34" charset="0"/>
                <a:ea typeface="Calibri" panose="020F0502020204030204" pitchFamily="34" charset="0"/>
                <a:cs typeface="Times New Roman" panose="02020603050405020304" pitchFamily="18" charset="0"/>
              </a:rPr>
              <a:t>; your grandfather was Hannibal. Your grandfather was some of the greatest black people who walked on this earth. </a:t>
            </a:r>
          </a:p>
          <a:p>
            <a:pPr marL="0" indent="0">
              <a:buNone/>
            </a:pPr>
            <a:endParaRPr lang="en-GB" b="1" dirty="0"/>
          </a:p>
        </p:txBody>
      </p:sp>
      <p:sp>
        <p:nvSpPr>
          <p:cNvPr id="4" name="Title 1">
            <a:extLst>
              <a:ext uri="{FF2B5EF4-FFF2-40B4-BE49-F238E27FC236}">
                <a16:creationId xmlns:a16="http://schemas.microsoft.com/office/drawing/2014/main" id="{1CBE700D-B661-42E6-A52F-C4B0C050F232}"/>
              </a:ext>
            </a:extLst>
          </p:cNvPr>
          <p:cNvSpPr txBox="1">
            <a:spLocks/>
          </p:cNvSpPr>
          <p:nvPr/>
        </p:nvSpPr>
        <p:spPr>
          <a:xfrm>
            <a:off x="628650" y="254839"/>
            <a:ext cx="78867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rgbClr val="FFFF00"/>
                </a:solidFill>
                <a:latin typeface="Cooper Black" panose="0208090404030B020404" pitchFamily="18" charset="0"/>
              </a:rPr>
              <a:t>Malcolm X, ‘Speech at the Founding Rally of the Organization of Afro-American Unity,’ 28 June 1964</a:t>
            </a:r>
          </a:p>
        </p:txBody>
      </p:sp>
    </p:spTree>
    <p:extLst>
      <p:ext uri="{BB962C8B-B14F-4D97-AF65-F5344CB8AC3E}">
        <p14:creationId xmlns:p14="http://schemas.microsoft.com/office/powerpoint/2010/main" val="20592285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CC27A-79BA-435C-A576-6CA23B8DC73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807E1EC-3559-43F7-BDA2-08395805534B}"/>
              </a:ext>
            </a:extLst>
          </p:cNvPr>
          <p:cNvSpPr>
            <a:spLocks noGrp="1"/>
          </p:cNvSpPr>
          <p:nvPr>
            <p:ph idx="1"/>
          </p:nvPr>
        </p:nvSpPr>
        <p:spPr/>
        <p:txBody>
          <a:bodyPr>
            <a:normAutofit lnSpcReduction="10000"/>
          </a:bodyPr>
          <a:lstStyle/>
          <a:p>
            <a:pPr marL="0" indent="0" algn="jus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We must recapture our heritage and our identity if we are ever to liberate ourselves from the bonds of white supremacy. We must launch a cultural revolution to unbrainwash an entire people.</a:t>
            </a:r>
          </a:p>
          <a:p>
            <a:pPr marL="0" indent="0" algn="just">
              <a:buNone/>
            </a:pPr>
            <a:r>
              <a:rPr lang="en-GB" sz="2400" b="1" dirty="0">
                <a:latin typeface="Calibri" panose="020F0502020204030204" pitchFamily="34" charset="0"/>
                <a:cs typeface="Times New Roman" panose="02020603050405020304" pitchFamily="18" charset="0"/>
              </a:rPr>
              <a:t>	… </a:t>
            </a:r>
            <a:r>
              <a:rPr lang="en-GB" sz="2400" dirty="0">
                <a:effectLst/>
                <a:latin typeface="Calibri" panose="020F0502020204030204" pitchFamily="34" charset="0"/>
                <a:ea typeface="Calibri" panose="020F0502020204030204" pitchFamily="34" charset="0"/>
                <a:cs typeface="Times New Roman" panose="02020603050405020304" pitchFamily="18" charset="0"/>
              </a:rPr>
              <a:t>This cultural revolution will be the journey to our rediscovery of ourselves. History is a people’s memory, and without a memory man is demoted to the level of the lower animals.” When you have no knowledge of your history, you’re just another animal; in fact, you’re a Negro; something that’s nothing. The only black man on earth who is called a Negro is one who has no knowledge of his history. The only black man on earth who is called a Negro is one who doesn’t know where he came from. That’s the one in America. They don’t call Africans Negroes. </a:t>
            </a:r>
          </a:p>
          <a:p>
            <a:pPr marL="0" indent="0">
              <a:buNone/>
            </a:pPr>
            <a:endParaRPr lang="en-GB" b="1" dirty="0"/>
          </a:p>
        </p:txBody>
      </p:sp>
      <p:sp>
        <p:nvSpPr>
          <p:cNvPr id="4" name="Title 1">
            <a:extLst>
              <a:ext uri="{FF2B5EF4-FFF2-40B4-BE49-F238E27FC236}">
                <a16:creationId xmlns:a16="http://schemas.microsoft.com/office/drawing/2014/main" id="{1CBE700D-B661-42E6-A52F-C4B0C050F232}"/>
              </a:ext>
            </a:extLst>
          </p:cNvPr>
          <p:cNvSpPr txBox="1">
            <a:spLocks/>
          </p:cNvSpPr>
          <p:nvPr/>
        </p:nvSpPr>
        <p:spPr>
          <a:xfrm>
            <a:off x="628650" y="254839"/>
            <a:ext cx="78867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rgbClr val="FFFF00"/>
                </a:solidFill>
                <a:latin typeface="Cooper Black" panose="0208090404030B020404" pitchFamily="18" charset="0"/>
              </a:rPr>
              <a:t>Malcolm X, ‘Speech at the Founding Rally of the Organization of Afro-American Unity,’ 28 June 1964</a:t>
            </a:r>
          </a:p>
        </p:txBody>
      </p:sp>
    </p:spTree>
    <p:extLst>
      <p:ext uri="{BB962C8B-B14F-4D97-AF65-F5344CB8AC3E}">
        <p14:creationId xmlns:p14="http://schemas.microsoft.com/office/powerpoint/2010/main" val="30939151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8361D-178D-4E46-A3C2-1F1EE507748A}"/>
              </a:ext>
            </a:extLst>
          </p:cNvPr>
          <p:cNvSpPr>
            <a:spLocks noGrp="1"/>
          </p:cNvSpPr>
          <p:nvPr>
            <p:ph type="title"/>
          </p:nvPr>
        </p:nvSpPr>
        <p:spPr/>
        <p:txBody>
          <a:bodyPr/>
          <a:lstStyle/>
          <a:p>
            <a:endParaRPr lang="en-GB" dirty="0"/>
          </a:p>
        </p:txBody>
      </p:sp>
      <p:pic>
        <p:nvPicPr>
          <p:cNvPr id="4" name="Online Media 3" title="MALCOLM X  WE WANT FREEDOM BY ANY MEANS NECESSARY">
            <a:hlinkClick r:id="" action="ppaction://media"/>
            <a:extLst>
              <a:ext uri="{FF2B5EF4-FFF2-40B4-BE49-F238E27FC236}">
                <a16:creationId xmlns:a16="http://schemas.microsoft.com/office/drawing/2014/main" id="{1C394732-1239-4CD4-AAD2-0FB2D7F22602}"/>
              </a:ext>
            </a:extLst>
          </p:cNvPr>
          <p:cNvPicPr>
            <a:picLocks noGrp="1" noRot="1" noChangeAspect="1"/>
          </p:cNvPicPr>
          <p:nvPr>
            <p:ph idx="1"/>
            <a:videoFile r:link="rId1"/>
          </p:nvPr>
        </p:nvPicPr>
        <p:blipFill>
          <a:blip r:embed="rId4"/>
          <a:stretch>
            <a:fillRect/>
          </a:stretch>
        </p:blipFill>
        <p:spPr>
          <a:xfrm>
            <a:off x="961696" y="365126"/>
            <a:ext cx="7819677" cy="5864224"/>
          </a:xfrm>
          <a:prstGeom prst="rect">
            <a:avLst/>
          </a:prstGeom>
        </p:spPr>
      </p:pic>
    </p:spTree>
    <p:extLst>
      <p:ext uri="{BB962C8B-B14F-4D97-AF65-F5344CB8AC3E}">
        <p14:creationId xmlns:p14="http://schemas.microsoft.com/office/powerpoint/2010/main" val="28475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5E7AD-91E0-4A6A-AA01-B20863BE85CF}"/>
              </a:ext>
            </a:extLst>
          </p:cNvPr>
          <p:cNvSpPr>
            <a:spLocks noGrp="1"/>
          </p:cNvSpPr>
          <p:nvPr>
            <p:ph type="title"/>
          </p:nvPr>
        </p:nvSpPr>
        <p:spPr/>
        <p:txBody>
          <a:bodyPr/>
          <a:lstStyle/>
          <a:p>
            <a:endParaRPr lang="en-GB" dirty="0"/>
          </a:p>
        </p:txBody>
      </p:sp>
      <p:pic>
        <p:nvPicPr>
          <p:cNvPr id="4" name="Online Media 3" title="By Any Means Necessary">
            <a:hlinkClick r:id="" action="ppaction://media"/>
            <a:extLst>
              <a:ext uri="{FF2B5EF4-FFF2-40B4-BE49-F238E27FC236}">
                <a16:creationId xmlns:a16="http://schemas.microsoft.com/office/drawing/2014/main" id="{ACF47EE8-ACA9-4729-9A82-E629418E42E3}"/>
              </a:ext>
            </a:extLst>
          </p:cNvPr>
          <p:cNvPicPr>
            <a:picLocks noGrp="1" noRot="1" noChangeAspect="1"/>
          </p:cNvPicPr>
          <p:nvPr>
            <p:ph idx="1"/>
            <a:videoFile r:link="rId1"/>
          </p:nvPr>
        </p:nvPicPr>
        <p:blipFill>
          <a:blip r:embed="rId4"/>
          <a:stretch>
            <a:fillRect/>
          </a:stretch>
        </p:blipFill>
        <p:spPr>
          <a:xfrm>
            <a:off x="697089" y="523081"/>
            <a:ext cx="7749821" cy="5811837"/>
          </a:xfrm>
          <a:prstGeom prst="rect">
            <a:avLst/>
          </a:prstGeom>
        </p:spPr>
      </p:pic>
    </p:spTree>
    <p:extLst>
      <p:ext uri="{BB962C8B-B14F-4D97-AF65-F5344CB8AC3E}">
        <p14:creationId xmlns:p14="http://schemas.microsoft.com/office/powerpoint/2010/main" val="212036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A8555-5D8A-42D8-B021-21294C6A3AAF}"/>
              </a:ext>
            </a:extLst>
          </p:cNvPr>
          <p:cNvSpPr>
            <a:spLocks noGrp="1"/>
          </p:cNvSpPr>
          <p:nvPr>
            <p:ph type="title"/>
          </p:nvPr>
        </p:nvSpPr>
        <p:spPr>
          <a:xfrm>
            <a:off x="628650" y="0"/>
            <a:ext cx="7886700" cy="1325563"/>
          </a:xfrm>
        </p:spPr>
        <p:txBody>
          <a:bodyPr/>
          <a:lstStyle/>
          <a:p>
            <a:pPr algn="ctr"/>
            <a:r>
              <a:rPr lang="en-GB" dirty="0">
                <a:solidFill>
                  <a:srgbClr val="FFFF00"/>
                </a:solidFill>
                <a:latin typeface="Cooper Black" panose="0208090404030B020404" pitchFamily="18" charset="0"/>
              </a:rPr>
              <a:t>‘By Any Means Necessary’</a:t>
            </a:r>
          </a:p>
        </p:txBody>
      </p:sp>
      <p:sp>
        <p:nvSpPr>
          <p:cNvPr id="3" name="Content Placeholder 2">
            <a:extLst>
              <a:ext uri="{FF2B5EF4-FFF2-40B4-BE49-F238E27FC236}">
                <a16:creationId xmlns:a16="http://schemas.microsoft.com/office/drawing/2014/main" id="{C79BF30D-6AC6-423C-A51D-B46EB8D053B9}"/>
              </a:ext>
            </a:extLst>
          </p:cNvPr>
          <p:cNvSpPr>
            <a:spLocks noGrp="1"/>
          </p:cNvSpPr>
          <p:nvPr>
            <p:ph idx="1"/>
          </p:nvPr>
        </p:nvSpPr>
        <p:spPr>
          <a:xfrm>
            <a:off x="323850" y="1179095"/>
            <a:ext cx="5295900" cy="5678905"/>
          </a:xfrm>
        </p:spPr>
        <p:txBody>
          <a:bodyPr>
            <a:normAutofit fontScale="85000" lnSpcReduction="20000"/>
          </a:bodyPr>
          <a:lstStyle/>
          <a:p>
            <a:pPr marL="0" indent="0" algn="just">
              <a:buNone/>
            </a:pPr>
            <a:r>
              <a:rPr lang="en-GB" dirty="0"/>
              <a:t>The colonial regime is </a:t>
            </a:r>
            <a:r>
              <a:rPr lang="en-GB" dirty="0">
                <a:solidFill>
                  <a:srgbClr val="FFFF00"/>
                </a:solidFill>
              </a:rPr>
              <a:t>a regime instituted by violence</a:t>
            </a:r>
            <a:r>
              <a:rPr lang="en-GB" dirty="0"/>
              <a:t>. …. It is against the will of the people that other peoples more advanced in the techniques of destruction or numerically more powerful have prevailed.</a:t>
            </a:r>
          </a:p>
          <a:p>
            <a:pPr marL="0" indent="0" algn="just">
              <a:buNone/>
            </a:pPr>
            <a:r>
              <a:rPr lang="en-GB" dirty="0"/>
              <a:t>	Violence in everyday behaviour, violence against the past … violence against the future, for the colonial regime presents itself as necessarily eternal. We see, therefore, that the colonised people, caught in a web of a three-dimensional violence, a meeting point of </a:t>
            </a:r>
            <a:r>
              <a:rPr lang="en-GB" dirty="0">
                <a:solidFill>
                  <a:srgbClr val="FFFF00"/>
                </a:solidFill>
              </a:rPr>
              <a:t>multiple, diverse, repeated, cumulative </a:t>
            </a:r>
            <a:r>
              <a:rPr lang="en-GB" dirty="0" err="1">
                <a:solidFill>
                  <a:srgbClr val="FFFF00"/>
                </a:solidFill>
              </a:rPr>
              <a:t>violences</a:t>
            </a:r>
            <a:r>
              <a:rPr lang="en-GB" dirty="0"/>
              <a:t>, are soon logically confronted by the problem of </a:t>
            </a:r>
            <a:r>
              <a:rPr lang="en-GB" dirty="0">
                <a:solidFill>
                  <a:srgbClr val="FFFF00"/>
                </a:solidFill>
              </a:rPr>
              <a:t>ending the colonial regime by any means necessary</a:t>
            </a:r>
            <a:r>
              <a:rPr lang="en-GB" dirty="0"/>
              <a:t>. </a:t>
            </a:r>
          </a:p>
          <a:p>
            <a:pPr algn="r">
              <a:buFontTx/>
              <a:buChar char="-"/>
            </a:pPr>
            <a:r>
              <a:rPr lang="en-GB" sz="2600" dirty="0"/>
              <a:t>Frantz Fanon, ‘Why We Use Violence: Address to the Accra Positive Action Conference,’ April 1960</a:t>
            </a:r>
          </a:p>
          <a:p>
            <a:pPr marL="0" indent="0">
              <a:buNone/>
            </a:pPr>
            <a:endParaRPr lang="en-GB" dirty="0"/>
          </a:p>
        </p:txBody>
      </p:sp>
      <p:pic>
        <p:nvPicPr>
          <p:cNvPr id="4" name="Picture 3">
            <a:extLst>
              <a:ext uri="{FF2B5EF4-FFF2-40B4-BE49-F238E27FC236}">
                <a16:creationId xmlns:a16="http://schemas.microsoft.com/office/drawing/2014/main" id="{5BDF0756-87C1-4A44-BE50-62E17BCEEF3C}"/>
              </a:ext>
            </a:extLst>
          </p:cNvPr>
          <p:cNvPicPr>
            <a:picLocks noChangeAspect="1"/>
          </p:cNvPicPr>
          <p:nvPr/>
        </p:nvPicPr>
        <p:blipFill>
          <a:blip r:embed="rId3"/>
          <a:stretch>
            <a:fillRect/>
          </a:stretch>
        </p:blipFill>
        <p:spPr>
          <a:xfrm>
            <a:off x="5809495" y="1377950"/>
            <a:ext cx="3334505" cy="2373313"/>
          </a:xfrm>
          <a:prstGeom prst="rect">
            <a:avLst/>
          </a:prstGeom>
        </p:spPr>
      </p:pic>
      <p:sp>
        <p:nvSpPr>
          <p:cNvPr id="6" name="TextBox 5">
            <a:extLst>
              <a:ext uri="{FF2B5EF4-FFF2-40B4-BE49-F238E27FC236}">
                <a16:creationId xmlns:a16="http://schemas.microsoft.com/office/drawing/2014/main" id="{80F3B639-CD61-45AA-9D9F-4FC7C043A386}"/>
              </a:ext>
            </a:extLst>
          </p:cNvPr>
          <p:cNvSpPr txBox="1"/>
          <p:nvPr/>
        </p:nvSpPr>
        <p:spPr>
          <a:xfrm>
            <a:off x="7258050" y="3901280"/>
            <a:ext cx="1752600" cy="2308324"/>
          </a:xfrm>
          <a:prstGeom prst="rect">
            <a:avLst/>
          </a:prstGeom>
          <a:noFill/>
        </p:spPr>
        <p:txBody>
          <a:bodyPr wrap="square">
            <a:spAutoFit/>
          </a:bodyPr>
          <a:lstStyle/>
          <a:p>
            <a:pPr algn="r"/>
            <a:r>
              <a:rPr lang="en-GB" dirty="0"/>
              <a:t>Frantz Fanon speaking at the All African People’s Conference (AAPC), Accra, Ghana, December 1958.</a:t>
            </a:r>
          </a:p>
        </p:txBody>
      </p:sp>
    </p:spTree>
    <p:extLst>
      <p:ext uri="{BB962C8B-B14F-4D97-AF65-F5344CB8AC3E}">
        <p14:creationId xmlns:p14="http://schemas.microsoft.com/office/powerpoint/2010/main" val="1063798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7687357" cy="6805618"/>
          </a:xfrm>
          <a:prstGeom prst="rect">
            <a:avLst/>
          </a:prstGeom>
          <a:noFill/>
        </p:spPr>
        <p:txBody>
          <a:bodyPr wrap="square" lIns="540000" tIns="360000" rIns="540000" bIns="360000" rtlCol="0">
            <a:spAutoFit/>
          </a:bodyPr>
          <a:lstStyle/>
          <a:p>
            <a:r>
              <a:rPr lang="en-GB" sz="2800" dirty="0">
                <a:latin typeface="Cooper Black" panose="0208090404030B020404" pitchFamily="18" charset="0"/>
              </a:rPr>
              <a:t>Frantz Fanon (1925–1961)</a:t>
            </a:r>
            <a:endParaRPr lang="en-GB" sz="2000" dirty="0">
              <a:latin typeface="Cooper Black" panose="0208090404030B020404" pitchFamily="18" charset="0"/>
            </a:endParaRPr>
          </a:p>
          <a:p>
            <a:pPr algn="ctr"/>
            <a:endParaRPr lang="en-GB" sz="1700" b="1" dirty="0">
              <a:solidFill>
                <a:srgbClr val="7030A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000" dirty="0"/>
              <a:t>b. Martinique, French Caribbean colony (&amp; still overseas </a:t>
            </a:r>
            <a:r>
              <a:rPr lang="en-GB" sz="2000" i="1" dirty="0"/>
              <a:t>department</a:t>
            </a:r>
            <a:r>
              <a:rPr lang="en-GB" sz="2000" dirty="0"/>
              <a:t>)</a:t>
            </a:r>
          </a:p>
          <a:p>
            <a:pPr marL="342900" indent="-342900" algn="just">
              <a:buFont typeface="Arial" panose="020B0604020202020204" pitchFamily="34" charset="0"/>
              <a:buChar char="•"/>
            </a:pPr>
            <a:r>
              <a:rPr lang="en-GB" sz="2000" u="sng" dirty="0"/>
              <a:t>WWII:</a:t>
            </a:r>
            <a:r>
              <a:rPr lang="en-GB" sz="2000" dirty="0"/>
              <a:t> Martinique ruled by collaborationist government; Fanon joined Free French army; served during Alsace campaign</a:t>
            </a:r>
          </a:p>
          <a:p>
            <a:pPr marL="342900" indent="-342900" algn="just">
              <a:buFont typeface="Arial" panose="020B0604020202020204" pitchFamily="34" charset="0"/>
              <a:buChar char="•"/>
            </a:pPr>
            <a:r>
              <a:rPr lang="en-GB" sz="2000" u="sng" dirty="0"/>
              <a:t>Post-war:</a:t>
            </a:r>
            <a:r>
              <a:rPr lang="en-GB" sz="2000" dirty="0"/>
              <a:t> Fanon friends with </a:t>
            </a:r>
            <a:r>
              <a:rPr lang="en-GB" sz="2000" dirty="0" err="1"/>
              <a:t>Aimé</a:t>
            </a:r>
            <a:r>
              <a:rPr lang="en-GB" sz="2000" dirty="0"/>
              <a:t> </a:t>
            </a:r>
            <a:r>
              <a:rPr lang="en-GB" sz="2000" dirty="0" err="1"/>
              <a:t>Césaire</a:t>
            </a:r>
            <a:r>
              <a:rPr lang="en-GB" sz="2000" dirty="0"/>
              <a:t>, </a:t>
            </a:r>
            <a:r>
              <a:rPr lang="en-GB" sz="2000" dirty="0" err="1"/>
              <a:t>Martiniquean</a:t>
            </a:r>
            <a:r>
              <a:rPr lang="en-GB" sz="2000" dirty="0"/>
              <a:t> Communist politician and advocate of Negritude.</a:t>
            </a:r>
          </a:p>
          <a:p>
            <a:pPr marL="342900" indent="-342900" algn="just">
              <a:buFont typeface="Arial" panose="020B0604020202020204" pitchFamily="34" charset="0"/>
              <a:buChar char="•"/>
            </a:pPr>
            <a:r>
              <a:rPr lang="en-GB" sz="2000" dirty="0"/>
              <a:t>Studied medicine and psychiatry at Lyon; disillusioned by racism encountered in France and in military</a:t>
            </a:r>
            <a:r>
              <a:rPr lang="en-GB" sz="2000" i="1" dirty="0"/>
              <a:t>.</a:t>
            </a:r>
          </a:p>
          <a:p>
            <a:pPr marL="342900" indent="-342900" algn="just">
              <a:buFont typeface="Arial" panose="020B0604020202020204" pitchFamily="34" charset="0"/>
              <a:buChar char="•"/>
            </a:pPr>
            <a:r>
              <a:rPr lang="en-GB" sz="2000" dirty="0"/>
              <a:t>Moved to Algeria, 1953; joined Algerian National Liberation Front, 1955, &amp; did fieldwork in Algeria; exiled to Tunis, 1956. Published account of Algerian War (</a:t>
            </a:r>
            <a:r>
              <a:rPr lang="en-GB" sz="2000" i="1" dirty="0"/>
              <a:t>A Dying Colonialism</a:t>
            </a:r>
            <a:r>
              <a:rPr lang="en-GB" sz="2000" dirty="0"/>
              <a:t>)</a:t>
            </a:r>
          </a:p>
          <a:p>
            <a:pPr marL="342900" indent="-342900" algn="just">
              <a:buFont typeface="Arial" panose="020B0604020202020204" pitchFamily="34" charset="0"/>
              <a:buChar char="•"/>
            </a:pPr>
            <a:r>
              <a:rPr lang="en-GB" sz="2000" dirty="0"/>
              <a:t>Died of leukaemia 1961; last book </a:t>
            </a:r>
            <a:r>
              <a:rPr lang="en-GB" sz="2000" i="1" dirty="0"/>
              <a:t>The Wretched of the Earth</a:t>
            </a:r>
            <a:r>
              <a:rPr lang="en-GB" sz="2000" dirty="0"/>
              <a:t> elaborated Fanon’s study of imperialism</a:t>
            </a:r>
          </a:p>
          <a:p>
            <a:pPr algn="r"/>
            <a:r>
              <a:rPr lang="en-GB" sz="1750" b="1" u="sng" dirty="0">
                <a:solidFill>
                  <a:srgbClr val="FF0000"/>
                </a:solidFill>
                <a:effectLst>
                  <a:outerShdw blurRad="38100" dist="38100" dir="2700000" algn="tl">
                    <a:srgbClr val="000000">
                      <a:alpha val="43137"/>
                    </a:srgbClr>
                  </a:outerShdw>
                </a:effectLst>
              </a:rPr>
              <a:t>Key works: </a:t>
            </a:r>
          </a:p>
          <a:p>
            <a:pPr algn="r"/>
            <a:r>
              <a:rPr lang="en-GB" sz="1750" b="1" i="1" dirty="0">
                <a:solidFill>
                  <a:srgbClr val="FF0000"/>
                </a:solidFill>
                <a:effectLst>
                  <a:outerShdw blurRad="38100" dist="38100" dir="2700000" algn="tl">
                    <a:srgbClr val="000000">
                      <a:alpha val="43137"/>
                    </a:srgbClr>
                  </a:outerShdw>
                </a:effectLst>
              </a:rPr>
              <a:t>Black Skin, White Masks </a:t>
            </a:r>
            <a:r>
              <a:rPr lang="en-GB" sz="1750" b="1" dirty="0">
                <a:solidFill>
                  <a:srgbClr val="FF0000"/>
                </a:solidFill>
                <a:effectLst>
                  <a:outerShdw blurRad="38100" dist="38100" dir="2700000" algn="tl">
                    <a:srgbClr val="000000">
                      <a:alpha val="43137"/>
                    </a:srgbClr>
                  </a:outerShdw>
                </a:effectLst>
              </a:rPr>
              <a:t>(1952 [English translation 1967]) </a:t>
            </a:r>
          </a:p>
          <a:p>
            <a:pPr algn="r"/>
            <a:r>
              <a:rPr lang="en-GB" sz="1750" b="1" i="1" dirty="0">
                <a:solidFill>
                  <a:srgbClr val="FF0000"/>
                </a:solidFill>
                <a:effectLst>
                  <a:outerShdw blurRad="38100" dist="38100" dir="2700000" algn="tl">
                    <a:srgbClr val="000000">
                      <a:alpha val="43137"/>
                    </a:srgbClr>
                  </a:outerShdw>
                </a:effectLst>
              </a:rPr>
              <a:t>A Dying Colonialism </a:t>
            </a:r>
            <a:r>
              <a:rPr lang="en-GB" sz="1750" b="1" dirty="0">
                <a:solidFill>
                  <a:srgbClr val="FF0000"/>
                </a:solidFill>
                <a:effectLst>
                  <a:outerShdw blurRad="38100" dist="38100" dir="2700000" algn="tl">
                    <a:srgbClr val="000000">
                      <a:alpha val="43137"/>
                    </a:srgbClr>
                  </a:outerShdw>
                </a:effectLst>
              </a:rPr>
              <a:t>(1959 [English translation 1965]) </a:t>
            </a:r>
          </a:p>
          <a:p>
            <a:pPr algn="r"/>
            <a:r>
              <a:rPr lang="en-GB" sz="1750" b="1" i="1" dirty="0">
                <a:solidFill>
                  <a:srgbClr val="FF0000"/>
                </a:solidFill>
                <a:effectLst>
                  <a:outerShdw blurRad="38100" dist="38100" dir="2700000" algn="tl">
                    <a:srgbClr val="000000">
                      <a:alpha val="43137"/>
                    </a:srgbClr>
                  </a:outerShdw>
                </a:effectLst>
              </a:rPr>
              <a:t>The Wretched of the Earth </a:t>
            </a:r>
            <a:r>
              <a:rPr lang="en-GB" sz="1750" b="1" dirty="0">
                <a:solidFill>
                  <a:srgbClr val="FF0000"/>
                </a:solidFill>
                <a:effectLst>
                  <a:outerShdw blurRad="38100" dist="38100" dir="2700000" algn="tl">
                    <a:srgbClr val="000000">
                      <a:alpha val="43137"/>
                    </a:srgbClr>
                  </a:outerShdw>
                </a:effectLst>
              </a:rPr>
              <a:t>(1961 [English translation 1963])</a:t>
            </a:r>
            <a:endParaRPr lang="en-GB" sz="1750" b="1" i="1" dirty="0">
              <a:solidFill>
                <a:srgbClr val="FF0000"/>
              </a:solidFill>
              <a:effectLst>
                <a:outerShdw blurRad="38100" dist="38100" dir="2700000" algn="tl">
                  <a:srgbClr val="000000">
                    <a:alpha val="43137"/>
                  </a:srgbClr>
                </a:outerShdw>
              </a:effectLst>
            </a:endParaRP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7431260" y="-13894"/>
            <a:ext cx="1733550" cy="2261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143"/>
          <a:stretch/>
        </p:blipFill>
        <p:spPr bwMode="auto">
          <a:xfrm>
            <a:off x="7687355" y="4425910"/>
            <a:ext cx="1452883" cy="2432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12673"/>
          <a:stretch/>
        </p:blipFill>
        <p:spPr bwMode="auto">
          <a:xfrm>
            <a:off x="7687355" y="224736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61391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A8555-5D8A-42D8-B021-21294C6A3AAF}"/>
              </a:ext>
            </a:extLst>
          </p:cNvPr>
          <p:cNvSpPr>
            <a:spLocks noGrp="1"/>
          </p:cNvSpPr>
          <p:nvPr>
            <p:ph type="title"/>
          </p:nvPr>
        </p:nvSpPr>
        <p:spPr>
          <a:xfrm>
            <a:off x="628650" y="0"/>
            <a:ext cx="7886700" cy="1325563"/>
          </a:xfrm>
        </p:spPr>
        <p:txBody>
          <a:bodyPr/>
          <a:lstStyle/>
          <a:p>
            <a:pPr algn="ctr"/>
            <a:r>
              <a:rPr lang="en-GB" dirty="0">
                <a:solidFill>
                  <a:srgbClr val="FFFF00"/>
                </a:solidFill>
                <a:latin typeface="Cooper Black" panose="0208090404030B020404" pitchFamily="18" charset="0"/>
              </a:rPr>
              <a:t>Fanon on Violence </a:t>
            </a:r>
          </a:p>
        </p:txBody>
      </p:sp>
      <p:sp>
        <p:nvSpPr>
          <p:cNvPr id="3" name="Content Placeholder 2">
            <a:extLst>
              <a:ext uri="{FF2B5EF4-FFF2-40B4-BE49-F238E27FC236}">
                <a16:creationId xmlns:a16="http://schemas.microsoft.com/office/drawing/2014/main" id="{C79BF30D-6AC6-423C-A51D-B46EB8D053B9}"/>
              </a:ext>
            </a:extLst>
          </p:cNvPr>
          <p:cNvSpPr>
            <a:spLocks noGrp="1"/>
          </p:cNvSpPr>
          <p:nvPr>
            <p:ph idx="1"/>
          </p:nvPr>
        </p:nvSpPr>
        <p:spPr>
          <a:xfrm>
            <a:off x="361950" y="1037431"/>
            <a:ext cx="5295900" cy="5532438"/>
          </a:xfrm>
        </p:spPr>
        <p:txBody>
          <a:bodyPr>
            <a:normAutofit/>
          </a:bodyPr>
          <a:lstStyle/>
          <a:p>
            <a:pPr marL="0" indent="0" algn="just">
              <a:buNone/>
            </a:pPr>
            <a:r>
              <a:rPr lang="en-GB" dirty="0"/>
              <a:t>The violence which has ruled over the ordering of the colonial world, which has ceaselessly drummed the rhythm for the destruction of native social forms and broken up without reserve the systems of reference of the economy, the customs of dress and external life, that </a:t>
            </a:r>
            <a:r>
              <a:rPr lang="en-GB" dirty="0">
                <a:solidFill>
                  <a:srgbClr val="FFFF00"/>
                </a:solidFill>
              </a:rPr>
              <a:t>same violence will be claimed and taken over by the native </a:t>
            </a:r>
            <a:r>
              <a:rPr lang="en-GB" dirty="0"/>
              <a:t>at the moment when, deciding to embody history in his own person, he surges into the forbidden quarters. </a:t>
            </a:r>
          </a:p>
        </p:txBody>
      </p:sp>
      <p:pic>
        <p:nvPicPr>
          <p:cNvPr id="4" name="Picture 3">
            <a:extLst>
              <a:ext uri="{FF2B5EF4-FFF2-40B4-BE49-F238E27FC236}">
                <a16:creationId xmlns:a16="http://schemas.microsoft.com/office/drawing/2014/main" id="{5BDF0756-87C1-4A44-BE50-62E17BCEEF3C}"/>
              </a:ext>
            </a:extLst>
          </p:cNvPr>
          <p:cNvPicPr>
            <a:picLocks noChangeAspect="1"/>
          </p:cNvPicPr>
          <p:nvPr/>
        </p:nvPicPr>
        <p:blipFill>
          <a:blip r:embed="rId3"/>
          <a:stretch>
            <a:fillRect/>
          </a:stretch>
        </p:blipFill>
        <p:spPr>
          <a:xfrm>
            <a:off x="5886751" y="1173162"/>
            <a:ext cx="3334505" cy="2373313"/>
          </a:xfrm>
          <a:prstGeom prst="rect">
            <a:avLst/>
          </a:prstGeom>
        </p:spPr>
      </p:pic>
      <p:pic>
        <p:nvPicPr>
          <p:cNvPr id="5" name="Picture 4">
            <a:extLst>
              <a:ext uri="{FF2B5EF4-FFF2-40B4-BE49-F238E27FC236}">
                <a16:creationId xmlns:a16="http://schemas.microsoft.com/office/drawing/2014/main" id="{D174E6C6-0A9B-47CB-8148-0B2670A8C666}"/>
              </a:ext>
            </a:extLst>
          </p:cNvPr>
          <p:cNvPicPr>
            <a:picLocks noChangeAspect="1"/>
          </p:cNvPicPr>
          <p:nvPr/>
        </p:nvPicPr>
        <p:blipFill>
          <a:blip r:embed="rId4"/>
          <a:stretch>
            <a:fillRect/>
          </a:stretch>
        </p:blipFill>
        <p:spPr>
          <a:xfrm>
            <a:off x="7554004" y="3803650"/>
            <a:ext cx="1589996" cy="2720975"/>
          </a:xfrm>
          <a:prstGeom prst="rect">
            <a:avLst/>
          </a:prstGeom>
        </p:spPr>
      </p:pic>
    </p:spTree>
    <p:extLst>
      <p:ext uri="{BB962C8B-B14F-4D97-AF65-F5344CB8AC3E}">
        <p14:creationId xmlns:p14="http://schemas.microsoft.com/office/powerpoint/2010/main" val="31995395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588806"/>
          </a:xfrm>
          <a:prstGeom prst="rect">
            <a:avLst/>
          </a:prstGeom>
          <a:noFill/>
        </p:spPr>
        <p:txBody>
          <a:bodyPr wrap="square" lIns="540000" tIns="360000" rIns="540000" bIns="360000" rtlCol="0">
            <a:spAutoFit/>
          </a:bodyPr>
          <a:lstStyle/>
          <a:p>
            <a:pPr algn="ctr"/>
            <a:r>
              <a:rPr lang="en-GB" sz="2800" dirty="0">
                <a:solidFill>
                  <a:srgbClr val="FFFF00"/>
                </a:solidFill>
                <a:latin typeface="Cooper Black" panose="0208090404030B020404" pitchFamily="18" charset="0"/>
              </a:rPr>
              <a:t>Wars of Decolonisation: Algerian War of Independence (1954–1962)</a:t>
            </a:r>
          </a:p>
        </p:txBody>
      </p:sp>
      <p:pic>
        <p:nvPicPr>
          <p:cNvPr id="4" name="Picture 2" descr="http://wps.ablongman.com/wps/media/objects/262/268312/art/figures/KISH616.jpg"/>
          <p:cNvPicPr>
            <a:picLocks noChangeAspect="1" noChangeArrowheads="1"/>
          </p:cNvPicPr>
          <p:nvPr/>
        </p:nvPicPr>
        <p:blipFill rotWithShape="1">
          <a:blip r:embed="rId3">
            <a:extLst>
              <a:ext uri="{28A0092B-C50C-407E-A947-70E740481C1C}">
                <a14:useLocalDpi xmlns:a14="http://schemas.microsoft.com/office/drawing/2010/main" val="0"/>
              </a:ext>
            </a:extLst>
          </a:blip>
          <a:srcRect b="11318"/>
          <a:stretch/>
        </p:blipFill>
        <p:spPr bwMode="auto">
          <a:xfrm>
            <a:off x="4139952" y="1325514"/>
            <a:ext cx="5004048" cy="28404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505624"/>
            <a:ext cx="4355976" cy="4366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22494" y="4141870"/>
            <a:ext cx="3621505" cy="2716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79844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157918"/>
          </a:xfrm>
          <a:prstGeom prst="rect">
            <a:avLst/>
          </a:prstGeom>
          <a:noFill/>
        </p:spPr>
        <p:txBody>
          <a:bodyPr wrap="square" lIns="540000" tIns="360000" rIns="540000" bIns="360000" rtlCol="0">
            <a:spAutoFit/>
          </a:bodyPr>
          <a:lstStyle/>
          <a:p>
            <a:pPr algn="ctr"/>
            <a:r>
              <a:rPr lang="en-GB" sz="2800" dirty="0">
                <a:solidFill>
                  <a:srgbClr val="FFFF00"/>
                </a:solidFill>
                <a:latin typeface="Cooper Black" panose="0208090404030B020404" pitchFamily="18" charset="0"/>
              </a:rPr>
              <a:t>First Indochina War (1946–1954)</a:t>
            </a:r>
          </a:p>
        </p:txBody>
      </p:sp>
      <p:sp>
        <p:nvSpPr>
          <p:cNvPr id="5" name="TextBox 4"/>
          <p:cNvSpPr txBox="1"/>
          <p:nvPr/>
        </p:nvSpPr>
        <p:spPr>
          <a:xfrm>
            <a:off x="2991475" y="3933056"/>
            <a:ext cx="2068156" cy="2210175"/>
          </a:xfrm>
          <a:prstGeom prst="rect">
            <a:avLst/>
          </a:prstGeom>
          <a:noFill/>
        </p:spPr>
        <p:txBody>
          <a:bodyPr wrap="square" lIns="180000" tIns="180000" rIns="180000" bIns="180000" rtlCol="0">
            <a:spAutoFit/>
          </a:bodyPr>
          <a:lstStyle/>
          <a:p>
            <a:pPr algn="r"/>
            <a:r>
              <a:rPr lang="en-GB" sz="1200" dirty="0"/>
              <a:t>French legionnaire in Vietnam, with US-made tank in background, 1954; </a:t>
            </a:r>
            <a:r>
              <a:rPr lang="en-GB" sz="1200" dirty="0" err="1"/>
              <a:t>Ho</a:t>
            </a:r>
            <a:r>
              <a:rPr lang="en-GB" sz="1200" dirty="0"/>
              <a:t> Chi Minh with military advisors, before battle of Battle of </a:t>
            </a:r>
            <a:r>
              <a:rPr lang="en-GB" sz="1200" dirty="0" err="1"/>
              <a:t>Dien</a:t>
            </a:r>
            <a:r>
              <a:rPr lang="en-GB" sz="1200" dirty="0"/>
              <a:t> Bien </a:t>
            </a:r>
            <a:r>
              <a:rPr lang="en-GB" sz="1200" dirty="0" err="1"/>
              <a:t>Phu</a:t>
            </a:r>
            <a:r>
              <a:rPr lang="en-GB" sz="1200" dirty="0"/>
              <a:t>,</a:t>
            </a:r>
          </a:p>
          <a:p>
            <a:pPr algn="r"/>
            <a:r>
              <a:rPr lang="en-GB" sz="1200" dirty="0"/>
              <a:t> 1954; Viet Minh troops fly flag during decisive victory in Battle of </a:t>
            </a:r>
            <a:r>
              <a:rPr lang="en-GB" sz="1200" dirty="0" err="1"/>
              <a:t>Dien</a:t>
            </a:r>
            <a:r>
              <a:rPr lang="en-GB" sz="1200" dirty="0"/>
              <a:t> Bien </a:t>
            </a:r>
            <a:r>
              <a:rPr lang="en-GB" sz="1200" dirty="0" err="1"/>
              <a:t>Phu</a:t>
            </a:r>
            <a:r>
              <a:rPr lang="en-GB" sz="1200" dirty="0"/>
              <a:t>, 1954 </a:t>
            </a:r>
          </a:p>
        </p:txBody>
      </p:sp>
      <p:pic>
        <p:nvPicPr>
          <p:cNvPr id="6" name="Picture 2" descr="http://wps.ablongman.com/wps/media/objects/262/268312/art/figures/KISH616.jpg"/>
          <p:cNvPicPr>
            <a:picLocks noChangeAspect="1" noChangeArrowheads="1"/>
          </p:cNvPicPr>
          <p:nvPr/>
        </p:nvPicPr>
        <p:blipFill rotWithShape="1">
          <a:blip r:embed="rId3">
            <a:extLst>
              <a:ext uri="{28A0092B-C50C-407E-A947-70E740481C1C}">
                <a14:useLocalDpi xmlns:a14="http://schemas.microsoft.com/office/drawing/2010/main" val="0"/>
              </a:ext>
            </a:extLst>
          </a:blip>
          <a:srcRect b="11318"/>
          <a:stretch/>
        </p:blipFill>
        <p:spPr bwMode="auto">
          <a:xfrm>
            <a:off x="4139952" y="1092637"/>
            <a:ext cx="5004048" cy="2840419"/>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 y="3212976"/>
            <a:ext cx="2916018" cy="36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60059" y="3933056"/>
            <a:ext cx="3883942"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548" y="1092638"/>
            <a:ext cx="3332316" cy="2223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11067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0"/>
            <a:ext cx="9144000" cy="1588806"/>
          </a:xfrm>
          <a:prstGeom prst="rect">
            <a:avLst/>
          </a:prstGeom>
          <a:noFill/>
        </p:spPr>
        <p:txBody>
          <a:bodyPr wrap="square" lIns="540000" tIns="360000" rIns="540000" bIns="360000" rtlCol="0">
            <a:spAutoFit/>
          </a:bodyPr>
          <a:lstStyle/>
          <a:p>
            <a:pPr algn="ctr"/>
            <a:r>
              <a:rPr lang="en-GB" sz="2800" dirty="0">
                <a:solidFill>
                  <a:srgbClr val="FFFF00"/>
                </a:solidFill>
                <a:latin typeface="Cooper Black" panose="0208090404030B020404" pitchFamily="18" charset="0"/>
              </a:rPr>
              <a:t>Decolonisation:  Mau </a:t>
            </a:r>
            <a:r>
              <a:rPr lang="en-GB" sz="2800" dirty="0" err="1">
                <a:solidFill>
                  <a:srgbClr val="FFFF00"/>
                </a:solidFill>
                <a:latin typeface="Cooper Black" panose="0208090404030B020404" pitchFamily="18" charset="0"/>
              </a:rPr>
              <a:t>Mau</a:t>
            </a:r>
            <a:r>
              <a:rPr lang="en-GB" sz="2800" dirty="0">
                <a:solidFill>
                  <a:srgbClr val="FFFF00"/>
                </a:solidFill>
                <a:latin typeface="Cooper Black" panose="0208090404030B020404" pitchFamily="18" charset="0"/>
              </a:rPr>
              <a:t> Uprising, Kenya (1952–1960)</a:t>
            </a:r>
            <a:endParaRPr lang="en-GB" sz="2800" i="1" dirty="0">
              <a:solidFill>
                <a:srgbClr val="FFFF00"/>
              </a:solidFill>
              <a:latin typeface="Cooper Black" panose="0208090404030B020404" pitchFamily="18" charset="0"/>
            </a:endParaRPr>
          </a:p>
        </p:txBody>
      </p:sp>
      <p:pic>
        <p:nvPicPr>
          <p:cNvPr id="71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65163"/>
            <a:ext cx="4819063" cy="2892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TextBox 14"/>
          <p:cNvSpPr txBox="1"/>
          <p:nvPr/>
        </p:nvSpPr>
        <p:spPr>
          <a:xfrm>
            <a:off x="3457007" y="1524944"/>
            <a:ext cx="1658485" cy="2333286"/>
          </a:xfrm>
          <a:prstGeom prst="rect">
            <a:avLst/>
          </a:prstGeom>
          <a:noFill/>
        </p:spPr>
        <p:txBody>
          <a:bodyPr wrap="square" lIns="180000" tIns="180000" rIns="180000" bIns="180000" rtlCol="0">
            <a:spAutoFit/>
          </a:bodyPr>
          <a:lstStyle/>
          <a:p>
            <a:pPr algn="r"/>
            <a:r>
              <a:rPr lang="en-GB" sz="1600" dirty="0">
                <a:solidFill>
                  <a:srgbClr val="7030A0"/>
                </a:solidFill>
              </a:rPr>
              <a:t>; </a:t>
            </a:r>
          </a:p>
          <a:p>
            <a:pPr algn="r"/>
            <a:r>
              <a:rPr lang="en-GB" sz="1600" dirty="0"/>
              <a:t>British troops round up suspected Mau </a:t>
            </a:r>
            <a:r>
              <a:rPr lang="en-GB" sz="1600" dirty="0" err="1"/>
              <a:t>Mau</a:t>
            </a:r>
            <a:r>
              <a:rPr lang="en-GB" sz="1600" dirty="0"/>
              <a:t> rebels in Kenya; Mau </a:t>
            </a:r>
            <a:r>
              <a:rPr lang="en-GB" sz="1600" dirty="0" err="1"/>
              <a:t>Mau</a:t>
            </a:r>
            <a:r>
              <a:rPr lang="en-GB" sz="1600" dirty="0"/>
              <a:t> rebels, 1954 and 1963 </a:t>
            </a:r>
          </a:p>
        </p:txBody>
      </p:sp>
      <p:pic>
        <p:nvPicPr>
          <p:cNvPr id="2" name="Picture 1"/>
          <p:cNvPicPr>
            <a:picLocks noChangeAspect="1"/>
          </p:cNvPicPr>
          <p:nvPr/>
        </p:nvPicPr>
        <p:blipFill>
          <a:blip r:embed="rId4"/>
          <a:stretch>
            <a:fillRect/>
          </a:stretch>
        </p:blipFill>
        <p:spPr>
          <a:xfrm>
            <a:off x="5276850" y="1858048"/>
            <a:ext cx="3867150" cy="4999952"/>
          </a:xfrm>
          <a:prstGeom prst="rect">
            <a:avLst/>
          </a:prstGeom>
        </p:spPr>
      </p:pic>
      <p:pic>
        <p:nvPicPr>
          <p:cNvPr id="3" name="Picture 2"/>
          <p:cNvPicPr>
            <a:picLocks noChangeAspect="1"/>
          </p:cNvPicPr>
          <p:nvPr/>
        </p:nvPicPr>
        <p:blipFill>
          <a:blip r:embed="rId5"/>
          <a:stretch>
            <a:fillRect/>
          </a:stretch>
        </p:blipFill>
        <p:spPr>
          <a:xfrm>
            <a:off x="0" y="1325812"/>
            <a:ext cx="3295650" cy="2636520"/>
          </a:xfrm>
          <a:prstGeom prst="rect">
            <a:avLst/>
          </a:prstGeom>
        </p:spPr>
      </p:pic>
    </p:spTree>
    <p:extLst>
      <p:ext uri="{BB962C8B-B14F-4D97-AF65-F5344CB8AC3E}">
        <p14:creationId xmlns:p14="http://schemas.microsoft.com/office/powerpoint/2010/main" val="39931461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71" y="304800"/>
            <a:ext cx="2571859" cy="3835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8479" y="836712"/>
            <a:ext cx="4549502" cy="58857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72" y="4314522"/>
            <a:ext cx="4322607" cy="24391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285058" y="-527566"/>
            <a:ext cx="264816" cy="369332"/>
          </a:xfrm>
          <a:prstGeom prst="rect">
            <a:avLst/>
          </a:prstGeom>
        </p:spPr>
        <p:txBody>
          <a:bodyPr wrap="none">
            <a:spAutoFit/>
          </a:bodyPr>
          <a:lstStyle/>
          <a:p>
            <a:r>
              <a:rPr lang="en-GB" b="1" u="sng" dirty="0">
                <a:solidFill>
                  <a:prstClr val="black"/>
                </a:solidFill>
                <a:cs typeface="Arial" charset="0"/>
              </a:rPr>
              <a:t>t</a:t>
            </a:r>
            <a:endParaRPr lang="en-GB" dirty="0"/>
          </a:p>
        </p:txBody>
      </p:sp>
      <p:pic>
        <p:nvPicPr>
          <p:cNvPr id="3" name="Picture 2"/>
          <p:cNvPicPr>
            <a:picLocks noChangeAspect="1"/>
          </p:cNvPicPr>
          <p:nvPr/>
        </p:nvPicPr>
        <p:blipFill>
          <a:blip r:embed="rId6"/>
          <a:stretch>
            <a:fillRect/>
          </a:stretch>
        </p:blipFill>
        <p:spPr>
          <a:xfrm>
            <a:off x="2943129" y="1161129"/>
            <a:ext cx="1981625" cy="1932085"/>
          </a:xfrm>
          <a:prstGeom prst="rect">
            <a:avLst/>
          </a:prstGeom>
        </p:spPr>
      </p:pic>
      <p:sp>
        <p:nvSpPr>
          <p:cNvPr id="9" name="TextBox 8">
            <a:extLst>
              <a:ext uri="{FF2B5EF4-FFF2-40B4-BE49-F238E27FC236}">
                <a16:creationId xmlns:a16="http://schemas.microsoft.com/office/drawing/2014/main" id="{A6B070AA-E3D1-496D-A7D4-A5BB784E96DC}"/>
              </a:ext>
            </a:extLst>
          </p:cNvPr>
          <p:cNvSpPr txBox="1"/>
          <p:nvPr/>
        </p:nvSpPr>
        <p:spPr>
          <a:xfrm>
            <a:off x="2406039" y="121758"/>
            <a:ext cx="6725078" cy="584775"/>
          </a:xfrm>
          <a:prstGeom prst="rect">
            <a:avLst/>
          </a:prstGeom>
          <a:noFill/>
        </p:spPr>
        <p:txBody>
          <a:bodyPr wrap="square">
            <a:spAutoFit/>
          </a:bodyPr>
          <a:lstStyle/>
          <a:p>
            <a:pPr algn="r"/>
            <a:r>
              <a:rPr lang="en-GB" sz="3200" dirty="0">
                <a:solidFill>
                  <a:srgbClr val="FFFF00"/>
                </a:solidFill>
                <a:latin typeface="Cooper Black" panose="0208090404030B020404" pitchFamily="18" charset="0"/>
              </a:rPr>
              <a:t>Black Panthers and Militarism </a:t>
            </a:r>
            <a:endParaRPr lang="en-GB" sz="3200" dirty="0"/>
          </a:p>
        </p:txBody>
      </p:sp>
    </p:spTree>
    <p:extLst>
      <p:ext uri="{BB962C8B-B14F-4D97-AF65-F5344CB8AC3E}">
        <p14:creationId xmlns:p14="http://schemas.microsoft.com/office/powerpoint/2010/main" val="10668041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lack America Since MLK: And Still I Rise | Black Panthers">
            <a:hlinkClick r:id="" action="ppaction://media"/>
            <a:extLst>
              <a:ext uri="{FF2B5EF4-FFF2-40B4-BE49-F238E27FC236}">
                <a16:creationId xmlns:a16="http://schemas.microsoft.com/office/drawing/2014/main" id="{172B1F71-C66D-427B-A364-9C12D9B84A03}"/>
              </a:ext>
            </a:extLst>
          </p:cNvPr>
          <p:cNvPicPr>
            <a:picLocks noRot="1" noChangeAspect="1"/>
          </p:cNvPicPr>
          <p:nvPr>
            <a:videoFile r:link="rId1"/>
          </p:nvPr>
        </p:nvPicPr>
        <p:blipFill>
          <a:blip r:embed="rId4"/>
          <a:stretch>
            <a:fillRect/>
          </a:stretch>
        </p:blipFill>
        <p:spPr>
          <a:xfrm>
            <a:off x="47411" y="1311593"/>
            <a:ext cx="9036107" cy="5105400"/>
          </a:xfrm>
          <a:prstGeom prst="rect">
            <a:avLst/>
          </a:prstGeom>
        </p:spPr>
      </p:pic>
      <p:sp>
        <p:nvSpPr>
          <p:cNvPr id="5" name="TextBox 4">
            <a:extLst>
              <a:ext uri="{FF2B5EF4-FFF2-40B4-BE49-F238E27FC236}">
                <a16:creationId xmlns:a16="http://schemas.microsoft.com/office/drawing/2014/main" id="{1D69EB53-6FEC-4B69-B194-93F39D4BF28F}"/>
              </a:ext>
            </a:extLst>
          </p:cNvPr>
          <p:cNvSpPr txBox="1"/>
          <p:nvPr/>
        </p:nvSpPr>
        <p:spPr>
          <a:xfrm>
            <a:off x="1209461" y="234375"/>
            <a:ext cx="6725078" cy="1077218"/>
          </a:xfrm>
          <a:prstGeom prst="rect">
            <a:avLst/>
          </a:prstGeom>
          <a:noFill/>
        </p:spPr>
        <p:txBody>
          <a:bodyPr wrap="square">
            <a:spAutoFit/>
          </a:bodyPr>
          <a:lstStyle/>
          <a:p>
            <a:pPr algn="ctr"/>
            <a:r>
              <a:rPr lang="en-GB" sz="3200" dirty="0">
                <a:solidFill>
                  <a:srgbClr val="FFFF00"/>
                </a:solidFill>
                <a:latin typeface="Cooper Black" panose="0208090404030B020404" pitchFamily="18" charset="0"/>
              </a:rPr>
              <a:t>Henry Louis Gates </a:t>
            </a:r>
            <a:r>
              <a:rPr lang="en-GB" sz="3200" dirty="0" err="1">
                <a:solidFill>
                  <a:srgbClr val="FFFF00"/>
                </a:solidFill>
                <a:latin typeface="Cooper Black" panose="0208090404030B020404" pitchFamily="18" charset="0"/>
              </a:rPr>
              <a:t>jr</a:t>
            </a:r>
            <a:r>
              <a:rPr lang="en-GB" sz="3200" dirty="0">
                <a:solidFill>
                  <a:srgbClr val="FFFF00"/>
                </a:solidFill>
                <a:latin typeface="Cooper Black" panose="0208090404030B020404" pitchFamily="18" charset="0"/>
              </a:rPr>
              <a:t> on the Black Panthers</a:t>
            </a:r>
            <a:endParaRPr lang="en-GB" sz="3200" dirty="0"/>
          </a:p>
        </p:txBody>
      </p:sp>
    </p:spTree>
    <p:extLst>
      <p:ext uri="{BB962C8B-B14F-4D97-AF65-F5344CB8AC3E}">
        <p14:creationId xmlns:p14="http://schemas.microsoft.com/office/powerpoint/2010/main" val="2186239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B0FE3D4-1FBF-4ED9-AB5A-2AB1518C63A1}"/>
              </a:ext>
            </a:extLst>
          </p:cNvPr>
          <p:cNvPicPr>
            <a:picLocks noChangeAspect="1"/>
          </p:cNvPicPr>
          <p:nvPr/>
        </p:nvPicPr>
        <p:blipFill>
          <a:blip r:embed="rId3"/>
          <a:stretch>
            <a:fillRect/>
          </a:stretch>
        </p:blipFill>
        <p:spPr>
          <a:xfrm>
            <a:off x="3676650" y="1243010"/>
            <a:ext cx="5334000" cy="3543300"/>
          </a:xfrm>
          <a:prstGeom prst="rect">
            <a:avLst/>
          </a:prstGeom>
        </p:spPr>
      </p:pic>
      <p:sp>
        <p:nvSpPr>
          <p:cNvPr id="4" name="TextBox 3">
            <a:extLst>
              <a:ext uri="{FF2B5EF4-FFF2-40B4-BE49-F238E27FC236}">
                <a16:creationId xmlns:a16="http://schemas.microsoft.com/office/drawing/2014/main" id="{5307BD0F-2CD9-4061-8F39-DF92FAFF60F4}"/>
              </a:ext>
            </a:extLst>
          </p:cNvPr>
          <p:cNvSpPr txBox="1"/>
          <p:nvPr/>
        </p:nvSpPr>
        <p:spPr>
          <a:xfrm>
            <a:off x="4191000" y="5010150"/>
            <a:ext cx="4572000" cy="923330"/>
          </a:xfrm>
          <a:prstGeom prst="rect">
            <a:avLst/>
          </a:prstGeom>
          <a:noFill/>
        </p:spPr>
        <p:txBody>
          <a:bodyPr wrap="square">
            <a:spAutoFit/>
          </a:bodyPr>
          <a:lstStyle/>
          <a:p>
            <a:pPr algn="r"/>
            <a:r>
              <a:rPr lang="en-GB" dirty="0"/>
              <a:t>Miriam Makeba (1932—2008) and Stokely Carmichael (1941—1998), in Algiers for Pan-African cultural festival 1969</a:t>
            </a:r>
          </a:p>
        </p:txBody>
      </p:sp>
      <p:sp>
        <p:nvSpPr>
          <p:cNvPr id="5" name="Title 1">
            <a:extLst>
              <a:ext uri="{FF2B5EF4-FFF2-40B4-BE49-F238E27FC236}">
                <a16:creationId xmlns:a16="http://schemas.microsoft.com/office/drawing/2014/main" id="{91786E4A-21CB-4862-AB0E-220C460680E2}"/>
              </a:ext>
            </a:extLst>
          </p:cNvPr>
          <p:cNvSpPr txBox="1">
            <a:spLocks/>
          </p:cNvSpPr>
          <p:nvPr/>
        </p:nvSpPr>
        <p:spPr>
          <a:xfrm>
            <a:off x="571500" y="381000"/>
            <a:ext cx="8001000" cy="1690691"/>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FFFF00"/>
                </a:solidFill>
                <a:latin typeface="Cooper Black" panose="0208090404030B020404" pitchFamily="18" charset="0"/>
              </a:rPr>
              <a:t>African Americans in Algeria</a:t>
            </a:r>
          </a:p>
        </p:txBody>
      </p:sp>
      <p:pic>
        <p:nvPicPr>
          <p:cNvPr id="6" name="Picture 5">
            <a:extLst>
              <a:ext uri="{FF2B5EF4-FFF2-40B4-BE49-F238E27FC236}">
                <a16:creationId xmlns:a16="http://schemas.microsoft.com/office/drawing/2014/main" id="{D09957E5-E240-4E65-B545-C37304F68827}"/>
              </a:ext>
            </a:extLst>
          </p:cNvPr>
          <p:cNvPicPr>
            <a:picLocks noChangeAspect="1"/>
          </p:cNvPicPr>
          <p:nvPr/>
        </p:nvPicPr>
        <p:blipFill>
          <a:blip r:embed="rId4"/>
          <a:stretch>
            <a:fillRect/>
          </a:stretch>
        </p:blipFill>
        <p:spPr>
          <a:xfrm>
            <a:off x="133350" y="1188245"/>
            <a:ext cx="3243668" cy="4973624"/>
          </a:xfrm>
          <a:prstGeom prst="rect">
            <a:avLst/>
          </a:prstGeom>
        </p:spPr>
      </p:pic>
    </p:spTree>
    <p:extLst>
      <p:ext uri="{BB962C8B-B14F-4D97-AF65-F5344CB8AC3E}">
        <p14:creationId xmlns:p14="http://schemas.microsoft.com/office/powerpoint/2010/main" val="284435789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6225" y="1085851"/>
            <a:ext cx="4793461" cy="5581649"/>
          </a:xfrm>
        </p:spPr>
        <p:txBody>
          <a:bodyPr>
            <a:normAutofit lnSpcReduction="10000"/>
          </a:bodyPr>
          <a:lstStyle/>
          <a:p>
            <a:pPr marL="0" indent="0" algn="just">
              <a:buNone/>
            </a:pPr>
            <a:r>
              <a:rPr lang="en-GB" dirty="0"/>
              <a:t>The Panthers … little understood Third World politics. They refused to acknowledge the power relationship between themselves and the Algerian political hierarchy. [Eldridge] Cleaver [Panther leader] and his companions were thousands of miles from home in a country they had idolised </a:t>
            </a:r>
            <a:r>
              <a:rPr lang="en-GB" dirty="0">
                <a:solidFill>
                  <a:srgbClr val="FFFF00"/>
                </a:solidFill>
              </a:rPr>
              <a:t>from afar</a:t>
            </a:r>
            <a:r>
              <a:rPr lang="en-GB" dirty="0"/>
              <a:t>. Their knowledge was based on images … on </a:t>
            </a:r>
            <a:r>
              <a:rPr lang="en-GB" dirty="0">
                <a:solidFill>
                  <a:srgbClr val="FFFF00"/>
                </a:solidFill>
              </a:rPr>
              <a:t>the film </a:t>
            </a:r>
            <a:r>
              <a:rPr lang="en-GB" i="1" dirty="0">
                <a:solidFill>
                  <a:srgbClr val="FFFF00"/>
                </a:solidFill>
              </a:rPr>
              <a:t>The Battle of Algiers </a:t>
            </a:r>
            <a:r>
              <a:rPr lang="en-GB" dirty="0">
                <a:solidFill>
                  <a:srgbClr val="FFFF00"/>
                </a:solidFill>
              </a:rPr>
              <a:t>and Malcolm X’s Americanized brand of Islam </a:t>
            </a:r>
            <a:r>
              <a:rPr lang="en-GB" dirty="0"/>
              <a:t>…</a:t>
            </a:r>
          </a:p>
        </p:txBody>
      </p:sp>
      <p:sp>
        <p:nvSpPr>
          <p:cNvPr id="7" name="Title 6">
            <a:extLst>
              <a:ext uri="{FF2B5EF4-FFF2-40B4-BE49-F238E27FC236}">
                <a16:creationId xmlns:a16="http://schemas.microsoft.com/office/drawing/2014/main" id="{E15A5B43-FE61-4B39-BDAD-78590E33BC30}"/>
              </a:ext>
            </a:extLst>
          </p:cNvPr>
          <p:cNvSpPr>
            <a:spLocks noGrp="1"/>
          </p:cNvSpPr>
          <p:nvPr>
            <p:ph type="title"/>
          </p:nvPr>
        </p:nvSpPr>
        <p:spPr/>
        <p:txBody>
          <a:bodyPr/>
          <a:lstStyle/>
          <a:p>
            <a:endParaRPr lang="en-GB" dirty="0"/>
          </a:p>
        </p:txBody>
      </p:sp>
      <p:sp>
        <p:nvSpPr>
          <p:cNvPr id="8" name="Title 1">
            <a:extLst>
              <a:ext uri="{FF2B5EF4-FFF2-40B4-BE49-F238E27FC236}">
                <a16:creationId xmlns:a16="http://schemas.microsoft.com/office/drawing/2014/main" id="{694C3A46-624A-4534-B307-C8C6809759DE}"/>
              </a:ext>
            </a:extLst>
          </p:cNvPr>
          <p:cNvSpPr txBox="1">
            <a:spLocks/>
          </p:cNvSpPr>
          <p:nvPr/>
        </p:nvSpPr>
        <p:spPr>
          <a:xfrm>
            <a:off x="514350" y="379415"/>
            <a:ext cx="8001000" cy="1690691"/>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FFFF00"/>
                </a:solidFill>
                <a:latin typeface="Cooper Black" panose="0208090404030B020404" pitchFamily="18" charset="0"/>
              </a:rPr>
              <a:t>African Americans in Algeria</a:t>
            </a:r>
          </a:p>
        </p:txBody>
      </p:sp>
      <p:pic>
        <p:nvPicPr>
          <p:cNvPr id="2" name="Picture 1">
            <a:extLst>
              <a:ext uri="{FF2B5EF4-FFF2-40B4-BE49-F238E27FC236}">
                <a16:creationId xmlns:a16="http://schemas.microsoft.com/office/drawing/2014/main" id="{3C0A85B9-D2A8-40BD-B53F-E5C419B163C6}"/>
              </a:ext>
            </a:extLst>
          </p:cNvPr>
          <p:cNvPicPr>
            <a:picLocks noChangeAspect="1"/>
          </p:cNvPicPr>
          <p:nvPr/>
        </p:nvPicPr>
        <p:blipFill>
          <a:blip r:embed="rId3"/>
          <a:stretch>
            <a:fillRect/>
          </a:stretch>
        </p:blipFill>
        <p:spPr>
          <a:xfrm>
            <a:off x="5164439" y="1313657"/>
            <a:ext cx="3703336" cy="2452687"/>
          </a:xfrm>
          <a:prstGeom prst="rect">
            <a:avLst/>
          </a:prstGeom>
        </p:spPr>
      </p:pic>
      <p:sp>
        <p:nvSpPr>
          <p:cNvPr id="10" name="TextBox 9">
            <a:extLst>
              <a:ext uri="{FF2B5EF4-FFF2-40B4-BE49-F238E27FC236}">
                <a16:creationId xmlns:a16="http://schemas.microsoft.com/office/drawing/2014/main" id="{48128482-15CC-4725-AD08-39EB4CFA7B14}"/>
              </a:ext>
            </a:extLst>
          </p:cNvPr>
          <p:cNvSpPr txBox="1"/>
          <p:nvPr/>
        </p:nvSpPr>
        <p:spPr>
          <a:xfrm>
            <a:off x="5422111" y="3938868"/>
            <a:ext cx="3445663" cy="2585323"/>
          </a:xfrm>
          <a:prstGeom prst="rect">
            <a:avLst/>
          </a:prstGeom>
          <a:noFill/>
        </p:spPr>
        <p:txBody>
          <a:bodyPr wrap="square">
            <a:spAutoFit/>
          </a:bodyPr>
          <a:lstStyle/>
          <a:p>
            <a:r>
              <a:rPr lang="en-GB" dirty="0"/>
              <a:t>Elaine </a:t>
            </a:r>
            <a:r>
              <a:rPr lang="en-GB" dirty="0" err="1"/>
              <a:t>Mokhtefi</a:t>
            </a:r>
            <a:r>
              <a:rPr lang="en-GB" dirty="0"/>
              <a:t>, </a:t>
            </a:r>
            <a:r>
              <a:rPr lang="en-GB" i="1" dirty="0"/>
              <a:t>Algiers, Third World Capital: Freedom Fighters, Revolutionaries, Black Panthers </a:t>
            </a:r>
            <a:r>
              <a:rPr lang="en-GB" dirty="0"/>
              <a:t>(London: Version, 2018), </a:t>
            </a:r>
            <a:r>
              <a:rPr lang="en-GB" dirty="0" err="1"/>
              <a:t>ppp</a:t>
            </a:r>
            <a:r>
              <a:rPr lang="en-GB" dirty="0"/>
              <a:t>. 166—167</a:t>
            </a:r>
          </a:p>
          <a:p>
            <a:endParaRPr lang="en-GB" dirty="0"/>
          </a:p>
          <a:p>
            <a:r>
              <a:rPr lang="en-GB" dirty="0" err="1"/>
              <a:t>Mokhtefi</a:t>
            </a:r>
            <a:r>
              <a:rPr lang="en-GB" dirty="0"/>
              <a:t> pictured translating for Eldridge Cleaver (1935–1998)  and Kathleen Cleaver in Algiers</a:t>
            </a:r>
          </a:p>
        </p:txBody>
      </p:sp>
    </p:spTree>
    <p:extLst>
      <p:ext uri="{BB962C8B-B14F-4D97-AF65-F5344CB8AC3E}">
        <p14:creationId xmlns:p14="http://schemas.microsoft.com/office/powerpoint/2010/main" val="310922956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6225" y="1085851"/>
            <a:ext cx="4793461" cy="5581649"/>
          </a:xfrm>
        </p:spPr>
        <p:txBody>
          <a:bodyPr>
            <a:normAutofit lnSpcReduction="10000"/>
          </a:bodyPr>
          <a:lstStyle/>
          <a:p>
            <a:pPr marL="0" indent="0" algn="just">
              <a:buNone/>
            </a:pPr>
            <a:r>
              <a:rPr lang="en-GB" dirty="0"/>
              <a:t>[The Panthers} didn’t read the local press or listen to the local radio …. they knew few Algerians and never visited Algerian homes. … They had </a:t>
            </a:r>
            <a:r>
              <a:rPr lang="en-GB" dirty="0">
                <a:solidFill>
                  <a:srgbClr val="FFFF00"/>
                </a:solidFill>
              </a:rPr>
              <a:t>no perspective</a:t>
            </a:r>
            <a:r>
              <a:rPr lang="en-GB" dirty="0"/>
              <a:t> on the colonial past  … the ravages of war or [Algeria’s] profound underdevelopment. They saw themselves as free agents ….  Cleaver had to remind them that </a:t>
            </a:r>
            <a:r>
              <a:rPr lang="en-GB" dirty="0">
                <a:solidFill>
                  <a:srgbClr val="FFFF00"/>
                </a:solidFill>
              </a:rPr>
              <a:t>this was Algiers, ‘not Harlem.’ </a:t>
            </a:r>
            <a:r>
              <a:rPr lang="en-GB" dirty="0"/>
              <a:t>They had no serious sense of their hosts, of their politics … and they underestimated them.</a:t>
            </a:r>
          </a:p>
        </p:txBody>
      </p:sp>
      <p:sp>
        <p:nvSpPr>
          <p:cNvPr id="7" name="Title 6">
            <a:extLst>
              <a:ext uri="{FF2B5EF4-FFF2-40B4-BE49-F238E27FC236}">
                <a16:creationId xmlns:a16="http://schemas.microsoft.com/office/drawing/2014/main" id="{E15A5B43-FE61-4B39-BDAD-78590E33BC30}"/>
              </a:ext>
            </a:extLst>
          </p:cNvPr>
          <p:cNvSpPr>
            <a:spLocks noGrp="1"/>
          </p:cNvSpPr>
          <p:nvPr>
            <p:ph type="title"/>
          </p:nvPr>
        </p:nvSpPr>
        <p:spPr/>
        <p:txBody>
          <a:bodyPr/>
          <a:lstStyle/>
          <a:p>
            <a:endParaRPr lang="en-GB" dirty="0"/>
          </a:p>
        </p:txBody>
      </p:sp>
      <p:sp>
        <p:nvSpPr>
          <p:cNvPr id="8" name="Title 1">
            <a:extLst>
              <a:ext uri="{FF2B5EF4-FFF2-40B4-BE49-F238E27FC236}">
                <a16:creationId xmlns:a16="http://schemas.microsoft.com/office/drawing/2014/main" id="{694C3A46-624A-4534-B307-C8C6809759DE}"/>
              </a:ext>
            </a:extLst>
          </p:cNvPr>
          <p:cNvSpPr txBox="1">
            <a:spLocks/>
          </p:cNvSpPr>
          <p:nvPr/>
        </p:nvSpPr>
        <p:spPr>
          <a:xfrm>
            <a:off x="514350" y="379415"/>
            <a:ext cx="8001000" cy="1690691"/>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FFFF00"/>
                </a:solidFill>
                <a:latin typeface="Cooper Black" panose="0208090404030B020404" pitchFamily="18" charset="0"/>
              </a:rPr>
              <a:t>African Americans in Algeria</a:t>
            </a:r>
          </a:p>
        </p:txBody>
      </p:sp>
      <p:pic>
        <p:nvPicPr>
          <p:cNvPr id="2" name="Picture 1">
            <a:extLst>
              <a:ext uri="{FF2B5EF4-FFF2-40B4-BE49-F238E27FC236}">
                <a16:creationId xmlns:a16="http://schemas.microsoft.com/office/drawing/2014/main" id="{3C0A85B9-D2A8-40BD-B53F-E5C419B163C6}"/>
              </a:ext>
            </a:extLst>
          </p:cNvPr>
          <p:cNvPicPr>
            <a:picLocks noChangeAspect="1"/>
          </p:cNvPicPr>
          <p:nvPr/>
        </p:nvPicPr>
        <p:blipFill>
          <a:blip r:embed="rId3"/>
          <a:stretch>
            <a:fillRect/>
          </a:stretch>
        </p:blipFill>
        <p:spPr>
          <a:xfrm>
            <a:off x="5164439" y="1313657"/>
            <a:ext cx="3703336" cy="2452687"/>
          </a:xfrm>
          <a:prstGeom prst="rect">
            <a:avLst/>
          </a:prstGeom>
        </p:spPr>
      </p:pic>
      <p:sp>
        <p:nvSpPr>
          <p:cNvPr id="10" name="TextBox 9">
            <a:extLst>
              <a:ext uri="{FF2B5EF4-FFF2-40B4-BE49-F238E27FC236}">
                <a16:creationId xmlns:a16="http://schemas.microsoft.com/office/drawing/2014/main" id="{48128482-15CC-4725-AD08-39EB4CFA7B14}"/>
              </a:ext>
            </a:extLst>
          </p:cNvPr>
          <p:cNvSpPr txBox="1"/>
          <p:nvPr/>
        </p:nvSpPr>
        <p:spPr>
          <a:xfrm>
            <a:off x="5422111" y="3938868"/>
            <a:ext cx="3445663" cy="2585323"/>
          </a:xfrm>
          <a:prstGeom prst="rect">
            <a:avLst/>
          </a:prstGeom>
          <a:noFill/>
        </p:spPr>
        <p:txBody>
          <a:bodyPr wrap="square">
            <a:spAutoFit/>
          </a:bodyPr>
          <a:lstStyle/>
          <a:p>
            <a:r>
              <a:rPr lang="en-GB" dirty="0"/>
              <a:t>Elaine </a:t>
            </a:r>
            <a:r>
              <a:rPr lang="en-GB" dirty="0" err="1"/>
              <a:t>Mokhtefi</a:t>
            </a:r>
            <a:r>
              <a:rPr lang="en-GB" dirty="0"/>
              <a:t>, </a:t>
            </a:r>
            <a:r>
              <a:rPr lang="en-GB" i="1" dirty="0"/>
              <a:t>Algiers, Third World Capital: Freedom Fighters, Revolutionaries, Black Panthers </a:t>
            </a:r>
            <a:r>
              <a:rPr lang="en-GB" dirty="0"/>
              <a:t>(London: Version, 2018), </a:t>
            </a:r>
            <a:r>
              <a:rPr lang="en-GB" dirty="0" err="1"/>
              <a:t>ppp</a:t>
            </a:r>
            <a:r>
              <a:rPr lang="en-GB" dirty="0"/>
              <a:t>. 166—167</a:t>
            </a:r>
          </a:p>
          <a:p>
            <a:endParaRPr lang="en-GB" dirty="0"/>
          </a:p>
          <a:p>
            <a:r>
              <a:rPr lang="en-GB" dirty="0" err="1"/>
              <a:t>Mokhtefi</a:t>
            </a:r>
            <a:r>
              <a:rPr lang="en-GB" dirty="0"/>
              <a:t> pictured translating for Eldridge Cleaver (1935–1998)  and Kathleen Cleaver in Algiers</a:t>
            </a:r>
          </a:p>
        </p:txBody>
      </p:sp>
    </p:spTree>
    <p:extLst>
      <p:ext uri="{BB962C8B-B14F-4D97-AF65-F5344CB8AC3E}">
        <p14:creationId xmlns:p14="http://schemas.microsoft.com/office/powerpoint/2010/main" val="226707326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313656"/>
            <a:ext cx="4183364" cy="5179217"/>
          </a:xfrm>
        </p:spPr>
        <p:txBody>
          <a:bodyPr>
            <a:normAutofit/>
          </a:bodyPr>
          <a:lstStyle/>
          <a:p>
            <a:pPr marL="0" indent="0" algn="just">
              <a:buNone/>
            </a:pPr>
            <a:r>
              <a:rPr lang="en-GB" sz="3200" dirty="0"/>
              <a:t>The Algerians for their part, had never known any Americans, let alone Black Americans. They were at a loss as to how to deal with them. They were suspicious of them … too much was at stake to be pushed around by American exiles.</a:t>
            </a:r>
          </a:p>
        </p:txBody>
      </p:sp>
      <p:sp>
        <p:nvSpPr>
          <p:cNvPr id="7" name="Title 6">
            <a:extLst>
              <a:ext uri="{FF2B5EF4-FFF2-40B4-BE49-F238E27FC236}">
                <a16:creationId xmlns:a16="http://schemas.microsoft.com/office/drawing/2014/main" id="{E15A5B43-FE61-4B39-BDAD-78590E33BC30}"/>
              </a:ext>
            </a:extLst>
          </p:cNvPr>
          <p:cNvSpPr>
            <a:spLocks noGrp="1"/>
          </p:cNvSpPr>
          <p:nvPr>
            <p:ph type="title"/>
          </p:nvPr>
        </p:nvSpPr>
        <p:spPr/>
        <p:txBody>
          <a:bodyPr/>
          <a:lstStyle/>
          <a:p>
            <a:endParaRPr lang="en-GB" dirty="0"/>
          </a:p>
        </p:txBody>
      </p:sp>
      <p:sp>
        <p:nvSpPr>
          <p:cNvPr id="8" name="Title 1">
            <a:extLst>
              <a:ext uri="{FF2B5EF4-FFF2-40B4-BE49-F238E27FC236}">
                <a16:creationId xmlns:a16="http://schemas.microsoft.com/office/drawing/2014/main" id="{694C3A46-624A-4534-B307-C8C6809759DE}"/>
              </a:ext>
            </a:extLst>
          </p:cNvPr>
          <p:cNvSpPr txBox="1">
            <a:spLocks/>
          </p:cNvSpPr>
          <p:nvPr/>
        </p:nvSpPr>
        <p:spPr>
          <a:xfrm>
            <a:off x="514350" y="379415"/>
            <a:ext cx="8001000" cy="1690691"/>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FFFF00"/>
                </a:solidFill>
                <a:latin typeface="Cooper Black" panose="0208090404030B020404" pitchFamily="18" charset="0"/>
              </a:rPr>
              <a:t>African Americans in Algeria</a:t>
            </a:r>
          </a:p>
        </p:txBody>
      </p:sp>
      <p:pic>
        <p:nvPicPr>
          <p:cNvPr id="2" name="Picture 1">
            <a:extLst>
              <a:ext uri="{FF2B5EF4-FFF2-40B4-BE49-F238E27FC236}">
                <a16:creationId xmlns:a16="http://schemas.microsoft.com/office/drawing/2014/main" id="{3C0A85B9-D2A8-40BD-B53F-E5C419B163C6}"/>
              </a:ext>
            </a:extLst>
          </p:cNvPr>
          <p:cNvPicPr>
            <a:picLocks noChangeAspect="1"/>
          </p:cNvPicPr>
          <p:nvPr/>
        </p:nvPicPr>
        <p:blipFill>
          <a:blip r:embed="rId3"/>
          <a:stretch>
            <a:fillRect/>
          </a:stretch>
        </p:blipFill>
        <p:spPr>
          <a:xfrm>
            <a:off x="5164439" y="1313657"/>
            <a:ext cx="3703336" cy="2452687"/>
          </a:xfrm>
          <a:prstGeom prst="rect">
            <a:avLst/>
          </a:prstGeom>
        </p:spPr>
      </p:pic>
      <p:sp>
        <p:nvSpPr>
          <p:cNvPr id="10" name="TextBox 9">
            <a:extLst>
              <a:ext uri="{FF2B5EF4-FFF2-40B4-BE49-F238E27FC236}">
                <a16:creationId xmlns:a16="http://schemas.microsoft.com/office/drawing/2014/main" id="{48128482-15CC-4725-AD08-39EB4CFA7B14}"/>
              </a:ext>
            </a:extLst>
          </p:cNvPr>
          <p:cNvSpPr txBox="1"/>
          <p:nvPr/>
        </p:nvSpPr>
        <p:spPr>
          <a:xfrm>
            <a:off x="5422111" y="3938868"/>
            <a:ext cx="3445663" cy="2585323"/>
          </a:xfrm>
          <a:prstGeom prst="rect">
            <a:avLst/>
          </a:prstGeom>
          <a:noFill/>
        </p:spPr>
        <p:txBody>
          <a:bodyPr wrap="square">
            <a:spAutoFit/>
          </a:bodyPr>
          <a:lstStyle/>
          <a:p>
            <a:r>
              <a:rPr lang="en-GB" dirty="0"/>
              <a:t>Elaine </a:t>
            </a:r>
            <a:r>
              <a:rPr lang="en-GB" dirty="0" err="1"/>
              <a:t>Mokhtefi</a:t>
            </a:r>
            <a:r>
              <a:rPr lang="en-GB" dirty="0"/>
              <a:t>, </a:t>
            </a:r>
            <a:r>
              <a:rPr lang="en-GB" i="1" dirty="0"/>
              <a:t>Algiers, Third World Capital: Freedom Fighters, Revolutionaries, Black Panthers </a:t>
            </a:r>
            <a:r>
              <a:rPr lang="en-GB" dirty="0"/>
              <a:t>(London: Version, 2018), </a:t>
            </a:r>
            <a:r>
              <a:rPr lang="en-GB" dirty="0" err="1"/>
              <a:t>ppp</a:t>
            </a:r>
            <a:r>
              <a:rPr lang="en-GB" dirty="0"/>
              <a:t>. 166—167</a:t>
            </a:r>
          </a:p>
          <a:p>
            <a:endParaRPr lang="en-GB" dirty="0"/>
          </a:p>
          <a:p>
            <a:r>
              <a:rPr lang="en-GB" dirty="0" err="1"/>
              <a:t>Mokhtefi</a:t>
            </a:r>
            <a:r>
              <a:rPr lang="en-GB" dirty="0"/>
              <a:t> pictured translating for Eldridge Cleaver (1935–1998)  and Kathleen Cleaver in Algiers</a:t>
            </a:r>
          </a:p>
        </p:txBody>
      </p:sp>
    </p:spTree>
    <p:extLst>
      <p:ext uri="{BB962C8B-B14F-4D97-AF65-F5344CB8AC3E}">
        <p14:creationId xmlns:p14="http://schemas.microsoft.com/office/powerpoint/2010/main" val="26797817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706</TotalTime>
  <Words>5414</Words>
  <Application>Microsoft Office PowerPoint</Application>
  <PresentationFormat>On-screen Show (4:3)</PresentationFormat>
  <Paragraphs>384</Paragraphs>
  <Slides>66</Slides>
  <Notes>65</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66</vt:i4>
      </vt:variant>
    </vt:vector>
  </HeadingPairs>
  <TitlesOfParts>
    <vt:vector size="71" baseType="lpstr">
      <vt:lpstr>Arial</vt:lpstr>
      <vt:lpstr>Calibri</vt:lpstr>
      <vt:lpstr>Calibri Light</vt:lpstr>
      <vt:lpstr>Cooper Black</vt:lpstr>
      <vt:lpstr>Office Theme</vt:lpstr>
      <vt:lpstr>HPHI5006, 6006 Routes &amp; Roots of the Black Atlantic    Lecture 13: Civil Rights and Postcolonialism  Part One: Civil Rights in Post-WWII Era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Civil Rights Movement: National Urban League</vt:lpstr>
      <vt:lpstr>Civil Rights Movement: National Association for the Advancement of Colored People (NAACP)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Bristol Bus Boycott, 1963</vt:lpstr>
      <vt:lpstr>PowerPoint Presentation</vt:lpstr>
      <vt:lpstr>PowerPoint Presentation</vt:lpstr>
      <vt:lpstr>Malcolm X on the March on Washington</vt:lpstr>
      <vt:lpstr>PowerPoint Presentation</vt:lpstr>
      <vt:lpstr>PowerPoint Presentation</vt:lpstr>
      <vt:lpstr>PowerPoint Presentation</vt:lpstr>
      <vt:lpstr>Malcolm X on the March on Washington</vt:lpstr>
      <vt:lpstr>Malcolm X on the March on Washington</vt:lpstr>
      <vt:lpstr>PowerPoint Presentation</vt:lpstr>
      <vt:lpstr>PowerPoint Presentation</vt:lpstr>
      <vt:lpstr>PowerPoint Presentation</vt:lpstr>
      <vt:lpstr>PowerPoint Presentation</vt:lpstr>
      <vt:lpstr>PowerPoint Presentation</vt:lpstr>
      <vt:lpstr>PowerPoint Presentation</vt:lpstr>
      <vt:lpstr>HPHI5006, 6006 Routes &amp; Roots of the Black Atlantic    Lecture 13: Civil Rights and Postcolonialism  Part Two: Decolonisation and African American Civil Rights    </vt:lpstr>
      <vt:lpstr>Decolonisation of Africa</vt:lpstr>
      <vt:lpstr>MLK, ‘The Birth of a New Nation,’ Dexter Avenue Baptist Church, Montgomery,  Alabama, 7 April 1957</vt:lpstr>
      <vt:lpstr>MLK, ‘The Birth of a New Nation,’ 7 April 1957</vt:lpstr>
      <vt:lpstr>PowerPoint Presentation</vt:lpstr>
      <vt:lpstr>MLK, ‘The Birth of a New Nation,’ 7 April 1957</vt:lpstr>
      <vt:lpstr>MLK, ‘The Birth of a New Nation,’ 7 April 1957</vt:lpstr>
      <vt:lpstr>Malcolm X, ‘Speech at the Founding Rally of the Organization of Afro-American Unity,’ 28 June 1964 </vt:lpstr>
      <vt:lpstr>Malcolm X, ‘Speech at the Founding Rally of the Organization of Afro-American Unity,’ 28 June 1964</vt:lpstr>
      <vt:lpstr>Malcolm X, ‘Speech at the Founding Rally of the Organization of Afro-American Unity,’ 28 June 1964</vt:lpstr>
      <vt:lpstr>Malcolm X on Harlem</vt:lpstr>
      <vt:lpstr>Malcolm X and AFRICAN American Consciousness</vt:lpstr>
      <vt:lpstr>PowerPoint Presentation</vt:lpstr>
      <vt:lpstr>PowerPoint Presentation</vt:lpstr>
      <vt:lpstr>PowerPoint Presentation</vt:lpstr>
      <vt:lpstr>PowerPoint Presentation</vt:lpstr>
      <vt:lpstr>PowerPoint Presentation</vt:lpstr>
      <vt:lpstr>‘By Any Means Necessary’</vt:lpstr>
      <vt:lpstr>PowerPoint Presentation</vt:lpstr>
      <vt:lpstr>Fanon on Violence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HPHI5006, 6006 Routes &amp; Roots of the Black Atlantic   Lecture 11: Rings and Boundaries: Sport in African Diasporic Culture  Lecture 13: Civil Rights and Postcolonialism</dc:title>
  <dc:creator>Alexander Scott</dc:creator>
  <cp:lastModifiedBy>Alexander Scott</cp:lastModifiedBy>
  <cp:revision>33</cp:revision>
  <cp:lastPrinted>2021-12-13T08:43:00Z</cp:lastPrinted>
  <dcterms:created xsi:type="dcterms:W3CDTF">2020-01-24T14:33:55Z</dcterms:created>
  <dcterms:modified xsi:type="dcterms:W3CDTF">2021-12-13T13:10:33Z</dcterms:modified>
</cp:coreProperties>
</file>