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42210E-76B0-EABA-CEE0-21DD1FA30648}" v="13" dt="2025-11-12T14:41:49.9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652" autoAdjust="0"/>
  </p:normalViewPr>
  <p:slideViewPr>
    <p:cSldViewPr snapToGrid="0" snapToObjects="1">
      <p:cViewPr varScale="1">
        <p:scale>
          <a:sx n="94" d="100"/>
          <a:sy n="94" d="100"/>
        </p:scale>
        <p:origin x="1048" y="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301E2F2-7303-4853-A009-D9F3FE426A58}" type="doc">
      <dgm:prSet loTypeId="urn:microsoft.com/office/officeart/2016/7/layout/RepeatingBendingProcessNew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581ED96-A720-4DA5-BD51-EDE7785E1473}">
      <dgm:prSet/>
      <dgm:spPr/>
      <dgm:t>
        <a:bodyPr/>
        <a:lstStyle/>
        <a:p>
          <a:r>
            <a:rPr lang="en-US"/>
            <a:t>Key Cause Categories:</a:t>
          </a:r>
        </a:p>
      </dgm:t>
    </dgm:pt>
    <dgm:pt modelId="{81215F0A-FF9D-4F8F-A2EF-AC357C646F77}" type="parTrans" cxnId="{37F58F9D-AB3F-46D6-A5F6-8D7E17C9CCC0}">
      <dgm:prSet/>
      <dgm:spPr/>
      <dgm:t>
        <a:bodyPr/>
        <a:lstStyle/>
        <a:p>
          <a:endParaRPr lang="en-US"/>
        </a:p>
      </dgm:t>
    </dgm:pt>
    <dgm:pt modelId="{74ECE3CD-ECCD-402A-A13D-81197EBA49F7}" type="sibTrans" cxnId="{37F58F9D-AB3F-46D6-A5F6-8D7E17C9CCC0}">
      <dgm:prSet/>
      <dgm:spPr/>
      <dgm:t>
        <a:bodyPr/>
        <a:lstStyle/>
        <a:p>
          <a:endParaRPr lang="en-US"/>
        </a:p>
      </dgm:t>
    </dgm:pt>
    <dgm:pt modelId="{6D5CD4E1-1193-462B-838C-6D306A8DDA55}">
      <dgm:prSet/>
      <dgm:spPr/>
      <dgm:t>
        <a:bodyPr/>
        <a:lstStyle/>
        <a:p>
          <a:r>
            <a:rPr lang="en-US" b="1" dirty="0"/>
            <a:t>People: </a:t>
          </a:r>
          <a:r>
            <a:rPr lang="en-US" dirty="0"/>
            <a:t>Safety risks were increased by midwives' clinical incompetence and leadership and supervision issues (Chang et al., 2018).</a:t>
          </a:r>
        </a:p>
      </dgm:t>
    </dgm:pt>
    <dgm:pt modelId="{476E9BEF-B0E4-481B-B838-E94F81E4D3C0}" type="parTrans" cxnId="{84445482-37A4-4A90-B7FE-E587471752FB}">
      <dgm:prSet/>
      <dgm:spPr/>
      <dgm:t>
        <a:bodyPr/>
        <a:lstStyle/>
        <a:p>
          <a:endParaRPr lang="en-US"/>
        </a:p>
      </dgm:t>
    </dgm:pt>
    <dgm:pt modelId="{186E06BD-A546-404D-979A-DD6708CD91A7}" type="sibTrans" cxnId="{84445482-37A4-4A90-B7FE-E587471752FB}">
      <dgm:prSet/>
      <dgm:spPr/>
      <dgm:t>
        <a:bodyPr/>
        <a:lstStyle/>
        <a:p>
          <a:endParaRPr lang="en-US"/>
        </a:p>
      </dgm:t>
    </dgm:pt>
    <dgm:pt modelId="{1A71247D-EB05-4DE5-BAD1-AAC15EA685AA}">
      <dgm:prSet/>
      <dgm:spPr/>
      <dgm:t>
        <a:bodyPr/>
        <a:lstStyle/>
        <a:p>
          <a:r>
            <a:rPr lang="en-US" b="1" dirty="0"/>
            <a:t>Processes:</a:t>
          </a:r>
          <a:r>
            <a:rPr lang="en-US" dirty="0"/>
            <a:t> No consistent system for incident investigation or structured root-cause analysis (Bevan, 2023).</a:t>
          </a:r>
        </a:p>
      </dgm:t>
    </dgm:pt>
    <dgm:pt modelId="{C0090307-D69A-4089-BFED-0FB4CCEB11C2}" type="parTrans" cxnId="{DBB6A9C4-AD50-4116-8858-9157535AB2DC}">
      <dgm:prSet/>
      <dgm:spPr/>
      <dgm:t>
        <a:bodyPr/>
        <a:lstStyle/>
        <a:p>
          <a:endParaRPr lang="en-US"/>
        </a:p>
      </dgm:t>
    </dgm:pt>
    <dgm:pt modelId="{5D4D04E5-90E0-4C98-B9C8-1A9D7CB525AF}" type="sibTrans" cxnId="{DBB6A9C4-AD50-4116-8858-9157535AB2DC}">
      <dgm:prSet/>
      <dgm:spPr/>
      <dgm:t>
        <a:bodyPr/>
        <a:lstStyle/>
        <a:p>
          <a:endParaRPr lang="en-US"/>
        </a:p>
      </dgm:t>
    </dgm:pt>
    <dgm:pt modelId="{DE34202C-6608-430F-BA4A-0DDD38F08D1C}">
      <dgm:prSet/>
      <dgm:spPr/>
      <dgm:t>
        <a:bodyPr/>
        <a:lstStyle/>
        <a:p>
          <a:r>
            <a:rPr lang="en-US" b="1" dirty="0"/>
            <a:t>Policy:</a:t>
          </a:r>
          <a:r>
            <a:rPr lang="en-US" dirty="0"/>
            <a:t> National maternity safety policies in the NHS were not fully or effectively implemented (Brown et al., 2020).</a:t>
          </a:r>
        </a:p>
      </dgm:t>
    </dgm:pt>
    <dgm:pt modelId="{2866517C-EBAA-4B79-9210-E4A899E3632A}" type="parTrans" cxnId="{5C378F8F-9D9E-49A6-AF21-1029B6F4A31F}">
      <dgm:prSet/>
      <dgm:spPr/>
      <dgm:t>
        <a:bodyPr/>
        <a:lstStyle/>
        <a:p>
          <a:endParaRPr lang="en-US"/>
        </a:p>
      </dgm:t>
    </dgm:pt>
    <dgm:pt modelId="{4ACF22C9-3CED-48DF-9CEB-385CDB667105}" type="sibTrans" cxnId="{5C378F8F-9D9E-49A6-AF21-1029B6F4A31F}">
      <dgm:prSet/>
      <dgm:spPr/>
      <dgm:t>
        <a:bodyPr/>
        <a:lstStyle/>
        <a:p>
          <a:endParaRPr lang="en-US"/>
        </a:p>
      </dgm:t>
    </dgm:pt>
    <dgm:pt modelId="{DC9A8E70-0306-4472-86A5-3D418FD37335}">
      <dgm:prSet/>
      <dgm:spPr/>
      <dgm:t>
        <a:bodyPr/>
        <a:lstStyle/>
        <a:p>
          <a:r>
            <a:rPr lang="en-US" b="1" dirty="0"/>
            <a:t>Equipment:</a:t>
          </a:r>
          <a:r>
            <a:rPr lang="en-US" dirty="0"/>
            <a:t> The reliability of clinical equipment was reduced due to outdated fetal monitoring devices and poor maintenance practices.</a:t>
          </a:r>
        </a:p>
      </dgm:t>
    </dgm:pt>
    <dgm:pt modelId="{DD957DB0-FF7E-4F11-BDEE-22C6AE6AB2F6}" type="parTrans" cxnId="{E8355333-A02A-4679-876F-1DF25E89AFA2}">
      <dgm:prSet/>
      <dgm:spPr/>
      <dgm:t>
        <a:bodyPr/>
        <a:lstStyle/>
        <a:p>
          <a:endParaRPr lang="en-US"/>
        </a:p>
      </dgm:t>
    </dgm:pt>
    <dgm:pt modelId="{A01D5F9B-ACF7-4AFA-B3BD-C5F19446505D}" type="sibTrans" cxnId="{E8355333-A02A-4679-876F-1DF25E89AFA2}">
      <dgm:prSet/>
      <dgm:spPr/>
      <dgm:t>
        <a:bodyPr/>
        <a:lstStyle/>
        <a:p>
          <a:endParaRPr lang="en-US"/>
        </a:p>
      </dgm:t>
    </dgm:pt>
    <dgm:pt modelId="{41912D5D-D82A-46E8-BFEF-CB278A3A3971}">
      <dgm:prSet/>
      <dgm:spPr/>
      <dgm:t>
        <a:bodyPr/>
        <a:lstStyle/>
        <a:p>
          <a:r>
            <a:rPr lang="en-US" b="1" dirty="0"/>
            <a:t>Environment: </a:t>
          </a:r>
          <a:r>
            <a:rPr lang="en-US" dirty="0"/>
            <a:t>factors such as a poor work culture, staff shortages, and limited resources led to unsafe conditions (Clark et al., 2025).</a:t>
          </a:r>
        </a:p>
      </dgm:t>
    </dgm:pt>
    <dgm:pt modelId="{B8DB99F9-ACF5-4563-8D03-6EBE41BBFFD7}" type="parTrans" cxnId="{DC2371F3-DB14-48E5-9329-00B1D976986C}">
      <dgm:prSet/>
      <dgm:spPr/>
      <dgm:t>
        <a:bodyPr/>
        <a:lstStyle/>
        <a:p>
          <a:endParaRPr lang="en-US"/>
        </a:p>
      </dgm:t>
    </dgm:pt>
    <dgm:pt modelId="{09E01337-9E4E-417D-9E68-71AFAE39BF79}" type="sibTrans" cxnId="{DC2371F3-DB14-48E5-9329-00B1D976986C}">
      <dgm:prSet/>
      <dgm:spPr/>
      <dgm:t>
        <a:bodyPr/>
        <a:lstStyle/>
        <a:p>
          <a:endParaRPr lang="en-US"/>
        </a:p>
      </dgm:t>
    </dgm:pt>
    <dgm:pt modelId="{C5A92478-7B19-4088-B44D-54C12591B958}">
      <dgm:prSet/>
      <dgm:spPr/>
      <dgm:t>
        <a:bodyPr/>
        <a:lstStyle/>
        <a:p>
          <a:r>
            <a:rPr lang="en-US" dirty="0"/>
            <a:t>These issues demonstrate that the problem was caused by interrelated system failures rather than a single individual mistake (</a:t>
          </a:r>
          <a:r>
            <a:rPr lang="en-US" dirty="0" err="1"/>
            <a:t>Asefa</a:t>
          </a:r>
          <a:r>
            <a:rPr lang="en-US" dirty="0"/>
            <a:t> et al., 2020).</a:t>
          </a:r>
        </a:p>
      </dgm:t>
    </dgm:pt>
    <dgm:pt modelId="{D5DB6613-8705-44EA-AE26-A12C1481437B}" type="parTrans" cxnId="{F882D1B1-B95E-4C8C-8E7E-12D1A72AD1E7}">
      <dgm:prSet/>
      <dgm:spPr/>
      <dgm:t>
        <a:bodyPr/>
        <a:lstStyle/>
        <a:p>
          <a:endParaRPr lang="en-US"/>
        </a:p>
      </dgm:t>
    </dgm:pt>
    <dgm:pt modelId="{F5D65BAA-6D6E-4760-98D3-8AE6EEB656EF}" type="sibTrans" cxnId="{F882D1B1-B95E-4C8C-8E7E-12D1A72AD1E7}">
      <dgm:prSet/>
      <dgm:spPr/>
      <dgm:t>
        <a:bodyPr/>
        <a:lstStyle/>
        <a:p>
          <a:endParaRPr lang="en-US"/>
        </a:p>
      </dgm:t>
    </dgm:pt>
    <dgm:pt modelId="{375BB07B-398C-4AFE-BE25-32F6D2B4B2D0}" type="pres">
      <dgm:prSet presAssocID="{1301E2F2-7303-4853-A009-D9F3FE426A58}" presName="Name0" presStyleCnt="0">
        <dgm:presLayoutVars>
          <dgm:dir/>
          <dgm:resizeHandles val="exact"/>
        </dgm:presLayoutVars>
      </dgm:prSet>
      <dgm:spPr/>
    </dgm:pt>
    <dgm:pt modelId="{D513CE27-BA8C-4067-BD24-18578870DE49}" type="pres">
      <dgm:prSet presAssocID="{9581ED96-A720-4DA5-BD51-EDE7785E1473}" presName="node" presStyleLbl="node1" presStyleIdx="0" presStyleCnt="7">
        <dgm:presLayoutVars>
          <dgm:bulletEnabled val="1"/>
        </dgm:presLayoutVars>
      </dgm:prSet>
      <dgm:spPr/>
    </dgm:pt>
    <dgm:pt modelId="{1627F2FB-A2F2-46BA-9C92-D2E868B804EB}" type="pres">
      <dgm:prSet presAssocID="{74ECE3CD-ECCD-402A-A13D-81197EBA49F7}" presName="sibTrans" presStyleLbl="sibTrans1D1" presStyleIdx="0" presStyleCnt="6"/>
      <dgm:spPr/>
    </dgm:pt>
    <dgm:pt modelId="{4E1199E1-24DE-4A75-B289-154B592200D2}" type="pres">
      <dgm:prSet presAssocID="{74ECE3CD-ECCD-402A-A13D-81197EBA49F7}" presName="connectorText" presStyleLbl="sibTrans1D1" presStyleIdx="0" presStyleCnt="6"/>
      <dgm:spPr/>
    </dgm:pt>
    <dgm:pt modelId="{5E1D230E-CFEB-4395-B2FA-9F395F26F44C}" type="pres">
      <dgm:prSet presAssocID="{6D5CD4E1-1193-462B-838C-6D306A8DDA55}" presName="node" presStyleLbl="node1" presStyleIdx="1" presStyleCnt="7">
        <dgm:presLayoutVars>
          <dgm:bulletEnabled val="1"/>
        </dgm:presLayoutVars>
      </dgm:prSet>
      <dgm:spPr/>
    </dgm:pt>
    <dgm:pt modelId="{6183FADB-2D2E-4875-BBD9-7061DC67C896}" type="pres">
      <dgm:prSet presAssocID="{186E06BD-A546-404D-979A-DD6708CD91A7}" presName="sibTrans" presStyleLbl="sibTrans1D1" presStyleIdx="1" presStyleCnt="6"/>
      <dgm:spPr/>
    </dgm:pt>
    <dgm:pt modelId="{0D8BF312-254A-429C-802C-F38F162917B6}" type="pres">
      <dgm:prSet presAssocID="{186E06BD-A546-404D-979A-DD6708CD91A7}" presName="connectorText" presStyleLbl="sibTrans1D1" presStyleIdx="1" presStyleCnt="6"/>
      <dgm:spPr/>
    </dgm:pt>
    <dgm:pt modelId="{86E13B07-22FA-4052-98D1-95B5691A220B}" type="pres">
      <dgm:prSet presAssocID="{1A71247D-EB05-4DE5-BAD1-AAC15EA685AA}" presName="node" presStyleLbl="node1" presStyleIdx="2" presStyleCnt="7">
        <dgm:presLayoutVars>
          <dgm:bulletEnabled val="1"/>
        </dgm:presLayoutVars>
      </dgm:prSet>
      <dgm:spPr/>
    </dgm:pt>
    <dgm:pt modelId="{16D9920A-C145-4178-BBED-F4F627E50601}" type="pres">
      <dgm:prSet presAssocID="{5D4D04E5-90E0-4C98-B9C8-1A9D7CB525AF}" presName="sibTrans" presStyleLbl="sibTrans1D1" presStyleIdx="2" presStyleCnt="6"/>
      <dgm:spPr/>
    </dgm:pt>
    <dgm:pt modelId="{38BE9404-E841-4D92-AE0D-74C236EB6E37}" type="pres">
      <dgm:prSet presAssocID="{5D4D04E5-90E0-4C98-B9C8-1A9D7CB525AF}" presName="connectorText" presStyleLbl="sibTrans1D1" presStyleIdx="2" presStyleCnt="6"/>
      <dgm:spPr/>
    </dgm:pt>
    <dgm:pt modelId="{9DC374F6-D476-4942-8FBC-D4DA3298F43B}" type="pres">
      <dgm:prSet presAssocID="{DE34202C-6608-430F-BA4A-0DDD38F08D1C}" presName="node" presStyleLbl="node1" presStyleIdx="3" presStyleCnt="7">
        <dgm:presLayoutVars>
          <dgm:bulletEnabled val="1"/>
        </dgm:presLayoutVars>
      </dgm:prSet>
      <dgm:spPr/>
    </dgm:pt>
    <dgm:pt modelId="{B934D978-0CC5-4359-9A25-6DE6BAFF7B01}" type="pres">
      <dgm:prSet presAssocID="{4ACF22C9-3CED-48DF-9CEB-385CDB667105}" presName="sibTrans" presStyleLbl="sibTrans1D1" presStyleIdx="3" presStyleCnt="6"/>
      <dgm:spPr/>
    </dgm:pt>
    <dgm:pt modelId="{2FC625C6-634E-4BFE-BA6E-126992CBE359}" type="pres">
      <dgm:prSet presAssocID="{4ACF22C9-3CED-48DF-9CEB-385CDB667105}" presName="connectorText" presStyleLbl="sibTrans1D1" presStyleIdx="3" presStyleCnt="6"/>
      <dgm:spPr/>
    </dgm:pt>
    <dgm:pt modelId="{0199A60F-03A7-44E3-8E1A-7704BE81EEDF}" type="pres">
      <dgm:prSet presAssocID="{DC9A8E70-0306-4472-86A5-3D418FD37335}" presName="node" presStyleLbl="node1" presStyleIdx="4" presStyleCnt="7" custLinFactNeighborY="365">
        <dgm:presLayoutVars>
          <dgm:bulletEnabled val="1"/>
        </dgm:presLayoutVars>
      </dgm:prSet>
      <dgm:spPr/>
    </dgm:pt>
    <dgm:pt modelId="{EA7BA801-64EB-4669-BD41-44A2BD1DD38E}" type="pres">
      <dgm:prSet presAssocID="{A01D5F9B-ACF7-4AFA-B3BD-C5F19446505D}" presName="sibTrans" presStyleLbl="sibTrans1D1" presStyleIdx="4" presStyleCnt="6"/>
      <dgm:spPr/>
    </dgm:pt>
    <dgm:pt modelId="{25589682-0433-4524-BC96-EEE8409270A4}" type="pres">
      <dgm:prSet presAssocID="{A01D5F9B-ACF7-4AFA-B3BD-C5F19446505D}" presName="connectorText" presStyleLbl="sibTrans1D1" presStyleIdx="4" presStyleCnt="6"/>
      <dgm:spPr/>
    </dgm:pt>
    <dgm:pt modelId="{C5814A63-3F82-4FBD-AE2F-FE056C07DDA6}" type="pres">
      <dgm:prSet presAssocID="{41912D5D-D82A-46E8-BFEF-CB278A3A3971}" presName="node" presStyleLbl="node1" presStyleIdx="5" presStyleCnt="7">
        <dgm:presLayoutVars>
          <dgm:bulletEnabled val="1"/>
        </dgm:presLayoutVars>
      </dgm:prSet>
      <dgm:spPr/>
    </dgm:pt>
    <dgm:pt modelId="{6E14F96E-3EF2-406C-9783-5F42BF3AAAE3}" type="pres">
      <dgm:prSet presAssocID="{09E01337-9E4E-417D-9E68-71AFAE39BF79}" presName="sibTrans" presStyleLbl="sibTrans1D1" presStyleIdx="5" presStyleCnt="6"/>
      <dgm:spPr/>
    </dgm:pt>
    <dgm:pt modelId="{E532EEA8-B984-4A41-B234-B1B30D26DC7C}" type="pres">
      <dgm:prSet presAssocID="{09E01337-9E4E-417D-9E68-71AFAE39BF79}" presName="connectorText" presStyleLbl="sibTrans1D1" presStyleIdx="5" presStyleCnt="6"/>
      <dgm:spPr/>
    </dgm:pt>
    <dgm:pt modelId="{E0B6BD9C-B6B8-4268-9946-09D272B3A046}" type="pres">
      <dgm:prSet presAssocID="{C5A92478-7B19-4088-B44D-54C12591B958}" presName="node" presStyleLbl="node1" presStyleIdx="6" presStyleCnt="7">
        <dgm:presLayoutVars>
          <dgm:bulletEnabled val="1"/>
        </dgm:presLayoutVars>
      </dgm:prSet>
      <dgm:spPr/>
    </dgm:pt>
  </dgm:ptLst>
  <dgm:cxnLst>
    <dgm:cxn modelId="{AF976103-0297-4035-ACE2-E6F1BF0A5551}" type="presOf" srcId="{4ACF22C9-3CED-48DF-9CEB-385CDB667105}" destId="{2FC625C6-634E-4BFE-BA6E-126992CBE359}" srcOrd="1" destOrd="0" presId="urn:microsoft.com/office/officeart/2016/7/layout/RepeatingBendingProcessNew"/>
    <dgm:cxn modelId="{D89D281E-20D5-4315-98B5-C389BDEA9640}" type="presOf" srcId="{4ACF22C9-3CED-48DF-9CEB-385CDB667105}" destId="{B934D978-0CC5-4359-9A25-6DE6BAFF7B01}" srcOrd="0" destOrd="0" presId="urn:microsoft.com/office/officeart/2016/7/layout/RepeatingBendingProcessNew"/>
    <dgm:cxn modelId="{C60C511F-3F06-451F-A32B-0FA0D7C19695}" type="presOf" srcId="{1A71247D-EB05-4DE5-BAD1-AAC15EA685AA}" destId="{86E13B07-22FA-4052-98D1-95B5691A220B}" srcOrd="0" destOrd="0" presId="urn:microsoft.com/office/officeart/2016/7/layout/RepeatingBendingProcessNew"/>
    <dgm:cxn modelId="{29037528-4374-448B-912B-C1F9D39FDE71}" type="presOf" srcId="{DE34202C-6608-430F-BA4A-0DDD38F08D1C}" destId="{9DC374F6-D476-4942-8FBC-D4DA3298F43B}" srcOrd="0" destOrd="0" presId="urn:microsoft.com/office/officeart/2016/7/layout/RepeatingBendingProcessNew"/>
    <dgm:cxn modelId="{95DE2C2D-4FFA-4AB6-B5C7-4FC229F3CD41}" type="presOf" srcId="{DC9A8E70-0306-4472-86A5-3D418FD37335}" destId="{0199A60F-03A7-44E3-8E1A-7704BE81EEDF}" srcOrd="0" destOrd="0" presId="urn:microsoft.com/office/officeart/2016/7/layout/RepeatingBendingProcessNew"/>
    <dgm:cxn modelId="{E8355333-A02A-4679-876F-1DF25E89AFA2}" srcId="{1301E2F2-7303-4853-A009-D9F3FE426A58}" destId="{DC9A8E70-0306-4472-86A5-3D418FD37335}" srcOrd="4" destOrd="0" parTransId="{DD957DB0-FF7E-4F11-BDEE-22C6AE6AB2F6}" sibTransId="{A01D5F9B-ACF7-4AFA-B3BD-C5F19446505D}"/>
    <dgm:cxn modelId="{E2EF1843-B6D0-4724-B404-0669B4FCE604}" type="presOf" srcId="{5D4D04E5-90E0-4C98-B9C8-1A9D7CB525AF}" destId="{16D9920A-C145-4178-BBED-F4F627E50601}" srcOrd="0" destOrd="0" presId="urn:microsoft.com/office/officeart/2016/7/layout/RepeatingBendingProcessNew"/>
    <dgm:cxn modelId="{8536EE48-2E55-4180-A628-9A68181DF692}" type="presOf" srcId="{5D4D04E5-90E0-4C98-B9C8-1A9D7CB525AF}" destId="{38BE9404-E841-4D92-AE0D-74C236EB6E37}" srcOrd="1" destOrd="0" presId="urn:microsoft.com/office/officeart/2016/7/layout/RepeatingBendingProcessNew"/>
    <dgm:cxn modelId="{D98BE26F-2B6C-4D6D-9204-DAF689E7C033}" type="presOf" srcId="{186E06BD-A546-404D-979A-DD6708CD91A7}" destId="{0D8BF312-254A-429C-802C-F38F162917B6}" srcOrd="1" destOrd="0" presId="urn:microsoft.com/office/officeart/2016/7/layout/RepeatingBendingProcessNew"/>
    <dgm:cxn modelId="{B9DA9878-0388-4999-BA05-29AEE39920B0}" type="presOf" srcId="{186E06BD-A546-404D-979A-DD6708CD91A7}" destId="{6183FADB-2D2E-4875-BBD9-7061DC67C896}" srcOrd="0" destOrd="0" presId="urn:microsoft.com/office/officeart/2016/7/layout/RepeatingBendingProcessNew"/>
    <dgm:cxn modelId="{9C41B47C-A0C3-4D68-A5FD-67E6BFA47352}" type="presOf" srcId="{09E01337-9E4E-417D-9E68-71AFAE39BF79}" destId="{E532EEA8-B984-4A41-B234-B1B30D26DC7C}" srcOrd="1" destOrd="0" presId="urn:microsoft.com/office/officeart/2016/7/layout/RepeatingBendingProcessNew"/>
    <dgm:cxn modelId="{84445482-37A4-4A90-B7FE-E587471752FB}" srcId="{1301E2F2-7303-4853-A009-D9F3FE426A58}" destId="{6D5CD4E1-1193-462B-838C-6D306A8DDA55}" srcOrd="1" destOrd="0" parTransId="{476E9BEF-B0E4-481B-B838-E94F81E4D3C0}" sibTransId="{186E06BD-A546-404D-979A-DD6708CD91A7}"/>
    <dgm:cxn modelId="{5C378F8F-9D9E-49A6-AF21-1029B6F4A31F}" srcId="{1301E2F2-7303-4853-A009-D9F3FE426A58}" destId="{DE34202C-6608-430F-BA4A-0DDD38F08D1C}" srcOrd="3" destOrd="0" parTransId="{2866517C-EBAA-4B79-9210-E4A899E3632A}" sibTransId="{4ACF22C9-3CED-48DF-9CEB-385CDB667105}"/>
    <dgm:cxn modelId="{15B37E96-95DE-46A8-BCF0-28DEC5DF54E4}" type="presOf" srcId="{09E01337-9E4E-417D-9E68-71AFAE39BF79}" destId="{6E14F96E-3EF2-406C-9783-5F42BF3AAAE3}" srcOrd="0" destOrd="0" presId="urn:microsoft.com/office/officeart/2016/7/layout/RepeatingBendingProcessNew"/>
    <dgm:cxn modelId="{788A739A-CB6D-4972-9480-E270DB40F41C}" type="presOf" srcId="{C5A92478-7B19-4088-B44D-54C12591B958}" destId="{E0B6BD9C-B6B8-4268-9946-09D272B3A046}" srcOrd="0" destOrd="0" presId="urn:microsoft.com/office/officeart/2016/7/layout/RepeatingBendingProcessNew"/>
    <dgm:cxn modelId="{37F58F9D-AB3F-46D6-A5F6-8D7E17C9CCC0}" srcId="{1301E2F2-7303-4853-A009-D9F3FE426A58}" destId="{9581ED96-A720-4DA5-BD51-EDE7785E1473}" srcOrd="0" destOrd="0" parTransId="{81215F0A-FF9D-4F8F-A2EF-AC357C646F77}" sibTransId="{74ECE3CD-ECCD-402A-A13D-81197EBA49F7}"/>
    <dgm:cxn modelId="{6BCD77AD-C78E-48FF-9632-A40D891A9A4A}" type="presOf" srcId="{1301E2F2-7303-4853-A009-D9F3FE426A58}" destId="{375BB07B-398C-4AFE-BE25-32F6D2B4B2D0}" srcOrd="0" destOrd="0" presId="urn:microsoft.com/office/officeart/2016/7/layout/RepeatingBendingProcessNew"/>
    <dgm:cxn modelId="{9E1902AE-C7CD-4739-8051-CDD00FB9DC68}" type="presOf" srcId="{9581ED96-A720-4DA5-BD51-EDE7785E1473}" destId="{D513CE27-BA8C-4067-BD24-18578870DE49}" srcOrd="0" destOrd="0" presId="urn:microsoft.com/office/officeart/2016/7/layout/RepeatingBendingProcessNew"/>
    <dgm:cxn modelId="{F882D1B1-B95E-4C8C-8E7E-12D1A72AD1E7}" srcId="{1301E2F2-7303-4853-A009-D9F3FE426A58}" destId="{C5A92478-7B19-4088-B44D-54C12591B958}" srcOrd="6" destOrd="0" parTransId="{D5DB6613-8705-44EA-AE26-A12C1481437B}" sibTransId="{F5D65BAA-6D6E-4760-98D3-8AE6EEB656EF}"/>
    <dgm:cxn modelId="{14A41DB2-9FBE-49F2-8ED5-2E7E8D6090E0}" type="presOf" srcId="{74ECE3CD-ECCD-402A-A13D-81197EBA49F7}" destId="{1627F2FB-A2F2-46BA-9C92-D2E868B804EB}" srcOrd="0" destOrd="0" presId="urn:microsoft.com/office/officeart/2016/7/layout/RepeatingBendingProcessNew"/>
    <dgm:cxn modelId="{2FC877B4-BEFE-4433-93D2-71B7F016B12C}" type="presOf" srcId="{6D5CD4E1-1193-462B-838C-6D306A8DDA55}" destId="{5E1D230E-CFEB-4395-B2FA-9F395F26F44C}" srcOrd="0" destOrd="0" presId="urn:microsoft.com/office/officeart/2016/7/layout/RepeatingBendingProcessNew"/>
    <dgm:cxn modelId="{F7EE55B6-35B1-4E32-8DA4-0F61A3B9ACB0}" type="presOf" srcId="{74ECE3CD-ECCD-402A-A13D-81197EBA49F7}" destId="{4E1199E1-24DE-4A75-B289-154B592200D2}" srcOrd="1" destOrd="0" presId="urn:microsoft.com/office/officeart/2016/7/layout/RepeatingBendingProcessNew"/>
    <dgm:cxn modelId="{DBB6A9C4-AD50-4116-8858-9157535AB2DC}" srcId="{1301E2F2-7303-4853-A009-D9F3FE426A58}" destId="{1A71247D-EB05-4DE5-BAD1-AAC15EA685AA}" srcOrd="2" destOrd="0" parTransId="{C0090307-D69A-4089-BFED-0FB4CCEB11C2}" sibTransId="{5D4D04E5-90E0-4C98-B9C8-1A9D7CB525AF}"/>
    <dgm:cxn modelId="{71E65BDB-4C1A-4115-A66C-16FDF0E8BA30}" type="presOf" srcId="{A01D5F9B-ACF7-4AFA-B3BD-C5F19446505D}" destId="{25589682-0433-4524-BC96-EEE8409270A4}" srcOrd="1" destOrd="0" presId="urn:microsoft.com/office/officeart/2016/7/layout/RepeatingBendingProcessNew"/>
    <dgm:cxn modelId="{AE70D5DE-C798-4862-ACED-050B3F8C860D}" type="presOf" srcId="{A01D5F9B-ACF7-4AFA-B3BD-C5F19446505D}" destId="{EA7BA801-64EB-4669-BD41-44A2BD1DD38E}" srcOrd="0" destOrd="0" presId="urn:microsoft.com/office/officeart/2016/7/layout/RepeatingBendingProcessNew"/>
    <dgm:cxn modelId="{DC2371F3-DB14-48E5-9329-00B1D976986C}" srcId="{1301E2F2-7303-4853-A009-D9F3FE426A58}" destId="{41912D5D-D82A-46E8-BFEF-CB278A3A3971}" srcOrd="5" destOrd="0" parTransId="{B8DB99F9-ACF5-4563-8D03-6EBE41BBFFD7}" sibTransId="{09E01337-9E4E-417D-9E68-71AFAE39BF79}"/>
    <dgm:cxn modelId="{E2B35BF6-33B8-4637-A92C-DE5A4F6F2402}" type="presOf" srcId="{41912D5D-D82A-46E8-BFEF-CB278A3A3971}" destId="{C5814A63-3F82-4FBD-AE2F-FE056C07DDA6}" srcOrd="0" destOrd="0" presId="urn:microsoft.com/office/officeart/2016/7/layout/RepeatingBendingProcessNew"/>
    <dgm:cxn modelId="{164D1D32-3202-4842-8DDE-18158E839046}" type="presParOf" srcId="{375BB07B-398C-4AFE-BE25-32F6D2B4B2D0}" destId="{D513CE27-BA8C-4067-BD24-18578870DE49}" srcOrd="0" destOrd="0" presId="urn:microsoft.com/office/officeart/2016/7/layout/RepeatingBendingProcessNew"/>
    <dgm:cxn modelId="{D2142299-FE36-4954-9671-FBCF5E52A1DA}" type="presParOf" srcId="{375BB07B-398C-4AFE-BE25-32F6D2B4B2D0}" destId="{1627F2FB-A2F2-46BA-9C92-D2E868B804EB}" srcOrd="1" destOrd="0" presId="urn:microsoft.com/office/officeart/2016/7/layout/RepeatingBendingProcessNew"/>
    <dgm:cxn modelId="{2EE85D17-74FD-4E69-ACFF-348EDCE6F242}" type="presParOf" srcId="{1627F2FB-A2F2-46BA-9C92-D2E868B804EB}" destId="{4E1199E1-24DE-4A75-B289-154B592200D2}" srcOrd="0" destOrd="0" presId="urn:microsoft.com/office/officeart/2016/7/layout/RepeatingBendingProcessNew"/>
    <dgm:cxn modelId="{DDA2D852-1E97-4B93-BFD8-7D5E4E348664}" type="presParOf" srcId="{375BB07B-398C-4AFE-BE25-32F6D2B4B2D0}" destId="{5E1D230E-CFEB-4395-B2FA-9F395F26F44C}" srcOrd="2" destOrd="0" presId="urn:microsoft.com/office/officeart/2016/7/layout/RepeatingBendingProcessNew"/>
    <dgm:cxn modelId="{FA9B752F-3D57-4BBC-B712-12BBBA6D496B}" type="presParOf" srcId="{375BB07B-398C-4AFE-BE25-32F6D2B4B2D0}" destId="{6183FADB-2D2E-4875-BBD9-7061DC67C896}" srcOrd="3" destOrd="0" presId="urn:microsoft.com/office/officeart/2016/7/layout/RepeatingBendingProcessNew"/>
    <dgm:cxn modelId="{5C972F40-E4A1-4008-A306-19E3064B1942}" type="presParOf" srcId="{6183FADB-2D2E-4875-BBD9-7061DC67C896}" destId="{0D8BF312-254A-429C-802C-F38F162917B6}" srcOrd="0" destOrd="0" presId="urn:microsoft.com/office/officeart/2016/7/layout/RepeatingBendingProcessNew"/>
    <dgm:cxn modelId="{399E1730-3E86-401E-BE69-1F464A7A8FA8}" type="presParOf" srcId="{375BB07B-398C-4AFE-BE25-32F6D2B4B2D0}" destId="{86E13B07-22FA-4052-98D1-95B5691A220B}" srcOrd="4" destOrd="0" presId="urn:microsoft.com/office/officeart/2016/7/layout/RepeatingBendingProcessNew"/>
    <dgm:cxn modelId="{4BD32D53-5A5E-4BA3-9E03-F45372A84845}" type="presParOf" srcId="{375BB07B-398C-4AFE-BE25-32F6D2B4B2D0}" destId="{16D9920A-C145-4178-BBED-F4F627E50601}" srcOrd="5" destOrd="0" presId="urn:microsoft.com/office/officeart/2016/7/layout/RepeatingBendingProcessNew"/>
    <dgm:cxn modelId="{4D5DB4E4-7D21-4471-9772-FD5DDBF4A458}" type="presParOf" srcId="{16D9920A-C145-4178-BBED-F4F627E50601}" destId="{38BE9404-E841-4D92-AE0D-74C236EB6E37}" srcOrd="0" destOrd="0" presId="urn:microsoft.com/office/officeart/2016/7/layout/RepeatingBendingProcessNew"/>
    <dgm:cxn modelId="{02D65836-DCAE-4FEE-8AF7-04AC9982F70E}" type="presParOf" srcId="{375BB07B-398C-4AFE-BE25-32F6D2B4B2D0}" destId="{9DC374F6-D476-4942-8FBC-D4DA3298F43B}" srcOrd="6" destOrd="0" presId="urn:microsoft.com/office/officeart/2016/7/layout/RepeatingBendingProcessNew"/>
    <dgm:cxn modelId="{D7CD81F0-A9BE-44EC-9645-CFAC4F1D0779}" type="presParOf" srcId="{375BB07B-398C-4AFE-BE25-32F6D2B4B2D0}" destId="{B934D978-0CC5-4359-9A25-6DE6BAFF7B01}" srcOrd="7" destOrd="0" presId="urn:microsoft.com/office/officeart/2016/7/layout/RepeatingBendingProcessNew"/>
    <dgm:cxn modelId="{DB6D8233-A0BC-4462-93C5-62848AA436CA}" type="presParOf" srcId="{B934D978-0CC5-4359-9A25-6DE6BAFF7B01}" destId="{2FC625C6-634E-4BFE-BA6E-126992CBE359}" srcOrd="0" destOrd="0" presId="urn:microsoft.com/office/officeart/2016/7/layout/RepeatingBendingProcessNew"/>
    <dgm:cxn modelId="{D46C2343-41B3-40E9-AA0E-B90E18D801B4}" type="presParOf" srcId="{375BB07B-398C-4AFE-BE25-32F6D2B4B2D0}" destId="{0199A60F-03A7-44E3-8E1A-7704BE81EEDF}" srcOrd="8" destOrd="0" presId="urn:microsoft.com/office/officeart/2016/7/layout/RepeatingBendingProcessNew"/>
    <dgm:cxn modelId="{F5876FF3-ABBA-402F-ABE7-89CAF25C9BF1}" type="presParOf" srcId="{375BB07B-398C-4AFE-BE25-32F6D2B4B2D0}" destId="{EA7BA801-64EB-4669-BD41-44A2BD1DD38E}" srcOrd="9" destOrd="0" presId="urn:microsoft.com/office/officeart/2016/7/layout/RepeatingBendingProcessNew"/>
    <dgm:cxn modelId="{CD8E9107-462D-4DEC-9CA7-112BCF915313}" type="presParOf" srcId="{EA7BA801-64EB-4669-BD41-44A2BD1DD38E}" destId="{25589682-0433-4524-BC96-EEE8409270A4}" srcOrd="0" destOrd="0" presId="urn:microsoft.com/office/officeart/2016/7/layout/RepeatingBendingProcessNew"/>
    <dgm:cxn modelId="{965C8EF4-6A3C-4558-8C83-CC09FF87DA27}" type="presParOf" srcId="{375BB07B-398C-4AFE-BE25-32F6D2B4B2D0}" destId="{C5814A63-3F82-4FBD-AE2F-FE056C07DDA6}" srcOrd="10" destOrd="0" presId="urn:microsoft.com/office/officeart/2016/7/layout/RepeatingBendingProcessNew"/>
    <dgm:cxn modelId="{0E1A7107-9954-4D33-A28E-44D65554EFB8}" type="presParOf" srcId="{375BB07B-398C-4AFE-BE25-32F6D2B4B2D0}" destId="{6E14F96E-3EF2-406C-9783-5F42BF3AAAE3}" srcOrd="11" destOrd="0" presId="urn:microsoft.com/office/officeart/2016/7/layout/RepeatingBendingProcessNew"/>
    <dgm:cxn modelId="{C5CC4993-C7F6-40A6-B48A-84AB82DE89C5}" type="presParOf" srcId="{6E14F96E-3EF2-406C-9783-5F42BF3AAAE3}" destId="{E532EEA8-B984-4A41-B234-B1B30D26DC7C}" srcOrd="0" destOrd="0" presId="urn:microsoft.com/office/officeart/2016/7/layout/RepeatingBendingProcessNew"/>
    <dgm:cxn modelId="{00A1BE3C-4E6E-4CCD-8F80-43C0B1190334}" type="presParOf" srcId="{375BB07B-398C-4AFE-BE25-32F6D2B4B2D0}" destId="{E0B6BD9C-B6B8-4268-9946-09D272B3A046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152614-4B6B-493B-9131-7863EEB9E213}" type="doc">
      <dgm:prSet loTypeId="urn:microsoft.com/office/officeart/2005/8/layout/vProcess5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27B3372-0E0B-4566-8429-CE494886A488}">
      <dgm:prSet/>
      <dgm:spPr/>
      <dgm:t>
        <a:bodyPr/>
        <a:lstStyle/>
        <a:p>
          <a:r>
            <a:rPr lang="en-US" dirty="0"/>
            <a:t>Governance reform necessity: The crisis exposed weaknesses in quality assurance systems across NHS trusts (Millar et al., 2023).</a:t>
          </a:r>
        </a:p>
      </dgm:t>
    </dgm:pt>
    <dgm:pt modelId="{86BEEF8B-706C-4D70-AA7D-6A144828C89F}" type="parTrans" cxnId="{5BC2D27C-7FD3-416C-9D06-3A73C28C9E72}">
      <dgm:prSet/>
      <dgm:spPr/>
      <dgm:t>
        <a:bodyPr/>
        <a:lstStyle/>
        <a:p>
          <a:endParaRPr lang="en-US"/>
        </a:p>
      </dgm:t>
    </dgm:pt>
    <dgm:pt modelId="{E56AB617-A76E-48D6-9CD4-F03FD2F12734}" type="sibTrans" cxnId="{5BC2D27C-7FD3-416C-9D06-3A73C28C9E72}">
      <dgm:prSet/>
      <dgm:spPr/>
      <dgm:t>
        <a:bodyPr/>
        <a:lstStyle/>
        <a:p>
          <a:endParaRPr lang="en-US"/>
        </a:p>
      </dgm:t>
    </dgm:pt>
    <dgm:pt modelId="{5CBB0FB9-C747-4A05-A5BE-8CE2C3BAE2F8}">
      <dgm:prSet/>
      <dgm:spPr/>
      <dgm:t>
        <a:bodyPr/>
        <a:lstStyle/>
        <a:p>
          <a:r>
            <a:rPr lang="en-US" dirty="0"/>
            <a:t>National Action: </a:t>
          </a:r>
          <a:r>
            <a:rPr lang="en-US" dirty="0" err="1"/>
            <a:t>Ockenden</a:t>
          </a:r>
          <a:r>
            <a:rPr lang="en-US" dirty="0"/>
            <a:t> Report (2022) introduced Immediate and Essential Actions to improve maternity safety.</a:t>
          </a:r>
        </a:p>
      </dgm:t>
    </dgm:pt>
    <dgm:pt modelId="{966DA713-FB91-4315-95E5-877C02626E6F}" type="parTrans" cxnId="{719D4A71-C073-4DBF-9376-25657CD991DF}">
      <dgm:prSet/>
      <dgm:spPr/>
      <dgm:t>
        <a:bodyPr/>
        <a:lstStyle/>
        <a:p>
          <a:endParaRPr lang="en-US"/>
        </a:p>
      </dgm:t>
    </dgm:pt>
    <dgm:pt modelId="{52D0602D-7447-4F11-96D9-F4C1F06E7E84}" type="sibTrans" cxnId="{719D4A71-C073-4DBF-9376-25657CD991DF}">
      <dgm:prSet/>
      <dgm:spPr/>
      <dgm:t>
        <a:bodyPr/>
        <a:lstStyle/>
        <a:p>
          <a:endParaRPr lang="en-US"/>
        </a:p>
      </dgm:t>
    </dgm:pt>
    <dgm:pt modelId="{E6C6F42D-4838-44C7-AA30-21FADF82F7CD}">
      <dgm:prSet/>
      <dgm:spPr/>
      <dgm:t>
        <a:bodyPr/>
        <a:lstStyle/>
        <a:p>
          <a:r>
            <a:rPr lang="en-US" dirty="0"/>
            <a:t>Policy Gap: Differences exist between NHS policy design and its practical implementation (Schaaf et al., 2023).</a:t>
          </a:r>
        </a:p>
      </dgm:t>
    </dgm:pt>
    <dgm:pt modelId="{897BF792-105F-4C15-A524-5D3E220D13EF}" type="parTrans" cxnId="{0804B8D5-D649-458A-A90C-E7387B7CC7A3}">
      <dgm:prSet/>
      <dgm:spPr/>
      <dgm:t>
        <a:bodyPr/>
        <a:lstStyle/>
        <a:p>
          <a:endParaRPr lang="en-US"/>
        </a:p>
      </dgm:t>
    </dgm:pt>
    <dgm:pt modelId="{445AEECD-D73A-4737-BFD4-35BCD43E29BC}" type="sibTrans" cxnId="{0804B8D5-D649-458A-A90C-E7387B7CC7A3}">
      <dgm:prSet/>
      <dgm:spPr/>
      <dgm:t>
        <a:bodyPr/>
        <a:lstStyle/>
        <a:p>
          <a:endParaRPr lang="en-US"/>
        </a:p>
      </dgm:t>
    </dgm:pt>
    <dgm:pt modelId="{20A619B8-6543-4CF7-B034-1EC3B6315123}">
      <dgm:prSet/>
      <dgm:spPr/>
      <dgm:t>
        <a:bodyPr/>
        <a:lstStyle/>
        <a:p>
          <a:r>
            <a:rPr lang="en-US" dirty="0"/>
            <a:t>Patient-focused care: Policies should </a:t>
          </a:r>
          <a:r>
            <a:rPr lang="en-US" dirty="0" err="1"/>
            <a:t>prioritise</a:t>
          </a:r>
          <a:r>
            <a:rPr lang="en-US" dirty="0"/>
            <a:t> empathy, effective communication, and cultural safety (</a:t>
          </a:r>
          <a:r>
            <a:rPr lang="en-US" dirty="0" err="1"/>
            <a:t>Lokugamage</a:t>
          </a:r>
          <a:r>
            <a:rPr lang="en-US" dirty="0"/>
            <a:t> et al., 2022).</a:t>
          </a:r>
        </a:p>
      </dgm:t>
    </dgm:pt>
    <dgm:pt modelId="{5A36078A-989A-400C-826C-B2DD31BD084E}" type="parTrans" cxnId="{B5B90647-0448-4153-9C48-BAB3D3766C5E}">
      <dgm:prSet/>
      <dgm:spPr/>
      <dgm:t>
        <a:bodyPr/>
        <a:lstStyle/>
        <a:p>
          <a:endParaRPr lang="en-US"/>
        </a:p>
      </dgm:t>
    </dgm:pt>
    <dgm:pt modelId="{6349E710-4AA3-4DDC-A27D-3E8499CFA632}" type="sibTrans" cxnId="{B5B90647-0448-4153-9C48-BAB3D3766C5E}">
      <dgm:prSet/>
      <dgm:spPr/>
      <dgm:t>
        <a:bodyPr/>
        <a:lstStyle/>
        <a:p>
          <a:endParaRPr lang="en-US"/>
        </a:p>
      </dgm:t>
    </dgm:pt>
    <dgm:pt modelId="{0142630A-E42D-42C0-A889-3CDABEB33624}">
      <dgm:prSet/>
      <dgm:spPr/>
      <dgm:t>
        <a:bodyPr/>
        <a:lstStyle/>
        <a:p>
          <a:r>
            <a:rPr lang="en-US" dirty="0"/>
            <a:t>Learning culture: Strengthening </a:t>
          </a:r>
          <a:r>
            <a:rPr lang="en-US" dirty="0" err="1"/>
            <a:t>organisational</a:t>
          </a:r>
          <a:r>
            <a:rPr lang="en-US" dirty="0"/>
            <a:t> learning and empowering staff can help prevent repeated harm (</a:t>
          </a:r>
          <a:r>
            <a:rPr lang="en-US" dirty="0" err="1"/>
            <a:t>Liberati</a:t>
          </a:r>
          <a:r>
            <a:rPr lang="en-US" dirty="0"/>
            <a:t> et al., 2019).</a:t>
          </a:r>
        </a:p>
      </dgm:t>
    </dgm:pt>
    <dgm:pt modelId="{A32E9437-DBCC-4A76-A324-B2DB1E511E19}" type="parTrans" cxnId="{C70449AA-B9FC-49AE-AB8D-0E938103E444}">
      <dgm:prSet/>
      <dgm:spPr/>
      <dgm:t>
        <a:bodyPr/>
        <a:lstStyle/>
        <a:p>
          <a:endParaRPr lang="en-US"/>
        </a:p>
      </dgm:t>
    </dgm:pt>
    <dgm:pt modelId="{38F96F31-64BF-4270-B2FB-DCE1CD2EBF32}" type="sibTrans" cxnId="{C70449AA-B9FC-49AE-AB8D-0E938103E444}">
      <dgm:prSet/>
      <dgm:spPr/>
      <dgm:t>
        <a:bodyPr/>
        <a:lstStyle/>
        <a:p>
          <a:endParaRPr lang="en-US"/>
        </a:p>
      </dgm:t>
    </dgm:pt>
    <dgm:pt modelId="{02842D0A-F2A4-4932-8BB7-AE8DE3F7D835}" type="pres">
      <dgm:prSet presAssocID="{FB152614-4B6B-493B-9131-7863EEB9E213}" presName="outerComposite" presStyleCnt="0">
        <dgm:presLayoutVars>
          <dgm:chMax val="5"/>
          <dgm:dir/>
          <dgm:resizeHandles val="exact"/>
        </dgm:presLayoutVars>
      </dgm:prSet>
      <dgm:spPr/>
    </dgm:pt>
    <dgm:pt modelId="{72C7D648-B011-4FBF-8C8A-547D79D6453F}" type="pres">
      <dgm:prSet presAssocID="{FB152614-4B6B-493B-9131-7863EEB9E213}" presName="dummyMaxCanvas" presStyleCnt="0">
        <dgm:presLayoutVars/>
      </dgm:prSet>
      <dgm:spPr/>
    </dgm:pt>
    <dgm:pt modelId="{658E00DD-7941-4294-B65A-367F2CEF4C83}" type="pres">
      <dgm:prSet presAssocID="{FB152614-4B6B-493B-9131-7863EEB9E213}" presName="FiveNodes_1" presStyleLbl="node1" presStyleIdx="0" presStyleCnt="5">
        <dgm:presLayoutVars>
          <dgm:bulletEnabled val="1"/>
        </dgm:presLayoutVars>
      </dgm:prSet>
      <dgm:spPr/>
    </dgm:pt>
    <dgm:pt modelId="{F4A766D8-97D1-49C8-900E-8EA766E0613C}" type="pres">
      <dgm:prSet presAssocID="{FB152614-4B6B-493B-9131-7863EEB9E213}" presName="FiveNodes_2" presStyleLbl="node1" presStyleIdx="1" presStyleCnt="5">
        <dgm:presLayoutVars>
          <dgm:bulletEnabled val="1"/>
        </dgm:presLayoutVars>
      </dgm:prSet>
      <dgm:spPr/>
    </dgm:pt>
    <dgm:pt modelId="{4BDF009D-DFED-4C6A-BB99-F95D4B580E0C}" type="pres">
      <dgm:prSet presAssocID="{FB152614-4B6B-493B-9131-7863EEB9E213}" presName="FiveNodes_3" presStyleLbl="node1" presStyleIdx="2" presStyleCnt="5">
        <dgm:presLayoutVars>
          <dgm:bulletEnabled val="1"/>
        </dgm:presLayoutVars>
      </dgm:prSet>
      <dgm:spPr/>
    </dgm:pt>
    <dgm:pt modelId="{DE6BFF5C-61CC-4C5E-AD98-D90CE50375C2}" type="pres">
      <dgm:prSet presAssocID="{FB152614-4B6B-493B-9131-7863EEB9E213}" presName="FiveNodes_4" presStyleLbl="node1" presStyleIdx="3" presStyleCnt="5">
        <dgm:presLayoutVars>
          <dgm:bulletEnabled val="1"/>
        </dgm:presLayoutVars>
      </dgm:prSet>
      <dgm:spPr/>
    </dgm:pt>
    <dgm:pt modelId="{33CBD924-5290-4781-9854-DF420F167200}" type="pres">
      <dgm:prSet presAssocID="{FB152614-4B6B-493B-9131-7863EEB9E213}" presName="FiveNodes_5" presStyleLbl="node1" presStyleIdx="4" presStyleCnt="5">
        <dgm:presLayoutVars>
          <dgm:bulletEnabled val="1"/>
        </dgm:presLayoutVars>
      </dgm:prSet>
      <dgm:spPr/>
    </dgm:pt>
    <dgm:pt modelId="{8FF73F67-6ED3-43EC-9D3B-ADB6EF59BC55}" type="pres">
      <dgm:prSet presAssocID="{FB152614-4B6B-493B-9131-7863EEB9E213}" presName="FiveConn_1-2" presStyleLbl="fgAccFollowNode1" presStyleIdx="0" presStyleCnt="4">
        <dgm:presLayoutVars>
          <dgm:bulletEnabled val="1"/>
        </dgm:presLayoutVars>
      </dgm:prSet>
      <dgm:spPr/>
    </dgm:pt>
    <dgm:pt modelId="{7C3C6B14-9E1C-44FB-AE29-CD6907A9FA0C}" type="pres">
      <dgm:prSet presAssocID="{FB152614-4B6B-493B-9131-7863EEB9E213}" presName="FiveConn_2-3" presStyleLbl="fgAccFollowNode1" presStyleIdx="1" presStyleCnt="4">
        <dgm:presLayoutVars>
          <dgm:bulletEnabled val="1"/>
        </dgm:presLayoutVars>
      </dgm:prSet>
      <dgm:spPr/>
    </dgm:pt>
    <dgm:pt modelId="{8FCEA953-165A-47BE-8D80-BE529ED91180}" type="pres">
      <dgm:prSet presAssocID="{FB152614-4B6B-493B-9131-7863EEB9E213}" presName="FiveConn_3-4" presStyleLbl="fgAccFollowNode1" presStyleIdx="2" presStyleCnt="4">
        <dgm:presLayoutVars>
          <dgm:bulletEnabled val="1"/>
        </dgm:presLayoutVars>
      </dgm:prSet>
      <dgm:spPr/>
    </dgm:pt>
    <dgm:pt modelId="{C923B9DA-0066-496E-A475-9A79CFC70F02}" type="pres">
      <dgm:prSet presAssocID="{FB152614-4B6B-493B-9131-7863EEB9E213}" presName="FiveConn_4-5" presStyleLbl="fgAccFollowNode1" presStyleIdx="3" presStyleCnt="4">
        <dgm:presLayoutVars>
          <dgm:bulletEnabled val="1"/>
        </dgm:presLayoutVars>
      </dgm:prSet>
      <dgm:spPr/>
    </dgm:pt>
    <dgm:pt modelId="{9FF30823-EE46-4FA7-8338-7B172E452D14}" type="pres">
      <dgm:prSet presAssocID="{FB152614-4B6B-493B-9131-7863EEB9E213}" presName="FiveNodes_1_text" presStyleLbl="node1" presStyleIdx="4" presStyleCnt="5">
        <dgm:presLayoutVars>
          <dgm:bulletEnabled val="1"/>
        </dgm:presLayoutVars>
      </dgm:prSet>
      <dgm:spPr/>
    </dgm:pt>
    <dgm:pt modelId="{915AAC4D-3AD6-46A1-B3AC-8DBE3E6DD8A1}" type="pres">
      <dgm:prSet presAssocID="{FB152614-4B6B-493B-9131-7863EEB9E213}" presName="FiveNodes_2_text" presStyleLbl="node1" presStyleIdx="4" presStyleCnt="5">
        <dgm:presLayoutVars>
          <dgm:bulletEnabled val="1"/>
        </dgm:presLayoutVars>
      </dgm:prSet>
      <dgm:spPr/>
    </dgm:pt>
    <dgm:pt modelId="{D26FEEFD-3C62-4D2D-9F35-0FD6F2EEB9E8}" type="pres">
      <dgm:prSet presAssocID="{FB152614-4B6B-493B-9131-7863EEB9E213}" presName="FiveNodes_3_text" presStyleLbl="node1" presStyleIdx="4" presStyleCnt="5">
        <dgm:presLayoutVars>
          <dgm:bulletEnabled val="1"/>
        </dgm:presLayoutVars>
      </dgm:prSet>
      <dgm:spPr/>
    </dgm:pt>
    <dgm:pt modelId="{C7AFF430-20F1-4EA1-B30D-A1EFFC659779}" type="pres">
      <dgm:prSet presAssocID="{FB152614-4B6B-493B-9131-7863EEB9E213}" presName="FiveNodes_4_text" presStyleLbl="node1" presStyleIdx="4" presStyleCnt="5">
        <dgm:presLayoutVars>
          <dgm:bulletEnabled val="1"/>
        </dgm:presLayoutVars>
      </dgm:prSet>
      <dgm:spPr/>
    </dgm:pt>
    <dgm:pt modelId="{7DF6E5B1-F033-4F80-920B-89556A9CCB3E}" type="pres">
      <dgm:prSet presAssocID="{FB152614-4B6B-493B-9131-7863EEB9E213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A2E28309-D323-4C73-B6A1-42C84982BDC6}" type="presOf" srcId="{0142630A-E42D-42C0-A889-3CDABEB33624}" destId="{7DF6E5B1-F033-4F80-920B-89556A9CCB3E}" srcOrd="1" destOrd="0" presId="urn:microsoft.com/office/officeart/2005/8/layout/vProcess5"/>
    <dgm:cxn modelId="{1CF16E0A-CBBE-4C5D-BF07-03F96C3CBBBB}" type="presOf" srcId="{20A619B8-6543-4CF7-B034-1EC3B6315123}" destId="{DE6BFF5C-61CC-4C5E-AD98-D90CE50375C2}" srcOrd="0" destOrd="0" presId="urn:microsoft.com/office/officeart/2005/8/layout/vProcess5"/>
    <dgm:cxn modelId="{0389D610-B4E9-4301-AC1B-A28953A2C4D6}" type="presOf" srcId="{5CBB0FB9-C747-4A05-A5BE-8CE2C3BAE2F8}" destId="{915AAC4D-3AD6-46A1-B3AC-8DBE3E6DD8A1}" srcOrd="1" destOrd="0" presId="urn:microsoft.com/office/officeart/2005/8/layout/vProcess5"/>
    <dgm:cxn modelId="{A582D114-9A0D-4466-B048-C233FAAADD72}" type="presOf" srcId="{627B3372-0E0B-4566-8429-CE494886A488}" destId="{9FF30823-EE46-4FA7-8338-7B172E452D14}" srcOrd="1" destOrd="0" presId="urn:microsoft.com/office/officeart/2005/8/layout/vProcess5"/>
    <dgm:cxn modelId="{0704951A-296E-4727-9886-380FCC9A9429}" type="presOf" srcId="{E56AB617-A76E-48D6-9CD4-F03FD2F12734}" destId="{8FF73F67-6ED3-43EC-9D3B-ADB6EF59BC55}" srcOrd="0" destOrd="0" presId="urn:microsoft.com/office/officeart/2005/8/layout/vProcess5"/>
    <dgm:cxn modelId="{4C858A30-61DA-4A33-A4C1-44D501FCF2ED}" type="presOf" srcId="{627B3372-0E0B-4566-8429-CE494886A488}" destId="{658E00DD-7941-4294-B65A-367F2CEF4C83}" srcOrd="0" destOrd="0" presId="urn:microsoft.com/office/officeart/2005/8/layout/vProcess5"/>
    <dgm:cxn modelId="{B5B90647-0448-4153-9C48-BAB3D3766C5E}" srcId="{FB152614-4B6B-493B-9131-7863EEB9E213}" destId="{20A619B8-6543-4CF7-B034-1EC3B6315123}" srcOrd="3" destOrd="0" parTransId="{5A36078A-989A-400C-826C-B2DD31BD084E}" sibTransId="{6349E710-4AA3-4DDC-A27D-3E8499CFA632}"/>
    <dgm:cxn modelId="{E949244D-C303-46DD-916C-3B322728814B}" type="presOf" srcId="{52D0602D-7447-4F11-96D9-F4C1F06E7E84}" destId="{7C3C6B14-9E1C-44FB-AE29-CD6907A9FA0C}" srcOrd="0" destOrd="0" presId="urn:microsoft.com/office/officeart/2005/8/layout/vProcess5"/>
    <dgm:cxn modelId="{B151B84F-6642-44C5-B1A9-DA562A804812}" type="presOf" srcId="{6349E710-4AA3-4DDC-A27D-3E8499CFA632}" destId="{C923B9DA-0066-496E-A475-9A79CFC70F02}" srcOrd="0" destOrd="0" presId="urn:microsoft.com/office/officeart/2005/8/layout/vProcess5"/>
    <dgm:cxn modelId="{719D4A71-C073-4DBF-9376-25657CD991DF}" srcId="{FB152614-4B6B-493B-9131-7863EEB9E213}" destId="{5CBB0FB9-C747-4A05-A5BE-8CE2C3BAE2F8}" srcOrd="1" destOrd="0" parTransId="{966DA713-FB91-4315-95E5-877C02626E6F}" sibTransId="{52D0602D-7447-4F11-96D9-F4C1F06E7E84}"/>
    <dgm:cxn modelId="{6D0ECC54-6B1D-4AA4-9B2A-8E7C95581934}" type="presOf" srcId="{20A619B8-6543-4CF7-B034-1EC3B6315123}" destId="{C7AFF430-20F1-4EA1-B30D-A1EFFC659779}" srcOrd="1" destOrd="0" presId="urn:microsoft.com/office/officeart/2005/8/layout/vProcess5"/>
    <dgm:cxn modelId="{5BC2D27C-7FD3-416C-9D06-3A73C28C9E72}" srcId="{FB152614-4B6B-493B-9131-7863EEB9E213}" destId="{627B3372-0E0B-4566-8429-CE494886A488}" srcOrd="0" destOrd="0" parTransId="{86BEEF8B-706C-4D70-AA7D-6A144828C89F}" sibTransId="{E56AB617-A76E-48D6-9CD4-F03FD2F12734}"/>
    <dgm:cxn modelId="{24016780-5B5B-44A7-9317-3DB77BB16E9E}" type="presOf" srcId="{E6C6F42D-4838-44C7-AA30-21FADF82F7CD}" destId="{4BDF009D-DFED-4C6A-BB99-F95D4B580E0C}" srcOrd="0" destOrd="0" presId="urn:microsoft.com/office/officeart/2005/8/layout/vProcess5"/>
    <dgm:cxn modelId="{A5F0A584-81F3-4468-A56A-2FA1AFBFD13E}" type="presOf" srcId="{5CBB0FB9-C747-4A05-A5BE-8CE2C3BAE2F8}" destId="{F4A766D8-97D1-49C8-900E-8EA766E0613C}" srcOrd="0" destOrd="0" presId="urn:microsoft.com/office/officeart/2005/8/layout/vProcess5"/>
    <dgm:cxn modelId="{A1493D92-AB03-411B-859A-6DA259D8F795}" type="presOf" srcId="{FB152614-4B6B-493B-9131-7863EEB9E213}" destId="{02842D0A-F2A4-4932-8BB7-AE8DE3F7D835}" srcOrd="0" destOrd="0" presId="urn:microsoft.com/office/officeart/2005/8/layout/vProcess5"/>
    <dgm:cxn modelId="{8FB6019F-6B70-440D-A576-DF9CF4D3222D}" type="presOf" srcId="{E6C6F42D-4838-44C7-AA30-21FADF82F7CD}" destId="{D26FEEFD-3C62-4D2D-9F35-0FD6F2EEB9E8}" srcOrd="1" destOrd="0" presId="urn:microsoft.com/office/officeart/2005/8/layout/vProcess5"/>
    <dgm:cxn modelId="{C70449AA-B9FC-49AE-AB8D-0E938103E444}" srcId="{FB152614-4B6B-493B-9131-7863EEB9E213}" destId="{0142630A-E42D-42C0-A889-3CDABEB33624}" srcOrd="4" destOrd="0" parTransId="{A32E9437-DBCC-4A76-A324-B2DB1E511E19}" sibTransId="{38F96F31-64BF-4270-B2FB-DCE1CD2EBF32}"/>
    <dgm:cxn modelId="{D00E0CCF-5725-4B85-843C-E47F24F57D0E}" type="presOf" srcId="{0142630A-E42D-42C0-A889-3CDABEB33624}" destId="{33CBD924-5290-4781-9854-DF420F167200}" srcOrd="0" destOrd="0" presId="urn:microsoft.com/office/officeart/2005/8/layout/vProcess5"/>
    <dgm:cxn modelId="{0804B8D5-D649-458A-A90C-E7387B7CC7A3}" srcId="{FB152614-4B6B-493B-9131-7863EEB9E213}" destId="{E6C6F42D-4838-44C7-AA30-21FADF82F7CD}" srcOrd="2" destOrd="0" parTransId="{897BF792-105F-4C15-A524-5D3E220D13EF}" sibTransId="{445AEECD-D73A-4737-BFD4-35BCD43E29BC}"/>
    <dgm:cxn modelId="{5B9954E5-517F-4445-AAB5-C1A2B66B0F8F}" type="presOf" srcId="{445AEECD-D73A-4737-BFD4-35BCD43E29BC}" destId="{8FCEA953-165A-47BE-8D80-BE529ED91180}" srcOrd="0" destOrd="0" presId="urn:microsoft.com/office/officeart/2005/8/layout/vProcess5"/>
    <dgm:cxn modelId="{E205AE76-088C-4C50-8C71-60025CFC55CC}" type="presParOf" srcId="{02842D0A-F2A4-4932-8BB7-AE8DE3F7D835}" destId="{72C7D648-B011-4FBF-8C8A-547D79D6453F}" srcOrd="0" destOrd="0" presId="urn:microsoft.com/office/officeart/2005/8/layout/vProcess5"/>
    <dgm:cxn modelId="{0F7CE6D7-7112-48F2-862A-3901EC2794B2}" type="presParOf" srcId="{02842D0A-F2A4-4932-8BB7-AE8DE3F7D835}" destId="{658E00DD-7941-4294-B65A-367F2CEF4C83}" srcOrd="1" destOrd="0" presId="urn:microsoft.com/office/officeart/2005/8/layout/vProcess5"/>
    <dgm:cxn modelId="{39F84558-75BC-447D-AF7F-9D72035EDB43}" type="presParOf" srcId="{02842D0A-F2A4-4932-8BB7-AE8DE3F7D835}" destId="{F4A766D8-97D1-49C8-900E-8EA766E0613C}" srcOrd="2" destOrd="0" presId="urn:microsoft.com/office/officeart/2005/8/layout/vProcess5"/>
    <dgm:cxn modelId="{BCBE9FB5-0197-47E6-A432-4579163EFF2F}" type="presParOf" srcId="{02842D0A-F2A4-4932-8BB7-AE8DE3F7D835}" destId="{4BDF009D-DFED-4C6A-BB99-F95D4B580E0C}" srcOrd="3" destOrd="0" presId="urn:microsoft.com/office/officeart/2005/8/layout/vProcess5"/>
    <dgm:cxn modelId="{419705E2-662D-4827-9E1A-8488D624BC37}" type="presParOf" srcId="{02842D0A-F2A4-4932-8BB7-AE8DE3F7D835}" destId="{DE6BFF5C-61CC-4C5E-AD98-D90CE50375C2}" srcOrd="4" destOrd="0" presId="urn:microsoft.com/office/officeart/2005/8/layout/vProcess5"/>
    <dgm:cxn modelId="{6B4025B6-182B-4DF0-B87E-D355CE19D215}" type="presParOf" srcId="{02842D0A-F2A4-4932-8BB7-AE8DE3F7D835}" destId="{33CBD924-5290-4781-9854-DF420F167200}" srcOrd="5" destOrd="0" presId="urn:microsoft.com/office/officeart/2005/8/layout/vProcess5"/>
    <dgm:cxn modelId="{07BC4227-D187-4C2E-847E-7D9F40FCACCB}" type="presParOf" srcId="{02842D0A-F2A4-4932-8BB7-AE8DE3F7D835}" destId="{8FF73F67-6ED3-43EC-9D3B-ADB6EF59BC55}" srcOrd="6" destOrd="0" presId="urn:microsoft.com/office/officeart/2005/8/layout/vProcess5"/>
    <dgm:cxn modelId="{807631C8-44A0-47A4-909D-351C782DD652}" type="presParOf" srcId="{02842D0A-F2A4-4932-8BB7-AE8DE3F7D835}" destId="{7C3C6B14-9E1C-44FB-AE29-CD6907A9FA0C}" srcOrd="7" destOrd="0" presId="urn:microsoft.com/office/officeart/2005/8/layout/vProcess5"/>
    <dgm:cxn modelId="{CF841A79-E979-4851-B022-E35C3C1F02BD}" type="presParOf" srcId="{02842D0A-F2A4-4932-8BB7-AE8DE3F7D835}" destId="{8FCEA953-165A-47BE-8D80-BE529ED91180}" srcOrd="8" destOrd="0" presId="urn:microsoft.com/office/officeart/2005/8/layout/vProcess5"/>
    <dgm:cxn modelId="{BBAA3881-E92E-44D9-8305-06B142D32A40}" type="presParOf" srcId="{02842D0A-F2A4-4932-8BB7-AE8DE3F7D835}" destId="{C923B9DA-0066-496E-A475-9A79CFC70F02}" srcOrd="9" destOrd="0" presId="urn:microsoft.com/office/officeart/2005/8/layout/vProcess5"/>
    <dgm:cxn modelId="{5A44C8E5-0D6B-43E6-996A-CEDA26DD837A}" type="presParOf" srcId="{02842D0A-F2A4-4932-8BB7-AE8DE3F7D835}" destId="{9FF30823-EE46-4FA7-8338-7B172E452D14}" srcOrd="10" destOrd="0" presId="urn:microsoft.com/office/officeart/2005/8/layout/vProcess5"/>
    <dgm:cxn modelId="{274B1178-D2AB-4BEB-A301-A85459D2407A}" type="presParOf" srcId="{02842D0A-F2A4-4932-8BB7-AE8DE3F7D835}" destId="{915AAC4D-3AD6-46A1-B3AC-8DBE3E6DD8A1}" srcOrd="11" destOrd="0" presId="urn:microsoft.com/office/officeart/2005/8/layout/vProcess5"/>
    <dgm:cxn modelId="{4929D093-4117-4247-9251-66C3EC81BEDA}" type="presParOf" srcId="{02842D0A-F2A4-4932-8BB7-AE8DE3F7D835}" destId="{D26FEEFD-3C62-4D2D-9F35-0FD6F2EEB9E8}" srcOrd="12" destOrd="0" presId="urn:microsoft.com/office/officeart/2005/8/layout/vProcess5"/>
    <dgm:cxn modelId="{98E55D93-547B-4111-8432-40E4C1208544}" type="presParOf" srcId="{02842D0A-F2A4-4932-8BB7-AE8DE3F7D835}" destId="{C7AFF430-20F1-4EA1-B30D-A1EFFC659779}" srcOrd="13" destOrd="0" presId="urn:microsoft.com/office/officeart/2005/8/layout/vProcess5"/>
    <dgm:cxn modelId="{59E20126-10CF-4B13-80C6-16B739ABD5B7}" type="presParOf" srcId="{02842D0A-F2A4-4932-8BB7-AE8DE3F7D835}" destId="{7DF6E5B1-F033-4F80-920B-89556A9CCB3E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13171B-E4F1-4FBC-8D82-0E3C27B85D3E}" type="doc">
      <dgm:prSet loTypeId="urn:microsoft.com/office/officeart/2005/8/layout/bProcess3" loCatId="process" qsTypeId="urn:microsoft.com/office/officeart/2005/8/quickstyle/simple3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A9634F6F-557B-49A0-9C3C-124A16468DAA}">
      <dgm:prSet/>
      <dgm:spPr/>
      <dgm:t>
        <a:bodyPr/>
        <a:lstStyle/>
        <a:p>
          <a:r>
            <a:rPr lang="en-US" dirty="0"/>
            <a:t>High-performing units prioritize coherent communication, visible leadership, and team learning (</a:t>
          </a:r>
          <a:r>
            <a:rPr lang="en-US" dirty="0" err="1"/>
            <a:t>Liberati</a:t>
          </a:r>
          <a:r>
            <a:rPr lang="en-US" dirty="0"/>
            <a:t> et al., 2019).</a:t>
          </a:r>
        </a:p>
      </dgm:t>
    </dgm:pt>
    <dgm:pt modelId="{0DD6684E-C8F1-4C09-8504-E4BB4347F606}" type="parTrans" cxnId="{07D82E97-E9A3-42FD-8C11-538684E0A8B9}">
      <dgm:prSet/>
      <dgm:spPr/>
      <dgm:t>
        <a:bodyPr/>
        <a:lstStyle/>
        <a:p>
          <a:endParaRPr lang="en-US"/>
        </a:p>
      </dgm:t>
    </dgm:pt>
    <dgm:pt modelId="{C4B28796-9A86-4738-81F1-533BCDB79EF8}" type="sibTrans" cxnId="{07D82E97-E9A3-42FD-8C11-538684E0A8B9}">
      <dgm:prSet/>
      <dgm:spPr/>
      <dgm:t>
        <a:bodyPr/>
        <a:lstStyle/>
        <a:p>
          <a:endParaRPr lang="en-US"/>
        </a:p>
      </dgm:t>
    </dgm:pt>
    <dgm:pt modelId="{3A86EEAE-B0F5-48A7-ACC7-9B3EDC07ABE9}">
      <dgm:prSet/>
      <dgm:spPr/>
      <dgm:t>
        <a:bodyPr/>
        <a:lstStyle/>
        <a:p>
          <a:r>
            <a:rPr lang="en-US" dirty="0"/>
            <a:t>Respectful models foster autonomy, directly boosting patient confidence and trust.</a:t>
          </a:r>
        </a:p>
      </dgm:t>
    </dgm:pt>
    <dgm:pt modelId="{14847083-5974-484E-A131-016CDED7CF6F}" type="parTrans" cxnId="{C0C0525B-2318-4CA0-8389-733BC9CA3835}">
      <dgm:prSet/>
      <dgm:spPr/>
      <dgm:t>
        <a:bodyPr/>
        <a:lstStyle/>
        <a:p>
          <a:endParaRPr lang="en-US"/>
        </a:p>
      </dgm:t>
    </dgm:pt>
    <dgm:pt modelId="{0523608E-D4FC-4B00-BB8B-3B30E06970C9}" type="sibTrans" cxnId="{C0C0525B-2318-4CA0-8389-733BC9CA3835}">
      <dgm:prSet/>
      <dgm:spPr/>
      <dgm:t>
        <a:bodyPr/>
        <a:lstStyle/>
        <a:p>
          <a:endParaRPr lang="en-US"/>
        </a:p>
      </dgm:t>
    </dgm:pt>
    <dgm:pt modelId="{BDC2A557-AAE3-4158-860A-ADFCF273EC8C}">
      <dgm:prSet/>
      <dgm:spPr/>
      <dgm:t>
        <a:bodyPr/>
        <a:lstStyle/>
        <a:p>
          <a:r>
            <a:rPr lang="en-US" dirty="0"/>
            <a:t>Long-term improvement relies heavily on leadership transparency and rigorous accountability (</a:t>
          </a:r>
          <a:r>
            <a:rPr lang="en-US" dirty="0" err="1"/>
            <a:t>Masaba</a:t>
          </a:r>
          <a:r>
            <a:rPr lang="en-US" dirty="0"/>
            <a:t> et al., 2022).</a:t>
          </a:r>
        </a:p>
      </dgm:t>
    </dgm:pt>
    <dgm:pt modelId="{044643F1-9DEA-420C-8C25-C9ED15BFE520}" type="parTrans" cxnId="{D89C4B8F-0E8A-4CBA-8790-BDF811717CBE}">
      <dgm:prSet/>
      <dgm:spPr/>
      <dgm:t>
        <a:bodyPr/>
        <a:lstStyle/>
        <a:p>
          <a:endParaRPr lang="en-US"/>
        </a:p>
      </dgm:t>
    </dgm:pt>
    <dgm:pt modelId="{EB141B5E-A419-4631-8E87-1875388B18FE}" type="sibTrans" cxnId="{D89C4B8F-0E8A-4CBA-8790-BDF811717CBE}">
      <dgm:prSet/>
      <dgm:spPr/>
      <dgm:t>
        <a:bodyPr/>
        <a:lstStyle/>
        <a:p>
          <a:endParaRPr lang="en-US"/>
        </a:p>
      </dgm:t>
    </dgm:pt>
    <dgm:pt modelId="{6382BADD-AFFB-4C82-A195-8096C849D098}">
      <dgm:prSet/>
      <dgm:spPr/>
      <dgm:t>
        <a:bodyPr/>
        <a:lstStyle/>
        <a:p>
          <a:r>
            <a:rPr lang="en-US" dirty="0"/>
            <a:t>Maternal mortality often stems from a mix of systemic gaps and client-related failures (NHS, 2023).</a:t>
          </a:r>
        </a:p>
      </dgm:t>
    </dgm:pt>
    <dgm:pt modelId="{1166E47E-DE3C-4E90-A0F2-0D257B40DF78}" type="parTrans" cxnId="{402B9361-FF08-471A-BF77-2389C0089EEE}">
      <dgm:prSet/>
      <dgm:spPr/>
      <dgm:t>
        <a:bodyPr/>
        <a:lstStyle/>
        <a:p>
          <a:endParaRPr lang="en-US"/>
        </a:p>
      </dgm:t>
    </dgm:pt>
    <dgm:pt modelId="{5F41E8EE-F11E-41F5-A5EA-4766CB07DD83}" type="sibTrans" cxnId="{402B9361-FF08-471A-BF77-2389C0089EEE}">
      <dgm:prSet/>
      <dgm:spPr/>
      <dgm:t>
        <a:bodyPr/>
        <a:lstStyle/>
        <a:p>
          <a:endParaRPr lang="en-US"/>
        </a:p>
      </dgm:t>
    </dgm:pt>
    <dgm:pt modelId="{456DECBF-A702-42B8-8C9F-2B0449D59502}">
      <dgm:prSet/>
      <dgm:spPr/>
      <dgm:t>
        <a:bodyPr/>
        <a:lstStyle/>
        <a:p>
          <a:r>
            <a:rPr lang="en-US" dirty="0"/>
            <a:t>Evidence shows that structured Quality Assurance (QA) saves lives through measurable risk reduction (Millar et al., 2023).</a:t>
          </a:r>
        </a:p>
      </dgm:t>
    </dgm:pt>
    <dgm:pt modelId="{9FE8EC59-8F61-4F7F-959A-8ECE63309652}" type="parTrans" cxnId="{B108EC8F-DA75-4AE9-96B4-1B257E3540FA}">
      <dgm:prSet/>
      <dgm:spPr/>
      <dgm:t>
        <a:bodyPr/>
        <a:lstStyle/>
        <a:p>
          <a:endParaRPr lang="en-US"/>
        </a:p>
      </dgm:t>
    </dgm:pt>
    <dgm:pt modelId="{15C77723-F4D5-488E-B60C-BDE31DE6F687}" type="sibTrans" cxnId="{B108EC8F-DA75-4AE9-96B4-1B257E3540FA}">
      <dgm:prSet/>
      <dgm:spPr/>
      <dgm:t>
        <a:bodyPr/>
        <a:lstStyle/>
        <a:p>
          <a:endParaRPr lang="en-US"/>
        </a:p>
      </dgm:t>
    </dgm:pt>
    <dgm:pt modelId="{8F0BCFC1-3C62-461A-8F73-3F240FE66536}" type="pres">
      <dgm:prSet presAssocID="{4413171B-E4F1-4FBC-8D82-0E3C27B85D3E}" presName="Name0" presStyleCnt="0">
        <dgm:presLayoutVars>
          <dgm:dir/>
          <dgm:resizeHandles val="exact"/>
        </dgm:presLayoutVars>
      </dgm:prSet>
      <dgm:spPr/>
    </dgm:pt>
    <dgm:pt modelId="{294D9C59-A4B4-400B-B127-89AE403D9BAB}" type="pres">
      <dgm:prSet presAssocID="{A9634F6F-557B-49A0-9C3C-124A16468DAA}" presName="node" presStyleLbl="node1" presStyleIdx="0" presStyleCnt="5">
        <dgm:presLayoutVars>
          <dgm:bulletEnabled val="1"/>
        </dgm:presLayoutVars>
      </dgm:prSet>
      <dgm:spPr/>
    </dgm:pt>
    <dgm:pt modelId="{F1DA58A0-51AE-47BC-B984-3D851D5F1208}" type="pres">
      <dgm:prSet presAssocID="{C4B28796-9A86-4738-81F1-533BCDB79EF8}" presName="sibTrans" presStyleLbl="sibTrans1D1" presStyleIdx="0" presStyleCnt="4"/>
      <dgm:spPr/>
    </dgm:pt>
    <dgm:pt modelId="{160F064D-A4D1-45EC-98D6-BF32F4EAEDF5}" type="pres">
      <dgm:prSet presAssocID="{C4B28796-9A86-4738-81F1-533BCDB79EF8}" presName="connectorText" presStyleLbl="sibTrans1D1" presStyleIdx="0" presStyleCnt="4"/>
      <dgm:spPr/>
    </dgm:pt>
    <dgm:pt modelId="{80DF45D5-D4DD-440F-9B0E-B51987591A98}" type="pres">
      <dgm:prSet presAssocID="{3A86EEAE-B0F5-48A7-ACC7-9B3EDC07ABE9}" presName="node" presStyleLbl="node1" presStyleIdx="1" presStyleCnt="5">
        <dgm:presLayoutVars>
          <dgm:bulletEnabled val="1"/>
        </dgm:presLayoutVars>
      </dgm:prSet>
      <dgm:spPr/>
    </dgm:pt>
    <dgm:pt modelId="{476F1FE4-4C46-4F20-8384-C8E930B14FD2}" type="pres">
      <dgm:prSet presAssocID="{0523608E-D4FC-4B00-BB8B-3B30E06970C9}" presName="sibTrans" presStyleLbl="sibTrans1D1" presStyleIdx="1" presStyleCnt="4"/>
      <dgm:spPr/>
    </dgm:pt>
    <dgm:pt modelId="{E658FA3A-3321-425F-940D-AFE4F6D0F8EF}" type="pres">
      <dgm:prSet presAssocID="{0523608E-D4FC-4B00-BB8B-3B30E06970C9}" presName="connectorText" presStyleLbl="sibTrans1D1" presStyleIdx="1" presStyleCnt="4"/>
      <dgm:spPr/>
    </dgm:pt>
    <dgm:pt modelId="{E1CB7032-38B0-45C2-8453-DCBFDDB3A20C}" type="pres">
      <dgm:prSet presAssocID="{BDC2A557-AAE3-4158-860A-ADFCF273EC8C}" presName="node" presStyleLbl="node1" presStyleIdx="2" presStyleCnt="5">
        <dgm:presLayoutVars>
          <dgm:bulletEnabled val="1"/>
        </dgm:presLayoutVars>
      </dgm:prSet>
      <dgm:spPr/>
    </dgm:pt>
    <dgm:pt modelId="{2ACAAACF-0A0F-40CF-AAA2-594E322133AC}" type="pres">
      <dgm:prSet presAssocID="{EB141B5E-A419-4631-8E87-1875388B18FE}" presName="sibTrans" presStyleLbl="sibTrans1D1" presStyleIdx="2" presStyleCnt="4"/>
      <dgm:spPr/>
    </dgm:pt>
    <dgm:pt modelId="{D6CBDDC3-3241-4EB3-8D7F-38EE5F45C8FB}" type="pres">
      <dgm:prSet presAssocID="{EB141B5E-A419-4631-8E87-1875388B18FE}" presName="connectorText" presStyleLbl="sibTrans1D1" presStyleIdx="2" presStyleCnt="4"/>
      <dgm:spPr/>
    </dgm:pt>
    <dgm:pt modelId="{2C60F0D9-0CD5-4B62-B867-D94F4ABDB25F}" type="pres">
      <dgm:prSet presAssocID="{6382BADD-AFFB-4C82-A195-8096C849D098}" presName="node" presStyleLbl="node1" presStyleIdx="3" presStyleCnt="5">
        <dgm:presLayoutVars>
          <dgm:bulletEnabled val="1"/>
        </dgm:presLayoutVars>
      </dgm:prSet>
      <dgm:spPr/>
    </dgm:pt>
    <dgm:pt modelId="{FF547922-1019-4F15-98F6-732C882BD2E9}" type="pres">
      <dgm:prSet presAssocID="{5F41E8EE-F11E-41F5-A5EA-4766CB07DD83}" presName="sibTrans" presStyleLbl="sibTrans1D1" presStyleIdx="3" presStyleCnt="4"/>
      <dgm:spPr/>
    </dgm:pt>
    <dgm:pt modelId="{25A5CBC5-FB33-40B1-B531-91FC8C705E19}" type="pres">
      <dgm:prSet presAssocID="{5F41E8EE-F11E-41F5-A5EA-4766CB07DD83}" presName="connectorText" presStyleLbl="sibTrans1D1" presStyleIdx="3" presStyleCnt="4"/>
      <dgm:spPr/>
    </dgm:pt>
    <dgm:pt modelId="{B9B0C64C-A1F7-4D62-BAD6-0F448120F2BB}" type="pres">
      <dgm:prSet presAssocID="{456DECBF-A702-42B8-8C9F-2B0449D59502}" presName="node" presStyleLbl="node1" presStyleIdx="4" presStyleCnt="5">
        <dgm:presLayoutVars>
          <dgm:bulletEnabled val="1"/>
        </dgm:presLayoutVars>
      </dgm:prSet>
      <dgm:spPr/>
    </dgm:pt>
  </dgm:ptLst>
  <dgm:cxnLst>
    <dgm:cxn modelId="{41CE6605-0C16-467F-8E5E-F3790B64C214}" type="presOf" srcId="{5F41E8EE-F11E-41F5-A5EA-4766CB07DD83}" destId="{FF547922-1019-4F15-98F6-732C882BD2E9}" srcOrd="0" destOrd="0" presId="urn:microsoft.com/office/officeart/2005/8/layout/bProcess3"/>
    <dgm:cxn modelId="{C0C0525B-2318-4CA0-8389-733BC9CA3835}" srcId="{4413171B-E4F1-4FBC-8D82-0E3C27B85D3E}" destId="{3A86EEAE-B0F5-48A7-ACC7-9B3EDC07ABE9}" srcOrd="1" destOrd="0" parTransId="{14847083-5974-484E-A131-016CDED7CF6F}" sibTransId="{0523608E-D4FC-4B00-BB8B-3B30E06970C9}"/>
    <dgm:cxn modelId="{8F728B60-F4E1-42D9-A893-728DB4DC644C}" type="presOf" srcId="{EB141B5E-A419-4631-8E87-1875388B18FE}" destId="{2ACAAACF-0A0F-40CF-AAA2-594E322133AC}" srcOrd="0" destOrd="0" presId="urn:microsoft.com/office/officeart/2005/8/layout/bProcess3"/>
    <dgm:cxn modelId="{402B9361-FF08-471A-BF77-2389C0089EEE}" srcId="{4413171B-E4F1-4FBC-8D82-0E3C27B85D3E}" destId="{6382BADD-AFFB-4C82-A195-8096C849D098}" srcOrd="3" destOrd="0" parTransId="{1166E47E-DE3C-4E90-A0F2-0D257B40DF78}" sibTransId="{5F41E8EE-F11E-41F5-A5EA-4766CB07DD83}"/>
    <dgm:cxn modelId="{56DAB55A-654C-4354-AA53-6BF7116D3A59}" type="presOf" srcId="{456DECBF-A702-42B8-8C9F-2B0449D59502}" destId="{B9B0C64C-A1F7-4D62-BAD6-0F448120F2BB}" srcOrd="0" destOrd="0" presId="urn:microsoft.com/office/officeart/2005/8/layout/bProcess3"/>
    <dgm:cxn modelId="{DA2E3281-A3BD-41CF-B284-88A600B447F2}" type="presOf" srcId="{EB141B5E-A419-4631-8E87-1875388B18FE}" destId="{D6CBDDC3-3241-4EB3-8D7F-38EE5F45C8FB}" srcOrd="1" destOrd="0" presId="urn:microsoft.com/office/officeart/2005/8/layout/bProcess3"/>
    <dgm:cxn modelId="{8B24A887-2E3C-4037-8278-A25ED948B370}" type="presOf" srcId="{BDC2A557-AAE3-4158-860A-ADFCF273EC8C}" destId="{E1CB7032-38B0-45C2-8453-DCBFDDB3A20C}" srcOrd="0" destOrd="0" presId="urn:microsoft.com/office/officeart/2005/8/layout/bProcess3"/>
    <dgm:cxn modelId="{D89C4B8F-0E8A-4CBA-8790-BDF811717CBE}" srcId="{4413171B-E4F1-4FBC-8D82-0E3C27B85D3E}" destId="{BDC2A557-AAE3-4158-860A-ADFCF273EC8C}" srcOrd="2" destOrd="0" parTransId="{044643F1-9DEA-420C-8C25-C9ED15BFE520}" sibTransId="{EB141B5E-A419-4631-8E87-1875388B18FE}"/>
    <dgm:cxn modelId="{B108EC8F-DA75-4AE9-96B4-1B257E3540FA}" srcId="{4413171B-E4F1-4FBC-8D82-0E3C27B85D3E}" destId="{456DECBF-A702-42B8-8C9F-2B0449D59502}" srcOrd="4" destOrd="0" parTransId="{9FE8EC59-8F61-4F7F-959A-8ECE63309652}" sibTransId="{15C77723-F4D5-488E-B60C-BDE31DE6F687}"/>
    <dgm:cxn modelId="{07D82E97-E9A3-42FD-8C11-538684E0A8B9}" srcId="{4413171B-E4F1-4FBC-8D82-0E3C27B85D3E}" destId="{A9634F6F-557B-49A0-9C3C-124A16468DAA}" srcOrd="0" destOrd="0" parTransId="{0DD6684E-C8F1-4C09-8504-E4BB4347F606}" sibTransId="{C4B28796-9A86-4738-81F1-533BCDB79EF8}"/>
    <dgm:cxn modelId="{A111519A-5613-4DE1-9DCC-462A4F914492}" type="presOf" srcId="{C4B28796-9A86-4738-81F1-533BCDB79EF8}" destId="{160F064D-A4D1-45EC-98D6-BF32F4EAEDF5}" srcOrd="1" destOrd="0" presId="urn:microsoft.com/office/officeart/2005/8/layout/bProcess3"/>
    <dgm:cxn modelId="{1C6119B6-93A9-4DE0-BFDF-616CD97A9DC6}" type="presOf" srcId="{6382BADD-AFFB-4C82-A195-8096C849D098}" destId="{2C60F0D9-0CD5-4B62-B867-D94F4ABDB25F}" srcOrd="0" destOrd="0" presId="urn:microsoft.com/office/officeart/2005/8/layout/bProcess3"/>
    <dgm:cxn modelId="{77DB19BA-96A7-4F48-AAF1-B0C06565A78A}" type="presOf" srcId="{4413171B-E4F1-4FBC-8D82-0E3C27B85D3E}" destId="{8F0BCFC1-3C62-461A-8F73-3F240FE66536}" srcOrd="0" destOrd="0" presId="urn:microsoft.com/office/officeart/2005/8/layout/bProcess3"/>
    <dgm:cxn modelId="{3FFDE2C6-8897-4E03-BB4C-C92DA67A08C4}" type="presOf" srcId="{0523608E-D4FC-4B00-BB8B-3B30E06970C9}" destId="{476F1FE4-4C46-4F20-8384-C8E930B14FD2}" srcOrd="0" destOrd="0" presId="urn:microsoft.com/office/officeart/2005/8/layout/bProcess3"/>
    <dgm:cxn modelId="{50C3D8CC-A300-45EA-B82D-684FA92B5F87}" type="presOf" srcId="{0523608E-D4FC-4B00-BB8B-3B30E06970C9}" destId="{E658FA3A-3321-425F-940D-AFE4F6D0F8EF}" srcOrd="1" destOrd="0" presId="urn:microsoft.com/office/officeart/2005/8/layout/bProcess3"/>
    <dgm:cxn modelId="{40187AD5-D8A7-4EA8-9E6B-12EDA9C0678B}" type="presOf" srcId="{3A86EEAE-B0F5-48A7-ACC7-9B3EDC07ABE9}" destId="{80DF45D5-D4DD-440F-9B0E-B51987591A98}" srcOrd="0" destOrd="0" presId="urn:microsoft.com/office/officeart/2005/8/layout/bProcess3"/>
    <dgm:cxn modelId="{6C022EEB-EC00-415A-A8AB-84A0D6EB9909}" type="presOf" srcId="{5F41E8EE-F11E-41F5-A5EA-4766CB07DD83}" destId="{25A5CBC5-FB33-40B1-B531-91FC8C705E19}" srcOrd="1" destOrd="0" presId="urn:microsoft.com/office/officeart/2005/8/layout/bProcess3"/>
    <dgm:cxn modelId="{EA542DED-1787-419C-AF46-13463EA7C498}" type="presOf" srcId="{C4B28796-9A86-4738-81F1-533BCDB79EF8}" destId="{F1DA58A0-51AE-47BC-B984-3D851D5F1208}" srcOrd="0" destOrd="0" presId="urn:microsoft.com/office/officeart/2005/8/layout/bProcess3"/>
    <dgm:cxn modelId="{15752EF4-A7BF-4A75-AB2B-BD9474D5DA70}" type="presOf" srcId="{A9634F6F-557B-49A0-9C3C-124A16468DAA}" destId="{294D9C59-A4B4-400B-B127-89AE403D9BAB}" srcOrd="0" destOrd="0" presId="urn:microsoft.com/office/officeart/2005/8/layout/bProcess3"/>
    <dgm:cxn modelId="{6D36955B-68C3-4141-9558-8EE55754E127}" type="presParOf" srcId="{8F0BCFC1-3C62-461A-8F73-3F240FE66536}" destId="{294D9C59-A4B4-400B-B127-89AE403D9BAB}" srcOrd="0" destOrd="0" presId="urn:microsoft.com/office/officeart/2005/8/layout/bProcess3"/>
    <dgm:cxn modelId="{E3562F6C-B04D-49C9-A2B6-86965D010BF2}" type="presParOf" srcId="{8F0BCFC1-3C62-461A-8F73-3F240FE66536}" destId="{F1DA58A0-51AE-47BC-B984-3D851D5F1208}" srcOrd="1" destOrd="0" presId="urn:microsoft.com/office/officeart/2005/8/layout/bProcess3"/>
    <dgm:cxn modelId="{86A9D3B3-FAC9-4305-BA2B-737BE2163C19}" type="presParOf" srcId="{F1DA58A0-51AE-47BC-B984-3D851D5F1208}" destId="{160F064D-A4D1-45EC-98D6-BF32F4EAEDF5}" srcOrd="0" destOrd="0" presId="urn:microsoft.com/office/officeart/2005/8/layout/bProcess3"/>
    <dgm:cxn modelId="{F74E3F5D-19E4-4384-BFDB-55FA3D26F797}" type="presParOf" srcId="{8F0BCFC1-3C62-461A-8F73-3F240FE66536}" destId="{80DF45D5-D4DD-440F-9B0E-B51987591A98}" srcOrd="2" destOrd="0" presId="urn:microsoft.com/office/officeart/2005/8/layout/bProcess3"/>
    <dgm:cxn modelId="{4F24FA65-9662-4CD3-BDEE-D6FFBFB592F6}" type="presParOf" srcId="{8F0BCFC1-3C62-461A-8F73-3F240FE66536}" destId="{476F1FE4-4C46-4F20-8384-C8E930B14FD2}" srcOrd="3" destOrd="0" presId="urn:microsoft.com/office/officeart/2005/8/layout/bProcess3"/>
    <dgm:cxn modelId="{068112A2-A54A-4E01-BAC8-A11A719B6931}" type="presParOf" srcId="{476F1FE4-4C46-4F20-8384-C8E930B14FD2}" destId="{E658FA3A-3321-425F-940D-AFE4F6D0F8EF}" srcOrd="0" destOrd="0" presId="urn:microsoft.com/office/officeart/2005/8/layout/bProcess3"/>
    <dgm:cxn modelId="{150ADEF3-7C6B-46CB-9CF6-0086A815111A}" type="presParOf" srcId="{8F0BCFC1-3C62-461A-8F73-3F240FE66536}" destId="{E1CB7032-38B0-45C2-8453-DCBFDDB3A20C}" srcOrd="4" destOrd="0" presId="urn:microsoft.com/office/officeart/2005/8/layout/bProcess3"/>
    <dgm:cxn modelId="{AD9E453C-CF90-45BB-BAAB-6F73527EF547}" type="presParOf" srcId="{8F0BCFC1-3C62-461A-8F73-3F240FE66536}" destId="{2ACAAACF-0A0F-40CF-AAA2-594E322133AC}" srcOrd="5" destOrd="0" presId="urn:microsoft.com/office/officeart/2005/8/layout/bProcess3"/>
    <dgm:cxn modelId="{96395C73-EA62-4309-8989-85A549B3A783}" type="presParOf" srcId="{2ACAAACF-0A0F-40CF-AAA2-594E322133AC}" destId="{D6CBDDC3-3241-4EB3-8D7F-38EE5F45C8FB}" srcOrd="0" destOrd="0" presId="urn:microsoft.com/office/officeart/2005/8/layout/bProcess3"/>
    <dgm:cxn modelId="{0B4B932C-E172-4387-9EFE-1DE8F1387F01}" type="presParOf" srcId="{8F0BCFC1-3C62-461A-8F73-3F240FE66536}" destId="{2C60F0D9-0CD5-4B62-B867-D94F4ABDB25F}" srcOrd="6" destOrd="0" presId="urn:microsoft.com/office/officeart/2005/8/layout/bProcess3"/>
    <dgm:cxn modelId="{F7256217-9DAD-4D18-AD71-23EBA35F3E49}" type="presParOf" srcId="{8F0BCFC1-3C62-461A-8F73-3F240FE66536}" destId="{FF547922-1019-4F15-98F6-732C882BD2E9}" srcOrd="7" destOrd="0" presId="urn:microsoft.com/office/officeart/2005/8/layout/bProcess3"/>
    <dgm:cxn modelId="{F59DCD75-7483-4B34-8B03-C7FEF8591613}" type="presParOf" srcId="{FF547922-1019-4F15-98F6-732C882BD2E9}" destId="{25A5CBC5-FB33-40B1-B531-91FC8C705E19}" srcOrd="0" destOrd="0" presId="urn:microsoft.com/office/officeart/2005/8/layout/bProcess3"/>
    <dgm:cxn modelId="{CC1CA3B2-5D4C-4D48-BDC5-9547BFC59178}" type="presParOf" srcId="{8F0BCFC1-3C62-461A-8F73-3F240FE66536}" destId="{B9B0C64C-A1F7-4D62-BAD6-0F448120F2BB}" srcOrd="8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7A75DD2-A5C1-443C-90E4-B941AE0B844B}" type="doc">
      <dgm:prSet loTypeId="urn:microsoft.com/office/officeart/2005/8/layout/default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04BB425-0B03-493F-B6F0-20D86A9600D8}">
      <dgm:prSet/>
      <dgm:spPr/>
      <dgm:t>
        <a:bodyPr/>
        <a:lstStyle/>
        <a:p>
          <a:r>
            <a:rPr lang="en-US" dirty="0"/>
            <a:t>Continuity of Work: This presentation serves as the basis for the written report. </a:t>
          </a:r>
        </a:p>
      </dgm:t>
    </dgm:pt>
    <dgm:pt modelId="{E0927AAC-7F21-4985-9AD3-7E2AECA0696F}" type="parTrans" cxnId="{F94BF2FC-DCD8-484E-B0CD-B632CF568A1C}">
      <dgm:prSet/>
      <dgm:spPr/>
      <dgm:t>
        <a:bodyPr/>
        <a:lstStyle/>
        <a:p>
          <a:endParaRPr lang="en-US"/>
        </a:p>
      </dgm:t>
    </dgm:pt>
    <dgm:pt modelId="{DD58861A-2C13-4AF7-A24E-D498D2F8D8FB}" type="sibTrans" cxnId="{F94BF2FC-DCD8-484E-B0CD-B632CF568A1C}">
      <dgm:prSet/>
      <dgm:spPr/>
      <dgm:t>
        <a:bodyPr/>
        <a:lstStyle/>
        <a:p>
          <a:endParaRPr lang="en-US"/>
        </a:p>
      </dgm:t>
    </dgm:pt>
    <dgm:pt modelId="{EFCF0745-A758-4181-AE89-3F2A72760B92}">
      <dgm:prSet/>
      <dgm:spPr/>
      <dgm:t>
        <a:bodyPr/>
        <a:lstStyle/>
        <a:p>
          <a:r>
            <a:rPr lang="en-US" dirty="0"/>
            <a:t>Proposed Report Structure:</a:t>
          </a:r>
        </a:p>
      </dgm:t>
    </dgm:pt>
    <dgm:pt modelId="{983ABC7F-828E-4EB0-930C-65A7346CC36E}" type="parTrans" cxnId="{1F958345-60D0-41DF-8444-3D4C0F9EA479}">
      <dgm:prSet/>
      <dgm:spPr/>
      <dgm:t>
        <a:bodyPr/>
        <a:lstStyle/>
        <a:p>
          <a:endParaRPr lang="en-US"/>
        </a:p>
      </dgm:t>
    </dgm:pt>
    <dgm:pt modelId="{A4C1462F-4DF1-41B9-9457-452DB58DB407}" type="sibTrans" cxnId="{1F958345-60D0-41DF-8444-3D4C0F9EA479}">
      <dgm:prSet/>
      <dgm:spPr/>
      <dgm:t>
        <a:bodyPr/>
        <a:lstStyle/>
        <a:p>
          <a:endParaRPr lang="en-US"/>
        </a:p>
      </dgm:t>
    </dgm:pt>
    <dgm:pt modelId="{23F93EA9-E8EB-4A3A-96CB-B8382048A0F6}">
      <dgm:prSet/>
      <dgm:spPr/>
      <dgm:t>
        <a:bodyPr/>
        <a:lstStyle/>
        <a:p>
          <a:r>
            <a:rPr lang="en-US" dirty="0"/>
            <a:t>1. Introduction and Justification for Quality Assurance in NHS Maternity Care.</a:t>
          </a:r>
        </a:p>
      </dgm:t>
    </dgm:pt>
    <dgm:pt modelId="{7A0AFC0C-6C93-4637-B500-3D025D733EFB}" type="parTrans" cxnId="{9B64F6EB-9E30-4E46-B4A3-D8B5C63F1224}">
      <dgm:prSet/>
      <dgm:spPr/>
      <dgm:t>
        <a:bodyPr/>
        <a:lstStyle/>
        <a:p>
          <a:endParaRPr lang="en-US"/>
        </a:p>
      </dgm:t>
    </dgm:pt>
    <dgm:pt modelId="{65204F23-BC44-4B0E-9C00-7A67D39D64EA}" type="sibTrans" cxnId="{9B64F6EB-9E30-4E46-B4A3-D8B5C63F1224}">
      <dgm:prSet/>
      <dgm:spPr/>
      <dgm:t>
        <a:bodyPr/>
        <a:lstStyle/>
        <a:p>
          <a:endParaRPr lang="en-US"/>
        </a:p>
      </dgm:t>
    </dgm:pt>
    <dgm:pt modelId="{7A0CBB78-A79C-4245-8A01-83273179B245}">
      <dgm:prSet/>
      <dgm:spPr/>
      <dgm:t>
        <a:bodyPr/>
        <a:lstStyle/>
        <a:p>
          <a:r>
            <a:rPr lang="en-US" dirty="0"/>
            <a:t>2. Literature Review - Theoretical Frameworks and Quality Assurance Models (Swiss Cheese, Donabedian).</a:t>
          </a:r>
        </a:p>
      </dgm:t>
    </dgm:pt>
    <dgm:pt modelId="{58223788-9C8B-4003-997F-DAFABDE9306F}" type="parTrans" cxnId="{E6BF73BF-2FA0-4589-BFE2-FA46FA74D9DA}">
      <dgm:prSet/>
      <dgm:spPr/>
      <dgm:t>
        <a:bodyPr/>
        <a:lstStyle/>
        <a:p>
          <a:endParaRPr lang="en-US"/>
        </a:p>
      </dgm:t>
    </dgm:pt>
    <dgm:pt modelId="{59DF8F1D-62CF-4AD8-8518-422F0D9C02AE}" type="sibTrans" cxnId="{E6BF73BF-2FA0-4589-BFE2-FA46FA74D9DA}">
      <dgm:prSet/>
      <dgm:spPr/>
      <dgm:t>
        <a:bodyPr/>
        <a:lstStyle/>
        <a:p>
          <a:endParaRPr lang="en-US"/>
        </a:p>
      </dgm:t>
    </dgm:pt>
    <dgm:pt modelId="{78A6A032-71FC-404D-A15D-D39CCDD3D677}">
      <dgm:prSet/>
      <dgm:spPr/>
      <dgm:t>
        <a:bodyPr/>
        <a:lstStyle/>
        <a:p>
          <a:r>
            <a:rPr lang="en-US"/>
            <a:t>3. Case Study Analysis – Shrewsbury &amp; Telford failures.</a:t>
          </a:r>
        </a:p>
      </dgm:t>
    </dgm:pt>
    <dgm:pt modelId="{02F7B842-A948-4D13-ADCA-F06424B8C4CF}" type="parTrans" cxnId="{9ECAC220-5195-47BE-B366-F04A97741187}">
      <dgm:prSet/>
      <dgm:spPr/>
      <dgm:t>
        <a:bodyPr/>
        <a:lstStyle/>
        <a:p>
          <a:endParaRPr lang="en-US"/>
        </a:p>
      </dgm:t>
    </dgm:pt>
    <dgm:pt modelId="{3F2E3368-C128-4BCB-BB11-2E8C384AD5A3}" type="sibTrans" cxnId="{9ECAC220-5195-47BE-B366-F04A97741187}">
      <dgm:prSet/>
      <dgm:spPr/>
      <dgm:t>
        <a:bodyPr/>
        <a:lstStyle/>
        <a:p>
          <a:endParaRPr lang="en-US"/>
        </a:p>
      </dgm:t>
    </dgm:pt>
    <dgm:pt modelId="{54BCE17E-DE12-491D-97C5-6DF81BFC0772}">
      <dgm:prSet/>
      <dgm:spPr/>
      <dgm:t>
        <a:bodyPr/>
        <a:lstStyle/>
        <a:p>
          <a:r>
            <a:rPr lang="en-US" dirty="0"/>
            <a:t>4. Discussion on Policy - National Reforms and Governance Consequences.</a:t>
          </a:r>
        </a:p>
      </dgm:t>
    </dgm:pt>
    <dgm:pt modelId="{22EF5FCA-36A2-49A6-B5F7-814E4C841435}" type="parTrans" cxnId="{498B95AB-FB93-43C3-A395-F96EFFFB7913}">
      <dgm:prSet/>
      <dgm:spPr/>
      <dgm:t>
        <a:bodyPr/>
        <a:lstStyle/>
        <a:p>
          <a:endParaRPr lang="en-US"/>
        </a:p>
      </dgm:t>
    </dgm:pt>
    <dgm:pt modelId="{47208450-57CE-4C07-8847-105D53229FD2}" type="sibTrans" cxnId="{498B95AB-FB93-43C3-A395-F96EFFFB7913}">
      <dgm:prSet/>
      <dgm:spPr/>
      <dgm:t>
        <a:bodyPr/>
        <a:lstStyle/>
        <a:p>
          <a:endParaRPr lang="en-US"/>
        </a:p>
      </dgm:t>
    </dgm:pt>
    <dgm:pt modelId="{A6F58F52-BFDE-4C26-B187-CD49A73D5532}">
      <dgm:prSet/>
      <dgm:spPr/>
      <dgm:t>
        <a:bodyPr/>
        <a:lstStyle/>
        <a:p>
          <a:r>
            <a:rPr lang="en-US"/>
            <a:t>5. Recommendations &amp; Future Directions.</a:t>
          </a:r>
        </a:p>
      </dgm:t>
    </dgm:pt>
    <dgm:pt modelId="{D4750280-474B-49BD-AFC0-7F6D7F20B3D9}" type="parTrans" cxnId="{96F75DFC-70EB-4A67-9EAF-E90226E34B1A}">
      <dgm:prSet/>
      <dgm:spPr/>
      <dgm:t>
        <a:bodyPr/>
        <a:lstStyle/>
        <a:p>
          <a:endParaRPr lang="en-US"/>
        </a:p>
      </dgm:t>
    </dgm:pt>
    <dgm:pt modelId="{814101FD-9775-46FD-BCC7-F5B233C1317B}" type="sibTrans" cxnId="{96F75DFC-70EB-4A67-9EAF-E90226E34B1A}">
      <dgm:prSet/>
      <dgm:spPr/>
      <dgm:t>
        <a:bodyPr/>
        <a:lstStyle/>
        <a:p>
          <a:endParaRPr lang="en-US"/>
        </a:p>
      </dgm:t>
    </dgm:pt>
    <dgm:pt modelId="{0C472B64-8EA9-43B5-9C65-71902EA1AB99}">
      <dgm:prSet/>
      <dgm:spPr/>
      <dgm:t>
        <a:bodyPr/>
        <a:lstStyle/>
        <a:p>
          <a:r>
            <a:rPr lang="en-US" dirty="0"/>
            <a:t>Facilitates the connection between theoretical comprehension and practical assessment.</a:t>
          </a:r>
        </a:p>
      </dgm:t>
    </dgm:pt>
    <dgm:pt modelId="{CE36EA47-67F0-4936-9C79-A81D3C8282A8}" type="parTrans" cxnId="{12379B81-E18B-40B8-9EC3-2CEE2883E1B9}">
      <dgm:prSet/>
      <dgm:spPr/>
      <dgm:t>
        <a:bodyPr/>
        <a:lstStyle/>
        <a:p>
          <a:endParaRPr lang="en-US"/>
        </a:p>
      </dgm:t>
    </dgm:pt>
    <dgm:pt modelId="{44169813-56DE-48FA-8798-B14CE23B6542}" type="sibTrans" cxnId="{12379B81-E18B-40B8-9EC3-2CEE2883E1B9}">
      <dgm:prSet/>
      <dgm:spPr/>
      <dgm:t>
        <a:bodyPr/>
        <a:lstStyle/>
        <a:p>
          <a:endParaRPr lang="en-US"/>
        </a:p>
      </dgm:t>
    </dgm:pt>
    <dgm:pt modelId="{4B6F96BF-98DC-49CC-B08D-E743AD6908C3}" type="pres">
      <dgm:prSet presAssocID="{37A75DD2-A5C1-443C-90E4-B941AE0B844B}" presName="diagram" presStyleCnt="0">
        <dgm:presLayoutVars>
          <dgm:dir/>
          <dgm:resizeHandles val="exact"/>
        </dgm:presLayoutVars>
      </dgm:prSet>
      <dgm:spPr/>
    </dgm:pt>
    <dgm:pt modelId="{8DF65475-328B-41F1-8BF8-03F5DF4EB9B1}" type="pres">
      <dgm:prSet presAssocID="{E04BB425-0B03-493F-B6F0-20D86A9600D8}" presName="node" presStyleLbl="node1" presStyleIdx="0" presStyleCnt="8">
        <dgm:presLayoutVars>
          <dgm:bulletEnabled val="1"/>
        </dgm:presLayoutVars>
      </dgm:prSet>
      <dgm:spPr/>
    </dgm:pt>
    <dgm:pt modelId="{79BD39FE-53D1-4F19-812C-633E4417A3DA}" type="pres">
      <dgm:prSet presAssocID="{DD58861A-2C13-4AF7-A24E-D498D2F8D8FB}" presName="sibTrans" presStyleCnt="0"/>
      <dgm:spPr/>
    </dgm:pt>
    <dgm:pt modelId="{20678415-D7EE-45F1-8D6C-828218077927}" type="pres">
      <dgm:prSet presAssocID="{EFCF0745-A758-4181-AE89-3F2A72760B92}" presName="node" presStyleLbl="node1" presStyleIdx="1" presStyleCnt="8">
        <dgm:presLayoutVars>
          <dgm:bulletEnabled val="1"/>
        </dgm:presLayoutVars>
      </dgm:prSet>
      <dgm:spPr/>
    </dgm:pt>
    <dgm:pt modelId="{1DD7EE45-5B0B-47A6-BCDB-5A393C84EC65}" type="pres">
      <dgm:prSet presAssocID="{A4C1462F-4DF1-41B9-9457-452DB58DB407}" presName="sibTrans" presStyleCnt="0"/>
      <dgm:spPr/>
    </dgm:pt>
    <dgm:pt modelId="{BE373B3A-DD72-41D1-8AFF-FFC0EFC0E191}" type="pres">
      <dgm:prSet presAssocID="{23F93EA9-E8EB-4A3A-96CB-B8382048A0F6}" presName="node" presStyleLbl="node1" presStyleIdx="2" presStyleCnt="8">
        <dgm:presLayoutVars>
          <dgm:bulletEnabled val="1"/>
        </dgm:presLayoutVars>
      </dgm:prSet>
      <dgm:spPr/>
    </dgm:pt>
    <dgm:pt modelId="{3A233060-674E-4A6B-B1A0-ACFBE1AD1B0A}" type="pres">
      <dgm:prSet presAssocID="{65204F23-BC44-4B0E-9C00-7A67D39D64EA}" presName="sibTrans" presStyleCnt="0"/>
      <dgm:spPr/>
    </dgm:pt>
    <dgm:pt modelId="{6652534B-AA8F-4499-B4EF-CC30C0A8188B}" type="pres">
      <dgm:prSet presAssocID="{7A0CBB78-A79C-4245-8A01-83273179B245}" presName="node" presStyleLbl="node1" presStyleIdx="3" presStyleCnt="8">
        <dgm:presLayoutVars>
          <dgm:bulletEnabled val="1"/>
        </dgm:presLayoutVars>
      </dgm:prSet>
      <dgm:spPr/>
    </dgm:pt>
    <dgm:pt modelId="{E03203AB-5CD8-4E1D-B0FC-03F9F06F3C22}" type="pres">
      <dgm:prSet presAssocID="{59DF8F1D-62CF-4AD8-8518-422F0D9C02AE}" presName="sibTrans" presStyleCnt="0"/>
      <dgm:spPr/>
    </dgm:pt>
    <dgm:pt modelId="{55CB0DBE-D64C-4559-92EF-1A84B16BCCF4}" type="pres">
      <dgm:prSet presAssocID="{78A6A032-71FC-404D-A15D-D39CCDD3D677}" presName="node" presStyleLbl="node1" presStyleIdx="4" presStyleCnt="8">
        <dgm:presLayoutVars>
          <dgm:bulletEnabled val="1"/>
        </dgm:presLayoutVars>
      </dgm:prSet>
      <dgm:spPr/>
    </dgm:pt>
    <dgm:pt modelId="{B39DABA2-94BD-438B-BAC8-F4FCCAAE61B5}" type="pres">
      <dgm:prSet presAssocID="{3F2E3368-C128-4BCB-BB11-2E8C384AD5A3}" presName="sibTrans" presStyleCnt="0"/>
      <dgm:spPr/>
    </dgm:pt>
    <dgm:pt modelId="{38F1CE06-5F32-42F5-9D6E-DAEDAFD55ACC}" type="pres">
      <dgm:prSet presAssocID="{54BCE17E-DE12-491D-97C5-6DF81BFC0772}" presName="node" presStyleLbl="node1" presStyleIdx="5" presStyleCnt="8">
        <dgm:presLayoutVars>
          <dgm:bulletEnabled val="1"/>
        </dgm:presLayoutVars>
      </dgm:prSet>
      <dgm:spPr/>
    </dgm:pt>
    <dgm:pt modelId="{797D3F35-FADA-486F-B872-7B2DF1FCB78E}" type="pres">
      <dgm:prSet presAssocID="{47208450-57CE-4C07-8847-105D53229FD2}" presName="sibTrans" presStyleCnt="0"/>
      <dgm:spPr/>
    </dgm:pt>
    <dgm:pt modelId="{874B723B-9930-4037-A432-753A6326C7BD}" type="pres">
      <dgm:prSet presAssocID="{A6F58F52-BFDE-4C26-B187-CD49A73D5532}" presName="node" presStyleLbl="node1" presStyleIdx="6" presStyleCnt="8">
        <dgm:presLayoutVars>
          <dgm:bulletEnabled val="1"/>
        </dgm:presLayoutVars>
      </dgm:prSet>
      <dgm:spPr/>
    </dgm:pt>
    <dgm:pt modelId="{26EE6A21-C9A3-4417-B53F-4DB1B54AB44B}" type="pres">
      <dgm:prSet presAssocID="{814101FD-9775-46FD-BCC7-F5B233C1317B}" presName="sibTrans" presStyleCnt="0"/>
      <dgm:spPr/>
    </dgm:pt>
    <dgm:pt modelId="{20D84039-5746-4A03-9D08-AAF980127AD5}" type="pres">
      <dgm:prSet presAssocID="{0C472B64-8EA9-43B5-9C65-71902EA1AB99}" presName="node" presStyleLbl="node1" presStyleIdx="7" presStyleCnt="8">
        <dgm:presLayoutVars>
          <dgm:bulletEnabled val="1"/>
        </dgm:presLayoutVars>
      </dgm:prSet>
      <dgm:spPr/>
    </dgm:pt>
  </dgm:ptLst>
  <dgm:cxnLst>
    <dgm:cxn modelId="{6C153209-AFF4-413F-B5F2-EA29B63F1635}" type="presOf" srcId="{EFCF0745-A758-4181-AE89-3F2A72760B92}" destId="{20678415-D7EE-45F1-8D6C-828218077927}" srcOrd="0" destOrd="0" presId="urn:microsoft.com/office/officeart/2005/8/layout/default"/>
    <dgm:cxn modelId="{61C8E90F-3A9F-4A4A-9FB9-D61C72AB6BD0}" type="presOf" srcId="{37A75DD2-A5C1-443C-90E4-B941AE0B844B}" destId="{4B6F96BF-98DC-49CC-B08D-E743AD6908C3}" srcOrd="0" destOrd="0" presId="urn:microsoft.com/office/officeart/2005/8/layout/default"/>
    <dgm:cxn modelId="{7C4B8620-1DF3-43EA-97BE-56D1161DFE6A}" type="presOf" srcId="{A6F58F52-BFDE-4C26-B187-CD49A73D5532}" destId="{874B723B-9930-4037-A432-753A6326C7BD}" srcOrd="0" destOrd="0" presId="urn:microsoft.com/office/officeart/2005/8/layout/default"/>
    <dgm:cxn modelId="{9ECAC220-5195-47BE-B366-F04A97741187}" srcId="{37A75DD2-A5C1-443C-90E4-B941AE0B844B}" destId="{78A6A032-71FC-404D-A15D-D39CCDD3D677}" srcOrd="4" destOrd="0" parTransId="{02F7B842-A948-4D13-ADCA-F06424B8C4CF}" sibTransId="{3F2E3368-C128-4BCB-BB11-2E8C384AD5A3}"/>
    <dgm:cxn modelId="{8A5CCC25-9A62-43D8-B108-ED1347E66142}" type="presOf" srcId="{54BCE17E-DE12-491D-97C5-6DF81BFC0772}" destId="{38F1CE06-5F32-42F5-9D6E-DAEDAFD55ACC}" srcOrd="0" destOrd="0" presId="urn:microsoft.com/office/officeart/2005/8/layout/default"/>
    <dgm:cxn modelId="{0CCCAA29-383E-4FE5-BE16-D2B1975D9CAF}" type="presOf" srcId="{7A0CBB78-A79C-4245-8A01-83273179B245}" destId="{6652534B-AA8F-4499-B4EF-CC30C0A8188B}" srcOrd="0" destOrd="0" presId="urn:microsoft.com/office/officeart/2005/8/layout/default"/>
    <dgm:cxn modelId="{B18E7732-829E-4B79-853E-617F1CB13E35}" type="presOf" srcId="{E04BB425-0B03-493F-B6F0-20D86A9600D8}" destId="{8DF65475-328B-41F1-8BF8-03F5DF4EB9B1}" srcOrd="0" destOrd="0" presId="urn:microsoft.com/office/officeart/2005/8/layout/default"/>
    <dgm:cxn modelId="{2CB29F3B-F8FE-47A6-8F6A-2392958927AA}" type="presOf" srcId="{0C472B64-8EA9-43B5-9C65-71902EA1AB99}" destId="{20D84039-5746-4A03-9D08-AAF980127AD5}" srcOrd="0" destOrd="0" presId="urn:microsoft.com/office/officeart/2005/8/layout/default"/>
    <dgm:cxn modelId="{1F958345-60D0-41DF-8444-3D4C0F9EA479}" srcId="{37A75DD2-A5C1-443C-90E4-B941AE0B844B}" destId="{EFCF0745-A758-4181-AE89-3F2A72760B92}" srcOrd="1" destOrd="0" parTransId="{983ABC7F-828E-4EB0-930C-65A7346CC36E}" sibTransId="{A4C1462F-4DF1-41B9-9457-452DB58DB407}"/>
    <dgm:cxn modelId="{9D818F6A-5E9B-439D-B4AE-3A097E58CD32}" type="presOf" srcId="{78A6A032-71FC-404D-A15D-D39CCDD3D677}" destId="{55CB0DBE-D64C-4559-92EF-1A84B16BCCF4}" srcOrd="0" destOrd="0" presId="urn:microsoft.com/office/officeart/2005/8/layout/default"/>
    <dgm:cxn modelId="{12379B81-E18B-40B8-9EC3-2CEE2883E1B9}" srcId="{37A75DD2-A5C1-443C-90E4-B941AE0B844B}" destId="{0C472B64-8EA9-43B5-9C65-71902EA1AB99}" srcOrd="7" destOrd="0" parTransId="{CE36EA47-67F0-4936-9C79-A81D3C8282A8}" sibTransId="{44169813-56DE-48FA-8798-B14CE23B6542}"/>
    <dgm:cxn modelId="{498B95AB-FB93-43C3-A395-F96EFFFB7913}" srcId="{37A75DD2-A5C1-443C-90E4-B941AE0B844B}" destId="{54BCE17E-DE12-491D-97C5-6DF81BFC0772}" srcOrd="5" destOrd="0" parTransId="{22EF5FCA-36A2-49A6-B5F7-814E4C841435}" sibTransId="{47208450-57CE-4C07-8847-105D53229FD2}"/>
    <dgm:cxn modelId="{E6BF73BF-2FA0-4589-BFE2-FA46FA74D9DA}" srcId="{37A75DD2-A5C1-443C-90E4-B941AE0B844B}" destId="{7A0CBB78-A79C-4245-8A01-83273179B245}" srcOrd="3" destOrd="0" parTransId="{58223788-9C8B-4003-997F-DAFABDE9306F}" sibTransId="{59DF8F1D-62CF-4AD8-8518-422F0D9C02AE}"/>
    <dgm:cxn modelId="{9B64F6EB-9E30-4E46-B4A3-D8B5C63F1224}" srcId="{37A75DD2-A5C1-443C-90E4-B941AE0B844B}" destId="{23F93EA9-E8EB-4A3A-96CB-B8382048A0F6}" srcOrd="2" destOrd="0" parTransId="{7A0AFC0C-6C93-4637-B500-3D025D733EFB}" sibTransId="{65204F23-BC44-4B0E-9C00-7A67D39D64EA}"/>
    <dgm:cxn modelId="{F4E44BF9-0785-480E-A8FC-34F84564218E}" type="presOf" srcId="{23F93EA9-E8EB-4A3A-96CB-B8382048A0F6}" destId="{BE373B3A-DD72-41D1-8AFF-FFC0EFC0E191}" srcOrd="0" destOrd="0" presId="urn:microsoft.com/office/officeart/2005/8/layout/default"/>
    <dgm:cxn modelId="{96F75DFC-70EB-4A67-9EAF-E90226E34B1A}" srcId="{37A75DD2-A5C1-443C-90E4-B941AE0B844B}" destId="{A6F58F52-BFDE-4C26-B187-CD49A73D5532}" srcOrd="6" destOrd="0" parTransId="{D4750280-474B-49BD-AFC0-7F6D7F20B3D9}" sibTransId="{814101FD-9775-46FD-BCC7-F5B233C1317B}"/>
    <dgm:cxn modelId="{F94BF2FC-DCD8-484E-B0CD-B632CF568A1C}" srcId="{37A75DD2-A5C1-443C-90E4-B941AE0B844B}" destId="{E04BB425-0B03-493F-B6F0-20D86A9600D8}" srcOrd="0" destOrd="0" parTransId="{E0927AAC-7F21-4985-9AD3-7E2AECA0696F}" sibTransId="{DD58861A-2C13-4AF7-A24E-D498D2F8D8FB}"/>
    <dgm:cxn modelId="{1BC11D29-F3D2-4DDB-A3B9-AB92A481A2DD}" type="presParOf" srcId="{4B6F96BF-98DC-49CC-B08D-E743AD6908C3}" destId="{8DF65475-328B-41F1-8BF8-03F5DF4EB9B1}" srcOrd="0" destOrd="0" presId="urn:microsoft.com/office/officeart/2005/8/layout/default"/>
    <dgm:cxn modelId="{6AB0A14A-B783-4DCA-840E-BF066C5239E4}" type="presParOf" srcId="{4B6F96BF-98DC-49CC-B08D-E743AD6908C3}" destId="{79BD39FE-53D1-4F19-812C-633E4417A3DA}" srcOrd="1" destOrd="0" presId="urn:microsoft.com/office/officeart/2005/8/layout/default"/>
    <dgm:cxn modelId="{E8856412-BA0D-437F-B994-C3749551070D}" type="presParOf" srcId="{4B6F96BF-98DC-49CC-B08D-E743AD6908C3}" destId="{20678415-D7EE-45F1-8D6C-828218077927}" srcOrd="2" destOrd="0" presId="urn:microsoft.com/office/officeart/2005/8/layout/default"/>
    <dgm:cxn modelId="{9937F91D-D747-4A3C-AAC8-FEB0A5907D75}" type="presParOf" srcId="{4B6F96BF-98DC-49CC-B08D-E743AD6908C3}" destId="{1DD7EE45-5B0B-47A6-BCDB-5A393C84EC65}" srcOrd="3" destOrd="0" presId="urn:microsoft.com/office/officeart/2005/8/layout/default"/>
    <dgm:cxn modelId="{E4690C20-64D9-4E5B-945B-34128FD94A9B}" type="presParOf" srcId="{4B6F96BF-98DC-49CC-B08D-E743AD6908C3}" destId="{BE373B3A-DD72-41D1-8AFF-FFC0EFC0E191}" srcOrd="4" destOrd="0" presId="urn:microsoft.com/office/officeart/2005/8/layout/default"/>
    <dgm:cxn modelId="{55222D8F-037F-4596-86D7-F171C2D76E90}" type="presParOf" srcId="{4B6F96BF-98DC-49CC-B08D-E743AD6908C3}" destId="{3A233060-674E-4A6B-B1A0-ACFBE1AD1B0A}" srcOrd="5" destOrd="0" presId="urn:microsoft.com/office/officeart/2005/8/layout/default"/>
    <dgm:cxn modelId="{248168F3-6DE0-4F7E-9F7F-D61B72570C10}" type="presParOf" srcId="{4B6F96BF-98DC-49CC-B08D-E743AD6908C3}" destId="{6652534B-AA8F-4499-B4EF-CC30C0A8188B}" srcOrd="6" destOrd="0" presId="urn:microsoft.com/office/officeart/2005/8/layout/default"/>
    <dgm:cxn modelId="{E288F9EA-0652-46CF-BCB2-0B4B18344836}" type="presParOf" srcId="{4B6F96BF-98DC-49CC-B08D-E743AD6908C3}" destId="{E03203AB-5CD8-4E1D-B0FC-03F9F06F3C22}" srcOrd="7" destOrd="0" presId="urn:microsoft.com/office/officeart/2005/8/layout/default"/>
    <dgm:cxn modelId="{32F28077-4526-4FB8-90F9-C004BEBCB932}" type="presParOf" srcId="{4B6F96BF-98DC-49CC-B08D-E743AD6908C3}" destId="{55CB0DBE-D64C-4559-92EF-1A84B16BCCF4}" srcOrd="8" destOrd="0" presId="urn:microsoft.com/office/officeart/2005/8/layout/default"/>
    <dgm:cxn modelId="{67601A4C-8268-4A8F-A448-72BBD9A1124F}" type="presParOf" srcId="{4B6F96BF-98DC-49CC-B08D-E743AD6908C3}" destId="{B39DABA2-94BD-438B-BAC8-F4FCCAAE61B5}" srcOrd="9" destOrd="0" presId="urn:microsoft.com/office/officeart/2005/8/layout/default"/>
    <dgm:cxn modelId="{741DEA26-466C-4E6D-826B-8E50252F8B82}" type="presParOf" srcId="{4B6F96BF-98DC-49CC-B08D-E743AD6908C3}" destId="{38F1CE06-5F32-42F5-9D6E-DAEDAFD55ACC}" srcOrd="10" destOrd="0" presId="urn:microsoft.com/office/officeart/2005/8/layout/default"/>
    <dgm:cxn modelId="{02E245D6-D589-401A-A578-ABCCC642ACAF}" type="presParOf" srcId="{4B6F96BF-98DC-49CC-B08D-E743AD6908C3}" destId="{797D3F35-FADA-486F-B872-7B2DF1FCB78E}" srcOrd="11" destOrd="0" presId="urn:microsoft.com/office/officeart/2005/8/layout/default"/>
    <dgm:cxn modelId="{7B3522AB-9EBA-4B05-A286-41935394C203}" type="presParOf" srcId="{4B6F96BF-98DC-49CC-B08D-E743AD6908C3}" destId="{874B723B-9930-4037-A432-753A6326C7BD}" srcOrd="12" destOrd="0" presId="urn:microsoft.com/office/officeart/2005/8/layout/default"/>
    <dgm:cxn modelId="{C91D2500-05D2-4C63-95CD-0941F27BA8A0}" type="presParOf" srcId="{4B6F96BF-98DC-49CC-B08D-E743AD6908C3}" destId="{26EE6A21-C9A3-4417-B53F-4DB1B54AB44B}" srcOrd="13" destOrd="0" presId="urn:microsoft.com/office/officeart/2005/8/layout/default"/>
    <dgm:cxn modelId="{73C1EA37-28CD-4B71-9BFE-618E6819BE44}" type="presParOf" srcId="{4B6F96BF-98DC-49CC-B08D-E743AD6908C3}" destId="{20D84039-5746-4A03-9D08-AAF980127AD5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D3932C8-A7FA-4CC3-8F76-0C44C81A5B98}" type="doc">
      <dgm:prSet loTypeId="urn:microsoft.com/office/officeart/2005/8/layout/vProcess5" loCatId="process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53640B1-8056-4B16-A378-54706965189D}">
      <dgm:prSet/>
      <dgm:spPr/>
      <dgm:t>
        <a:bodyPr/>
        <a:lstStyle/>
        <a:p>
          <a:pPr algn="just"/>
          <a:r>
            <a:rPr lang="en-US" dirty="0"/>
            <a:t>The Shrewsbury and Telford case exemplifies a systematic failure in quality assurance rather than just single carelessness (Bevan, 2023).</a:t>
          </a:r>
        </a:p>
      </dgm:t>
    </dgm:pt>
    <dgm:pt modelId="{731DAD7A-43B8-402C-A8AE-C91DC6DFA7B6}" type="parTrans" cxnId="{BAF83D2D-E2F4-43A2-A1C7-94762829E716}">
      <dgm:prSet/>
      <dgm:spPr/>
      <dgm:t>
        <a:bodyPr/>
        <a:lstStyle/>
        <a:p>
          <a:endParaRPr lang="en-US"/>
        </a:p>
      </dgm:t>
    </dgm:pt>
    <dgm:pt modelId="{41FEB8FB-261E-4647-9A3D-D7E8D4FBA58B}" type="sibTrans" cxnId="{BAF83D2D-E2F4-43A2-A1C7-94762829E716}">
      <dgm:prSet/>
      <dgm:spPr/>
      <dgm:t>
        <a:bodyPr/>
        <a:lstStyle/>
        <a:p>
          <a:endParaRPr lang="en-US"/>
        </a:p>
      </dgm:t>
    </dgm:pt>
    <dgm:pt modelId="{03CE76E5-EFF1-45A3-84BC-330E161BE7D9}">
      <dgm:prSet/>
      <dgm:spPr/>
      <dgm:t>
        <a:bodyPr/>
        <a:lstStyle/>
        <a:p>
          <a:r>
            <a:rPr lang="en-US" b="1" dirty="0"/>
            <a:t>Root causes: </a:t>
          </a:r>
          <a:r>
            <a:rPr lang="en-US" dirty="0"/>
            <a:t>Inadequate governance, disparity between policy and practice, detrimental culture, and inefficient communication (</a:t>
          </a:r>
          <a:r>
            <a:rPr lang="en-US" dirty="0" err="1"/>
            <a:t>Liberati</a:t>
          </a:r>
          <a:r>
            <a:rPr lang="en-US" dirty="0"/>
            <a:t> et al., 2019).</a:t>
          </a:r>
        </a:p>
      </dgm:t>
    </dgm:pt>
    <dgm:pt modelId="{9BFF59EE-FB12-417D-B9A9-E91307DE3CE7}" type="parTrans" cxnId="{D83C928C-2775-45A8-9EBC-D8ADB0D9836F}">
      <dgm:prSet/>
      <dgm:spPr/>
      <dgm:t>
        <a:bodyPr/>
        <a:lstStyle/>
        <a:p>
          <a:endParaRPr lang="en-US"/>
        </a:p>
      </dgm:t>
    </dgm:pt>
    <dgm:pt modelId="{8AF8DB35-0EBD-490E-8A4F-CD4DE6886577}" type="sibTrans" cxnId="{D83C928C-2775-45A8-9EBC-D8ADB0D9836F}">
      <dgm:prSet/>
      <dgm:spPr/>
      <dgm:t>
        <a:bodyPr/>
        <a:lstStyle/>
        <a:p>
          <a:endParaRPr lang="en-US"/>
        </a:p>
      </dgm:t>
    </dgm:pt>
    <dgm:pt modelId="{5926B3D6-99E1-4380-886E-11BED415C510}">
      <dgm:prSet/>
      <dgm:spPr/>
      <dgm:t>
        <a:bodyPr/>
        <a:lstStyle/>
        <a:p>
          <a:pPr algn="just"/>
          <a:r>
            <a:rPr lang="en-US" b="1" dirty="0"/>
            <a:t>Consequences:</a:t>
          </a:r>
          <a:r>
            <a:rPr lang="en-US" dirty="0"/>
            <a:t> More than 200 avoidable fatalities and lasting harm to families (Ramsey et al., 2024).</a:t>
          </a:r>
        </a:p>
      </dgm:t>
    </dgm:pt>
    <dgm:pt modelId="{D119A652-0CD3-4286-901E-628826A3992F}" type="parTrans" cxnId="{ABCBA64D-040B-45D5-877A-E4C1C4750D9C}">
      <dgm:prSet/>
      <dgm:spPr/>
      <dgm:t>
        <a:bodyPr/>
        <a:lstStyle/>
        <a:p>
          <a:endParaRPr lang="en-US"/>
        </a:p>
      </dgm:t>
    </dgm:pt>
    <dgm:pt modelId="{B3889F63-400B-472F-B11E-077CF3EA1F09}" type="sibTrans" cxnId="{ABCBA64D-040B-45D5-877A-E4C1C4750D9C}">
      <dgm:prSet/>
      <dgm:spPr/>
      <dgm:t>
        <a:bodyPr/>
        <a:lstStyle/>
        <a:p>
          <a:endParaRPr lang="en-US"/>
        </a:p>
      </dgm:t>
    </dgm:pt>
    <dgm:pt modelId="{44CE4651-EE67-471C-BB85-5DF25C4A2E34}">
      <dgm:prSet/>
      <dgm:spPr/>
      <dgm:t>
        <a:bodyPr/>
        <a:lstStyle/>
        <a:p>
          <a:pPr algn="just"/>
          <a:r>
            <a:rPr lang="en-US" dirty="0"/>
            <a:t>National reform initiatives </a:t>
          </a:r>
          <a:r>
            <a:rPr lang="en-US" dirty="0" err="1"/>
            <a:t>emphasise</a:t>
          </a:r>
          <a:r>
            <a:rPr lang="en-US" dirty="0"/>
            <a:t> the need for a sustained safety culture and transparent leadership (Millar et al., 2023).</a:t>
          </a:r>
        </a:p>
      </dgm:t>
    </dgm:pt>
    <dgm:pt modelId="{3981512E-0C9F-4AEB-A520-B144C90ACE77}" type="parTrans" cxnId="{7A171836-FF77-4E8E-90E2-AF5B12C55ABF}">
      <dgm:prSet/>
      <dgm:spPr/>
      <dgm:t>
        <a:bodyPr/>
        <a:lstStyle/>
        <a:p>
          <a:endParaRPr lang="en-US"/>
        </a:p>
      </dgm:t>
    </dgm:pt>
    <dgm:pt modelId="{DDAE483B-31DC-493E-B9FB-4F667C69637D}" type="sibTrans" cxnId="{7A171836-FF77-4E8E-90E2-AF5B12C55ABF}">
      <dgm:prSet/>
      <dgm:spPr/>
      <dgm:t>
        <a:bodyPr/>
        <a:lstStyle/>
        <a:p>
          <a:endParaRPr lang="en-US"/>
        </a:p>
      </dgm:t>
    </dgm:pt>
    <dgm:pt modelId="{1BAC791F-6C82-40EA-B13A-893392BF2E4E}">
      <dgm:prSet/>
      <dgm:spPr/>
      <dgm:t>
        <a:bodyPr/>
        <a:lstStyle/>
        <a:p>
          <a:pPr algn="just"/>
          <a:r>
            <a:rPr lang="en-US" dirty="0"/>
            <a:t>Continuous service improvement must include respect, learning, and responsibility (</a:t>
          </a:r>
          <a:r>
            <a:rPr lang="en-US" dirty="0" err="1"/>
            <a:t>Lokugamage</a:t>
          </a:r>
          <a:r>
            <a:rPr lang="en-US" dirty="0"/>
            <a:t> et al., 2022).</a:t>
          </a:r>
        </a:p>
      </dgm:t>
    </dgm:pt>
    <dgm:pt modelId="{C6A532EC-5B91-4DB2-8B6B-B96800AA89D9}" type="parTrans" cxnId="{38D994F1-BDCD-4761-B202-5EF80BFED18A}">
      <dgm:prSet/>
      <dgm:spPr/>
      <dgm:t>
        <a:bodyPr/>
        <a:lstStyle/>
        <a:p>
          <a:endParaRPr lang="en-US"/>
        </a:p>
      </dgm:t>
    </dgm:pt>
    <dgm:pt modelId="{51929ABB-251B-4B9D-B2F1-AF057818CEBC}" type="sibTrans" cxnId="{38D994F1-BDCD-4761-B202-5EF80BFED18A}">
      <dgm:prSet/>
      <dgm:spPr/>
      <dgm:t>
        <a:bodyPr/>
        <a:lstStyle/>
        <a:p>
          <a:endParaRPr lang="en-US"/>
        </a:p>
      </dgm:t>
    </dgm:pt>
    <dgm:pt modelId="{7A16FEA1-F641-49FC-8467-C341B69EEB4A}" type="pres">
      <dgm:prSet presAssocID="{2D3932C8-A7FA-4CC3-8F76-0C44C81A5B98}" presName="outerComposite" presStyleCnt="0">
        <dgm:presLayoutVars>
          <dgm:chMax val="5"/>
          <dgm:dir/>
          <dgm:resizeHandles val="exact"/>
        </dgm:presLayoutVars>
      </dgm:prSet>
      <dgm:spPr/>
    </dgm:pt>
    <dgm:pt modelId="{E15D30A8-25BC-46EF-A0D8-67E553B946D5}" type="pres">
      <dgm:prSet presAssocID="{2D3932C8-A7FA-4CC3-8F76-0C44C81A5B98}" presName="dummyMaxCanvas" presStyleCnt="0">
        <dgm:presLayoutVars/>
      </dgm:prSet>
      <dgm:spPr/>
    </dgm:pt>
    <dgm:pt modelId="{15D9A16A-5E3D-40FE-9F6C-CE76EF47F5F9}" type="pres">
      <dgm:prSet presAssocID="{2D3932C8-A7FA-4CC3-8F76-0C44C81A5B98}" presName="FiveNodes_1" presStyleLbl="node1" presStyleIdx="0" presStyleCnt="5">
        <dgm:presLayoutVars>
          <dgm:bulletEnabled val="1"/>
        </dgm:presLayoutVars>
      </dgm:prSet>
      <dgm:spPr/>
    </dgm:pt>
    <dgm:pt modelId="{86D2766B-F5C1-4D16-9AAD-A547C8A086BF}" type="pres">
      <dgm:prSet presAssocID="{2D3932C8-A7FA-4CC3-8F76-0C44C81A5B98}" presName="FiveNodes_2" presStyleLbl="node1" presStyleIdx="1" presStyleCnt="5">
        <dgm:presLayoutVars>
          <dgm:bulletEnabled val="1"/>
        </dgm:presLayoutVars>
      </dgm:prSet>
      <dgm:spPr/>
    </dgm:pt>
    <dgm:pt modelId="{9D8BE64F-D340-4220-B927-A4DB2DCEA2D9}" type="pres">
      <dgm:prSet presAssocID="{2D3932C8-A7FA-4CC3-8F76-0C44C81A5B98}" presName="FiveNodes_3" presStyleLbl="node1" presStyleIdx="2" presStyleCnt="5">
        <dgm:presLayoutVars>
          <dgm:bulletEnabled val="1"/>
        </dgm:presLayoutVars>
      </dgm:prSet>
      <dgm:spPr/>
    </dgm:pt>
    <dgm:pt modelId="{842E5102-9FB3-48C1-91B9-E1716B1C6886}" type="pres">
      <dgm:prSet presAssocID="{2D3932C8-A7FA-4CC3-8F76-0C44C81A5B98}" presName="FiveNodes_4" presStyleLbl="node1" presStyleIdx="3" presStyleCnt="5">
        <dgm:presLayoutVars>
          <dgm:bulletEnabled val="1"/>
        </dgm:presLayoutVars>
      </dgm:prSet>
      <dgm:spPr/>
    </dgm:pt>
    <dgm:pt modelId="{99C92C6D-5014-4318-B0EA-274178299423}" type="pres">
      <dgm:prSet presAssocID="{2D3932C8-A7FA-4CC3-8F76-0C44C81A5B98}" presName="FiveNodes_5" presStyleLbl="node1" presStyleIdx="4" presStyleCnt="5">
        <dgm:presLayoutVars>
          <dgm:bulletEnabled val="1"/>
        </dgm:presLayoutVars>
      </dgm:prSet>
      <dgm:spPr/>
    </dgm:pt>
    <dgm:pt modelId="{32906890-67E4-4FD2-850B-B15E41D2B154}" type="pres">
      <dgm:prSet presAssocID="{2D3932C8-A7FA-4CC3-8F76-0C44C81A5B98}" presName="FiveConn_1-2" presStyleLbl="fgAccFollowNode1" presStyleIdx="0" presStyleCnt="4">
        <dgm:presLayoutVars>
          <dgm:bulletEnabled val="1"/>
        </dgm:presLayoutVars>
      </dgm:prSet>
      <dgm:spPr/>
    </dgm:pt>
    <dgm:pt modelId="{C86D5FE7-F474-4871-855C-BA2049C27BE5}" type="pres">
      <dgm:prSet presAssocID="{2D3932C8-A7FA-4CC3-8F76-0C44C81A5B98}" presName="FiveConn_2-3" presStyleLbl="fgAccFollowNode1" presStyleIdx="1" presStyleCnt="4">
        <dgm:presLayoutVars>
          <dgm:bulletEnabled val="1"/>
        </dgm:presLayoutVars>
      </dgm:prSet>
      <dgm:spPr/>
    </dgm:pt>
    <dgm:pt modelId="{7CAD31EB-7CD1-442A-A75C-578440C7A552}" type="pres">
      <dgm:prSet presAssocID="{2D3932C8-A7FA-4CC3-8F76-0C44C81A5B98}" presName="FiveConn_3-4" presStyleLbl="fgAccFollowNode1" presStyleIdx="2" presStyleCnt="4">
        <dgm:presLayoutVars>
          <dgm:bulletEnabled val="1"/>
        </dgm:presLayoutVars>
      </dgm:prSet>
      <dgm:spPr/>
    </dgm:pt>
    <dgm:pt modelId="{C6265A86-E85D-4879-8B85-494BA4A63158}" type="pres">
      <dgm:prSet presAssocID="{2D3932C8-A7FA-4CC3-8F76-0C44C81A5B98}" presName="FiveConn_4-5" presStyleLbl="fgAccFollowNode1" presStyleIdx="3" presStyleCnt="4">
        <dgm:presLayoutVars>
          <dgm:bulletEnabled val="1"/>
        </dgm:presLayoutVars>
      </dgm:prSet>
      <dgm:spPr/>
    </dgm:pt>
    <dgm:pt modelId="{3AF482B9-1924-450A-BC51-E5C0009DCC84}" type="pres">
      <dgm:prSet presAssocID="{2D3932C8-A7FA-4CC3-8F76-0C44C81A5B98}" presName="FiveNodes_1_text" presStyleLbl="node1" presStyleIdx="4" presStyleCnt="5">
        <dgm:presLayoutVars>
          <dgm:bulletEnabled val="1"/>
        </dgm:presLayoutVars>
      </dgm:prSet>
      <dgm:spPr/>
    </dgm:pt>
    <dgm:pt modelId="{C0843655-DC72-4182-AC28-8853E09E2BC8}" type="pres">
      <dgm:prSet presAssocID="{2D3932C8-A7FA-4CC3-8F76-0C44C81A5B98}" presName="FiveNodes_2_text" presStyleLbl="node1" presStyleIdx="4" presStyleCnt="5">
        <dgm:presLayoutVars>
          <dgm:bulletEnabled val="1"/>
        </dgm:presLayoutVars>
      </dgm:prSet>
      <dgm:spPr/>
    </dgm:pt>
    <dgm:pt modelId="{3EE0DA1F-66E4-4429-8B44-9C1798C46EEB}" type="pres">
      <dgm:prSet presAssocID="{2D3932C8-A7FA-4CC3-8F76-0C44C81A5B98}" presName="FiveNodes_3_text" presStyleLbl="node1" presStyleIdx="4" presStyleCnt="5">
        <dgm:presLayoutVars>
          <dgm:bulletEnabled val="1"/>
        </dgm:presLayoutVars>
      </dgm:prSet>
      <dgm:spPr/>
    </dgm:pt>
    <dgm:pt modelId="{05BD62D7-556B-4F91-80C1-1173BCEC8477}" type="pres">
      <dgm:prSet presAssocID="{2D3932C8-A7FA-4CC3-8F76-0C44C81A5B98}" presName="FiveNodes_4_text" presStyleLbl="node1" presStyleIdx="4" presStyleCnt="5">
        <dgm:presLayoutVars>
          <dgm:bulletEnabled val="1"/>
        </dgm:presLayoutVars>
      </dgm:prSet>
      <dgm:spPr/>
    </dgm:pt>
    <dgm:pt modelId="{802F66B8-783A-4CF9-A4EC-B4BA035CA09D}" type="pres">
      <dgm:prSet presAssocID="{2D3932C8-A7FA-4CC3-8F76-0C44C81A5B98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96CBE0B-752F-4AAD-9A4D-09A088A72C87}" type="presOf" srcId="{41FEB8FB-261E-4647-9A3D-D7E8D4FBA58B}" destId="{32906890-67E4-4FD2-850B-B15E41D2B154}" srcOrd="0" destOrd="0" presId="urn:microsoft.com/office/officeart/2005/8/layout/vProcess5"/>
    <dgm:cxn modelId="{795F2226-2E80-404A-A059-4BDB30C987F5}" type="presOf" srcId="{B3889F63-400B-472F-B11E-077CF3EA1F09}" destId="{7CAD31EB-7CD1-442A-A75C-578440C7A552}" srcOrd="0" destOrd="0" presId="urn:microsoft.com/office/officeart/2005/8/layout/vProcess5"/>
    <dgm:cxn modelId="{69BBDC2A-F97D-409E-8C64-E3ACBBC46B69}" type="presOf" srcId="{8AF8DB35-0EBD-490E-8A4F-CD4DE6886577}" destId="{C86D5FE7-F474-4871-855C-BA2049C27BE5}" srcOrd="0" destOrd="0" presId="urn:microsoft.com/office/officeart/2005/8/layout/vProcess5"/>
    <dgm:cxn modelId="{BAF83D2D-E2F4-43A2-A1C7-94762829E716}" srcId="{2D3932C8-A7FA-4CC3-8F76-0C44C81A5B98}" destId="{453640B1-8056-4B16-A378-54706965189D}" srcOrd="0" destOrd="0" parTransId="{731DAD7A-43B8-402C-A8AE-C91DC6DFA7B6}" sibTransId="{41FEB8FB-261E-4647-9A3D-D7E8D4FBA58B}"/>
    <dgm:cxn modelId="{7A171836-FF77-4E8E-90E2-AF5B12C55ABF}" srcId="{2D3932C8-A7FA-4CC3-8F76-0C44C81A5B98}" destId="{44CE4651-EE67-471C-BB85-5DF25C4A2E34}" srcOrd="3" destOrd="0" parTransId="{3981512E-0C9F-4AEB-A520-B144C90ACE77}" sibTransId="{DDAE483B-31DC-493E-B9FB-4F667C69637D}"/>
    <dgm:cxn modelId="{3ABD0D41-8C08-4381-81EF-264CE4D8FC21}" type="presOf" srcId="{453640B1-8056-4B16-A378-54706965189D}" destId="{15D9A16A-5E3D-40FE-9F6C-CE76EF47F5F9}" srcOrd="0" destOrd="0" presId="urn:microsoft.com/office/officeart/2005/8/layout/vProcess5"/>
    <dgm:cxn modelId="{ABCBA64D-040B-45D5-877A-E4C1C4750D9C}" srcId="{2D3932C8-A7FA-4CC3-8F76-0C44C81A5B98}" destId="{5926B3D6-99E1-4380-886E-11BED415C510}" srcOrd="2" destOrd="0" parTransId="{D119A652-0CD3-4286-901E-628826A3992F}" sibTransId="{B3889F63-400B-472F-B11E-077CF3EA1F09}"/>
    <dgm:cxn modelId="{76163856-28DF-4F97-B145-5F017FC013CE}" type="presOf" srcId="{44CE4651-EE67-471C-BB85-5DF25C4A2E34}" destId="{842E5102-9FB3-48C1-91B9-E1716B1C6886}" srcOrd="0" destOrd="0" presId="urn:microsoft.com/office/officeart/2005/8/layout/vProcess5"/>
    <dgm:cxn modelId="{D437888A-243E-4FCA-B367-FB55297CBAB4}" type="presOf" srcId="{5926B3D6-99E1-4380-886E-11BED415C510}" destId="{3EE0DA1F-66E4-4429-8B44-9C1798C46EEB}" srcOrd="1" destOrd="0" presId="urn:microsoft.com/office/officeart/2005/8/layout/vProcess5"/>
    <dgm:cxn modelId="{D83C928C-2775-45A8-9EBC-D8ADB0D9836F}" srcId="{2D3932C8-A7FA-4CC3-8F76-0C44C81A5B98}" destId="{03CE76E5-EFF1-45A3-84BC-330E161BE7D9}" srcOrd="1" destOrd="0" parTransId="{9BFF59EE-FB12-417D-B9A9-E91307DE3CE7}" sibTransId="{8AF8DB35-0EBD-490E-8A4F-CD4DE6886577}"/>
    <dgm:cxn modelId="{BEB9C08F-E4A1-46B7-97AC-978E35593C15}" type="presOf" srcId="{453640B1-8056-4B16-A378-54706965189D}" destId="{3AF482B9-1924-450A-BC51-E5C0009DCC84}" srcOrd="1" destOrd="0" presId="urn:microsoft.com/office/officeart/2005/8/layout/vProcess5"/>
    <dgm:cxn modelId="{71CE4992-FE4A-4CF5-95E9-A4CDAF4FF345}" type="presOf" srcId="{DDAE483B-31DC-493E-B9FB-4F667C69637D}" destId="{C6265A86-E85D-4879-8B85-494BA4A63158}" srcOrd="0" destOrd="0" presId="urn:microsoft.com/office/officeart/2005/8/layout/vProcess5"/>
    <dgm:cxn modelId="{744C0494-7157-4F96-876F-BAEE8D9FE55C}" type="presOf" srcId="{2D3932C8-A7FA-4CC3-8F76-0C44C81A5B98}" destId="{7A16FEA1-F641-49FC-8467-C341B69EEB4A}" srcOrd="0" destOrd="0" presId="urn:microsoft.com/office/officeart/2005/8/layout/vProcess5"/>
    <dgm:cxn modelId="{A993AB94-726E-4522-A3AA-07991C050C02}" type="presOf" srcId="{5926B3D6-99E1-4380-886E-11BED415C510}" destId="{9D8BE64F-D340-4220-B927-A4DB2DCEA2D9}" srcOrd="0" destOrd="0" presId="urn:microsoft.com/office/officeart/2005/8/layout/vProcess5"/>
    <dgm:cxn modelId="{363810C8-C3DA-48E0-A20E-B783EFF60A8D}" type="presOf" srcId="{03CE76E5-EFF1-45A3-84BC-330E161BE7D9}" destId="{C0843655-DC72-4182-AC28-8853E09E2BC8}" srcOrd="1" destOrd="0" presId="urn:microsoft.com/office/officeart/2005/8/layout/vProcess5"/>
    <dgm:cxn modelId="{A7A5E6CA-90F6-45A0-97BA-B8D44FDF2C2C}" type="presOf" srcId="{44CE4651-EE67-471C-BB85-5DF25C4A2E34}" destId="{05BD62D7-556B-4F91-80C1-1173BCEC8477}" srcOrd="1" destOrd="0" presId="urn:microsoft.com/office/officeart/2005/8/layout/vProcess5"/>
    <dgm:cxn modelId="{A11113D4-EF83-447F-9C4D-8AD0560BAE94}" type="presOf" srcId="{03CE76E5-EFF1-45A3-84BC-330E161BE7D9}" destId="{86D2766B-F5C1-4D16-9AAD-A547C8A086BF}" srcOrd="0" destOrd="0" presId="urn:microsoft.com/office/officeart/2005/8/layout/vProcess5"/>
    <dgm:cxn modelId="{8E9828EA-879F-4954-8744-46AAD8F60F78}" type="presOf" srcId="{1BAC791F-6C82-40EA-B13A-893392BF2E4E}" destId="{99C92C6D-5014-4318-B0EA-274178299423}" srcOrd="0" destOrd="0" presId="urn:microsoft.com/office/officeart/2005/8/layout/vProcess5"/>
    <dgm:cxn modelId="{38D994F1-BDCD-4761-B202-5EF80BFED18A}" srcId="{2D3932C8-A7FA-4CC3-8F76-0C44C81A5B98}" destId="{1BAC791F-6C82-40EA-B13A-893392BF2E4E}" srcOrd="4" destOrd="0" parTransId="{C6A532EC-5B91-4DB2-8B6B-B96800AA89D9}" sibTransId="{51929ABB-251B-4B9D-B2F1-AF057818CEBC}"/>
    <dgm:cxn modelId="{834FD8F4-A75B-493E-B54B-F01BAB30B81D}" type="presOf" srcId="{1BAC791F-6C82-40EA-B13A-893392BF2E4E}" destId="{802F66B8-783A-4CF9-A4EC-B4BA035CA09D}" srcOrd="1" destOrd="0" presId="urn:microsoft.com/office/officeart/2005/8/layout/vProcess5"/>
    <dgm:cxn modelId="{31B7713F-662B-483B-BDD5-6499AE21FE85}" type="presParOf" srcId="{7A16FEA1-F641-49FC-8467-C341B69EEB4A}" destId="{E15D30A8-25BC-46EF-A0D8-67E553B946D5}" srcOrd="0" destOrd="0" presId="urn:microsoft.com/office/officeart/2005/8/layout/vProcess5"/>
    <dgm:cxn modelId="{080CB82D-D35E-470B-BE2B-D3437769581C}" type="presParOf" srcId="{7A16FEA1-F641-49FC-8467-C341B69EEB4A}" destId="{15D9A16A-5E3D-40FE-9F6C-CE76EF47F5F9}" srcOrd="1" destOrd="0" presId="urn:microsoft.com/office/officeart/2005/8/layout/vProcess5"/>
    <dgm:cxn modelId="{9748C692-823B-4272-8E3A-4DA61F67BDB7}" type="presParOf" srcId="{7A16FEA1-F641-49FC-8467-C341B69EEB4A}" destId="{86D2766B-F5C1-4D16-9AAD-A547C8A086BF}" srcOrd="2" destOrd="0" presId="urn:microsoft.com/office/officeart/2005/8/layout/vProcess5"/>
    <dgm:cxn modelId="{E6D46A37-2BFD-42C1-A943-D54C47232E2B}" type="presParOf" srcId="{7A16FEA1-F641-49FC-8467-C341B69EEB4A}" destId="{9D8BE64F-D340-4220-B927-A4DB2DCEA2D9}" srcOrd="3" destOrd="0" presId="urn:microsoft.com/office/officeart/2005/8/layout/vProcess5"/>
    <dgm:cxn modelId="{29F796F6-B4AD-482C-A001-DB089724023B}" type="presParOf" srcId="{7A16FEA1-F641-49FC-8467-C341B69EEB4A}" destId="{842E5102-9FB3-48C1-91B9-E1716B1C6886}" srcOrd="4" destOrd="0" presId="urn:microsoft.com/office/officeart/2005/8/layout/vProcess5"/>
    <dgm:cxn modelId="{D74206E5-092B-4D50-BB7D-8E01DB96057F}" type="presParOf" srcId="{7A16FEA1-F641-49FC-8467-C341B69EEB4A}" destId="{99C92C6D-5014-4318-B0EA-274178299423}" srcOrd="5" destOrd="0" presId="urn:microsoft.com/office/officeart/2005/8/layout/vProcess5"/>
    <dgm:cxn modelId="{C5A13056-D872-45DB-BCAF-03315300D769}" type="presParOf" srcId="{7A16FEA1-F641-49FC-8467-C341B69EEB4A}" destId="{32906890-67E4-4FD2-850B-B15E41D2B154}" srcOrd="6" destOrd="0" presId="urn:microsoft.com/office/officeart/2005/8/layout/vProcess5"/>
    <dgm:cxn modelId="{E01BDC97-931F-4744-A184-4915912EC24A}" type="presParOf" srcId="{7A16FEA1-F641-49FC-8467-C341B69EEB4A}" destId="{C86D5FE7-F474-4871-855C-BA2049C27BE5}" srcOrd="7" destOrd="0" presId="urn:microsoft.com/office/officeart/2005/8/layout/vProcess5"/>
    <dgm:cxn modelId="{2D3C670D-6F0C-48F7-BD25-D17FBD0F7EC0}" type="presParOf" srcId="{7A16FEA1-F641-49FC-8467-C341B69EEB4A}" destId="{7CAD31EB-7CD1-442A-A75C-578440C7A552}" srcOrd="8" destOrd="0" presId="urn:microsoft.com/office/officeart/2005/8/layout/vProcess5"/>
    <dgm:cxn modelId="{EF0F2ABA-6BFA-4020-A84E-B1C7D619B5FB}" type="presParOf" srcId="{7A16FEA1-F641-49FC-8467-C341B69EEB4A}" destId="{C6265A86-E85D-4879-8B85-494BA4A63158}" srcOrd="9" destOrd="0" presId="urn:microsoft.com/office/officeart/2005/8/layout/vProcess5"/>
    <dgm:cxn modelId="{D271FDCF-9812-460F-86FD-FE4B1E85DA44}" type="presParOf" srcId="{7A16FEA1-F641-49FC-8467-C341B69EEB4A}" destId="{3AF482B9-1924-450A-BC51-E5C0009DCC84}" srcOrd="10" destOrd="0" presId="urn:microsoft.com/office/officeart/2005/8/layout/vProcess5"/>
    <dgm:cxn modelId="{E5FBD9C4-EBF9-485B-A23A-4D7298B05791}" type="presParOf" srcId="{7A16FEA1-F641-49FC-8467-C341B69EEB4A}" destId="{C0843655-DC72-4182-AC28-8853E09E2BC8}" srcOrd="11" destOrd="0" presId="urn:microsoft.com/office/officeart/2005/8/layout/vProcess5"/>
    <dgm:cxn modelId="{6AB9E882-22BC-49C9-AA4B-F993517918DA}" type="presParOf" srcId="{7A16FEA1-F641-49FC-8467-C341B69EEB4A}" destId="{3EE0DA1F-66E4-4429-8B44-9C1798C46EEB}" srcOrd="12" destOrd="0" presId="urn:microsoft.com/office/officeart/2005/8/layout/vProcess5"/>
    <dgm:cxn modelId="{C26A912C-DD1D-483E-8EB7-CCB32E539F11}" type="presParOf" srcId="{7A16FEA1-F641-49FC-8467-C341B69EEB4A}" destId="{05BD62D7-556B-4F91-80C1-1173BCEC8477}" srcOrd="13" destOrd="0" presId="urn:microsoft.com/office/officeart/2005/8/layout/vProcess5"/>
    <dgm:cxn modelId="{37B628C5-1EA0-41BD-9831-757C56D1F052}" type="presParOf" srcId="{7A16FEA1-F641-49FC-8467-C341B69EEB4A}" destId="{802F66B8-783A-4CF9-A4EC-B4BA035CA09D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27F2FB-A2F2-46BA-9C92-D2E868B804EB}">
      <dsp:nvSpPr>
        <dsp:cNvPr id="0" name=""/>
        <dsp:cNvSpPr/>
      </dsp:nvSpPr>
      <dsp:spPr>
        <a:xfrm>
          <a:off x="2538738" y="534971"/>
          <a:ext cx="411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38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3379" y="578479"/>
        <a:ext cx="22099" cy="4424"/>
      </dsp:txXfrm>
    </dsp:sp>
    <dsp:sp modelId="{D513CE27-BA8C-4067-BD24-18578870DE49}">
      <dsp:nvSpPr>
        <dsp:cNvPr id="0" name=""/>
        <dsp:cNvSpPr/>
      </dsp:nvSpPr>
      <dsp:spPr>
        <a:xfrm>
          <a:off x="618878" y="4193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Key Cause Categories:</a:t>
          </a:r>
        </a:p>
      </dsp:txBody>
      <dsp:txXfrm>
        <a:off x="618878" y="4193"/>
        <a:ext cx="1921659" cy="1152995"/>
      </dsp:txXfrm>
    </dsp:sp>
    <dsp:sp modelId="{6183FADB-2D2E-4875-BBD9-7061DC67C896}">
      <dsp:nvSpPr>
        <dsp:cNvPr id="0" name=""/>
        <dsp:cNvSpPr/>
      </dsp:nvSpPr>
      <dsp:spPr>
        <a:xfrm>
          <a:off x="4902379" y="534971"/>
          <a:ext cx="411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381" y="45720"/>
              </a:lnTo>
            </a:path>
          </a:pathLst>
        </a:custGeom>
        <a:noFill/>
        <a:ln w="9525" cap="flat" cmpd="sng" algn="ctr">
          <a:solidFill>
            <a:schemeClr val="accent2">
              <a:hueOff val="936304"/>
              <a:satOff val="-1168"/>
              <a:lumOff val="27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7021" y="578479"/>
        <a:ext cx="22099" cy="4424"/>
      </dsp:txXfrm>
    </dsp:sp>
    <dsp:sp modelId="{5E1D230E-CFEB-4395-B2FA-9F395F26F44C}">
      <dsp:nvSpPr>
        <dsp:cNvPr id="0" name=""/>
        <dsp:cNvSpPr/>
      </dsp:nvSpPr>
      <dsp:spPr>
        <a:xfrm>
          <a:off x="2982520" y="4193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780253"/>
                <a:satOff val="-973"/>
                <a:lumOff val="229"/>
                <a:alphaOff val="0"/>
                <a:tint val="50000"/>
                <a:satMod val="300000"/>
              </a:schemeClr>
            </a:gs>
            <a:gs pos="35000">
              <a:schemeClr val="accent2">
                <a:hueOff val="780253"/>
                <a:satOff val="-973"/>
                <a:lumOff val="229"/>
                <a:alphaOff val="0"/>
                <a:tint val="37000"/>
                <a:satMod val="300000"/>
              </a:schemeClr>
            </a:gs>
            <a:gs pos="100000">
              <a:schemeClr val="accent2">
                <a:hueOff val="780253"/>
                <a:satOff val="-973"/>
                <a:lumOff val="229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People: </a:t>
          </a:r>
          <a:r>
            <a:rPr lang="en-US" sz="1200" kern="1200" dirty="0"/>
            <a:t>Safety risks were increased by midwives' clinical incompetence and leadership and supervision issues (Chang et al., 2018).</a:t>
          </a:r>
        </a:p>
      </dsp:txBody>
      <dsp:txXfrm>
        <a:off x="2982520" y="4193"/>
        <a:ext cx="1921659" cy="1152995"/>
      </dsp:txXfrm>
    </dsp:sp>
    <dsp:sp modelId="{16D9920A-C145-4178-BBED-F4F627E50601}">
      <dsp:nvSpPr>
        <dsp:cNvPr id="0" name=""/>
        <dsp:cNvSpPr/>
      </dsp:nvSpPr>
      <dsp:spPr>
        <a:xfrm>
          <a:off x="1579708" y="1155389"/>
          <a:ext cx="4727283" cy="411381"/>
        </a:xfrm>
        <a:custGeom>
          <a:avLst/>
          <a:gdLst/>
          <a:ahLst/>
          <a:cxnLst/>
          <a:rect l="0" t="0" r="0" b="0"/>
          <a:pathLst>
            <a:path>
              <a:moveTo>
                <a:pt x="4727283" y="0"/>
              </a:moveTo>
              <a:lnTo>
                <a:pt x="4727283" y="222790"/>
              </a:lnTo>
              <a:lnTo>
                <a:pt x="0" y="222790"/>
              </a:lnTo>
              <a:lnTo>
                <a:pt x="0" y="411381"/>
              </a:lnTo>
            </a:path>
          </a:pathLst>
        </a:custGeom>
        <a:noFill/>
        <a:ln w="9525" cap="flat" cmpd="sng" algn="ctr">
          <a:solidFill>
            <a:schemeClr val="accent2">
              <a:hueOff val="1872608"/>
              <a:satOff val="-2336"/>
              <a:lumOff val="54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652" y="1358868"/>
        <a:ext cx="237395" cy="4424"/>
      </dsp:txXfrm>
    </dsp:sp>
    <dsp:sp modelId="{86E13B07-22FA-4052-98D1-95B5691A220B}">
      <dsp:nvSpPr>
        <dsp:cNvPr id="0" name=""/>
        <dsp:cNvSpPr/>
      </dsp:nvSpPr>
      <dsp:spPr>
        <a:xfrm>
          <a:off x="5346161" y="4193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50000"/>
                <a:satMod val="300000"/>
              </a:schemeClr>
            </a:gs>
            <a:gs pos="35000">
              <a:schemeClr val="accent2">
                <a:hueOff val="1560506"/>
                <a:satOff val="-1946"/>
                <a:lumOff val="458"/>
                <a:alphaOff val="0"/>
                <a:tint val="37000"/>
                <a:satMod val="30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Processes:</a:t>
          </a:r>
          <a:r>
            <a:rPr lang="en-US" sz="1200" kern="1200" dirty="0"/>
            <a:t> No consistent system for incident investigation or structured root-cause analysis (Bevan, 2023).</a:t>
          </a:r>
        </a:p>
      </dsp:txBody>
      <dsp:txXfrm>
        <a:off x="5346161" y="4193"/>
        <a:ext cx="1921659" cy="1152995"/>
      </dsp:txXfrm>
    </dsp:sp>
    <dsp:sp modelId="{B934D978-0CC5-4359-9A25-6DE6BAFF7B01}">
      <dsp:nvSpPr>
        <dsp:cNvPr id="0" name=""/>
        <dsp:cNvSpPr/>
      </dsp:nvSpPr>
      <dsp:spPr>
        <a:xfrm>
          <a:off x="2538738" y="2129949"/>
          <a:ext cx="411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22790" y="45720"/>
              </a:lnTo>
              <a:lnTo>
                <a:pt x="222790" y="49928"/>
              </a:lnTo>
              <a:lnTo>
                <a:pt x="411381" y="49928"/>
              </a:lnTo>
            </a:path>
          </a:pathLst>
        </a:custGeom>
        <a:noFill/>
        <a:ln w="9525" cap="flat" cmpd="sng" algn="ctr">
          <a:solidFill>
            <a:schemeClr val="accent2">
              <a:hueOff val="2808911"/>
              <a:satOff val="-3503"/>
              <a:lumOff val="82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33379" y="2173456"/>
        <a:ext cx="22100" cy="4424"/>
      </dsp:txXfrm>
    </dsp:sp>
    <dsp:sp modelId="{9DC374F6-D476-4942-8FBC-D4DA3298F43B}">
      <dsp:nvSpPr>
        <dsp:cNvPr id="0" name=""/>
        <dsp:cNvSpPr/>
      </dsp:nvSpPr>
      <dsp:spPr>
        <a:xfrm>
          <a:off x="618878" y="1599171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Policy:</a:t>
          </a:r>
          <a:r>
            <a:rPr lang="en-US" sz="1200" kern="1200" dirty="0"/>
            <a:t> National maternity safety policies in the NHS were not fully or effectively implemented (Brown et al., 2020).</a:t>
          </a:r>
        </a:p>
      </dsp:txBody>
      <dsp:txXfrm>
        <a:off x="618878" y="1599171"/>
        <a:ext cx="1921659" cy="1152995"/>
      </dsp:txXfrm>
    </dsp:sp>
    <dsp:sp modelId="{EA7BA801-64EB-4669-BD41-44A2BD1DD38E}">
      <dsp:nvSpPr>
        <dsp:cNvPr id="0" name=""/>
        <dsp:cNvSpPr/>
      </dsp:nvSpPr>
      <dsp:spPr>
        <a:xfrm>
          <a:off x="4902379" y="2129949"/>
          <a:ext cx="41138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9928"/>
              </a:moveTo>
              <a:lnTo>
                <a:pt x="222790" y="49928"/>
              </a:lnTo>
              <a:lnTo>
                <a:pt x="222790" y="45720"/>
              </a:lnTo>
              <a:lnTo>
                <a:pt x="411381" y="45720"/>
              </a:lnTo>
            </a:path>
          </a:pathLst>
        </a:custGeom>
        <a:noFill/>
        <a:ln w="9525" cap="flat" cmpd="sng" algn="ctr">
          <a:solidFill>
            <a:schemeClr val="accent2">
              <a:hueOff val="3745215"/>
              <a:satOff val="-4671"/>
              <a:lumOff val="1098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97020" y="2173456"/>
        <a:ext cx="22100" cy="4424"/>
      </dsp:txXfrm>
    </dsp:sp>
    <dsp:sp modelId="{0199A60F-03A7-44E3-8E1A-7704BE81EEDF}">
      <dsp:nvSpPr>
        <dsp:cNvPr id="0" name=""/>
        <dsp:cNvSpPr/>
      </dsp:nvSpPr>
      <dsp:spPr>
        <a:xfrm>
          <a:off x="2982520" y="1603379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50000"/>
                <a:satMod val="300000"/>
              </a:schemeClr>
            </a:gs>
            <a:gs pos="35000">
              <a:schemeClr val="accent2">
                <a:hueOff val="3121013"/>
                <a:satOff val="-3893"/>
                <a:lumOff val="915"/>
                <a:alphaOff val="0"/>
                <a:tint val="37000"/>
                <a:satMod val="30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Equipment:</a:t>
          </a:r>
          <a:r>
            <a:rPr lang="en-US" sz="1200" kern="1200" dirty="0"/>
            <a:t> The reliability of clinical equipment was reduced due to outdated fetal monitoring devices and poor maintenance practices.</a:t>
          </a:r>
        </a:p>
      </dsp:txBody>
      <dsp:txXfrm>
        <a:off x="2982520" y="1603379"/>
        <a:ext cx="1921659" cy="1152995"/>
      </dsp:txXfrm>
    </dsp:sp>
    <dsp:sp modelId="{6E14F96E-3EF2-406C-9783-5F42BF3AAAE3}">
      <dsp:nvSpPr>
        <dsp:cNvPr id="0" name=""/>
        <dsp:cNvSpPr/>
      </dsp:nvSpPr>
      <dsp:spPr>
        <a:xfrm>
          <a:off x="1579708" y="2750366"/>
          <a:ext cx="4727283" cy="411381"/>
        </a:xfrm>
        <a:custGeom>
          <a:avLst/>
          <a:gdLst/>
          <a:ahLst/>
          <a:cxnLst/>
          <a:rect l="0" t="0" r="0" b="0"/>
          <a:pathLst>
            <a:path>
              <a:moveTo>
                <a:pt x="4727283" y="0"/>
              </a:moveTo>
              <a:lnTo>
                <a:pt x="4727283" y="222790"/>
              </a:lnTo>
              <a:lnTo>
                <a:pt x="0" y="222790"/>
              </a:lnTo>
              <a:lnTo>
                <a:pt x="0" y="411381"/>
              </a:lnTo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824652" y="2953845"/>
        <a:ext cx="237395" cy="4424"/>
      </dsp:txXfrm>
    </dsp:sp>
    <dsp:sp modelId="{C5814A63-3F82-4FBD-AE2F-FE056C07DDA6}">
      <dsp:nvSpPr>
        <dsp:cNvPr id="0" name=""/>
        <dsp:cNvSpPr/>
      </dsp:nvSpPr>
      <dsp:spPr>
        <a:xfrm>
          <a:off x="5346161" y="1599171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3901266"/>
                <a:satOff val="-4866"/>
                <a:lumOff val="1144"/>
                <a:alphaOff val="0"/>
                <a:tint val="50000"/>
                <a:satMod val="300000"/>
              </a:schemeClr>
            </a:gs>
            <a:gs pos="35000">
              <a:schemeClr val="accent2">
                <a:hueOff val="3901266"/>
                <a:satOff val="-4866"/>
                <a:lumOff val="1144"/>
                <a:alphaOff val="0"/>
                <a:tint val="37000"/>
                <a:satMod val="300000"/>
              </a:schemeClr>
            </a:gs>
            <a:gs pos="100000">
              <a:schemeClr val="accent2">
                <a:hueOff val="3901266"/>
                <a:satOff val="-4866"/>
                <a:lumOff val="1144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 dirty="0"/>
            <a:t>Environment: </a:t>
          </a:r>
          <a:r>
            <a:rPr lang="en-US" sz="1200" kern="1200" dirty="0"/>
            <a:t>factors such as a poor work culture, staff shortages, and limited resources led to unsafe conditions (Clark et al., 2025).</a:t>
          </a:r>
        </a:p>
      </dsp:txBody>
      <dsp:txXfrm>
        <a:off x="5346161" y="1599171"/>
        <a:ext cx="1921659" cy="1152995"/>
      </dsp:txXfrm>
    </dsp:sp>
    <dsp:sp modelId="{E0B6BD9C-B6B8-4268-9946-09D272B3A046}">
      <dsp:nvSpPr>
        <dsp:cNvPr id="0" name=""/>
        <dsp:cNvSpPr/>
      </dsp:nvSpPr>
      <dsp:spPr>
        <a:xfrm>
          <a:off x="618878" y="3194148"/>
          <a:ext cx="1921659" cy="1152995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4163" tIns="98841" rIns="94163" bIns="98841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These issues demonstrate that the problem was caused by interrelated system failures rather than a single individual mistake (</a:t>
          </a:r>
          <a:r>
            <a:rPr lang="en-US" sz="1200" kern="1200" dirty="0" err="1"/>
            <a:t>Asefa</a:t>
          </a:r>
          <a:r>
            <a:rPr lang="en-US" sz="1200" kern="1200" dirty="0"/>
            <a:t> et al., 2020).</a:t>
          </a:r>
        </a:p>
      </dsp:txBody>
      <dsp:txXfrm>
        <a:off x="618878" y="3194148"/>
        <a:ext cx="1921659" cy="11529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8E00DD-7941-4294-B65A-367F2CEF4C83}">
      <dsp:nvSpPr>
        <dsp:cNvPr id="0" name=""/>
        <dsp:cNvSpPr/>
      </dsp:nvSpPr>
      <dsp:spPr>
        <a:xfrm>
          <a:off x="0" y="0"/>
          <a:ext cx="6310820" cy="6640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Governance reform necessity: The crisis exposed weaknesses in quality assurance systems across NHS trusts (Millar et al., 2023).</a:t>
          </a:r>
        </a:p>
      </dsp:txBody>
      <dsp:txXfrm>
        <a:off x="19451" y="19451"/>
        <a:ext cx="5516512" cy="625190"/>
      </dsp:txXfrm>
    </dsp:sp>
    <dsp:sp modelId="{F4A766D8-97D1-49C8-900E-8EA766E0613C}">
      <dsp:nvSpPr>
        <dsp:cNvPr id="0" name=""/>
        <dsp:cNvSpPr/>
      </dsp:nvSpPr>
      <dsp:spPr>
        <a:xfrm>
          <a:off x="471262" y="756328"/>
          <a:ext cx="6310820" cy="6640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50000"/>
                <a:satMod val="300000"/>
              </a:schemeClr>
            </a:gs>
            <a:gs pos="35000">
              <a:schemeClr val="accent2">
                <a:hueOff val="1170380"/>
                <a:satOff val="-1460"/>
                <a:lumOff val="343"/>
                <a:alphaOff val="0"/>
                <a:tint val="37000"/>
                <a:satMod val="30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National Action: </a:t>
          </a:r>
          <a:r>
            <a:rPr lang="en-US" sz="1400" kern="1200" dirty="0" err="1"/>
            <a:t>Ockenden</a:t>
          </a:r>
          <a:r>
            <a:rPr lang="en-US" sz="1400" kern="1200" dirty="0"/>
            <a:t> Report (2022) introduced Immediate and Essential Actions to improve maternity safety.</a:t>
          </a:r>
        </a:p>
      </dsp:txBody>
      <dsp:txXfrm>
        <a:off x="490713" y="775779"/>
        <a:ext cx="5368995" cy="625190"/>
      </dsp:txXfrm>
    </dsp:sp>
    <dsp:sp modelId="{4BDF009D-DFED-4C6A-BB99-F95D4B580E0C}">
      <dsp:nvSpPr>
        <dsp:cNvPr id="0" name=""/>
        <dsp:cNvSpPr/>
      </dsp:nvSpPr>
      <dsp:spPr>
        <a:xfrm>
          <a:off x="942525" y="1512656"/>
          <a:ext cx="6310820" cy="6640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Policy Gap: Differences exist between NHS policy design and its practical implementation (Schaaf et al., 2023).</a:t>
          </a:r>
        </a:p>
      </dsp:txBody>
      <dsp:txXfrm>
        <a:off x="961976" y="1532107"/>
        <a:ext cx="5368995" cy="625190"/>
      </dsp:txXfrm>
    </dsp:sp>
    <dsp:sp modelId="{DE6BFF5C-61CC-4C5E-AD98-D90CE50375C2}">
      <dsp:nvSpPr>
        <dsp:cNvPr id="0" name=""/>
        <dsp:cNvSpPr/>
      </dsp:nvSpPr>
      <dsp:spPr>
        <a:xfrm>
          <a:off x="1413787" y="2268984"/>
          <a:ext cx="6310820" cy="6640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50000"/>
                <a:satMod val="300000"/>
              </a:schemeClr>
            </a:gs>
            <a:gs pos="35000">
              <a:schemeClr val="accent2">
                <a:hueOff val="3511139"/>
                <a:satOff val="-4379"/>
                <a:lumOff val="1030"/>
                <a:alphaOff val="0"/>
                <a:tint val="37000"/>
                <a:satMod val="30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Patient-focused care: Policies should </a:t>
          </a:r>
          <a:r>
            <a:rPr lang="en-US" sz="1400" kern="1200" dirty="0" err="1"/>
            <a:t>prioritise</a:t>
          </a:r>
          <a:r>
            <a:rPr lang="en-US" sz="1400" kern="1200" dirty="0"/>
            <a:t> empathy, effective communication, and cultural safety (</a:t>
          </a:r>
          <a:r>
            <a:rPr lang="en-US" sz="1400" kern="1200" dirty="0" err="1"/>
            <a:t>Lokugamage</a:t>
          </a:r>
          <a:r>
            <a:rPr lang="en-US" sz="1400" kern="1200" dirty="0"/>
            <a:t> et al., 2022).</a:t>
          </a:r>
        </a:p>
      </dsp:txBody>
      <dsp:txXfrm>
        <a:off x="1433238" y="2288435"/>
        <a:ext cx="5368995" cy="625190"/>
      </dsp:txXfrm>
    </dsp:sp>
    <dsp:sp modelId="{33CBD924-5290-4781-9854-DF420F167200}">
      <dsp:nvSpPr>
        <dsp:cNvPr id="0" name=""/>
        <dsp:cNvSpPr/>
      </dsp:nvSpPr>
      <dsp:spPr>
        <a:xfrm>
          <a:off x="1885050" y="3025312"/>
          <a:ext cx="6310820" cy="66409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Learning culture: Strengthening </a:t>
          </a:r>
          <a:r>
            <a:rPr lang="en-US" sz="1400" kern="1200" dirty="0" err="1"/>
            <a:t>organisational</a:t>
          </a:r>
          <a:r>
            <a:rPr lang="en-US" sz="1400" kern="1200" dirty="0"/>
            <a:t> learning and empowering staff can help prevent repeated harm (</a:t>
          </a:r>
          <a:r>
            <a:rPr lang="en-US" sz="1400" kern="1200" dirty="0" err="1"/>
            <a:t>Liberati</a:t>
          </a:r>
          <a:r>
            <a:rPr lang="en-US" sz="1400" kern="1200" dirty="0"/>
            <a:t> et al., 2019).</a:t>
          </a:r>
        </a:p>
      </dsp:txBody>
      <dsp:txXfrm>
        <a:off x="1904501" y="3044763"/>
        <a:ext cx="5368995" cy="625190"/>
      </dsp:txXfrm>
    </dsp:sp>
    <dsp:sp modelId="{8FF73F67-6ED3-43EC-9D3B-ADB6EF59BC55}">
      <dsp:nvSpPr>
        <dsp:cNvPr id="0" name=""/>
        <dsp:cNvSpPr/>
      </dsp:nvSpPr>
      <dsp:spPr>
        <a:xfrm>
          <a:off x="5879160" y="485156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5976283" y="485156"/>
        <a:ext cx="237414" cy="324824"/>
      </dsp:txXfrm>
    </dsp:sp>
    <dsp:sp modelId="{7C3C6B14-9E1C-44FB-AE29-CD6907A9FA0C}">
      <dsp:nvSpPr>
        <dsp:cNvPr id="0" name=""/>
        <dsp:cNvSpPr/>
      </dsp:nvSpPr>
      <dsp:spPr>
        <a:xfrm>
          <a:off x="6350422" y="124148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447545" y="1241484"/>
        <a:ext cx="237414" cy="324824"/>
      </dsp:txXfrm>
    </dsp:sp>
    <dsp:sp modelId="{8FCEA953-165A-47BE-8D80-BE529ED91180}">
      <dsp:nvSpPr>
        <dsp:cNvPr id="0" name=""/>
        <dsp:cNvSpPr/>
      </dsp:nvSpPr>
      <dsp:spPr>
        <a:xfrm>
          <a:off x="6821685" y="1986744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6918808" y="1986744"/>
        <a:ext cx="237414" cy="324824"/>
      </dsp:txXfrm>
    </dsp:sp>
    <dsp:sp modelId="{C923B9DA-0066-496E-A475-9A79CFC70F02}">
      <dsp:nvSpPr>
        <dsp:cNvPr id="0" name=""/>
        <dsp:cNvSpPr/>
      </dsp:nvSpPr>
      <dsp:spPr>
        <a:xfrm>
          <a:off x="7292948" y="2750451"/>
          <a:ext cx="431660" cy="431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390071" y="2750451"/>
        <a:ext cx="237414" cy="3248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DA58A0-51AE-47BC-B984-3D851D5F1208}">
      <dsp:nvSpPr>
        <dsp:cNvPr id="0" name=""/>
        <dsp:cNvSpPr/>
      </dsp:nvSpPr>
      <dsp:spPr>
        <a:xfrm>
          <a:off x="1922558" y="533478"/>
          <a:ext cx="4117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795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17396" y="576986"/>
        <a:ext cx="22119" cy="4423"/>
      </dsp:txXfrm>
    </dsp:sp>
    <dsp:sp modelId="{294D9C59-A4B4-400B-B127-89AE403D9BAB}">
      <dsp:nvSpPr>
        <dsp:cNvPr id="0" name=""/>
        <dsp:cNvSpPr/>
      </dsp:nvSpPr>
      <dsp:spPr>
        <a:xfrm>
          <a:off x="900" y="2161"/>
          <a:ext cx="1923457" cy="11540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High-performing units prioritize coherent communication, visible leadership, and team learning (</a:t>
          </a:r>
          <a:r>
            <a:rPr lang="en-US" sz="1100" kern="1200" dirty="0" err="1"/>
            <a:t>Liberati</a:t>
          </a:r>
          <a:r>
            <a:rPr lang="en-US" sz="1100" kern="1200" dirty="0"/>
            <a:t> et al., 2019).</a:t>
          </a:r>
        </a:p>
      </dsp:txBody>
      <dsp:txXfrm>
        <a:off x="900" y="2161"/>
        <a:ext cx="1923457" cy="1154074"/>
      </dsp:txXfrm>
    </dsp:sp>
    <dsp:sp modelId="{476F1FE4-4C46-4F20-8384-C8E930B14FD2}">
      <dsp:nvSpPr>
        <dsp:cNvPr id="0" name=""/>
        <dsp:cNvSpPr/>
      </dsp:nvSpPr>
      <dsp:spPr>
        <a:xfrm>
          <a:off x="962629" y="1154436"/>
          <a:ext cx="2365853" cy="411795"/>
        </a:xfrm>
        <a:custGeom>
          <a:avLst/>
          <a:gdLst/>
          <a:ahLst/>
          <a:cxnLst/>
          <a:rect l="0" t="0" r="0" b="0"/>
          <a:pathLst>
            <a:path>
              <a:moveTo>
                <a:pt x="2365853" y="0"/>
              </a:moveTo>
              <a:lnTo>
                <a:pt x="2365853" y="222997"/>
              </a:lnTo>
              <a:lnTo>
                <a:pt x="0" y="222997"/>
              </a:lnTo>
              <a:lnTo>
                <a:pt x="0" y="41179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5385" y="1358122"/>
        <a:ext cx="120342" cy="4423"/>
      </dsp:txXfrm>
    </dsp:sp>
    <dsp:sp modelId="{80DF45D5-D4DD-440F-9B0E-B51987591A98}">
      <dsp:nvSpPr>
        <dsp:cNvPr id="0" name=""/>
        <dsp:cNvSpPr/>
      </dsp:nvSpPr>
      <dsp:spPr>
        <a:xfrm>
          <a:off x="2366754" y="2161"/>
          <a:ext cx="1923457" cy="11540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Respectful models foster autonomy, directly boosting patient confidence and trust.</a:t>
          </a:r>
        </a:p>
      </dsp:txBody>
      <dsp:txXfrm>
        <a:off x="2366754" y="2161"/>
        <a:ext cx="1923457" cy="1154074"/>
      </dsp:txXfrm>
    </dsp:sp>
    <dsp:sp modelId="{2ACAAACF-0A0F-40CF-AAA2-594E322133AC}">
      <dsp:nvSpPr>
        <dsp:cNvPr id="0" name=""/>
        <dsp:cNvSpPr/>
      </dsp:nvSpPr>
      <dsp:spPr>
        <a:xfrm>
          <a:off x="1922558" y="2129949"/>
          <a:ext cx="41179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795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117396" y="2173457"/>
        <a:ext cx="22119" cy="4423"/>
      </dsp:txXfrm>
    </dsp:sp>
    <dsp:sp modelId="{E1CB7032-38B0-45C2-8453-DCBFDDB3A20C}">
      <dsp:nvSpPr>
        <dsp:cNvPr id="0" name=""/>
        <dsp:cNvSpPr/>
      </dsp:nvSpPr>
      <dsp:spPr>
        <a:xfrm>
          <a:off x="900" y="1598631"/>
          <a:ext cx="1923457" cy="11540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Long-term improvement relies heavily on leadership transparency and rigorous accountability (</a:t>
          </a:r>
          <a:r>
            <a:rPr lang="en-US" sz="1100" kern="1200" dirty="0" err="1"/>
            <a:t>Masaba</a:t>
          </a:r>
          <a:r>
            <a:rPr lang="en-US" sz="1100" kern="1200" dirty="0"/>
            <a:t> et al., 2022).</a:t>
          </a:r>
        </a:p>
      </dsp:txBody>
      <dsp:txXfrm>
        <a:off x="900" y="1598631"/>
        <a:ext cx="1923457" cy="1154074"/>
      </dsp:txXfrm>
    </dsp:sp>
    <dsp:sp modelId="{FF547922-1019-4F15-98F6-732C882BD2E9}">
      <dsp:nvSpPr>
        <dsp:cNvPr id="0" name=""/>
        <dsp:cNvSpPr/>
      </dsp:nvSpPr>
      <dsp:spPr>
        <a:xfrm>
          <a:off x="962629" y="2750906"/>
          <a:ext cx="2365853" cy="411795"/>
        </a:xfrm>
        <a:custGeom>
          <a:avLst/>
          <a:gdLst/>
          <a:ahLst/>
          <a:cxnLst/>
          <a:rect l="0" t="0" r="0" b="0"/>
          <a:pathLst>
            <a:path>
              <a:moveTo>
                <a:pt x="2365853" y="0"/>
              </a:moveTo>
              <a:lnTo>
                <a:pt x="2365853" y="222997"/>
              </a:lnTo>
              <a:lnTo>
                <a:pt x="0" y="222997"/>
              </a:lnTo>
              <a:lnTo>
                <a:pt x="0" y="411795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085385" y="2954592"/>
        <a:ext cx="120342" cy="4423"/>
      </dsp:txXfrm>
    </dsp:sp>
    <dsp:sp modelId="{2C60F0D9-0CD5-4B62-B867-D94F4ABDB25F}">
      <dsp:nvSpPr>
        <dsp:cNvPr id="0" name=""/>
        <dsp:cNvSpPr/>
      </dsp:nvSpPr>
      <dsp:spPr>
        <a:xfrm>
          <a:off x="2366754" y="1598631"/>
          <a:ext cx="1923457" cy="11540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Maternal mortality often stems from a mix of systemic gaps and client-related failures (NHS, 2023).</a:t>
          </a:r>
        </a:p>
      </dsp:txBody>
      <dsp:txXfrm>
        <a:off x="2366754" y="1598631"/>
        <a:ext cx="1923457" cy="1154074"/>
      </dsp:txXfrm>
    </dsp:sp>
    <dsp:sp modelId="{B9B0C64C-A1F7-4D62-BAD6-0F448120F2BB}">
      <dsp:nvSpPr>
        <dsp:cNvPr id="0" name=""/>
        <dsp:cNvSpPr/>
      </dsp:nvSpPr>
      <dsp:spPr>
        <a:xfrm>
          <a:off x="900" y="3195101"/>
          <a:ext cx="1923457" cy="115407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Evidence shows that structured Quality Assurance (QA) saves lives through measurable risk reduction (Millar et al., 2023).</a:t>
          </a:r>
        </a:p>
      </dsp:txBody>
      <dsp:txXfrm>
        <a:off x="900" y="3195101"/>
        <a:ext cx="1923457" cy="11540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65475-328B-41F1-8BF8-03F5DF4EB9B1}">
      <dsp:nvSpPr>
        <dsp:cNvPr id="0" name=""/>
        <dsp:cNvSpPr/>
      </dsp:nvSpPr>
      <dsp:spPr>
        <a:xfrm>
          <a:off x="453730" y="464"/>
          <a:ext cx="1611262" cy="9667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Continuity of Work: This presentation serves as the basis for the written report. </a:t>
          </a:r>
        </a:p>
      </dsp:txBody>
      <dsp:txXfrm>
        <a:off x="453730" y="464"/>
        <a:ext cx="1611262" cy="966757"/>
      </dsp:txXfrm>
    </dsp:sp>
    <dsp:sp modelId="{20678415-D7EE-45F1-8D6C-828218077927}">
      <dsp:nvSpPr>
        <dsp:cNvPr id="0" name=""/>
        <dsp:cNvSpPr/>
      </dsp:nvSpPr>
      <dsp:spPr>
        <a:xfrm>
          <a:off x="2226119" y="464"/>
          <a:ext cx="1611262" cy="96675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Proposed Report Structure:</a:t>
          </a:r>
        </a:p>
      </dsp:txBody>
      <dsp:txXfrm>
        <a:off x="2226119" y="464"/>
        <a:ext cx="1611262" cy="966757"/>
      </dsp:txXfrm>
    </dsp:sp>
    <dsp:sp modelId="{BE373B3A-DD72-41D1-8AFF-FFC0EFC0E191}">
      <dsp:nvSpPr>
        <dsp:cNvPr id="0" name=""/>
        <dsp:cNvSpPr/>
      </dsp:nvSpPr>
      <dsp:spPr>
        <a:xfrm>
          <a:off x="453730" y="1128348"/>
          <a:ext cx="1611262" cy="96675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1. Introduction and Justification for Quality Assurance in NHS Maternity Care.</a:t>
          </a:r>
        </a:p>
      </dsp:txBody>
      <dsp:txXfrm>
        <a:off x="453730" y="1128348"/>
        <a:ext cx="1611262" cy="966757"/>
      </dsp:txXfrm>
    </dsp:sp>
    <dsp:sp modelId="{6652534B-AA8F-4499-B4EF-CC30C0A8188B}">
      <dsp:nvSpPr>
        <dsp:cNvPr id="0" name=""/>
        <dsp:cNvSpPr/>
      </dsp:nvSpPr>
      <dsp:spPr>
        <a:xfrm>
          <a:off x="2226119" y="1128348"/>
          <a:ext cx="1611262" cy="966757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5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2. Literature Review - Theoretical Frameworks and Quality Assurance Models (Swiss Cheese, Donabedian).</a:t>
          </a:r>
        </a:p>
      </dsp:txBody>
      <dsp:txXfrm>
        <a:off x="2226119" y="1128348"/>
        <a:ext cx="1611262" cy="966757"/>
      </dsp:txXfrm>
    </dsp:sp>
    <dsp:sp modelId="{55CB0DBE-D64C-4559-92EF-1A84B16BCCF4}">
      <dsp:nvSpPr>
        <dsp:cNvPr id="0" name=""/>
        <dsp:cNvSpPr/>
      </dsp:nvSpPr>
      <dsp:spPr>
        <a:xfrm>
          <a:off x="453730" y="2256232"/>
          <a:ext cx="1611262" cy="96675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6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3. Case Study Analysis – Shrewsbury &amp; Telford failures.</a:t>
          </a:r>
        </a:p>
      </dsp:txBody>
      <dsp:txXfrm>
        <a:off x="453730" y="2256232"/>
        <a:ext cx="1611262" cy="966757"/>
      </dsp:txXfrm>
    </dsp:sp>
    <dsp:sp modelId="{38F1CE06-5F32-42F5-9D6E-DAEDAFD55ACC}">
      <dsp:nvSpPr>
        <dsp:cNvPr id="0" name=""/>
        <dsp:cNvSpPr/>
      </dsp:nvSpPr>
      <dsp:spPr>
        <a:xfrm>
          <a:off x="2226119" y="2256232"/>
          <a:ext cx="1611262" cy="9667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4. Discussion on Policy - National Reforms and Governance Consequences.</a:t>
          </a:r>
        </a:p>
      </dsp:txBody>
      <dsp:txXfrm>
        <a:off x="2226119" y="2256232"/>
        <a:ext cx="1611262" cy="966757"/>
      </dsp:txXfrm>
    </dsp:sp>
    <dsp:sp modelId="{874B723B-9930-4037-A432-753A6326C7BD}">
      <dsp:nvSpPr>
        <dsp:cNvPr id="0" name=""/>
        <dsp:cNvSpPr/>
      </dsp:nvSpPr>
      <dsp:spPr>
        <a:xfrm>
          <a:off x="453730" y="3384115"/>
          <a:ext cx="1611262" cy="966757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3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5. Recommendations &amp; Future Directions.</a:t>
          </a:r>
        </a:p>
      </dsp:txBody>
      <dsp:txXfrm>
        <a:off x="453730" y="3384115"/>
        <a:ext cx="1611262" cy="966757"/>
      </dsp:txXfrm>
    </dsp:sp>
    <dsp:sp modelId="{20D84039-5746-4A03-9D08-AAF980127AD5}">
      <dsp:nvSpPr>
        <dsp:cNvPr id="0" name=""/>
        <dsp:cNvSpPr/>
      </dsp:nvSpPr>
      <dsp:spPr>
        <a:xfrm>
          <a:off x="2226119" y="3384115"/>
          <a:ext cx="1611262" cy="966757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4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Facilitates the connection between theoretical comprehension and practical assessment.</a:t>
          </a:r>
        </a:p>
      </dsp:txBody>
      <dsp:txXfrm>
        <a:off x="2226119" y="3384115"/>
        <a:ext cx="1611262" cy="9667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D9A16A-5E3D-40FE-9F6C-CE76EF47F5F9}">
      <dsp:nvSpPr>
        <dsp:cNvPr id="0" name=""/>
        <dsp:cNvSpPr/>
      </dsp:nvSpPr>
      <dsp:spPr>
        <a:xfrm>
          <a:off x="0" y="0"/>
          <a:ext cx="3304157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2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The Shrewsbury and Telford case exemplifies a systematic failure in quality assurance rather than just single carelessness (Bevan, 2023).</a:t>
          </a:r>
        </a:p>
      </dsp:txBody>
      <dsp:txXfrm>
        <a:off x="22940" y="22940"/>
        <a:ext cx="2367340" cy="737360"/>
      </dsp:txXfrm>
    </dsp:sp>
    <dsp:sp modelId="{86D2766B-F5C1-4D16-9AAD-A547C8A086BF}">
      <dsp:nvSpPr>
        <dsp:cNvPr id="0" name=""/>
        <dsp:cNvSpPr/>
      </dsp:nvSpPr>
      <dsp:spPr>
        <a:xfrm>
          <a:off x="246738" y="892024"/>
          <a:ext cx="3304157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1170380"/>
                <a:satOff val="-1460"/>
                <a:lumOff val="343"/>
                <a:alphaOff val="0"/>
                <a:tint val="50000"/>
                <a:satMod val="300000"/>
              </a:schemeClr>
            </a:gs>
            <a:gs pos="35000">
              <a:schemeClr val="accent2">
                <a:hueOff val="1170380"/>
                <a:satOff val="-1460"/>
                <a:lumOff val="343"/>
                <a:alphaOff val="0"/>
                <a:tint val="37000"/>
                <a:satMod val="300000"/>
              </a:schemeClr>
            </a:gs>
            <a:gs pos="100000">
              <a:schemeClr val="accent2">
                <a:hueOff val="1170380"/>
                <a:satOff val="-1460"/>
                <a:lumOff val="34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Root causes: </a:t>
          </a:r>
          <a:r>
            <a:rPr lang="en-US" sz="1100" kern="1200" dirty="0"/>
            <a:t>Inadequate governance, disparity between policy and practice, detrimental culture, and inefficient communication (</a:t>
          </a:r>
          <a:r>
            <a:rPr lang="en-US" sz="1100" kern="1200" dirty="0" err="1"/>
            <a:t>Liberati</a:t>
          </a:r>
          <a:r>
            <a:rPr lang="en-US" sz="1100" kern="1200" dirty="0"/>
            <a:t> et al., 2019).</a:t>
          </a:r>
        </a:p>
      </dsp:txBody>
      <dsp:txXfrm>
        <a:off x="269678" y="914964"/>
        <a:ext cx="2502431" cy="737360"/>
      </dsp:txXfrm>
    </dsp:sp>
    <dsp:sp modelId="{9D8BE64F-D340-4220-B927-A4DB2DCEA2D9}">
      <dsp:nvSpPr>
        <dsp:cNvPr id="0" name=""/>
        <dsp:cNvSpPr/>
      </dsp:nvSpPr>
      <dsp:spPr>
        <a:xfrm>
          <a:off x="493477" y="1784048"/>
          <a:ext cx="3304157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50000"/>
                <a:satMod val="300000"/>
              </a:schemeClr>
            </a:gs>
            <a:gs pos="35000">
              <a:schemeClr val="accent2">
                <a:hueOff val="2340759"/>
                <a:satOff val="-2919"/>
                <a:lumOff val="686"/>
                <a:alphaOff val="0"/>
                <a:tint val="37000"/>
                <a:satMod val="30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b="1" kern="1200" dirty="0"/>
            <a:t>Consequences:</a:t>
          </a:r>
          <a:r>
            <a:rPr lang="en-US" sz="1100" kern="1200" dirty="0"/>
            <a:t> More than 200 avoidable fatalities and lasting harm to families (Ramsey et al., 2024).</a:t>
          </a:r>
        </a:p>
      </dsp:txBody>
      <dsp:txXfrm>
        <a:off x="516417" y="1806988"/>
        <a:ext cx="2502431" cy="737360"/>
      </dsp:txXfrm>
    </dsp:sp>
    <dsp:sp modelId="{842E5102-9FB3-48C1-91B9-E1716B1C6886}">
      <dsp:nvSpPr>
        <dsp:cNvPr id="0" name=""/>
        <dsp:cNvSpPr/>
      </dsp:nvSpPr>
      <dsp:spPr>
        <a:xfrm>
          <a:off x="740216" y="2676072"/>
          <a:ext cx="3304157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3511139"/>
                <a:satOff val="-4379"/>
                <a:lumOff val="1030"/>
                <a:alphaOff val="0"/>
                <a:tint val="50000"/>
                <a:satMod val="300000"/>
              </a:schemeClr>
            </a:gs>
            <a:gs pos="35000">
              <a:schemeClr val="accent2">
                <a:hueOff val="3511139"/>
                <a:satOff val="-4379"/>
                <a:lumOff val="1030"/>
                <a:alphaOff val="0"/>
                <a:tint val="37000"/>
                <a:satMod val="300000"/>
              </a:schemeClr>
            </a:gs>
            <a:gs pos="100000">
              <a:schemeClr val="accent2">
                <a:hueOff val="3511139"/>
                <a:satOff val="-4379"/>
                <a:lumOff val="103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National reform initiatives </a:t>
          </a:r>
          <a:r>
            <a:rPr lang="en-US" sz="1100" kern="1200" dirty="0" err="1"/>
            <a:t>emphasise</a:t>
          </a:r>
          <a:r>
            <a:rPr lang="en-US" sz="1100" kern="1200" dirty="0"/>
            <a:t> the need for a sustained safety culture and transparent leadership (Millar et al., 2023).</a:t>
          </a:r>
        </a:p>
      </dsp:txBody>
      <dsp:txXfrm>
        <a:off x="763156" y="2699012"/>
        <a:ext cx="2502431" cy="737360"/>
      </dsp:txXfrm>
    </dsp:sp>
    <dsp:sp modelId="{99C92C6D-5014-4318-B0EA-274178299423}">
      <dsp:nvSpPr>
        <dsp:cNvPr id="0" name=""/>
        <dsp:cNvSpPr/>
      </dsp:nvSpPr>
      <dsp:spPr>
        <a:xfrm>
          <a:off x="986955" y="3568097"/>
          <a:ext cx="3304157" cy="78324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50000"/>
                <a:satMod val="300000"/>
              </a:schemeClr>
            </a:gs>
            <a:gs pos="35000">
              <a:schemeClr val="accent2">
                <a:hueOff val="4681519"/>
                <a:satOff val="-5839"/>
                <a:lumOff val="1373"/>
                <a:alphaOff val="0"/>
                <a:tint val="37000"/>
                <a:satMod val="30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just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/>
            <a:t>Continuous service improvement must include respect, learning, and responsibility (</a:t>
          </a:r>
          <a:r>
            <a:rPr lang="en-US" sz="1100" kern="1200" dirty="0" err="1"/>
            <a:t>Lokugamage</a:t>
          </a:r>
          <a:r>
            <a:rPr lang="en-US" sz="1100" kern="1200" dirty="0"/>
            <a:t> et al., 2022).</a:t>
          </a:r>
        </a:p>
      </dsp:txBody>
      <dsp:txXfrm>
        <a:off x="1009895" y="3591037"/>
        <a:ext cx="2502431" cy="737360"/>
      </dsp:txXfrm>
    </dsp:sp>
    <dsp:sp modelId="{32906890-67E4-4FD2-850B-B15E41D2B154}">
      <dsp:nvSpPr>
        <dsp:cNvPr id="0" name=""/>
        <dsp:cNvSpPr/>
      </dsp:nvSpPr>
      <dsp:spPr>
        <a:xfrm>
          <a:off x="2795050" y="572200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2909599" y="572200"/>
        <a:ext cx="280008" cy="383102"/>
      </dsp:txXfrm>
    </dsp:sp>
    <dsp:sp modelId="{C86D5FE7-F474-4871-855C-BA2049C27BE5}">
      <dsp:nvSpPr>
        <dsp:cNvPr id="0" name=""/>
        <dsp:cNvSpPr/>
      </dsp:nvSpPr>
      <dsp:spPr>
        <a:xfrm>
          <a:off x="3041789" y="146422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675274"/>
            <a:satOff val="-1459"/>
            <a:lumOff val="-2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1675274"/>
              <a:satOff val="-1459"/>
              <a:lumOff val="-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156338" y="1464225"/>
        <a:ext cx="280008" cy="383102"/>
      </dsp:txXfrm>
    </dsp:sp>
    <dsp:sp modelId="{7CAD31EB-7CD1-442A-A75C-578440C7A552}">
      <dsp:nvSpPr>
        <dsp:cNvPr id="0" name=""/>
        <dsp:cNvSpPr/>
      </dsp:nvSpPr>
      <dsp:spPr>
        <a:xfrm>
          <a:off x="3288528" y="2343195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50547"/>
            <a:satOff val="-2919"/>
            <a:lumOff val="-4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3350547"/>
              <a:satOff val="-2919"/>
              <a:lumOff val="-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403077" y="2343195"/>
        <a:ext cx="280008" cy="383102"/>
      </dsp:txXfrm>
    </dsp:sp>
    <dsp:sp modelId="{C6265A86-E85D-4879-8B85-494BA4A63158}">
      <dsp:nvSpPr>
        <dsp:cNvPr id="0" name=""/>
        <dsp:cNvSpPr/>
      </dsp:nvSpPr>
      <dsp:spPr>
        <a:xfrm>
          <a:off x="3535267" y="3243922"/>
          <a:ext cx="509106" cy="50910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5025821"/>
            <a:satOff val="-4378"/>
            <a:lumOff val="-6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5025821"/>
              <a:satOff val="-4378"/>
              <a:lumOff val="-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3649816" y="3243922"/>
        <a:ext cx="280008" cy="3831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B429A6-E183-4CFB-AC16-1F8E598E2C9D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81CC4-DC31-4293-AE7E-A8932650BA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93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3254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44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15130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886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784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8983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1117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19496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2553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4221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4391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1015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3937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56109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181CC4-DC31-4293-AE7E-A8932650BA6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319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8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15533"/>
            <a:ext cx="8229600" cy="4347605"/>
          </a:xfrm>
          <a:solidFill>
            <a:schemeClr val="accent6"/>
          </a:solidFill>
        </p:spPr>
        <p:txBody>
          <a:bodyPr/>
          <a:lstStyle/>
          <a:p>
            <a:pPr marL="0" indent="0" algn="ctr">
              <a:buNone/>
            </a:pPr>
            <a:r>
              <a:rPr lang="en-US" sz="2800" b="1" dirty="0"/>
              <a:t>Title: “Governance and Safety Failures in Shrewsbury and Telford Hospital NHS Trust (UK)”</a:t>
            </a:r>
          </a:p>
          <a:p>
            <a:pPr marL="0" indent="0" algn="ctr">
              <a:buNone/>
            </a:pPr>
            <a:endParaRPr b="1" dirty="0"/>
          </a:p>
          <a:p>
            <a:pPr marL="0" indent="0" algn="ctr">
              <a:buNone/>
              <a:defRPr sz="1800"/>
            </a:pPr>
            <a:r>
              <a:rPr lang="en-US" sz="2400" b="1" dirty="0"/>
              <a:t>Module Code: </a:t>
            </a:r>
            <a:r>
              <a:rPr sz="2400" b="1" dirty="0"/>
              <a:t>LCHS7006</a:t>
            </a:r>
            <a:endParaRPr lang="en-US" sz="2400" b="1" dirty="0"/>
          </a:p>
          <a:p>
            <a:pPr marL="0" indent="0" algn="ctr">
              <a:buNone/>
              <a:defRPr sz="1800"/>
            </a:pPr>
            <a:r>
              <a:rPr lang="en-US" sz="2400" b="1" dirty="0"/>
              <a:t>Module Title: </a:t>
            </a:r>
            <a:r>
              <a:rPr sz="2400" b="1" dirty="0"/>
              <a:t>Quality Assurance and Service Improvements</a:t>
            </a:r>
          </a:p>
          <a:p>
            <a:pPr marL="0" indent="0">
              <a:buNone/>
              <a:defRPr sz="1800"/>
            </a:pPr>
            <a:endParaRPr lang="en-US" dirty="0"/>
          </a:p>
          <a:p>
            <a:pPr marL="0" indent="0">
              <a:buNone/>
              <a:defRPr sz="1800"/>
            </a:pPr>
            <a:endParaRPr lang="en-US" dirty="0"/>
          </a:p>
          <a:p>
            <a:pPr marL="0" indent="0">
              <a:buNone/>
              <a:defRPr sz="1800"/>
            </a:pPr>
            <a:r>
              <a:rPr lang="en-US" i="1" dirty="0"/>
              <a:t>Student Name: </a:t>
            </a:r>
            <a:r>
              <a:rPr lang="en-US" i="1" dirty="0" err="1"/>
              <a:t>Bilkis</a:t>
            </a:r>
            <a:r>
              <a:rPr lang="en-US" i="1" dirty="0"/>
              <a:t> Begum </a:t>
            </a:r>
          </a:p>
          <a:p>
            <a:pPr marL="0" indent="0">
              <a:buNone/>
              <a:defRPr sz="1800"/>
            </a:pPr>
            <a:r>
              <a:rPr lang="en-US" i="1" dirty="0"/>
              <a:t>Student ID: 2432744</a:t>
            </a:r>
            <a:endParaRPr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30446" y="407250"/>
            <a:ext cx="2777874" cy="588098"/>
          </a:xfrm>
        </p:spPr>
        <p:txBody>
          <a:bodyPr anchor="b">
            <a:normAutofit fontScale="90000"/>
          </a:bodyPr>
          <a:lstStyle/>
          <a:p>
            <a:r>
              <a:rPr lang="en-US" sz="4200" b="1" dirty="0"/>
              <a:t>Introduction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2" y="2203079"/>
            <a:ext cx="4637735" cy="4129988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900" noProof="0" dirty="0"/>
              <a:t>Quality assurance ensures safe, effective, and patient-</a:t>
            </a:r>
            <a:r>
              <a:rPr lang="en-US" sz="1900" noProof="0" dirty="0" err="1"/>
              <a:t>centred</a:t>
            </a:r>
            <a:r>
              <a:rPr lang="en-US" sz="1900" noProof="0" dirty="0"/>
              <a:t> care.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900" noProof="0" dirty="0"/>
              <a:t>Service improvement involves continuous redesign to improve outcomes and patient experience (</a:t>
            </a:r>
            <a:r>
              <a:rPr lang="en-US" sz="1900" noProof="0" dirty="0" err="1"/>
              <a:t>Asefa</a:t>
            </a:r>
            <a:r>
              <a:rPr lang="en-US" sz="1900" noProof="0" dirty="0"/>
              <a:t> et al., 2020).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900" noProof="0" dirty="0"/>
              <a:t>Maternity safety is a key quality priority within the NHS (Chang et al., 2018).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900" noProof="0" dirty="0"/>
              <a:t>This presentation analyses the root causes of safety issues in maternity services.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900" noProof="0" dirty="0"/>
              <a:t>Recommendations are aligned with the NHS Patient Safety Strategy (2023).</a:t>
            </a:r>
            <a:endParaRPr lang="en-GB" sz="1900" noProof="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Baby Lifeline Training | CQC briefing on improving safety in NHS maternity  services">
            <a:extLst>
              <a:ext uri="{FF2B5EF4-FFF2-40B4-BE49-F238E27FC236}">
                <a16:creationId xmlns:a16="http://schemas.microsoft.com/office/drawing/2014/main" id="{13EE6F81-8891-45CE-B4F8-70C602108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3813" y="2885440"/>
            <a:ext cx="3807309" cy="253952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D93667-9208-4D65-8867-10BD349B7878}"/>
              </a:ext>
            </a:extLst>
          </p:cNvPr>
          <p:cNvSpPr txBox="1"/>
          <p:nvPr/>
        </p:nvSpPr>
        <p:spPr>
          <a:xfrm>
            <a:off x="6231467" y="5424968"/>
            <a:ext cx="1645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Source: (Sara, 2017)</a:t>
            </a:r>
            <a:endParaRPr lang="en-GB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55147" y="576457"/>
            <a:ext cx="3646110" cy="708893"/>
          </a:xfrm>
        </p:spPr>
        <p:txBody>
          <a:bodyPr anchor="b">
            <a:normAutofit fontScale="90000"/>
          </a:bodyPr>
          <a:lstStyle/>
          <a:p>
            <a:r>
              <a:rPr lang="en-US" sz="4700" b="1" dirty="0"/>
              <a:t>Case Overview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2203079"/>
            <a:ext cx="4389120" cy="4147845"/>
          </a:xfrm>
        </p:spPr>
        <p:txBody>
          <a:bodyPr anchor="ctr">
            <a:normAutofit/>
          </a:bodyPr>
          <a:lstStyle/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800" dirty="0"/>
              <a:t>Over 200 babies and nine mothers died from preventable maternity-care failures, according to the </a:t>
            </a:r>
            <a:r>
              <a:rPr lang="en-US" sz="1800" dirty="0" err="1"/>
              <a:t>Ockenden</a:t>
            </a:r>
            <a:r>
              <a:rPr lang="en-US" sz="1800" dirty="0"/>
              <a:t> Report.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800" dirty="0"/>
              <a:t>Shrewsbury and Telford Hospital NHS Trust had these incidents from the 1970s to 2019.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800" dirty="0"/>
              <a:t>This scandal involved unsafe clinical practices and poor communication.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800" dirty="0"/>
              <a:t>Leadership ignored repeated internal warnings (Bevan, 2023).</a:t>
            </a:r>
          </a:p>
          <a:p>
            <a:pPr algn="just">
              <a:lnSpc>
                <a:spcPct val="90000"/>
              </a:lnSpc>
              <a:buFont typeface="Arial" panose="020B0604020202020204" pitchFamily="34" charset="0"/>
              <a:buChar char="•"/>
              <a:defRPr sz="1800"/>
            </a:pPr>
            <a:r>
              <a:rPr lang="en-US" sz="1800" dirty="0"/>
              <a:t>Midwives' poor communication and empathy harmed mothers (Chang et al., 2018).</a:t>
            </a:r>
          </a:p>
        </p:txBody>
      </p:sp>
      <p:pic>
        <p:nvPicPr>
          <p:cNvPr id="3074" name="Picture 2" descr="Shrewsbury maternity scandal: Mothers were blamed for the death of their  baby | ITV News">
            <a:extLst>
              <a:ext uri="{FF2B5EF4-FFF2-40B4-BE49-F238E27FC236}">
                <a16:creationId xmlns:a16="http://schemas.microsoft.com/office/drawing/2014/main" id="{7BBC968F-2518-136B-D66B-5BD9B48910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321" y="2550908"/>
            <a:ext cx="3666200" cy="333942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CC684E7-FBC6-4A9A-B6CD-4EBADC2DE263}"/>
              </a:ext>
            </a:extLst>
          </p:cNvPr>
          <p:cNvSpPr txBox="1"/>
          <p:nvPr/>
        </p:nvSpPr>
        <p:spPr>
          <a:xfrm>
            <a:off x="6128374" y="5866558"/>
            <a:ext cx="164592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(Sky News, 2022)</a:t>
            </a:r>
            <a:endParaRPr lang="en-GB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96720" y="365759"/>
            <a:ext cx="5713307" cy="496465"/>
          </a:xfrm>
        </p:spPr>
        <p:txBody>
          <a:bodyPr>
            <a:normAutofit fontScale="90000"/>
          </a:bodyPr>
          <a:lstStyle/>
          <a:p>
            <a:r>
              <a:rPr b="1" dirty="0"/>
              <a:t>Nature of Quality Failure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45941C-C216-4EBC-8B83-AE107FEA1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55046"/>
            <a:ext cx="7027333" cy="314790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The crisis revealed serious weaknesses in clinical governance (Bevan, 2023).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Poor or absent incident reporting systems limited </a:t>
            </a:r>
            <a:r>
              <a:rPr lang="en-US" sz="1800" dirty="0" err="1"/>
              <a:t>organisational</a:t>
            </a:r>
            <a:r>
              <a:rPr lang="en-US" sz="1800" dirty="0"/>
              <a:t> learning.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A defensive culture discouraged staff from raising safety concerns (Brown et al., 2020).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Staff shortages and inadequate clinical training increased patient risks (Clark et al.,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There were breaches of national maternity guidelines such as NICE CG190.</a:t>
            </a:r>
            <a:endParaRPr lang="en-GB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FB60E8C-7224-44A4-87A0-46A1711DD2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6646" y="386930"/>
            <a:ext cx="7606349" cy="13005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4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Systems-Based Safety Analysis (Swiss Cheese Model)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DA32751-37A2-45C0-BE94-63D375E27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1" y="1998845"/>
            <a:ext cx="859094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A55FBCD-CD42-40F5-8A1B-3203F9CAE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323318" y="2332075"/>
            <a:ext cx="781700" cy="11428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677F245-DDEE-43BC-8BC7-0E79097583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62" y="2322078"/>
            <a:ext cx="5422351" cy="40299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The Swiss Cheese Model explains how multiple system failures allowed harm to occur (</a:t>
            </a:r>
            <a:r>
              <a:rPr lang="en-US" sz="1800" dirty="0" err="1"/>
              <a:t>Asefa</a:t>
            </a:r>
            <a:r>
              <a:rPr lang="en-US" sz="1800" dirty="0"/>
              <a:t> et al., 2020).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National safety policies were not properly followed.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Weak oversight and limited staff development reduced system safety (Brazier, Cave and Heywood, 2023)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Poor communication and documentation affected frontline care.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Failures across multiple </a:t>
            </a:r>
            <a:r>
              <a:rPr lang="en-US" sz="1800" dirty="0" err="1"/>
              <a:t>organisational</a:t>
            </a:r>
            <a:r>
              <a:rPr lang="en-US" sz="1800" dirty="0"/>
              <a:t> levels made the system vulnerable (Bright, 2025).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800" dirty="0"/>
              <a:t>The model shows that strong safety barriers at every level are needed to prevent errors 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7B0DFB0-BDF2-42C3-9666-487AD1635E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480" y="3158065"/>
            <a:ext cx="3228041" cy="226025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EA5DA2E-EE48-477F-8500-3FBF250DC1E6}"/>
              </a:ext>
            </a:extLst>
          </p:cNvPr>
          <p:cNvSpPr txBox="1"/>
          <p:nvPr/>
        </p:nvSpPr>
        <p:spPr>
          <a:xfrm>
            <a:off x="6433174" y="5349861"/>
            <a:ext cx="16459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Source: (</a:t>
            </a:r>
            <a:r>
              <a:rPr lang="en-US" sz="1100" dirty="0" err="1"/>
              <a:t>RCEMLearning</a:t>
            </a:r>
            <a:r>
              <a:rPr lang="en-US" sz="1100" dirty="0"/>
              <a:t>, 2022)</a:t>
            </a:r>
            <a:endParaRPr lang="en-GB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B2BDA77-05E8-7949-AE63-AF98E47A79F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19086" b="9083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Root Cause Analysis (Fishbone Diagram)</a:t>
            </a:r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3954D7E-2CD7-64A1-8BFC-E38A9FE3F2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9818228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122" name="Picture 2" descr="What is a Fishbone Diagram? Ishikawa Cause &amp; Effect Diagram | ASQ">
            <a:extLst>
              <a:ext uri="{FF2B5EF4-FFF2-40B4-BE49-F238E27FC236}">
                <a16:creationId xmlns:a16="http://schemas.microsoft.com/office/drawing/2014/main" id="{C91B84EA-B6EF-4C6F-9ED5-0B2BB454C4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16"/>
          <a:stretch/>
        </p:blipFill>
        <p:spPr bwMode="auto">
          <a:xfrm>
            <a:off x="4741333" y="4863253"/>
            <a:ext cx="4402667" cy="199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6B3134D-B5CE-44CA-9D6B-D4A11AE40E07}"/>
              </a:ext>
            </a:extLst>
          </p:cNvPr>
          <p:cNvSpPr txBox="1"/>
          <p:nvPr/>
        </p:nvSpPr>
        <p:spPr>
          <a:xfrm>
            <a:off x="3209067" y="6492875"/>
            <a:ext cx="16459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Source: (Brazier, Cave and Heywood, 2023)</a:t>
            </a:r>
            <a:endParaRPr lang="en-GB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2723" y="562124"/>
            <a:ext cx="7457037" cy="1554480"/>
          </a:xfrm>
        </p:spPr>
        <p:txBody>
          <a:bodyPr anchor="ctr">
            <a:normAutofit/>
          </a:bodyPr>
          <a:lstStyle/>
          <a:p>
            <a:r>
              <a:rPr lang="en-US" sz="4200"/>
              <a:t>Policy Context and Failures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4261" y="2632353"/>
            <a:ext cx="5910581" cy="3709263"/>
          </a:xfrm>
        </p:spPr>
        <p:txBody>
          <a:bodyPr anchor="ctr">
            <a:normAutofit fontScale="92500"/>
          </a:bodyPr>
          <a:lstStyle/>
          <a:p>
            <a:pPr marL="0" indent="0" algn="just">
              <a:lnSpc>
                <a:spcPct val="90000"/>
              </a:lnSpc>
              <a:buNone/>
              <a:defRPr sz="1800"/>
            </a:pPr>
            <a:r>
              <a:rPr lang="en-US" sz="1800" b="1" dirty="0">
                <a:solidFill>
                  <a:schemeClr val="tx2"/>
                </a:solidFill>
              </a:rPr>
              <a:t>National Policies Breached: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  <a:defRPr sz="1800"/>
            </a:pPr>
            <a:r>
              <a:rPr lang="en-US" sz="1600" dirty="0"/>
              <a:t>National safety standards like Safer Births Campaign and NICE CG190 were violated.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  <a:defRPr sz="1800"/>
            </a:pPr>
            <a:r>
              <a:rPr lang="en-US" sz="1600" dirty="0"/>
              <a:t>Care Quality Commission (2017–2019) inspections found governance and compliance issues.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  <a:defRPr sz="1800"/>
            </a:pPr>
            <a:r>
              <a:rPr lang="en-US" sz="1600" dirty="0"/>
              <a:t>Hospital management ignored internal and external warnings (Bevan, 2023).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  <a:defRPr sz="1800"/>
            </a:pPr>
            <a:r>
              <a:rPr lang="en-US" sz="1600" dirty="0"/>
              <a:t>Weak whistleblowing systems discouraged staff from reporting risks (Brown et al., 2020).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Ø"/>
              <a:defRPr sz="1800"/>
            </a:pPr>
            <a:r>
              <a:rPr lang="en-US" sz="1600" dirty="0"/>
              <a:t>Care quality varied due to poor communication (Clark et al., 2025).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NHS England » Personal and Safe campaign: Toolkit digital resources- Better  Births, Personal and Safe logo">
            <a:extLst>
              <a:ext uri="{FF2B5EF4-FFF2-40B4-BE49-F238E27FC236}">
                <a16:creationId xmlns:a16="http://schemas.microsoft.com/office/drawing/2014/main" id="{6E0CB543-1C34-458A-A50D-2258E5A97F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4842" y="3428682"/>
            <a:ext cx="3101393" cy="2029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1370" y="248821"/>
            <a:ext cx="7886700" cy="1348065"/>
          </a:xfrm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en-US" sz="4700" dirty="0">
                <a:solidFill>
                  <a:srgbClr val="FFFFFF"/>
                </a:solidFill>
              </a:rPr>
              <a:t>Impact on Quality of Care</a:t>
            </a:r>
          </a:p>
        </p:txBody>
      </p:sp>
      <p:sp>
        <p:nvSpPr>
          <p:cNvPr id="18" name="Content Placeholder 2"/>
          <p:cNvSpPr>
            <a:spLocks noGrp="1"/>
          </p:cNvSpPr>
          <p:nvPr>
            <p:ph idx="1"/>
          </p:nvPr>
        </p:nvSpPr>
        <p:spPr>
          <a:xfrm>
            <a:off x="113876" y="2532602"/>
            <a:ext cx="7886700" cy="3590174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Failures weakened multiple dimensions of healthcare quality.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Poor supervision allowed unsafe clinical practices to continue (</a:t>
            </a:r>
            <a:r>
              <a:rPr lang="en-US" sz="1900" noProof="0" dirty="0" err="1"/>
              <a:t>Liberati</a:t>
            </a:r>
            <a:r>
              <a:rPr lang="en-US" sz="1900" noProof="0" dirty="0"/>
              <a:t> et al., 2019).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Repeated incidents increased legal costs and reduced service efficiency (Millar et al., 2023).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Some women’s voices, especially from diverse backgrounds, were </a:t>
            </a:r>
            <a:r>
              <a:rPr lang="en-US" sz="1900" noProof="0" dirty="0" err="1"/>
              <a:t>marginalised</a:t>
            </a:r>
            <a:r>
              <a:rPr lang="en-US" sz="1900" noProof="0" dirty="0"/>
              <a:t> (</a:t>
            </a:r>
            <a:r>
              <a:rPr lang="en-US" sz="1900" noProof="0" dirty="0" err="1"/>
              <a:t>Lokugamage</a:t>
            </a:r>
            <a:r>
              <a:rPr lang="en-US" sz="1900" noProof="0" dirty="0"/>
              <a:t> et al., 2022).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Families experienced psychological distress and trauma (Ramsey et al., 2024).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900" noProof="0" dirty="0"/>
              <a:t>Overall impact included low staff morale and declining public trust in the NHS.</a:t>
            </a:r>
            <a:endParaRPr lang="en-GB" sz="1900" noProof="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62114" y="0"/>
            <a:ext cx="3072908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486646" y="-3486043"/>
            <a:ext cx="2170709" cy="9144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37673" y="348865"/>
            <a:ext cx="7288583" cy="1576446"/>
          </a:xfrm>
        </p:spPr>
        <p:txBody>
          <a:bodyPr anchor="ctr">
            <a:normAutofit/>
          </a:bodyPr>
          <a:lstStyle/>
          <a:p>
            <a:r>
              <a:rPr lang="en-US" sz="3500">
                <a:solidFill>
                  <a:srgbClr val="FFFFFF"/>
                </a:solidFill>
              </a:rPr>
              <a:t>Health Policy Implications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FD799B2-41AF-B375-F89F-015E53E5EA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5580118"/>
              </p:ext>
            </p:extLst>
          </p:nvPr>
        </p:nvGraphicFramePr>
        <p:xfrm>
          <a:off x="483042" y="2615979"/>
          <a:ext cx="8195871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037C1C0-FADA-40C7-B923-037899A2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t>Best Practice and Learning</a:t>
            </a:r>
            <a:endParaRPr lang="en-US"/>
          </a:p>
        </p:txBody>
      </p:sp>
      <p:sp>
        <p:nvSpPr>
          <p:cNvPr id="13" name="Arc 12">
            <a:extLst>
              <a:ext uri="{FF2B5EF4-FFF2-40B4-BE49-F238E27FC236}">
                <a16:creationId xmlns:a16="http://schemas.microsoft.com/office/drawing/2014/main" id="{4B56CC07-3AFD-4C79-AFB2-0428FBBD7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F563D-70E5-1AE7-4312-E057512E1F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219303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Maternity tech launched to help NHS measure and enhance safety - OGP News">
            <a:extLst>
              <a:ext uri="{FF2B5EF4-FFF2-40B4-BE49-F238E27FC236}">
                <a16:creationId xmlns:a16="http://schemas.microsoft.com/office/drawing/2014/main" id="{AA2CAE51-EC4C-7B07-8C8A-83F9C0F5F0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953" y="1560359"/>
            <a:ext cx="3815633" cy="47376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Recommendations for Service Improvement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304C51-CFAB-8289-CF7A-F2D817E10E03}"/>
              </a:ext>
            </a:extLst>
          </p:cNvPr>
          <p:cNvSpPr txBox="1"/>
          <p:nvPr/>
        </p:nvSpPr>
        <p:spPr>
          <a:xfrm>
            <a:off x="751114" y="5668498"/>
            <a:ext cx="764177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i="1" dirty="0"/>
              <a:t>Implementation aligns with NHS Patient Safety Strategy (2023) objectives.</a:t>
            </a:r>
            <a:endParaRPr lang="en-GB" sz="1600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5783E-4E6C-41A4-9514-9041C06058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First, </a:t>
            </a:r>
            <a:r>
              <a:rPr lang="en-US" sz="1800" dirty="0" err="1"/>
              <a:t>organisational</a:t>
            </a:r>
            <a:r>
              <a:rPr lang="en-US" sz="1800" dirty="0"/>
              <a:t> culture should be more welcoming to incident reporting without blame (</a:t>
            </a:r>
            <a:r>
              <a:rPr lang="en-US" sz="1800" dirty="0" err="1"/>
              <a:t>Liberati</a:t>
            </a:r>
            <a:r>
              <a:rPr lang="en-US" sz="1800" dirty="0"/>
              <a:t> et al., 2019).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Second, accountability systems and QA-focused training should improve leadership (Millar et al., 2023).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Third, respectful maternity care principles can advance patient equity and empowerment (</a:t>
            </a:r>
            <a:r>
              <a:rPr lang="en-US" sz="1800" dirty="0" err="1"/>
              <a:t>Lokugamage</a:t>
            </a:r>
            <a:r>
              <a:rPr lang="en-US" sz="1800" dirty="0"/>
              <a:t> et al., 2022).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US" sz="1800" dirty="0"/>
              <a:t>Fourth, data-driven decision-making requires robust digital dashboards and mandatory root cause analyses.</a:t>
            </a:r>
            <a:endParaRPr lang="en-GB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037C1C0-FADA-40C7-B923-037899A2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Access to Component 2 Report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20293F-01E8-2D7C-4C3F-67F8B6677FB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635" r="15111" b="3"/>
          <a:stretch>
            <a:fillRect/>
          </a:stretch>
        </p:blipFill>
        <p:spPr>
          <a:xfrm>
            <a:off x="628650" y="643467"/>
            <a:ext cx="3196002" cy="5533496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4B56CC07-3AFD-4C79-AFB2-0428FBBD7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8A4867-D672-7964-AD50-DD63ABD9F4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4804813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037C1C0-FADA-40C7-B923-037899A24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0286" y="486184"/>
            <a:ext cx="4291113" cy="1325563"/>
          </a:xfrm>
        </p:spPr>
        <p:txBody>
          <a:bodyPr>
            <a:normAutofit/>
          </a:bodyPr>
          <a:lstStyle/>
          <a:p>
            <a:r>
              <a:rPr lang="en-US"/>
              <a:t>Summary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4B56CC07-3AFD-4C79-AFB2-0428FBBD7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943208">
            <a:off x="-464418" y="5190398"/>
            <a:ext cx="2240923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50C7A99-2780-BE7E-4969-6F2B86BA40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0006039"/>
              </p:ext>
            </p:extLst>
          </p:nvPr>
        </p:nvGraphicFramePr>
        <p:xfrm>
          <a:off x="4370286" y="1946684"/>
          <a:ext cx="4291113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Ockenden report: Shocking scale of NHS maternity scandal laid bare as 100s  of babies stillborn | ITV News Central">
            <a:extLst>
              <a:ext uri="{FF2B5EF4-FFF2-40B4-BE49-F238E27FC236}">
                <a16:creationId xmlns:a16="http://schemas.microsoft.com/office/drawing/2014/main" id="{D814D95C-340A-5CBA-DEE3-ED5B9DB5C7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85" y="1349052"/>
            <a:ext cx="3810000" cy="2143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UK maternity scandal review finds 200 avoidable baby deaths">
            <a:extLst>
              <a:ext uri="{FF2B5EF4-FFF2-40B4-BE49-F238E27FC236}">
                <a16:creationId xmlns:a16="http://schemas.microsoft.com/office/drawing/2014/main" id="{329EF6F0-A8BA-2264-6FF5-14F030C3D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18" y="3617870"/>
            <a:ext cx="3845667" cy="24467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6478" y="386930"/>
            <a:ext cx="6927525" cy="1188950"/>
          </a:xfrm>
        </p:spPr>
        <p:txBody>
          <a:bodyPr anchor="b">
            <a:normAutofit/>
          </a:bodyPr>
          <a:lstStyle/>
          <a:p>
            <a:r>
              <a:rPr lang="en-US" sz="4700"/>
              <a:t>Conclusion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1998368"/>
            <a:ext cx="8771274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8537521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2727" y="2599509"/>
            <a:ext cx="4159635" cy="3435531"/>
          </a:xfrm>
        </p:spPr>
        <p:txBody>
          <a:bodyPr anchor="ctr">
            <a:normAutofit fontScale="92500" lnSpcReduction="10000"/>
          </a:bodyPr>
          <a:lstStyle/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400" b="1" noProof="0" dirty="0"/>
              <a:t>Governance Failures:</a:t>
            </a:r>
            <a:r>
              <a:rPr lang="en-US" sz="1400" noProof="0" dirty="0"/>
              <a:t> Poor unity in leadership and weak quality assurance directly jeopardize patient safety.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400" b="1" noProof="0" dirty="0"/>
              <a:t>Systemic Redesign:</a:t>
            </a:r>
            <a:r>
              <a:rPr lang="en-US" sz="1400" noProof="0" dirty="0"/>
              <a:t> Sustainable change requires structural shifts, cultural transformation, and continuous learning.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400" b="1" noProof="0" dirty="0"/>
              <a:t>Core NHS Values:</a:t>
            </a:r>
            <a:r>
              <a:rPr lang="en-US" sz="1400" noProof="0" dirty="0"/>
              <a:t> Improvement efforts must prioritize equity, respect, and evidence-based practice.</a:t>
            </a:r>
          </a:p>
          <a:p>
            <a:pPr algn="just">
              <a:lnSpc>
                <a:spcPct val="150000"/>
              </a:lnSpc>
              <a:buFont typeface="Wingdings" panose="05000000000000000000" pitchFamily="2" charset="2"/>
              <a:buChar char="§"/>
              <a:defRPr sz="1800"/>
            </a:pPr>
            <a:r>
              <a:rPr lang="en-US" sz="1400" b="1" noProof="0" dirty="0"/>
              <a:t>Prevention through Accountability:</a:t>
            </a:r>
            <a:r>
              <a:rPr lang="en-US" sz="1400" noProof="0" dirty="0"/>
              <a:t> Robust oversight ensures that clinical risks are identified and mitigated early.</a:t>
            </a:r>
            <a:endParaRPr lang="en-GB" sz="1400" noProof="0" dirty="0"/>
          </a:p>
        </p:txBody>
      </p:sp>
      <p:pic>
        <p:nvPicPr>
          <p:cNvPr id="7170" name="Picture 2" descr="Page 29 | Maternity clinic Images - Free Download on Freepik">
            <a:extLst>
              <a:ext uri="{FF2B5EF4-FFF2-40B4-BE49-F238E27FC236}">
                <a16:creationId xmlns:a16="http://schemas.microsoft.com/office/drawing/2014/main" id="{49BA0494-3CE4-68E9-4B5C-397027DBAD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631" y="2780544"/>
            <a:ext cx="3672621" cy="30845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4BBF1-88B6-0902-272B-8030E431F2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92BDF-895B-ABB2-AC75-69FB92281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Asefa</a:t>
            </a:r>
            <a:r>
              <a:rPr lang="en-US" sz="1100" dirty="0"/>
              <a:t>, A., </a:t>
            </a:r>
            <a:r>
              <a:rPr lang="en-US" sz="1100" dirty="0" err="1"/>
              <a:t>McPake</a:t>
            </a:r>
            <a:r>
              <a:rPr lang="en-US" sz="1100" dirty="0"/>
              <a:t>, B., Langer, A., </a:t>
            </a:r>
            <a:r>
              <a:rPr lang="en-US" sz="1100" dirty="0" err="1"/>
              <a:t>Bohren</a:t>
            </a:r>
            <a:r>
              <a:rPr lang="en-US" sz="1100" dirty="0"/>
              <a:t>, M. A., and Morgan, A. (2020). Imagining maternity care as a complex adaptive system: understanding health system constraints to the promotion of respectful maternity care. Sexual and Reproductive Health Matters, 28(1), e1854153. https://doi.org/10.1080/26410397.2020.1854153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Bevan, G. (2023). Why governance matters–</a:t>
            </a:r>
            <a:r>
              <a:rPr lang="en-US" sz="1100" dirty="0" err="1"/>
              <a:t>analysing</a:t>
            </a:r>
            <a:r>
              <a:rPr lang="en-US" sz="1100" dirty="0"/>
              <a:t> systemic failures in the NHS.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Brazier, M., Cave, E. and Heywood, R. (2023). Contraception, pregnancy and childbirth. Manchester University Press eBooks. doi: https://doi.org/10.7765/9781526157188.00024.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Bright, M. (2025). Whistleblowing in an empty room. Index on Censorship, 54(1), pp.52–57. doi: https://doi.org/10.1177/03064220251332627a.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Brown, P., Flores, R., and </a:t>
            </a:r>
            <a:r>
              <a:rPr lang="en-US" sz="1100" dirty="0" err="1"/>
              <a:t>Alaszewski</a:t>
            </a:r>
            <a:r>
              <a:rPr lang="en-US" sz="1100" dirty="0"/>
              <a:t>, A. (2020). Understanding policy scandals in historical context: A longer-term lens for policy analysis. Journal of Social Policy, 49(1), 125-143. DOI: https://doi.org/10.1017/S004727941900014X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Chang, Y. S., </a:t>
            </a:r>
            <a:r>
              <a:rPr lang="en-US" sz="1100" dirty="0" err="1"/>
              <a:t>Coxon</a:t>
            </a:r>
            <a:r>
              <a:rPr lang="en-US" sz="1100" dirty="0"/>
              <a:t>, K., </a:t>
            </a:r>
            <a:r>
              <a:rPr lang="en-US" sz="1100" dirty="0" err="1"/>
              <a:t>Portela</a:t>
            </a:r>
            <a:r>
              <a:rPr lang="en-US" sz="1100" dirty="0"/>
              <a:t>, A. G., </a:t>
            </a:r>
            <a:r>
              <a:rPr lang="en-US" sz="1100" dirty="0" err="1"/>
              <a:t>Furuta</a:t>
            </a:r>
            <a:r>
              <a:rPr lang="en-US" sz="1100" dirty="0"/>
              <a:t>, M., and Bick, D. (2018). Interventions to support effective communication between maternity care staff and women in </a:t>
            </a:r>
            <a:r>
              <a:rPr lang="en-US" sz="1100" dirty="0" err="1"/>
              <a:t>labour</a:t>
            </a:r>
            <a:r>
              <a:rPr lang="en-US" sz="1100" dirty="0"/>
              <a:t>: A mixed-methods systematic review. Midwifery, 59, 4-16. https://doi.org/10.1016/j.midw.2017.12.014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Clark, R., </a:t>
            </a:r>
            <a:r>
              <a:rPr lang="en-US" sz="1100" dirty="0" err="1"/>
              <a:t>Klaiman</a:t>
            </a:r>
            <a:r>
              <a:rPr lang="en-US" sz="1100" dirty="0"/>
              <a:t>, T., </a:t>
            </a:r>
            <a:r>
              <a:rPr lang="en-US" sz="1100" dirty="0" err="1"/>
              <a:t>Sliwinski</a:t>
            </a:r>
            <a:r>
              <a:rPr lang="en-US" sz="1100" dirty="0"/>
              <a:t>, K., Hamm, R., and Flores, E. (2025). Communication failures and racial disparities in inpatient maternity care: a qualitative content analysis of incident reports. BMJ Open Quality, 14(1). https://doi.org/10.1136/bmjoq-2024-003112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 </a:t>
            </a:r>
            <a:r>
              <a:rPr lang="en-US" sz="1100" dirty="0" err="1"/>
              <a:t>Liberati</a:t>
            </a:r>
            <a:r>
              <a:rPr lang="en-US" sz="1100" dirty="0"/>
              <a:t>, E. G., Tarrant, C., </a:t>
            </a:r>
            <a:r>
              <a:rPr lang="en-US" sz="1100" dirty="0" err="1"/>
              <a:t>Willars</a:t>
            </a:r>
            <a:r>
              <a:rPr lang="en-US" sz="1100" dirty="0"/>
              <a:t>, J., </a:t>
            </a:r>
            <a:r>
              <a:rPr lang="en-US" sz="1100" dirty="0" err="1"/>
              <a:t>Draycott</a:t>
            </a:r>
            <a:r>
              <a:rPr lang="en-US" sz="1100" dirty="0"/>
              <a:t>, T., Winter, C., Chew, S., and Dixon-Woods, M. (2019). How to be a very safe maternity unit: an ethnographic study. Social Science and Medicine, 223, 64-72. https://doi.org/10.1016/j.socscimed.2019.01.035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Lokugamage</a:t>
            </a:r>
            <a:r>
              <a:rPr lang="en-US" sz="1100" dirty="0"/>
              <a:t>, A. U., Robinson, N., </a:t>
            </a:r>
            <a:r>
              <a:rPr lang="en-US" sz="1100" dirty="0" err="1"/>
              <a:t>Pathberiya</a:t>
            </a:r>
            <a:r>
              <a:rPr lang="en-US" sz="1100" dirty="0"/>
              <a:t>, S. D., Wong, S., and Douglass, C. (2022). Respectful maternity care in the UK using a decolonial lens. SN Social Sciences, 2(12), 267. https://doi.org/10.1007/s43545-022-00576-5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Masaba</a:t>
            </a:r>
            <a:r>
              <a:rPr lang="en-US" sz="1100" dirty="0"/>
              <a:t>, B. B., Mmusi-</a:t>
            </a:r>
            <a:r>
              <a:rPr lang="en-US" sz="1100" dirty="0" err="1"/>
              <a:t>Phetoe</a:t>
            </a:r>
            <a:r>
              <a:rPr lang="en-US" sz="1100" dirty="0"/>
              <a:t>, R., </a:t>
            </a:r>
            <a:r>
              <a:rPr lang="en-US" sz="1100" dirty="0" err="1"/>
              <a:t>Rono</a:t>
            </a:r>
            <a:r>
              <a:rPr lang="en-US" sz="1100" dirty="0"/>
              <a:t>, B., </a:t>
            </a:r>
            <a:r>
              <a:rPr lang="en-US" sz="1100" dirty="0" err="1"/>
              <a:t>Moraa</a:t>
            </a:r>
            <a:r>
              <a:rPr lang="en-US" sz="1100" dirty="0"/>
              <a:t>, D., </a:t>
            </a:r>
            <a:r>
              <a:rPr lang="en-US" sz="1100" dirty="0" err="1"/>
              <a:t>Moturi</a:t>
            </a:r>
            <a:r>
              <a:rPr lang="en-US" sz="1100" dirty="0"/>
              <a:t>, J. K., </a:t>
            </a:r>
            <a:r>
              <a:rPr lang="en-US" sz="1100" dirty="0" err="1"/>
              <a:t>Kabo</a:t>
            </a:r>
            <a:r>
              <a:rPr lang="en-US" sz="1100" dirty="0"/>
              <a:t>, J. W., ... and </a:t>
            </a:r>
            <a:r>
              <a:rPr lang="en-US" sz="1100" dirty="0" err="1"/>
              <a:t>Taiswa</a:t>
            </a:r>
            <a:r>
              <a:rPr lang="en-US" sz="1100" dirty="0"/>
              <a:t>, J. (2022). The healthcare system and client failures contributing to maternal mortality in rural Kenya. BMC Pregnancy and Childbirth, 22(1), 903. DOI https://doi.org/10.1186/s12884-022-05259-w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Millar, R., Waring, J., and Lalani, M. (2023). Quality and the NHS: fair-weather friends or a longstanding relationship?. In The NHS at 75 (pp. 136-156). Policy Press. DOI: https://doi.org/10.51952/9781447368625.ch007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Ramsey, L., Hughes, J., </a:t>
            </a:r>
            <a:r>
              <a:rPr lang="en-US" sz="1100" dirty="0" err="1"/>
              <a:t>Hazeldine</a:t>
            </a:r>
            <a:r>
              <a:rPr lang="en-US" sz="1100" dirty="0"/>
              <a:t>, D., Seddon, S., Gould, M., </a:t>
            </a:r>
            <a:r>
              <a:rPr lang="en-US" sz="1100" dirty="0" err="1"/>
              <a:t>Wailling</a:t>
            </a:r>
            <a:r>
              <a:rPr lang="en-US" sz="1100" dirty="0"/>
              <a:t>, J., ... and O’Hara, J. K. (2024). </a:t>
            </a:r>
            <a:r>
              <a:rPr lang="en-US" sz="1100" dirty="0" err="1"/>
              <a:t>Humanising</a:t>
            </a:r>
            <a:r>
              <a:rPr lang="en-US" sz="1100" dirty="0"/>
              <a:t> processes after harm part 2: compounded harm experienced by patients and their families after safety incidents. Frontiers in Health Services, 4, 1473296. https://doi.org/10.3389/frhs.2024.1473296 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RCEMLearning</a:t>
            </a:r>
            <a:r>
              <a:rPr lang="en-US" sz="1100" dirty="0"/>
              <a:t>. (2022). Swiss Cheese Model. [online] Available at: https://www.rcemlearning.co.uk/modules/an-introduction-to-human-factors-and-patient-safety/lessons/section-1-clinical-error/topic/swiss-cheese-model/.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Sara (2017). Baby Lifeline Training | CQC briefing on improving safety in NHS maternity services. [online] Babylifelinetraining.org.uk. Available at: https://babylifelinetraining.org.uk/cqc-briefing-on-improving-safety-in-nhs-maternity-services/ [Accessed 16 Mar. 2026].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Schaaf, M., Jaffe, M., </a:t>
            </a:r>
            <a:r>
              <a:rPr lang="en-US" sz="1100" dirty="0" err="1"/>
              <a:t>Tunçalp</a:t>
            </a:r>
            <a:r>
              <a:rPr lang="en-US" sz="1100" dirty="0"/>
              <a:t>, Ö., and Freedman, L. (2023). A critical interpretive synthesis of power and mistreatment of women in maternity care. PLOS Global Public Health, 3(1), e0000616. https://doi.org/10.1371/journal.pgph.0000616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Sky News. (2022). NHS maternity scandal: Police looking at over 700 cases as part of failings at Shrewsbury and Telford NHS Trust. [online] Available at: https://news.sky.com/story/nhs-maternity-scandal-police-looking-at-over-700-cases-as-part-of-maternity-failings-at-shrewsbury-and-telford-nhs-trust-12583615 [Accessed 16 Mar. 2026].</a:t>
            </a:r>
          </a:p>
          <a:p>
            <a:pPr marL="228600" indent="-228600" algn="just">
              <a:buFont typeface="+mj-lt"/>
              <a:buAutoNum type="arabicPeriod"/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30461078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Professional Thank You Slide for PowerPoint And Google Slides">
            <a:extLst>
              <a:ext uri="{FF2B5EF4-FFF2-40B4-BE49-F238E27FC236}">
                <a16:creationId xmlns:a16="http://schemas.microsoft.com/office/drawing/2014/main" id="{36331206-79B1-4A9B-ACE7-349B1307F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57250"/>
            <a:ext cx="9144000" cy="514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64981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2088</Words>
  <Application>Microsoft Office PowerPoint</Application>
  <PresentationFormat>On-screen Show (4:3)</PresentationFormat>
  <Paragraphs>129</Paragraphs>
  <Slides>16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Wingdings</vt:lpstr>
      <vt:lpstr>Office Theme</vt:lpstr>
      <vt:lpstr>PowerPoint Presentation</vt:lpstr>
      <vt:lpstr>Introduction</vt:lpstr>
      <vt:lpstr>Case Overview</vt:lpstr>
      <vt:lpstr>Nature of Quality Failure</vt:lpstr>
      <vt:lpstr>Systems-Based Safety Analysis (Swiss Cheese Model)</vt:lpstr>
      <vt:lpstr>Root Cause Analysis (Fishbone Diagram)</vt:lpstr>
      <vt:lpstr>Policy Context and Failures</vt:lpstr>
      <vt:lpstr>Impact on Quality of Care</vt:lpstr>
      <vt:lpstr>Health Policy Implications</vt:lpstr>
      <vt:lpstr>Best Practice and Learning</vt:lpstr>
      <vt:lpstr>Recommendations for Service Improvement</vt:lpstr>
      <vt:lpstr>Access to Component 2 Report</vt:lpstr>
      <vt:lpstr>Summary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cp:keywords/>
  <cp:lastModifiedBy/>
  <cp:revision>1</cp:revision>
  <dcterms:created xsi:type="dcterms:W3CDTF">2025-11-13T18:46:18Z</dcterms:created>
  <dcterms:modified xsi:type="dcterms:W3CDTF">2026-03-19T10:18:05Z</dcterms:modified>
  <cp:category/>
</cp:coreProperties>
</file>