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56" r:id="rId2"/>
    <p:sldId id="257" r:id="rId3"/>
    <p:sldId id="258" r:id="rId4"/>
    <p:sldId id="259" r:id="rId5"/>
    <p:sldId id="272" r:id="rId6"/>
    <p:sldId id="261" r:id="rId7"/>
    <p:sldId id="270" r:id="rId8"/>
    <p:sldId id="273" r:id="rId9"/>
    <p:sldId id="264" r:id="rId10"/>
    <p:sldId id="274" r:id="rId11"/>
    <p:sldId id="275" r:id="rId12"/>
    <p:sldId id="276" r:id="rId13"/>
    <p:sldId id="268" r:id="rId14"/>
    <p:sldId id="269" r:id="rId15"/>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2840"/>
    <a:srgbClr val="008B8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99" autoAdjust="0"/>
    <p:restoredTop sz="94610"/>
  </p:normalViewPr>
  <p:slideViewPr>
    <p:cSldViewPr snapToGrid="0" snapToObjects="1">
      <p:cViewPr varScale="1">
        <p:scale>
          <a:sx n="126" d="100"/>
          <a:sy n="126" d="100"/>
        </p:scale>
        <p:origin x="226"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63191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EEE321-7A4B-71A4-9632-52389CB6FF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62CB0D-E052-AA0D-88B7-B7C8F837873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59AA961-5D17-5891-5FEC-3E3F3AE4BD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3C47EF8-93FC-6162-D00D-174CD45324D2}"/>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198824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D1B2F"/>
        </a:solidFill>
        <a:effectLst/>
      </p:bgPr>
    </p:bg>
    <p:spTree>
      <p:nvGrpSpPr>
        <p:cNvPr id="1" name=""/>
        <p:cNvGrpSpPr/>
        <p:nvPr/>
      </p:nvGrpSpPr>
      <p:grpSpPr>
        <a:xfrm>
          <a:off x="0" y="0"/>
          <a:ext cx="0" cy="0"/>
          <a:chOff x="0" y="0"/>
          <a:chExt cx="0" cy="0"/>
        </a:xfrm>
      </p:grpSpPr>
      <p:sp>
        <p:nvSpPr>
          <p:cNvPr id="2" name="Shape 0"/>
          <p:cNvSpPr/>
          <p:nvPr/>
        </p:nvSpPr>
        <p:spPr>
          <a:xfrm>
            <a:off x="411480" y="1371600"/>
            <a:ext cx="8321040" cy="1920240"/>
          </a:xfrm>
          <a:prstGeom prst="rect">
            <a:avLst/>
          </a:prstGeom>
          <a:solidFill>
            <a:srgbClr val="132238"/>
          </a:solidFill>
          <a:ln w="12700">
            <a:solidFill>
              <a:srgbClr val="008B8B"/>
            </a:solidFill>
            <a:prstDash val="solid"/>
          </a:ln>
        </p:spPr>
        <p:txBody>
          <a:bodyPr/>
          <a:lstStyle/>
          <a:p>
            <a:endParaRPr lang="en-GB"/>
          </a:p>
        </p:txBody>
      </p:sp>
      <p:sp>
        <p:nvSpPr>
          <p:cNvPr id="3" name="Text 1"/>
          <p:cNvSpPr/>
          <p:nvPr/>
        </p:nvSpPr>
        <p:spPr>
          <a:xfrm>
            <a:off x="594360" y="1463040"/>
            <a:ext cx="7955280" cy="292608"/>
          </a:xfrm>
          <a:prstGeom prst="rect">
            <a:avLst/>
          </a:prstGeom>
          <a:noFill/>
          <a:ln/>
        </p:spPr>
        <p:txBody>
          <a:bodyPr wrap="square" lIns="0" tIns="0" rIns="0" bIns="0" rtlCol="0" anchor="ctr"/>
          <a:lstStyle/>
          <a:p>
            <a:pPr marL="0" indent="0">
              <a:buNone/>
            </a:pPr>
            <a:r>
              <a:rPr lang="en-US" sz="1300" dirty="0">
                <a:solidFill>
                  <a:srgbClr val="8FA3B8"/>
                </a:solidFill>
                <a:latin typeface="Calibri" pitchFamily="34" charset="0"/>
                <a:ea typeface="Calibri" pitchFamily="34" charset="-122"/>
                <a:cs typeface="Calibri" pitchFamily="34" charset="-120"/>
              </a:rPr>
              <a:t>Research Proposal - ACFA7004</a:t>
            </a:r>
            <a:endParaRPr lang="en-US" sz="1300" dirty="0"/>
          </a:p>
        </p:txBody>
      </p:sp>
      <p:sp>
        <p:nvSpPr>
          <p:cNvPr id="4" name="Text 2"/>
          <p:cNvSpPr/>
          <p:nvPr/>
        </p:nvSpPr>
        <p:spPr>
          <a:xfrm>
            <a:off x="594360" y="1783080"/>
            <a:ext cx="7955280" cy="1325880"/>
          </a:xfrm>
          <a:prstGeom prst="rect">
            <a:avLst/>
          </a:prstGeom>
          <a:noFill/>
          <a:ln/>
        </p:spPr>
        <p:txBody>
          <a:bodyPr wrap="square" lIns="0" tIns="0" rIns="0" bIns="0" rtlCol="0" anchor="ctr"/>
          <a:lstStyle/>
          <a:p>
            <a:pPr marL="0" indent="0">
              <a:buNone/>
            </a:pPr>
            <a:r>
              <a:rPr lang="en-US" sz="3400" b="1" dirty="0">
                <a:solidFill>
                  <a:srgbClr val="FFFFFF"/>
                </a:solidFill>
                <a:latin typeface="Calibri" pitchFamily="34" charset="0"/>
                <a:ea typeface="Calibri" pitchFamily="34" charset="-122"/>
                <a:cs typeface="Calibri" pitchFamily="34" charset="-120"/>
              </a:rPr>
              <a:t>Machine Learning Based</a:t>
            </a:r>
            <a:endParaRPr lang="en-US" sz="3400" dirty="0"/>
          </a:p>
          <a:p>
            <a:pPr marL="0" indent="0">
              <a:buNone/>
            </a:pPr>
            <a:r>
              <a:rPr lang="en-US" sz="3400" b="1" dirty="0">
                <a:solidFill>
                  <a:srgbClr val="FFFFFF"/>
                </a:solidFill>
                <a:latin typeface="Calibri" pitchFamily="34" charset="0"/>
                <a:ea typeface="Calibri" pitchFamily="34" charset="-122"/>
                <a:cs typeface="Calibri" pitchFamily="34" charset="-120"/>
              </a:rPr>
              <a:t>Test Case Prioritisation</a:t>
            </a:r>
            <a:endParaRPr lang="en-US" sz="3400" dirty="0"/>
          </a:p>
        </p:txBody>
      </p:sp>
      <p:sp>
        <p:nvSpPr>
          <p:cNvPr id="5" name="Text 3"/>
          <p:cNvSpPr/>
          <p:nvPr/>
        </p:nvSpPr>
        <p:spPr>
          <a:xfrm>
            <a:off x="594360" y="3429000"/>
            <a:ext cx="8229600" cy="274320"/>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Module: </a:t>
            </a:r>
            <a:r>
              <a:rPr lang="en-US" sz="1100" dirty="0">
                <a:solidFill>
                  <a:srgbClr val="8FA3B8"/>
                </a:solidFill>
                <a:latin typeface="Calibri" pitchFamily="34" charset="0"/>
                <a:ea typeface="Calibri" pitchFamily="34" charset="-122"/>
                <a:cs typeface="Calibri" pitchFamily="34" charset="-120"/>
              </a:rPr>
              <a:t>Research Methods &amp; Professional Development  |  ACFA7004</a:t>
            </a:r>
            <a:endParaRPr lang="en-US" sz="1100" dirty="0"/>
          </a:p>
        </p:txBody>
      </p:sp>
      <p:sp>
        <p:nvSpPr>
          <p:cNvPr id="6" name="Text 4"/>
          <p:cNvSpPr/>
          <p:nvPr/>
        </p:nvSpPr>
        <p:spPr>
          <a:xfrm>
            <a:off x="594360" y="3730752"/>
            <a:ext cx="8229600" cy="274320"/>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Name: </a:t>
            </a:r>
            <a:r>
              <a:rPr lang="en-US" sz="1100" dirty="0">
                <a:solidFill>
                  <a:srgbClr val="8FA3B8"/>
                </a:solidFill>
                <a:latin typeface="Calibri" pitchFamily="34" charset="0"/>
                <a:ea typeface="Calibri" pitchFamily="34" charset="-122"/>
                <a:cs typeface="Calibri" pitchFamily="34" charset="-120"/>
              </a:rPr>
              <a:t>Vishvarajsinh Surendrasinh Rana  |  2527154</a:t>
            </a:r>
            <a:endParaRPr lang="en-US" sz="1100" dirty="0"/>
          </a:p>
        </p:txBody>
      </p:sp>
      <p:sp>
        <p:nvSpPr>
          <p:cNvPr id="7" name="Text 5"/>
          <p:cNvSpPr/>
          <p:nvPr/>
        </p:nvSpPr>
        <p:spPr>
          <a:xfrm>
            <a:off x="594360" y="4032504"/>
            <a:ext cx="8229600" cy="274320"/>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Lecturer: </a:t>
            </a:r>
            <a:r>
              <a:rPr lang="en-US" sz="1100" dirty="0">
                <a:solidFill>
                  <a:srgbClr val="8FA3B8"/>
                </a:solidFill>
                <a:latin typeface="Calibri" pitchFamily="34" charset="0"/>
                <a:ea typeface="Calibri" pitchFamily="34" charset="-122"/>
                <a:cs typeface="Calibri" pitchFamily="34" charset="-120"/>
              </a:rPr>
              <a:t>Dr Vijeyananthan Thayananthan</a:t>
            </a:r>
            <a:endParaRPr lang="en-US" sz="11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D1B2F"/>
        </a:solidFill>
        <a:effectLst/>
      </p:bgPr>
    </p:bg>
    <p:spTree>
      <p:nvGrpSpPr>
        <p:cNvPr id="1" name=""/>
        <p:cNvGrpSpPr/>
        <p:nvPr/>
      </p:nvGrpSpPr>
      <p:grpSpPr>
        <a:xfrm>
          <a:off x="0" y="0"/>
          <a:ext cx="0" cy="0"/>
          <a:chOff x="0" y="0"/>
          <a:chExt cx="0" cy="0"/>
        </a:xfrm>
      </p:grpSpPr>
      <p:sp>
        <p:nvSpPr>
          <p:cNvPr id="2" name="Shape 0"/>
          <p:cNvSpPr/>
          <p:nvPr/>
        </p:nvSpPr>
        <p:spPr>
          <a:xfrm>
            <a:off x="0" y="658368"/>
            <a:ext cx="9144000" cy="4279392"/>
          </a:xfrm>
          <a:prstGeom prst="rect">
            <a:avLst/>
          </a:prstGeom>
          <a:solidFill>
            <a:srgbClr val="DDE3EA"/>
          </a:solidFill>
          <a:ln w="12700">
            <a:solidFill>
              <a:srgbClr val="DDE3EA"/>
            </a:solidFill>
            <a:prstDash val="solid"/>
          </a:ln>
        </p:spPr>
        <p:txBody>
          <a:bodyPr/>
          <a:lstStyle/>
          <a:p>
            <a:endParaRPr lang="en-GB"/>
          </a:p>
        </p:txBody>
      </p:sp>
      <p:sp>
        <p:nvSpPr>
          <p:cNvPr id="3" name="Shape 1"/>
          <p:cNvSpPr/>
          <p:nvPr/>
        </p:nvSpPr>
        <p:spPr>
          <a:xfrm>
            <a:off x="0" y="0"/>
            <a:ext cx="9144000" cy="658368"/>
          </a:xfrm>
          <a:prstGeom prst="rect">
            <a:avLst/>
          </a:prstGeom>
          <a:solidFill>
            <a:srgbClr val="162840"/>
          </a:solidFill>
          <a:ln w="12700">
            <a:solidFill>
              <a:srgbClr val="162840"/>
            </a:solidFill>
            <a:prstDash val="solid"/>
          </a:ln>
        </p:spPr>
        <p:txBody>
          <a:bodyPr/>
          <a:lstStyle/>
          <a:p>
            <a:endParaRPr lang="en-GB" dirty="0"/>
          </a:p>
        </p:txBody>
      </p:sp>
      <p:sp>
        <p:nvSpPr>
          <p:cNvPr id="4" name="Text 2"/>
          <p:cNvSpPr/>
          <p:nvPr/>
        </p:nvSpPr>
        <p:spPr>
          <a:xfrm>
            <a:off x="256032" y="0"/>
            <a:ext cx="8595360" cy="658368"/>
          </a:xfrm>
          <a:prstGeom prst="rect">
            <a:avLst/>
          </a:prstGeom>
          <a:noFill/>
          <a:ln/>
        </p:spPr>
        <p:txBody>
          <a:bodyPr wrap="square" lIns="0" tIns="0" rIns="0" bIns="0" rtlCol="0" anchor="ctr"/>
          <a:lstStyle/>
          <a:p>
            <a:pPr marL="0" indent="0">
              <a:buNone/>
            </a:pPr>
            <a:r>
              <a:rPr lang="en-US" sz="2000" b="1" dirty="0">
                <a:solidFill>
                  <a:srgbClr val="FFFFFF"/>
                </a:solidFill>
                <a:latin typeface="Calibri" pitchFamily="34" charset="0"/>
                <a:ea typeface="Calibri" pitchFamily="34" charset="-122"/>
                <a:cs typeface="Calibri" pitchFamily="34" charset="-120"/>
              </a:rPr>
              <a:t>Presentation Overview</a:t>
            </a:r>
          </a:p>
        </p:txBody>
      </p:sp>
      <p:sp>
        <p:nvSpPr>
          <p:cNvPr id="6" name="Text 4"/>
          <p:cNvSpPr/>
          <p:nvPr/>
        </p:nvSpPr>
        <p:spPr>
          <a:xfrm>
            <a:off x="256032" y="4960620"/>
            <a:ext cx="4572000" cy="182880"/>
          </a:xfrm>
          <a:prstGeom prst="rect">
            <a:avLst/>
          </a:prstGeom>
          <a:noFill/>
          <a:ln/>
        </p:spPr>
        <p:txBody>
          <a:bodyPr wrap="square" lIns="0" tIns="0" rIns="0" bIns="0" rtlCol="0" anchor="ctr"/>
          <a:lstStyle/>
          <a:p>
            <a:pPr marL="0" indent="0">
              <a:buNone/>
            </a:pPr>
            <a:r>
              <a:rPr lang="en-US" sz="800" dirty="0">
                <a:solidFill>
                  <a:srgbClr val="8FA3B8"/>
                </a:solidFill>
                <a:latin typeface="Calibri" pitchFamily="34" charset="0"/>
                <a:ea typeface="Calibri" pitchFamily="34" charset="-122"/>
                <a:cs typeface="Calibri" pitchFamily="34" charset="-120"/>
              </a:rPr>
              <a:t>VISHVARAJ | 2527154</a:t>
            </a:r>
            <a:endParaRPr lang="en-US" sz="800" dirty="0"/>
          </a:p>
        </p:txBody>
      </p:sp>
      <p:sp>
        <p:nvSpPr>
          <p:cNvPr id="7" name="Text 5"/>
          <p:cNvSpPr/>
          <p:nvPr/>
        </p:nvSpPr>
        <p:spPr>
          <a:xfrm>
            <a:off x="8686800" y="4960620"/>
            <a:ext cx="365760" cy="182880"/>
          </a:xfrm>
          <a:prstGeom prst="rect">
            <a:avLst/>
          </a:prstGeom>
          <a:noFill/>
          <a:ln/>
        </p:spPr>
        <p:txBody>
          <a:bodyPr wrap="square" lIns="0" tIns="0" rIns="0" bIns="0" rtlCol="0" anchor="ctr"/>
          <a:lstStyle/>
          <a:p>
            <a:pPr marL="0" indent="0" algn="r">
              <a:buNone/>
            </a:pPr>
            <a:r>
              <a:rPr lang="en-US" sz="800" dirty="0">
                <a:solidFill>
                  <a:srgbClr val="8FA3B8"/>
                </a:solidFill>
                <a:latin typeface="Calibri" pitchFamily="34" charset="0"/>
                <a:ea typeface="Calibri" pitchFamily="34" charset="-122"/>
                <a:cs typeface="Calibri" pitchFamily="34" charset="-120"/>
              </a:rPr>
              <a:t>2</a:t>
            </a:r>
            <a:endParaRPr lang="en-US" sz="800" dirty="0"/>
          </a:p>
        </p:txBody>
      </p:sp>
      <p:sp>
        <p:nvSpPr>
          <p:cNvPr id="8" name="Shape 6"/>
          <p:cNvSpPr/>
          <p:nvPr/>
        </p:nvSpPr>
        <p:spPr>
          <a:xfrm>
            <a:off x="256032" y="804672"/>
            <a:ext cx="4206240" cy="877824"/>
          </a:xfrm>
          <a:prstGeom prst="rect">
            <a:avLst/>
          </a:prstGeom>
          <a:solidFill>
            <a:srgbClr val="FFFFFF"/>
          </a:solidFill>
          <a:ln w="12700">
            <a:solidFill>
              <a:srgbClr val="C8D0DA"/>
            </a:solidFill>
            <a:prstDash val="solid"/>
          </a:ln>
        </p:spPr>
        <p:txBody>
          <a:bodyPr/>
          <a:lstStyle/>
          <a:p>
            <a:endParaRPr lang="en-GB"/>
          </a:p>
        </p:txBody>
      </p:sp>
      <p:sp>
        <p:nvSpPr>
          <p:cNvPr id="9" name="Shape 7"/>
          <p:cNvSpPr/>
          <p:nvPr/>
        </p:nvSpPr>
        <p:spPr>
          <a:xfrm>
            <a:off x="256032" y="804672"/>
            <a:ext cx="685800" cy="877824"/>
          </a:xfrm>
          <a:prstGeom prst="rect">
            <a:avLst/>
          </a:prstGeom>
          <a:solidFill>
            <a:srgbClr val="162840"/>
          </a:solidFill>
          <a:ln w="12700">
            <a:solidFill>
              <a:srgbClr val="162840"/>
            </a:solidFill>
            <a:prstDash val="solid"/>
          </a:ln>
        </p:spPr>
        <p:txBody>
          <a:bodyPr/>
          <a:lstStyle/>
          <a:p>
            <a:endParaRPr lang="en-GB"/>
          </a:p>
        </p:txBody>
      </p:sp>
      <p:sp>
        <p:nvSpPr>
          <p:cNvPr id="10" name="Text 8"/>
          <p:cNvSpPr/>
          <p:nvPr/>
        </p:nvSpPr>
        <p:spPr>
          <a:xfrm>
            <a:off x="256032" y="804672"/>
            <a:ext cx="685800" cy="877824"/>
          </a:xfrm>
          <a:prstGeom prst="rect">
            <a:avLst/>
          </a:prstGeom>
          <a:noFill/>
          <a:ln/>
        </p:spPr>
        <p:txBody>
          <a:bodyPr wrap="square" lIns="0" tIns="0" rIns="0" bIns="0" rtlCol="0" anchor="ctr"/>
          <a:lstStyle/>
          <a:p>
            <a:pPr marL="0" indent="0" algn="ctr">
              <a:buNone/>
            </a:pPr>
            <a:r>
              <a:rPr lang="en-US" sz="2200" b="1" dirty="0">
                <a:solidFill>
                  <a:srgbClr val="008B8B"/>
                </a:solidFill>
                <a:latin typeface="Calibri" pitchFamily="34" charset="0"/>
                <a:ea typeface="Calibri" pitchFamily="34" charset="-122"/>
                <a:cs typeface="Calibri" pitchFamily="34" charset="-120"/>
              </a:rPr>
              <a:t>01</a:t>
            </a:r>
            <a:endParaRPr lang="en-US" sz="2200" dirty="0"/>
          </a:p>
        </p:txBody>
      </p:sp>
      <p:sp>
        <p:nvSpPr>
          <p:cNvPr id="11" name="Text 9"/>
          <p:cNvSpPr/>
          <p:nvPr/>
        </p:nvSpPr>
        <p:spPr>
          <a:xfrm>
            <a:off x="1060704" y="896112"/>
            <a:ext cx="3273552" cy="274320"/>
          </a:xfrm>
          <a:prstGeom prst="rect">
            <a:avLst/>
          </a:prstGeom>
          <a:noFill/>
          <a:ln/>
        </p:spPr>
        <p:txBody>
          <a:bodyPr wrap="square" lIns="0" tIns="0" rIns="0" bIns="0" rtlCol="0" anchor="ctr"/>
          <a:lstStyle/>
          <a:p>
            <a:pPr marL="0" indent="0">
              <a:buNone/>
            </a:pPr>
            <a:r>
              <a:rPr lang="en-US" sz="1300" b="1" dirty="0">
                <a:solidFill>
                  <a:srgbClr val="162840"/>
                </a:solidFill>
                <a:latin typeface="Calibri" pitchFamily="34" charset="0"/>
                <a:ea typeface="Calibri" pitchFamily="34" charset="-122"/>
                <a:cs typeface="Calibri" pitchFamily="34" charset="-120"/>
              </a:rPr>
              <a:t>Research Context</a:t>
            </a:r>
            <a:endParaRPr lang="en-US" sz="1300" dirty="0"/>
          </a:p>
        </p:txBody>
      </p:sp>
      <p:sp>
        <p:nvSpPr>
          <p:cNvPr id="12" name="Text 10"/>
          <p:cNvSpPr/>
          <p:nvPr/>
        </p:nvSpPr>
        <p:spPr>
          <a:xfrm>
            <a:off x="1060704" y="1225296"/>
            <a:ext cx="3273552" cy="347472"/>
          </a:xfrm>
          <a:prstGeom prst="rect">
            <a:avLst/>
          </a:prstGeom>
          <a:noFill/>
          <a:ln/>
        </p:spPr>
        <p:txBody>
          <a:bodyPr wrap="square" lIns="0" tIns="0" rIns="0" bIns="0" rtlCol="0" anchor="ctr"/>
          <a:lstStyle/>
          <a:p>
            <a:pPr marL="0" indent="0">
              <a:buNone/>
            </a:pPr>
            <a:r>
              <a:rPr lang="en-US" sz="950" dirty="0">
                <a:solidFill>
                  <a:srgbClr val="4D5E70"/>
                </a:solidFill>
                <a:latin typeface="Calibri" pitchFamily="34" charset="0"/>
                <a:ea typeface="Calibri" pitchFamily="34" charset="-122"/>
                <a:cs typeface="Calibri" pitchFamily="34" charset="-120"/>
              </a:rPr>
              <a:t>CI pipeline challenges, TCP background &amp; scale problem</a:t>
            </a:r>
            <a:endParaRPr lang="en-US" sz="950" dirty="0"/>
          </a:p>
        </p:txBody>
      </p:sp>
      <p:sp>
        <p:nvSpPr>
          <p:cNvPr id="13" name="Shape 11"/>
          <p:cNvSpPr/>
          <p:nvPr/>
        </p:nvSpPr>
        <p:spPr>
          <a:xfrm>
            <a:off x="4718304" y="804672"/>
            <a:ext cx="4206240" cy="877824"/>
          </a:xfrm>
          <a:prstGeom prst="rect">
            <a:avLst/>
          </a:prstGeom>
          <a:solidFill>
            <a:srgbClr val="FFFFFF"/>
          </a:solidFill>
          <a:ln w="12700">
            <a:solidFill>
              <a:srgbClr val="C8D0DA"/>
            </a:solidFill>
            <a:prstDash val="solid"/>
          </a:ln>
        </p:spPr>
        <p:txBody>
          <a:bodyPr/>
          <a:lstStyle/>
          <a:p>
            <a:endParaRPr lang="en-GB"/>
          </a:p>
        </p:txBody>
      </p:sp>
      <p:sp>
        <p:nvSpPr>
          <p:cNvPr id="14" name="Shape 12"/>
          <p:cNvSpPr/>
          <p:nvPr/>
        </p:nvSpPr>
        <p:spPr>
          <a:xfrm>
            <a:off x="4718304" y="804672"/>
            <a:ext cx="685800" cy="877824"/>
          </a:xfrm>
          <a:prstGeom prst="rect">
            <a:avLst/>
          </a:prstGeom>
          <a:solidFill>
            <a:srgbClr val="162840"/>
          </a:solidFill>
          <a:ln w="12700">
            <a:solidFill>
              <a:srgbClr val="162840"/>
            </a:solidFill>
            <a:prstDash val="solid"/>
          </a:ln>
        </p:spPr>
        <p:txBody>
          <a:bodyPr/>
          <a:lstStyle/>
          <a:p>
            <a:endParaRPr lang="en-GB"/>
          </a:p>
        </p:txBody>
      </p:sp>
      <p:sp>
        <p:nvSpPr>
          <p:cNvPr id="15" name="Text 13"/>
          <p:cNvSpPr/>
          <p:nvPr/>
        </p:nvSpPr>
        <p:spPr>
          <a:xfrm>
            <a:off x="4718304" y="804672"/>
            <a:ext cx="685800" cy="877824"/>
          </a:xfrm>
          <a:prstGeom prst="rect">
            <a:avLst/>
          </a:prstGeom>
          <a:noFill/>
          <a:ln/>
        </p:spPr>
        <p:txBody>
          <a:bodyPr wrap="square" lIns="0" tIns="0" rIns="0" bIns="0" rtlCol="0" anchor="ctr"/>
          <a:lstStyle/>
          <a:p>
            <a:pPr marL="0" indent="0" algn="ctr">
              <a:buNone/>
            </a:pPr>
            <a:r>
              <a:rPr lang="en-US" sz="2200" b="1" dirty="0">
                <a:solidFill>
                  <a:srgbClr val="008B8B"/>
                </a:solidFill>
                <a:latin typeface="Calibri" pitchFamily="34" charset="0"/>
                <a:ea typeface="Calibri" pitchFamily="34" charset="-122"/>
                <a:cs typeface="Calibri" pitchFamily="34" charset="-120"/>
              </a:rPr>
              <a:t>02</a:t>
            </a:r>
            <a:endParaRPr lang="en-US" sz="2200" dirty="0"/>
          </a:p>
        </p:txBody>
      </p:sp>
      <p:sp>
        <p:nvSpPr>
          <p:cNvPr id="16" name="Text 14"/>
          <p:cNvSpPr/>
          <p:nvPr/>
        </p:nvSpPr>
        <p:spPr>
          <a:xfrm>
            <a:off x="5522976" y="896112"/>
            <a:ext cx="3273552" cy="274320"/>
          </a:xfrm>
          <a:prstGeom prst="rect">
            <a:avLst/>
          </a:prstGeom>
          <a:noFill/>
          <a:ln/>
        </p:spPr>
        <p:txBody>
          <a:bodyPr wrap="square" lIns="0" tIns="0" rIns="0" bIns="0" rtlCol="0" anchor="ctr"/>
          <a:lstStyle/>
          <a:p>
            <a:pPr marL="0" indent="0">
              <a:buNone/>
            </a:pPr>
            <a:r>
              <a:rPr lang="en-US" sz="1300" b="1" dirty="0">
                <a:solidFill>
                  <a:srgbClr val="162840"/>
                </a:solidFill>
                <a:latin typeface="Calibri" pitchFamily="34" charset="0"/>
                <a:ea typeface="Calibri" pitchFamily="34" charset="-122"/>
                <a:cs typeface="Calibri" pitchFamily="34" charset="-120"/>
              </a:rPr>
              <a:t>Research Problem</a:t>
            </a:r>
            <a:endParaRPr lang="en-US" sz="1300" dirty="0"/>
          </a:p>
        </p:txBody>
      </p:sp>
      <p:sp>
        <p:nvSpPr>
          <p:cNvPr id="17" name="Text 15"/>
          <p:cNvSpPr/>
          <p:nvPr/>
        </p:nvSpPr>
        <p:spPr>
          <a:xfrm>
            <a:off x="5522976" y="1225296"/>
            <a:ext cx="3273552" cy="347472"/>
          </a:xfrm>
          <a:prstGeom prst="rect">
            <a:avLst/>
          </a:prstGeom>
          <a:noFill/>
          <a:ln/>
        </p:spPr>
        <p:txBody>
          <a:bodyPr wrap="square" lIns="0" tIns="0" rIns="0" bIns="0" rtlCol="0" anchor="ctr"/>
          <a:lstStyle/>
          <a:p>
            <a:pPr marL="0" indent="0">
              <a:buNone/>
            </a:pPr>
            <a:r>
              <a:rPr lang="en-US" sz="950" dirty="0">
                <a:solidFill>
                  <a:srgbClr val="4D5E70"/>
                </a:solidFill>
                <a:latin typeface="Calibri" pitchFamily="34" charset="0"/>
                <a:ea typeface="Calibri" pitchFamily="34" charset="-122"/>
                <a:cs typeface="Calibri" pitchFamily="34" charset="-120"/>
              </a:rPr>
              <a:t>Three identified gaps in ML-based TCP literature</a:t>
            </a:r>
            <a:endParaRPr lang="en-US" sz="950" dirty="0"/>
          </a:p>
        </p:txBody>
      </p:sp>
      <p:sp>
        <p:nvSpPr>
          <p:cNvPr id="18" name="Shape 16"/>
          <p:cNvSpPr/>
          <p:nvPr/>
        </p:nvSpPr>
        <p:spPr>
          <a:xfrm>
            <a:off x="256032" y="1810512"/>
            <a:ext cx="4206240" cy="877824"/>
          </a:xfrm>
          <a:prstGeom prst="rect">
            <a:avLst/>
          </a:prstGeom>
          <a:solidFill>
            <a:srgbClr val="FFFFFF"/>
          </a:solidFill>
          <a:ln w="12700">
            <a:solidFill>
              <a:srgbClr val="C8D0DA"/>
            </a:solidFill>
            <a:prstDash val="solid"/>
          </a:ln>
        </p:spPr>
        <p:txBody>
          <a:bodyPr/>
          <a:lstStyle/>
          <a:p>
            <a:endParaRPr lang="en-GB"/>
          </a:p>
        </p:txBody>
      </p:sp>
      <p:sp>
        <p:nvSpPr>
          <p:cNvPr id="19" name="Shape 17"/>
          <p:cNvSpPr/>
          <p:nvPr/>
        </p:nvSpPr>
        <p:spPr>
          <a:xfrm>
            <a:off x="256032" y="1810512"/>
            <a:ext cx="685800" cy="877824"/>
          </a:xfrm>
          <a:prstGeom prst="rect">
            <a:avLst/>
          </a:prstGeom>
          <a:solidFill>
            <a:srgbClr val="162840"/>
          </a:solidFill>
          <a:ln w="12700">
            <a:solidFill>
              <a:srgbClr val="162840"/>
            </a:solidFill>
            <a:prstDash val="solid"/>
          </a:ln>
        </p:spPr>
        <p:txBody>
          <a:bodyPr/>
          <a:lstStyle/>
          <a:p>
            <a:endParaRPr lang="en-GB"/>
          </a:p>
        </p:txBody>
      </p:sp>
      <p:sp>
        <p:nvSpPr>
          <p:cNvPr id="20" name="Text 18"/>
          <p:cNvSpPr/>
          <p:nvPr/>
        </p:nvSpPr>
        <p:spPr>
          <a:xfrm>
            <a:off x="256032" y="1810512"/>
            <a:ext cx="685800" cy="877824"/>
          </a:xfrm>
          <a:prstGeom prst="rect">
            <a:avLst/>
          </a:prstGeom>
          <a:noFill/>
          <a:ln/>
        </p:spPr>
        <p:txBody>
          <a:bodyPr wrap="square" lIns="0" tIns="0" rIns="0" bIns="0" rtlCol="0" anchor="ctr"/>
          <a:lstStyle/>
          <a:p>
            <a:pPr marL="0" indent="0" algn="ctr">
              <a:buNone/>
            </a:pPr>
            <a:r>
              <a:rPr lang="en-US" sz="2200" b="1" dirty="0">
                <a:solidFill>
                  <a:srgbClr val="008B8B"/>
                </a:solidFill>
                <a:latin typeface="Calibri" pitchFamily="34" charset="0"/>
                <a:ea typeface="Calibri" pitchFamily="34" charset="-122"/>
                <a:cs typeface="Calibri" pitchFamily="34" charset="-120"/>
              </a:rPr>
              <a:t>03</a:t>
            </a:r>
            <a:endParaRPr lang="en-US" sz="2200" dirty="0"/>
          </a:p>
        </p:txBody>
      </p:sp>
      <p:sp>
        <p:nvSpPr>
          <p:cNvPr id="21" name="Text 19"/>
          <p:cNvSpPr/>
          <p:nvPr/>
        </p:nvSpPr>
        <p:spPr>
          <a:xfrm>
            <a:off x="1060704" y="1901952"/>
            <a:ext cx="3273552" cy="274320"/>
          </a:xfrm>
          <a:prstGeom prst="rect">
            <a:avLst/>
          </a:prstGeom>
          <a:noFill/>
          <a:ln/>
        </p:spPr>
        <p:txBody>
          <a:bodyPr wrap="square" lIns="0" tIns="0" rIns="0" bIns="0" rtlCol="0" anchor="ctr"/>
          <a:lstStyle/>
          <a:p>
            <a:pPr marL="0" indent="0">
              <a:buNone/>
            </a:pPr>
            <a:r>
              <a:rPr lang="en-US" sz="1300" b="1" dirty="0">
                <a:solidFill>
                  <a:srgbClr val="162840"/>
                </a:solidFill>
                <a:latin typeface="Calibri" pitchFamily="34" charset="0"/>
                <a:ea typeface="Calibri" pitchFamily="34" charset="-122"/>
                <a:cs typeface="Calibri" pitchFamily="34" charset="-120"/>
              </a:rPr>
              <a:t>Aim &amp; Objectives</a:t>
            </a:r>
            <a:endParaRPr lang="en-US" sz="1300" dirty="0"/>
          </a:p>
        </p:txBody>
      </p:sp>
      <p:sp>
        <p:nvSpPr>
          <p:cNvPr id="22" name="Text 20"/>
          <p:cNvSpPr/>
          <p:nvPr/>
        </p:nvSpPr>
        <p:spPr>
          <a:xfrm>
            <a:off x="1060704" y="2231136"/>
            <a:ext cx="3273552" cy="347472"/>
          </a:xfrm>
          <a:prstGeom prst="rect">
            <a:avLst/>
          </a:prstGeom>
          <a:noFill/>
          <a:ln/>
        </p:spPr>
        <p:txBody>
          <a:bodyPr wrap="square" lIns="0" tIns="0" rIns="0" bIns="0" rtlCol="0" anchor="ctr"/>
          <a:lstStyle/>
          <a:p>
            <a:pPr marL="0" indent="0">
              <a:buNone/>
            </a:pPr>
            <a:r>
              <a:rPr lang="en-US" sz="950" dirty="0">
                <a:solidFill>
                  <a:srgbClr val="4D5E70"/>
                </a:solidFill>
                <a:latin typeface="Calibri" pitchFamily="34" charset="0"/>
                <a:ea typeface="Calibri" pitchFamily="34" charset="-122"/>
                <a:cs typeface="Calibri" pitchFamily="34" charset="-120"/>
              </a:rPr>
              <a:t>Research aim and five SMART objectives</a:t>
            </a:r>
            <a:endParaRPr lang="en-US" sz="950" dirty="0"/>
          </a:p>
        </p:txBody>
      </p:sp>
      <p:sp>
        <p:nvSpPr>
          <p:cNvPr id="23" name="Shape 21"/>
          <p:cNvSpPr/>
          <p:nvPr/>
        </p:nvSpPr>
        <p:spPr>
          <a:xfrm>
            <a:off x="4718304" y="1810512"/>
            <a:ext cx="4206240" cy="877824"/>
          </a:xfrm>
          <a:prstGeom prst="rect">
            <a:avLst/>
          </a:prstGeom>
          <a:solidFill>
            <a:srgbClr val="FFFFFF"/>
          </a:solidFill>
          <a:ln w="12700">
            <a:solidFill>
              <a:srgbClr val="C8D0DA"/>
            </a:solidFill>
            <a:prstDash val="solid"/>
          </a:ln>
        </p:spPr>
        <p:txBody>
          <a:bodyPr/>
          <a:lstStyle/>
          <a:p>
            <a:endParaRPr lang="en-GB"/>
          </a:p>
        </p:txBody>
      </p:sp>
      <p:sp>
        <p:nvSpPr>
          <p:cNvPr id="24" name="Shape 22"/>
          <p:cNvSpPr/>
          <p:nvPr/>
        </p:nvSpPr>
        <p:spPr>
          <a:xfrm>
            <a:off x="4718304" y="1810512"/>
            <a:ext cx="685800" cy="877824"/>
          </a:xfrm>
          <a:prstGeom prst="rect">
            <a:avLst/>
          </a:prstGeom>
          <a:solidFill>
            <a:srgbClr val="162840"/>
          </a:solidFill>
          <a:ln w="12700">
            <a:solidFill>
              <a:srgbClr val="162840"/>
            </a:solidFill>
            <a:prstDash val="solid"/>
          </a:ln>
        </p:spPr>
        <p:txBody>
          <a:bodyPr/>
          <a:lstStyle/>
          <a:p>
            <a:endParaRPr lang="en-GB"/>
          </a:p>
        </p:txBody>
      </p:sp>
      <p:sp>
        <p:nvSpPr>
          <p:cNvPr id="25" name="Text 23"/>
          <p:cNvSpPr/>
          <p:nvPr/>
        </p:nvSpPr>
        <p:spPr>
          <a:xfrm>
            <a:off x="4718304" y="1810512"/>
            <a:ext cx="685800" cy="877824"/>
          </a:xfrm>
          <a:prstGeom prst="rect">
            <a:avLst/>
          </a:prstGeom>
          <a:noFill/>
          <a:ln/>
        </p:spPr>
        <p:txBody>
          <a:bodyPr wrap="square" lIns="0" tIns="0" rIns="0" bIns="0" rtlCol="0" anchor="ctr"/>
          <a:lstStyle/>
          <a:p>
            <a:pPr marL="0" indent="0" algn="ctr">
              <a:buNone/>
            </a:pPr>
            <a:r>
              <a:rPr lang="en-US" sz="2200" b="1" dirty="0">
                <a:solidFill>
                  <a:srgbClr val="008B8B"/>
                </a:solidFill>
                <a:latin typeface="Calibri" pitchFamily="34" charset="0"/>
                <a:ea typeface="Calibri" pitchFamily="34" charset="-122"/>
                <a:cs typeface="Calibri" pitchFamily="34" charset="-120"/>
              </a:rPr>
              <a:t>04</a:t>
            </a:r>
            <a:endParaRPr lang="en-US" sz="2200" dirty="0"/>
          </a:p>
        </p:txBody>
      </p:sp>
      <p:sp>
        <p:nvSpPr>
          <p:cNvPr id="26" name="Text 24"/>
          <p:cNvSpPr/>
          <p:nvPr/>
        </p:nvSpPr>
        <p:spPr>
          <a:xfrm>
            <a:off x="5522976" y="1901952"/>
            <a:ext cx="3273552" cy="274320"/>
          </a:xfrm>
          <a:prstGeom prst="rect">
            <a:avLst/>
          </a:prstGeom>
          <a:noFill/>
          <a:ln/>
        </p:spPr>
        <p:txBody>
          <a:bodyPr wrap="square" lIns="0" tIns="0" rIns="0" bIns="0" rtlCol="0" anchor="ctr"/>
          <a:lstStyle/>
          <a:p>
            <a:pPr marL="0" indent="0">
              <a:buNone/>
            </a:pPr>
            <a:r>
              <a:rPr lang="en-US" sz="1300" b="1" dirty="0">
                <a:solidFill>
                  <a:srgbClr val="162840"/>
                </a:solidFill>
                <a:latin typeface="Calibri" pitchFamily="34" charset="0"/>
                <a:ea typeface="Calibri" pitchFamily="34" charset="-122"/>
                <a:cs typeface="Calibri" pitchFamily="34" charset="-120"/>
              </a:rPr>
              <a:t>Literature Review</a:t>
            </a:r>
            <a:endParaRPr lang="en-US" sz="1300" dirty="0"/>
          </a:p>
        </p:txBody>
      </p:sp>
      <p:sp>
        <p:nvSpPr>
          <p:cNvPr id="27" name="Text 25"/>
          <p:cNvSpPr/>
          <p:nvPr/>
        </p:nvSpPr>
        <p:spPr>
          <a:xfrm>
            <a:off x="5522976" y="2231136"/>
            <a:ext cx="3273552" cy="347472"/>
          </a:xfrm>
          <a:prstGeom prst="rect">
            <a:avLst/>
          </a:prstGeom>
          <a:noFill/>
          <a:ln/>
        </p:spPr>
        <p:txBody>
          <a:bodyPr wrap="square" lIns="0" tIns="0" rIns="0" bIns="0" rtlCol="0" anchor="ctr"/>
          <a:lstStyle/>
          <a:p>
            <a:pPr marL="0" indent="0">
              <a:buNone/>
            </a:pPr>
            <a:r>
              <a:rPr lang="en-US" sz="950" dirty="0">
                <a:solidFill>
                  <a:srgbClr val="4D5E70"/>
                </a:solidFill>
                <a:latin typeface="Calibri" pitchFamily="34" charset="0"/>
                <a:ea typeface="Calibri" pitchFamily="34" charset="-122"/>
                <a:cs typeface="Calibri" pitchFamily="34" charset="-120"/>
              </a:rPr>
              <a:t>Key contributions across four thematic areas</a:t>
            </a:r>
            <a:endParaRPr lang="en-US" sz="950" dirty="0"/>
          </a:p>
        </p:txBody>
      </p:sp>
      <p:sp>
        <p:nvSpPr>
          <p:cNvPr id="28" name="Shape 26"/>
          <p:cNvSpPr/>
          <p:nvPr/>
        </p:nvSpPr>
        <p:spPr>
          <a:xfrm>
            <a:off x="256032" y="2816352"/>
            <a:ext cx="4206240" cy="877824"/>
          </a:xfrm>
          <a:prstGeom prst="rect">
            <a:avLst/>
          </a:prstGeom>
          <a:solidFill>
            <a:srgbClr val="FFFFFF"/>
          </a:solidFill>
          <a:ln w="12700">
            <a:solidFill>
              <a:srgbClr val="C8D0DA"/>
            </a:solidFill>
            <a:prstDash val="solid"/>
          </a:ln>
        </p:spPr>
        <p:txBody>
          <a:bodyPr/>
          <a:lstStyle/>
          <a:p>
            <a:endParaRPr lang="en-GB"/>
          </a:p>
        </p:txBody>
      </p:sp>
      <p:sp>
        <p:nvSpPr>
          <p:cNvPr id="29" name="Shape 27"/>
          <p:cNvSpPr/>
          <p:nvPr/>
        </p:nvSpPr>
        <p:spPr>
          <a:xfrm>
            <a:off x="256032" y="2816352"/>
            <a:ext cx="685800" cy="877824"/>
          </a:xfrm>
          <a:prstGeom prst="rect">
            <a:avLst/>
          </a:prstGeom>
          <a:solidFill>
            <a:srgbClr val="162840"/>
          </a:solidFill>
          <a:ln w="12700">
            <a:solidFill>
              <a:srgbClr val="162840"/>
            </a:solidFill>
            <a:prstDash val="solid"/>
          </a:ln>
        </p:spPr>
        <p:txBody>
          <a:bodyPr/>
          <a:lstStyle/>
          <a:p>
            <a:endParaRPr lang="en-GB"/>
          </a:p>
        </p:txBody>
      </p:sp>
      <p:sp>
        <p:nvSpPr>
          <p:cNvPr id="30" name="Text 28"/>
          <p:cNvSpPr/>
          <p:nvPr/>
        </p:nvSpPr>
        <p:spPr>
          <a:xfrm>
            <a:off x="256032" y="2816352"/>
            <a:ext cx="685800" cy="877824"/>
          </a:xfrm>
          <a:prstGeom prst="rect">
            <a:avLst/>
          </a:prstGeom>
          <a:noFill/>
          <a:ln/>
        </p:spPr>
        <p:txBody>
          <a:bodyPr wrap="square" lIns="0" tIns="0" rIns="0" bIns="0" rtlCol="0" anchor="ctr"/>
          <a:lstStyle/>
          <a:p>
            <a:pPr marL="0" indent="0" algn="ctr">
              <a:buNone/>
            </a:pPr>
            <a:r>
              <a:rPr lang="en-US" sz="2200" b="1" dirty="0">
                <a:solidFill>
                  <a:srgbClr val="008B8B"/>
                </a:solidFill>
                <a:latin typeface="Calibri" pitchFamily="34" charset="0"/>
                <a:ea typeface="Calibri" pitchFamily="34" charset="-122"/>
                <a:cs typeface="Calibri" pitchFamily="34" charset="-120"/>
              </a:rPr>
              <a:t>05</a:t>
            </a:r>
            <a:endParaRPr lang="en-US" sz="2200" dirty="0"/>
          </a:p>
        </p:txBody>
      </p:sp>
      <p:sp>
        <p:nvSpPr>
          <p:cNvPr id="31" name="Text 29"/>
          <p:cNvSpPr/>
          <p:nvPr/>
        </p:nvSpPr>
        <p:spPr>
          <a:xfrm>
            <a:off x="1060704" y="2907792"/>
            <a:ext cx="3273552" cy="274320"/>
          </a:xfrm>
          <a:prstGeom prst="rect">
            <a:avLst/>
          </a:prstGeom>
          <a:noFill/>
          <a:ln/>
        </p:spPr>
        <p:txBody>
          <a:bodyPr wrap="square" lIns="0" tIns="0" rIns="0" bIns="0" rtlCol="0" anchor="ctr"/>
          <a:lstStyle/>
          <a:p>
            <a:pPr marL="0" indent="0">
              <a:buNone/>
            </a:pPr>
            <a:r>
              <a:rPr lang="en-US" sz="1300" b="1" dirty="0">
                <a:solidFill>
                  <a:srgbClr val="162840"/>
                </a:solidFill>
                <a:latin typeface="Calibri" pitchFamily="34" charset="0"/>
                <a:ea typeface="Calibri" pitchFamily="34" charset="-122"/>
                <a:cs typeface="Calibri" pitchFamily="34" charset="-120"/>
              </a:rPr>
              <a:t>Methodology</a:t>
            </a:r>
            <a:endParaRPr lang="en-US" sz="1300" dirty="0"/>
          </a:p>
        </p:txBody>
      </p:sp>
      <p:sp>
        <p:nvSpPr>
          <p:cNvPr id="32" name="Text 30"/>
          <p:cNvSpPr/>
          <p:nvPr/>
        </p:nvSpPr>
        <p:spPr>
          <a:xfrm>
            <a:off x="1060704" y="3236976"/>
            <a:ext cx="3273552" cy="347472"/>
          </a:xfrm>
          <a:prstGeom prst="rect">
            <a:avLst/>
          </a:prstGeom>
          <a:noFill/>
          <a:ln/>
        </p:spPr>
        <p:txBody>
          <a:bodyPr wrap="square" lIns="0" tIns="0" rIns="0" bIns="0" rtlCol="0" anchor="ctr"/>
          <a:lstStyle/>
          <a:p>
            <a:pPr marL="0" indent="0">
              <a:buNone/>
            </a:pPr>
            <a:r>
              <a:rPr lang="en-US" sz="950" dirty="0">
                <a:solidFill>
                  <a:srgbClr val="4D5E70"/>
                </a:solidFill>
                <a:latin typeface="Calibri" pitchFamily="34" charset="0"/>
                <a:ea typeface="Calibri" pitchFamily="34" charset="-122"/>
                <a:cs typeface="Calibri" pitchFamily="34" charset="-120"/>
              </a:rPr>
              <a:t>LSTM framework, DSR design approach &amp; 4 research phases</a:t>
            </a:r>
            <a:endParaRPr lang="en-US" sz="950" dirty="0"/>
          </a:p>
        </p:txBody>
      </p:sp>
      <p:sp>
        <p:nvSpPr>
          <p:cNvPr id="33" name="Shape 31"/>
          <p:cNvSpPr/>
          <p:nvPr/>
        </p:nvSpPr>
        <p:spPr>
          <a:xfrm>
            <a:off x="4718304" y="2816352"/>
            <a:ext cx="4206240" cy="877824"/>
          </a:xfrm>
          <a:prstGeom prst="rect">
            <a:avLst/>
          </a:prstGeom>
          <a:solidFill>
            <a:srgbClr val="FFFFFF"/>
          </a:solidFill>
          <a:ln w="12700">
            <a:solidFill>
              <a:srgbClr val="C8D0DA"/>
            </a:solidFill>
            <a:prstDash val="solid"/>
          </a:ln>
        </p:spPr>
        <p:txBody>
          <a:bodyPr/>
          <a:lstStyle/>
          <a:p>
            <a:endParaRPr lang="en-GB"/>
          </a:p>
        </p:txBody>
      </p:sp>
      <p:sp>
        <p:nvSpPr>
          <p:cNvPr id="34" name="Shape 32"/>
          <p:cNvSpPr/>
          <p:nvPr/>
        </p:nvSpPr>
        <p:spPr>
          <a:xfrm>
            <a:off x="4718304" y="2816352"/>
            <a:ext cx="685800" cy="877824"/>
          </a:xfrm>
          <a:prstGeom prst="rect">
            <a:avLst/>
          </a:prstGeom>
          <a:solidFill>
            <a:srgbClr val="162840"/>
          </a:solidFill>
          <a:ln w="12700">
            <a:solidFill>
              <a:srgbClr val="162840"/>
            </a:solidFill>
            <a:prstDash val="solid"/>
          </a:ln>
        </p:spPr>
        <p:txBody>
          <a:bodyPr/>
          <a:lstStyle/>
          <a:p>
            <a:endParaRPr lang="en-GB"/>
          </a:p>
        </p:txBody>
      </p:sp>
      <p:sp>
        <p:nvSpPr>
          <p:cNvPr id="35" name="Text 33"/>
          <p:cNvSpPr/>
          <p:nvPr/>
        </p:nvSpPr>
        <p:spPr>
          <a:xfrm>
            <a:off x="4718304" y="2816352"/>
            <a:ext cx="685800" cy="877824"/>
          </a:xfrm>
          <a:prstGeom prst="rect">
            <a:avLst/>
          </a:prstGeom>
          <a:noFill/>
          <a:ln/>
        </p:spPr>
        <p:txBody>
          <a:bodyPr wrap="square" lIns="0" tIns="0" rIns="0" bIns="0" rtlCol="0" anchor="ctr"/>
          <a:lstStyle/>
          <a:p>
            <a:pPr marL="0" indent="0" algn="ctr">
              <a:buNone/>
            </a:pPr>
            <a:r>
              <a:rPr lang="en-US" sz="2200" b="1" dirty="0">
                <a:solidFill>
                  <a:srgbClr val="008B8B"/>
                </a:solidFill>
                <a:latin typeface="Calibri" pitchFamily="34" charset="0"/>
                <a:ea typeface="Calibri" pitchFamily="34" charset="-122"/>
                <a:cs typeface="Calibri" pitchFamily="34" charset="-120"/>
              </a:rPr>
              <a:t>06</a:t>
            </a:r>
            <a:endParaRPr lang="en-US" sz="2200" dirty="0"/>
          </a:p>
        </p:txBody>
      </p:sp>
      <p:sp>
        <p:nvSpPr>
          <p:cNvPr id="36" name="Text 34"/>
          <p:cNvSpPr/>
          <p:nvPr/>
        </p:nvSpPr>
        <p:spPr>
          <a:xfrm>
            <a:off x="5522976" y="2907792"/>
            <a:ext cx="3273552" cy="274320"/>
          </a:xfrm>
          <a:prstGeom prst="rect">
            <a:avLst/>
          </a:prstGeom>
          <a:noFill/>
          <a:ln/>
        </p:spPr>
        <p:txBody>
          <a:bodyPr wrap="square" lIns="0" tIns="0" rIns="0" bIns="0" rtlCol="0" anchor="ctr"/>
          <a:lstStyle/>
          <a:p>
            <a:pPr marL="0" indent="0">
              <a:buNone/>
            </a:pPr>
            <a:r>
              <a:rPr lang="en-US" sz="1300" b="1" dirty="0">
                <a:solidFill>
                  <a:srgbClr val="162840"/>
                </a:solidFill>
                <a:latin typeface="Calibri" pitchFamily="34" charset="0"/>
                <a:ea typeface="Calibri" pitchFamily="34" charset="-122"/>
                <a:cs typeface="Calibri" pitchFamily="34" charset="-120"/>
              </a:rPr>
              <a:t>Data &amp; Evaluation</a:t>
            </a:r>
            <a:endParaRPr lang="en-US" sz="1300" dirty="0"/>
          </a:p>
        </p:txBody>
      </p:sp>
      <p:sp>
        <p:nvSpPr>
          <p:cNvPr id="37" name="Text 35"/>
          <p:cNvSpPr/>
          <p:nvPr/>
        </p:nvSpPr>
        <p:spPr>
          <a:xfrm>
            <a:off x="5522976" y="3236976"/>
            <a:ext cx="3273552" cy="347472"/>
          </a:xfrm>
          <a:prstGeom prst="rect">
            <a:avLst/>
          </a:prstGeom>
          <a:noFill/>
          <a:ln/>
        </p:spPr>
        <p:txBody>
          <a:bodyPr wrap="square" lIns="0" tIns="0" rIns="0" bIns="0" rtlCol="0" anchor="ctr"/>
          <a:lstStyle/>
          <a:p>
            <a:pPr marL="0" indent="0">
              <a:buNone/>
            </a:pPr>
            <a:r>
              <a:rPr lang="en-US" sz="950" dirty="0">
                <a:solidFill>
                  <a:srgbClr val="4D5E70"/>
                </a:solidFill>
                <a:latin typeface="Calibri" pitchFamily="34" charset="0"/>
                <a:ea typeface="Calibri" pitchFamily="34" charset="-122"/>
                <a:cs typeface="Calibri" pitchFamily="34" charset="-120"/>
              </a:rPr>
              <a:t>Datasets, metrics, SMOTE &amp; baseline model comparison</a:t>
            </a:r>
            <a:endParaRPr lang="en-US" sz="950" dirty="0"/>
          </a:p>
        </p:txBody>
      </p:sp>
      <p:sp>
        <p:nvSpPr>
          <p:cNvPr id="38" name="Shape 36"/>
          <p:cNvSpPr/>
          <p:nvPr/>
        </p:nvSpPr>
        <p:spPr>
          <a:xfrm>
            <a:off x="256032" y="3822192"/>
            <a:ext cx="4206240" cy="877824"/>
          </a:xfrm>
          <a:prstGeom prst="rect">
            <a:avLst/>
          </a:prstGeom>
          <a:solidFill>
            <a:srgbClr val="FFFFFF"/>
          </a:solidFill>
          <a:ln w="12700">
            <a:solidFill>
              <a:srgbClr val="C8D0DA"/>
            </a:solidFill>
            <a:prstDash val="solid"/>
          </a:ln>
        </p:spPr>
        <p:txBody>
          <a:bodyPr/>
          <a:lstStyle/>
          <a:p>
            <a:endParaRPr lang="en-GB"/>
          </a:p>
        </p:txBody>
      </p:sp>
      <p:sp>
        <p:nvSpPr>
          <p:cNvPr id="39" name="Shape 37"/>
          <p:cNvSpPr/>
          <p:nvPr/>
        </p:nvSpPr>
        <p:spPr>
          <a:xfrm>
            <a:off x="256032" y="3822192"/>
            <a:ext cx="685800" cy="877824"/>
          </a:xfrm>
          <a:prstGeom prst="rect">
            <a:avLst/>
          </a:prstGeom>
          <a:solidFill>
            <a:srgbClr val="162840"/>
          </a:solidFill>
          <a:ln w="12700">
            <a:solidFill>
              <a:srgbClr val="162840"/>
            </a:solidFill>
            <a:prstDash val="solid"/>
          </a:ln>
        </p:spPr>
        <p:txBody>
          <a:bodyPr/>
          <a:lstStyle/>
          <a:p>
            <a:endParaRPr lang="en-GB"/>
          </a:p>
        </p:txBody>
      </p:sp>
      <p:sp>
        <p:nvSpPr>
          <p:cNvPr id="40" name="Text 38"/>
          <p:cNvSpPr/>
          <p:nvPr/>
        </p:nvSpPr>
        <p:spPr>
          <a:xfrm>
            <a:off x="256032" y="3822192"/>
            <a:ext cx="685800" cy="877824"/>
          </a:xfrm>
          <a:prstGeom prst="rect">
            <a:avLst/>
          </a:prstGeom>
          <a:noFill/>
          <a:ln/>
        </p:spPr>
        <p:txBody>
          <a:bodyPr wrap="square" lIns="0" tIns="0" rIns="0" bIns="0" rtlCol="0" anchor="ctr"/>
          <a:lstStyle/>
          <a:p>
            <a:pPr marL="0" indent="0" algn="ctr">
              <a:buNone/>
            </a:pPr>
            <a:r>
              <a:rPr lang="en-US" sz="2200" b="1" dirty="0">
                <a:solidFill>
                  <a:srgbClr val="008B8B"/>
                </a:solidFill>
                <a:latin typeface="Calibri" pitchFamily="34" charset="0"/>
                <a:ea typeface="Calibri" pitchFamily="34" charset="-122"/>
                <a:cs typeface="Calibri" pitchFamily="34" charset="-120"/>
              </a:rPr>
              <a:t>07</a:t>
            </a:r>
            <a:endParaRPr lang="en-US" sz="2200" dirty="0"/>
          </a:p>
        </p:txBody>
      </p:sp>
      <p:sp>
        <p:nvSpPr>
          <p:cNvPr id="41" name="Text 39"/>
          <p:cNvSpPr/>
          <p:nvPr/>
        </p:nvSpPr>
        <p:spPr>
          <a:xfrm>
            <a:off x="1060704" y="3913632"/>
            <a:ext cx="3273552" cy="274320"/>
          </a:xfrm>
          <a:prstGeom prst="rect">
            <a:avLst/>
          </a:prstGeom>
          <a:noFill/>
          <a:ln/>
        </p:spPr>
        <p:txBody>
          <a:bodyPr wrap="square" lIns="0" tIns="0" rIns="0" bIns="0" rtlCol="0" anchor="ctr"/>
          <a:lstStyle/>
          <a:p>
            <a:pPr marL="0" indent="0">
              <a:buNone/>
            </a:pPr>
            <a:r>
              <a:rPr lang="en-US" sz="1300" b="1" dirty="0">
                <a:solidFill>
                  <a:srgbClr val="162840"/>
                </a:solidFill>
                <a:latin typeface="Calibri" pitchFamily="34" charset="0"/>
                <a:ea typeface="Calibri" pitchFamily="34" charset="-122"/>
                <a:cs typeface="Calibri" pitchFamily="34" charset="-120"/>
              </a:rPr>
              <a:t>Project Plan</a:t>
            </a:r>
            <a:endParaRPr lang="en-US" sz="1300" dirty="0"/>
          </a:p>
        </p:txBody>
      </p:sp>
      <p:sp>
        <p:nvSpPr>
          <p:cNvPr id="42" name="Text 40"/>
          <p:cNvSpPr/>
          <p:nvPr/>
        </p:nvSpPr>
        <p:spPr>
          <a:xfrm>
            <a:off x="1060704" y="4242816"/>
            <a:ext cx="3273552" cy="347472"/>
          </a:xfrm>
          <a:prstGeom prst="rect">
            <a:avLst/>
          </a:prstGeom>
          <a:noFill/>
          <a:ln/>
        </p:spPr>
        <p:txBody>
          <a:bodyPr wrap="square" lIns="0" tIns="0" rIns="0" bIns="0" rtlCol="0" anchor="ctr"/>
          <a:lstStyle/>
          <a:p>
            <a:pPr marL="0" indent="0">
              <a:buNone/>
            </a:pPr>
            <a:r>
              <a:rPr lang="en-US" sz="950" dirty="0">
                <a:solidFill>
                  <a:srgbClr val="4D5E70"/>
                </a:solidFill>
                <a:latin typeface="Calibri" pitchFamily="34" charset="0"/>
                <a:ea typeface="Calibri" pitchFamily="34" charset="-122"/>
                <a:cs typeface="Calibri" pitchFamily="34" charset="-120"/>
              </a:rPr>
              <a:t>6-month Gantt timeline, tools &amp; resources</a:t>
            </a:r>
            <a:endParaRPr lang="en-US" sz="950" dirty="0"/>
          </a:p>
        </p:txBody>
      </p:sp>
      <p:sp>
        <p:nvSpPr>
          <p:cNvPr id="43" name="Shape 41"/>
          <p:cNvSpPr/>
          <p:nvPr/>
        </p:nvSpPr>
        <p:spPr>
          <a:xfrm>
            <a:off x="4718304" y="3822192"/>
            <a:ext cx="4206240" cy="877824"/>
          </a:xfrm>
          <a:prstGeom prst="rect">
            <a:avLst/>
          </a:prstGeom>
          <a:solidFill>
            <a:srgbClr val="FFFFFF"/>
          </a:solidFill>
          <a:ln w="12700">
            <a:solidFill>
              <a:srgbClr val="C8D0DA"/>
            </a:solidFill>
            <a:prstDash val="solid"/>
          </a:ln>
        </p:spPr>
        <p:txBody>
          <a:bodyPr/>
          <a:lstStyle/>
          <a:p>
            <a:endParaRPr lang="en-GB"/>
          </a:p>
        </p:txBody>
      </p:sp>
      <p:sp>
        <p:nvSpPr>
          <p:cNvPr id="44" name="Shape 42"/>
          <p:cNvSpPr/>
          <p:nvPr/>
        </p:nvSpPr>
        <p:spPr>
          <a:xfrm>
            <a:off x="4718304" y="3822192"/>
            <a:ext cx="685800" cy="877824"/>
          </a:xfrm>
          <a:prstGeom prst="rect">
            <a:avLst/>
          </a:prstGeom>
          <a:solidFill>
            <a:srgbClr val="162840"/>
          </a:solidFill>
          <a:ln w="12700">
            <a:solidFill>
              <a:srgbClr val="162840"/>
            </a:solidFill>
            <a:prstDash val="solid"/>
          </a:ln>
        </p:spPr>
        <p:txBody>
          <a:bodyPr/>
          <a:lstStyle/>
          <a:p>
            <a:endParaRPr lang="en-GB"/>
          </a:p>
        </p:txBody>
      </p:sp>
      <p:sp>
        <p:nvSpPr>
          <p:cNvPr id="45" name="Text 43"/>
          <p:cNvSpPr/>
          <p:nvPr/>
        </p:nvSpPr>
        <p:spPr>
          <a:xfrm>
            <a:off x="4718304" y="3822192"/>
            <a:ext cx="685800" cy="877824"/>
          </a:xfrm>
          <a:prstGeom prst="rect">
            <a:avLst/>
          </a:prstGeom>
          <a:noFill/>
          <a:ln/>
        </p:spPr>
        <p:txBody>
          <a:bodyPr wrap="square" lIns="0" tIns="0" rIns="0" bIns="0" rtlCol="0" anchor="ctr"/>
          <a:lstStyle/>
          <a:p>
            <a:pPr marL="0" indent="0" algn="ctr">
              <a:buNone/>
            </a:pPr>
            <a:r>
              <a:rPr lang="en-US" sz="2200" b="1" dirty="0">
                <a:solidFill>
                  <a:srgbClr val="008B8B"/>
                </a:solidFill>
                <a:latin typeface="Calibri" pitchFamily="34" charset="0"/>
                <a:ea typeface="Calibri" pitchFamily="34" charset="-122"/>
                <a:cs typeface="Calibri" pitchFamily="34" charset="-120"/>
              </a:rPr>
              <a:t>08</a:t>
            </a:r>
            <a:endParaRPr lang="en-US" sz="2200" dirty="0"/>
          </a:p>
        </p:txBody>
      </p:sp>
      <p:sp>
        <p:nvSpPr>
          <p:cNvPr id="46" name="Text 44"/>
          <p:cNvSpPr/>
          <p:nvPr/>
        </p:nvSpPr>
        <p:spPr>
          <a:xfrm>
            <a:off x="5522976" y="3913632"/>
            <a:ext cx="3273552" cy="274320"/>
          </a:xfrm>
          <a:prstGeom prst="rect">
            <a:avLst/>
          </a:prstGeom>
          <a:noFill/>
          <a:ln/>
        </p:spPr>
        <p:txBody>
          <a:bodyPr wrap="square" lIns="0" tIns="0" rIns="0" bIns="0" rtlCol="0" anchor="ctr"/>
          <a:lstStyle/>
          <a:p>
            <a:pPr marL="0" indent="0">
              <a:buNone/>
            </a:pPr>
            <a:r>
              <a:rPr lang="en-US" sz="1300" b="1" dirty="0">
                <a:solidFill>
                  <a:srgbClr val="162840"/>
                </a:solidFill>
                <a:latin typeface="Calibri" pitchFamily="34" charset="0"/>
                <a:ea typeface="Calibri" pitchFamily="34" charset="-122"/>
                <a:cs typeface="Calibri" pitchFamily="34" charset="-120"/>
              </a:rPr>
              <a:t>Impact &amp; Limitations</a:t>
            </a:r>
            <a:endParaRPr lang="en-US" sz="1300" dirty="0"/>
          </a:p>
        </p:txBody>
      </p:sp>
      <p:sp>
        <p:nvSpPr>
          <p:cNvPr id="47" name="Text 45"/>
          <p:cNvSpPr/>
          <p:nvPr/>
        </p:nvSpPr>
        <p:spPr>
          <a:xfrm>
            <a:off x="5522976" y="4242816"/>
            <a:ext cx="3273552" cy="347472"/>
          </a:xfrm>
          <a:prstGeom prst="rect">
            <a:avLst/>
          </a:prstGeom>
          <a:noFill/>
          <a:ln/>
        </p:spPr>
        <p:txBody>
          <a:bodyPr wrap="square" lIns="0" tIns="0" rIns="0" bIns="0" rtlCol="0" anchor="ctr"/>
          <a:lstStyle/>
          <a:p>
            <a:pPr marL="0" indent="0">
              <a:buNone/>
            </a:pPr>
            <a:r>
              <a:rPr lang="en-US" sz="950" dirty="0">
                <a:solidFill>
                  <a:srgbClr val="4D5E70"/>
                </a:solidFill>
                <a:latin typeface="Calibri" pitchFamily="34" charset="0"/>
                <a:ea typeface="Calibri" pitchFamily="34" charset="-122"/>
                <a:cs typeface="Calibri" pitchFamily="34" charset="-120"/>
              </a:rPr>
              <a:t>Academic, industrial, societal impact &amp; limitations</a:t>
            </a:r>
            <a:endParaRPr lang="en-US" sz="9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D1B2F"/>
        </a:solidFill>
        <a:effectLst/>
      </p:bgPr>
    </p:bg>
    <p:spTree>
      <p:nvGrpSpPr>
        <p:cNvPr id="1" name=""/>
        <p:cNvGrpSpPr/>
        <p:nvPr/>
      </p:nvGrpSpPr>
      <p:grpSpPr>
        <a:xfrm>
          <a:off x="0" y="0"/>
          <a:ext cx="0" cy="0"/>
          <a:chOff x="0" y="0"/>
          <a:chExt cx="0" cy="0"/>
        </a:xfrm>
      </p:grpSpPr>
      <p:sp>
        <p:nvSpPr>
          <p:cNvPr id="2" name="Shape 0"/>
          <p:cNvSpPr/>
          <p:nvPr/>
        </p:nvSpPr>
        <p:spPr>
          <a:xfrm>
            <a:off x="0" y="658368"/>
            <a:ext cx="9144000" cy="4279392"/>
          </a:xfrm>
          <a:prstGeom prst="rect">
            <a:avLst/>
          </a:prstGeom>
          <a:solidFill>
            <a:srgbClr val="DDE3EA"/>
          </a:solidFill>
          <a:ln w="12700">
            <a:solidFill>
              <a:srgbClr val="DDE3EA"/>
            </a:solidFill>
            <a:prstDash val="solid"/>
          </a:ln>
        </p:spPr>
        <p:txBody>
          <a:bodyPr/>
          <a:lstStyle/>
          <a:p>
            <a:endParaRPr lang="en-GB"/>
          </a:p>
        </p:txBody>
      </p:sp>
      <p:sp>
        <p:nvSpPr>
          <p:cNvPr id="3" name="Shape 1"/>
          <p:cNvSpPr/>
          <p:nvPr/>
        </p:nvSpPr>
        <p:spPr>
          <a:xfrm>
            <a:off x="0" y="0"/>
            <a:ext cx="9144000" cy="658368"/>
          </a:xfrm>
          <a:prstGeom prst="rect">
            <a:avLst/>
          </a:prstGeom>
          <a:solidFill>
            <a:srgbClr val="162840"/>
          </a:solidFill>
          <a:ln w="12700">
            <a:solidFill>
              <a:srgbClr val="162840"/>
            </a:solidFill>
            <a:prstDash val="solid"/>
          </a:ln>
        </p:spPr>
        <p:txBody>
          <a:bodyPr/>
          <a:lstStyle/>
          <a:p>
            <a:endParaRPr lang="en-GB"/>
          </a:p>
        </p:txBody>
      </p:sp>
      <p:sp>
        <p:nvSpPr>
          <p:cNvPr id="4" name="Text 2"/>
          <p:cNvSpPr/>
          <p:nvPr/>
        </p:nvSpPr>
        <p:spPr>
          <a:xfrm>
            <a:off x="256032" y="0"/>
            <a:ext cx="8595360" cy="658368"/>
          </a:xfrm>
          <a:prstGeom prst="rect">
            <a:avLst/>
          </a:prstGeom>
          <a:noFill/>
          <a:ln/>
        </p:spPr>
        <p:txBody>
          <a:bodyPr wrap="square" lIns="0" tIns="0" rIns="0" bIns="0" rtlCol="0" anchor="ctr"/>
          <a:lstStyle/>
          <a:p>
            <a:pPr marL="0" indent="0">
              <a:buNone/>
            </a:pPr>
            <a:r>
              <a:rPr lang="en-US" sz="2000" b="1" dirty="0">
                <a:solidFill>
                  <a:srgbClr val="FFFFFF"/>
                </a:solidFill>
                <a:latin typeface="Calibri" pitchFamily="34" charset="0"/>
                <a:ea typeface="Calibri" pitchFamily="34" charset="-122"/>
                <a:cs typeface="Calibri" pitchFamily="34" charset="-120"/>
              </a:rPr>
              <a:t>Research Context and Background</a:t>
            </a:r>
            <a:endParaRPr lang="en-US" sz="2000" dirty="0"/>
          </a:p>
        </p:txBody>
      </p:sp>
      <p:sp>
        <p:nvSpPr>
          <p:cNvPr id="6" name="Text 4"/>
          <p:cNvSpPr/>
          <p:nvPr/>
        </p:nvSpPr>
        <p:spPr>
          <a:xfrm>
            <a:off x="256032" y="4960620"/>
            <a:ext cx="4572000" cy="182880"/>
          </a:xfrm>
          <a:prstGeom prst="rect">
            <a:avLst/>
          </a:prstGeom>
          <a:noFill/>
          <a:ln/>
        </p:spPr>
        <p:txBody>
          <a:bodyPr wrap="square" lIns="0" tIns="0" rIns="0" bIns="0" rtlCol="0" anchor="ctr"/>
          <a:lstStyle/>
          <a:p>
            <a:pPr marL="0" indent="0">
              <a:buNone/>
            </a:pPr>
            <a:r>
              <a:rPr lang="en-US" sz="800" dirty="0">
                <a:solidFill>
                  <a:srgbClr val="8FA3B8"/>
                </a:solidFill>
                <a:latin typeface="Calibri" pitchFamily="34" charset="0"/>
                <a:ea typeface="Calibri" pitchFamily="34" charset="-122"/>
                <a:cs typeface="Calibri" pitchFamily="34" charset="-120"/>
              </a:rPr>
              <a:t>VISHVARAJ | 2527154</a:t>
            </a:r>
            <a:endParaRPr lang="en-US" sz="800" dirty="0"/>
          </a:p>
        </p:txBody>
      </p:sp>
      <p:sp>
        <p:nvSpPr>
          <p:cNvPr id="7" name="Text 5"/>
          <p:cNvSpPr/>
          <p:nvPr/>
        </p:nvSpPr>
        <p:spPr>
          <a:xfrm>
            <a:off x="8686800" y="4956048"/>
            <a:ext cx="365760" cy="182880"/>
          </a:xfrm>
          <a:prstGeom prst="rect">
            <a:avLst/>
          </a:prstGeom>
          <a:noFill/>
          <a:ln/>
        </p:spPr>
        <p:txBody>
          <a:bodyPr wrap="square" lIns="0" tIns="0" rIns="0" bIns="0" rtlCol="0" anchor="ctr"/>
          <a:lstStyle/>
          <a:p>
            <a:pPr marL="0" indent="0" algn="r">
              <a:buNone/>
            </a:pPr>
            <a:r>
              <a:rPr lang="en-US" sz="800" dirty="0">
                <a:solidFill>
                  <a:srgbClr val="8FA3B8"/>
                </a:solidFill>
                <a:latin typeface="Calibri" pitchFamily="34" charset="0"/>
                <a:ea typeface="Calibri" pitchFamily="34" charset="-122"/>
                <a:cs typeface="Calibri" pitchFamily="34" charset="-120"/>
              </a:rPr>
              <a:t>3</a:t>
            </a:r>
            <a:endParaRPr lang="en-US" sz="800" dirty="0"/>
          </a:p>
        </p:txBody>
      </p:sp>
      <p:sp>
        <p:nvSpPr>
          <p:cNvPr id="8" name="Shape 6"/>
          <p:cNvSpPr/>
          <p:nvPr/>
        </p:nvSpPr>
        <p:spPr>
          <a:xfrm>
            <a:off x="256032" y="777240"/>
            <a:ext cx="2697480" cy="960120"/>
          </a:xfrm>
          <a:prstGeom prst="rect">
            <a:avLst/>
          </a:prstGeom>
          <a:solidFill>
            <a:srgbClr val="FFFFFF"/>
          </a:solidFill>
          <a:ln w="12700">
            <a:solidFill>
              <a:srgbClr val="C8D0DA"/>
            </a:solidFill>
            <a:prstDash val="solid"/>
          </a:ln>
        </p:spPr>
        <p:txBody>
          <a:bodyPr/>
          <a:lstStyle/>
          <a:p>
            <a:endParaRPr lang="en-GB"/>
          </a:p>
        </p:txBody>
      </p:sp>
      <p:sp>
        <p:nvSpPr>
          <p:cNvPr id="9" name="Shape 7"/>
          <p:cNvSpPr/>
          <p:nvPr/>
        </p:nvSpPr>
        <p:spPr>
          <a:xfrm>
            <a:off x="256032" y="777240"/>
            <a:ext cx="64008" cy="960120"/>
          </a:xfrm>
          <a:prstGeom prst="rect">
            <a:avLst/>
          </a:prstGeom>
          <a:solidFill>
            <a:srgbClr val="008B8B"/>
          </a:solidFill>
          <a:ln w="12700">
            <a:solidFill>
              <a:srgbClr val="008B8B"/>
            </a:solidFill>
            <a:prstDash val="solid"/>
          </a:ln>
        </p:spPr>
        <p:txBody>
          <a:bodyPr/>
          <a:lstStyle/>
          <a:p>
            <a:endParaRPr lang="en-GB"/>
          </a:p>
        </p:txBody>
      </p:sp>
      <p:sp>
        <p:nvSpPr>
          <p:cNvPr id="10" name="Text 8"/>
          <p:cNvSpPr/>
          <p:nvPr/>
        </p:nvSpPr>
        <p:spPr>
          <a:xfrm>
            <a:off x="438912" y="822960"/>
            <a:ext cx="2450592" cy="457200"/>
          </a:xfrm>
          <a:prstGeom prst="rect">
            <a:avLst/>
          </a:prstGeom>
          <a:noFill/>
          <a:ln/>
        </p:spPr>
        <p:txBody>
          <a:bodyPr wrap="square" lIns="0" tIns="0" rIns="0" bIns="0" rtlCol="0" anchor="ctr"/>
          <a:lstStyle/>
          <a:p>
            <a:pPr marL="0" indent="0">
              <a:buNone/>
            </a:pPr>
            <a:r>
              <a:rPr lang="en-US" sz="2600" b="1" dirty="0">
                <a:solidFill>
                  <a:srgbClr val="162840"/>
                </a:solidFill>
                <a:latin typeface="Calibri" pitchFamily="34" charset="0"/>
                <a:ea typeface="Calibri" pitchFamily="34" charset="-122"/>
                <a:cs typeface="Calibri" pitchFamily="34" charset="-120"/>
              </a:rPr>
              <a:t>13,000+</a:t>
            </a:r>
            <a:endParaRPr lang="en-US" sz="2600" dirty="0"/>
          </a:p>
        </p:txBody>
      </p:sp>
      <p:sp>
        <p:nvSpPr>
          <p:cNvPr id="11" name="Text 9"/>
          <p:cNvSpPr/>
          <p:nvPr/>
        </p:nvSpPr>
        <p:spPr>
          <a:xfrm>
            <a:off x="438912" y="1298448"/>
            <a:ext cx="2450592" cy="384048"/>
          </a:xfrm>
          <a:prstGeom prst="rect">
            <a:avLst/>
          </a:prstGeom>
          <a:noFill/>
          <a:ln/>
        </p:spPr>
        <p:txBody>
          <a:bodyPr wrap="square" lIns="0" tIns="0" rIns="0" bIns="0" rtlCol="0" anchor="ctr"/>
          <a:lstStyle/>
          <a:p>
            <a:pPr marL="0" indent="0">
              <a:buNone/>
            </a:pPr>
            <a:r>
              <a:rPr lang="en-US" sz="900" dirty="0">
                <a:solidFill>
                  <a:srgbClr val="4D5E70"/>
                </a:solidFill>
                <a:latin typeface="Calibri" pitchFamily="34" charset="0"/>
                <a:ea typeface="Calibri" pitchFamily="34" charset="-122"/>
                <a:cs typeface="Calibri" pitchFamily="34" charset="-120"/>
              </a:rPr>
              <a:t>Code projects committed</a:t>
            </a:r>
            <a:endParaRPr lang="en-US" sz="900" dirty="0"/>
          </a:p>
          <a:p>
            <a:pPr marL="0" indent="0">
              <a:buNone/>
            </a:pPr>
            <a:r>
              <a:rPr lang="en-US" sz="900" dirty="0">
                <a:solidFill>
                  <a:srgbClr val="4D5E70"/>
                </a:solidFill>
                <a:latin typeface="Calibri" pitchFamily="34" charset="0"/>
                <a:ea typeface="Calibri" pitchFamily="34" charset="-122"/>
                <a:cs typeface="Calibri" pitchFamily="34" charset="-120"/>
              </a:rPr>
              <a:t>per day at Google</a:t>
            </a:r>
            <a:endParaRPr lang="en-US" sz="900" dirty="0"/>
          </a:p>
        </p:txBody>
      </p:sp>
      <p:sp>
        <p:nvSpPr>
          <p:cNvPr id="12" name="Shape 10"/>
          <p:cNvSpPr/>
          <p:nvPr/>
        </p:nvSpPr>
        <p:spPr>
          <a:xfrm>
            <a:off x="3230438" y="777240"/>
            <a:ext cx="2697480" cy="960120"/>
          </a:xfrm>
          <a:prstGeom prst="rect">
            <a:avLst/>
          </a:prstGeom>
          <a:solidFill>
            <a:srgbClr val="FFFFFF"/>
          </a:solidFill>
          <a:ln w="12700">
            <a:solidFill>
              <a:srgbClr val="C8D0DA"/>
            </a:solidFill>
            <a:prstDash val="solid"/>
          </a:ln>
        </p:spPr>
        <p:txBody>
          <a:bodyPr/>
          <a:lstStyle/>
          <a:p>
            <a:endParaRPr lang="en-GB"/>
          </a:p>
        </p:txBody>
      </p:sp>
      <p:sp>
        <p:nvSpPr>
          <p:cNvPr id="14" name="Text 12"/>
          <p:cNvSpPr/>
          <p:nvPr/>
        </p:nvSpPr>
        <p:spPr>
          <a:xfrm>
            <a:off x="3413318" y="822960"/>
            <a:ext cx="2450592" cy="457200"/>
          </a:xfrm>
          <a:prstGeom prst="rect">
            <a:avLst/>
          </a:prstGeom>
          <a:noFill/>
          <a:ln/>
        </p:spPr>
        <p:txBody>
          <a:bodyPr wrap="square" lIns="0" tIns="0" rIns="0" bIns="0" rtlCol="0" anchor="ctr"/>
          <a:lstStyle/>
          <a:p>
            <a:pPr marL="0" indent="0">
              <a:buNone/>
            </a:pPr>
            <a:r>
              <a:rPr lang="en-US" sz="2600" b="1" dirty="0">
                <a:solidFill>
                  <a:srgbClr val="162840"/>
                </a:solidFill>
                <a:latin typeface="Calibri" pitchFamily="34" charset="0"/>
                <a:ea typeface="Calibri" pitchFamily="34" charset="-122"/>
                <a:cs typeface="Calibri" pitchFamily="34" charset="-120"/>
              </a:rPr>
              <a:t>150 M</a:t>
            </a:r>
            <a:endParaRPr lang="en-US" sz="2600" dirty="0"/>
          </a:p>
        </p:txBody>
      </p:sp>
      <p:sp>
        <p:nvSpPr>
          <p:cNvPr id="15" name="Text 13"/>
          <p:cNvSpPr/>
          <p:nvPr/>
        </p:nvSpPr>
        <p:spPr>
          <a:xfrm>
            <a:off x="3413318" y="1298448"/>
            <a:ext cx="2450592" cy="384048"/>
          </a:xfrm>
          <a:prstGeom prst="rect">
            <a:avLst/>
          </a:prstGeom>
          <a:noFill/>
          <a:ln/>
        </p:spPr>
        <p:txBody>
          <a:bodyPr wrap="square" lIns="0" tIns="0" rIns="0" bIns="0" rtlCol="0" anchor="ctr"/>
          <a:lstStyle/>
          <a:p>
            <a:pPr marL="0" indent="0">
              <a:buNone/>
            </a:pPr>
            <a:r>
              <a:rPr lang="en-US" sz="900" dirty="0">
                <a:solidFill>
                  <a:srgbClr val="4D5E70"/>
                </a:solidFill>
                <a:latin typeface="Calibri" pitchFamily="34" charset="0"/>
                <a:ea typeface="Calibri" pitchFamily="34" charset="-122"/>
                <a:cs typeface="Calibri" pitchFamily="34" charset="-120"/>
              </a:rPr>
              <a:t>Test runs triggered</a:t>
            </a:r>
            <a:endParaRPr lang="en-US" sz="900" dirty="0"/>
          </a:p>
          <a:p>
            <a:pPr marL="0" indent="0">
              <a:buNone/>
            </a:pPr>
            <a:r>
              <a:rPr lang="en-US" sz="900" dirty="0">
                <a:solidFill>
                  <a:srgbClr val="4D5E70"/>
                </a:solidFill>
                <a:latin typeface="Calibri" pitchFamily="34" charset="0"/>
                <a:ea typeface="Calibri" pitchFamily="34" charset="-122"/>
                <a:cs typeface="Calibri" pitchFamily="34" charset="-120"/>
              </a:rPr>
              <a:t>everyday Google TAP </a:t>
            </a:r>
            <a:endParaRPr lang="en-US" sz="900" dirty="0"/>
          </a:p>
        </p:txBody>
      </p:sp>
      <p:sp>
        <p:nvSpPr>
          <p:cNvPr id="16" name="Shape 14"/>
          <p:cNvSpPr/>
          <p:nvPr/>
        </p:nvSpPr>
        <p:spPr>
          <a:xfrm>
            <a:off x="6186674" y="777240"/>
            <a:ext cx="2697480" cy="960120"/>
          </a:xfrm>
          <a:prstGeom prst="rect">
            <a:avLst/>
          </a:prstGeom>
          <a:solidFill>
            <a:srgbClr val="FFFFFF"/>
          </a:solidFill>
          <a:ln w="12700">
            <a:solidFill>
              <a:srgbClr val="C8D0DA"/>
            </a:solidFill>
            <a:prstDash val="solid"/>
          </a:ln>
        </p:spPr>
        <p:txBody>
          <a:bodyPr/>
          <a:lstStyle/>
          <a:p>
            <a:endParaRPr lang="en-GB" dirty="0"/>
          </a:p>
        </p:txBody>
      </p:sp>
      <p:sp>
        <p:nvSpPr>
          <p:cNvPr id="17" name="Shape 15"/>
          <p:cNvSpPr/>
          <p:nvPr/>
        </p:nvSpPr>
        <p:spPr>
          <a:xfrm>
            <a:off x="6186674" y="777240"/>
            <a:ext cx="64008" cy="960120"/>
          </a:xfrm>
          <a:prstGeom prst="rect">
            <a:avLst/>
          </a:prstGeom>
          <a:solidFill>
            <a:srgbClr val="008B8B"/>
          </a:solidFill>
          <a:ln w="12700">
            <a:solidFill>
              <a:srgbClr val="008B8B"/>
            </a:solidFill>
            <a:prstDash val="solid"/>
          </a:ln>
        </p:spPr>
        <p:txBody>
          <a:bodyPr/>
          <a:lstStyle/>
          <a:p>
            <a:endParaRPr lang="en-GB"/>
          </a:p>
        </p:txBody>
      </p:sp>
      <p:sp>
        <p:nvSpPr>
          <p:cNvPr id="18" name="Text 16"/>
          <p:cNvSpPr/>
          <p:nvPr/>
        </p:nvSpPr>
        <p:spPr>
          <a:xfrm>
            <a:off x="6369554" y="822960"/>
            <a:ext cx="2450592" cy="457200"/>
          </a:xfrm>
          <a:prstGeom prst="rect">
            <a:avLst/>
          </a:prstGeom>
          <a:noFill/>
          <a:ln/>
        </p:spPr>
        <p:txBody>
          <a:bodyPr wrap="square" lIns="0" tIns="0" rIns="0" bIns="0" rtlCol="0" anchor="ctr"/>
          <a:lstStyle/>
          <a:p>
            <a:pPr marL="0" indent="0">
              <a:buNone/>
            </a:pPr>
            <a:r>
              <a:rPr lang="en-US" sz="2600" b="1" dirty="0">
                <a:solidFill>
                  <a:srgbClr val="162840"/>
                </a:solidFill>
                <a:latin typeface="Calibri" pitchFamily="34" charset="0"/>
                <a:ea typeface="Calibri" pitchFamily="34" charset="-122"/>
                <a:cs typeface="Calibri" pitchFamily="34" charset="-120"/>
              </a:rPr>
              <a:t>800 K</a:t>
            </a:r>
            <a:endParaRPr lang="en-US" sz="2600" dirty="0"/>
          </a:p>
        </p:txBody>
      </p:sp>
      <p:sp>
        <p:nvSpPr>
          <p:cNvPr id="19" name="Text 17"/>
          <p:cNvSpPr/>
          <p:nvPr/>
        </p:nvSpPr>
        <p:spPr>
          <a:xfrm>
            <a:off x="6369554" y="1298448"/>
            <a:ext cx="2450592" cy="384048"/>
          </a:xfrm>
          <a:prstGeom prst="rect">
            <a:avLst/>
          </a:prstGeom>
          <a:noFill/>
          <a:ln/>
        </p:spPr>
        <p:txBody>
          <a:bodyPr wrap="square" lIns="0" tIns="0" rIns="0" bIns="0" rtlCol="0" anchor="ctr"/>
          <a:lstStyle/>
          <a:p>
            <a:pPr marL="0" indent="0">
              <a:buNone/>
            </a:pPr>
            <a:r>
              <a:rPr lang="en-US" sz="900" dirty="0">
                <a:solidFill>
                  <a:srgbClr val="4D5E70"/>
                </a:solidFill>
                <a:latin typeface="Calibri" pitchFamily="34" charset="0"/>
                <a:ea typeface="Calibri" pitchFamily="34" charset="-122"/>
                <a:cs typeface="Calibri" pitchFamily="34" charset="-120"/>
              </a:rPr>
              <a:t>Automated CI builds</a:t>
            </a:r>
            <a:endParaRPr lang="en-US" sz="900" dirty="0"/>
          </a:p>
          <a:p>
            <a:pPr marL="0" indent="0">
              <a:buNone/>
            </a:pPr>
            <a:r>
              <a:rPr lang="en-US" sz="900" dirty="0">
                <a:solidFill>
                  <a:srgbClr val="4D5E70"/>
                </a:solidFill>
                <a:latin typeface="Calibri" pitchFamily="34" charset="0"/>
                <a:ea typeface="Calibri" pitchFamily="34" charset="-122"/>
                <a:cs typeface="Calibri" pitchFamily="34" charset="-120"/>
              </a:rPr>
              <a:t>launched daily </a:t>
            </a:r>
            <a:endParaRPr lang="en-US" sz="900" dirty="0"/>
          </a:p>
        </p:txBody>
      </p:sp>
      <p:sp>
        <p:nvSpPr>
          <p:cNvPr id="20" name="Shape 18"/>
          <p:cNvSpPr/>
          <p:nvPr/>
        </p:nvSpPr>
        <p:spPr>
          <a:xfrm>
            <a:off x="256032" y="1901952"/>
            <a:ext cx="8631936" cy="822960"/>
          </a:xfrm>
          <a:prstGeom prst="rect">
            <a:avLst/>
          </a:prstGeom>
          <a:solidFill>
            <a:srgbClr val="FFFFFF"/>
          </a:solidFill>
          <a:ln w="12700">
            <a:solidFill>
              <a:srgbClr val="C8D0DA"/>
            </a:solidFill>
            <a:prstDash val="solid"/>
          </a:ln>
        </p:spPr>
        <p:txBody>
          <a:bodyPr/>
          <a:lstStyle/>
          <a:p>
            <a:endParaRPr lang="en-GB"/>
          </a:p>
        </p:txBody>
      </p:sp>
      <p:sp>
        <p:nvSpPr>
          <p:cNvPr id="21" name="Shape 19"/>
          <p:cNvSpPr/>
          <p:nvPr/>
        </p:nvSpPr>
        <p:spPr>
          <a:xfrm>
            <a:off x="256032" y="1901952"/>
            <a:ext cx="64008" cy="822960"/>
          </a:xfrm>
          <a:prstGeom prst="rect">
            <a:avLst/>
          </a:prstGeom>
          <a:solidFill>
            <a:srgbClr val="008B8B"/>
          </a:solidFill>
          <a:ln w="12700">
            <a:solidFill>
              <a:srgbClr val="008B8B"/>
            </a:solidFill>
            <a:prstDash val="solid"/>
          </a:ln>
        </p:spPr>
        <p:txBody>
          <a:bodyPr/>
          <a:lstStyle/>
          <a:p>
            <a:endParaRPr lang="en-GB"/>
          </a:p>
        </p:txBody>
      </p:sp>
      <p:sp>
        <p:nvSpPr>
          <p:cNvPr id="22" name="Text 20"/>
          <p:cNvSpPr/>
          <p:nvPr/>
        </p:nvSpPr>
        <p:spPr>
          <a:xfrm>
            <a:off x="457200" y="1956816"/>
            <a:ext cx="8229600" cy="256032"/>
          </a:xfrm>
          <a:prstGeom prst="rect">
            <a:avLst/>
          </a:prstGeom>
          <a:noFill/>
          <a:ln/>
        </p:spPr>
        <p:txBody>
          <a:bodyPr wrap="square" lIns="0" tIns="0" rIns="0" bIns="0" rtlCol="0" anchor="ctr"/>
          <a:lstStyle/>
          <a:p>
            <a:pPr marL="0" indent="0">
              <a:buNone/>
            </a:pPr>
            <a:r>
              <a:rPr lang="en-US" sz="1100" b="1" dirty="0">
                <a:solidFill>
                  <a:srgbClr val="162840"/>
                </a:solidFill>
                <a:latin typeface="Calibri" pitchFamily="34" charset="0"/>
                <a:ea typeface="Calibri" pitchFamily="34" charset="-122"/>
                <a:cs typeface="Calibri" pitchFamily="34" charset="-120"/>
              </a:rPr>
              <a:t>The Continuous Integration Scale Problem</a:t>
            </a:r>
            <a:endParaRPr lang="en-US" sz="1100" dirty="0"/>
          </a:p>
        </p:txBody>
      </p:sp>
      <p:sp>
        <p:nvSpPr>
          <p:cNvPr id="23" name="Text 21"/>
          <p:cNvSpPr/>
          <p:nvPr/>
        </p:nvSpPr>
        <p:spPr>
          <a:xfrm>
            <a:off x="457200" y="2249424"/>
            <a:ext cx="8229600" cy="420624"/>
          </a:xfrm>
          <a:prstGeom prst="rect">
            <a:avLst/>
          </a:prstGeom>
          <a:noFill/>
          <a:ln/>
        </p:spPr>
        <p:txBody>
          <a:bodyPr wrap="square" lIns="0" tIns="0" rIns="0" bIns="0" rtlCol="0" anchor="ctr"/>
          <a:lstStyle/>
          <a:p>
            <a:r>
              <a:rPr lang="en-GB" sz="1000" dirty="0"/>
              <a:t>Modern software teams update code many times each day. Every update starts an automatic CI build that runs all tests, which can include thousands of test cases.</a:t>
            </a:r>
          </a:p>
        </p:txBody>
      </p:sp>
      <p:sp>
        <p:nvSpPr>
          <p:cNvPr id="24" name="Shape 22"/>
          <p:cNvSpPr/>
          <p:nvPr/>
        </p:nvSpPr>
        <p:spPr>
          <a:xfrm>
            <a:off x="256032" y="2834640"/>
            <a:ext cx="8631936" cy="822960"/>
          </a:xfrm>
          <a:prstGeom prst="rect">
            <a:avLst/>
          </a:prstGeom>
          <a:solidFill>
            <a:srgbClr val="FFFFFF"/>
          </a:solidFill>
          <a:ln w="12700">
            <a:solidFill>
              <a:srgbClr val="C8D0DA"/>
            </a:solidFill>
            <a:prstDash val="solid"/>
          </a:ln>
        </p:spPr>
        <p:txBody>
          <a:bodyPr/>
          <a:lstStyle/>
          <a:p>
            <a:endParaRPr lang="en-GB"/>
          </a:p>
        </p:txBody>
      </p:sp>
      <p:sp>
        <p:nvSpPr>
          <p:cNvPr id="25" name="Shape 23"/>
          <p:cNvSpPr/>
          <p:nvPr/>
        </p:nvSpPr>
        <p:spPr>
          <a:xfrm>
            <a:off x="256032" y="2834640"/>
            <a:ext cx="64008" cy="822960"/>
          </a:xfrm>
          <a:prstGeom prst="rect">
            <a:avLst/>
          </a:prstGeom>
          <a:solidFill>
            <a:srgbClr val="008B8B"/>
          </a:solidFill>
          <a:ln w="12700">
            <a:solidFill>
              <a:srgbClr val="008B8B"/>
            </a:solidFill>
            <a:prstDash val="solid"/>
          </a:ln>
        </p:spPr>
        <p:txBody>
          <a:bodyPr/>
          <a:lstStyle/>
          <a:p>
            <a:endParaRPr lang="en-GB"/>
          </a:p>
        </p:txBody>
      </p:sp>
      <p:sp>
        <p:nvSpPr>
          <p:cNvPr id="26" name="Text 24"/>
          <p:cNvSpPr/>
          <p:nvPr/>
        </p:nvSpPr>
        <p:spPr>
          <a:xfrm>
            <a:off x="457200" y="2889504"/>
            <a:ext cx="8229600" cy="256032"/>
          </a:xfrm>
          <a:prstGeom prst="rect">
            <a:avLst/>
          </a:prstGeom>
          <a:noFill/>
          <a:ln/>
        </p:spPr>
        <p:txBody>
          <a:bodyPr wrap="square" lIns="0" tIns="0" rIns="0" bIns="0" rtlCol="0" anchor="ctr"/>
          <a:lstStyle/>
          <a:p>
            <a:pPr marL="0" indent="0">
              <a:buNone/>
            </a:pPr>
            <a:r>
              <a:rPr lang="en-US" sz="1100" b="1" dirty="0">
                <a:solidFill>
                  <a:srgbClr val="162840"/>
                </a:solidFill>
                <a:latin typeface="Calibri" pitchFamily="34" charset="0"/>
                <a:ea typeface="Calibri" pitchFamily="34" charset="-122"/>
                <a:cs typeface="Calibri" pitchFamily="34" charset="-120"/>
              </a:rPr>
              <a:t>Why Test Case Prioritisation?</a:t>
            </a:r>
            <a:endParaRPr lang="en-US" sz="1100" dirty="0"/>
          </a:p>
        </p:txBody>
      </p:sp>
      <p:sp>
        <p:nvSpPr>
          <p:cNvPr id="27" name="Text 25"/>
          <p:cNvSpPr/>
          <p:nvPr/>
        </p:nvSpPr>
        <p:spPr>
          <a:xfrm>
            <a:off x="457200" y="3182112"/>
            <a:ext cx="8229600" cy="420624"/>
          </a:xfrm>
          <a:prstGeom prst="rect">
            <a:avLst/>
          </a:prstGeom>
          <a:noFill/>
          <a:ln/>
        </p:spPr>
        <p:txBody>
          <a:bodyPr wrap="square" lIns="0" tIns="0" rIns="0" bIns="0" rtlCol="0" anchor="ctr"/>
          <a:lstStyle/>
          <a:p>
            <a:r>
              <a:rPr lang="en-GB" sz="1000" dirty="0"/>
              <a:t>TCP rearranges test cases so the ones most likely to find bugs run first. This helps developers get faster feedback within limited time. Even if only some tests run, important bugs can still be found earlier.</a:t>
            </a:r>
          </a:p>
        </p:txBody>
      </p:sp>
      <p:sp>
        <p:nvSpPr>
          <p:cNvPr id="28" name="Shape 26"/>
          <p:cNvSpPr/>
          <p:nvPr/>
        </p:nvSpPr>
        <p:spPr>
          <a:xfrm>
            <a:off x="256032" y="3767328"/>
            <a:ext cx="8631936" cy="822960"/>
          </a:xfrm>
          <a:prstGeom prst="rect">
            <a:avLst/>
          </a:prstGeom>
          <a:solidFill>
            <a:srgbClr val="FFFFFF"/>
          </a:solidFill>
          <a:ln w="12700">
            <a:solidFill>
              <a:srgbClr val="C8D0DA"/>
            </a:solidFill>
            <a:prstDash val="solid"/>
          </a:ln>
        </p:spPr>
        <p:txBody>
          <a:bodyPr/>
          <a:lstStyle/>
          <a:p>
            <a:endParaRPr lang="en-GB"/>
          </a:p>
        </p:txBody>
      </p:sp>
      <p:sp>
        <p:nvSpPr>
          <p:cNvPr id="29" name="Shape 27"/>
          <p:cNvSpPr/>
          <p:nvPr/>
        </p:nvSpPr>
        <p:spPr>
          <a:xfrm>
            <a:off x="256032" y="3767328"/>
            <a:ext cx="64008" cy="822960"/>
          </a:xfrm>
          <a:prstGeom prst="rect">
            <a:avLst/>
          </a:prstGeom>
          <a:solidFill>
            <a:srgbClr val="008B8B"/>
          </a:solidFill>
          <a:ln w="12700">
            <a:solidFill>
              <a:srgbClr val="008B8B"/>
            </a:solidFill>
            <a:prstDash val="solid"/>
          </a:ln>
        </p:spPr>
        <p:txBody>
          <a:bodyPr/>
          <a:lstStyle/>
          <a:p>
            <a:endParaRPr lang="en-GB"/>
          </a:p>
        </p:txBody>
      </p:sp>
      <p:sp>
        <p:nvSpPr>
          <p:cNvPr id="30" name="Text 28"/>
          <p:cNvSpPr/>
          <p:nvPr/>
        </p:nvSpPr>
        <p:spPr>
          <a:xfrm>
            <a:off x="457200" y="3822192"/>
            <a:ext cx="8229600" cy="256032"/>
          </a:xfrm>
          <a:prstGeom prst="rect">
            <a:avLst/>
          </a:prstGeom>
          <a:noFill/>
          <a:ln/>
        </p:spPr>
        <p:txBody>
          <a:bodyPr wrap="square" lIns="0" tIns="0" rIns="0" bIns="0" rtlCol="0" anchor="ctr"/>
          <a:lstStyle/>
          <a:p>
            <a:pPr marL="0" indent="0">
              <a:buNone/>
            </a:pPr>
            <a:r>
              <a:rPr lang="en-US" sz="1100" b="1" dirty="0">
                <a:solidFill>
                  <a:srgbClr val="162840"/>
                </a:solidFill>
                <a:latin typeface="Calibri" pitchFamily="34" charset="0"/>
                <a:ea typeface="Calibri" pitchFamily="34" charset="-122"/>
                <a:cs typeface="Calibri" pitchFamily="34" charset="-120"/>
              </a:rPr>
              <a:t>Limitation of Traditional TCP</a:t>
            </a:r>
            <a:endParaRPr lang="en-US" sz="1100" dirty="0"/>
          </a:p>
        </p:txBody>
      </p:sp>
      <p:sp>
        <p:nvSpPr>
          <p:cNvPr id="31" name="Text 29"/>
          <p:cNvSpPr/>
          <p:nvPr/>
        </p:nvSpPr>
        <p:spPr>
          <a:xfrm>
            <a:off x="457200" y="4114800"/>
            <a:ext cx="8229600" cy="420624"/>
          </a:xfrm>
          <a:prstGeom prst="rect">
            <a:avLst/>
          </a:prstGeom>
          <a:noFill/>
          <a:ln/>
        </p:spPr>
        <p:txBody>
          <a:bodyPr wrap="square" lIns="0" tIns="0" rIns="0" bIns="0" rtlCol="0" anchor="ctr"/>
          <a:lstStyle/>
          <a:p>
            <a:r>
              <a:rPr lang="en-GB" sz="1000" dirty="0"/>
              <a:t>Coverage-based TCP needs code instrumentation, which creates high overhead in large CI systems. Machine learning using past test execution data provides a practical alternative without instrumentation, and it has been validated by companies like Google, Facebook, and SAP</a:t>
            </a:r>
            <a:endParaRPr lang="en-US" sz="1000" dirty="0"/>
          </a:p>
        </p:txBody>
      </p:sp>
      <p:sp>
        <p:nvSpPr>
          <p:cNvPr id="32" name="Shape 7">
            <a:extLst>
              <a:ext uri="{FF2B5EF4-FFF2-40B4-BE49-F238E27FC236}">
                <a16:creationId xmlns:a16="http://schemas.microsoft.com/office/drawing/2014/main" id="{589591C4-C4B7-ED81-858D-4BD2FFE89363}"/>
              </a:ext>
            </a:extLst>
          </p:cNvPr>
          <p:cNvSpPr/>
          <p:nvPr/>
        </p:nvSpPr>
        <p:spPr>
          <a:xfrm>
            <a:off x="3242609" y="777240"/>
            <a:ext cx="64008" cy="960120"/>
          </a:xfrm>
          <a:prstGeom prst="rect">
            <a:avLst/>
          </a:prstGeom>
          <a:solidFill>
            <a:srgbClr val="008B8B"/>
          </a:solidFill>
          <a:ln w="12700">
            <a:solidFill>
              <a:srgbClr val="008B8B"/>
            </a:solidFill>
            <a:prstDash val="solid"/>
          </a:ln>
        </p:spPr>
        <p:txBody>
          <a:bodyPr/>
          <a:lstStyle/>
          <a:p>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D1B2F"/>
        </a:solidFill>
        <a:effectLst/>
      </p:bgPr>
    </p:bg>
    <p:spTree>
      <p:nvGrpSpPr>
        <p:cNvPr id="1" name=""/>
        <p:cNvGrpSpPr/>
        <p:nvPr/>
      </p:nvGrpSpPr>
      <p:grpSpPr>
        <a:xfrm>
          <a:off x="0" y="0"/>
          <a:ext cx="0" cy="0"/>
          <a:chOff x="0" y="0"/>
          <a:chExt cx="0" cy="0"/>
        </a:xfrm>
      </p:grpSpPr>
      <p:sp>
        <p:nvSpPr>
          <p:cNvPr id="2" name="Shape 0"/>
          <p:cNvSpPr/>
          <p:nvPr/>
        </p:nvSpPr>
        <p:spPr>
          <a:xfrm>
            <a:off x="0" y="658368"/>
            <a:ext cx="9144000" cy="4279392"/>
          </a:xfrm>
          <a:prstGeom prst="rect">
            <a:avLst/>
          </a:prstGeom>
          <a:solidFill>
            <a:srgbClr val="DDE3EA"/>
          </a:solidFill>
          <a:ln w="12700">
            <a:solidFill>
              <a:srgbClr val="DDE3EA"/>
            </a:solidFill>
            <a:prstDash val="solid"/>
          </a:ln>
        </p:spPr>
        <p:txBody>
          <a:bodyPr/>
          <a:lstStyle/>
          <a:p>
            <a:endParaRPr lang="en-GB"/>
          </a:p>
        </p:txBody>
      </p:sp>
      <p:sp>
        <p:nvSpPr>
          <p:cNvPr id="3" name="Shape 1"/>
          <p:cNvSpPr/>
          <p:nvPr/>
        </p:nvSpPr>
        <p:spPr>
          <a:xfrm>
            <a:off x="0" y="0"/>
            <a:ext cx="9144000" cy="658368"/>
          </a:xfrm>
          <a:prstGeom prst="rect">
            <a:avLst/>
          </a:prstGeom>
          <a:solidFill>
            <a:srgbClr val="162840"/>
          </a:solidFill>
          <a:ln w="12700">
            <a:solidFill>
              <a:srgbClr val="162840"/>
            </a:solidFill>
            <a:prstDash val="solid"/>
          </a:ln>
        </p:spPr>
        <p:txBody>
          <a:bodyPr/>
          <a:lstStyle/>
          <a:p>
            <a:endParaRPr lang="en-GB"/>
          </a:p>
        </p:txBody>
      </p:sp>
      <p:sp>
        <p:nvSpPr>
          <p:cNvPr id="4" name="Text 2"/>
          <p:cNvSpPr/>
          <p:nvPr/>
        </p:nvSpPr>
        <p:spPr>
          <a:xfrm>
            <a:off x="256032" y="0"/>
            <a:ext cx="8595360" cy="658368"/>
          </a:xfrm>
          <a:prstGeom prst="rect">
            <a:avLst/>
          </a:prstGeom>
          <a:noFill/>
          <a:ln/>
        </p:spPr>
        <p:txBody>
          <a:bodyPr wrap="square" lIns="0" tIns="0" rIns="0" bIns="0" rtlCol="0" anchor="ctr"/>
          <a:lstStyle/>
          <a:p>
            <a:pPr marL="0" indent="0">
              <a:buNone/>
            </a:pPr>
            <a:r>
              <a:rPr lang="en-US" sz="2000" b="1" dirty="0">
                <a:solidFill>
                  <a:srgbClr val="FFFFFF"/>
                </a:solidFill>
                <a:latin typeface="Calibri" pitchFamily="34" charset="0"/>
                <a:ea typeface="Calibri" pitchFamily="34" charset="-122"/>
                <a:cs typeface="Calibri" pitchFamily="34" charset="-120"/>
              </a:rPr>
              <a:t>Research Problem</a:t>
            </a:r>
            <a:endParaRPr lang="en-US" sz="2000" dirty="0"/>
          </a:p>
        </p:txBody>
      </p:sp>
      <p:sp>
        <p:nvSpPr>
          <p:cNvPr id="6" name="Text 4"/>
          <p:cNvSpPr/>
          <p:nvPr/>
        </p:nvSpPr>
        <p:spPr>
          <a:xfrm>
            <a:off x="256032" y="4960620"/>
            <a:ext cx="4572000" cy="182880"/>
          </a:xfrm>
          <a:prstGeom prst="rect">
            <a:avLst/>
          </a:prstGeom>
          <a:noFill/>
          <a:ln/>
        </p:spPr>
        <p:txBody>
          <a:bodyPr wrap="square" lIns="0" tIns="0" rIns="0" bIns="0" rtlCol="0" anchor="ctr"/>
          <a:lstStyle/>
          <a:p>
            <a:pPr marL="0" indent="0">
              <a:buNone/>
            </a:pPr>
            <a:r>
              <a:rPr lang="en-US" sz="800" dirty="0">
                <a:solidFill>
                  <a:srgbClr val="8FA3B8"/>
                </a:solidFill>
                <a:latin typeface="Calibri" pitchFamily="34" charset="0"/>
                <a:ea typeface="Calibri" pitchFamily="34" charset="-122"/>
                <a:cs typeface="Calibri" pitchFamily="34" charset="-120"/>
              </a:rPr>
              <a:t>VISHVARAJ | 2527154</a:t>
            </a:r>
            <a:endParaRPr lang="en-US" sz="800" dirty="0"/>
          </a:p>
        </p:txBody>
      </p:sp>
      <p:sp>
        <p:nvSpPr>
          <p:cNvPr id="7" name="Text 5"/>
          <p:cNvSpPr/>
          <p:nvPr/>
        </p:nvSpPr>
        <p:spPr>
          <a:xfrm>
            <a:off x="8686800" y="4960620"/>
            <a:ext cx="365760" cy="182880"/>
          </a:xfrm>
          <a:prstGeom prst="rect">
            <a:avLst/>
          </a:prstGeom>
          <a:noFill/>
          <a:ln/>
        </p:spPr>
        <p:txBody>
          <a:bodyPr wrap="square" lIns="0" tIns="0" rIns="0" bIns="0" rtlCol="0" anchor="ctr"/>
          <a:lstStyle/>
          <a:p>
            <a:pPr marL="0" indent="0" algn="r">
              <a:buNone/>
            </a:pPr>
            <a:r>
              <a:rPr lang="en-US" sz="800" dirty="0">
                <a:solidFill>
                  <a:srgbClr val="8FA3B8"/>
                </a:solidFill>
                <a:latin typeface="Calibri" pitchFamily="34" charset="0"/>
                <a:ea typeface="Calibri" pitchFamily="34" charset="-122"/>
                <a:cs typeface="Calibri" pitchFamily="34" charset="-120"/>
              </a:rPr>
              <a:t>4</a:t>
            </a:r>
            <a:endParaRPr lang="en-US" sz="800" dirty="0"/>
          </a:p>
        </p:txBody>
      </p:sp>
      <p:sp>
        <p:nvSpPr>
          <p:cNvPr id="9" name="Shape 7"/>
          <p:cNvSpPr/>
          <p:nvPr/>
        </p:nvSpPr>
        <p:spPr>
          <a:xfrm>
            <a:off x="256032" y="1078992"/>
            <a:ext cx="8631936" cy="1115568"/>
          </a:xfrm>
          <a:prstGeom prst="rect">
            <a:avLst/>
          </a:prstGeom>
          <a:solidFill>
            <a:srgbClr val="FFFFFF"/>
          </a:solidFill>
          <a:ln w="12700">
            <a:solidFill>
              <a:srgbClr val="C8D0DA"/>
            </a:solidFill>
            <a:prstDash val="solid"/>
          </a:ln>
        </p:spPr>
        <p:txBody>
          <a:bodyPr/>
          <a:lstStyle/>
          <a:p>
            <a:endParaRPr lang="en-GB" dirty="0"/>
          </a:p>
        </p:txBody>
      </p:sp>
      <p:sp>
        <p:nvSpPr>
          <p:cNvPr id="10" name="Shape 8"/>
          <p:cNvSpPr/>
          <p:nvPr/>
        </p:nvSpPr>
        <p:spPr>
          <a:xfrm>
            <a:off x="256032" y="1078992"/>
            <a:ext cx="64008" cy="1115568"/>
          </a:xfrm>
          <a:prstGeom prst="rect">
            <a:avLst/>
          </a:prstGeom>
          <a:solidFill>
            <a:srgbClr val="008B8B"/>
          </a:solidFill>
          <a:ln w="12700">
            <a:solidFill>
              <a:srgbClr val="008B8B"/>
            </a:solidFill>
            <a:prstDash val="solid"/>
          </a:ln>
        </p:spPr>
        <p:txBody>
          <a:bodyPr/>
          <a:lstStyle/>
          <a:p>
            <a:endParaRPr lang="en-GB"/>
          </a:p>
        </p:txBody>
      </p:sp>
      <p:sp>
        <p:nvSpPr>
          <p:cNvPr id="11" name="Shape 9"/>
          <p:cNvSpPr/>
          <p:nvPr/>
        </p:nvSpPr>
        <p:spPr>
          <a:xfrm>
            <a:off x="256032" y="1078992"/>
            <a:ext cx="914400" cy="1115568"/>
          </a:xfrm>
          <a:prstGeom prst="rect">
            <a:avLst/>
          </a:prstGeom>
          <a:solidFill>
            <a:srgbClr val="162840"/>
          </a:solidFill>
          <a:ln w="12700">
            <a:solidFill>
              <a:srgbClr val="162840"/>
            </a:solidFill>
            <a:prstDash val="solid"/>
          </a:ln>
        </p:spPr>
        <p:txBody>
          <a:bodyPr/>
          <a:lstStyle/>
          <a:p>
            <a:endParaRPr lang="en-GB"/>
          </a:p>
        </p:txBody>
      </p:sp>
      <p:sp>
        <p:nvSpPr>
          <p:cNvPr id="12" name="Text 10"/>
          <p:cNvSpPr/>
          <p:nvPr/>
        </p:nvSpPr>
        <p:spPr>
          <a:xfrm>
            <a:off x="256032" y="1078992"/>
            <a:ext cx="914400" cy="1115568"/>
          </a:xfrm>
          <a:prstGeom prst="rect">
            <a:avLst/>
          </a:prstGeom>
          <a:noFill/>
          <a:ln/>
        </p:spPr>
        <p:txBody>
          <a:bodyPr wrap="square" lIns="0" tIns="0" rIns="0" bIns="0" rtlCol="0" anchor="ctr"/>
          <a:lstStyle/>
          <a:p>
            <a:pPr marL="0" indent="0" algn="ctr">
              <a:buNone/>
            </a:pPr>
            <a:r>
              <a:rPr lang="en-US" sz="1200" b="1" dirty="0">
                <a:solidFill>
                  <a:srgbClr val="008B8B"/>
                </a:solidFill>
                <a:latin typeface="Calibri" pitchFamily="34" charset="0"/>
                <a:ea typeface="Calibri" pitchFamily="34" charset="-122"/>
                <a:cs typeface="Calibri" pitchFamily="34" charset="-120"/>
              </a:rPr>
              <a:t>Gap 1</a:t>
            </a:r>
            <a:endParaRPr lang="en-US" sz="1200" dirty="0"/>
          </a:p>
        </p:txBody>
      </p:sp>
      <p:sp>
        <p:nvSpPr>
          <p:cNvPr id="13" name="Text 11"/>
          <p:cNvSpPr/>
          <p:nvPr/>
        </p:nvSpPr>
        <p:spPr>
          <a:xfrm>
            <a:off x="1316736" y="1170432"/>
            <a:ext cx="6949440" cy="256032"/>
          </a:xfrm>
          <a:prstGeom prst="rect">
            <a:avLst/>
          </a:prstGeom>
          <a:noFill/>
          <a:ln/>
        </p:spPr>
        <p:txBody>
          <a:bodyPr wrap="square" lIns="0" tIns="0" rIns="0" bIns="0" rtlCol="0" anchor="ctr"/>
          <a:lstStyle/>
          <a:p>
            <a:pPr marL="0" indent="0">
              <a:buNone/>
            </a:pPr>
            <a:r>
              <a:rPr lang="en-US" sz="1200" b="1" dirty="0">
                <a:solidFill>
                  <a:srgbClr val="162840"/>
                </a:solidFill>
                <a:latin typeface="Calibri" pitchFamily="34" charset="0"/>
                <a:ea typeface="Calibri" pitchFamily="34" charset="-122"/>
                <a:cs typeface="Calibri" pitchFamily="34" charset="-120"/>
              </a:rPr>
              <a:t>Static Feature Representations</a:t>
            </a:r>
            <a:endParaRPr lang="en-US" sz="1200" dirty="0"/>
          </a:p>
        </p:txBody>
      </p:sp>
      <p:sp>
        <p:nvSpPr>
          <p:cNvPr id="14" name="Text 12"/>
          <p:cNvSpPr/>
          <p:nvPr/>
        </p:nvSpPr>
        <p:spPr>
          <a:xfrm>
            <a:off x="1316736" y="1463040"/>
            <a:ext cx="7370064" cy="621792"/>
          </a:xfrm>
          <a:prstGeom prst="rect">
            <a:avLst/>
          </a:prstGeom>
          <a:noFill/>
          <a:ln/>
        </p:spPr>
        <p:txBody>
          <a:bodyPr wrap="square" lIns="0" tIns="0" rIns="0" bIns="0" rtlCol="0" anchor="ctr"/>
          <a:lstStyle/>
          <a:p>
            <a:pPr marL="0" indent="0">
              <a:buNone/>
            </a:pPr>
            <a:r>
              <a:rPr lang="en-GB" sz="950" dirty="0">
                <a:solidFill>
                  <a:srgbClr val="4D5E70"/>
                </a:solidFill>
                <a:latin typeface="Calibri" pitchFamily="34" charset="0"/>
                <a:ea typeface="Calibri" pitchFamily="34" charset="-122"/>
                <a:cs typeface="Calibri" pitchFamily="34" charset="-120"/>
              </a:rPr>
              <a:t>Most ML-TCP models use historical test data as combined feature vectors. This removes the time order of pass/fail results across builds, so models cannot detect trends, such as a test passing for months and then suddenly failing</a:t>
            </a:r>
            <a:endParaRPr lang="en-US" sz="950" dirty="0"/>
          </a:p>
        </p:txBody>
      </p:sp>
      <p:sp>
        <p:nvSpPr>
          <p:cNvPr id="16" name="Shape 14"/>
          <p:cNvSpPr/>
          <p:nvPr/>
        </p:nvSpPr>
        <p:spPr>
          <a:xfrm>
            <a:off x="256032" y="2322576"/>
            <a:ext cx="8631936" cy="1115568"/>
          </a:xfrm>
          <a:prstGeom prst="rect">
            <a:avLst/>
          </a:prstGeom>
          <a:solidFill>
            <a:srgbClr val="FFFFFF"/>
          </a:solidFill>
          <a:ln w="12700">
            <a:solidFill>
              <a:srgbClr val="C8D0DA"/>
            </a:solidFill>
            <a:prstDash val="solid"/>
          </a:ln>
        </p:spPr>
        <p:txBody>
          <a:bodyPr/>
          <a:lstStyle/>
          <a:p>
            <a:endParaRPr lang="en-GB"/>
          </a:p>
        </p:txBody>
      </p:sp>
      <p:sp>
        <p:nvSpPr>
          <p:cNvPr id="17" name="Shape 15"/>
          <p:cNvSpPr/>
          <p:nvPr/>
        </p:nvSpPr>
        <p:spPr>
          <a:xfrm>
            <a:off x="256032" y="2322576"/>
            <a:ext cx="64008" cy="1115568"/>
          </a:xfrm>
          <a:prstGeom prst="rect">
            <a:avLst/>
          </a:prstGeom>
          <a:solidFill>
            <a:srgbClr val="E87A2A"/>
          </a:solidFill>
          <a:ln w="12700">
            <a:solidFill>
              <a:srgbClr val="E87A2A"/>
            </a:solidFill>
            <a:prstDash val="solid"/>
          </a:ln>
        </p:spPr>
        <p:txBody>
          <a:bodyPr/>
          <a:lstStyle/>
          <a:p>
            <a:endParaRPr lang="en-GB"/>
          </a:p>
        </p:txBody>
      </p:sp>
      <p:sp>
        <p:nvSpPr>
          <p:cNvPr id="18" name="Shape 16"/>
          <p:cNvSpPr/>
          <p:nvPr/>
        </p:nvSpPr>
        <p:spPr>
          <a:xfrm>
            <a:off x="256032" y="2322576"/>
            <a:ext cx="914400" cy="1115568"/>
          </a:xfrm>
          <a:prstGeom prst="rect">
            <a:avLst/>
          </a:prstGeom>
          <a:solidFill>
            <a:srgbClr val="162840"/>
          </a:solidFill>
          <a:ln w="12700">
            <a:solidFill>
              <a:srgbClr val="162840"/>
            </a:solidFill>
            <a:prstDash val="solid"/>
          </a:ln>
        </p:spPr>
        <p:txBody>
          <a:bodyPr/>
          <a:lstStyle/>
          <a:p>
            <a:endParaRPr lang="en-GB"/>
          </a:p>
        </p:txBody>
      </p:sp>
      <p:sp>
        <p:nvSpPr>
          <p:cNvPr id="19" name="Text 17"/>
          <p:cNvSpPr/>
          <p:nvPr/>
        </p:nvSpPr>
        <p:spPr>
          <a:xfrm>
            <a:off x="256032" y="2322576"/>
            <a:ext cx="914400" cy="1115568"/>
          </a:xfrm>
          <a:prstGeom prst="rect">
            <a:avLst/>
          </a:prstGeom>
          <a:noFill/>
          <a:ln/>
        </p:spPr>
        <p:txBody>
          <a:bodyPr wrap="square" lIns="0" tIns="0" rIns="0" bIns="0" rtlCol="0" anchor="ctr"/>
          <a:lstStyle/>
          <a:p>
            <a:pPr marL="0" indent="0" algn="ctr">
              <a:buNone/>
            </a:pPr>
            <a:r>
              <a:rPr lang="en-US" sz="1200" b="1" dirty="0">
                <a:solidFill>
                  <a:srgbClr val="008B8B"/>
                </a:solidFill>
                <a:latin typeface="Calibri" pitchFamily="34" charset="0"/>
                <a:ea typeface="Calibri" pitchFamily="34" charset="-122"/>
                <a:cs typeface="Calibri" pitchFamily="34" charset="-120"/>
              </a:rPr>
              <a:t>Gap 2</a:t>
            </a:r>
            <a:endParaRPr lang="en-US" sz="1200" dirty="0"/>
          </a:p>
        </p:txBody>
      </p:sp>
      <p:sp>
        <p:nvSpPr>
          <p:cNvPr id="20" name="Text 18"/>
          <p:cNvSpPr/>
          <p:nvPr/>
        </p:nvSpPr>
        <p:spPr>
          <a:xfrm>
            <a:off x="1316736" y="2414016"/>
            <a:ext cx="6949440" cy="256032"/>
          </a:xfrm>
          <a:prstGeom prst="rect">
            <a:avLst/>
          </a:prstGeom>
          <a:noFill/>
          <a:ln/>
        </p:spPr>
        <p:txBody>
          <a:bodyPr wrap="square" lIns="0" tIns="0" rIns="0" bIns="0" rtlCol="0" anchor="ctr"/>
          <a:lstStyle/>
          <a:p>
            <a:pPr marL="0" indent="0">
              <a:buNone/>
            </a:pPr>
            <a:r>
              <a:rPr lang="en-US" sz="1200" b="1" dirty="0">
                <a:solidFill>
                  <a:srgbClr val="162840"/>
                </a:solidFill>
                <a:latin typeface="Calibri" pitchFamily="34" charset="0"/>
                <a:ea typeface="Calibri" pitchFamily="34" charset="-122"/>
                <a:cs typeface="Calibri" pitchFamily="34" charset="-120"/>
              </a:rPr>
              <a:t>Limited Large-Scale Evaluation</a:t>
            </a:r>
            <a:endParaRPr lang="en-US" sz="1200" dirty="0"/>
          </a:p>
        </p:txBody>
      </p:sp>
      <p:sp>
        <p:nvSpPr>
          <p:cNvPr id="21" name="Text 19"/>
          <p:cNvSpPr/>
          <p:nvPr/>
        </p:nvSpPr>
        <p:spPr>
          <a:xfrm>
            <a:off x="1316736" y="2706624"/>
            <a:ext cx="7370064" cy="621792"/>
          </a:xfrm>
          <a:prstGeom prst="rect">
            <a:avLst/>
          </a:prstGeom>
          <a:noFill/>
          <a:ln/>
        </p:spPr>
        <p:txBody>
          <a:bodyPr wrap="square" lIns="0" tIns="0" rIns="0" bIns="0" rtlCol="0" anchor="ctr"/>
          <a:lstStyle/>
          <a:p>
            <a:pPr marL="0" indent="0">
              <a:buNone/>
            </a:pPr>
            <a:r>
              <a:rPr lang="en-GB" sz="950" dirty="0">
                <a:solidFill>
                  <a:srgbClr val="4D5E70"/>
                </a:solidFill>
                <a:latin typeface="Calibri" pitchFamily="34" charset="0"/>
                <a:ea typeface="Calibri" pitchFamily="34" charset="-122"/>
                <a:cs typeface="Calibri" pitchFamily="34" charset="-120"/>
              </a:rPr>
              <a:t>Most published studies test their models on small datasets from a single project. This makes it unclear whether these models can scale to the thousands of test cases used in large companies like Google or SAP.</a:t>
            </a:r>
            <a:endParaRPr lang="en-US" sz="950" dirty="0"/>
          </a:p>
        </p:txBody>
      </p:sp>
      <p:sp>
        <p:nvSpPr>
          <p:cNvPr id="23" name="Shape 21"/>
          <p:cNvSpPr/>
          <p:nvPr/>
        </p:nvSpPr>
        <p:spPr>
          <a:xfrm>
            <a:off x="256032" y="3566160"/>
            <a:ext cx="8631936" cy="1115568"/>
          </a:xfrm>
          <a:prstGeom prst="rect">
            <a:avLst/>
          </a:prstGeom>
          <a:solidFill>
            <a:srgbClr val="FFFFFF"/>
          </a:solidFill>
          <a:ln w="12700">
            <a:solidFill>
              <a:srgbClr val="C8D0DA"/>
            </a:solidFill>
            <a:prstDash val="solid"/>
          </a:ln>
        </p:spPr>
        <p:txBody>
          <a:bodyPr/>
          <a:lstStyle/>
          <a:p>
            <a:endParaRPr lang="en-GB"/>
          </a:p>
        </p:txBody>
      </p:sp>
      <p:sp>
        <p:nvSpPr>
          <p:cNvPr id="24" name="Shape 22"/>
          <p:cNvSpPr/>
          <p:nvPr/>
        </p:nvSpPr>
        <p:spPr>
          <a:xfrm>
            <a:off x="256032" y="3566160"/>
            <a:ext cx="64008" cy="1115568"/>
          </a:xfrm>
          <a:prstGeom prst="rect">
            <a:avLst/>
          </a:prstGeom>
          <a:solidFill>
            <a:srgbClr val="008B8B"/>
          </a:solidFill>
          <a:ln w="12700">
            <a:solidFill>
              <a:srgbClr val="008B8B"/>
            </a:solidFill>
            <a:prstDash val="solid"/>
          </a:ln>
        </p:spPr>
        <p:txBody>
          <a:bodyPr/>
          <a:lstStyle/>
          <a:p>
            <a:endParaRPr lang="en-GB"/>
          </a:p>
        </p:txBody>
      </p:sp>
      <p:sp>
        <p:nvSpPr>
          <p:cNvPr id="25" name="Shape 23"/>
          <p:cNvSpPr/>
          <p:nvPr/>
        </p:nvSpPr>
        <p:spPr>
          <a:xfrm>
            <a:off x="256032" y="3566160"/>
            <a:ext cx="914400" cy="1115568"/>
          </a:xfrm>
          <a:prstGeom prst="rect">
            <a:avLst/>
          </a:prstGeom>
          <a:solidFill>
            <a:srgbClr val="162840"/>
          </a:solidFill>
          <a:ln w="12700">
            <a:solidFill>
              <a:srgbClr val="162840"/>
            </a:solidFill>
            <a:prstDash val="solid"/>
          </a:ln>
        </p:spPr>
        <p:txBody>
          <a:bodyPr/>
          <a:lstStyle/>
          <a:p>
            <a:endParaRPr lang="en-GB"/>
          </a:p>
        </p:txBody>
      </p:sp>
      <p:sp>
        <p:nvSpPr>
          <p:cNvPr id="26" name="Text 24"/>
          <p:cNvSpPr/>
          <p:nvPr/>
        </p:nvSpPr>
        <p:spPr>
          <a:xfrm>
            <a:off x="256032" y="3566160"/>
            <a:ext cx="914400" cy="1115568"/>
          </a:xfrm>
          <a:prstGeom prst="rect">
            <a:avLst/>
          </a:prstGeom>
          <a:noFill/>
          <a:ln/>
        </p:spPr>
        <p:txBody>
          <a:bodyPr wrap="square" lIns="0" tIns="0" rIns="0" bIns="0" rtlCol="0" anchor="ctr"/>
          <a:lstStyle/>
          <a:p>
            <a:pPr marL="0" indent="0" algn="ctr">
              <a:buNone/>
            </a:pPr>
            <a:r>
              <a:rPr lang="en-US" sz="1200" b="1" dirty="0">
                <a:solidFill>
                  <a:srgbClr val="008B8B"/>
                </a:solidFill>
                <a:latin typeface="Calibri" pitchFamily="34" charset="0"/>
                <a:ea typeface="Calibri" pitchFamily="34" charset="-122"/>
                <a:cs typeface="Calibri" pitchFamily="34" charset="-120"/>
              </a:rPr>
              <a:t>Gap 3</a:t>
            </a:r>
            <a:endParaRPr lang="en-US" sz="1200" dirty="0"/>
          </a:p>
        </p:txBody>
      </p:sp>
      <p:sp>
        <p:nvSpPr>
          <p:cNvPr id="27" name="Text 25"/>
          <p:cNvSpPr/>
          <p:nvPr/>
        </p:nvSpPr>
        <p:spPr>
          <a:xfrm>
            <a:off x="1316736" y="3657600"/>
            <a:ext cx="6949440" cy="256032"/>
          </a:xfrm>
          <a:prstGeom prst="rect">
            <a:avLst/>
          </a:prstGeom>
          <a:noFill/>
          <a:ln/>
        </p:spPr>
        <p:txBody>
          <a:bodyPr wrap="square" lIns="0" tIns="0" rIns="0" bIns="0" rtlCol="0" anchor="ctr"/>
          <a:lstStyle/>
          <a:p>
            <a:pPr marL="0" indent="0">
              <a:buNone/>
            </a:pPr>
            <a:r>
              <a:rPr lang="en-US" sz="1200" b="1" dirty="0">
                <a:solidFill>
                  <a:srgbClr val="162840"/>
                </a:solidFill>
                <a:latin typeface="Calibri" pitchFamily="34" charset="0"/>
                <a:ea typeface="Calibri" pitchFamily="34" charset="-122"/>
                <a:cs typeface="Calibri" pitchFamily="34" charset="-120"/>
              </a:rPr>
              <a:t>Class Imbalance Not Addressed</a:t>
            </a:r>
            <a:endParaRPr lang="en-US" sz="1200" dirty="0"/>
          </a:p>
        </p:txBody>
      </p:sp>
      <p:sp>
        <p:nvSpPr>
          <p:cNvPr id="28" name="Text 26"/>
          <p:cNvSpPr/>
          <p:nvPr/>
        </p:nvSpPr>
        <p:spPr>
          <a:xfrm>
            <a:off x="1316736" y="3950208"/>
            <a:ext cx="7370064" cy="621792"/>
          </a:xfrm>
          <a:prstGeom prst="rect">
            <a:avLst/>
          </a:prstGeom>
          <a:noFill/>
          <a:ln/>
        </p:spPr>
        <p:txBody>
          <a:bodyPr wrap="square" lIns="0" tIns="0" rIns="0" bIns="0" rtlCol="0" anchor="ctr"/>
          <a:lstStyle/>
          <a:p>
            <a:pPr marL="0" indent="0">
              <a:buNone/>
            </a:pPr>
            <a:r>
              <a:rPr lang="en-GB" sz="950" dirty="0">
                <a:solidFill>
                  <a:srgbClr val="4D5E70"/>
                </a:solidFill>
                <a:latin typeface="Calibri" pitchFamily="34" charset="0"/>
                <a:ea typeface="Calibri" pitchFamily="34" charset="-122"/>
                <a:cs typeface="Calibri" pitchFamily="34" charset="-120"/>
              </a:rPr>
              <a:t>In real CI pipelines, failing tests are only a small portion of all test executions. Most ML-TCP models train on this imbalanced data without fixing the imbalance, which reduces their ability to detect the rare but important failing tests.</a:t>
            </a:r>
            <a:endParaRPr lang="en-US" sz="95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cNvSpPr/>
          <p:nvPr/>
        </p:nvSpPr>
        <p:spPr>
          <a:xfrm>
            <a:off x="0" y="0"/>
            <a:ext cx="9144000" cy="658368"/>
          </a:xfrm>
          <a:prstGeom prst="rect">
            <a:avLst/>
          </a:prstGeom>
          <a:solidFill>
            <a:srgbClr val="162840"/>
          </a:solidFill>
          <a:ln w="12700">
            <a:solidFill>
              <a:srgbClr val="162840"/>
            </a:solidFill>
            <a:prstDash val="solid"/>
          </a:ln>
        </p:spPr>
        <p:txBody>
          <a:bodyPr wrap="square" lIns="182880" tIns="0" rIns="91440" bIns="45720" rtlCol="0" anchor="ctr"/>
          <a:lstStyle/>
          <a:p>
            <a:pPr marL="0" indent="0">
              <a:buNone/>
            </a:pPr>
            <a:r>
              <a:rPr lang="en-US" sz="2000" b="1" dirty="0">
                <a:solidFill>
                  <a:srgbClr val="FFFFFF"/>
                </a:solidFill>
                <a:latin typeface="Calibri" pitchFamily="34" charset="0"/>
              </a:rPr>
              <a:t>Research Aim &amp; SMART Objectives</a:t>
            </a:r>
          </a:p>
        </p:txBody>
      </p:sp>
      <p:sp>
        <p:nvSpPr>
          <p:cNvPr id="3" name="BodyBG"/>
          <p:cNvSpPr/>
          <p:nvPr/>
        </p:nvSpPr>
        <p:spPr>
          <a:xfrm>
            <a:off x="0" y="664464"/>
            <a:ext cx="9144000" cy="4485132"/>
          </a:xfrm>
          <a:prstGeom prst="rect">
            <a:avLst/>
          </a:prstGeom>
          <a:solidFill>
            <a:srgbClr val="DDE3EA"/>
          </a:solidFill>
          <a:ln w="12700">
            <a:solidFill>
              <a:srgbClr val="DDE3EA"/>
            </a:solidFill>
            <a:prstDash val="solid"/>
          </a:ln>
        </p:spPr>
        <p:txBody>
          <a:bodyPr wrap="square" lIns="91440" tIns="45720" rIns="91440" bIns="45720" rtlCol="0" anchor="ctr"/>
          <a:lstStyle/>
          <a:p>
            <a:endParaRPr lang="en-US" dirty="0"/>
          </a:p>
        </p:txBody>
      </p:sp>
      <p:sp>
        <p:nvSpPr>
          <p:cNvPr id="4" name="Aim"/>
          <p:cNvSpPr/>
          <p:nvPr/>
        </p:nvSpPr>
        <p:spPr>
          <a:xfrm>
            <a:off x="274320" y="795528"/>
            <a:ext cx="8595360" cy="1082040"/>
          </a:xfrm>
          <a:prstGeom prst="rect">
            <a:avLst/>
          </a:prstGeom>
          <a:solidFill>
            <a:srgbClr val="FFFFFF"/>
          </a:solidFill>
          <a:ln w="12700">
            <a:solidFill>
              <a:srgbClr val="C5CDD8"/>
            </a:solidFill>
            <a:prstDash val="solid"/>
          </a:ln>
        </p:spPr>
        <p:txBody>
          <a:bodyPr wrap="square" lIns="137160" tIns="91440" rIns="91440" bIns="45720" rtlCol="0" anchor="t"/>
          <a:lstStyle/>
          <a:p>
            <a:pPr marL="0" indent="0">
              <a:buNone/>
            </a:pPr>
            <a:r>
              <a:rPr lang="en-US" sz="1300" b="1" dirty="0">
                <a:solidFill>
                  <a:srgbClr val="008B8B"/>
                </a:solidFill>
                <a:latin typeface="Calibri" pitchFamily="34" charset="0"/>
              </a:rPr>
              <a:t>Research Aim</a:t>
            </a:r>
          </a:p>
          <a:p>
            <a:pPr marL="0" indent="0">
              <a:buNone/>
            </a:pPr>
            <a:endParaRPr lang="en-US" sz="1300" b="1" dirty="0">
              <a:solidFill>
                <a:srgbClr val="008B8B"/>
              </a:solidFill>
              <a:latin typeface="Calibri" pitchFamily="34" charset="0"/>
            </a:endParaRPr>
          </a:p>
          <a:p>
            <a:r>
              <a:rPr lang="en-GB" sz="1000" dirty="0">
                <a:solidFill>
                  <a:srgbClr val="162840"/>
                </a:solidFill>
                <a:latin typeface="Calibri" pitchFamily="34" charset="0"/>
              </a:rPr>
              <a:t>To design, develop, and evaluate a Long Short-Term Memory (LSTM) based Test Case Prioritization framework that uses historical test execution sequences to improve fault detection and reduce test execution time in large CI pipelines.</a:t>
            </a:r>
            <a:endParaRPr lang="en-US" sz="1000" dirty="0">
              <a:solidFill>
                <a:srgbClr val="162840"/>
              </a:solidFill>
              <a:latin typeface="Calibri" pitchFamily="34" charset="0"/>
            </a:endParaRPr>
          </a:p>
        </p:txBody>
      </p:sp>
      <p:sp>
        <p:nvSpPr>
          <p:cNvPr id="10" name="OID0"/>
          <p:cNvSpPr/>
          <p:nvPr/>
        </p:nvSpPr>
        <p:spPr>
          <a:xfrm>
            <a:off x="274320" y="2048256"/>
            <a:ext cx="502920" cy="475488"/>
          </a:xfrm>
          <a:prstGeom prst="rect">
            <a:avLst/>
          </a:prstGeom>
          <a:solidFill>
            <a:srgbClr val="008B8B"/>
          </a:solidFill>
          <a:ln w="12700">
            <a:solidFill>
              <a:srgbClr val="008B8B"/>
            </a:solidFill>
            <a:prstDash val="solid"/>
          </a:ln>
        </p:spPr>
        <p:txBody>
          <a:bodyPr wrap="square" lIns="0" tIns="0" rIns="91440" bIns="45720" rtlCol="0" anchor="ctr"/>
          <a:lstStyle/>
          <a:p>
            <a:pPr marL="0" indent="0" algn="ctr">
              <a:buNone/>
            </a:pPr>
            <a:r>
              <a:rPr lang="en-US" sz="1300" b="1" dirty="0">
                <a:solidFill>
                  <a:srgbClr val="FFFFFF"/>
                </a:solidFill>
                <a:latin typeface="Calibri" pitchFamily="34" charset="0"/>
              </a:rPr>
              <a:t>01</a:t>
            </a:r>
          </a:p>
        </p:txBody>
      </p:sp>
      <p:sp>
        <p:nvSpPr>
          <p:cNvPr id="11" name="OM0"/>
          <p:cNvSpPr/>
          <p:nvPr/>
        </p:nvSpPr>
        <p:spPr>
          <a:xfrm>
            <a:off x="7452360" y="2048256"/>
            <a:ext cx="1417320" cy="475488"/>
          </a:xfrm>
          <a:prstGeom prst="rect">
            <a:avLst/>
          </a:prstGeom>
          <a:solidFill>
            <a:srgbClr val="FFFFFF"/>
          </a:solidFill>
          <a:ln w="12700">
            <a:solidFill>
              <a:srgbClr val="C5CDD8"/>
            </a:solidFill>
            <a:prstDash val="solid"/>
          </a:ln>
        </p:spPr>
        <p:txBody>
          <a:bodyPr wrap="square" lIns="91440" tIns="0" rIns="91440" bIns="45720" rtlCol="0" anchor="ctr"/>
          <a:lstStyle/>
          <a:p>
            <a:pPr marL="0" indent="0" algn="ctr">
              <a:buNone/>
            </a:pPr>
            <a:r>
              <a:rPr lang="en-US" sz="1000" b="1" dirty="0">
                <a:solidFill>
                  <a:srgbClr val="008B8B"/>
                </a:solidFill>
                <a:latin typeface="Calibri" pitchFamily="34" charset="0"/>
              </a:rPr>
              <a:t>Month 1</a:t>
            </a:r>
          </a:p>
        </p:txBody>
      </p:sp>
      <p:sp>
        <p:nvSpPr>
          <p:cNvPr id="12" name="OD0"/>
          <p:cNvSpPr/>
          <p:nvPr/>
        </p:nvSpPr>
        <p:spPr>
          <a:xfrm>
            <a:off x="777240" y="2048256"/>
            <a:ext cx="6675120" cy="475488"/>
          </a:xfrm>
          <a:prstGeom prst="rect">
            <a:avLst/>
          </a:prstGeom>
          <a:solidFill>
            <a:srgbClr val="FFFFFF"/>
          </a:solidFill>
          <a:ln w="12700">
            <a:solidFill>
              <a:srgbClr val="C5CDD8"/>
            </a:solidFill>
            <a:prstDash val="solid"/>
          </a:ln>
        </p:spPr>
        <p:txBody>
          <a:bodyPr wrap="square" lIns="109728" tIns="36576" rIns="91440" bIns="45720" rtlCol="0" anchor="ctr"/>
          <a:lstStyle/>
          <a:p>
            <a:pPr marL="0" indent="0">
              <a:buNone/>
            </a:pPr>
            <a:r>
              <a:rPr lang="en-GB" sz="1000" dirty="0">
                <a:solidFill>
                  <a:srgbClr val="162840"/>
                </a:solidFill>
                <a:latin typeface="Calibri" pitchFamily="34" charset="0"/>
              </a:rPr>
              <a:t>Review existing TCP methods and identify their weaknesses in handling time-based patterns, scaling to large systems, and real-world industry use.</a:t>
            </a:r>
            <a:endParaRPr lang="en-US" sz="1000" dirty="0">
              <a:solidFill>
                <a:srgbClr val="162840"/>
              </a:solidFill>
              <a:latin typeface="Calibri" pitchFamily="34" charset="0"/>
            </a:endParaRPr>
          </a:p>
        </p:txBody>
      </p:sp>
      <p:sp>
        <p:nvSpPr>
          <p:cNvPr id="14" name="OID1"/>
          <p:cNvSpPr/>
          <p:nvPr/>
        </p:nvSpPr>
        <p:spPr>
          <a:xfrm>
            <a:off x="274320" y="2578608"/>
            <a:ext cx="502920" cy="475488"/>
          </a:xfrm>
          <a:prstGeom prst="rect">
            <a:avLst/>
          </a:prstGeom>
          <a:solidFill>
            <a:srgbClr val="008B8B"/>
          </a:solidFill>
          <a:ln w="12700">
            <a:solidFill>
              <a:srgbClr val="008B8B"/>
            </a:solidFill>
            <a:prstDash val="solid"/>
          </a:ln>
        </p:spPr>
        <p:txBody>
          <a:bodyPr wrap="square" lIns="0" tIns="0" rIns="91440" bIns="45720" rtlCol="0" anchor="ctr"/>
          <a:lstStyle/>
          <a:p>
            <a:pPr marL="0" indent="0" algn="ctr">
              <a:buNone/>
            </a:pPr>
            <a:r>
              <a:rPr lang="en-US" sz="1300" b="1" dirty="0">
                <a:solidFill>
                  <a:srgbClr val="FFFFFF"/>
                </a:solidFill>
                <a:latin typeface="Calibri" pitchFamily="34" charset="0"/>
              </a:rPr>
              <a:t>02</a:t>
            </a:r>
          </a:p>
        </p:txBody>
      </p:sp>
      <p:sp>
        <p:nvSpPr>
          <p:cNvPr id="15" name="OM1"/>
          <p:cNvSpPr/>
          <p:nvPr/>
        </p:nvSpPr>
        <p:spPr>
          <a:xfrm>
            <a:off x="7452360" y="2578608"/>
            <a:ext cx="1417320" cy="475488"/>
          </a:xfrm>
          <a:prstGeom prst="rect">
            <a:avLst/>
          </a:prstGeom>
          <a:solidFill>
            <a:srgbClr val="EEF2F6"/>
          </a:solidFill>
          <a:ln w="12700">
            <a:solidFill>
              <a:srgbClr val="C5CDD8"/>
            </a:solidFill>
            <a:prstDash val="solid"/>
          </a:ln>
        </p:spPr>
        <p:txBody>
          <a:bodyPr wrap="square" lIns="91440" tIns="0" rIns="91440" bIns="45720" rtlCol="0" anchor="ctr"/>
          <a:lstStyle/>
          <a:p>
            <a:pPr marL="0" indent="0" algn="ctr">
              <a:buNone/>
            </a:pPr>
            <a:r>
              <a:rPr lang="en-US" sz="1000" b="1" dirty="0">
                <a:solidFill>
                  <a:srgbClr val="008B8B"/>
                </a:solidFill>
                <a:latin typeface="Calibri" pitchFamily="34" charset="0"/>
              </a:rPr>
              <a:t>Month 3</a:t>
            </a:r>
          </a:p>
        </p:txBody>
      </p:sp>
      <p:sp>
        <p:nvSpPr>
          <p:cNvPr id="16" name="OD1"/>
          <p:cNvSpPr/>
          <p:nvPr/>
        </p:nvSpPr>
        <p:spPr>
          <a:xfrm>
            <a:off x="777240" y="2578608"/>
            <a:ext cx="6675120" cy="475488"/>
          </a:xfrm>
          <a:prstGeom prst="rect">
            <a:avLst/>
          </a:prstGeom>
          <a:solidFill>
            <a:srgbClr val="EEF2F6"/>
          </a:solidFill>
          <a:ln w="12700">
            <a:solidFill>
              <a:srgbClr val="C5CDD8"/>
            </a:solidFill>
            <a:prstDash val="solid"/>
          </a:ln>
        </p:spPr>
        <p:txBody>
          <a:bodyPr wrap="square" lIns="109728" tIns="36576" rIns="91440" bIns="45720" rtlCol="0" anchor="ctr"/>
          <a:lstStyle/>
          <a:p>
            <a:pPr marL="0" indent="0">
              <a:buNone/>
            </a:pPr>
            <a:r>
              <a:rPr lang="en-GB" sz="1000" dirty="0">
                <a:solidFill>
                  <a:srgbClr val="162840"/>
                </a:solidFill>
                <a:latin typeface="Calibri" pitchFamily="34" charset="0"/>
              </a:rPr>
              <a:t>Design an LSTM-based Test Case Prioritization (TCP) framework trained on historical CI execution logs using six evidence-based input features.</a:t>
            </a:r>
            <a:endParaRPr lang="en-US" sz="1000" dirty="0">
              <a:solidFill>
                <a:srgbClr val="162840"/>
              </a:solidFill>
              <a:latin typeface="Calibri" pitchFamily="34" charset="0"/>
            </a:endParaRPr>
          </a:p>
        </p:txBody>
      </p:sp>
      <p:sp>
        <p:nvSpPr>
          <p:cNvPr id="18" name="OID2"/>
          <p:cNvSpPr/>
          <p:nvPr/>
        </p:nvSpPr>
        <p:spPr>
          <a:xfrm>
            <a:off x="274320" y="3108960"/>
            <a:ext cx="502920" cy="475488"/>
          </a:xfrm>
          <a:prstGeom prst="rect">
            <a:avLst/>
          </a:prstGeom>
          <a:solidFill>
            <a:srgbClr val="008B8B"/>
          </a:solidFill>
          <a:ln w="12700">
            <a:solidFill>
              <a:srgbClr val="008B8B"/>
            </a:solidFill>
            <a:prstDash val="solid"/>
          </a:ln>
        </p:spPr>
        <p:txBody>
          <a:bodyPr wrap="square" lIns="0" tIns="0" rIns="91440" bIns="45720" rtlCol="0" anchor="ctr"/>
          <a:lstStyle/>
          <a:p>
            <a:pPr marL="0" indent="0" algn="ctr">
              <a:buNone/>
            </a:pPr>
            <a:r>
              <a:rPr lang="en-US" sz="1300" b="1" dirty="0">
                <a:solidFill>
                  <a:srgbClr val="FFFFFF"/>
                </a:solidFill>
                <a:latin typeface="Calibri" pitchFamily="34" charset="0"/>
              </a:rPr>
              <a:t>03</a:t>
            </a:r>
          </a:p>
        </p:txBody>
      </p:sp>
      <p:sp>
        <p:nvSpPr>
          <p:cNvPr id="19" name="OM2"/>
          <p:cNvSpPr/>
          <p:nvPr/>
        </p:nvSpPr>
        <p:spPr>
          <a:xfrm>
            <a:off x="7452360" y="3108960"/>
            <a:ext cx="1417320" cy="475488"/>
          </a:xfrm>
          <a:prstGeom prst="rect">
            <a:avLst/>
          </a:prstGeom>
          <a:solidFill>
            <a:srgbClr val="FFFFFF"/>
          </a:solidFill>
          <a:ln w="12700">
            <a:solidFill>
              <a:srgbClr val="C5CDD8"/>
            </a:solidFill>
            <a:prstDash val="solid"/>
          </a:ln>
        </p:spPr>
        <p:txBody>
          <a:bodyPr wrap="square" lIns="91440" tIns="0" rIns="91440" bIns="45720" rtlCol="0" anchor="ctr"/>
          <a:lstStyle/>
          <a:p>
            <a:pPr marL="0" indent="0" algn="ctr">
              <a:buNone/>
            </a:pPr>
            <a:r>
              <a:rPr lang="en-US" sz="1000" b="1" dirty="0">
                <a:solidFill>
                  <a:srgbClr val="008B8B"/>
                </a:solidFill>
                <a:latin typeface="Calibri" pitchFamily="34" charset="0"/>
              </a:rPr>
              <a:t>Month 4</a:t>
            </a:r>
          </a:p>
        </p:txBody>
      </p:sp>
      <p:sp>
        <p:nvSpPr>
          <p:cNvPr id="20" name="OD2"/>
          <p:cNvSpPr/>
          <p:nvPr/>
        </p:nvSpPr>
        <p:spPr>
          <a:xfrm>
            <a:off x="777240" y="3108960"/>
            <a:ext cx="6675120" cy="475488"/>
          </a:xfrm>
          <a:prstGeom prst="rect">
            <a:avLst/>
          </a:prstGeom>
          <a:solidFill>
            <a:srgbClr val="FFFFFF"/>
          </a:solidFill>
          <a:ln w="12700">
            <a:solidFill>
              <a:srgbClr val="C5CDD8"/>
            </a:solidFill>
            <a:prstDash val="solid"/>
          </a:ln>
        </p:spPr>
        <p:txBody>
          <a:bodyPr wrap="square" lIns="109728" tIns="36576" rIns="91440" bIns="45720" rtlCol="0" anchor="ctr"/>
          <a:lstStyle/>
          <a:p>
            <a:pPr marL="0" indent="0">
              <a:buNone/>
            </a:pPr>
            <a:r>
              <a:rPr lang="en-US" sz="1000" dirty="0">
                <a:solidFill>
                  <a:srgbClr val="162840"/>
                </a:solidFill>
                <a:latin typeface="Calibri" pitchFamily="34" charset="0"/>
              </a:rPr>
              <a:t>Evaluate the framework on LRTS and Yaraghi et al. datasets using APFD and APFDc performance metrics.</a:t>
            </a:r>
          </a:p>
        </p:txBody>
      </p:sp>
      <p:sp>
        <p:nvSpPr>
          <p:cNvPr id="22" name="OID3"/>
          <p:cNvSpPr/>
          <p:nvPr/>
        </p:nvSpPr>
        <p:spPr>
          <a:xfrm>
            <a:off x="274320" y="3639312"/>
            <a:ext cx="502920" cy="475488"/>
          </a:xfrm>
          <a:prstGeom prst="rect">
            <a:avLst/>
          </a:prstGeom>
          <a:solidFill>
            <a:srgbClr val="008B8B"/>
          </a:solidFill>
          <a:ln w="12700">
            <a:solidFill>
              <a:srgbClr val="008B8B"/>
            </a:solidFill>
            <a:prstDash val="solid"/>
          </a:ln>
        </p:spPr>
        <p:txBody>
          <a:bodyPr wrap="square" lIns="0" tIns="0" rIns="91440" bIns="45720" rtlCol="0" anchor="ctr"/>
          <a:lstStyle/>
          <a:p>
            <a:pPr marL="0" indent="0" algn="ctr">
              <a:buNone/>
            </a:pPr>
            <a:r>
              <a:rPr lang="en-US" sz="1300" b="1" dirty="0">
                <a:solidFill>
                  <a:srgbClr val="FFFFFF"/>
                </a:solidFill>
                <a:latin typeface="Calibri" pitchFamily="34" charset="0"/>
              </a:rPr>
              <a:t>04</a:t>
            </a:r>
          </a:p>
        </p:txBody>
      </p:sp>
      <p:sp>
        <p:nvSpPr>
          <p:cNvPr id="23" name="OM3"/>
          <p:cNvSpPr/>
          <p:nvPr/>
        </p:nvSpPr>
        <p:spPr>
          <a:xfrm>
            <a:off x="7452360" y="3639312"/>
            <a:ext cx="1417320" cy="475488"/>
          </a:xfrm>
          <a:prstGeom prst="rect">
            <a:avLst/>
          </a:prstGeom>
          <a:solidFill>
            <a:srgbClr val="EEF2F6"/>
          </a:solidFill>
          <a:ln w="12700">
            <a:solidFill>
              <a:srgbClr val="C5CDD8"/>
            </a:solidFill>
            <a:prstDash val="solid"/>
          </a:ln>
        </p:spPr>
        <p:txBody>
          <a:bodyPr wrap="square" lIns="91440" tIns="0" rIns="91440" bIns="45720" rtlCol="0" anchor="ctr"/>
          <a:lstStyle/>
          <a:p>
            <a:pPr marL="0" indent="0" algn="ctr">
              <a:buNone/>
            </a:pPr>
            <a:r>
              <a:rPr lang="en-US" sz="1000" b="1" dirty="0">
                <a:solidFill>
                  <a:srgbClr val="008B8B"/>
                </a:solidFill>
                <a:latin typeface="Calibri" pitchFamily="34" charset="0"/>
              </a:rPr>
              <a:t>Month 4</a:t>
            </a:r>
          </a:p>
        </p:txBody>
      </p:sp>
      <p:sp>
        <p:nvSpPr>
          <p:cNvPr id="24" name="OD3"/>
          <p:cNvSpPr/>
          <p:nvPr/>
        </p:nvSpPr>
        <p:spPr>
          <a:xfrm>
            <a:off x="777240" y="3639312"/>
            <a:ext cx="6675120" cy="475488"/>
          </a:xfrm>
          <a:prstGeom prst="rect">
            <a:avLst/>
          </a:prstGeom>
          <a:solidFill>
            <a:srgbClr val="EEF2F6"/>
          </a:solidFill>
          <a:ln w="12700">
            <a:solidFill>
              <a:srgbClr val="C5CDD8"/>
            </a:solidFill>
            <a:prstDash val="solid"/>
          </a:ln>
        </p:spPr>
        <p:txBody>
          <a:bodyPr wrap="square" lIns="109728" tIns="36576" rIns="91440" bIns="45720" rtlCol="0" anchor="ctr"/>
          <a:lstStyle/>
          <a:p>
            <a:pPr marL="0" indent="0">
              <a:buNone/>
            </a:pPr>
            <a:r>
              <a:rPr lang="en-US" sz="1000" dirty="0">
                <a:solidFill>
                  <a:srgbClr val="162840"/>
                </a:solidFill>
                <a:latin typeface="Calibri" pitchFamily="34" charset="0"/>
              </a:rPr>
              <a:t>Compare performance against three baselines: Random Forest, DeepOrder (LSTM), and RL-based TCP.</a:t>
            </a:r>
          </a:p>
        </p:txBody>
      </p:sp>
      <p:sp>
        <p:nvSpPr>
          <p:cNvPr id="26" name="OID4"/>
          <p:cNvSpPr/>
          <p:nvPr/>
        </p:nvSpPr>
        <p:spPr>
          <a:xfrm>
            <a:off x="274320" y="4169664"/>
            <a:ext cx="502920" cy="475488"/>
          </a:xfrm>
          <a:prstGeom prst="rect">
            <a:avLst/>
          </a:prstGeom>
          <a:solidFill>
            <a:srgbClr val="008B8B"/>
          </a:solidFill>
          <a:ln w="12700">
            <a:solidFill>
              <a:srgbClr val="008B8B"/>
            </a:solidFill>
            <a:prstDash val="solid"/>
          </a:ln>
        </p:spPr>
        <p:txBody>
          <a:bodyPr wrap="square" lIns="0" tIns="0" rIns="91440" bIns="45720" rtlCol="0" anchor="ctr"/>
          <a:lstStyle/>
          <a:p>
            <a:pPr marL="0" indent="0" algn="ctr">
              <a:buNone/>
            </a:pPr>
            <a:r>
              <a:rPr lang="en-US" sz="1300" b="1" dirty="0">
                <a:solidFill>
                  <a:srgbClr val="FFFFFF"/>
                </a:solidFill>
                <a:latin typeface="Calibri" pitchFamily="34" charset="0"/>
              </a:rPr>
              <a:t>05</a:t>
            </a:r>
          </a:p>
        </p:txBody>
      </p:sp>
      <p:sp>
        <p:nvSpPr>
          <p:cNvPr id="27" name="OM4"/>
          <p:cNvSpPr/>
          <p:nvPr/>
        </p:nvSpPr>
        <p:spPr>
          <a:xfrm>
            <a:off x="7452360" y="4169664"/>
            <a:ext cx="1417320" cy="475488"/>
          </a:xfrm>
          <a:prstGeom prst="rect">
            <a:avLst/>
          </a:prstGeom>
          <a:solidFill>
            <a:srgbClr val="FFFFFF"/>
          </a:solidFill>
          <a:ln w="12700">
            <a:solidFill>
              <a:srgbClr val="C5CDD8"/>
            </a:solidFill>
            <a:prstDash val="solid"/>
          </a:ln>
        </p:spPr>
        <p:txBody>
          <a:bodyPr wrap="square" lIns="91440" tIns="0" rIns="91440" bIns="45720" rtlCol="0" anchor="ctr"/>
          <a:lstStyle/>
          <a:p>
            <a:pPr marL="0" indent="0" algn="ctr">
              <a:buNone/>
            </a:pPr>
            <a:r>
              <a:rPr lang="en-US" sz="1000" b="1" dirty="0">
                <a:solidFill>
                  <a:srgbClr val="008B8B"/>
                </a:solidFill>
                <a:latin typeface="Calibri" pitchFamily="34" charset="0"/>
              </a:rPr>
              <a:t>Month 5</a:t>
            </a:r>
          </a:p>
        </p:txBody>
      </p:sp>
      <p:sp>
        <p:nvSpPr>
          <p:cNvPr id="28" name="OD4"/>
          <p:cNvSpPr/>
          <p:nvPr/>
        </p:nvSpPr>
        <p:spPr>
          <a:xfrm>
            <a:off x="777240" y="4169664"/>
            <a:ext cx="6675120" cy="475488"/>
          </a:xfrm>
          <a:prstGeom prst="rect">
            <a:avLst/>
          </a:prstGeom>
          <a:solidFill>
            <a:srgbClr val="FFFFFF"/>
          </a:solidFill>
          <a:ln w="12700">
            <a:solidFill>
              <a:srgbClr val="C5CDD8"/>
            </a:solidFill>
            <a:prstDash val="solid"/>
          </a:ln>
        </p:spPr>
        <p:txBody>
          <a:bodyPr wrap="square" lIns="109728" tIns="36576" rIns="91440" bIns="45720" rtlCol="0" anchor="ctr"/>
          <a:lstStyle/>
          <a:p>
            <a:pPr marL="0" indent="0">
              <a:buNone/>
            </a:pPr>
            <a:r>
              <a:rPr lang="en-US" sz="1000" dirty="0">
                <a:solidFill>
                  <a:srgbClr val="162840"/>
                </a:solidFill>
                <a:latin typeface="Calibri" pitchFamily="34" charset="0"/>
              </a:rPr>
              <a:t>Assess scalability and cross-project robustness across CI projects of varying size and complexity.</a:t>
            </a:r>
          </a:p>
        </p:txBody>
      </p:sp>
      <p:sp>
        <p:nvSpPr>
          <p:cNvPr id="100" name="Footer"/>
          <p:cNvSpPr/>
          <p:nvPr/>
        </p:nvSpPr>
        <p:spPr>
          <a:xfrm>
            <a:off x="0" y="4947448"/>
            <a:ext cx="9144000" cy="196051"/>
          </a:xfrm>
          <a:prstGeom prst="rect">
            <a:avLst/>
          </a:prstGeom>
          <a:solidFill>
            <a:srgbClr val="162840"/>
          </a:solidFill>
          <a:ln w="12700">
            <a:solidFill>
              <a:srgbClr val="162840"/>
            </a:solidFill>
            <a:prstDash val="solid"/>
          </a:ln>
        </p:spPr>
        <p:txBody>
          <a:bodyPr wrap="square" lIns="274320" tIns="0" rIns="91440" bIns="45720" rtlCol="0" anchor="ctr"/>
          <a:lstStyle/>
          <a:p>
            <a:endParaRPr lang="en-US" sz="900" dirty="0">
              <a:solidFill>
                <a:srgbClr val="4D5E70"/>
              </a:solidFill>
              <a:latin typeface="Calibri" pitchFamily="34" charset="0"/>
            </a:endParaRPr>
          </a:p>
        </p:txBody>
      </p:sp>
      <p:sp>
        <p:nvSpPr>
          <p:cNvPr id="5" name="Text 4">
            <a:extLst>
              <a:ext uri="{FF2B5EF4-FFF2-40B4-BE49-F238E27FC236}">
                <a16:creationId xmlns:a16="http://schemas.microsoft.com/office/drawing/2014/main" id="{CD54FD37-1256-AD73-47F5-19B018AA4F3A}"/>
              </a:ext>
            </a:extLst>
          </p:cNvPr>
          <p:cNvSpPr/>
          <p:nvPr/>
        </p:nvSpPr>
        <p:spPr>
          <a:xfrm>
            <a:off x="274320" y="4954033"/>
            <a:ext cx="4572000" cy="182880"/>
          </a:xfrm>
          <a:prstGeom prst="rect">
            <a:avLst/>
          </a:prstGeom>
          <a:noFill/>
          <a:ln/>
        </p:spPr>
        <p:txBody>
          <a:bodyPr wrap="square" lIns="0" tIns="0" rIns="0" bIns="0" rtlCol="0" anchor="ctr"/>
          <a:lstStyle/>
          <a:p>
            <a:pPr marL="0" indent="0">
              <a:buNone/>
            </a:pPr>
            <a:r>
              <a:rPr lang="en-US" sz="800" dirty="0">
                <a:solidFill>
                  <a:srgbClr val="8FA3B8"/>
                </a:solidFill>
                <a:latin typeface="Calibri" pitchFamily="34" charset="0"/>
                <a:ea typeface="Calibri" pitchFamily="34" charset="-122"/>
                <a:cs typeface="Calibri" pitchFamily="34" charset="-120"/>
              </a:rPr>
              <a:t>VISHVARAJ | 2527154</a:t>
            </a:r>
            <a:endParaRPr lang="en-US" sz="800" dirty="0"/>
          </a:p>
        </p:txBody>
      </p:sp>
      <p:sp>
        <p:nvSpPr>
          <p:cNvPr id="6" name="Text 5">
            <a:extLst>
              <a:ext uri="{FF2B5EF4-FFF2-40B4-BE49-F238E27FC236}">
                <a16:creationId xmlns:a16="http://schemas.microsoft.com/office/drawing/2014/main" id="{596E670E-7521-FEB9-519B-9294E2D90A03}"/>
              </a:ext>
            </a:extLst>
          </p:cNvPr>
          <p:cNvSpPr/>
          <p:nvPr/>
        </p:nvSpPr>
        <p:spPr>
          <a:xfrm>
            <a:off x="8686800" y="4960620"/>
            <a:ext cx="365760" cy="182880"/>
          </a:xfrm>
          <a:prstGeom prst="rect">
            <a:avLst/>
          </a:prstGeom>
          <a:noFill/>
          <a:ln/>
        </p:spPr>
        <p:txBody>
          <a:bodyPr wrap="square" lIns="0" tIns="0" rIns="0" bIns="0" rtlCol="0" anchor="ctr"/>
          <a:lstStyle/>
          <a:p>
            <a:pPr marL="0" indent="0" algn="r">
              <a:buNone/>
            </a:pPr>
            <a:r>
              <a:rPr lang="en-US" sz="800" dirty="0">
                <a:solidFill>
                  <a:srgbClr val="8FA3B8"/>
                </a:solidFill>
                <a:latin typeface="Calibri" pitchFamily="34" charset="0"/>
                <a:ea typeface="Calibri" pitchFamily="34" charset="-122"/>
                <a:cs typeface="Calibri" pitchFamily="34" charset="-120"/>
              </a:rPr>
              <a:t>5</a:t>
            </a:r>
            <a:endParaRPr lang="en-US" sz="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D1B2F"/>
        </a:solidFill>
        <a:effectLst/>
      </p:bgPr>
    </p:bg>
    <p:spTree>
      <p:nvGrpSpPr>
        <p:cNvPr id="1" name=""/>
        <p:cNvGrpSpPr/>
        <p:nvPr/>
      </p:nvGrpSpPr>
      <p:grpSpPr>
        <a:xfrm>
          <a:off x="0" y="0"/>
          <a:ext cx="0" cy="0"/>
          <a:chOff x="0" y="0"/>
          <a:chExt cx="0" cy="0"/>
        </a:xfrm>
      </p:grpSpPr>
      <p:sp>
        <p:nvSpPr>
          <p:cNvPr id="2" name="Shape 0"/>
          <p:cNvSpPr/>
          <p:nvPr/>
        </p:nvSpPr>
        <p:spPr>
          <a:xfrm>
            <a:off x="0" y="658368"/>
            <a:ext cx="9144000" cy="4279392"/>
          </a:xfrm>
          <a:prstGeom prst="rect">
            <a:avLst/>
          </a:prstGeom>
          <a:solidFill>
            <a:srgbClr val="DDE3EA"/>
          </a:solidFill>
          <a:ln w="12700">
            <a:solidFill>
              <a:srgbClr val="DDE3EA"/>
            </a:solidFill>
            <a:prstDash val="solid"/>
          </a:ln>
        </p:spPr>
        <p:txBody>
          <a:bodyPr/>
          <a:lstStyle/>
          <a:p>
            <a:endParaRPr lang="en-GB" dirty="0"/>
          </a:p>
        </p:txBody>
      </p:sp>
      <p:sp>
        <p:nvSpPr>
          <p:cNvPr id="3" name="Shape 1"/>
          <p:cNvSpPr/>
          <p:nvPr/>
        </p:nvSpPr>
        <p:spPr>
          <a:xfrm>
            <a:off x="0" y="0"/>
            <a:ext cx="9144000" cy="658368"/>
          </a:xfrm>
          <a:prstGeom prst="rect">
            <a:avLst/>
          </a:prstGeom>
          <a:solidFill>
            <a:srgbClr val="162840"/>
          </a:solidFill>
          <a:ln w="12700">
            <a:solidFill>
              <a:srgbClr val="162840"/>
            </a:solidFill>
            <a:prstDash val="solid"/>
          </a:ln>
        </p:spPr>
        <p:txBody>
          <a:bodyPr/>
          <a:lstStyle/>
          <a:p>
            <a:endParaRPr lang="en-GB"/>
          </a:p>
        </p:txBody>
      </p:sp>
      <p:sp>
        <p:nvSpPr>
          <p:cNvPr id="4" name="Text 2"/>
          <p:cNvSpPr/>
          <p:nvPr/>
        </p:nvSpPr>
        <p:spPr>
          <a:xfrm>
            <a:off x="256032" y="0"/>
            <a:ext cx="8595360" cy="658368"/>
          </a:xfrm>
          <a:prstGeom prst="rect">
            <a:avLst/>
          </a:prstGeom>
          <a:noFill/>
          <a:ln/>
        </p:spPr>
        <p:txBody>
          <a:bodyPr wrap="square" lIns="0" tIns="0" rIns="0" bIns="0" rtlCol="0" anchor="ctr"/>
          <a:lstStyle/>
          <a:p>
            <a:pPr marL="0" indent="0">
              <a:buNone/>
            </a:pPr>
            <a:r>
              <a:rPr lang="en-US" sz="2000" b="1" dirty="0">
                <a:solidFill>
                  <a:srgbClr val="FFFFFF"/>
                </a:solidFill>
                <a:latin typeface="Calibri" pitchFamily="34" charset="0"/>
                <a:ea typeface="Calibri" pitchFamily="34" charset="-122"/>
                <a:cs typeface="Calibri" pitchFamily="34" charset="-120"/>
              </a:rPr>
              <a:t>Literature Review</a:t>
            </a:r>
            <a:endParaRPr lang="en-US" sz="2000" dirty="0"/>
          </a:p>
        </p:txBody>
      </p:sp>
      <p:sp>
        <p:nvSpPr>
          <p:cNvPr id="6" name="Text 4"/>
          <p:cNvSpPr/>
          <p:nvPr/>
        </p:nvSpPr>
        <p:spPr>
          <a:xfrm>
            <a:off x="256032" y="4954524"/>
            <a:ext cx="4572000" cy="182880"/>
          </a:xfrm>
          <a:prstGeom prst="rect">
            <a:avLst/>
          </a:prstGeom>
          <a:noFill/>
          <a:ln/>
        </p:spPr>
        <p:txBody>
          <a:bodyPr wrap="square" lIns="0" tIns="0" rIns="0" bIns="0" rtlCol="0" anchor="ctr"/>
          <a:lstStyle/>
          <a:p>
            <a:pPr marL="0" indent="0">
              <a:buNone/>
            </a:pPr>
            <a:r>
              <a:rPr lang="en-US" sz="800" dirty="0">
                <a:solidFill>
                  <a:srgbClr val="8FA3B8"/>
                </a:solidFill>
                <a:latin typeface="Calibri" pitchFamily="34" charset="0"/>
                <a:ea typeface="Calibri" pitchFamily="34" charset="-122"/>
                <a:cs typeface="Calibri" pitchFamily="34" charset="-120"/>
              </a:rPr>
              <a:t>VISHVARAJ | 2527154</a:t>
            </a:r>
            <a:endParaRPr lang="en-US" sz="800" dirty="0"/>
          </a:p>
        </p:txBody>
      </p:sp>
      <p:sp>
        <p:nvSpPr>
          <p:cNvPr id="7" name="Text 5"/>
          <p:cNvSpPr/>
          <p:nvPr/>
        </p:nvSpPr>
        <p:spPr>
          <a:xfrm>
            <a:off x="8686800" y="4954524"/>
            <a:ext cx="365760" cy="182880"/>
          </a:xfrm>
          <a:prstGeom prst="rect">
            <a:avLst/>
          </a:prstGeom>
          <a:noFill/>
          <a:ln/>
        </p:spPr>
        <p:txBody>
          <a:bodyPr wrap="square" lIns="0" tIns="0" rIns="0" bIns="0" rtlCol="0" anchor="ctr"/>
          <a:lstStyle/>
          <a:p>
            <a:pPr marL="0" indent="0" algn="r">
              <a:buNone/>
            </a:pPr>
            <a:r>
              <a:rPr lang="en-US" sz="800" dirty="0">
                <a:solidFill>
                  <a:srgbClr val="8FA3B8"/>
                </a:solidFill>
                <a:latin typeface="Calibri" pitchFamily="34" charset="0"/>
                <a:ea typeface="Calibri" pitchFamily="34" charset="-122"/>
                <a:cs typeface="Calibri" pitchFamily="34" charset="-120"/>
              </a:rPr>
              <a:t>6</a:t>
            </a:r>
            <a:endParaRPr lang="en-US" sz="800" dirty="0"/>
          </a:p>
        </p:txBody>
      </p:sp>
      <p:sp>
        <p:nvSpPr>
          <p:cNvPr id="9" name="Shape 7"/>
          <p:cNvSpPr/>
          <p:nvPr/>
        </p:nvSpPr>
        <p:spPr>
          <a:xfrm>
            <a:off x="256032" y="1345441"/>
            <a:ext cx="4206240" cy="1572768"/>
          </a:xfrm>
          <a:prstGeom prst="rect">
            <a:avLst/>
          </a:prstGeom>
          <a:solidFill>
            <a:srgbClr val="FFFFFF"/>
          </a:solidFill>
          <a:ln w="12700">
            <a:solidFill>
              <a:srgbClr val="C8D0DA"/>
            </a:solidFill>
            <a:prstDash val="solid"/>
          </a:ln>
        </p:spPr>
        <p:txBody>
          <a:bodyPr/>
          <a:lstStyle/>
          <a:p>
            <a:endParaRPr lang="en-GB"/>
          </a:p>
        </p:txBody>
      </p:sp>
      <p:sp>
        <p:nvSpPr>
          <p:cNvPr id="11" name="Shape 9"/>
          <p:cNvSpPr/>
          <p:nvPr/>
        </p:nvSpPr>
        <p:spPr>
          <a:xfrm>
            <a:off x="256032" y="1345441"/>
            <a:ext cx="4206240" cy="310896"/>
          </a:xfrm>
          <a:prstGeom prst="rect">
            <a:avLst/>
          </a:prstGeom>
          <a:solidFill>
            <a:srgbClr val="162840"/>
          </a:solidFill>
          <a:ln w="12700">
            <a:solidFill>
              <a:srgbClr val="162840"/>
            </a:solidFill>
            <a:prstDash val="solid"/>
          </a:ln>
        </p:spPr>
        <p:txBody>
          <a:bodyPr/>
          <a:lstStyle/>
          <a:p>
            <a:endParaRPr lang="en-GB"/>
          </a:p>
        </p:txBody>
      </p:sp>
      <p:sp>
        <p:nvSpPr>
          <p:cNvPr id="12" name="Text 10"/>
          <p:cNvSpPr/>
          <p:nvPr/>
        </p:nvSpPr>
        <p:spPr>
          <a:xfrm>
            <a:off x="365760" y="1345441"/>
            <a:ext cx="4069080" cy="310896"/>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Traditional TCP</a:t>
            </a:r>
            <a:endParaRPr lang="en-US" sz="1100" dirty="0"/>
          </a:p>
        </p:txBody>
      </p:sp>
      <p:sp>
        <p:nvSpPr>
          <p:cNvPr id="14" name="Text 12"/>
          <p:cNvSpPr/>
          <p:nvPr/>
        </p:nvSpPr>
        <p:spPr>
          <a:xfrm>
            <a:off x="384048" y="1830073"/>
            <a:ext cx="3977640" cy="914400"/>
          </a:xfrm>
          <a:prstGeom prst="rect">
            <a:avLst/>
          </a:prstGeom>
          <a:noFill/>
          <a:ln/>
        </p:spPr>
        <p:txBody>
          <a:bodyPr wrap="square" lIns="0" tIns="0" rIns="0" bIns="0" rtlCol="0" anchor="ctr"/>
          <a:lstStyle/>
          <a:p>
            <a:pPr marL="0" indent="0">
              <a:buNone/>
            </a:pPr>
            <a:r>
              <a:rPr lang="en-GB" sz="950" dirty="0">
                <a:solidFill>
                  <a:srgbClr val="4D5E70"/>
                </a:solidFill>
                <a:latin typeface="Calibri" pitchFamily="34" charset="0"/>
                <a:ea typeface="Calibri" pitchFamily="34" charset="-122"/>
                <a:cs typeface="Calibri" pitchFamily="34" charset="-120"/>
              </a:rPr>
              <a:t>Average Percentage of Faults Detected (APFD) is established as the standard evaluation metric. While history-based TCP shows strong performance, it requires code instrumentation, introducing significant overhead in large-scale CI systems</a:t>
            </a:r>
            <a:endParaRPr lang="en-US" sz="950" dirty="0"/>
          </a:p>
        </p:txBody>
      </p:sp>
      <p:sp>
        <p:nvSpPr>
          <p:cNvPr id="15" name="Shape 13"/>
          <p:cNvSpPr/>
          <p:nvPr/>
        </p:nvSpPr>
        <p:spPr>
          <a:xfrm>
            <a:off x="4718304" y="1345441"/>
            <a:ext cx="4206240" cy="1572768"/>
          </a:xfrm>
          <a:prstGeom prst="rect">
            <a:avLst/>
          </a:prstGeom>
          <a:solidFill>
            <a:srgbClr val="FFFFFF"/>
          </a:solidFill>
          <a:ln w="12700">
            <a:solidFill>
              <a:srgbClr val="C8D0DA"/>
            </a:solidFill>
            <a:prstDash val="solid"/>
          </a:ln>
        </p:spPr>
        <p:txBody>
          <a:bodyPr/>
          <a:lstStyle/>
          <a:p>
            <a:endParaRPr lang="en-GB"/>
          </a:p>
        </p:txBody>
      </p:sp>
      <p:sp>
        <p:nvSpPr>
          <p:cNvPr id="17" name="Shape 15"/>
          <p:cNvSpPr/>
          <p:nvPr/>
        </p:nvSpPr>
        <p:spPr>
          <a:xfrm>
            <a:off x="4718304" y="1345441"/>
            <a:ext cx="4206240" cy="310896"/>
          </a:xfrm>
          <a:prstGeom prst="rect">
            <a:avLst/>
          </a:prstGeom>
          <a:solidFill>
            <a:srgbClr val="162840"/>
          </a:solidFill>
          <a:ln w="12700">
            <a:solidFill>
              <a:srgbClr val="162840"/>
            </a:solidFill>
            <a:prstDash val="solid"/>
          </a:ln>
        </p:spPr>
        <p:txBody>
          <a:bodyPr/>
          <a:lstStyle/>
          <a:p>
            <a:endParaRPr lang="en-GB"/>
          </a:p>
        </p:txBody>
      </p:sp>
      <p:sp>
        <p:nvSpPr>
          <p:cNvPr id="18" name="Text 16"/>
          <p:cNvSpPr/>
          <p:nvPr/>
        </p:nvSpPr>
        <p:spPr>
          <a:xfrm>
            <a:off x="4828032" y="1345441"/>
            <a:ext cx="4069080" cy="310896"/>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Machine Learning Based TCP</a:t>
            </a:r>
            <a:endParaRPr lang="en-US" sz="1100" dirty="0"/>
          </a:p>
        </p:txBody>
      </p:sp>
      <p:sp>
        <p:nvSpPr>
          <p:cNvPr id="20" name="Text 18"/>
          <p:cNvSpPr/>
          <p:nvPr/>
        </p:nvSpPr>
        <p:spPr>
          <a:xfrm>
            <a:off x="4846320" y="1745231"/>
            <a:ext cx="3977640" cy="914400"/>
          </a:xfrm>
          <a:prstGeom prst="rect">
            <a:avLst/>
          </a:prstGeom>
          <a:noFill/>
          <a:ln/>
        </p:spPr>
        <p:txBody>
          <a:bodyPr wrap="square" lIns="0" tIns="0" rIns="0" bIns="0" rtlCol="0" anchor="ctr"/>
          <a:lstStyle/>
          <a:p>
            <a:pPr marL="0" indent="0">
              <a:buNone/>
            </a:pPr>
            <a:r>
              <a:rPr lang="en-GB" sz="950" dirty="0">
                <a:solidFill>
                  <a:srgbClr val="4D5E70"/>
                </a:solidFill>
                <a:latin typeface="Calibri" pitchFamily="34" charset="0"/>
                <a:ea typeface="Calibri" pitchFamily="34" charset="-122"/>
                <a:cs typeface="Calibri" pitchFamily="34" charset="-120"/>
              </a:rPr>
              <a:t>Machine learning approaches outperform traditional TCP when historical data is available. However, they use static aggregated features, losing the temporal order of test outcomes across builds.</a:t>
            </a:r>
            <a:endParaRPr lang="en-US" sz="950" dirty="0"/>
          </a:p>
        </p:txBody>
      </p:sp>
      <p:sp>
        <p:nvSpPr>
          <p:cNvPr id="21" name="Shape 19"/>
          <p:cNvSpPr/>
          <p:nvPr/>
        </p:nvSpPr>
        <p:spPr>
          <a:xfrm>
            <a:off x="256032" y="3064513"/>
            <a:ext cx="4206240" cy="1572768"/>
          </a:xfrm>
          <a:prstGeom prst="rect">
            <a:avLst/>
          </a:prstGeom>
          <a:solidFill>
            <a:srgbClr val="FFFFFF"/>
          </a:solidFill>
          <a:ln w="12700">
            <a:solidFill>
              <a:srgbClr val="C8D0DA"/>
            </a:solidFill>
            <a:prstDash val="solid"/>
          </a:ln>
        </p:spPr>
        <p:txBody>
          <a:bodyPr/>
          <a:lstStyle/>
          <a:p>
            <a:endParaRPr lang="en-GB"/>
          </a:p>
        </p:txBody>
      </p:sp>
      <p:sp>
        <p:nvSpPr>
          <p:cNvPr id="23" name="Shape 21"/>
          <p:cNvSpPr/>
          <p:nvPr/>
        </p:nvSpPr>
        <p:spPr>
          <a:xfrm>
            <a:off x="256032" y="3064513"/>
            <a:ext cx="4206240" cy="310896"/>
          </a:xfrm>
          <a:prstGeom prst="rect">
            <a:avLst/>
          </a:prstGeom>
          <a:solidFill>
            <a:srgbClr val="162840"/>
          </a:solidFill>
          <a:ln w="12700">
            <a:solidFill>
              <a:srgbClr val="162840"/>
            </a:solidFill>
            <a:prstDash val="solid"/>
          </a:ln>
        </p:spPr>
        <p:txBody>
          <a:bodyPr/>
          <a:lstStyle/>
          <a:p>
            <a:endParaRPr lang="en-GB"/>
          </a:p>
        </p:txBody>
      </p:sp>
      <p:sp>
        <p:nvSpPr>
          <p:cNvPr id="24" name="Text 22"/>
          <p:cNvSpPr/>
          <p:nvPr/>
        </p:nvSpPr>
        <p:spPr>
          <a:xfrm>
            <a:off x="365760" y="3064513"/>
            <a:ext cx="4069080" cy="310896"/>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Deep Learning &amp; Reinforcement Learning</a:t>
            </a:r>
            <a:endParaRPr lang="en-US" sz="1100" dirty="0"/>
          </a:p>
        </p:txBody>
      </p:sp>
      <p:sp>
        <p:nvSpPr>
          <p:cNvPr id="26" name="Text 24"/>
          <p:cNvSpPr/>
          <p:nvPr/>
        </p:nvSpPr>
        <p:spPr>
          <a:xfrm>
            <a:off x="384048" y="3516930"/>
            <a:ext cx="3977640" cy="914400"/>
          </a:xfrm>
          <a:prstGeom prst="rect">
            <a:avLst/>
          </a:prstGeom>
          <a:noFill/>
          <a:ln/>
        </p:spPr>
        <p:txBody>
          <a:bodyPr wrap="square" lIns="0" tIns="0" rIns="0" bIns="0" rtlCol="0" anchor="ctr"/>
          <a:lstStyle/>
          <a:p>
            <a:pPr marL="0" indent="0">
              <a:buNone/>
            </a:pPr>
            <a:r>
              <a:rPr lang="en-US" sz="950" dirty="0">
                <a:solidFill>
                  <a:srgbClr val="4D5E70"/>
                </a:solidFill>
                <a:latin typeface="Calibri" pitchFamily="34" charset="0"/>
                <a:ea typeface="Calibri" pitchFamily="34" charset="-122"/>
                <a:cs typeface="Calibri" pitchFamily="34" charset="-120"/>
              </a:rPr>
              <a:t>DeepOrder (LSTM) captures sequential dependencies, while RL-based TCP learns dynamic test ordering policies. Attention mechanisms help models focus on important features. However, both approaches have limited validation on large-scale CI systems.</a:t>
            </a:r>
            <a:endParaRPr lang="en-US" sz="950" dirty="0"/>
          </a:p>
        </p:txBody>
      </p:sp>
      <p:sp>
        <p:nvSpPr>
          <p:cNvPr id="27" name="Shape 25"/>
          <p:cNvSpPr/>
          <p:nvPr/>
        </p:nvSpPr>
        <p:spPr>
          <a:xfrm>
            <a:off x="4718304" y="3064513"/>
            <a:ext cx="4206240" cy="1572768"/>
          </a:xfrm>
          <a:prstGeom prst="rect">
            <a:avLst/>
          </a:prstGeom>
          <a:solidFill>
            <a:srgbClr val="FFFFFF"/>
          </a:solidFill>
          <a:ln w="12700">
            <a:solidFill>
              <a:srgbClr val="C8D0DA"/>
            </a:solidFill>
            <a:prstDash val="solid"/>
          </a:ln>
        </p:spPr>
        <p:txBody>
          <a:bodyPr/>
          <a:lstStyle/>
          <a:p>
            <a:endParaRPr lang="en-GB"/>
          </a:p>
        </p:txBody>
      </p:sp>
      <p:sp>
        <p:nvSpPr>
          <p:cNvPr id="29" name="Shape 27"/>
          <p:cNvSpPr/>
          <p:nvPr/>
        </p:nvSpPr>
        <p:spPr>
          <a:xfrm>
            <a:off x="4718304" y="3064513"/>
            <a:ext cx="4206240" cy="310896"/>
          </a:xfrm>
          <a:prstGeom prst="rect">
            <a:avLst/>
          </a:prstGeom>
          <a:solidFill>
            <a:srgbClr val="162840"/>
          </a:solidFill>
          <a:ln w="12700">
            <a:solidFill>
              <a:srgbClr val="162840"/>
            </a:solidFill>
            <a:prstDash val="solid"/>
          </a:ln>
        </p:spPr>
        <p:txBody>
          <a:bodyPr/>
          <a:lstStyle/>
          <a:p>
            <a:endParaRPr lang="en-GB"/>
          </a:p>
        </p:txBody>
      </p:sp>
      <p:sp>
        <p:nvSpPr>
          <p:cNvPr id="30" name="Text 28"/>
          <p:cNvSpPr/>
          <p:nvPr/>
        </p:nvSpPr>
        <p:spPr>
          <a:xfrm>
            <a:off x="4828032" y="3064513"/>
            <a:ext cx="4069080" cy="310896"/>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Industry Scale TCP</a:t>
            </a:r>
            <a:endParaRPr lang="en-US" sz="1100" dirty="0"/>
          </a:p>
        </p:txBody>
      </p:sp>
      <p:sp>
        <p:nvSpPr>
          <p:cNvPr id="32" name="Text 30"/>
          <p:cNvSpPr/>
          <p:nvPr/>
        </p:nvSpPr>
        <p:spPr>
          <a:xfrm>
            <a:off x="4846320" y="3450803"/>
            <a:ext cx="3977640" cy="914400"/>
          </a:xfrm>
          <a:prstGeom prst="rect">
            <a:avLst/>
          </a:prstGeom>
          <a:noFill/>
          <a:ln/>
        </p:spPr>
        <p:txBody>
          <a:bodyPr wrap="square" lIns="0" tIns="0" rIns="0" bIns="0" rtlCol="0" anchor="ctr"/>
          <a:lstStyle/>
          <a:p>
            <a:pPr marL="0" indent="0">
              <a:buNone/>
            </a:pPr>
            <a:r>
              <a:rPr lang="en-GB" sz="950" dirty="0">
                <a:solidFill>
                  <a:srgbClr val="4D5E70"/>
                </a:solidFill>
                <a:latin typeface="Calibri" pitchFamily="34" charset="0"/>
                <a:ea typeface="Calibri" pitchFamily="34" charset="-122"/>
                <a:cs typeface="Calibri" pitchFamily="34" charset="-120"/>
              </a:rPr>
              <a:t>Test Case Prioritization has been successfully implemented at Google Test Automation Platform (TAP), Facebook, and SAP, highlighting its industrial relevance. However, large annotated datasets are still scarce in academic research.</a:t>
            </a:r>
            <a:endParaRPr lang="en-US" sz="950" dirty="0"/>
          </a:p>
        </p:txBody>
      </p:sp>
      <p:sp>
        <p:nvSpPr>
          <p:cNvPr id="35" name="Shape 6">
            <a:extLst>
              <a:ext uri="{FF2B5EF4-FFF2-40B4-BE49-F238E27FC236}">
                <a16:creationId xmlns:a16="http://schemas.microsoft.com/office/drawing/2014/main" id="{DFAF0944-8566-1954-8D42-4F5CB1B23FA0}"/>
              </a:ext>
            </a:extLst>
          </p:cNvPr>
          <p:cNvSpPr/>
          <p:nvPr/>
        </p:nvSpPr>
        <p:spPr>
          <a:xfrm>
            <a:off x="256032" y="822960"/>
            <a:ext cx="8668512" cy="329184"/>
          </a:xfrm>
          <a:prstGeom prst="rect">
            <a:avLst/>
          </a:prstGeom>
          <a:solidFill>
            <a:srgbClr val="162840"/>
          </a:solidFill>
          <a:ln w="12700">
            <a:solidFill>
              <a:srgbClr val="162840"/>
            </a:solidFill>
            <a:prstDash val="solid"/>
          </a:ln>
        </p:spPr>
        <p:txBody>
          <a:bodyPr/>
          <a:lstStyle/>
          <a:p>
            <a:endParaRPr lang="en-GB"/>
          </a:p>
        </p:txBody>
      </p:sp>
      <p:sp>
        <p:nvSpPr>
          <p:cNvPr id="37" name="Text 8">
            <a:extLst>
              <a:ext uri="{FF2B5EF4-FFF2-40B4-BE49-F238E27FC236}">
                <a16:creationId xmlns:a16="http://schemas.microsoft.com/office/drawing/2014/main" id="{50D25BA4-9AEA-259F-51C4-23E36159F169}"/>
              </a:ext>
            </a:extLst>
          </p:cNvPr>
          <p:cNvSpPr/>
          <p:nvPr/>
        </p:nvSpPr>
        <p:spPr>
          <a:xfrm>
            <a:off x="365760" y="826533"/>
            <a:ext cx="8321040" cy="298179"/>
          </a:xfrm>
          <a:prstGeom prst="rect">
            <a:avLst/>
          </a:prstGeom>
          <a:noFill/>
          <a:ln/>
        </p:spPr>
        <p:txBody>
          <a:bodyPr wrap="square" lIns="0" tIns="0" rIns="0" bIns="0" rtlCol="0" anchor="ctr"/>
          <a:lstStyle/>
          <a:p>
            <a:pPr marL="0" indent="0">
              <a:buNone/>
            </a:pPr>
            <a:r>
              <a:rPr lang="en-GB" sz="1000" dirty="0">
                <a:solidFill>
                  <a:srgbClr val="FFFFFF"/>
                </a:solidFill>
                <a:latin typeface="Calibri" pitchFamily="34" charset="0"/>
                <a:ea typeface="Calibri" pitchFamily="34" charset="-122"/>
                <a:cs typeface="Calibri" pitchFamily="34" charset="-120"/>
              </a:rPr>
              <a:t>Reviewed four main themes — each offers a partial solution, but none solves all three gaps at once.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Shape 6">
            <a:extLst>
              <a:ext uri="{FF2B5EF4-FFF2-40B4-BE49-F238E27FC236}">
                <a16:creationId xmlns:a16="http://schemas.microsoft.com/office/drawing/2014/main" id="{07EC89B8-9694-694E-8FAF-77DEDC23757D}"/>
              </a:ext>
            </a:extLst>
          </p:cNvPr>
          <p:cNvSpPr/>
          <p:nvPr/>
        </p:nvSpPr>
        <p:spPr>
          <a:xfrm>
            <a:off x="0" y="661416"/>
            <a:ext cx="9144000" cy="4477512"/>
          </a:xfrm>
          <a:prstGeom prst="rect">
            <a:avLst/>
          </a:prstGeom>
          <a:solidFill>
            <a:srgbClr val="162840"/>
          </a:solidFill>
          <a:ln w="12700">
            <a:solidFill>
              <a:srgbClr val="162840"/>
            </a:solidFill>
            <a:prstDash val="solid"/>
          </a:ln>
        </p:spPr>
        <p:txBody>
          <a:bodyPr/>
          <a:lstStyle/>
          <a:p>
            <a:endParaRPr lang="en-GB"/>
          </a:p>
        </p:txBody>
      </p:sp>
      <p:sp>
        <p:nvSpPr>
          <p:cNvPr id="2" name="Shape 0"/>
          <p:cNvSpPr/>
          <p:nvPr/>
        </p:nvSpPr>
        <p:spPr>
          <a:xfrm>
            <a:off x="0" y="658368"/>
            <a:ext cx="9144000" cy="4279392"/>
          </a:xfrm>
          <a:prstGeom prst="rect">
            <a:avLst/>
          </a:prstGeom>
          <a:solidFill>
            <a:srgbClr val="DDE3EA"/>
          </a:solidFill>
          <a:ln w="12700">
            <a:solidFill>
              <a:srgbClr val="DDE3EA"/>
            </a:solidFill>
            <a:prstDash val="solid"/>
          </a:ln>
        </p:spPr>
        <p:txBody>
          <a:bodyPr/>
          <a:lstStyle/>
          <a:p>
            <a:endParaRPr lang="en-GB" dirty="0"/>
          </a:p>
        </p:txBody>
      </p:sp>
      <p:sp>
        <p:nvSpPr>
          <p:cNvPr id="3" name="Shape 1"/>
          <p:cNvSpPr/>
          <p:nvPr/>
        </p:nvSpPr>
        <p:spPr>
          <a:xfrm>
            <a:off x="0" y="0"/>
            <a:ext cx="9144000" cy="658368"/>
          </a:xfrm>
          <a:prstGeom prst="rect">
            <a:avLst/>
          </a:prstGeom>
          <a:solidFill>
            <a:srgbClr val="162840"/>
          </a:solidFill>
          <a:ln w="12700">
            <a:solidFill>
              <a:srgbClr val="162840"/>
            </a:solidFill>
            <a:prstDash val="solid"/>
          </a:ln>
        </p:spPr>
        <p:txBody>
          <a:bodyPr/>
          <a:lstStyle/>
          <a:p>
            <a:endParaRPr lang="en-GB"/>
          </a:p>
        </p:txBody>
      </p:sp>
      <p:sp>
        <p:nvSpPr>
          <p:cNvPr id="4" name="Text 2"/>
          <p:cNvSpPr/>
          <p:nvPr/>
        </p:nvSpPr>
        <p:spPr>
          <a:xfrm>
            <a:off x="256032" y="0"/>
            <a:ext cx="8595360" cy="658368"/>
          </a:xfrm>
          <a:prstGeom prst="rect">
            <a:avLst/>
          </a:prstGeom>
          <a:noFill/>
          <a:ln/>
        </p:spPr>
        <p:txBody>
          <a:bodyPr wrap="square" lIns="0" tIns="0" rIns="0" bIns="0" rtlCol="0" anchor="ctr"/>
          <a:lstStyle/>
          <a:p>
            <a:pPr marL="0" indent="0">
              <a:buNone/>
            </a:pPr>
            <a:r>
              <a:rPr lang="en-US" sz="2000" b="1" dirty="0">
                <a:solidFill>
                  <a:srgbClr val="FFFFFF"/>
                </a:solidFill>
                <a:latin typeface="Calibri" pitchFamily="34" charset="0"/>
                <a:ea typeface="Calibri" pitchFamily="34" charset="-122"/>
                <a:cs typeface="Calibri" pitchFamily="34" charset="-120"/>
              </a:rPr>
              <a:t>Research Methodology</a:t>
            </a:r>
            <a:endParaRPr lang="en-US" sz="2000" dirty="0"/>
          </a:p>
        </p:txBody>
      </p:sp>
      <p:sp>
        <p:nvSpPr>
          <p:cNvPr id="7" name="Text 5"/>
          <p:cNvSpPr/>
          <p:nvPr/>
        </p:nvSpPr>
        <p:spPr>
          <a:xfrm>
            <a:off x="8686800" y="4956048"/>
            <a:ext cx="365760" cy="182880"/>
          </a:xfrm>
          <a:prstGeom prst="rect">
            <a:avLst/>
          </a:prstGeom>
          <a:noFill/>
          <a:ln/>
        </p:spPr>
        <p:txBody>
          <a:bodyPr wrap="square" lIns="0" tIns="0" rIns="0" bIns="0" rtlCol="0" anchor="ctr"/>
          <a:lstStyle/>
          <a:p>
            <a:pPr marL="0" indent="0" algn="r">
              <a:buNone/>
            </a:pPr>
            <a:r>
              <a:rPr lang="en-US" sz="800" dirty="0">
                <a:solidFill>
                  <a:srgbClr val="8FA3B8"/>
                </a:solidFill>
                <a:latin typeface="Calibri" pitchFamily="34" charset="0"/>
                <a:ea typeface="Calibri" pitchFamily="34" charset="-122"/>
                <a:cs typeface="Calibri" pitchFamily="34" charset="-120"/>
              </a:rPr>
              <a:t>7</a:t>
            </a:r>
            <a:endParaRPr lang="en-US" sz="800" dirty="0"/>
          </a:p>
        </p:txBody>
      </p:sp>
      <p:sp>
        <p:nvSpPr>
          <p:cNvPr id="8" name="Shape 6"/>
          <p:cNvSpPr/>
          <p:nvPr/>
        </p:nvSpPr>
        <p:spPr>
          <a:xfrm>
            <a:off x="256032" y="1225296"/>
            <a:ext cx="4206240" cy="310896"/>
          </a:xfrm>
          <a:prstGeom prst="rect">
            <a:avLst/>
          </a:prstGeom>
          <a:solidFill>
            <a:srgbClr val="162840"/>
          </a:solidFill>
          <a:ln w="12700">
            <a:solidFill>
              <a:srgbClr val="162840"/>
            </a:solidFill>
            <a:prstDash val="solid"/>
          </a:ln>
        </p:spPr>
        <p:txBody>
          <a:bodyPr/>
          <a:lstStyle/>
          <a:p>
            <a:endParaRPr lang="en-GB"/>
          </a:p>
        </p:txBody>
      </p:sp>
      <p:sp>
        <p:nvSpPr>
          <p:cNvPr id="9" name="Text 7"/>
          <p:cNvSpPr/>
          <p:nvPr/>
        </p:nvSpPr>
        <p:spPr>
          <a:xfrm>
            <a:off x="365760" y="749808"/>
            <a:ext cx="4069080" cy="310896"/>
          </a:xfrm>
          <a:prstGeom prst="rect">
            <a:avLst/>
          </a:prstGeom>
          <a:noFill/>
          <a:ln/>
        </p:spPr>
        <p:txBody>
          <a:bodyPr wrap="square" lIns="0" tIns="0" rIns="0" bIns="0" rtlCol="0" anchor="ctr"/>
          <a:lstStyle/>
          <a:p>
            <a:pPr marL="0" indent="0">
              <a:buNone/>
            </a:pPr>
            <a:endParaRPr lang="en-US" sz="1100" dirty="0"/>
          </a:p>
        </p:txBody>
      </p:sp>
      <p:sp>
        <p:nvSpPr>
          <p:cNvPr id="10" name="Shape 8"/>
          <p:cNvSpPr/>
          <p:nvPr/>
        </p:nvSpPr>
        <p:spPr>
          <a:xfrm>
            <a:off x="4723926" y="1627632"/>
            <a:ext cx="4206240" cy="804672"/>
          </a:xfrm>
          <a:prstGeom prst="rect">
            <a:avLst/>
          </a:prstGeom>
          <a:solidFill>
            <a:srgbClr val="FFFFFF"/>
          </a:solidFill>
          <a:ln w="12700">
            <a:solidFill>
              <a:srgbClr val="C8D0DA"/>
            </a:solidFill>
            <a:prstDash val="solid"/>
          </a:ln>
        </p:spPr>
        <p:txBody>
          <a:bodyPr/>
          <a:lstStyle/>
          <a:p>
            <a:endParaRPr lang="en-GB"/>
          </a:p>
        </p:txBody>
      </p:sp>
      <p:sp>
        <p:nvSpPr>
          <p:cNvPr id="11" name="Shape 9"/>
          <p:cNvSpPr/>
          <p:nvPr/>
        </p:nvSpPr>
        <p:spPr>
          <a:xfrm>
            <a:off x="4723926" y="1627632"/>
            <a:ext cx="64008" cy="804672"/>
          </a:xfrm>
          <a:prstGeom prst="rect">
            <a:avLst/>
          </a:prstGeom>
          <a:solidFill>
            <a:srgbClr val="008B8B"/>
          </a:solidFill>
          <a:ln w="12700">
            <a:solidFill>
              <a:srgbClr val="008B8B"/>
            </a:solidFill>
            <a:prstDash val="solid"/>
          </a:ln>
        </p:spPr>
        <p:txBody>
          <a:bodyPr/>
          <a:lstStyle/>
          <a:p>
            <a:endParaRPr lang="en-GB"/>
          </a:p>
        </p:txBody>
      </p:sp>
      <p:sp>
        <p:nvSpPr>
          <p:cNvPr id="12" name="Text 10"/>
          <p:cNvSpPr/>
          <p:nvPr/>
        </p:nvSpPr>
        <p:spPr>
          <a:xfrm>
            <a:off x="4879374" y="1700784"/>
            <a:ext cx="3886200" cy="219456"/>
          </a:xfrm>
          <a:prstGeom prst="rect">
            <a:avLst/>
          </a:prstGeom>
          <a:noFill/>
          <a:ln/>
        </p:spPr>
        <p:txBody>
          <a:bodyPr wrap="square" lIns="0" tIns="0" rIns="0" bIns="0" rtlCol="0" anchor="ctr"/>
          <a:lstStyle/>
          <a:p>
            <a:pPr marL="0" indent="0">
              <a:buNone/>
            </a:pPr>
            <a:r>
              <a:rPr lang="en-US" sz="1000" b="1" dirty="0">
                <a:solidFill>
                  <a:srgbClr val="008B8B"/>
                </a:solidFill>
                <a:latin typeface="Calibri" pitchFamily="34" charset="0"/>
                <a:ea typeface="Calibri" pitchFamily="34" charset="-122"/>
                <a:cs typeface="Calibri" pitchFamily="34" charset="-120"/>
              </a:rPr>
              <a:t>Paradigm:</a:t>
            </a:r>
            <a:endParaRPr lang="en-US" sz="1000" dirty="0"/>
          </a:p>
        </p:txBody>
      </p:sp>
      <p:sp>
        <p:nvSpPr>
          <p:cNvPr id="13" name="Text 11"/>
          <p:cNvSpPr/>
          <p:nvPr/>
        </p:nvSpPr>
        <p:spPr>
          <a:xfrm>
            <a:off x="4879374" y="1938528"/>
            <a:ext cx="3886200" cy="420624"/>
          </a:xfrm>
          <a:prstGeom prst="rect">
            <a:avLst/>
          </a:prstGeom>
          <a:noFill/>
          <a:ln/>
        </p:spPr>
        <p:txBody>
          <a:bodyPr wrap="square" lIns="0" tIns="0" rIns="0" bIns="0" rtlCol="0" anchor="ctr"/>
          <a:lstStyle/>
          <a:p>
            <a:pPr marL="0" indent="0">
              <a:buNone/>
            </a:pPr>
            <a:r>
              <a:rPr lang="en-GB" sz="950" dirty="0">
                <a:solidFill>
                  <a:srgbClr val="4D5E70"/>
                </a:solidFill>
                <a:latin typeface="Calibri" pitchFamily="34" charset="0"/>
                <a:ea typeface="Calibri" pitchFamily="34" charset="-122"/>
                <a:cs typeface="Calibri" pitchFamily="34" charset="-120"/>
              </a:rPr>
              <a:t>Design Science Research (DSR) — building and testing a new solution through repeated improvement</a:t>
            </a:r>
            <a:endParaRPr lang="en-US" sz="950" dirty="0"/>
          </a:p>
        </p:txBody>
      </p:sp>
      <p:sp>
        <p:nvSpPr>
          <p:cNvPr id="14" name="Shape 12"/>
          <p:cNvSpPr/>
          <p:nvPr/>
        </p:nvSpPr>
        <p:spPr>
          <a:xfrm>
            <a:off x="4723926" y="2566416"/>
            <a:ext cx="4206240" cy="804672"/>
          </a:xfrm>
          <a:prstGeom prst="rect">
            <a:avLst/>
          </a:prstGeom>
          <a:solidFill>
            <a:srgbClr val="FFFFFF"/>
          </a:solidFill>
          <a:ln w="12700">
            <a:solidFill>
              <a:srgbClr val="C8D0DA"/>
            </a:solidFill>
            <a:prstDash val="solid"/>
          </a:ln>
        </p:spPr>
        <p:txBody>
          <a:bodyPr/>
          <a:lstStyle/>
          <a:p>
            <a:endParaRPr lang="en-GB"/>
          </a:p>
        </p:txBody>
      </p:sp>
      <p:sp>
        <p:nvSpPr>
          <p:cNvPr id="15" name="Shape 13"/>
          <p:cNvSpPr/>
          <p:nvPr/>
        </p:nvSpPr>
        <p:spPr>
          <a:xfrm>
            <a:off x="4723926" y="2566416"/>
            <a:ext cx="64008" cy="804672"/>
          </a:xfrm>
          <a:prstGeom prst="rect">
            <a:avLst/>
          </a:prstGeom>
          <a:solidFill>
            <a:srgbClr val="008B8B"/>
          </a:solidFill>
          <a:ln w="12700">
            <a:solidFill>
              <a:srgbClr val="008B8B"/>
            </a:solidFill>
            <a:prstDash val="solid"/>
          </a:ln>
        </p:spPr>
        <p:txBody>
          <a:bodyPr/>
          <a:lstStyle/>
          <a:p>
            <a:endParaRPr lang="en-GB"/>
          </a:p>
        </p:txBody>
      </p:sp>
      <p:sp>
        <p:nvSpPr>
          <p:cNvPr id="16" name="Text 14"/>
          <p:cNvSpPr/>
          <p:nvPr/>
        </p:nvSpPr>
        <p:spPr>
          <a:xfrm>
            <a:off x="4879374" y="2639568"/>
            <a:ext cx="3886200" cy="219456"/>
          </a:xfrm>
          <a:prstGeom prst="rect">
            <a:avLst/>
          </a:prstGeom>
          <a:noFill/>
          <a:ln/>
        </p:spPr>
        <p:txBody>
          <a:bodyPr wrap="square" lIns="0" tIns="0" rIns="0" bIns="0" rtlCol="0" anchor="ctr"/>
          <a:lstStyle/>
          <a:p>
            <a:pPr marL="0" indent="0">
              <a:buNone/>
            </a:pPr>
            <a:r>
              <a:rPr lang="en-US" sz="1000" b="1" dirty="0">
                <a:solidFill>
                  <a:srgbClr val="008B8B"/>
                </a:solidFill>
                <a:latin typeface="Calibri" pitchFamily="34" charset="0"/>
                <a:ea typeface="Calibri" pitchFamily="34" charset="-122"/>
                <a:cs typeface="Calibri" pitchFamily="34" charset="-120"/>
              </a:rPr>
              <a:t>Strategy:</a:t>
            </a:r>
            <a:endParaRPr lang="en-US" sz="1000" dirty="0"/>
          </a:p>
        </p:txBody>
      </p:sp>
      <p:sp>
        <p:nvSpPr>
          <p:cNvPr id="17" name="Text 15"/>
          <p:cNvSpPr/>
          <p:nvPr/>
        </p:nvSpPr>
        <p:spPr>
          <a:xfrm>
            <a:off x="4879374" y="2877312"/>
            <a:ext cx="3886200" cy="420624"/>
          </a:xfrm>
          <a:prstGeom prst="rect">
            <a:avLst/>
          </a:prstGeom>
          <a:noFill/>
          <a:ln/>
        </p:spPr>
        <p:txBody>
          <a:bodyPr wrap="square" lIns="0" tIns="0" rIns="0" bIns="0" rtlCol="0" anchor="ctr"/>
          <a:lstStyle/>
          <a:p>
            <a:pPr marL="0" indent="0">
              <a:buNone/>
            </a:pPr>
            <a:r>
              <a:rPr lang="en-US" sz="950" dirty="0">
                <a:solidFill>
                  <a:srgbClr val="4D5E70"/>
                </a:solidFill>
                <a:latin typeface="Calibri" pitchFamily="34" charset="0"/>
                <a:ea typeface="Calibri" pitchFamily="34" charset="-122"/>
                <a:cs typeface="Calibri" pitchFamily="34" charset="-120"/>
              </a:rPr>
              <a:t>Quantitative experimental — controlled conditions, no human participants, fully reproducible</a:t>
            </a:r>
            <a:endParaRPr lang="en-US" sz="950" dirty="0"/>
          </a:p>
        </p:txBody>
      </p:sp>
      <p:sp>
        <p:nvSpPr>
          <p:cNvPr id="18" name="Shape 16"/>
          <p:cNvSpPr/>
          <p:nvPr/>
        </p:nvSpPr>
        <p:spPr>
          <a:xfrm>
            <a:off x="4723926" y="3511296"/>
            <a:ext cx="4206240" cy="804672"/>
          </a:xfrm>
          <a:prstGeom prst="rect">
            <a:avLst/>
          </a:prstGeom>
          <a:solidFill>
            <a:srgbClr val="FFFFFF"/>
          </a:solidFill>
          <a:ln w="12700">
            <a:solidFill>
              <a:srgbClr val="C8D0DA"/>
            </a:solidFill>
            <a:prstDash val="solid"/>
          </a:ln>
        </p:spPr>
        <p:txBody>
          <a:bodyPr/>
          <a:lstStyle/>
          <a:p>
            <a:endParaRPr lang="en-GB"/>
          </a:p>
        </p:txBody>
      </p:sp>
      <p:sp>
        <p:nvSpPr>
          <p:cNvPr id="19" name="Shape 17"/>
          <p:cNvSpPr/>
          <p:nvPr/>
        </p:nvSpPr>
        <p:spPr>
          <a:xfrm>
            <a:off x="4723926" y="3511296"/>
            <a:ext cx="64008" cy="804672"/>
          </a:xfrm>
          <a:prstGeom prst="rect">
            <a:avLst/>
          </a:prstGeom>
          <a:solidFill>
            <a:srgbClr val="008B8B"/>
          </a:solidFill>
          <a:ln w="12700">
            <a:solidFill>
              <a:srgbClr val="008B8B"/>
            </a:solidFill>
            <a:prstDash val="solid"/>
          </a:ln>
        </p:spPr>
        <p:txBody>
          <a:bodyPr/>
          <a:lstStyle/>
          <a:p>
            <a:endParaRPr lang="en-GB"/>
          </a:p>
        </p:txBody>
      </p:sp>
      <p:sp>
        <p:nvSpPr>
          <p:cNvPr id="20" name="Text 18"/>
          <p:cNvSpPr/>
          <p:nvPr/>
        </p:nvSpPr>
        <p:spPr>
          <a:xfrm>
            <a:off x="4879374" y="3584448"/>
            <a:ext cx="3886200" cy="219456"/>
          </a:xfrm>
          <a:prstGeom prst="rect">
            <a:avLst/>
          </a:prstGeom>
          <a:noFill/>
          <a:ln/>
        </p:spPr>
        <p:txBody>
          <a:bodyPr wrap="square" lIns="0" tIns="0" rIns="0" bIns="0" rtlCol="0" anchor="ctr"/>
          <a:lstStyle/>
          <a:p>
            <a:pPr marL="0" indent="0">
              <a:buNone/>
            </a:pPr>
            <a:r>
              <a:rPr lang="en-US" sz="1000" b="1" dirty="0">
                <a:solidFill>
                  <a:srgbClr val="008B8B"/>
                </a:solidFill>
                <a:latin typeface="Calibri" pitchFamily="34" charset="0"/>
                <a:ea typeface="Calibri" pitchFamily="34" charset="-122"/>
                <a:cs typeface="Calibri" pitchFamily="34" charset="-120"/>
              </a:rPr>
              <a:t>Approach:</a:t>
            </a:r>
            <a:endParaRPr lang="en-US" sz="1000" dirty="0"/>
          </a:p>
        </p:txBody>
      </p:sp>
      <p:sp>
        <p:nvSpPr>
          <p:cNvPr id="21" name="Text 19"/>
          <p:cNvSpPr/>
          <p:nvPr/>
        </p:nvSpPr>
        <p:spPr>
          <a:xfrm>
            <a:off x="4879374" y="3822192"/>
            <a:ext cx="3886200" cy="420624"/>
          </a:xfrm>
          <a:prstGeom prst="rect">
            <a:avLst/>
          </a:prstGeom>
          <a:noFill/>
          <a:ln/>
        </p:spPr>
        <p:txBody>
          <a:bodyPr wrap="square" lIns="0" tIns="0" rIns="0" bIns="0" rtlCol="0" anchor="ctr"/>
          <a:lstStyle/>
          <a:p>
            <a:pPr marL="0" indent="0">
              <a:buNone/>
            </a:pPr>
            <a:r>
              <a:rPr lang="en-GB" sz="950" dirty="0">
                <a:solidFill>
                  <a:srgbClr val="4D5E70"/>
                </a:solidFill>
                <a:latin typeface="Calibri" pitchFamily="34" charset="0"/>
                <a:ea typeface="Calibri" pitchFamily="34" charset="-122"/>
                <a:cs typeface="Calibri" pitchFamily="34" charset="-120"/>
              </a:rPr>
              <a:t>Performance measured using APFD and APFDc metrics, compared against three baseline models</a:t>
            </a:r>
            <a:endParaRPr lang="en-US" sz="950" dirty="0"/>
          </a:p>
        </p:txBody>
      </p:sp>
      <p:sp>
        <p:nvSpPr>
          <p:cNvPr id="22" name="Shape 20"/>
          <p:cNvSpPr/>
          <p:nvPr/>
        </p:nvSpPr>
        <p:spPr>
          <a:xfrm>
            <a:off x="4718304" y="1225296"/>
            <a:ext cx="4206240" cy="310896"/>
          </a:xfrm>
          <a:prstGeom prst="rect">
            <a:avLst/>
          </a:prstGeom>
          <a:solidFill>
            <a:srgbClr val="162840"/>
          </a:solidFill>
          <a:ln w="12700">
            <a:solidFill>
              <a:srgbClr val="162840"/>
            </a:solidFill>
            <a:prstDash val="solid"/>
          </a:ln>
        </p:spPr>
        <p:txBody>
          <a:bodyPr/>
          <a:lstStyle/>
          <a:p>
            <a:endParaRPr lang="en-GB"/>
          </a:p>
        </p:txBody>
      </p:sp>
      <p:sp>
        <p:nvSpPr>
          <p:cNvPr id="23" name="Text 21"/>
          <p:cNvSpPr/>
          <p:nvPr/>
        </p:nvSpPr>
        <p:spPr>
          <a:xfrm>
            <a:off x="4828032" y="1225296"/>
            <a:ext cx="4069080" cy="310896"/>
          </a:xfrm>
          <a:prstGeom prst="rect">
            <a:avLst/>
          </a:prstGeom>
          <a:noFill/>
          <a:ln/>
        </p:spPr>
        <p:txBody>
          <a:bodyPr wrap="square" lIns="0" tIns="0" rIns="0" bIns="0" rtlCol="0" anchor="ctr"/>
          <a:lstStyle/>
          <a:p>
            <a:r>
              <a:rPr lang="en-US" sz="1100" b="1" dirty="0">
                <a:solidFill>
                  <a:srgbClr val="FFFFFF"/>
                </a:solidFill>
                <a:latin typeface="Calibri" pitchFamily="34" charset="0"/>
                <a:ea typeface="Calibri" pitchFamily="34" charset="-122"/>
                <a:cs typeface="Calibri" pitchFamily="34" charset="-120"/>
              </a:rPr>
              <a:t>Research Design</a:t>
            </a:r>
            <a:endParaRPr lang="en-US" sz="1100" dirty="0"/>
          </a:p>
        </p:txBody>
      </p:sp>
      <p:sp>
        <p:nvSpPr>
          <p:cNvPr id="24" name="Shape 22"/>
          <p:cNvSpPr/>
          <p:nvPr/>
        </p:nvSpPr>
        <p:spPr>
          <a:xfrm>
            <a:off x="251825" y="1621536"/>
            <a:ext cx="4206240" cy="566928"/>
          </a:xfrm>
          <a:prstGeom prst="rect">
            <a:avLst/>
          </a:prstGeom>
          <a:solidFill>
            <a:srgbClr val="FFFFFF"/>
          </a:solidFill>
          <a:ln w="12700">
            <a:solidFill>
              <a:srgbClr val="C8D0DA"/>
            </a:solidFill>
            <a:prstDash val="solid"/>
          </a:ln>
        </p:spPr>
        <p:txBody>
          <a:bodyPr/>
          <a:lstStyle/>
          <a:p>
            <a:endParaRPr lang="en-GB"/>
          </a:p>
        </p:txBody>
      </p:sp>
      <p:sp>
        <p:nvSpPr>
          <p:cNvPr id="26" name="Shape 24"/>
          <p:cNvSpPr/>
          <p:nvPr/>
        </p:nvSpPr>
        <p:spPr>
          <a:xfrm>
            <a:off x="251825" y="1627632"/>
            <a:ext cx="548640" cy="553974"/>
          </a:xfrm>
          <a:prstGeom prst="rect">
            <a:avLst/>
          </a:prstGeom>
          <a:solidFill>
            <a:srgbClr val="162840"/>
          </a:solidFill>
          <a:ln w="12700">
            <a:solidFill>
              <a:srgbClr val="162840"/>
            </a:solidFill>
            <a:prstDash val="solid"/>
          </a:ln>
        </p:spPr>
        <p:txBody>
          <a:bodyPr/>
          <a:lstStyle/>
          <a:p>
            <a:endParaRPr lang="en-GB"/>
          </a:p>
        </p:txBody>
      </p:sp>
      <p:sp>
        <p:nvSpPr>
          <p:cNvPr id="27" name="Text 25"/>
          <p:cNvSpPr/>
          <p:nvPr/>
        </p:nvSpPr>
        <p:spPr>
          <a:xfrm>
            <a:off x="251825" y="1621536"/>
            <a:ext cx="548640" cy="566928"/>
          </a:xfrm>
          <a:prstGeom prst="rect">
            <a:avLst/>
          </a:prstGeom>
          <a:noFill/>
          <a:ln/>
        </p:spPr>
        <p:txBody>
          <a:bodyPr wrap="square" lIns="0" tIns="0" rIns="0" bIns="0" rtlCol="0" anchor="ctr"/>
          <a:lstStyle/>
          <a:p>
            <a:pPr marL="0" indent="0" algn="ctr">
              <a:buNone/>
            </a:pPr>
            <a:r>
              <a:rPr lang="en-US" sz="2000" b="1" dirty="0">
                <a:solidFill>
                  <a:srgbClr val="008B8B"/>
                </a:solidFill>
                <a:latin typeface="Calibri" pitchFamily="34" charset="0"/>
                <a:ea typeface="Calibri" pitchFamily="34" charset="-122"/>
                <a:cs typeface="Calibri" pitchFamily="34" charset="-120"/>
              </a:rPr>
              <a:t>1</a:t>
            </a:r>
            <a:endParaRPr lang="en-US" sz="2000" dirty="0"/>
          </a:p>
        </p:txBody>
      </p:sp>
      <p:sp>
        <p:nvSpPr>
          <p:cNvPr id="28" name="Text 26"/>
          <p:cNvSpPr/>
          <p:nvPr/>
        </p:nvSpPr>
        <p:spPr>
          <a:xfrm>
            <a:off x="910193" y="1798320"/>
            <a:ext cx="3429000" cy="274320"/>
          </a:xfrm>
          <a:prstGeom prst="rect">
            <a:avLst/>
          </a:prstGeom>
          <a:noFill/>
          <a:ln/>
        </p:spPr>
        <p:txBody>
          <a:bodyPr wrap="square" lIns="0" tIns="0" rIns="0" bIns="0" rtlCol="0" anchor="ctr"/>
          <a:lstStyle/>
          <a:p>
            <a:pPr marL="0" indent="0">
              <a:buNone/>
            </a:pPr>
            <a:r>
              <a:rPr lang="en-US" sz="1050" b="1" dirty="0">
                <a:solidFill>
                  <a:srgbClr val="162840"/>
                </a:solidFill>
                <a:latin typeface="Calibri" pitchFamily="34" charset="0"/>
                <a:ea typeface="Calibri" pitchFamily="34" charset="-122"/>
                <a:cs typeface="Calibri" pitchFamily="34" charset="-120"/>
              </a:rPr>
              <a:t>Literature Review &amp; Gap Analysis</a:t>
            </a:r>
            <a:endParaRPr lang="en-US" sz="1050" dirty="0"/>
          </a:p>
        </p:txBody>
      </p:sp>
      <p:sp>
        <p:nvSpPr>
          <p:cNvPr id="30" name="Shape 28"/>
          <p:cNvSpPr/>
          <p:nvPr/>
        </p:nvSpPr>
        <p:spPr>
          <a:xfrm>
            <a:off x="251825" y="2334768"/>
            <a:ext cx="4206240" cy="541782"/>
          </a:xfrm>
          <a:prstGeom prst="rect">
            <a:avLst/>
          </a:prstGeom>
          <a:solidFill>
            <a:srgbClr val="FFFFFF"/>
          </a:solidFill>
          <a:ln w="12700">
            <a:solidFill>
              <a:srgbClr val="C8D0DA"/>
            </a:solidFill>
            <a:prstDash val="solid"/>
          </a:ln>
        </p:spPr>
        <p:txBody>
          <a:bodyPr/>
          <a:lstStyle/>
          <a:p>
            <a:endParaRPr lang="en-GB"/>
          </a:p>
        </p:txBody>
      </p:sp>
      <p:sp>
        <p:nvSpPr>
          <p:cNvPr id="32" name="Shape 30"/>
          <p:cNvSpPr/>
          <p:nvPr/>
        </p:nvSpPr>
        <p:spPr>
          <a:xfrm>
            <a:off x="251825" y="2347722"/>
            <a:ext cx="548640" cy="528828"/>
          </a:xfrm>
          <a:prstGeom prst="rect">
            <a:avLst/>
          </a:prstGeom>
          <a:solidFill>
            <a:srgbClr val="162840"/>
          </a:solidFill>
          <a:ln w="12700">
            <a:solidFill>
              <a:srgbClr val="162840"/>
            </a:solidFill>
            <a:prstDash val="solid"/>
          </a:ln>
        </p:spPr>
        <p:txBody>
          <a:bodyPr/>
          <a:lstStyle/>
          <a:p>
            <a:endParaRPr lang="en-GB"/>
          </a:p>
        </p:txBody>
      </p:sp>
      <p:sp>
        <p:nvSpPr>
          <p:cNvPr id="33" name="Text 31"/>
          <p:cNvSpPr/>
          <p:nvPr/>
        </p:nvSpPr>
        <p:spPr>
          <a:xfrm>
            <a:off x="251825" y="2334768"/>
            <a:ext cx="548640" cy="541782"/>
          </a:xfrm>
          <a:prstGeom prst="rect">
            <a:avLst/>
          </a:prstGeom>
          <a:noFill/>
          <a:ln/>
        </p:spPr>
        <p:txBody>
          <a:bodyPr wrap="square" lIns="0" tIns="0" rIns="0" bIns="0" rtlCol="0" anchor="ctr"/>
          <a:lstStyle/>
          <a:p>
            <a:pPr marL="0" indent="0" algn="ctr">
              <a:buNone/>
            </a:pPr>
            <a:r>
              <a:rPr lang="en-US" sz="2000" b="1" dirty="0">
                <a:solidFill>
                  <a:srgbClr val="008B8B"/>
                </a:solidFill>
                <a:latin typeface="Calibri" pitchFamily="34" charset="0"/>
                <a:ea typeface="Calibri" pitchFamily="34" charset="-122"/>
                <a:cs typeface="Calibri" pitchFamily="34" charset="-120"/>
              </a:rPr>
              <a:t>2</a:t>
            </a:r>
            <a:endParaRPr lang="en-US" sz="2000" dirty="0"/>
          </a:p>
        </p:txBody>
      </p:sp>
      <p:sp>
        <p:nvSpPr>
          <p:cNvPr id="34" name="Text 32"/>
          <p:cNvSpPr/>
          <p:nvPr/>
        </p:nvSpPr>
        <p:spPr>
          <a:xfrm>
            <a:off x="910193" y="2502408"/>
            <a:ext cx="3429000" cy="274320"/>
          </a:xfrm>
          <a:prstGeom prst="rect">
            <a:avLst/>
          </a:prstGeom>
          <a:noFill/>
          <a:ln/>
        </p:spPr>
        <p:txBody>
          <a:bodyPr wrap="square" lIns="0" tIns="0" rIns="0" bIns="0" rtlCol="0" anchor="ctr"/>
          <a:lstStyle/>
          <a:p>
            <a:pPr marL="0" indent="0">
              <a:buNone/>
            </a:pPr>
            <a:r>
              <a:rPr lang="en-US" sz="1050" b="1" dirty="0">
                <a:solidFill>
                  <a:srgbClr val="162840"/>
                </a:solidFill>
                <a:latin typeface="Calibri" pitchFamily="34" charset="0"/>
                <a:ea typeface="Calibri" pitchFamily="34" charset="-122"/>
                <a:cs typeface="Calibri" pitchFamily="34" charset="-120"/>
              </a:rPr>
              <a:t>Framework Design &amp; Development</a:t>
            </a:r>
            <a:endParaRPr lang="en-US" sz="1050" dirty="0"/>
          </a:p>
        </p:txBody>
      </p:sp>
      <p:sp>
        <p:nvSpPr>
          <p:cNvPr id="36" name="Shape 34"/>
          <p:cNvSpPr/>
          <p:nvPr/>
        </p:nvSpPr>
        <p:spPr>
          <a:xfrm>
            <a:off x="251825" y="3029712"/>
            <a:ext cx="4206240" cy="566928"/>
          </a:xfrm>
          <a:prstGeom prst="rect">
            <a:avLst/>
          </a:prstGeom>
          <a:solidFill>
            <a:srgbClr val="FFFFFF"/>
          </a:solidFill>
          <a:ln w="12700">
            <a:solidFill>
              <a:srgbClr val="C8D0DA"/>
            </a:solidFill>
            <a:prstDash val="solid"/>
          </a:ln>
        </p:spPr>
        <p:txBody>
          <a:bodyPr/>
          <a:lstStyle/>
          <a:p>
            <a:endParaRPr lang="en-GB"/>
          </a:p>
        </p:txBody>
      </p:sp>
      <p:sp>
        <p:nvSpPr>
          <p:cNvPr id="38" name="Shape 36"/>
          <p:cNvSpPr/>
          <p:nvPr/>
        </p:nvSpPr>
        <p:spPr>
          <a:xfrm>
            <a:off x="251825" y="3029712"/>
            <a:ext cx="548640" cy="566928"/>
          </a:xfrm>
          <a:prstGeom prst="rect">
            <a:avLst/>
          </a:prstGeom>
          <a:solidFill>
            <a:srgbClr val="162840"/>
          </a:solidFill>
          <a:ln w="12700">
            <a:solidFill>
              <a:srgbClr val="162840"/>
            </a:solidFill>
            <a:prstDash val="solid"/>
          </a:ln>
        </p:spPr>
        <p:txBody>
          <a:bodyPr/>
          <a:lstStyle/>
          <a:p>
            <a:endParaRPr lang="en-GB"/>
          </a:p>
        </p:txBody>
      </p:sp>
      <p:sp>
        <p:nvSpPr>
          <p:cNvPr id="39" name="Text 37"/>
          <p:cNvSpPr/>
          <p:nvPr/>
        </p:nvSpPr>
        <p:spPr>
          <a:xfrm>
            <a:off x="242681" y="3040381"/>
            <a:ext cx="548640" cy="553974"/>
          </a:xfrm>
          <a:prstGeom prst="rect">
            <a:avLst/>
          </a:prstGeom>
          <a:noFill/>
          <a:ln/>
        </p:spPr>
        <p:txBody>
          <a:bodyPr wrap="square" lIns="0" tIns="0" rIns="0" bIns="0" rtlCol="0" anchor="ctr"/>
          <a:lstStyle/>
          <a:p>
            <a:pPr marL="0" indent="0" algn="ctr">
              <a:buNone/>
            </a:pPr>
            <a:r>
              <a:rPr lang="en-US" sz="2000" b="1" dirty="0">
                <a:solidFill>
                  <a:srgbClr val="008B8B"/>
                </a:solidFill>
                <a:latin typeface="Calibri" pitchFamily="34" charset="0"/>
                <a:ea typeface="Calibri" pitchFamily="34" charset="-122"/>
                <a:cs typeface="Calibri" pitchFamily="34" charset="-120"/>
              </a:rPr>
              <a:t>3</a:t>
            </a:r>
            <a:endParaRPr lang="en-US" sz="2000" dirty="0"/>
          </a:p>
        </p:txBody>
      </p:sp>
      <p:sp>
        <p:nvSpPr>
          <p:cNvPr id="40" name="Text 38"/>
          <p:cNvSpPr/>
          <p:nvPr/>
        </p:nvSpPr>
        <p:spPr>
          <a:xfrm>
            <a:off x="910193" y="3176016"/>
            <a:ext cx="3429000" cy="274320"/>
          </a:xfrm>
          <a:prstGeom prst="rect">
            <a:avLst/>
          </a:prstGeom>
          <a:noFill/>
          <a:ln/>
        </p:spPr>
        <p:txBody>
          <a:bodyPr wrap="square" lIns="0" tIns="0" rIns="0" bIns="0" rtlCol="0" anchor="ctr"/>
          <a:lstStyle/>
          <a:p>
            <a:pPr marL="0" indent="0">
              <a:buNone/>
            </a:pPr>
            <a:r>
              <a:rPr lang="en-US" sz="1050" b="1" dirty="0">
                <a:solidFill>
                  <a:srgbClr val="162840"/>
                </a:solidFill>
                <a:latin typeface="Calibri" pitchFamily="34" charset="0"/>
                <a:ea typeface="Calibri" pitchFamily="34" charset="-122"/>
                <a:cs typeface="Calibri" pitchFamily="34" charset="-120"/>
              </a:rPr>
              <a:t>Empirical Experimentation</a:t>
            </a:r>
            <a:endParaRPr lang="en-US" sz="1050" dirty="0"/>
          </a:p>
        </p:txBody>
      </p:sp>
      <p:sp>
        <p:nvSpPr>
          <p:cNvPr id="42" name="Shape 40"/>
          <p:cNvSpPr/>
          <p:nvPr/>
        </p:nvSpPr>
        <p:spPr>
          <a:xfrm>
            <a:off x="251825" y="3742944"/>
            <a:ext cx="4206240" cy="566928"/>
          </a:xfrm>
          <a:prstGeom prst="rect">
            <a:avLst/>
          </a:prstGeom>
          <a:solidFill>
            <a:srgbClr val="FFFFFF"/>
          </a:solidFill>
          <a:ln w="12700">
            <a:solidFill>
              <a:srgbClr val="C8D0DA"/>
            </a:solidFill>
            <a:prstDash val="solid"/>
          </a:ln>
        </p:spPr>
        <p:txBody>
          <a:bodyPr/>
          <a:lstStyle/>
          <a:p>
            <a:endParaRPr lang="en-GB"/>
          </a:p>
        </p:txBody>
      </p:sp>
      <p:sp>
        <p:nvSpPr>
          <p:cNvPr id="44" name="Shape 42"/>
          <p:cNvSpPr/>
          <p:nvPr/>
        </p:nvSpPr>
        <p:spPr>
          <a:xfrm>
            <a:off x="258064" y="3736848"/>
            <a:ext cx="548640" cy="566928"/>
          </a:xfrm>
          <a:prstGeom prst="rect">
            <a:avLst/>
          </a:prstGeom>
          <a:solidFill>
            <a:srgbClr val="162840"/>
          </a:solidFill>
          <a:ln w="12700">
            <a:solidFill>
              <a:srgbClr val="162840"/>
            </a:solidFill>
            <a:prstDash val="solid"/>
          </a:ln>
        </p:spPr>
        <p:txBody>
          <a:bodyPr/>
          <a:lstStyle/>
          <a:p>
            <a:endParaRPr lang="en-GB"/>
          </a:p>
        </p:txBody>
      </p:sp>
      <p:sp>
        <p:nvSpPr>
          <p:cNvPr id="45" name="Text 43"/>
          <p:cNvSpPr/>
          <p:nvPr/>
        </p:nvSpPr>
        <p:spPr>
          <a:xfrm>
            <a:off x="251825" y="3749040"/>
            <a:ext cx="548640" cy="554736"/>
          </a:xfrm>
          <a:prstGeom prst="rect">
            <a:avLst/>
          </a:prstGeom>
          <a:noFill/>
          <a:ln/>
        </p:spPr>
        <p:txBody>
          <a:bodyPr wrap="square" lIns="0" tIns="0" rIns="0" bIns="0" rtlCol="0" anchor="ctr"/>
          <a:lstStyle/>
          <a:p>
            <a:pPr marL="0" indent="0" algn="ctr">
              <a:buNone/>
            </a:pPr>
            <a:r>
              <a:rPr lang="en-US" sz="2000" b="1" dirty="0">
                <a:solidFill>
                  <a:srgbClr val="008B8B"/>
                </a:solidFill>
                <a:latin typeface="Calibri" pitchFamily="34" charset="0"/>
                <a:ea typeface="Calibri" pitchFamily="34" charset="-122"/>
                <a:cs typeface="Calibri" pitchFamily="34" charset="-120"/>
              </a:rPr>
              <a:t>4</a:t>
            </a:r>
            <a:endParaRPr lang="en-US" sz="2000" dirty="0"/>
          </a:p>
        </p:txBody>
      </p:sp>
      <p:sp>
        <p:nvSpPr>
          <p:cNvPr id="46" name="Text 44"/>
          <p:cNvSpPr/>
          <p:nvPr/>
        </p:nvSpPr>
        <p:spPr>
          <a:xfrm>
            <a:off x="910193" y="3901440"/>
            <a:ext cx="3429000" cy="274320"/>
          </a:xfrm>
          <a:prstGeom prst="rect">
            <a:avLst/>
          </a:prstGeom>
          <a:noFill/>
          <a:ln/>
        </p:spPr>
        <p:txBody>
          <a:bodyPr wrap="square" lIns="0" tIns="0" rIns="0" bIns="0" rtlCol="0" anchor="ctr"/>
          <a:lstStyle/>
          <a:p>
            <a:pPr marL="0" indent="0">
              <a:buNone/>
            </a:pPr>
            <a:r>
              <a:rPr lang="en-US" sz="1050" b="1" dirty="0">
                <a:solidFill>
                  <a:srgbClr val="162840"/>
                </a:solidFill>
                <a:latin typeface="Calibri" pitchFamily="34" charset="0"/>
                <a:ea typeface="Calibri" pitchFamily="34" charset="-122"/>
                <a:cs typeface="Calibri" pitchFamily="34" charset="-120"/>
              </a:rPr>
              <a:t>Comparative Analysis &amp; Write-up</a:t>
            </a:r>
            <a:endParaRPr lang="en-US" sz="1050" dirty="0"/>
          </a:p>
        </p:txBody>
      </p:sp>
      <p:sp>
        <p:nvSpPr>
          <p:cNvPr id="48" name="Text 21">
            <a:extLst>
              <a:ext uri="{FF2B5EF4-FFF2-40B4-BE49-F238E27FC236}">
                <a16:creationId xmlns:a16="http://schemas.microsoft.com/office/drawing/2014/main" id="{24B98570-32EF-3DE9-A5EE-D47E7623E8C4}"/>
              </a:ext>
            </a:extLst>
          </p:cNvPr>
          <p:cNvSpPr/>
          <p:nvPr/>
        </p:nvSpPr>
        <p:spPr>
          <a:xfrm>
            <a:off x="320040" y="1225296"/>
            <a:ext cx="4069080" cy="310896"/>
          </a:xfrm>
          <a:prstGeom prst="rect">
            <a:avLst/>
          </a:prstGeom>
          <a:noFill/>
          <a:ln/>
        </p:spPr>
        <p:txBody>
          <a:bodyPr wrap="square" lIns="0" tIns="0" rIns="0" bIns="0" rtlCol="0" anchor="ctr"/>
          <a:lstStyle/>
          <a:p>
            <a:r>
              <a:rPr lang="en-US" sz="1100" b="1" dirty="0">
                <a:solidFill>
                  <a:srgbClr val="FFFFFF"/>
                </a:solidFill>
                <a:latin typeface="Calibri" pitchFamily="34" charset="0"/>
                <a:ea typeface="Calibri" pitchFamily="34" charset="-122"/>
                <a:cs typeface="Calibri" pitchFamily="34" charset="-120"/>
              </a:rPr>
              <a:t>Four Research Phases</a:t>
            </a:r>
            <a:endParaRPr lang="en-US" sz="1100" dirty="0"/>
          </a:p>
        </p:txBody>
      </p:sp>
      <p:sp>
        <p:nvSpPr>
          <p:cNvPr id="50" name="Text 4">
            <a:extLst>
              <a:ext uri="{FF2B5EF4-FFF2-40B4-BE49-F238E27FC236}">
                <a16:creationId xmlns:a16="http://schemas.microsoft.com/office/drawing/2014/main" id="{16FFFD0B-EDE7-2E49-18BD-6F47CF0C46F7}"/>
              </a:ext>
            </a:extLst>
          </p:cNvPr>
          <p:cNvSpPr/>
          <p:nvPr/>
        </p:nvSpPr>
        <p:spPr>
          <a:xfrm>
            <a:off x="274320" y="4954033"/>
            <a:ext cx="4572000" cy="182880"/>
          </a:xfrm>
          <a:prstGeom prst="rect">
            <a:avLst/>
          </a:prstGeom>
          <a:noFill/>
          <a:ln/>
        </p:spPr>
        <p:txBody>
          <a:bodyPr wrap="square" lIns="0" tIns="0" rIns="0" bIns="0" rtlCol="0" anchor="ctr"/>
          <a:lstStyle/>
          <a:p>
            <a:pPr marL="0" indent="0">
              <a:buNone/>
            </a:pPr>
            <a:r>
              <a:rPr lang="en-US" sz="800" dirty="0">
                <a:solidFill>
                  <a:srgbClr val="8FA3B8"/>
                </a:solidFill>
                <a:latin typeface="Calibri" pitchFamily="34" charset="0"/>
                <a:ea typeface="Calibri" pitchFamily="34" charset="-122"/>
                <a:cs typeface="Calibri" pitchFamily="34" charset="-120"/>
              </a:rPr>
              <a:t>VISHVARAJ | 2527154</a:t>
            </a:r>
            <a:endParaRPr lang="en-US" sz="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cNvSpPr/>
          <p:nvPr/>
        </p:nvSpPr>
        <p:spPr>
          <a:xfrm>
            <a:off x="0" y="0"/>
            <a:ext cx="9144000" cy="658368"/>
          </a:xfrm>
          <a:prstGeom prst="rect">
            <a:avLst/>
          </a:prstGeom>
          <a:solidFill>
            <a:srgbClr val="162840"/>
          </a:solidFill>
          <a:ln w="12700">
            <a:solidFill>
              <a:srgbClr val="162840"/>
            </a:solidFill>
            <a:prstDash val="solid"/>
          </a:ln>
        </p:spPr>
        <p:txBody>
          <a:bodyPr wrap="square" lIns="182880" tIns="0" rIns="91440" bIns="45720" rtlCol="0" anchor="ctr"/>
          <a:lstStyle/>
          <a:p>
            <a:pPr marL="0" indent="0">
              <a:buNone/>
            </a:pPr>
            <a:r>
              <a:rPr lang="en-US" sz="2000" b="1" dirty="0">
                <a:solidFill>
                  <a:srgbClr val="FFFFFF"/>
                </a:solidFill>
                <a:latin typeface="Calibri" pitchFamily="34" charset="0"/>
              </a:rPr>
              <a:t>Proposed LSTM Framework &amp; Input Features</a:t>
            </a:r>
          </a:p>
        </p:txBody>
      </p:sp>
      <p:sp>
        <p:nvSpPr>
          <p:cNvPr id="3" name="BodyBG"/>
          <p:cNvSpPr/>
          <p:nvPr/>
        </p:nvSpPr>
        <p:spPr>
          <a:xfrm>
            <a:off x="0" y="658368"/>
            <a:ext cx="9144000" cy="4485132"/>
          </a:xfrm>
          <a:prstGeom prst="rect">
            <a:avLst/>
          </a:prstGeom>
          <a:solidFill>
            <a:srgbClr val="DDE3EA"/>
          </a:solidFill>
          <a:ln w="12700">
            <a:solidFill>
              <a:srgbClr val="DDE3EA"/>
            </a:solidFill>
            <a:prstDash val="solid"/>
          </a:ln>
        </p:spPr>
        <p:txBody>
          <a:bodyPr wrap="square" lIns="91440" tIns="45720" rIns="91440" bIns="45720" rtlCol="0" anchor="ctr"/>
          <a:lstStyle/>
          <a:p>
            <a:endParaRPr lang="en-US" dirty="0"/>
          </a:p>
        </p:txBody>
      </p:sp>
      <p:sp>
        <p:nvSpPr>
          <p:cNvPr id="4" name="WhyBox"/>
          <p:cNvSpPr/>
          <p:nvPr/>
        </p:nvSpPr>
        <p:spPr>
          <a:xfrm>
            <a:off x="274320" y="795528"/>
            <a:ext cx="8595360" cy="1776222"/>
          </a:xfrm>
          <a:prstGeom prst="rect">
            <a:avLst/>
          </a:prstGeom>
          <a:solidFill>
            <a:srgbClr val="FFFFFF"/>
          </a:solidFill>
          <a:ln w="12700">
            <a:solidFill>
              <a:srgbClr val="C5CDD8"/>
            </a:solidFill>
            <a:prstDash val="solid"/>
          </a:ln>
        </p:spPr>
        <p:txBody>
          <a:bodyPr wrap="square" lIns="182880" tIns="109728" rIns="91440" bIns="45720" rtlCol="0" anchor="t"/>
          <a:lstStyle/>
          <a:p>
            <a:pPr marL="0" indent="0">
              <a:buNone/>
            </a:pPr>
            <a:r>
              <a:rPr lang="en-US" sz="1200" b="1" dirty="0">
                <a:solidFill>
                  <a:srgbClr val="008B8B"/>
                </a:solidFill>
                <a:latin typeface="Calibri" pitchFamily="34" charset="0"/>
              </a:rPr>
              <a:t>Why LSTM?</a:t>
            </a:r>
          </a:p>
          <a:p>
            <a:pPr marL="0" indent="0">
              <a:buNone/>
            </a:pPr>
            <a:endParaRPr lang="en-US" sz="1200" b="1" dirty="0">
              <a:solidFill>
                <a:srgbClr val="008B8B"/>
              </a:solidFill>
              <a:latin typeface="Calibri" pitchFamily="34" charset="0"/>
            </a:endParaRPr>
          </a:p>
          <a:p>
            <a:pPr marL="0" indent="0">
              <a:buNone/>
            </a:pPr>
            <a:r>
              <a:rPr lang="en-GB" sz="1050" dirty="0">
                <a:solidFill>
                  <a:srgbClr val="162840"/>
                </a:solidFill>
                <a:latin typeface="Calibri" pitchFamily="34" charset="0"/>
              </a:rPr>
              <a:t>LSTM networks learn long-term temporal dependencies in sequential data. Each test case’s CI execution history is treated as a time series, capturing patterns such as persistent failures or recent regressions, thereby directly addressing Gap 1.</a:t>
            </a:r>
          </a:p>
          <a:p>
            <a:pPr marL="0" indent="0">
              <a:buNone/>
            </a:pPr>
            <a:endParaRPr lang="en-GB" sz="1050" dirty="0">
              <a:solidFill>
                <a:srgbClr val="162840"/>
              </a:solidFill>
              <a:latin typeface="Calibri" pitchFamily="34" charset="0"/>
            </a:endParaRPr>
          </a:p>
          <a:p>
            <a:pPr marL="0" indent="0">
              <a:buNone/>
            </a:pPr>
            <a:endParaRPr lang="en-GB" sz="1050" dirty="0">
              <a:solidFill>
                <a:srgbClr val="162840"/>
              </a:solidFill>
              <a:latin typeface="Calibri" pitchFamily="34" charset="0"/>
            </a:endParaRPr>
          </a:p>
          <a:p>
            <a:pPr marL="0" indent="0">
              <a:buNone/>
            </a:pPr>
            <a:endParaRPr lang="en-US" sz="1150" dirty="0">
              <a:solidFill>
                <a:srgbClr val="162840"/>
              </a:solidFill>
              <a:latin typeface="Calibri" pitchFamily="34" charset="0"/>
            </a:endParaRPr>
          </a:p>
          <a:p>
            <a:pPr marL="0" indent="0">
              <a:buNone/>
            </a:pPr>
            <a:endParaRPr lang="en-US" sz="1150" dirty="0">
              <a:solidFill>
                <a:srgbClr val="162840"/>
              </a:solidFill>
              <a:latin typeface="Calibri" pitchFamily="34" charset="0"/>
            </a:endParaRPr>
          </a:p>
          <a:p>
            <a:pPr marL="0" indent="0">
              <a:buNone/>
            </a:pPr>
            <a:endParaRPr lang="en-US" sz="1150" dirty="0">
              <a:solidFill>
                <a:srgbClr val="162840"/>
              </a:solidFill>
              <a:latin typeface="Calibri" pitchFamily="34" charset="0"/>
            </a:endParaRPr>
          </a:p>
          <a:p>
            <a:pPr marL="0" indent="0">
              <a:buNone/>
            </a:pPr>
            <a:endParaRPr lang="en-US" sz="1150" dirty="0">
              <a:solidFill>
                <a:srgbClr val="162840"/>
              </a:solidFill>
              <a:latin typeface="Calibri" pitchFamily="34" charset="0"/>
            </a:endParaRPr>
          </a:p>
        </p:txBody>
      </p:sp>
      <p:sp>
        <p:nvSpPr>
          <p:cNvPr id="12" name="Arch1"/>
          <p:cNvSpPr/>
          <p:nvPr/>
        </p:nvSpPr>
        <p:spPr>
          <a:xfrm>
            <a:off x="2630424" y="1850966"/>
            <a:ext cx="1783080" cy="457200"/>
          </a:xfrm>
          <a:prstGeom prst="rect">
            <a:avLst/>
          </a:prstGeom>
          <a:solidFill>
            <a:srgbClr val="162840"/>
          </a:solidFill>
          <a:ln w="12700">
            <a:solidFill>
              <a:srgbClr val="A0AABB"/>
            </a:solidFill>
            <a:prstDash val="solid"/>
          </a:ln>
        </p:spPr>
        <p:txBody>
          <a:bodyPr wrap="square" lIns="0" tIns="54864" rIns="91440" bIns="45720" rtlCol="0" anchor="t"/>
          <a:lstStyle/>
          <a:p>
            <a:pPr marL="0" indent="0" algn="ctr">
              <a:lnSpc>
                <a:spcPct val="150000"/>
              </a:lnSpc>
              <a:buNone/>
            </a:pPr>
            <a:r>
              <a:rPr lang="en-US" sz="1100" b="1" dirty="0">
                <a:solidFill>
                  <a:srgbClr val="FFFFFF"/>
                </a:solidFill>
                <a:latin typeface="Calibri" pitchFamily="34" charset="0"/>
              </a:rPr>
              <a:t>    LSTM Layer 1</a:t>
            </a:r>
          </a:p>
        </p:txBody>
      </p:sp>
      <p:sp>
        <p:nvSpPr>
          <p:cNvPr id="14" name="Arch2"/>
          <p:cNvSpPr/>
          <p:nvPr/>
        </p:nvSpPr>
        <p:spPr>
          <a:xfrm>
            <a:off x="4687824" y="1844870"/>
            <a:ext cx="1783080" cy="457200"/>
          </a:xfrm>
          <a:prstGeom prst="rect">
            <a:avLst/>
          </a:prstGeom>
          <a:solidFill>
            <a:srgbClr val="162840"/>
          </a:solidFill>
          <a:ln w="12700">
            <a:solidFill>
              <a:srgbClr val="A0AABB"/>
            </a:solidFill>
            <a:prstDash val="solid"/>
          </a:ln>
        </p:spPr>
        <p:txBody>
          <a:bodyPr wrap="square" lIns="0" tIns="54864" rIns="91440" bIns="45720" rtlCol="0" anchor="t"/>
          <a:lstStyle/>
          <a:p>
            <a:pPr marL="0" indent="0" algn="ctr">
              <a:lnSpc>
                <a:spcPct val="150000"/>
              </a:lnSpc>
              <a:buNone/>
            </a:pPr>
            <a:r>
              <a:rPr lang="en-US" sz="1100" b="1" dirty="0">
                <a:solidFill>
                  <a:srgbClr val="FFFFFF"/>
                </a:solidFill>
                <a:latin typeface="Calibri" pitchFamily="34" charset="0"/>
              </a:rPr>
              <a:t>    LSTM Layer 2</a:t>
            </a:r>
          </a:p>
        </p:txBody>
      </p:sp>
      <p:sp>
        <p:nvSpPr>
          <p:cNvPr id="16" name="Arch3"/>
          <p:cNvSpPr/>
          <p:nvPr/>
        </p:nvSpPr>
        <p:spPr>
          <a:xfrm>
            <a:off x="6745224" y="1844870"/>
            <a:ext cx="1783080" cy="457200"/>
          </a:xfrm>
          <a:prstGeom prst="rect">
            <a:avLst/>
          </a:prstGeom>
          <a:solidFill>
            <a:srgbClr val="162840"/>
          </a:solidFill>
          <a:ln w="12700">
            <a:solidFill>
              <a:srgbClr val="A0AABB"/>
            </a:solidFill>
            <a:prstDash val="solid"/>
          </a:ln>
        </p:spPr>
        <p:txBody>
          <a:bodyPr wrap="square" lIns="0" tIns="54864" rIns="91440" bIns="45720" rtlCol="0" anchor="t"/>
          <a:lstStyle/>
          <a:p>
            <a:pPr marL="0" indent="0" algn="ctr">
              <a:buNone/>
            </a:pPr>
            <a:r>
              <a:rPr lang="en-US" sz="1100" b="1" dirty="0">
                <a:solidFill>
                  <a:srgbClr val="FFFFFF"/>
                </a:solidFill>
                <a:latin typeface="Calibri" pitchFamily="34" charset="0"/>
              </a:rPr>
              <a:t>    Dense Output</a:t>
            </a:r>
          </a:p>
          <a:p>
            <a:pPr marL="0" indent="0" algn="ctr">
              <a:buNone/>
            </a:pPr>
            <a:r>
              <a:rPr lang="en-US" sz="1100" dirty="0">
                <a:solidFill>
                  <a:srgbClr val="FFFFFF"/>
                </a:solidFill>
                <a:latin typeface="Calibri" pitchFamily="34" charset="0"/>
              </a:rPr>
              <a:t>     Priority Score</a:t>
            </a:r>
          </a:p>
        </p:txBody>
      </p:sp>
      <p:sp>
        <p:nvSpPr>
          <p:cNvPr id="30" name="FeatHdr"/>
          <p:cNvSpPr/>
          <p:nvPr/>
        </p:nvSpPr>
        <p:spPr>
          <a:xfrm>
            <a:off x="274320" y="2791968"/>
            <a:ext cx="8595360" cy="1975104"/>
          </a:xfrm>
          <a:prstGeom prst="rect">
            <a:avLst/>
          </a:prstGeom>
          <a:solidFill>
            <a:schemeClr val="bg1"/>
          </a:solidFill>
          <a:ln w="12700">
            <a:solidFill>
              <a:schemeClr val="bg1"/>
            </a:solidFill>
            <a:prstDash val="solid"/>
          </a:ln>
        </p:spPr>
        <p:txBody>
          <a:bodyPr wrap="square" lIns="182880" tIns="0" rIns="91440" bIns="45720" rtlCol="0" anchor="ctr"/>
          <a:lstStyle/>
          <a:p>
            <a:endParaRPr lang="en-US" sz="1200" b="1" dirty="0">
              <a:solidFill>
                <a:srgbClr val="FFFFFF"/>
              </a:solidFill>
              <a:latin typeface="Calibri" pitchFamily="34" charset="0"/>
            </a:endParaRPr>
          </a:p>
        </p:txBody>
      </p:sp>
      <p:sp>
        <p:nvSpPr>
          <p:cNvPr id="40" name="FN0"/>
          <p:cNvSpPr/>
          <p:nvPr/>
        </p:nvSpPr>
        <p:spPr>
          <a:xfrm>
            <a:off x="629363" y="3553967"/>
            <a:ext cx="1755748" cy="323087"/>
          </a:xfrm>
          <a:prstGeom prst="rect">
            <a:avLst/>
          </a:prstGeom>
          <a:solidFill>
            <a:srgbClr val="162840"/>
          </a:solidFill>
          <a:ln w="12700">
            <a:solidFill>
              <a:srgbClr val="C5CDD8"/>
            </a:solidFill>
            <a:prstDash val="solid"/>
          </a:ln>
        </p:spPr>
        <p:txBody>
          <a:bodyPr wrap="square" lIns="109728" tIns="0" rIns="91440" bIns="45720" rtlCol="0" anchor="ctr"/>
          <a:lstStyle/>
          <a:p>
            <a:pPr marL="0" indent="0" algn="ctr">
              <a:buNone/>
            </a:pPr>
            <a:r>
              <a:rPr lang="en-US" sz="1050" b="1" dirty="0">
                <a:solidFill>
                  <a:schemeClr val="bg1"/>
                </a:solidFill>
                <a:latin typeface="Calibri" pitchFamily="34" charset="0"/>
              </a:rPr>
              <a:t>Pass / Fail History</a:t>
            </a:r>
          </a:p>
        </p:txBody>
      </p:sp>
      <p:sp>
        <p:nvSpPr>
          <p:cNvPr id="43" name="FN1"/>
          <p:cNvSpPr/>
          <p:nvPr/>
        </p:nvSpPr>
        <p:spPr>
          <a:xfrm>
            <a:off x="615696" y="4184674"/>
            <a:ext cx="1769415" cy="326596"/>
          </a:xfrm>
          <a:prstGeom prst="rect">
            <a:avLst/>
          </a:prstGeom>
          <a:solidFill>
            <a:srgbClr val="162840"/>
          </a:solidFill>
          <a:ln w="12700">
            <a:solidFill>
              <a:srgbClr val="C5CDD8"/>
            </a:solidFill>
            <a:prstDash val="solid"/>
          </a:ln>
        </p:spPr>
        <p:txBody>
          <a:bodyPr wrap="square" lIns="109728" tIns="0" rIns="91440" bIns="45720" rtlCol="0" anchor="ctr"/>
          <a:lstStyle/>
          <a:p>
            <a:pPr marL="0" indent="0" algn="ctr">
              <a:buNone/>
            </a:pPr>
            <a:r>
              <a:rPr lang="en-US" sz="1050" b="1" dirty="0">
                <a:solidFill>
                  <a:schemeClr val="bg1"/>
                </a:solidFill>
                <a:latin typeface="Calibri" pitchFamily="34" charset="0"/>
              </a:rPr>
              <a:t>Execution Duration</a:t>
            </a:r>
          </a:p>
        </p:txBody>
      </p:sp>
      <p:sp>
        <p:nvSpPr>
          <p:cNvPr id="46" name="FN2"/>
          <p:cNvSpPr/>
          <p:nvPr/>
        </p:nvSpPr>
        <p:spPr>
          <a:xfrm>
            <a:off x="3706316" y="3553967"/>
            <a:ext cx="1743557" cy="289428"/>
          </a:xfrm>
          <a:prstGeom prst="rect">
            <a:avLst/>
          </a:prstGeom>
          <a:solidFill>
            <a:srgbClr val="162840"/>
          </a:solidFill>
          <a:ln w="12700">
            <a:solidFill>
              <a:srgbClr val="C5CDD8"/>
            </a:solidFill>
            <a:prstDash val="solid"/>
          </a:ln>
        </p:spPr>
        <p:txBody>
          <a:bodyPr wrap="square" lIns="109728" tIns="0" rIns="91440" bIns="45720" rtlCol="0" anchor="ctr"/>
          <a:lstStyle/>
          <a:p>
            <a:pPr marL="0" indent="0" algn="ctr">
              <a:buNone/>
            </a:pPr>
            <a:r>
              <a:rPr lang="en-US" sz="1050" b="1" dirty="0">
                <a:solidFill>
                  <a:schemeClr val="bg1"/>
                </a:solidFill>
                <a:latin typeface="Calibri" pitchFamily="34" charset="0"/>
              </a:rPr>
              <a:t>Time Since Last Failure</a:t>
            </a:r>
          </a:p>
        </p:txBody>
      </p:sp>
      <p:sp>
        <p:nvSpPr>
          <p:cNvPr id="49" name="FN3"/>
          <p:cNvSpPr/>
          <p:nvPr/>
        </p:nvSpPr>
        <p:spPr>
          <a:xfrm>
            <a:off x="3706316" y="4220612"/>
            <a:ext cx="1743558" cy="289429"/>
          </a:xfrm>
          <a:prstGeom prst="rect">
            <a:avLst/>
          </a:prstGeom>
          <a:solidFill>
            <a:srgbClr val="162840"/>
          </a:solidFill>
          <a:ln w="12700">
            <a:solidFill>
              <a:srgbClr val="C5CDD8"/>
            </a:solidFill>
            <a:prstDash val="solid"/>
          </a:ln>
        </p:spPr>
        <p:txBody>
          <a:bodyPr wrap="square" lIns="109728" tIns="0" rIns="91440" bIns="45720" rtlCol="0" anchor="ctr"/>
          <a:lstStyle/>
          <a:p>
            <a:pPr marL="0" indent="0" algn="ctr">
              <a:buNone/>
            </a:pPr>
            <a:r>
              <a:rPr lang="en-US" sz="1050" b="1" dirty="0">
                <a:solidFill>
                  <a:schemeClr val="bg1"/>
                </a:solidFill>
                <a:latin typeface="Calibri" pitchFamily="34" charset="0"/>
              </a:rPr>
              <a:t>Rolling Failure Rate</a:t>
            </a:r>
          </a:p>
        </p:txBody>
      </p:sp>
      <p:sp>
        <p:nvSpPr>
          <p:cNvPr id="52" name="FN4"/>
          <p:cNvSpPr/>
          <p:nvPr/>
        </p:nvSpPr>
        <p:spPr>
          <a:xfrm>
            <a:off x="6745224" y="3587626"/>
            <a:ext cx="1769413" cy="289428"/>
          </a:xfrm>
          <a:prstGeom prst="rect">
            <a:avLst/>
          </a:prstGeom>
          <a:solidFill>
            <a:srgbClr val="162840"/>
          </a:solidFill>
          <a:ln w="12700">
            <a:solidFill>
              <a:srgbClr val="C5CDD8"/>
            </a:solidFill>
            <a:prstDash val="solid"/>
          </a:ln>
        </p:spPr>
        <p:txBody>
          <a:bodyPr wrap="square" lIns="109728" tIns="0" rIns="91440" bIns="45720" rtlCol="0" anchor="ctr"/>
          <a:lstStyle/>
          <a:p>
            <a:pPr marL="0" indent="0" algn="ctr">
              <a:buNone/>
            </a:pPr>
            <a:r>
              <a:rPr lang="en-US" sz="1050" b="1" dirty="0">
                <a:solidFill>
                  <a:schemeClr val="bg1"/>
                </a:solidFill>
                <a:latin typeface="Calibri" pitchFamily="34" charset="0"/>
              </a:rPr>
              <a:t>Code Churn Metadata</a:t>
            </a:r>
          </a:p>
        </p:txBody>
      </p:sp>
      <p:sp>
        <p:nvSpPr>
          <p:cNvPr id="55" name="FN5"/>
          <p:cNvSpPr/>
          <p:nvPr/>
        </p:nvSpPr>
        <p:spPr>
          <a:xfrm>
            <a:off x="6745223" y="4220611"/>
            <a:ext cx="1769414" cy="289429"/>
          </a:xfrm>
          <a:prstGeom prst="rect">
            <a:avLst/>
          </a:prstGeom>
          <a:solidFill>
            <a:srgbClr val="162840"/>
          </a:solidFill>
          <a:ln w="12700">
            <a:solidFill>
              <a:srgbClr val="C5CDD8"/>
            </a:solidFill>
            <a:prstDash val="solid"/>
          </a:ln>
        </p:spPr>
        <p:txBody>
          <a:bodyPr wrap="square" lIns="109728" tIns="0" rIns="91440" bIns="45720" rtlCol="0" anchor="ctr"/>
          <a:lstStyle/>
          <a:p>
            <a:pPr marL="0" indent="0" algn="ctr">
              <a:buNone/>
            </a:pPr>
            <a:r>
              <a:rPr lang="en-US" sz="1050" b="1" dirty="0">
                <a:solidFill>
                  <a:schemeClr val="bg1"/>
                </a:solidFill>
                <a:latin typeface="Calibri" pitchFamily="34" charset="0"/>
              </a:rPr>
              <a:t>Test File Path</a:t>
            </a:r>
          </a:p>
        </p:txBody>
      </p:sp>
      <p:sp>
        <p:nvSpPr>
          <p:cNvPr id="100" name="Footer"/>
          <p:cNvSpPr/>
          <p:nvPr/>
        </p:nvSpPr>
        <p:spPr>
          <a:xfrm>
            <a:off x="0" y="4935338"/>
            <a:ext cx="9144000" cy="208162"/>
          </a:xfrm>
          <a:prstGeom prst="rect">
            <a:avLst/>
          </a:prstGeom>
          <a:solidFill>
            <a:srgbClr val="162840"/>
          </a:solidFill>
          <a:ln w="12700">
            <a:solidFill>
              <a:srgbClr val="162840"/>
            </a:solidFill>
            <a:prstDash val="solid"/>
          </a:ln>
        </p:spPr>
        <p:txBody>
          <a:bodyPr wrap="square" lIns="274320" tIns="0" rIns="91440" bIns="45720" rtlCol="0" anchor="ctr"/>
          <a:lstStyle/>
          <a:p>
            <a:pPr marL="0" indent="0">
              <a:buNone/>
            </a:pPr>
            <a:endParaRPr lang="en-US" sz="900" dirty="0">
              <a:solidFill>
                <a:srgbClr val="4D5E70"/>
              </a:solidFill>
              <a:latin typeface="Calibri" pitchFamily="34" charset="0"/>
            </a:endParaRPr>
          </a:p>
        </p:txBody>
      </p:sp>
      <p:sp>
        <p:nvSpPr>
          <p:cNvPr id="5" name="Arch1">
            <a:extLst>
              <a:ext uri="{FF2B5EF4-FFF2-40B4-BE49-F238E27FC236}">
                <a16:creationId xmlns:a16="http://schemas.microsoft.com/office/drawing/2014/main" id="{C584BE6E-A151-438F-8EC7-CB3C2E0B8905}"/>
              </a:ext>
            </a:extLst>
          </p:cNvPr>
          <p:cNvSpPr/>
          <p:nvPr/>
        </p:nvSpPr>
        <p:spPr>
          <a:xfrm>
            <a:off x="615697" y="1850966"/>
            <a:ext cx="1783080" cy="457200"/>
          </a:xfrm>
          <a:prstGeom prst="rect">
            <a:avLst/>
          </a:prstGeom>
          <a:solidFill>
            <a:srgbClr val="162840"/>
          </a:solidFill>
          <a:ln w="12700">
            <a:solidFill>
              <a:srgbClr val="A0AABB"/>
            </a:solidFill>
            <a:prstDash val="solid"/>
          </a:ln>
        </p:spPr>
        <p:txBody>
          <a:bodyPr wrap="square" lIns="0" tIns="54864" rIns="91440" bIns="45720" rtlCol="0" anchor="t"/>
          <a:lstStyle/>
          <a:p>
            <a:pPr marL="0" indent="0" algn="ctr">
              <a:buNone/>
            </a:pPr>
            <a:r>
              <a:rPr lang="en-US" sz="1100" b="1" dirty="0">
                <a:solidFill>
                  <a:srgbClr val="FFFFFF"/>
                </a:solidFill>
                <a:latin typeface="Calibri" pitchFamily="34" charset="0"/>
              </a:rPr>
              <a:t>    Input Layer</a:t>
            </a:r>
          </a:p>
          <a:p>
            <a:pPr marL="0" indent="0" algn="ctr">
              <a:buNone/>
            </a:pPr>
            <a:r>
              <a:rPr lang="en-US" sz="1100" b="1" dirty="0">
                <a:solidFill>
                  <a:srgbClr val="FFFFFF"/>
                </a:solidFill>
                <a:latin typeface="Calibri" pitchFamily="34" charset="0"/>
              </a:rPr>
              <a:t>    Feature Vectors</a:t>
            </a:r>
          </a:p>
          <a:p>
            <a:pPr marL="0" indent="0">
              <a:buNone/>
            </a:pPr>
            <a:endParaRPr lang="en-US" sz="1100" b="1" dirty="0">
              <a:solidFill>
                <a:srgbClr val="FFFFFF"/>
              </a:solidFill>
              <a:latin typeface="Calibri" pitchFamily="34" charset="0"/>
            </a:endParaRPr>
          </a:p>
        </p:txBody>
      </p:sp>
      <p:sp>
        <p:nvSpPr>
          <p:cNvPr id="7" name="Text 4">
            <a:extLst>
              <a:ext uri="{FF2B5EF4-FFF2-40B4-BE49-F238E27FC236}">
                <a16:creationId xmlns:a16="http://schemas.microsoft.com/office/drawing/2014/main" id="{A0CE7062-9F95-9B9C-5717-A7EC51FCFB3D}"/>
              </a:ext>
            </a:extLst>
          </p:cNvPr>
          <p:cNvSpPr/>
          <p:nvPr/>
        </p:nvSpPr>
        <p:spPr>
          <a:xfrm>
            <a:off x="256032" y="4954524"/>
            <a:ext cx="4572000" cy="182880"/>
          </a:xfrm>
          <a:prstGeom prst="rect">
            <a:avLst/>
          </a:prstGeom>
          <a:noFill/>
          <a:ln/>
        </p:spPr>
        <p:txBody>
          <a:bodyPr wrap="square" lIns="0" tIns="0" rIns="0" bIns="0" rtlCol="0" anchor="ctr"/>
          <a:lstStyle/>
          <a:p>
            <a:pPr marL="0" indent="0">
              <a:buNone/>
            </a:pPr>
            <a:r>
              <a:rPr lang="en-US" sz="800" dirty="0">
                <a:solidFill>
                  <a:srgbClr val="8FA3B8"/>
                </a:solidFill>
                <a:latin typeface="Calibri" pitchFamily="34" charset="0"/>
                <a:ea typeface="Calibri" pitchFamily="34" charset="-122"/>
                <a:cs typeface="Calibri" pitchFamily="34" charset="-120"/>
              </a:rPr>
              <a:t>VISHVARAJ | 2527154</a:t>
            </a:r>
            <a:endParaRPr lang="en-US" sz="800" dirty="0"/>
          </a:p>
        </p:txBody>
      </p:sp>
      <p:sp>
        <p:nvSpPr>
          <p:cNvPr id="8" name="Text 5">
            <a:extLst>
              <a:ext uri="{FF2B5EF4-FFF2-40B4-BE49-F238E27FC236}">
                <a16:creationId xmlns:a16="http://schemas.microsoft.com/office/drawing/2014/main" id="{764B27A4-BD5C-95B5-61E3-FE221306CCE4}"/>
              </a:ext>
            </a:extLst>
          </p:cNvPr>
          <p:cNvSpPr/>
          <p:nvPr/>
        </p:nvSpPr>
        <p:spPr>
          <a:xfrm>
            <a:off x="8686800" y="4954524"/>
            <a:ext cx="365760" cy="182880"/>
          </a:xfrm>
          <a:prstGeom prst="rect">
            <a:avLst/>
          </a:prstGeom>
          <a:noFill/>
          <a:ln/>
        </p:spPr>
        <p:txBody>
          <a:bodyPr wrap="square" lIns="0" tIns="0" rIns="0" bIns="0" rtlCol="0" anchor="ctr"/>
          <a:lstStyle/>
          <a:p>
            <a:pPr marL="0" indent="0" algn="r">
              <a:buNone/>
            </a:pPr>
            <a:r>
              <a:rPr lang="en-US" sz="800" dirty="0">
                <a:solidFill>
                  <a:srgbClr val="8FA3B8"/>
                </a:solidFill>
                <a:latin typeface="Calibri" pitchFamily="34" charset="0"/>
                <a:ea typeface="Calibri" pitchFamily="34" charset="-122"/>
                <a:cs typeface="Calibri" pitchFamily="34" charset="-120"/>
              </a:rPr>
              <a:t>8</a:t>
            </a:r>
            <a:endParaRPr lang="en-US" sz="800" dirty="0"/>
          </a:p>
        </p:txBody>
      </p:sp>
      <p:sp>
        <p:nvSpPr>
          <p:cNvPr id="9" name="TextBox 8">
            <a:extLst>
              <a:ext uri="{FF2B5EF4-FFF2-40B4-BE49-F238E27FC236}">
                <a16:creationId xmlns:a16="http://schemas.microsoft.com/office/drawing/2014/main" id="{71D980B7-CD17-5E9E-8E49-06022A36FE18}"/>
              </a:ext>
            </a:extLst>
          </p:cNvPr>
          <p:cNvSpPr txBox="1"/>
          <p:nvPr/>
        </p:nvSpPr>
        <p:spPr>
          <a:xfrm>
            <a:off x="384047" y="2893807"/>
            <a:ext cx="4828033" cy="276999"/>
          </a:xfrm>
          <a:prstGeom prst="rect">
            <a:avLst/>
          </a:prstGeom>
          <a:noFill/>
        </p:spPr>
        <p:txBody>
          <a:bodyPr wrap="square" rtlCol="0">
            <a:spAutoFit/>
          </a:bodyPr>
          <a:lstStyle/>
          <a:p>
            <a:r>
              <a:rPr lang="en-GB" sz="1200" b="1" dirty="0">
                <a:solidFill>
                  <a:srgbClr val="008B8B"/>
                </a:solidFill>
                <a:latin typeface="Calibri" pitchFamily="34" charset="0"/>
              </a:rPr>
              <a:t>6 Input Features Extracted from CI Build History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D1B2F"/>
        </a:solidFill>
        <a:effectLst/>
      </p:bgPr>
    </p:bg>
    <p:spTree>
      <p:nvGrpSpPr>
        <p:cNvPr id="1" name=""/>
        <p:cNvGrpSpPr/>
        <p:nvPr/>
      </p:nvGrpSpPr>
      <p:grpSpPr>
        <a:xfrm>
          <a:off x="0" y="0"/>
          <a:ext cx="0" cy="0"/>
          <a:chOff x="0" y="0"/>
          <a:chExt cx="0" cy="0"/>
        </a:xfrm>
      </p:grpSpPr>
      <p:sp>
        <p:nvSpPr>
          <p:cNvPr id="2" name="Shape 0"/>
          <p:cNvSpPr/>
          <p:nvPr/>
        </p:nvSpPr>
        <p:spPr>
          <a:xfrm>
            <a:off x="0" y="658368"/>
            <a:ext cx="9144000" cy="4279392"/>
          </a:xfrm>
          <a:prstGeom prst="rect">
            <a:avLst/>
          </a:prstGeom>
          <a:solidFill>
            <a:srgbClr val="DDE3EA"/>
          </a:solidFill>
          <a:ln w="12700">
            <a:solidFill>
              <a:srgbClr val="DDE3EA"/>
            </a:solidFill>
            <a:prstDash val="solid"/>
          </a:ln>
        </p:spPr>
        <p:txBody>
          <a:bodyPr/>
          <a:lstStyle/>
          <a:p>
            <a:endParaRPr lang="en-GB"/>
          </a:p>
        </p:txBody>
      </p:sp>
      <p:sp>
        <p:nvSpPr>
          <p:cNvPr id="3" name="Shape 1"/>
          <p:cNvSpPr/>
          <p:nvPr/>
        </p:nvSpPr>
        <p:spPr>
          <a:xfrm>
            <a:off x="0" y="0"/>
            <a:ext cx="9144000" cy="621791"/>
          </a:xfrm>
          <a:prstGeom prst="rect">
            <a:avLst/>
          </a:prstGeom>
          <a:solidFill>
            <a:srgbClr val="162840"/>
          </a:solidFill>
          <a:ln w="12700">
            <a:solidFill>
              <a:srgbClr val="162840"/>
            </a:solidFill>
            <a:prstDash val="solid"/>
          </a:ln>
        </p:spPr>
        <p:txBody>
          <a:bodyPr/>
          <a:lstStyle/>
          <a:p>
            <a:endParaRPr lang="en-GB"/>
          </a:p>
        </p:txBody>
      </p:sp>
      <p:sp>
        <p:nvSpPr>
          <p:cNvPr id="4" name="Text 2"/>
          <p:cNvSpPr/>
          <p:nvPr/>
        </p:nvSpPr>
        <p:spPr>
          <a:xfrm>
            <a:off x="256032" y="0"/>
            <a:ext cx="8595360" cy="640080"/>
          </a:xfrm>
          <a:prstGeom prst="rect">
            <a:avLst/>
          </a:prstGeom>
          <a:noFill/>
          <a:ln/>
        </p:spPr>
        <p:txBody>
          <a:bodyPr wrap="square" lIns="0" tIns="0" rIns="0" bIns="0" rtlCol="0" anchor="ctr"/>
          <a:lstStyle/>
          <a:p>
            <a:pPr marL="0" indent="0">
              <a:buNone/>
            </a:pPr>
            <a:r>
              <a:rPr lang="en-US" sz="2000" b="1" dirty="0">
                <a:solidFill>
                  <a:srgbClr val="FFFFFF"/>
                </a:solidFill>
                <a:latin typeface="Calibri" pitchFamily="34" charset="0"/>
                <a:ea typeface="Calibri" pitchFamily="34" charset="-122"/>
                <a:cs typeface="Calibri" pitchFamily="34" charset="-120"/>
              </a:rPr>
              <a:t>Data Collection &amp; Evaluation</a:t>
            </a:r>
            <a:endParaRPr lang="en-US" sz="2000" dirty="0"/>
          </a:p>
        </p:txBody>
      </p:sp>
      <p:sp>
        <p:nvSpPr>
          <p:cNvPr id="6" name="Text 4"/>
          <p:cNvSpPr/>
          <p:nvPr/>
        </p:nvSpPr>
        <p:spPr>
          <a:xfrm>
            <a:off x="256032" y="4960620"/>
            <a:ext cx="4572000" cy="182880"/>
          </a:xfrm>
          <a:prstGeom prst="rect">
            <a:avLst/>
          </a:prstGeom>
          <a:noFill/>
          <a:ln/>
        </p:spPr>
        <p:txBody>
          <a:bodyPr wrap="square" lIns="0" tIns="0" rIns="0" bIns="0" rtlCol="0" anchor="ctr"/>
          <a:lstStyle/>
          <a:p>
            <a:pPr marL="0" indent="0">
              <a:buNone/>
            </a:pPr>
            <a:r>
              <a:rPr lang="en-US" sz="800" dirty="0">
                <a:solidFill>
                  <a:srgbClr val="8FA3B8"/>
                </a:solidFill>
                <a:latin typeface="Calibri" pitchFamily="34" charset="0"/>
                <a:ea typeface="Calibri" pitchFamily="34" charset="-122"/>
                <a:cs typeface="Calibri" pitchFamily="34" charset="-120"/>
              </a:rPr>
              <a:t>VISHVARAJ | 2527154</a:t>
            </a:r>
            <a:endParaRPr lang="en-US" sz="800" dirty="0"/>
          </a:p>
        </p:txBody>
      </p:sp>
      <p:sp>
        <p:nvSpPr>
          <p:cNvPr id="7" name="Text 5"/>
          <p:cNvSpPr/>
          <p:nvPr/>
        </p:nvSpPr>
        <p:spPr>
          <a:xfrm>
            <a:off x="8686800" y="4937760"/>
            <a:ext cx="365760" cy="182880"/>
          </a:xfrm>
          <a:prstGeom prst="rect">
            <a:avLst/>
          </a:prstGeom>
          <a:noFill/>
          <a:ln/>
        </p:spPr>
        <p:txBody>
          <a:bodyPr wrap="square" lIns="0" tIns="0" rIns="0" bIns="0" rtlCol="0" anchor="ctr"/>
          <a:lstStyle/>
          <a:p>
            <a:pPr marL="0" indent="0" algn="r">
              <a:buNone/>
            </a:pPr>
            <a:r>
              <a:rPr lang="en-US" sz="800" dirty="0">
                <a:solidFill>
                  <a:srgbClr val="8FA3B8"/>
                </a:solidFill>
                <a:latin typeface="Calibri" pitchFamily="34" charset="0"/>
                <a:ea typeface="Calibri" pitchFamily="34" charset="-122"/>
                <a:cs typeface="Calibri" pitchFamily="34" charset="-120"/>
              </a:rPr>
              <a:t>9</a:t>
            </a:r>
            <a:endParaRPr lang="en-US" sz="800" dirty="0"/>
          </a:p>
        </p:txBody>
      </p:sp>
      <p:sp>
        <p:nvSpPr>
          <p:cNvPr id="8" name="Shape 6"/>
          <p:cNvSpPr/>
          <p:nvPr/>
        </p:nvSpPr>
        <p:spPr>
          <a:xfrm>
            <a:off x="256032" y="749808"/>
            <a:ext cx="4206240" cy="310896"/>
          </a:xfrm>
          <a:prstGeom prst="rect">
            <a:avLst/>
          </a:prstGeom>
          <a:solidFill>
            <a:srgbClr val="162840"/>
          </a:solidFill>
          <a:ln w="12700">
            <a:solidFill>
              <a:srgbClr val="162840"/>
            </a:solidFill>
            <a:prstDash val="solid"/>
          </a:ln>
        </p:spPr>
        <p:txBody>
          <a:bodyPr/>
          <a:lstStyle/>
          <a:p>
            <a:endParaRPr lang="en-GB"/>
          </a:p>
        </p:txBody>
      </p:sp>
      <p:sp>
        <p:nvSpPr>
          <p:cNvPr id="9" name="Text 7"/>
          <p:cNvSpPr/>
          <p:nvPr/>
        </p:nvSpPr>
        <p:spPr>
          <a:xfrm>
            <a:off x="365760" y="749808"/>
            <a:ext cx="4069080" cy="310896"/>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Primary Dataset — LRTS</a:t>
            </a:r>
            <a:endParaRPr lang="en-US" sz="1100" dirty="0"/>
          </a:p>
        </p:txBody>
      </p:sp>
      <p:sp>
        <p:nvSpPr>
          <p:cNvPr id="10" name="Shape 8"/>
          <p:cNvSpPr/>
          <p:nvPr/>
        </p:nvSpPr>
        <p:spPr>
          <a:xfrm>
            <a:off x="256032" y="1060704"/>
            <a:ext cx="4206240" cy="1627632"/>
          </a:xfrm>
          <a:prstGeom prst="rect">
            <a:avLst/>
          </a:prstGeom>
          <a:solidFill>
            <a:srgbClr val="FFFFFF"/>
          </a:solidFill>
          <a:ln w="12700">
            <a:solidFill>
              <a:srgbClr val="C8D0DA"/>
            </a:solidFill>
            <a:prstDash val="solid"/>
          </a:ln>
        </p:spPr>
        <p:txBody>
          <a:bodyPr/>
          <a:lstStyle/>
          <a:p>
            <a:endParaRPr lang="en-GB"/>
          </a:p>
        </p:txBody>
      </p:sp>
      <p:sp>
        <p:nvSpPr>
          <p:cNvPr id="11" name="Shape 9"/>
          <p:cNvSpPr/>
          <p:nvPr/>
        </p:nvSpPr>
        <p:spPr>
          <a:xfrm>
            <a:off x="256032" y="1060704"/>
            <a:ext cx="64008" cy="1627632"/>
          </a:xfrm>
          <a:prstGeom prst="rect">
            <a:avLst/>
          </a:prstGeom>
          <a:solidFill>
            <a:srgbClr val="008B8B"/>
          </a:solidFill>
          <a:ln w="12700">
            <a:solidFill>
              <a:srgbClr val="008B8B"/>
            </a:solidFill>
            <a:prstDash val="solid"/>
          </a:ln>
        </p:spPr>
        <p:txBody>
          <a:bodyPr/>
          <a:lstStyle/>
          <a:p>
            <a:endParaRPr lang="en-GB"/>
          </a:p>
        </p:txBody>
      </p:sp>
      <p:sp>
        <p:nvSpPr>
          <p:cNvPr id="12" name="Text 10"/>
          <p:cNvSpPr/>
          <p:nvPr/>
        </p:nvSpPr>
        <p:spPr>
          <a:xfrm>
            <a:off x="420624" y="1115568"/>
            <a:ext cx="3931920" cy="1517904"/>
          </a:xfrm>
          <a:prstGeom prst="rect">
            <a:avLst/>
          </a:prstGeom>
          <a:noFill/>
          <a:ln/>
        </p:spPr>
        <p:txBody>
          <a:bodyPr wrap="square" lIns="0" tIns="0" rIns="0" bIns="0" rtlCol="0" anchor="ctr"/>
          <a:lstStyle/>
          <a:p>
            <a:pPr marL="342900" indent="-342900">
              <a:spcAft>
                <a:spcPts val="300"/>
              </a:spcAft>
              <a:buSzPct val="100000"/>
              <a:buChar char="•"/>
            </a:pPr>
            <a:r>
              <a:rPr lang="en-US" sz="950" dirty="0">
                <a:solidFill>
                  <a:srgbClr val="4D5E70"/>
                </a:solidFill>
                <a:latin typeface="Calibri" pitchFamily="34" charset="0"/>
                <a:ea typeface="Calibri" pitchFamily="34" charset="-122"/>
                <a:cs typeface="Calibri" pitchFamily="34" charset="-120"/>
              </a:rPr>
              <a:t>57,437 test-suite runs from real Jenkins CI pipelines</a:t>
            </a:r>
            <a:endParaRPr lang="en-US" sz="950" dirty="0"/>
          </a:p>
          <a:p>
            <a:pPr marL="342900" indent="-342900">
              <a:spcAft>
                <a:spcPts val="300"/>
              </a:spcAft>
              <a:buSzPct val="100000"/>
              <a:buChar char="•"/>
            </a:pPr>
            <a:r>
              <a:rPr lang="en-US" sz="950" dirty="0">
                <a:solidFill>
                  <a:srgbClr val="4D5E70"/>
                </a:solidFill>
                <a:latin typeface="Calibri" pitchFamily="34" charset="0"/>
                <a:ea typeface="Calibri" pitchFamily="34" charset="-122"/>
                <a:cs typeface="Calibri" pitchFamily="34" charset="-120"/>
              </a:rPr>
              <a:t>21,255 CI builds across multiple open-source projects</a:t>
            </a:r>
            <a:endParaRPr lang="en-US" sz="950" dirty="0"/>
          </a:p>
          <a:p>
            <a:pPr marL="342900" indent="-342900">
              <a:spcAft>
                <a:spcPts val="300"/>
              </a:spcAft>
              <a:buSzPct val="100000"/>
              <a:buChar char="•"/>
            </a:pPr>
            <a:r>
              <a:rPr lang="en-US" sz="950" dirty="0">
                <a:solidFill>
                  <a:srgbClr val="4D5E70"/>
                </a:solidFill>
                <a:latin typeface="Calibri" pitchFamily="34" charset="0"/>
                <a:ea typeface="Calibri" pitchFamily="34" charset="-122"/>
                <a:cs typeface="Calibri" pitchFamily="34" charset="-120"/>
              </a:rPr>
              <a:t>Collected 2020–2023 — temporal richness ideal for LSTM training</a:t>
            </a:r>
            <a:endParaRPr lang="en-US" sz="950" dirty="0"/>
          </a:p>
          <a:p>
            <a:pPr marL="342900" indent="-342900">
              <a:spcAft>
                <a:spcPts val="300"/>
              </a:spcAft>
              <a:buSzPct val="100000"/>
              <a:buChar char="•"/>
            </a:pPr>
            <a:r>
              <a:rPr lang="en-US" sz="950" dirty="0">
                <a:solidFill>
                  <a:srgbClr val="4D5E70"/>
                </a:solidFill>
                <a:latin typeface="Calibri" pitchFamily="34" charset="0"/>
                <a:ea typeface="Calibri" pitchFamily="34" charset="-122"/>
                <a:cs typeface="Calibri" pitchFamily="34" charset="-120"/>
              </a:rPr>
              <a:t>Directly addresses the large-scale evaluation gap (Gap 2)</a:t>
            </a:r>
            <a:endParaRPr lang="en-US" sz="950" dirty="0"/>
          </a:p>
        </p:txBody>
      </p:sp>
      <p:sp>
        <p:nvSpPr>
          <p:cNvPr id="13" name="Shape 11"/>
          <p:cNvSpPr/>
          <p:nvPr/>
        </p:nvSpPr>
        <p:spPr>
          <a:xfrm>
            <a:off x="256032" y="2798064"/>
            <a:ext cx="4206240" cy="310896"/>
          </a:xfrm>
          <a:prstGeom prst="rect">
            <a:avLst/>
          </a:prstGeom>
          <a:solidFill>
            <a:srgbClr val="162840"/>
          </a:solidFill>
          <a:ln w="12700">
            <a:solidFill>
              <a:srgbClr val="162840"/>
            </a:solidFill>
            <a:prstDash val="solid"/>
          </a:ln>
        </p:spPr>
        <p:txBody>
          <a:bodyPr/>
          <a:lstStyle/>
          <a:p>
            <a:endParaRPr lang="en-GB"/>
          </a:p>
        </p:txBody>
      </p:sp>
      <p:sp>
        <p:nvSpPr>
          <p:cNvPr id="14" name="Text 12"/>
          <p:cNvSpPr/>
          <p:nvPr/>
        </p:nvSpPr>
        <p:spPr>
          <a:xfrm>
            <a:off x="365760" y="2798064"/>
            <a:ext cx="4069080" cy="310896"/>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Secondary Dataset — Yaraghi et al</a:t>
            </a:r>
            <a:endParaRPr lang="en-US" sz="1100" dirty="0"/>
          </a:p>
        </p:txBody>
      </p:sp>
      <p:sp>
        <p:nvSpPr>
          <p:cNvPr id="15" name="Shape 13"/>
          <p:cNvSpPr/>
          <p:nvPr/>
        </p:nvSpPr>
        <p:spPr>
          <a:xfrm>
            <a:off x="256032" y="3108960"/>
            <a:ext cx="4206240" cy="1627632"/>
          </a:xfrm>
          <a:prstGeom prst="rect">
            <a:avLst/>
          </a:prstGeom>
          <a:solidFill>
            <a:srgbClr val="FFFFFF"/>
          </a:solidFill>
          <a:ln w="12700">
            <a:solidFill>
              <a:srgbClr val="C8D0DA"/>
            </a:solidFill>
            <a:prstDash val="solid"/>
          </a:ln>
        </p:spPr>
        <p:txBody>
          <a:bodyPr/>
          <a:lstStyle/>
          <a:p>
            <a:endParaRPr lang="en-GB"/>
          </a:p>
        </p:txBody>
      </p:sp>
      <p:sp>
        <p:nvSpPr>
          <p:cNvPr id="16" name="Shape 14"/>
          <p:cNvSpPr/>
          <p:nvPr/>
        </p:nvSpPr>
        <p:spPr>
          <a:xfrm>
            <a:off x="256032" y="3108960"/>
            <a:ext cx="64008" cy="1627632"/>
          </a:xfrm>
          <a:prstGeom prst="rect">
            <a:avLst/>
          </a:prstGeom>
          <a:solidFill>
            <a:srgbClr val="008B8B"/>
          </a:solidFill>
          <a:ln w="12700">
            <a:solidFill>
              <a:srgbClr val="008B8B"/>
            </a:solidFill>
            <a:prstDash val="solid"/>
          </a:ln>
        </p:spPr>
        <p:txBody>
          <a:bodyPr/>
          <a:lstStyle/>
          <a:p>
            <a:endParaRPr lang="en-GB"/>
          </a:p>
        </p:txBody>
      </p:sp>
      <p:sp>
        <p:nvSpPr>
          <p:cNvPr id="17" name="Text 15"/>
          <p:cNvSpPr/>
          <p:nvPr/>
        </p:nvSpPr>
        <p:spPr>
          <a:xfrm>
            <a:off x="420624" y="3163824"/>
            <a:ext cx="3931920" cy="1517904"/>
          </a:xfrm>
          <a:prstGeom prst="rect">
            <a:avLst/>
          </a:prstGeom>
          <a:noFill/>
          <a:ln/>
        </p:spPr>
        <p:txBody>
          <a:bodyPr wrap="square" lIns="0" tIns="0" rIns="0" bIns="0" rtlCol="0" anchor="ctr"/>
          <a:lstStyle/>
          <a:p>
            <a:pPr marL="342900" indent="-342900">
              <a:spcAft>
                <a:spcPts val="300"/>
              </a:spcAft>
              <a:buSzPct val="100000"/>
              <a:buChar char="•"/>
            </a:pPr>
            <a:r>
              <a:rPr lang="en-US" sz="950" dirty="0">
                <a:solidFill>
                  <a:srgbClr val="4D5E70"/>
                </a:solidFill>
                <a:latin typeface="Calibri" pitchFamily="34" charset="0"/>
                <a:ea typeface="Calibri" pitchFamily="34" charset="-122"/>
                <a:cs typeface="Calibri" pitchFamily="34" charset="-120"/>
              </a:rPr>
              <a:t>Widely used TCP benchmark across academic ML-TCP literature</a:t>
            </a:r>
            <a:endParaRPr lang="en-US" sz="950" dirty="0"/>
          </a:p>
          <a:p>
            <a:pPr marL="342900" indent="-342900">
              <a:spcAft>
                <a:spcPts val="300"/>
              </a:spcAft>
              <a:buSzPct val="100000"/>
              <a:buChar char="•"/>
            </a:pPr>
            <a:r>
              <a:rPr lang="en-US" sz="950" dirty="0">
                <a:solidFill>
                  <a:srgbClr val="4D5E70"/>
                </a:solidFill>
                <a:latin typeface="Calibri" pitchFamily="34" charset="0"/>
                <a:ea typeface="Calibri" pitchFamily="34" charset="-122"/>
                <a:cs typeface="Calibri" pitchFamily="34" charset="-120"/>
              </a:rPr>
              <a:t>Spans multiple CI projects — enables cross-dataset validation</a:t>
            </a:r>
            <a:endParaRPr lang="en-US" sz="950" dirty="0"/>
          </a:p>
          <a:p>
            <a:pPr marL="342900" indent="-342900">
              <a:spcAft>
                <a:spcPts val="300"/>
              </a:spcAft>
              <a:buSzPct val="100000"/>
              <a:buChar char="•"/>
            </a:pPr>
            <a:r>
              <a:rPr lang="en-US" sz="950" dirty="0">
                <a:solidFill>
                  <a:srgbClr val="4D5E70"/>
                </a:solidFill>
                <a:latin typeface="Calibri" pitchFamily="34" charset="0"/>
                <a:ea typeface="Calibri" pitchFamily="34" charset="-122"/>
                <a:cs typeface="Calibri" pitchFamily="34" charset="-120"/>
              </a:rPr>
              <a:t>Complements LRTS for robustness and generalisability testing  [18]</a:t>
            </a:r>
            <a:endParaRPr lang="en-US" sz="950" dirty="0"/>
          </a:p>
          <a:p>
            <a:pPr marL="342900" indent="-342900">
              <a:spcAft>
                <a:spcPts val="300"/>
              </a:spcAft>
              <a:buSzPct val="100000"/>
              <a:buChar char="•"/>
            </a:pPr>
            <a:r>
              <a:rPr lang="en-US" sz="950" dirty="0">
                <a:solidFill>
                  <a:srgbClr val="4D5E70"/>
                </a:solidFill>
                <a:latin typeface="Calibri" pitchFamily="34" charset="0"/>
                <a:ea typeface="Calibri" pitchFamily="34" charset="-122"/>
                <a:cs typeface="Calibri" pitchFamily="34" charset="-120"/>
              </a:rPr>
              <a:t>Use of two datasets strengthens validity of experimental claims</a:t>
            </a:r>
            <a:endParaRPr lang="en-US" sz="950" dirty="0"/>
          </a:p>
        </p:txBody>
      </p:sp>
      <p:sp>
        <p:nvSpPr>
          <p:cNvPr id="18" name="Shape 16"/>
          <p:cNvSpPr/>
          <p:nvPr/>
        </p:nvSpPr>
        <p:spPr>
          <a:xfrm>
            <a:off x="4718304" y="749808"/>
            <a:ext cx="4206240" cy="310896"/>
          </a:xfrm>
          <a:prstGeom prst="rect">
            <a:avLst/>
          </a:prstGeom>
          <a:solidFill>
            <a:srgbClr val="162840"/>
          </a:solidFill>
          <a:ln w="12700">
            <a:solidFill>
              <a:srgbClr val="162840"/>
            </a:solidFill>
            <a:prstDash val="solid"/>
          </a:ln>
        </p:spPr>
        <p:txBody>
          <a:bodyPr/>
          <a:lstStyle/>
          <a:p>
            <a:endParaRPr lang="en-GB"/>
          </a:p>
        </p:txBody>
      </p:sp>
      <p:sp>
        <p:nvSpPr>
          <p:cNvPr id="19" name="Text 17"/>
          <p:cNvSpPr/>
          <p:nvPr/>
        </p:nvSpPr>
        <p:spPr>
          <a:xfrm>
            <a:off x="4828032" y="749808"/>
            <a:ext cx="4069080" cy="310896"/>
          </a:xfrm>
          <a:prstGeom prst="rect">
            <a:avLst/>
          </a:prstGeom>
          <a:noFill/>
          <a:ln/>
        </p:spPr>
        <p:txBody>
          <a:bodyPr wrap="square" lIns="0" tIns="0" rIns="0" bIns="0" rtlCol="0" anchor="ctr"/>
          <a:lstStyle/>
          <a:p>
            <a:pPr marL="0" indent="0">
              <a:buNone/>
            </a:pPr>
            <a:r>
              <a:rPr lang="en-US" sz="1100" b="1" dirty="0">
                <a:solidFill>
                  <a:srgbClr val="FFFFFF"/>
                </a:solidFill>
                <a:latin typeface="Calibri" pitchFamily="34" charset="0"/>
                <a:ea typeface="Calibri" pitchFamily="34" charset="-122"/>
                <a:cs typeface="Calibri" pitchFamily="34" charset="-120"/>
              </a:rPr>
              <a:t>Evaluation Metrics</a:t>
            </a:r>
            <a:endParaRPr lang="en-US" sz="1100" dirty="0"/>
          </a:p>
        </p:txBody>
      </p:sp>
      <p:sp>
        <p:nvSpPr>
          <p:cNvPr id="20" name="Shape 18"/>
          <p:cNvSpPr/>
          <p:nvPr/>
        </p:nvSpPr>
        <p:spPr>
          <a:xfrm>
            <a:off x="4718304" y="1060704"/>
            <a:ext cx="4206240" cy="749808"/>
          </a:xfrm>
          <a:prstGeom prst="rect">
            <a:avLst/>
          </a:prstGeom>
          <a:solidFill>
            <a:srgbClr val="FFFFFF"/>
          </a:solidFill>
          <a:ln w="12700">
            <a:solidFill>
              <a:srgbClr val="C8D0DA"/>
            </a:solidFill>
            <a:prstDash val="solid"/>
          </a:ln>
        </p:spPr>
        <p:txBody>
          <a:bodyPr/>
          <a:lstStyle/>
          <a:p>
            <a:endParaRPr lang="en-GB"/>
          </a:p>
        </p:txBody>
      </p:sp>
      <p:sp>
        <p:nvSpPr>
          <p:cNvPr id="21" name="Shape 19"/>
          <p:cNvSpPr/>
          <p:nvPr/>
        </p:nvSpPr>
        <p:spPr>
          <a:xfrm>
            <a:off x="4718304" y="1060704"/>
            <a:ext cx="64008" cy="749808"/>
          </a:xfrm>
          <a:prstGeom prst="rect">
            <a:avLst/>
          </a:prstGeom>
          <a:solidFill>
            <a:srgbClr val="008B8B"/>
          </a:solidFill>
          <a:ln w="12700">
            <a:solidFill>
              <a:srgbClr val="008B8B"/>
            </a:solidFill>
            <a:prstDash val="solid"/>
          </a:ln>
        </p:spPr>
        <p:txBody>
          <a:bodyPr/>
          <a:lstStyle/>
          <a:p>
            <a:endParaRPr lang="en-GB"/>
          </a:p>
        </p:txBody>
      </p:sp>
      <p:sp>
        <p:nvSpPr>
          <p:cNvPr id="22" name="Text 20"/>
          <p:cNvSpPr/>
          <p:nvPr/>
        </p:nvSpPr>
        <p:spPr>
          <a:xfrm>
            <a:off x="4873752" y="1133856"/>
            <a:ext cx="3931920" cy="237744"/>
          </a:xfrm>
          <a:prstGeom prst="rect">
            <a:avLst/>
          </a:prstGeom>
          <a:noFill/>
          <a:ln/>
        </p:spPr>
        <p:txBody>
          <a:bodyPr wrap="square" lIns="0" tIns="0" rIns="0" bIns="0" rtlCol="0" anchor="ctr"/>
          <a:lstStyle/>
          <a:p>
            <a:pPr marL="0" indent="0">
              <a:buNone/>
            </a:pPr>
            <a:r>
              <a:rPr lang="en-US" sz="1200" b="1" dirty="0">
                <a:solidFill>
                  <a:srgbClr val="162840"/>
                </a:solidFill>
                <a:latin typeface="Calibri" pitchFamily="34" charset="0"/>
                <a:ea typeface="Calibri" pitchFamily="34" charset="-122"/>
                <a:cs typeface="Calibri" pitchFamily="34" charset="-120"/>
              </a:rPr>
              <a:t>APFD</a:t>
            </a:r>
            <a:endParaRPr lang="en-US" sz="1200" dirty="0"/>
          </a:p>
        </p:txBody>
      </p:sp>
      <p:sp>
        <p:nvSpPr>
          <p:cNvPr id="23" name="Text 21"/>
          <p:cNvSpPr/>
          <p:nvPr/>
        </p:nvSpPr>
        <p:spPr>
          <a:xfrm>
            <a:off x="4873752" y="1408176"/>
            <a:ext cx="3931920" cy="347472"/>
          </a:xfrm>
          <a:prstGeom prst="rect">
            <a:avLst/>
          </a:prstGeom>
          <a:noFill/>
          <a:ln/>
        </p:spPr>
        <p:txBody>
          <a:bodyPr wrap="square" lIns="0" tIns="0" rIns="0" bIns="0" rtlCol="0" anchor="ctr"/>
          <a:lstStyle/>
          <a:p>
            <a:pPr marL="0" indent="0">
              <a:buNone/>
            </a:pPr>
            <a:r>
              <a:rPr lang="en-US" sz="900" dirty="0">
                <a:solidFill>
                  <a:srgbClr val="4D5E70"/>
                </a:solidFill>
                <a:latin typeface="Calibri" pitchFamily="34" charset="0"/>
                <a:ea typeface="Calibri" pitchFamily="34" charset="-122"/>
                <a:cs typeface="Calibri" pitchFamily="34" charset="-120"/>
              </a:rPr>
              <a:t>Average Percentage of Faults Detected — primary metric measuring fault detection rate as test suite executes.</a:t>
            </a:r>
            <a:endParaRPr lang="en-US" sz="900" dirty="0"/>
          </a:p>
        </p:txBody>
      </p:sp>
      <p:sp>
        <p:nvSpPr>
          <p:cNvPr id="24" name="Shape 22"/>
          <p:cNvSpPr/>
          <p:nvPr/>
        </p:nvSpPr>
        <p:spPr>
          <a:xfrm>
            <a:off x="4718304" y="1920240"/>
            <a:ext cx="4206240" cy="749808"/>
          </a:xfrm>
          <a:prstGeom prst="rect">
            <a:avLst/>
          </a:prstGeom>
          <a:solidFill>
            <a:srgbClr val="FFFFFF"/>
          </a:solidFill>
          <a:ln w="12700">
            <a:solidFill>
              <a:srgbClr val="C8D0DA"/>
            </a:solidFill>
            <a:prstDash val="solid"/>
          </a:ln>
        </p:spPr>
        <p:txBody>
          <a:bodyPr/>
          <a:lstStyle/>
          <a:p>
            <a:endParaRPr lang="en-GB"/>
          </a:p>
        </p:txBody>
      </p:sp>
      <p:sp>
        <p:nvSpPr>
          <p:cNvPr id="25" name="Shape 23"/>
          <p:cNvSpPr/>
          <p:nvPr/>
        </p:nvSpPr>
        <p:spPr>
          <a:xfrm>
            <a:off x="4718304" y="1920240"/>
            <a:ext cx="64008" cy="749808"/>
          </a:xfrm>
          <a:prstGeom prst="rect">
            <a:avLst/>
          </a:prstGeom>
          <a:solidFill>
            <a:srgbClr val="008B8B"/>
          </a:solidFill>
          <a:ln w="12700">
            <a:solidFill>
              <a:srgbClr val="008B8B"/>
            </a:solidFill>
            <a:prstDash val="solid"/>
          </a:ln>
        </p:spPr>
        <p:txBody>
          <a:bodyPr/>
          <a:lstStyle/>
          <a:p>
            <a:endParaRPr lang="en-GB"/>
          </a:p>
        </p:txBody>
      </p:sp>
      <p:sp>
        <p:nvSpPr>
          <p:cNvPr id="26" name="Text 24"/>
          <p:cNvSpPr/>
          <p:nvPr/>
        </p:nvSpPr>
        <p:spPr>
          <a:xfrm>
            <a:off x="4873752" y="1993392"/>
            <a:ext cx="3931920" cy="237744"/>
          </a:xfrm>
          <a:prstGeom prst="rect">
            <a:avLst/>
          </a:prstGeom>
          <a:noFill/>
          <a:ln/>
        </p:spPr>
        <p:txBody>
          <a:bodyPr wrap="square" lIns="0" tIns="0" rIns="0" bIns="0" rtlCol="0" anchor="ctr"/>
          <a:lstStyle/>
          <a:p>
            <a:pPr marL="0" indent="0">
              <a:buNone/>
            </a:pPr>
            <a:r>
              <a:rPr lang="en-US" sz="1200" b="1" dirty="0">
                <a:solidFill>
                  <a:srgbClr val="162840"/>
                </a:solidFill>
                <a:latin typeface="Calibri" pitchFamily="34" charset="0"/>
                <a:ea typeface="Calibri" pitchFamily="34" charset="-122"/>
                <a:cs typeface="Calibri" pitchFamily="34" charset="-120"/>
              </a:rPr>
              <a:t>APFDc</a:t>
            </a:r>
            <a:endParaRPr lang="en-US" sz="1200" dirty="0"/>
          </a:p>
        </p:txBody>
      </p:sp>
      <p:sp>
        <p:nvSpPr>
          <p:cNvPr id="27" name="Text 25"/>
          <p:cNvSpPr/>
          <p:nvPr/>
        </p:nvSpPr>
        <p:spPr>
          <a:xfrm>
            <a:off x="4873752" y="2267712"/>
            <a:ext cx="3931920" cy="347472"/>
          </a:xfrm>
          <a:prstGeom prst="rect">
            <a:avLst/>
          </a:prstGeom>
          <a:noFill/>
          <a:ln/>
        </p:spPr>
        <p:txBody>
          <a:bodyPr wrap="square" lIns="0" tIns="0" rIns="0" bIns="0" rtlCol="0" anchor="ctr"/>
          <a:lstStyle/>
          <a:p>
            <a:pPr marL="0" indent="0">
              <a:buNone/>
            </a:pPr>
            <a:r>
              <a:rPr lang="en-US" sz="900" dirty="0">
                <a:solidFill>
                  <a:srgbClr val="4D5E70"/>
                </a:solidFill>
                <a:latin typeface="Calibri" pitchFamily="34" charset="0"/>
                <a:ea typeface="Calibri" pitchFamily="34" charset="-122"/>
                <a:cs typeface="Calibri" pitchFamily="34" charset="-120"/>
              </a:rPr>
              <a:t>Cost-aware variant accounting for varying test execution durations. Critical for long-running CI suites.</a:t>
            </a:r>
            <a:endParaRPr lang="en-US" sz="900" dirty="0"/>
          </a:p>
        </p:txBody>
      </p:sp>
      <p:sp>
        <p:nvSpPr>
          <p:cNvPr id="28" name="Shape 26"/>
          <p:cNvSpPr/>
          <p:nvPr/>
        </p:nvSpPr>
        <p:spPr>
          <a:xfrm>
            <a:off x="4718304" y="2779776"/>
            <a:ext cx="4206240" cy="749808"/>
          </a:xfrm>
          <a:prstGeom prst="rect">
            <a:avLst/>
          </a:prstGeom>
          <a:solidFill>
            <a:srgbClr val="FFFFFF"/>
          </a:solidFill>
          <a:ln w="12700">
            <a:solidFill>
              <a:srgbClr val="C8D0DA"/>
            </a:solidFill>
            <a:prstDash val="solid"/>
          </a:ln>
        </p:spPr>
        <p:txBody>
          <a:bodyPr/>
          <a:lstStyle/>
          <a:p>
            <a:endParaRPr lang="en-GB"/>
          </a:p>
        </p:txBody>
      </p:sp>
      <p:sp>
        <p:nvSpPr>
          <p:cNvPr id="29" name="Shape 27"/>
          <p:cNvSpPr/>
          <p:nvPr/>
        </p:nvSpPr>
        <p:spPr>
          <a:xfrm>
            <a:off x="4718304" y="2779776"/>
            <a:ext cx="64008" cy="749808"/>
          </a:xfrm>
          <a:prstGeom prst="rect">
            <a:avLst/>
          </a:prstGeom>
          <a:solidFill>
            <a:srgbClr val="008B8B"/>
          </a:solidFill>
          <a:ln w="12700">
            <a:solidFill>
              <a:srgbClr val="008B8B"/>
            </a:solidFill>
            <a:prstDash val="solid"/>
          </a:ln>
        </p:spPr>
        <p:txBody>
          <a:bodyPr/>
          <a:lstStyle/>
          <a:p>
            <a:endParaRPr lang="en-GB"/>
          </a:p>
        </p:txBody>
      </p:sp>
      <p:sp>
        <p:nvSpPr>
          <p:cNvPr id="30" name="Text 28"/>
          <p:cNvSpPr/>
          <p:nvPr/>
        </p:nvSpPr>
        <p:spPr>
          <a:xfrm>
            <a:off x="4873752" y="2852928"/>
            <a:ext cx="3931920" cy="237744"/>
          </a:xfrm>
          <a:prstGeom prst="rect">
            <a:avLst/>
          </a:prstGeom>
          <a:noFill/>
          <a:ln/>
        </p:spPr>
        <p:txBody>
          <a:bodyPr wrap="square" lIns="0" tIns="0" rIns="0" bIns="0" rtlCol="0" anchor="ctr"/>
          <a:lstStyle/>
          <a:p>
            <a:pPr marL="0" indent="0">
              <a:buNone/>
            </a:pPr>
            <a:r>
              <a:rPr lang="en-US" sz="1200" b="1" dirty="0">
                <a:solidFill>
                  <a:srgbClr val="162840"/>
                </a:solidFill>
                <a:latin typeface="Calibri" pitchFamily="34" charset="0"/>
                <a:ea typeface="Calibri" pitchFamily="34" charset="-122"/>
                <a:cs typeface="Calibri" pitchFamily="34" charset="-120"/>
              </a:rPr>
              <a:t>SMOTE</a:t>
            </a:r>
            <a:endParaRPr lang="en-US" sz="1200" dirty="0"/>
          </a:p>
        </p:txBody>
      </p:sp>
      <p:sp>
        <p:nvSpPr>
          <p:cNvPr id="31" name="Text 29"/>
          <p:cNvSpPr/>
          <p:nvPr/>
        </p:nvSpPr>
        <p:spPr>
          <a:xfrm>
            <a:off x="4873752" y="3127248"/>
            <a:ext cx="3931920" cy="347472"/>
          </a:xfrm>
          <a:prstGeom prst="rect">
            <a:avLst/>
          </a:prstGeom>
          <a:noFill/>
          <a:ln/>
        </p:spPr>
        <p:txBody>
          <a:bodyPr wrap="square" lIns="0" tIns="0" rIns="0" bIns="0" rtlCol="0" anchor="ctr"/>
          <a:lstStyle/>
          <a:p>
            <a:pPr marL="0" indent="0">
              <a:buNone/>
            </a:pPr>
            <a:r>
              <a:rPr lang="en-US" sz="900" dirty="0">
                <a:solidFill>
                  <a:srgbClr val="4D5E70"/>
                </a:solidFill>
                <a:latin typeface="Calibri" pitchFamily="34" charset="0"/>
                <a:ea typeface="Calibri" pitchFamily="34" charset="-122"/>
                <a:cs typeface="Calibri" pitchFamily="34" charset="-120"/>
              </a:rPr>
              <a:t>Synthetic Minority Over-sampling handles the class imbalance problem during LSTM training (Gap 3)</a:t>
            </a:r>
            <a:endParaRPr lang="en-US" sz="900" dirty="0"/>
          </a:p>
        </p:txBody>
      </p:sp>
      <p:sp>
        <p:nvSpPr>
          <p:cNvPr id="32" name="Shape 30"/>
          <p:cNvSpPr/>
          <p:nvPr/>
        </p:nvSpPr>
        <p:spPr>
          <a:xfrm>
            <a:off x="4718304" y="3639312"/>
            <a:ext cx="4206240" cy="749808"/>
          </a:xfrm>
          <a:prstGeom prst="rect">
            <a:avLst/>
          </a:prstGeom>
          <a:solidFill>
            <a:srgbClr val="FFFFFF"/>
          </a:solidFill>
          <a:ln w="12700">
            <a:solidFill>
              <a:srgbClr val="C8D0DA"/>
            </a:solidFill>
            <a:prstDash val="solid"/>
          </a:ln>
        </p:spPr>
        <p:txBody>
          <a:bodyPr/>
          <a:lstStyle/>
          <a:p>
            <a:endParaRPr lang="en-GB"/>
          </a:p>
        </p:txBody>
      </p:sp>
      <p:sp>
        <p:nvSpPr>
          <p:cNvPr id="33" name="Shape 31"/>
          <p:cNvSpPr/>
          <p:nvPr/>
        </p:nvSpPr>
        <p:spPr>
          <a:xfrm>
            <a:off x="4718304" y="3639312"/>
            <a:ext cx="64008" cy="749808"/>
          </a:xfrm>
          <a:prstGeom prst="rect">
            <a:avLst/>
          </a:prstGeom>
          <a:solidFill>
            <a:srgbClr val="008B8B"/>
          </a:solidFill>
          <a:ln w="12700">
            <a:solidFill>
              <a:srgbClr val="008B8B"/>
            </a:solidFill>
            <a:prstDash val="solid"/>
          </a:ln>
        </p:spPr>
        <p:txBody>
          <a:bodyPr/>
          <a:lstStyle/>
          <a:p>
            <a:endParaRPr lang="en-GB"/>
          </a:p>
        </p:txBody>
      </p:sp>
      <p:sp>
        <p:nvSpPr>
          <p:cNvPr id="34" name="Text 32"/>
          <p:cNvSpPr/>
          <p:nvPr/>
        </p:nvSpPr>
        <p:spPr>
          <a:xfrm>
            <a:off x="4873752" y="3712464"/>
            <a:ext cx="3931920" cy="237744"/>
          </a:xfrm>
          <a:prstGeom prst="rect">
            <a:avLst/>
          </a:prstGeom>
          <a:noFill/>
          <a:ln/>
        </p:spPr>
        <p:txBody>
          <a:bodyPr wrap="square" lIns="0" tIns="0" rIns="0" bIns="0" rtlCol="0" anchor="ctr"/>
          <a:lstStyle/>
          <a:p>
            <a:pPr marL="0" indent="0">
              <a:buNone/>
            </a:pPr>
            <a:r>
              <a:rPr lang="en-US" sz="1200" b="1" dirty="0">
                <a:solidFill>
                  <a:srgbClr val="162840"/>
                </a:solidFill>
                <a:latin typeface="Calibri" pitchFamily="34" charset="0"/>
                <a:ea typeface="Calibri" pitchFamily="34" charset="-122"/>
                <a:cs typeface="Calibri" pitchFamily="34" charset="-120"/>
              </a:rPr>
              <a:t>Wilcoxon</a:t>
            </a:r>
            <a:endParaRPr lang="en-US" sz="1200" dirty="0"/>
          </a:p>
        </p:txBody>
      </p:sp>
      <p:sp>
        <p:nvSpPr>
          <p:cNvPr id="35" name="Text 33"/>
          <p:cNvSpPr/>
          <p:nvPr/>
        </p:nvSpPr>
        <p:spPr>
          <a:xfrm>
            <a:off x="4873752" y="3986784"/>
            <a:ext cx="3931920" cy="347472"/>
          </a:xfrm>
          <a:prstGeom prst="rect">
            <a:avLst/>
          </a:prstGeom>
          <a:noFill/>
          <a:ln/>
        </p:spPr>
        <p:txBody>
          <a:bodyPr wrap="square" lIns="0" tIns="0" rIns="0" bIns="0" rtlCol="0" anchor="ctr"/>
          <a:lstStyle/>
          <a:p>
            <a:pPr marL="0" indent="0">
              <a:buNone/>
            </a:pPr>
            <a:r>
              <a:rPr lang="en-US" sz="900" dirty="0">
                <a:solidFill>
                  <a:srgbClr val="4D5E70"/>
                </a:solidFill>
                <a:latin typeface="Calibri" pitchFamily="34" charset="0"/>
                <a:ea typeface="Calibri" pitchFamily="34" charset="-122"/>
                <a:cs typeface="Calibri" pitchFamily="34" charset="-120"/>
              </a:rPr>
              <a:t>Signed-rank test at p &lt; 0.05 — validates that performance differences are statistically significant</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cNvSpPr/>
          <p:nvPr/>
        </p:nvSpPr>
        <p:spPr>
          <a:xfrm>
            <a:off x="0" y="0"/>
            <a:ext cx="9144000" cy="658368"/>
          </a:xfrm>
          <a:prstGeom prst="rect">
            <a:avLst/>
          </a:prstGeom>
          <a:solidFill>
            <a:srgbClr val="162840"/>
          </a:solidFill>
          <a:ln w="12700">
            <a:solidFill>
              <a:srgbClr val="162840"/>
            </a:solidFill>
            <a:prstDash val="solid"/>
          </a:ln>
        </p:spPr>
        <p:txBody>
          <a:bodyPr wrap="square" lIns="182880" tIns="0" rIns="91440" bIns="45720" rtlCol="0" anchor="ctr"/>
          <a:lstStyle/>
          <a:p>
            <a:pPr marL="0" indent="0">
              <a:buNone/>
            </a:pPr>
            <a:r>
              <a:rPr lang="en-US" sz="2400" b="1" dirty="0">
                <a:solidFill>
                  <a:srgbClr val="FFFFFF"/>
                </a:solidFill>
                <a:latin typeface="Calibri" pitchFamily="34" charset="0"/>
              </a:rPr>
              <a:t>Project Plan</a:t>
            </a:r>
          </a:p>
        </p:txBody>
      </p:sp>
      <p:sp>
        <p:nvSpPr>
          <p:cNvPr id="3" name="BodyBG"/>
          <p:cNvSpPr/>
          <p:nvPr/>
        </p:nvSpPr>
        <p:spPr>
          <a:xfrm>
            <a:off x="0" y="658368"/>
            <a:ext cx="9144000" cy="4485132"/>
          </a:xfrm>
          <a:prstGeom prst="rect">
            <a:avLst/>
          </a:prstGeom>
          <a:solidFill>
            <a:srgbClr val="DDE3EA"/>
          </a:solidFill>
          <a:ln w="12700">
            <a:solidFill>
              <a:srgbClr val="DDE3EA"/>
            </a:solidFill>
            <a:prstDash val="solid"/>
          </a:ln>
        </p:spPr>
        <p:txBody>
          <a:bodyPr wrap="square" lIns="91440" tIns="45720" rIns="91440" bIns="45720" rtlCol="0" anchor="ctr"/>
          <a:lstStyle/>
          <a:p>
            <a:endParaRPr lang="en-US"/>
          </a:p>
        </p:txBody>
      </p:sp>
      <p:sp>
        <p:nvSpPr>
          <p:cNvPr id="300" name="Footer"/>
          <p:cNvSpPr/>
          <p:nvPr/>
        </p:nvSpPr>
        <p:spPr>
          <a:xfrm>
            <a:off x="0" y="4960620"/>
            <a:ext cx="9144000" cy="182880"/>
          </a:xfrm>
          <a:prstGeom prst="rect">
            <a:avLst/>
          </a:prstGeom>
          <a:solidFill>
            <a:srgbClr val="162840"/>
          </a:solidFill>
          <a:ln w="12700">
            <a:solidFill>
              <a:srgbClr val="162840"/>
            </a:solidFill>
            <a:prstDash val="solid"/>
          </a:ln>
        </p:spPr>
        <p:txBody>
          <a:bodyPr wrap="square" lIns="274320" tIns="0" rIns="91440" bIns="45720" rtlCol="0" anchor="ctr"/>
          <a:lstStyle/>
          <a:p>
            <a:pPr marL="0" indent="0">
              <a:buNone/>
            </a:pPr>
            <a:endParaRPr lang="en-US" sz="900" dirty="0">
              <a:solidFill>
                <a:srgbClr val="4D5E70"/>
              </a:solidFill>
              <a:latin typeface="Calibri" pitchFamily="34" charset="0"/>
            </a:endParaRPr>
          </a:p>
        </p:txBody>
      </p:sp>
      <p:pic>
        <p:nvPicPr>
          <p:cNvPr id="9" name="Picture 8" descr="The image is a table or flowchart outlining the stages of a research project, from literature review to submission.&#10;&#10;AI-generated content may be incorrect.">
            <a:extLst>
              <a:ext uri="{FF2B5EF4-FFF2-40B4-BE49-F238E27FC236}">
                <a16:creationId xmlns:a16="http://schemas.microsoft.com/office/drawing/2014/main" id="{84CA81C7-96CE-210D-F136-B2C8168F39C6}"/>
              </a:ext>
            </a:extLst>
          </p:cNvPr>
          <p:cNvPicPr>
            <a:picLocks noChangeAspect="1"/>
          </p:cNvPicPr>
          <p:nvPr/>
        </p:nvPicPr>
        <p:blipFill>
          <a:blip r:embed="rId3"/>
          <a:srcRect l="614" t="400" r="541"/>
          <a:stretch>
            <a:fillRect/>
          </a:stretch>
        </p:blipFill>
        <p:spPr>
          <a:xfrm>
            <a:off x="402336" y="1365504"/>
            <a:ext cx="8345424" cy="2987040"/>
          </a:xfrm>
          <a:prstGeom prst="rect">
            <a:avLst/>
          </a:prstGeom>
        </p:spPr>
      </p:pic>
      <p:sp>
        <p:nvSpPr>
          <p:cNvPr id="10" name="Text 5">
            <a:extLst>
              <a:ext uri="{FF2B5EF4-FFF2-40B4-BE49-F238E27FC236}">
                <a16:creationId xmlns:a16="http://schemas.microsoft.com/office/drawing/2014/main" id="{BE02C9BA-2B5F-D60A-280A-68209AACD2CF}"/>
              </a:ext>
            </a:extLst>
          </p:cNvPr>
          <p:cNvSpPr/>
          <p:nvPr/>
        </p:nvSpPr>
        <p:spPr>
          <a:xfrm>
            <a:off x="8686800" y="4960620"/>
            <a:ext cx="365760" cy="182880"/>
          </a:xfrm>
          <a:prstGeom prst="rect">
            <a:avLst/>
          </a:prstGeom>
          <a:noFill/>
          <a:ln/>
        </p:spPr>
        <p:txBody>
          <a:bodyPr wrap="square" lIns="0" tIns="0" rIns="0" bIns="0" rtlCol="0" anchor="ctr"/>
          <a:lstStyle/>
          <a:p>
            <a:pPr marL="0" indent="0" algn="r">
              <a:buNone/>
            </a:pPr>
            <a:r>
              <a:rPr lang="en-US" sz="800" dirty="0">
                <a:solidFill>
                  <a:srgbClr val="8FA3B8"/>
                </a:solidFill>
                <a:latin typeface="Calibri" pitchFamily="34" charset="0"/>
                <a:ea typeface="Calibri" pitchFamily="34" charset="-122"/>
                <a:cs typeface="Calibri" pitchFamily="34" charset="-120"/>
              </a:rPr>
              <a:t>10</a:t>
            </a:r>
            <a:endParaRPr lang="en-US" sz="800" dirty="0"/>
          </a:p>
        </p:txBody>
      </p:sp>
      <p:sp>
        <p:nvSpPr>
          <p:cNvPr id="11" name="Text 4">
            <a:extLst>
              <a:ext uri="{FF2B5EF4-FFF2-40B4-BE49-F238E27FC236}">
                <a16:creationId xmlns:a16="http://schemas.microsoft.com/office/drawing/2014/main" id="{276D5E31-4239-59FC-9A73-1203E44E1B2A}"/>
              </a:ext>
            </a:extLst>
          </p:cNvPr>
          <p:cNvSpPr/>
          <p:nvPr/>
        </p:nvSpPr>
        <p:spPr>
          <a:xfrm>
            <a:off x="402336" y="4960620"/>
            <a:ext cx="4572000" cy="182880"/>
          </a:xfrm>
          <a:prstGeom prst="rect">
            <a:avLst/>
          </a:prstGeom>
          <a:noFill/>
          <a:ln/>
        </p:spPr>
        <p:txBody>
          <a:bodyPr wrap="square" lIns="0" tIns="0" rIns="0" bIns="0" rtlCol="0" anchor="ctr"/>
          <a:lstStyle/>
          <a:p>
            <a:pPr marL="0" indent="0">
              <a:buNone/>
            </a:pPr>
            <a:r>
              <a:rPr lang="en-US" sz="800" dirty="0">
                <a:solidFill>
                  <a:srgbClr val="8FA3B8"/>
                </a:solidFill>
                <a:latin typeface="Calibri" pitchFamily="34" charset="0"/>
                <a:ea typeface="Calibri" pitchFamily="34" charset="-122"/>
                <a:cs typeface="Calibri" pitchFamily="34" charset="-120"/>
              </a:rPr>
              <a:t>VISHVARAJ | 2527154</a:t>
            </a:r>
            <a:endParaRPr lang="en-US" sz="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cNvSpPr/>
          <p:nvPr/>
        </p:nvSpPr>
        <p:spPr>
          <a:xfrm>
            <a:off x="0" y="0"/>
            <a:ext cx="9144000" cy="658368"/>
          </a:xfrm>
          <a:prstGeom prst="rect">
            <a:avLst/>
          </a:prstGeom>
          <a:solidFill>
            <a:srgbClr val="162840"/>
          </a:solidFill>
          <a:ln w="12700">
            <a:solidFill>
              <a:srgbClr val="162840"/>
            </a:solidFill>
            <a:prstDash val="solid"/>
          </a:ln>
        </p:spPr>
        <p:txBody>
          <a:bodyPr wrap="square" lIns="182880" tIns="0" rIns="91440" bIns="45720" rtlCol="0" anchor="ctr"/>
          <a:lstStyle/>
          <a:p>
            <a:pPr marL="0" indent="0">
              <a:buNone/>
            </a:pPr>
            <a:r>
              <a:rPr lang="en-US" sz="2000" b="1" dirty="0">
                <a:solidFill>
                  <a:srgbClr val="FFFFFF"/>
                </a:solidFill>
                <a:latin typeface="Calibri" pitchFamily="34" charset="0"/>
              </a:rPr>
              <a:t>Expected Impact &amp; Limitations</a:t>
            </a:r>
          </a:p>
        </p:txBody>
      </p:sp>
      <p:sp>
        <p:nvSpPr>
          <p:cNvPr id="3" name="BodyBG"/>
          <p:cNvSpPr/>
          <p:nvPr/>
        </p:nvSpPr>
        <p:spPr>
          <a:xfrm>
            <a:off x="0" y="658368"/>
            <a:ext cx="9144000" cy="4485132"/>
          </a:xfrm>
          <a:prstGeom prst="rect">
            <a:avLst/>
          </a:prstGeom>
          <a:solidFill>
            <a:srgbClr val="DDE3EA"/>
          </a:solidFill>
          <a:ln w="12700">
            <a:solidFill>
              <a:srgbClr val="DDE3EA"/>
            </a:solidFill>
            <a:prstDash val="solid"/>
          </a:ln>
        </p:spPr>
        <p:txBody>
          <a:bodyPr wrap="square" lIns="91440" tIns="45720" rIns="91440" bIns="45720" rtlCol="0" anchor="ctr"/>
          <a:lstStyle/>
          <a:p>
            <a:endParaRPr lang="en-US"/>
          </a:p>
        </p:txBody>
      </p:sp>
      <p:sp>
        <p:nvSpPr>
          <p:cNvPr id="4" name="ImpHdr"/>
          <p:cNvSpPr/>
          <p:nvPr/>
        </p:nvSpPr>
        <p:spPr>
          <a:xfrm>
            <a:off x="274320" y="841248"/>
            <a:ext cx="3840480" cy="347472"/>
          </a:xfrm>
          <a:prstGeom prst="rect">
            <a:avLst/>
          </a:prstGeom>
          <a:solidFill>
            <a:srgbClr val="162840"/>
          </a:solidFill>
          <a:ln w="12700">
            <a:solidFill>
              <a:srgbClr val="162840"/>
            </a:solidFill>
            <a:prstDash val="solid"/>
          </a:ln>
        </p:spPr>
        <p:txBody>
          <a:bodyPr wrap="square" lIns="137160" tIns="0" rIns="91440" bIns="45720" rtlCol="0" anchor="ctr"/>
          <a:lstStyle/>
          <a:p>
            <a:pPr marL="0" indent="0">
              <a:buNone/>
            </a:pPr>
            <a:r>
              <a:rPr lang="en-US" sz="1200" b="1" dirty="0">
                <a:solidFill>
                  <a:srgbClr val="FFFFFF"/>
                </a:solidFill>
                <a:latin typeface="Calibri" pitchFamily="34" charset="0"/>
              </a:rPr>
              <a:t>Expected Impact</a:t>
            </a:r>
          </a:p>
        </p:txBody>
      </p:sp>
      <p:sp>
        <p:nvSpPr>
          <p:cNvPr id="10" name="ILbl0"/>
          <p:cNvSpPr/>
          <p:nvPr/>
        </p:nvSpPr>
        <p:spPr>
          <a:xfrm>
            <a:off x="274320" y="1298448"/>
            <a:ext cx="1005840" cy="1078992"/>
          </a:xfrm>
          <a:prstGeom prst="rect">
            <a:avLst/>
          </a:prstGeom>
          <a:solidFill>
            <a:srgbClr val="008B8B"/>
          </a:solidFill>
          <a:ln w="12700">
            <a:solidFill>
              <a:srgbClr val="008B8B"/>
            </a:solidFill>
            <a:prstDash val="solid"/>
          </a:ln>
        </p:spPr>
        <p:txBody>
          <a:bodyPr wrap="square" lIns="0" tIns="0" rIns="91440" bIns="45720" rtlCol="0" anchor="ctr"/>
          <a:lstStyle/>
          <a:p>
            <a:pPr marL="0" indent="0" algn="ctr">
              <a:buNone/>
            </a:pPr>
            <a:r>
              <a:rPr lang="en-US" sz="1200" b="1" dirty="0">
                <a:solidFill>
                  <a:srgbClr val="FFFFFF"/>
                </a:solidFill>
                <a:latin typeface="Calibri" pitchFamily="34" charset="0"/>
              </a:rPr>
              <a:t>Academic</a:t>
            </a:r>
          </a:p>
        </p:txBody>
      </p:sp>
      <p:sp>
        <p:nvSpPr>
          <p:cNvPr id="11" name="IBody0"/>
          <p:cNvSpPr/>
          <p:nvPr/>
        </p:nvSpPr>
        <p:spPr>
          <a:xfrm>
            <a:off x="1280160" y="1298448"/>
            <a:ext cx="2834640" cy="1078992"/>
          </a:xfrm>
          <a:prstGeom prst="rect">
            <a:avLst/>
          </a:prstGeom>
          <a:solidFill>
            <a:srgbClr val="FFFFFF"/>
          </a:solidFill>
          <a:ln w="12700">
            <a:solidFill>
              <a:srgbClr val="C5CDD8"/>
            </a:solidFill>
            <a:prstDash val="solid"/>
          </a:ln>
        </p:spPr>
        <p:txBody>
          <a:bodyPr wrap="square" lIns="137160" tIns="109728" rIns="91440" bIns="45720" rtlCol="0" anchor="ctr"/>
          <a:lstStyle/>
          <a:p>
            <a:pPr marL="0" indent="0" algn="just">
              <a:buNone/>
            </a:pPr>
            <a:r>
              <a:rPr lang="en-GB" sz="1000" dirty="0">
                <a:solidFill>
                  <a:srgbClr val="162840"/>
                </a:solidFill>
                <a:latin typeface="Calibri" pitchFamily="34" charset="0"/>
              </a:rPr>
              <a:t>Advances the understanding of temporal sequence modeling in software testing, provides novel empirical evidence for deep learning–based TCP, and offers an open, reproducible framework for future research.</a:t>
            </a:r>
            <a:endParaRPr lang="en-US" sz="1000" dirty="0">
              <a:solidFill>
                <a:srgbClr val="162840"/>
              </a:solidFill>
              <a:latin typeface="Calibri" pitchFamily="34" charset="0"/>
            </a:endParaRPr>
          </a:p>
        </p:txBody>
      </p:sp>
      <p:sp>
        <p:nvSpPr>
          <p:cNvPr id="12" name="ILbl1"/>
          <p:cNvSpPr/>
          <p:nvPr/>
        </p:nvSpPr>
        <p:spPr>
          <a:xfrm>
            <a:off x="274320" y="2468880"/>
            <a:ext cx="1005840" cy="1078992"/>
          </a:xfrm>
          <a:prstGeom prst="rect">
            <a:avLst/>
          </a:prstGeom>
          <a:solidFill>
            <a:srgbClr val="008B8B"/>
          </a:solidFill>
          <a:ln w="12700">
            <a:solidFill>
              <a:srgbClr val="008B8B"/>
            </a:solidFill>
            <a:prstDash val="solid"/>
          </a:ln>
        </p:spPr>
        <p:txBody>
          <a:bodyPr wrap="square" lIns="0" tIns="0" rIns="91440" bIns="45720" rtlCol="0" anchor="ctr"/>
          <a:lstStyle/>
          <a:p>
            <a:pPr marL="0" indent="0" algn="ctr">
              <a:buNone/>
            </a:pPr>
            <a:r>
              <a:rPr lang="en-US" sz="1200" b="1" dirty="0">
                <a:solidFill>
                  <a:srgbClr val="FFFFFF"/>
                </a:solidFill>
                <a:latin typeface="Calibri" pitchFamily="34" charset="0"/>
              </a:rPr>
              <a:t>Industrial</a:t>
            </a:r>
          </a:p>
        </p:txBody>
      </p:sp>
      <p:sp>
        <p:nvSpPr>
          <p:cNvPr id="13" name="IBody1"/>
          <p:cNvSpPr/>
          <p:nvPr/>
        </p:nvSpPr>
        <p:spPr>
          <a:xfrm>
            <a:off x="1280160" y="2468880"/>
            <a:ext cx="2834640" cy="1078992"/>
          </a:xfrm>
          <a:prstGeom prst="rect">
            <a:avLst/>
          </a:prstGeom>
          <a:solidFill>
            <a:srgbClr val="FFFFFF"/>
          </a:solidFill>
          <a:ln w="12700">
            <a:solidFill>
              <a:srgbClr val="C5CDD8"/>
            </a:solidFill>
            <a:prstDash val="solid"/>
          </a:ln>
        </p:spPr>
        <p:txBody>
          <a:bodyPr wrap="square" lIns="137160" tIns="109728" rIns="91440" bIns="45720" rtlCol="0" anchor="ctr"/>
          <a:lstStyle/>
          <a:p>
            <a:pPr marL="0" indent="0" algn="just">
              <a:buNone/>
            </a:pPr>
            <a:r>
              <a:rPr lang="en-GB" sz="1000" dirty="0">
                <a:solidFill>
                  <a:srgbClr val="162840"/>
                </a:solidFill>
                <a:latin typeface="Calibri" pitchFamily="34" charset="0"/>
              </a:rPr>
              <a:t>Reduces CI pipeline execution time and is platform-agnostic, supporting Jenkins, GitHub Actions, and Azure DevOps. TCP has been proven beneficial at Google, Facebook, and SAP at scale.</a:t>
            </a:r>
            <a:endParaRPr lang="en-US" sz="1200" dirty="0">
              <a:solidFill>
                <a:srgbClr val="162840"/>
              </a:solidFill>
              <a:latin typeface="Calibri" pitchFamily="34" charset="0"/>
            </a:endParaRPr>
          </a:p>
        </p:txBody>
      </p:sp>
      <p:sp>
        <p:nvSpPr>
          <p:cNvPr id="14" name="ILbl2"/>
          <p:cNvSpPr/>
          <p:nvPr/>
        </p:nvSpPr>
        <p:spPr>
          <a:xfrm>
            <a:off x="274320" y="3639312"/>
            <a:ext cx="1005840" cy="1078992"/>
          </a:xfrm>
          <a:prstGeom prst="rect">
            <a:avLst/>
          </a:prstGeom>
          <a:solidFill>
            <a:srgbClr val="008B8B"/>
          </a:solidFill>
          <a:ln w="12700">
            <a:solidFill>
              <a:srgbClr val="008B8B"/>
            </a:solidFill>
            <a:prstDash val="solid"/>
          </a:ln>
        </p:spPr>
        <p:txBody>
          <a:bodyPr wrap="square" lIns="0" tIns="0" rIns="91440" bIns="45720" rtlCol="0" anchor="ctr"/>
          <a:lstStyle/>
          <a:p>
            <a:pPr marL="0" indent="0" algn="ctr">
              <a:buNone/>
            </a:pPr>
            <a:r>
              <a:rPr lang="en-US" sz="1200" b="1" dirty="0">
                <a:solidFill>
                  <a:srgbClr val="FFFFFF"/>
                </a:solidFill>
                <a:latin typeface="Calibri" pitchFamily="34" charset="0"/>
              </a:rPr>
              <a:t>Societal</a:t>
            </a:r>
          </a:p>
        </p:txBody>
      </p:sp>
      <p:sp>
        <p:nvSpPr>
          <p:cNvPr id="15" name="IBody2"/>
          <p:cNvSpPr/>
          <p:nvPr/>
        </p:nvSpPr>
        <p:spPr>
          <a:xfrm>
            <a:off x="1280160" y="3639312"/>
            <a:ext cx="2834640" cy="1078992"/>
          </a:xfrm>
          <a:prstGeom prst="rect">
            <a:avLst/>
          </a:prstGeom>
          <a:solidFill>
            <a:srgbClr val="FFFFFF"/>
          </a:solidFill>
          <a:ln w="12700">
            <a:solidFill>
              <a:srgbClr val="C5CDD8"/>
            </a:solidFill>
            <a:prstDash val="solid"/>
          </a:ln>
        </p:spPr>
        <p:txBody>
          <a:bodyPr wrap="square" lIns="137160" tIns="109728" rIns="91440" bIns="45720" rtlCol="0" anchor="ctr"/>
          <a:lstStyle/>
          <a:p>
            <a:pPr marL="0" indent="0" algn="just">
              <a:buNone/>
            </a:pPr>
            <a:r>
              <a:rPr lang="en-GB" sz="1000" dirty="0">
                <a:solidFill>
                  <a:srgbClr val="162840"/>
                </a:solidFill>
                <a:latin typeface="Calibri" pitchFamily="34" charset="0"/>
              </a:rPr>
              <a:t>Benefits smaller teams, open-source communities, and safety-critical domains (e.g., healthcare, financial systems) by enabling earlier fault detection at lower computational cost.</a:t>
            </a:r>
            <a:endParaRPr lang="en-US" sz="1100" dirty="0">
              <a:solidFill>
                <a:srgbClr val="162840"/>
              </a:solidFill>
              <a:latin typeface="Calibri" pitchFamily="34" charset="0"/>
            </a:endParaRPr>
          </a:p>
        </p:txBody>
      </p:sp>
      <p:sp>
        <p:nvSpPr>
          <p:cNvPr id="30" name="LimHdr"/>
          <p:cNvSpPr/>
          <p:nvPr/>
        </p:nvSpPr>
        <p:spPr>
          <a:xfrm>
            <a:off x="4937760" y="811689"/>
            <a:ext cx="3840480" cy="347472"/>
          </a:xfrm>
          <a:prstGeom prst="rect">
            <a:avLst/>
          </a:prstGeom>
          <a:solidFill>
            <a:srgbClr val="162840"/>
          </a:solidFill>
          <a:ln w="12700">
            <a:solidFill>
              <a:srgbClr val="162840"/>
            </a:solidFill>
            <a:prstDash val="solid"/>
          </a:ln>
        </p:spPr>
        <p:txBody>
          <a:bodyPr wrap="square" lIns="137160" tIns="0" rIns="91440" bIns="45720" rtlCol="0" anchor="ctr"/>
          <a:lstStyle/>
          <a:p>
            <a:pPr marL="0" indent="0">
              <a:buNone/>
            </a:pPr>
            <a:r>
              <a:rPr lang="en-US" sz="1200" b="1" dirty="0">
                <a:solidFill>
                  <a:srgbClr val="FFFFFF"/>
                </a:solidFill>
                <a:latin typeface="Calibri" pitchFamily="34" charset="0"/>
              </a:rPr>
              <a:t>Acknowledged Limitations</a:t>
            </a:r>
          </a:p>
        </p:txBody>
      </p:sp>
      <p:sp>
        <p:nvSpPr>
          <p:cNvPr id="40" name="LLbl0"/>
          <p:cNvSpPr/>
          <p:nvPr/>
        </p:nvSpPr>
        <p:spPr>
          <a:xfrm>
            <a:off x="4940808" y="1232154"/>
            <a:ext cx="1188720" cy="804672"/>
          </a:xfrm>
          <a:prstGeom prst="rect">
            <a:avLst/>
          </a:prstGeom>
          <a:solidFill>
            <a:srgbClr val="008B8B"/>
          </a:solidFill>
          <a:ln w="12700">
            <a:solidFill>
              <a:srgbClr val="008B8B"/>
            </a:solidFill>
            <a:prstDash val="solid"/>
          </a:ln>
        </p:spPr>
        <p:txBody>
          <a:bodyPr wrap="square" lIns="91440" tIns="0" rIns="91440" bIns="45720" rtlCol="0" anchor="ctr"/>
          <a:lstStyle/>
          <a:p>
            <a:pPr marL="0" indent="0" algn="ctr">
              <a:buNone/>
            </a:pPr>
            <a:r>
              <a:rPr lang="en-US" sz="1100" b="1" dirty="0">
                <a:solidFill>
                  <a:srgbClr val="FFFFFF"/>
                </a:solidFill>
                <a:latin typeface="Calibri" pitchFamily="34" charset="0"/>
              </a:rPr>
              <a:t>Cold Start</a:t>
            </a:r>
          </a:p>
        </p:txBody>
      </p:sp>
      <p:sp>
        <p:nvSpPr>
          <p:cNvPr id="41" name="LBody0"/>
          <p:cNvSpPr/>
          <p:nvPr/>
        </p:nvSpPr>
        <p:spPr>
          <a:xfrm>
            <a:off x="6129528" y="1232154"/>
            <a:ext cx="2651760" cy="804672"/>
          </a:xfrm>
          <a:prstGeom prst="rect">
            <a:avLst/>
          </a:prstGeom>
          <a:solidFill>
            <a:srgbClr val="FFFFFF"/>
          </a:solidFill>
          <a:ln w="12700">
            <a:solidFill>
              <a:srgbClr val="C5CDD8"/>
            </a:solidFill>
            <a:prstDash val="solid"/>
          </a:ln>
        </p:spPr>
        <p:txBody>
          <a:bodyPr wrap="square" lIns="109728" tIns="91440" rIns="91440" bIns="45720" rtlCol="0" anchor="ctr"/>
          <a:lstStyle/>
          <a:p>
            <a:pPr marL="0" indent="0" algn="just">
              <a:buNone/>
            </a:pPr>
            <a:r>
              <a:rPr lang="en-GB" sz="1000" dirty="0">
                <a:solidFill>
                  <a:srgbClr val="162840"/>
                </a:solidFill>
                <a:latin typeface="Calibri" pitchFamily="34" charset="0"/>
              </a:rPr>
              <a:t>Projects with very limited build history may not offer enough data for LSTMs to make reliable predictions.</a:t>
            </a:r>
            <a:endParaRPr lang="en-US" sz="1000" dirty="0">
              <a:solidFill>
                <a:srgbClr val="162840"/>
              </a:solidFill>
              <a:latin typeface="Calibri" pitchFamily="34" charset="0"/>
            </a:endParaRPr>
          </a:p>
        </p:txBody>
      </p:sp>
      <p:sp>
        <p:nvSpPr>
          <p:cNvPr id="42" name="LLbl1"/>
          <p:cNvSpPr/>
          <p:nvPr/>
        </p:nvSpPr>
        <p:spPr>
          <a:xfrm>
            <a:off x="4940808" y="2128266"/>
            <a:ext cx="1188720" cy="804672"/>
          </a:xfrm>
          <a:prstGeom prst="rect">
            <a:avLst/>
          </a:prstGeom>
          <a:solidFill>
            <a:srgbClr val="008B8B"/>
          </a:solidFill>
          <a:ln w="12700">
            <a:solidFill>
              <a:srgbClr val="008B8B"/>
            </a:solidFill>
            <a:prstDash val="solid"/>
          </a:ln>
        </p:spPr>
        <p:txBody>
          <a:bodyPr wrap="square" lIns="91440" tIns="0" rIns="91440" bIns="45720" rtlCol="0" anchor="ctr"/>
          <a:lstStyle/>
          <a:p>
            <a:pPr marL="0" indent="0" algn="ctr">
              <a:buNone/>
            </a:pPr>
            <a:r>
              <a:rPr lang="en-US" sz="1100" b="1" dirty="0">
                <a:solidFill>
                  <a:srgbClr val="FFFFFF"/>
                </a:solidFill>
                <a:latin typeface="Calibri" pitchFamily="34" charset="0"/>
              </a:rPr>
              <a:t>GPU Requirement</a:t>
            </a:r>
          </a:p>
        </p:txBody>
      </p:sp>
      <p:sp>
        <p:nvSpPr>
          <p:cNvPr id="43" name="LBody1"/>
          <p:cNvSpPr/>
          <p:nvPr/>
        </p:nvSpPr>
        <p:spPr>
          <a:xfrm>
            <a:off x="6129528" y="2128266"/>
            <a:ext cx="2651760" cy="804672"/>
          </a:xfrm>
          <a:prstGeom prst="rect">
            <a:avLst/>
          </a:prstGeom>
          <a:solidFill>
            <a:srgbClr val="FFFFFF"/>
          </a:solidFill>
          <a:ln w="12700">
            <a:solidFill>
              <a:srgbClr val="C5CDD8"/>
            </a:solidFill>
            <a:prstDash val="solid"/>
          </a:ln>
        </p:spPr>
        <p:txBody>
          <a:bodyPr wrap="square" lIns="109728" tIns="91440" rIns="91440" bIns="45720" rtlCol="0" anchor="ctr"/>
          <a:lstStyle/>
          <a:p>
            <a:pPr marL="0" indent="0" algn="just">
              <a:buNone/>
            </a:pPr>
            <a:r>
              <a:rPr lang="en-GB" sz="1000" dirty="0">
                <a:solidFill>
                  <a:srgbClr val="162840"/>
                </a:solidFill>
                <a:latin typeface="Calibri" pitchFamily="34" charset="0"/>
              </a:rPr>
              <a:t>LSTM training requires GPU resources, which may limit accessibility for smaller teams without high-performance computing (HPC) access.</a:t>
            </a:r>
            <a:endParaRPr lang="en-US" sz="1000" dirty="0">
              <a:solidFill>
                <a:srgbClr val="162840"/>
              </a:solidFill>
              <a:latin typeface="Calibri" pitchFamily="34" charset="0"/>
            </a:endParaRPr>
          </a:p>
        </p:txBody>
      </p:sp>
      <p:sp>
        <p:nvSpPr>
          <p:cNvPr id="44" name="LLbl2"/>
          <p:cNvSpPr/>
          <p:nvPr/>
        </p:nvSpPr>
        <p:spPr>
          <a:xfrm>
            <a:off x="4940808" y="3024378"/>
            <a:ext cx="1188720" cy="804672"/>
          </a:xfrm>
          <a:prstGeom prst="rect">
            <a:avLst/>
          </a:prstGeom>
          <a:solidFill>
            <a:srgbClr val="008B8B"/>
          </a:solidFill>
          <a:ln w="12700">
            <a:solidFill>
              <a:srgbClr val="008B8B"/>
            </a:solidFill>
            <a:prstDash val="solid"/>
          </a:ln>
        </p:spPr>
        <p:txBody>
          <a:bodyPr wrap="square" lIns="91440" tIns="0" rIns="91440" bIns="45720" rtlCol="0" anchor="ctr"/>
          <a:lstStyle/>
          <a:p>
            <a:pPr marL="0" indent="0" algn="ctr">
              <a:buNone/>
            </a:pPr>
            <a:r>
              <a:rPr lang="en-US" sz="1100" b="1" dirty="0">
                <a:solidFill>
                  <a:srgbClr val="FFFFFF"/>
                </a:solidFill>
                <a:latin typeface="Calibri" pitchFamily="34" charset="0"/>
              </a:rPr>
              <a:t>Interpretability</a:t>
            </a:r>
          </a:p>
        </p:txBody>
      </p:sp>
      <p:sp>
        <p:nvSpPr>
          <p:cNvPr id="45" name="LBody2"/>
          <p:cNvSpPr/>
          <p:nvPr/>
        </p:nvSpPr>
        <p:spPr>
          <a:xfrm>
            <a:off x="6129528" y="3024378"/>
            <a:ext cx="2651760" cy="804672"/>
          </a:xfrm>
          <a:prstGeom prst="rect">
            <a:avLst/>
          </a:prstGeom>
          <a:solidFill>
            <a:srgbClr val="FFFFFF"/>
          </a:solidFill>
          <a:ln w="12700">
            <a:solidFill>
              <a:srgbClr val="C5CDD8"/>
            </a:solidFill>
            <a:prstDash val="solid"/>
          </a:ln>
        </p:spPr>
        <p:txBody>
          <a:bodyPr wrap="square" lIns="109728" tIns="91440" rIns="91440" bIns="45720" rtlCol="0" anchor="ctr"/>
          <a:lstStyle/>
          <a:p>
            <a:pPr marL="0" indent="0">
              <a:buNone/>
            </a:pPr>
            <a:r>
              <a:rPr lang="en-GB" sz="1000" dirty="0">
                <a:solidFill>
                  <a:srgbClr val="162840"/>
                </a:solidFill>
                <a:latin typeface="Calibri" pitchFamily="34" charset="0"/>
              </a:rPr>
              <a:t>Deep learning models are less transparent than Random Forests, though this can be partially mitigated using explainability techniques, such as those proposed by Ramirez et al.</a:t>
            </a:r>
            <a:endParaRPr lang="en-US" sz="1000" dirty="0">
              <a:solidFill>
                <a:srgbClr val="162840"/>
              </a:solidFill>
              <a:latin typeface="Calibri" pitchFamily="34" charset="0"/>
            </a:endParaRPr>
          </a:p>
        </p:txBody>
      </p:sp>
      <p:sp>
        <p:nvSpPr>
          <p:cNvPr id="46" name="LLbl3"/>
          <p:cNvSpPr/>
          <p:nvPr/>
        </p:nvSpPr>
        <p:spPr>
          <a:xfrm>
            <a:off x="4940808" y="3920490"/>
            <a:ext cx="1188720" cy="804672"/>
          </a:xfrm>
          <a:prstGeom prst="rect">
            <a:avLst/>
          </a:prstGeom>
          <a:solidFill>
            <a:srgbClr val="008B8B"/>
          </a:solidFill>
          <a:ln w="12700">
            <a:solidFill>
              <a:srgbClr val="008B8B"/>
            </a:solidFill>
            <a:prstDash val="solid"/>
          </a:ln>
        </p:spPr>
        <p:txBody>
          <a:bodyPr wrap="square" lIns="91440" tIns="0" rIns="91440" bIns="45720" rtlCol="0" anchor="ctr"/>
          <a:lstStyle/>
          <a:p>
            <a:pPr marL="0" indent="0" algn="ctr">
              <a:buNone/>
            </a:pPr>
            <a:r>
              <a:rPr lang="en-US" sz="1100" b="1" dirty="0">
                <a:solidFill>
                  <a:srgbClr val="FFFFFF"/>
                </a:solidFill>
                <a:latin typeface="Calibri" pitchFamily="34" charset="0"/>
              </a:rPr>
              <a:t>Open-Source Bias</a:t>
            </a:r>
          </a:p>
        </p:txBody>
      </p:sp>
      <p:sp>
        <p:nvSpPr>
          <p:cNvPr id="47" name="LBody3"/>
          <p:cNvSpPr/>
          <p:nvPr/>
        </p:nvSpPr>
        <p:spPr>
          <a:xfrm>
            <a:off x="6129528" y="3920490"/>
            <a:ext cx="2651760" cy="804672"/>
          </a:xfrm>
          <a:prstGeom prst="rect">
            <a:avLst/>
          </a:prstGeom>
          <a:solidFill>
            <a:srgbClr val="FFFFFF"/>
          </a:solidFill>
          <a:ln w="12700">
            <a:solidFill>
              <a:srgbClr val="C5CDD8"/>
            </a:solidFill>
            <a:prstDash val="solid"/>
          </a:ln>
        </p:spPr>
        <p:txBody>
          <a:bodyPr wrap="square" lIns="109728" tIns="91440" rIns="91440" bIns="45720" rtlCol="0" anchor="ctr"/>
          <a:lstStyle/>
          <a:p>
            <a:pPr marL="0" indent="0">
              <a:buNone/>
            </a:pPr>
            <a:r>
              <a:rPr lang="en-GB" sz="1000" dirty="0">
                <a:solidFill>
                  <a:srgbClr val="162840"/>
                </a:solidFill>
                <a:latin typeface="Calibri" pitchFamily="34" charset="0"/>
              </a:rPr>
              <a:t>Both datasets come from open-source projects, so performance on proprietary codebases still needs further investigation.</a:t>
            </a:r>
            <a:endParaRPr lang="en-US" sz="1000" dirty="0">
              <a:solidFill>
                <a:srgbClr val="162840"/>
              </a:solidFill>
              <a:latin typeface="Calibri" pitchFamily="34" charset="0"/>
            </a:endParaRPr>
          </a:p>
        </p:txBody>
      </p:sp>
      <p:sp>
        <p:nvSpPr>
          <p:cNvPr id="100" name="Footer"/>
          <p:cNvSpPr/>
          <p:nvPr/>
        </p:nvSpPr>
        <p:spPr>
          <a:xfrm>
            <a:off x="0" y="4937760"/>
            <a:ext cx="9144000" cy="205740"/>
          </a:xfrm>
          <a:prstGeom prst="rect">
            <a:avLst/>
          </a:prstGeom>
          <a:solidFill>
            <a:srgbClr val="162840"/>
          </a:solidFill>
          <a:ln w="12700">
            <a:solidFill>
              <a:srgbClr val="162840"/>
            </a:solidFill>
            <a:prstDash val="solid"/>
          </a:ln>
        </p:spPr>
        <p:txBody>
          <a:bodyPr wrap="square" lIns="274320" tIns="0" rIns="91440" bIns="45720" rtlCol="0" anchor="ctr"/>
          <a:lstStyle/>
          <a:p>
            <a:pPr marL="0" indent="0">
              <a:buNone/>
            </a:pPr>
            <a:endParaRPr lang="en-US" sz="900" dirty="0">
              <a:solidFill>
                <a:srgbClr val="4D5E70"/>
              </a:solidFill>
              <a:latin typeface="Calibri" pitchFamily="34" charset="0"/>
            </a:endParaRPr>
          </a:p>
        </p:txBody>
      </p:sp>
      <p:sp>
        <p:nvSpPr>
          <p:cNvPr id="6" name="Text 4">
            <a:extLst>
              <a:ext uri="{FF2B5EF4-FFF2-40B4-BE49-F238E27FC236}">
                <a16:creationId xmlns:a16="http://schemas.microsoft.com/office/drawing/2014/main" id="{609BAB14-E262-9141-73A8-0D3373A8B071}"/>
              </a:ext>
            </a:extLst>
          </p:cNvPr>
          <p:cNvSpPr/>
          <p:nvPr/>
        </p:nvSpPr>
        <p:spPr>
          <a:xfrm>
            <a:off x="274320" y="4960620"/>
            <a:ext cx="4572000" cy="182880"/>
          </a:xfrm>
          <a:prstGeom prst="rect">
            <a:avLst/>
          </a:prstGeom>
          <a:noFill/>
          <a:ln/>
        </p:spPr>
        <p:txBody>
          <a:bodyPr wrap="square" lIns="0" tIns="0" rIns="0" bIns="0" rtlCol="0" anchor="ctr"/>
          <a:lstStyle/>
          <a:p>
            <a:pPr marL="0" indent="0">
              <a:buNone/>
            </a:pPr>
            <a:r>
              <a:rPr lang="en-US" sz="800" dirty="0">
                <a:solidFill>
                  <a:srgbClr val="8FA3B8"/>
                </a:solidFill>
                <a:latin typeface="Calibri" pitchFamily="34" charset="0"/>
                <a:ea typeface="Calibri" pitchFamily="34" charset="-122"/>
                <a:cs typeface="Calibri" pitchFamily="34" charset="-120"/>
              </a:rPr>
              <a:t>VISHVARAJ | 2527154</a:t>
            </a:r>
            <a:endParaRPr lang="en-US" sz="800" dirty="0"/>
          </a:p>
        </p:txBody>
      </p:sp>
      <p:sp>
        <p:nvSpPr>
          <p:cNvPr id="7" name="Text 5">
            <a:extLst>
              <a:ext uri="{FF2B5EF4-FFF2-40B4-BE49-F238E27FC236}">
                <a16:creationId xmlns:a16="http://schemas.microsoft.com/office/drawing/2014/main" id="{463E59BE-3FD6-2EDC-16A4-0C86B41FF634}"/>
              </a:ext>
            </a:extLst>
          </p:cNvPr>
          <p:cNvSpPr/>
          <p:nvPr/>
        </p:nvSpPr>
        <p:spPr>
          <a:xfrm>
            <a:off x="8686800" y="4960620"/>
            <a:ext cx="365760" cy="182880"/>
          </a:xfrm>
          <a:prstGeom prst="rect">
            <a:avLst/>
          </a:prstGeom>
          <a:noFill/>
          <a:ln/>
        </p:spPr>
        <p:txBody>
          <a:bodyPr wrap="square" lIns="0" tIns="0" rIns="0" bIns="0" rtlCol="0" anchor="ctr"/>
          <a:lstStyle/>
          <a:p>
            <a:pPr marL="0" indent="0" algn="r">
              <a:buNone/>
            </a:pPr>
            <a:r>
              <a:rPr lang="en-US" sz="800" dirty="0">
                <a:solidFill>
                  <a:srgbClr val="8FA3B8"/>
                </a:solidFill>
                <a:latin typeface="Calibri" pitchFamily="34" charset="0"/>
                <a:ea typeface="Calibri" pitchFamily="34" charset="-122"/>
                <a:cs typeface="Calibri" pitchFamily="34" charset="-120"/>
              </a:rPr>
              <a:t>11</a:t>
            </a:r>
            <a:endParaRPr lang="en-US" sz="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cNvSpPr/>
          <p:nvPr/>
        </p:nvSpPr>
        <p:spPr>
          <a:xfrm>
            <a:off x="0" y="0"/>
            <a:ext cx="9144000" cy="658368"/>
          </a:xfrm>
          <a:prstGeom prst="rect">
            <a:avLst/>
          </a:prstGeom>
          <a:solidFill>
            <a:srgbClr val="162840"/>
          </a:solidFill>
          <a:ln w="12700">
            <a:solidFill>
              <a:srgbClr val="162840"/>
            </a:solidFill>
            <a:prstDash val="solid"/>
          </a:ln>
        </p:spPr>
        <p:txBody>
          <a:bodyPr wrap="square" lIns="182880" tIns="0" rIns="91440" bIns="45720" rtlCol="0" anchor="ctr"/>
          <a:lstStyle/>
          <a:p>
            <a:pPr marL="0" indent="0">
              <a:buNone/>
            </a:pPr>
            <a:r>
              <a:rPr lang="en-US" sz="2000" b="1" dirty="0">
                <a:solidFill>
                  <a:srgbClr val="FFFFFF"/>
                </a:solidFill>
                <a:latin typeface="Calibri" pitchFamily="34" charset="0"/>
              </a:rPr>
              <a:t>Summary &amp; Conclusion</a:t>
            </a:r>
          </a:p>
        </p:txBody>
      </p:sp>
      <p:sp>
        <p:nvSpPr>
          <p:cNvPr id="3" name="BodyBG"/>
          <p:cNvSpPr/>
          <p:nvPr/>
        </p:nvSpPr>
        <p:spPr>
          <a:xfrm>
            <a:off x="0" y="658368"/>
            <a:ext cx="9144000" cy="4485132"/>
          </a:xfrm>
          <a:prstGeom prst="rect">
            <a:avLst/>
          </a:prstGeom>
          <a:solidFill>
            <a:srgbClr val="DDE3EA"/>
          </a:solidFill>
          <a:ln w="12700">
            <a:solidFill>
              <a:srgbClr val="DDE3EA"/>
            </a:solidFill>
            <a:prstDash val="solid"/>
          </a:ln>
        </p:spPr>
        <p:txBody>
          <a:bodyPr wrap="square" lIns="91440" tIns="45720" rIns="91440" bIns="45720" rtlCol="0" anchor="ctr"/>
          <a:lstStyle/>
          <a:p>
            <a:endParaRPr lang="en-US"/>
          </a:p>
        </p:txBody>
      </p:sp>
      <p:sp>
        <p:nvSpPr>
          <p:cNvPr id="4" name="KPHdr"/>
          <p:cNvSpPr/>
          <p:nvPr/>
        </p:nvSpPr>
        <p:spPr>
          <a:xfrm>
            <a:off x="274320" y="841248"/>
            <a:ext cx="8585064" cy="347472"/>
          </a:xfrm>
          <a:prstGeom prst="rect">
            <a:avLst/>
          </a:prstGeom>
          <a:solidFill>
            <a:srgbClr val="162840"/>
          </a:solidFill>
          <a:ln w="12700">
            <a:solidFill>
              <a:srgbClr val="162840"/>
            </a:solidFill>
            <a:prstDash val="solid"/>
          </a:ln>
        </p:spPr>
        <p:txBody>
          <a:bodyPr wrap="square" lIns="137160" tIns="0" rIns="91440" bIns="45720" rtlCol="0" anchor="ctr"/>
          <a:lstStyle/>
          <a:p>
            <a:pPr marL="0" indent="0">
              <a:buNone/>
            </a:pPr>
            <a:r>
              <a:rPr lang="en-US" sz="1300" b="1" dirty="0">
                <a:solidFill>
                  <a:srgbClr val="FFFFFF"/>
                </a:solidFill>
                <a:latin typeface="Calibri" pitchFamily="34" charset="0"/>
              </a:rPr>
              <a:t>Key Points</a:t>
            </a:r>
          </a:p>
        </p:txBody>
      </p:sp>
      <p:sp>
        <p:nvSpPr>
          <p:cNvPr id="100" name="Footer"/>
          <p:cNvSpPr/>
          <p:nvPr/>
        </p:nvSpPr>
        <p:spPr>
          <a:xfrm>
            <a:off x="0" y="4930140"/>
            <a:ext cx="9144000" cy="213360"/>
          </a:xfrm>
          <a:prstGeom prst="rect">
            <a:avLst/>
          </a:prstGeom>
          <a:solidFill>
            <a:srgbClr val="162840"/>
          </a:solidFill>
          <a:ln w="12700">
            <a:solidFill>
              <a:srgbClr val="162840"/>
            </a:solidFill>
            <a:prstDash val="solid"/>
          </a:ln>
        </p:spPr>
        <p:txBody>
          <a:bodyPr wrap="square" lIns="274320" tIns="0" rIns="91440" bIns="45720" rtlCol="0" anchor="ctr"/>
          <a:lstStyle/>
          <a:p>
            <a:pPr marL="0" indent="0">
              <a:buNone/>
            </a:pPr>
            <a:endParaRPr lang="en-US" sz="900" dirty="0">
              <a:solidFill>
                <a:srgbClr val="4D5E70"/>
              </a:solidFill>
              <a:latin typeface="Calibri" pitchFamily="34" charset="0"/>
            </a:endParaRPr>
          </a:p>
        </p:txBody>
      </p:sp>
      <p:sp>
        <p:nvSpPr>
          <p:cNvPr id="7" name="OD0">
            <a:extLst>
              <a:ext uri="{FF2B5EF4-FFF2-40B4-BE49-F238E27FC236}">
                <a16:creationId xmlns:a16="http://schemas.microsoft.com/office/drawing/2014/main" id="{3BB132E1-6487-2761-72D2-8C0AB9C098CA}"/>
              </a:ext>
            </a:extLst>
          </p:cNvPr>
          <p:cNvSpPr/>
          <p:nvPr/>
        </p:nvSpPr>
        <p:spPr>
          <a:xfrm>
            <a:off x="289560" y="1268001"/>
            <a:ext cx="8569824" cy="324930"/>
          </a:xfrm>
          <a:prstGeom prst="rect">
            <a:avLst/>
          </a:prstGeom>
          <a:solidFill>
            <a:srgbClr val="FFFFFF"/>
          </a:solidFill>
          <a:ln w="12700">
            <a:solidFill>
              <a:srgbClr val="C5CDD8"/>
            </a:solidFill>
            <a:prstDash val="solid"/>
          </a:ln>
        </p:spPr>
        <p:txBody>
          <a:bodyPr wrap="square" lIns="109728" tIns="36576" rIns="91440" bIns="45720" rtlCol="0" anchor="ctr"/>
          <a:lstStyle/>
          <a:p>
            <a:pPr marL="0" indent="0">
              <a:buNone/>
            </a:pPr>
            <a:r>
              <a:rPr lang="en-GB" sz="1000" dirty="0">
                <a:solidFill>
                  <a:srgbClr val="162840"/>
                </a:solidFill>
                <a:latin typeface="Calibri" pitchFamily="34" charset="0"/>
              </a:rPr>
              <a:t>Three clear gaps confirmed in existing ML-TCP literature</a:t>
            </a:r>
          </a:p>
        </p:txBody>
      </p:sp>
      <p:sp>
        <p:nvSpPr>
          <p:cNvPr id="8" name="OD1">
            <a:extLst>
              <a:ext uri="{FF2B5EF4-FFF2-40B4-BE49-F238E27FC236}">
                <a16:creationId xmlns:a16="http://schemas.microsoft.com/office/drawing/2014/main" id="{1BB18ABE-1F75-D697-5BBC-E2F0B2C49B2D}"/>
              </a:ext>
            </a:extLst>
          </p:cNvPr>
          <p:cNvSpPr/>
          <p:nvPr/>
        </p:nvSpPr>
        <p:spPr>
          <a:xfrm>
            <a:off x="289559" y="1718184"/>
            <a:ext cx="8580121" cy="324930"/>
          </a:xfrm>
          <a:prstGeom prst="rect">
            <a:avLst/>
          </a:prstGeom>
          <a:solidFill>
            <a:srgbClr val="EEF2F6"/>
          </a:solidFill>
          <a:ln w="12700">
            <a:solidFill>
              <a:srgbClr val="C5CDD8"/>
            </a:solidFill>
            <a:prstDash val="solid"/>
          </a:ln>
        </p:spPr>
        <p:txBody>
          <a:bodyPr wrap="square" lIns="109728" tIns="36576" rIns="91440" bIns="45720" rtlCol="0" anchor="ctr"/>
          <a:lstStyle/>
          <a:p>
            <a:pPr marL="0" indent="0">
              <a:buNone/>
            </a:pPr>
            <a:r>
              <a:rPr lang="en-GB" sz="1000" dirty="0">
                <a:solidFill>
                  <a:srgbClr val="162840"/>
                </a:solidFill>
                <a:latin typeface="Calibri" pitchFamily="34" charset="0"/>
              </a:rPr>
              <a:t>LSTM selected to model temporal execution history (Gap 1)</a:t>
            </a:r>
          </a:p>
        </p:txBody>
      </p:sp>
      <p:sp>
        <p:nvSpPr>
          <p:cNvPr id="9" name="OD2">
            <a:extLst>
              <a:ext uri="{FF2B5EF4-FFF2-40B4-BE49-F238E27FC236}">
                <a16:creationId xmlns:a16="http://schemas.microsoft.com/office/drawing/2014/main" id="{3872648F-8661-0FD2-6E5A-933F71F41BE5}"/>
              </a:ext>
            </a:extLst>
          </p:cNvPr>
          <p:cNvSpPr/>
          <p:nvPr/>
        </p:nvSpPr>
        <p:spPr>
          <a:xfrm>
            <a:off x="274316" y="2199033"/>
            <a:ext cx="8569824" cy="324930"/>
          </a:xfrm>
          <a:prstGeom prst="rect">
            <a:avLst/>
          </a:prstGeom>
          <a:solidFill>
            <a:srgbClr val="FFFFFF"/>
          </a:solidFill>
          <a:ln w="12700">
            <a:solidFill>
              <a:srgbClr val="C5CDD8"/>
            </a:solidFill>
            <a:prstDash val="solid"/>
          </a:ln>
        </p:spPr>
        <p:txBody>
          <a:bodyPr wrap="square" lIns="109728" tIns="36576" rIns="91440" bIns="45720" rtlCol="0" anchor="ctr"/>
          <a:lstStyle/>
          <a:p>
            <a:pPr marL="0" indent="0">
              <a:buNone/>
            </a:pPr>
            <a:r>
              <a:rPr lang="en-GB" sz="1000" dirty="0">
                <a:solidFill>
                  <a:srgbClr val="162840"/>
                </a:solidFill>
                <a:latin typeface="Calibri" pitchFamily="34" charset="0"/>
              </a:rPr>
              <a:t>Two large-scale public datasets used — LRTS and  Yaraghi (Gap 2)</a:t>
            </a:r>
          </a:p>
        </p:txBody>
      </p:sp>
      <p:sp>
        <p:nvSpPr>
          <p:cNvPr id="18" name="OD3">
            <a:extLst>
              <a:ext uri="{FF2B5EF4-FFF2-40B4-BE49-F238E27FC236}">
                <a16:creationId xmlns:a16="http://schemas.microsoft.com/office/drawing/2014/main" id="{4923BDB5-D65F-1C6E-BA29-0B971F0BBDA9}"/>
              </a:ext>
            </a:extLst>
          </p:cNvPr>
          <p:cNvSpPr/>
          <p:nvPr/>
        </p:nvSpPr>
        <p:spPr>
          <a:xfrm>
            <a:off x="281937" y="2710302"/>
            <a:ext cx="8569823" cy="319788"/>
          </a:xfrm>
          <a:prstGeom prst="rect">
            <a:avLst/>
          </a:prstGeom>
          <a:solidFill>
            <a:srgbClr val="EEF2F6"/>
          </a:solidFill>
          <a:ln w="12700">
            <a:solidFill>
              <a:srgbClr val="C5CDD8"/>
            </a:solidFill>
            <a:prstDash val="solid"/>
          </a:ln>
        </p:spPr>
        <p:txBody>
          <a:bodyPr wrap="square" lIns="109728" tIns="36576" rIns="91440" bIns="45720" rtlCol="0" anchor="ctr"/>
          <a:lstStyle/>
          <a:p>
            <a:pPr marL="0" indent="0">
              <a:buNone/>
            </a:pPr>
            <a:r>
              <a:rPr lang="en-GB" sz="1000" dirty="0">
                <a:solidFill>
                  <a:srgbClr val="162840"/>
                </a:solidFill>
                <a:latin typeface="Calibri" pitchFamily="34" charset="0"/>
              </a:rPr>
              <a:t>SMOTE applied to handle class imbalance (Gap 3)</a:t>
            </a:r>
          </a:p>
        </p:txBody>
      </p:sp>
      <p:sp>
        <p:nvSpPr>
          <p:cNvPr id="19" name="OD4">
            <a:extLst>
              <a:ext uri="{FF2B5EF4-FFF2-40B4-BE49-F238E27FC236}">
                <a16:creationId xmlns:a16="http://schemas.microsoft.com/office/drawing/2014/main" id="{2B32442D-E283-7E90-E3A4-0F557782D69E}"/>
              </a:ext>
            </a:extLst>
          </p:cNvPr>
          <p:cNvSpPr/>
          <p:nvPr/>
        </p:nvSpPr>
        <p:spPr>
          <a:xfrm>
            <a:off x="289559" y="3213831"/>
            <a:ext cx="8554581" cy="319788"/>
          </a:xfrm>
          <a:prstGeom prst="rect">
            <a:avLst/>
          </a:prstGeom>
          <a:solidFill>
            <a:srgbClr val="FFFFFF"/>
          </a:solidFill>
          <a:ln w="12700">
            <a:solidFill>
              <a:srgbClr val="C5CDD8"/>
            </a:solidFill>
            <a:prstDash val="solid"/>
          </a:ln>
        </p:spPr>
        <p:txBody>
          <a:bodyPr wrap="square" lIns="109728" tIns="36576" rIns="91440" bIns="45720" rtlCol="0" anchor="ctr"/>
          <a:lstStyle/>
          <a:p>
            <a:pPr marL="0" indent="0">
              <a:buNone/>
            </a:pPr>
            <a:r>
              <a:rPr lang="en-GB" sz="1000" dirty="0">
                <a:solidFill>
                  <a:srgbClr val="162840"/>
                </a:solidFill>
                <a:latin typeface="Calibri" pitchFamily="34" charset="0"/>
              </a:rPr>
              <a:t>Three well established baselines for rigorous comparison</a:t>
            </a:r>
          </a:p>
        </p:txBody>
      </p:sp>
      <p:sp>
        <p:nvSpPr>
          <p:cNvPr id="20" name="OD3">
            <a:extLst>
              <a:ext uri="{FF2B5EF4-FFF2-40B4-BE49-F238E27FC236}">
                <a16:creationId xmlns:a16="http://schemas.microsoft.com/office/drawing/2014/main" id="{16F59310-6867-C65B-4B84-5283B560CC95}"/>
              </a:ext>
            </a:extLst>
          </p:cNvPr>
          <p:cNvSpPr/>
          <p:nvPr/>
        </p:nvSpPr>
        <p:spPr>
          <a:xfrm>
            <a:off x="284616" y="3721992"/>
            <a:ext cx="8585064" cy="319788"/>
          </a:xfrm>
          <a:prstGeom prst="rect">
            <a:avLst/>
          </a:prstGeom>
          <a:solidFill>
            <a:srgbClr val="EEF2F6"/>
          </a:solidFill>
          <a:ln w="12700">
            <a:solidFill>
              <a:srgbClr val="C5CDD8"/>
            </a:solidFill>
            <a:prstDash val="solid"/>
          </a:ln>
        </p:spPr>
        <p:txBody>
          <a:bodyPr wrap="square" lIns="109728" tIns="36576" rIns="91440" bIns="45720" rtlCol="0" anchor="ctr"/>
          <a:lstStyle/>
          <a:p>
            <a:pPr marL="0" indent="0">
              <a:buNone/>
            </a:pPr>
            <a:r>
              <a:rPr lang="en-GB" sz="1000" dirty="0">
                <a:solidFill>
                  <a:srgbClr val="162840"/>
                </a:solidFill>
                <a:latin typeface="Calibri" pitchFamily="34" charset="0"/>
              </a:rPr>
              <a:t>Ethics: Study uses only data, with no human participants involved.</a:t>
            </a:r>
          </a:p>
        </p:txBody>
      </p:sp>
      <p:sp>
        <p:nvSpPr>
          <p:cNvPr id="21" name="OD4">
            <a:extLst>
              <a:ext uri="{FF2B5EF4-FFF2-40B4-BE49-F238E27FC236}">
                <a16:creationId xmlns:a16="http://schemas.microsoft.com/office/drawing/2014/main" id="{AB80D35D-6E17-89D6-F431-1EDEF6A072FD}"/>
              </a:ext>
            </a:extLst>
          </p:cNvPr>
          <p:cNvSpPr/>
          <p:nvPr/>
        </p:nvSpPr>
        <p:spPr>
          <a:xfrm>
            <a:off x="289559" y="4228118"/>
            <a:ext cx="8554581" cy="319789"/>
          </a:xfrm>
          <a:prstGeom prst="rect">
            <a:avLst/>
          </a:prstGeom>
          <a:solidFill>
            <a:srgbClr val="FFFFFF"/>
          </a:solidFill>
          <a:ln w="12700">
            <a:solidFill>
              <a:srgbClr val="C5CDD8"/>
            </a:solidFill>
            <a:prstDash val="solid"/>
          </a:ln>
        </p:spPr>
        <p:txBody>
          <a:bodyPr wrap="square" lIns="109728" tIns="36576" rIns="91440" bIns="45720" rtlCol="0" anchor="ctr"/>
          <a:lstStyle/>
          <a:p>
            <a:pPr marL="0" indent="0">
              <a:buNone/>
            </a:pPr>
            <a:r>
              <a:rPr lang="en-GB" sz="1000" dirty="0">
                <a:solidFill>
                  <a:srgbClr val="162840"/>
                </a:solidFill>
                <a:latin typeface="Calibri" pitchFamily="34" charset="0"/>
              </a:rPr>
              <a:t>Realistic 6-month plan aligned to five SMART objectives</a:t>
            </a:r>
          </a:p>
        </p:txBody>
      </p:sp>
      <p:sp>
        <p:nvSpPr>
          <p:cNvPr id="22" name="Text 4">
            <a:extLst>
              <a:ext uri="{FF2B5EF4-FFF2-40B4-BE49-F238E27FC236}">
                <a16:creationId xmlns:a16="http://schemas.microsoft.com/office/drawing/2014/main" id="{0BF1E922-91AA-74E8-CF13-DE0662560353}"/>
              </a:ext>
            </a:extLst>
          </p:cNvPr>
          <p:cNvSpPr/>
          <p:nvPr/>
        </p:nvSpPr>
        <p:spPr>
          <a:xfrm>
            <a:off x="256032" y="4954524"/>
            <a:ext cx="4572000" cy="182880"/>
          </a:xfrm>
          <a:prstGeom prst="rect">
            <a:avLst/>
          </a:prstGeom>
          <a:noFill/>
          <a:ln/>
        </p:spPr>
        <p:txBody>
          <a:bodyPr wrap="square" lIns="0" tIns="0" rIns="0" bIns="0" rtlCol="0" anchor="ctr"/>
          <a:lstStyle/>
          <a:p>
            <a:pPr marL="0" indent="0">
              <a:buNone/>
            </a:pPr>
            <a:r>
              <a:rPr lang="en-US" sz="800" dirty="0">
                <a:solidFill>
                  <a:srgbClr val="8FA3B8"/>
                </a:solidFill>
                <a:latin typeface="Calibri" pitchFamily="34" charset="0"/>
                <a:ea typeface="Calibri" pitchFamily="34" charset="-122"/>
                <a:cs typeface="Calibri" pitchFamily="34" charset="-120"/>
              </a:rPr>
              <a:t>VISHVARAJ | 2527154</a:t>
            </a:r>
            <a:endParaRPr lang="en-US" sz="800" dirty="0"/>
          </a:p>
        </p:txBody>
      </p:sp>
      <p:sp>
        <p:nvSpPr>
          <p:cNvPr id="23" name="Text 5">
            <a:extLst>
              <a:ext uri="{FF2B5EF4-FFF2-40B4-BE49-F238E27FC236}">
                <a16:creationId xmlns:a16="http://schemas.microsoft.com/office/drawing/2014/main" id="{BC664287-F2BF-C4D4-382C-FE578B84AFED}"/>
              </a:ext>
            </a:extLst>
          </p:cNvPr>
          <p:cNvSpPr/>
          <p:nvPr/>
        </p:nvSpPr>
        <p:spPr>
          <a:xfrm>
            <a:off x="8686800" y="4960620"/>
            <a:ext cx="365760" cy="182880"/>
          </a:xfrm>
          <a:prstGeom prst="rect">
            <a:avLst/>
          </a:prstGeom>
          <a:noFill/>
          <a:ln/>
        </p:spPr>
        <p:txBody>
          <a:bodyPr wrap="square" lIns="0" tIns="0" rIns="0" bIns="0" rtlCol="0" anchor="ctr"/>
          <a:lstStyle/>
          <a:p>
            <a:pPr marL="0" indent="0" algn="r">
              <a:buNone/>
            </a:pPr>
            <a:r>
              <a:rPr lang="en-US" sz="800" dirty="0">
                <a:solidFill>
                  <a:srgbClr val="8FA3B8"/>
                </a:solidFill>
                <a:latin typeface="Calibri" pitchFamily="34" charset="0"/>
                <a:ea typeface="Calibri" pitchFamily="34" charset="-122"/>
                <a:cs typeface="Calibri" pitchFamily="34" charset="-120"/>
              </a:rPr>
              <a:t>12</a:t>
            </a:r>
            <a:endParaRPr lang="en-US" sz="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D1B2F"/>
        </a:solidFill>
        <a:effectLst/>
      </p:bgPr>
    </p:bg>
    <p:spTree>
      <p:nvGrpSpPr>
        <p:cNvPr id="1" name=""/>
        <p:cNvGrpSpPr/>
        <p:nvPr/>
      </p:nvGrpSpPr>
      <p:grpSpPr>
        <a:xfrm>
          <a:off x="0" y="0"/>
          <a:ext cx="0" cy="0"/>
          <a:chOff x="0" y="0"/>
          <a:chExt cx="0" cy="0"/>
        </a:xfrm>
      </p:grpSpPr>
      <p:sp>
        <p:nvSpPr>
          <p:cNvPr id="2" name="Shape 0"/>
          <p:cNvSpPr/>
          <p:nvPr/>
        </p:nvSpPr>
        <p:spPr>
          <a:xfrm>
            <a:off x="0" y="542544"/>
            <a:ext cx="9144000" cy="4395216"/>
          </a:xfrm>
          <a:prstGeom prst="rect">
            <a:avLst/>
          </a:prstGeom>
          <a:solidFill>
            <a:srgbClr val="DDE3EA"/>
          </a:solidFill>
          <a:ln w="12700">
            <a:solidFill>
              <a:srgbClr val="DDE3EA"/>
            </a:solidFill>
            <a:prstDash val="solid"/>
          </a:ln>
        </p:spPr>
        <p:txBody>
          <a:bodyPr/>
          <a:lstStyle/>
          <a:p>
            <a:endParaRPr lang="en-GB"/>
          </a:p>
        </p:txBody>
      </p:sp>
      <p:sp>
        <p:nvSpPr>
          <p:cNvPr id="3" name="Shape 1"/>
          <p:cNvSpPr/>
          <p:nvPr/>
        </p:nvSpPr>
        <p:spPr>
          <a:xfrm>
            <a:off x="0" y="0"/>
            <a:ext cx="9144000" cy="542544"/>
          </a:xfrm>
          <a:prstGeom prst="rect">
            <a:avLst/>
          </a:prstGeom>
          <a:solidFill>
            <a:srgbClr val="162840"/>
          </a:solidFill>
          <a:ln w="12700">
            <a:solidFill>
              <a:srgbClr val="162840"/>
            </a:solidFill>
            <a:prstDash val="solid"/>
          </a:ln>
        </p:spPr>
        <p:txBody>
          <a:bodyPr/>
          <a:lstStyle/>
          <a:p>
            <a:endParaRPr lang="en-GB"/>
          </a:p>
        </p:txBody>
      </p:sp>
      <p:sp>
        <p:nvSpPr>
          <p:cNvPr id="4" name="Text 2"/>
          <p:cNvSpPr/>
          <p:nvPr/>
        </p:nvSpPr>
        <p:spPr>
          <a:xfrm>
            <a:off x="256032" y="0"/>
            <a:ext cx="8595360" cy="542544"/>
          </a:xfrm>
          <a:prstGeom prst="rect">
            <a:avLst/>
          </a:prstGeom>
          <a:noFill/>
          <a:ln/>
        </p:spPr>
        <p:txBody>
          <a:bodyPr wrap="square" lIns="0" tIns="0" rIns="0" bIns="0" rtlCol="0" anchor="ctr"/>
          <a:lstStyle/>
          <a:p>
            <a:pPr marL="0" indent="0">
              <a:buNone/>
            </a:pPr>
            <a:r>
              <a:rPr lang="en-US" sz="2000" b="1" dirty="0">
                <a:solidFill>
                  <a:srgbClr val="FFFFFF"/>
                </a:solidFill>
                <a:latin typeface="Calibri" pitchFamily="34" charset="0"/>
                <a:ea typeface="Calibri" pitchFamily="34" charset="-122"/>
                <a:cs typeface="Calibri" pitchFamily="34" charset="-120"/>
              </a:rPr>
              <a:t>References</a:t>
            </a:r>
            <a:endParaRPr lang="en-US" sz="2000" dirty="0"/>
          </a:p>
        </p:txBody>
      </p:sp>
      <p:sp>
        <p:nvSpPr>
          <p:cNvPr id="6" name="Text 4"/>
          <p:cNvSpPr/>
          <p:nvPr/>
        </p:nvSpPr>
        <p:spPr>
          <a:xfrm>
            <a:off x="91440" y="4962144"/>
            <a:ext cx="4572000" cy="182880"/>
          </a:xfrm>
          <a:prstGeom prst="rect">
            <a:avLst/>
          </a:prstGeom>
          <a:noFill/>
          <a:ln/>
        </p:spPr>
        <p:txBody>
          <a:bodyPr wrap="square" lIns="0" tIns="0" rIns="0" bIns="0" rtlCol="0" anchor="ctr"/>
          <a:lstStyle/>
          <a:p>
            <a:pPr marL="0" indent="0">
              <a:buNone/>
            </a:pPr>
            <a:r>
              <a:rPr lang="en-US" sz="800" dirty="0">
                <a:solidFill>
                  <a:srgbClr val="8FA3B8"/>
                </a:solidFill>
                <a:latin typeface="Calibri" pitchFamily="34" charset="0"/>
                <a:ea typeface="Calibri" pitchFamily="34" charset="-122"/>
                <a:cs typeface="Calibri" pitchFamily="34" charset="-120"/>
              </a:rPr>
              <a:t>VISHVARAJ | 2527154</a:t>
            </a:r>
            <a:endParaRPr lang="en-US" sz="800" dirty="0"/>
          </a:p>
        </p:txBody>
      </p:sp>
      <p:sp>
        <p:nvSpPr>
          <p:cNvPr id="7" name="Text 5"/>
          <p:cNvSpPr/>
          <p:nvPr/>
        </p:nvSpPr>
        <p:spPr>
          <a:xfrm>
            <a:off x="8686800" y="4956048"/>
            <a:ext cx="365760" cy="182880"/>
          </a:xfrm>
          <a:prstGeom prst="rect">
            <a:avLst/>
          </a:prstGeom>
          <a:noFill/>
          <a:ln/>
        </p:spPr>
        <p:txBody>
          <a:bodyPr wrap="square" lIns="0" tIns="0" rIns="0" bIns="0" rtlCol="0" anchor="ctr"/>
          <a:lstStyle/>
          <a:p>
            <a:pPr marL="0" indent="0" algn="r">
              <a:buNone/>
            </a:pPr>
            <a:r>
              <a:rPr lang="en-US" sz="800" dirty="0">
                <a:solidFill>
                  <a:srgbClr val="8FA3B8"/>
                </a:solidFill>
                <a:latin typeface="Calibri" pitchFamily="34" charset="0"/>
                <a:ea typeface="Calibri" pitchFamily="34" charset="-122"/>
                <a:cs typeface="Calibri" pitchFamily="34" charset="-120"/>
              </a:rPr>
              <a:t>13</a:t>
            </a:r>
            <a:endParaRPr lang="en-US" sz="800" dirty="0"/>
          </a:p>
        </p:txBody>
      </p:sp>
      <p:sp>
        <p:nvSpPr>
          <p:cNvPr id="8" name="Text 6"/>
          <p:cNvSpPr/>
          <p:nvPr/>
        </p:nvSpPr>
        <p:spPr>
          <a:xfrm>
            <a:off x="91440" y="566928"/>
            <a:ext cx="8961120" cy="4346448"/>
          </a:xfrm>
          <a:prstGeom prst="rect">
            <a:avLst/>
          </a:prstGeom>
          <a:noFill/>
          <a:ln/>
        </p:spPr>
        <p:txBody>
          <a:bodyPr wrap="square" lIns="0" tIns="0" rIns="0" bIns="0" rtlCol="0" anchor="ctr"/>
          <a:lstStyle/>
          <a:p>
            <a:pPr marL="0" indent="0">
              <a:buNone/>
            </a:pPr>
            <a:r>
              <a:rPr lang="en-US" sz="600" dirty="0">
                <a:solidFill>
                  <a:srgbClr val="4D5E70"/>
                </a:solidFill>
                <a:latin typeface="Calibri" pitchFamily="34" charset="0"/>
                <a:ea typeface="Calibri" pitchFamily="34" charset="-122"/>
                <a:cs typeface="Calibri" pitchFamily="34" charset="-120"/>
              </a:rPr>
              <a:t>[1] A. Memon, Z. Gao, B. Nguyen, S. Dhanda, E. Nickell, R. </a:t>
            </a:r>
            <a:r>
              <a:rPr lang="en-US" sz="600" dirty="0" err="1">
                <a:solidFill>
                  <a:srgbClr val="4D5E70"/>
                </a:solidFill>
                <a:latin typeface="Calibri" pitchFamily="34" charset="0"/>
                <a:ea typeface="Calibri" pitchFamily="34" charset="-122"/>
                <a:cs typeface="Calibri" pitchFamily="34" charset="-120"/>
              </a:rPr>
              <a:t>Siemborski</a:t>
            </a:r>
            <a:r>
              <a:rPr lang="en-US" sz="600" dirty="0">
                <a:solidFill>
                  <a:srgbClr val="4D5E70"/>
                </a:solidFill>
                <a:latin typeface="Calibri" pitchFamily="34" charset="0"/>
                <a:ea typeface="Calibri" pitchFamily="34" charset="-122"/>
                <a:cs typeface="Calibri" pitchFamily="34" charset="-120"/>
              </a:rPr>
              <a:t>, and J. Micco, “Taming Google-Scale Continuous Testing,” in Proc. 2017 IEEE/ACM 39th Int. Conf. Software Engineering: Software Engineering in Practice Track (ICSE-SEIP), pp. 233–242, 2017.</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[2] G. Rothermel, R. H. Untch, C. Chu, and M. J. Harrold, “Prioritizing Test Cases for Regression Testing,” IEEE Transactions on Software Engineering, vol. 27, no. 10, pp. 929–948, 2001.</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[3] M. </a:t>
            </a:r>
            <a:r>
              <a:rPr lang="en-US" sz="600" dirty="0" err="1">
                <a:solidFill>
                  <a:srgbClr val="4D5E70"/>
                </a:solidFill>
                <a:latin typeface="Calibri" pitchFamily="34" charset="0"/>
                <a:ea typeface="Calibri" pitchFamily="34" charset="-122"/>
                <a:cs typeface="Calibri" pitchFamily="34" charset="-120"/>
              </a:rPr>
              <a:t>Machalica</a:t>
            </a:r>
            <a:r>
              <a:rPr lang="en-US" sz="600" dirty="0">
                <a:solidFill>
                  <a:srgbClr val="4D5E70"/>
                </a:solidFill>
                <a:latin typeface="Calibri" pitchFamily="34" charset="0"/>
                <a:ea typeface="Calibri" pitchFamily="34" charset="-122"/>
                <a:cs typeface="Calibri" pitchFamily="34" charset="-120"/>
              </a:rPr>
              <a:t>, A. </a:t>
            </a:r>
            <a:r>
              <a:rPr lang="en-US" sz="600" dirty="0" err="1">
                <a:solidFill>
                  <a:srgbClr val="4D5E70"/>
                </a:solidFill>
                <a:latin typeface="Calibri" pitchFamily="34" charset="0"/>
                <a:ea typeface="Calibri" pitchFamily="34" charset="-122"/>
                <a:cs typeface="Calibri" pitchFamily="34" charset="-120"/>
              </a:rPr>
              <a:t>Samylkin</a:t>
            </a:r>
            <a:r>
              <a:rPr lang="en-US" sz="600" dirty="0">
                <a:solidFill>
                  <a:srgbClr val="4D5E70"/>
                </a:solidFill>
                <a:latin typeface="Calibri" pitchFamily="34" charset="0"/>
                <a:ea typeface="Calibri" pitchFamily="34" charset="-122"/>
                <a:cs typeface="Calibri" pitchFamily="34" charset="-120"/>
              </a:rPr>
              <a:t>, M. Porth, and S. Chandra, “Predictive Test Selection,” in Proc. 2019 IEEE/ACM 41st Int. Conf. Software Engineering: Software Engineering in Practice (ICSE-SEIP), pp. 91–100, 2019.</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[4] S. Elbaum, A. G. </a:t>
            </a:r>
            <a:r>
              <a:rPr lang="en-US" sz="600" dirty="0" err="1">
                <a:solidFill>
                  <a:srgbClr val="4D5E70"/>
                </a:solidFill>
                <a:latin typeface="Calibri" pitchFamily="34" charset="0"/>
                <a:ea typeface="Calibri" pitchFamily="34" charset="-122"/>
                <a:cs typeface="Calibri" pitchFamily="34" charset="-120"/>
              </a:rPr>
              <a:t>Malishevsky</a:t>
            </a:r>
            <a:r>
              <a:rPr lang="en-US" sz="600" dirty="0">
                <a:solidFill>
                  <a:srgbClr val="4D5E70"/>
                </a:solidFill>
                <a:latin typeface="Calibri" pitchFamily="34" charset="0"/>
                <a:ea typeface="Calibri" pitchFamily="34" charset="-122"/>
                <a:cs typeface="Calibri" pitchFamily="34" charset="-120"/>
              </a:rPr>
              <a:t>, and G. Rothermel, “Test Case Prioritization: A Family of Empirical Studies,” IEEE Transactions on Software Engineering, vol. 28, no. 2, pp. 159–182, 2002.</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[5] I. P. Fernandes and L. E. G. Martins, “Test Case Prioritization Methods: A Systematic Literature Review,” Journal of Software Engineering Research and Development, vol. 13, no. 2, pp. 51–68, 2025.</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[6] A. </a:t>
            </a:r>
            <a:r>
              <a:rPr lang="en-US" sz="600" dirty="0" err="1">
                <a:solidFill>
                  <a:srgbClr val="4D5E70"/>
                </a:solidFill>
                <a:latin typeface="Calibri" pitchFamily="34" charset="0"/>
                <a:ea typeface="Calibri" pitchFamily="34" charset="-122"/>
                <a:cs typeface="Calibri" pitchFamily="34" charset="-120"/>
              </a:rPr>
              <a:t>Kondareddy</a:t>
            </a:r>
            <a:r>
              <a:rPr lang="en-US" sz="600" dirty="0">
                <a:solidFill>
                  <a:srgbClr val="4D5E70"/>
                </a:solidFill>
                <a:latin typeface="Calibri" pitchFamily="34" charset="0"/>
                <a:ea typeface="Calibri" pitchFamily="34" charset="-122"/>
                <a:cs typeface="Calibri" pitchFamily="34" charset="-120"/>
              </a:rPr>
              <a:t>, S. Azad, A. Singh, and T. A. D. Henderson, “Speculative Testing at Google with Transition Prediction,” in Proc. IEEE Int. Conf. Software Testing, Verification and Validation (ICST), Industry Track, Google LLC, 2025.</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[7] R. Pan, M. Bagherzadeh, T. A. Ghaleb, and L. Briand, “Test Case Selection and Prioritization Using Machine Learning: A Systematic Literature Review,” Empirical Software Engineering, Springer, vol. 27, Article 29, 2022.</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[8] A. Saboor Yaraghi, M. Bagherzadeh, N. Kahani, and L. C. Briand, “Scalable and Accurate Test Case Prioritization in Continuous Integration Contexts,” IEEE Transactions on Software Engineering, vol. 49, no. 4, pp. 1615–1639, 2022.</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[9] Y. F. Zhao, D. Hao, and L. Zhang, “Revisiting Machine Learning Based Test Case Prioritization for Continuous Integration,” in Proc. 2023 IEEE Int. Conf. Software Maintenance and Evolution (ICSME), pp. 232–244, 2023.</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[10] Z. Xiao and L. Xiao, “A Systematic Literature Review on Test Case Prioritization and Regression Test Selection,” IEEE Access, vol. 11, Art. no. 10197719, 2023.</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[11] J. Mendoza, J. Mycroft, L. Milbury, N. Kahani, and J. Jaskolka, “On the Effectiveness of Data Balancing Techniques in the Context of ML-Based Test Case Prioritization,” in Proc. 18th Int. Conf. Predictive Models and Data Analytics in Software Engineering (PROMISE), pp. 72–81, 2022.</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[12] R. Cheng, L. Zhang, D. Marinov, and T. Xu, “Revisiting Test-Case Prioritization on Long-Running Test Suites,” in Proc. 33rd ACM SIGSOFT Int. Symp. Software Testing and Analysis (ISSTA), Vienna, Austria, 2024.</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[13] E. A. Da Roza, J. A. Prado Lima, and S. R. Vergilio, “On the Use of Contextual Information for Machine Learning Based Test Case Prioritization in Continuous Integration Development,” Information and Software Technology, Elsevier, vol. 170, 2024.</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[14] D. Elsner, F. Hauer, A. </a:t>
            </a:r>
            <a:r>
              <a:rPr lang="en-US" sz="600" dirty="0" err="1">
                <a:solidFill>
                  <a:srgbClr val="4D5E70"/>
                </a:solidFill>
                <a:latin typeface="Calibri" pitchFamily="34" charset="0"/>
                <a:ea typeface="Calibri" pitchFamily="34" charset="-122"/>
                <a:cs typeface="Calibri" pitchFamily="34" charset="-120"/>
              </a:rPr>
              <a:t>Pretschner</a:t>
            </a:r>
            <a:r>
              <a:rPr lang="en-US" sz="600" dirty="0">
                <a:solidFill>
                  <a:srgbClr val="4D5E70"/>
                </a:solidFill>
                <a:latin typeface="Calibri" pitchFamily="34" charset="0"/>
                <a:ea typeface="Calibri" pitchFamily="34" charset="-122"/>
                <a:cs typeface="Calibri" pitchFamily="34" charset="-120"/>
              </a:rPr>
              <a:t>, and S. Reimer, “Empirically Evaluating Readily Available Information for Regression Test Optimization in Continuous Integration,” in Proc. 30th ACM SIGSOFT Int. Symp. Software Testing and Analysis (ISSTA), pp. 491–504, 2021.</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[15] M. Khan, A. Azim, R. Liscano, K. Smith, Y. K. Chang, G. Seferi, and Q. Tauseef, “An End-to-End Test Case Prioritization Framework using Optimized Machine Learning Models,” in Proc. 2024 IEEE/ACM Int. Conf. Automation of Software Test (AST), 2024.</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[16] A. Sharif, D. Marijan, and M. </a:t>
            </a:r>
            <a:r>
              <a:rPr lang="en-US" sz="600" dirty="0" err="1">
                <a:solidFill>
                  <a:srgbClr val="4D5E70"/>
                </a:solidFill>
                <a:latin typeface="Calibri" pitchFamily="34" charset="0"/>
                <a:ea typeface="Calibri" pitchFamily="34" charset="-122"/>
                <a:cs typeface="Calibri" pitchFamily="34" charset="-120"/>
              </a:rPr>
              <a:t>Liaaen</a:t>
            </a:r>
            <a:r>
              <a:rPr lang="en-US" sz="600" dirty="0">
                <a:solidFill>
                  <a:srgbClr val="4D5E70"/>
                </a:solidFill>
                <a:latin typeface="Calibri" pitchFamily="34" charset="0"/>
                <a:ea typeface="Calibri" pitchFamily="34" charset="-122"/>
                <a:cs typeface="Calibri" pitchFamily="34" charset="-120"/>
              </a:rPr>
              <a:t>, “DeepOrder: Deep Learning for Test Case Prioritization in Continuous Integration Testing,” in Proc. 2021 IEEE Int. Conf. Software Maintenance and Evolution (ICSME), pp. 525–534, 2021.</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[17] M. Bagherzadeh, N. Kahani, and L. Briand, “Reinforcement Learning for Test Case Prioritization,” IEEE Transactions on Software Engineering, vol. 48, no. 8, pp. 2836–2856, 2022.</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[18] J. Son, G. An, J. Hong, and S. Yoo, “Evaluating Machine Learning-Based Test Case Prioritization in the Real World: An Experiment with SAP HANA,” in Proc. IEEE Int. Conf. Software Testing, Verification and Validation (ICST), 2025.</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[19] R. Mamata, A. Azim, R. Liscano, K. Smith, Y. K. Chang, G. Seferi, and Q. Tauseef, “Test Case Prioritization using Transfer Learning in Continuous Integration Environments,” in Proc. 2023 IEEE/ACM Int. Conf. Automation of Software Test (AST), Melbourne, Australia, pp. 191–200, 2023.</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[20] Q. Zhang, C. Fang, W. Sun, S. Yu, Y. Xu, and Y. Liu, “Test Case Prioritization Using Partial Attention,” Journal of Systems and Software, Elsevier, vol. 192, Art. no. 111063, 2022.</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[21] R. Shankar and D. Sridhar, “An Improved Deep Learning Based Test Case Prioritization Using Deep Reinforcement Learning,” International Journal of Intelligent Engineering and Systems, vol. 17, no. 1, 2024. </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[22] J. A. Prado Lima and S. R. Vergilio, “A Multi-Armed Bandit Approach for Test Case Prioritization in Continuous Integration Environments,” IEEE Transactions on Software Engineering, vol. 48, no. 2, pp. 453–465, 2020.</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[23] R. Qiu et al., “Attention Transfer Reinforcement Learning for Test Case Prioritization in Continuous Integration,” Applied Sciences, MDPI, vol. 15, no. 4, Article 2243, 2025.</a:t>
            </a:r>
          </a:p>
          <a:p>
            <a:pPr marL="0" indent="0">
              <a:buNone/>
            </a:pPr>
            <a:endParaRPr lang="en-US" sz="600" dirty="0">
              <a:solidFill>
                <a:srgbClr val="4D5E70"/>
              </a:solidFill>
              <a:latin typeface="Calibri" pitchFamily="34" charset="0"/>
              <a:ea typeface="Calibri" pitchFamily="34" charset="-122"/>
              <a:cs typeface="Calibri" pitchFamily="34" charset="-120"/>
            </a:endParaRPr>
          </a:p>
          <a:p>
            <a:pPr marL="0" indent="0">
              <a:buNone/>
            </a:pPr>
            <a:r>
              <a:rPr lang="en-US" sz="600" dirty="0">
                <a:solidFill>
                  <a:srgbClr val="4D5E70"/>
                </a:solidFill>
                <a:latin typeface="Calibri" pitchFamily="34" charset="0"/>
                <a:ea typeface="Calibri" pitchFamily="34" charset="-122"/>
                <a:cs typeface="Calibri" pitchFamily="34" charset="-120"/>
              </a:rPr>
              <a:t>[24] A. Ramírez, M. Berrios, J. R. Romero, and R. Feldt, “Towards Explainable Test Case Prioritisation with Learning-to-Rank Models,” in Proc. 2023 IEEE Int. Conf. Software Testing, Verification and Validation Workshops (ICSTW), pp. 66–69, 2023.</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0248D7-77CF-7F31-AA90-BE6226AD86F3}"/>
            </a:ext>
          </a:extLst>
        </p:cNvPr>
        <p:cNvGrpSpPr/>
        <p:nvPr/>
      </p:nvGrpSpPr>
      <p:grpSpPr>
        <a:xfrm>
          <a:off x="0" y="0"/>
          <a:ext cx="0" cy="0"/>
          <a:chOff x="0" y="0"/>
          <a:chExt cx="0" cy="0"/>
        </a:xfrm>
      </p:grpSpPr>
      <p:sp>
        <p:nvSpPr>
          <p:cNvPr id="2" name="Shape 0">
            <a:extLst>
              <a:ext uri="{FF2B5EF4-FFF2-40B4-BE49-F238E27FC236}">
                <a16:creationId xmlns:a16="http://schemas.microsoft.com/office/drawing/2014/main" id="{50AE3E9A-C3DD-6573-7568-0CD4C2F216BE}"/>
              </a:ext>
            </a:extLst>
          </p:cNvPr>
          <p:cNvSpPr/>
          <p:nvPr/>
        </p:nvSpPr>
        <p:spPr>
          <a:xfrm>
            <a:off x="0" y="0"/>
            <a:ext cx="9144000" cy="5143500"/>
          </a:xfrm>
          <a:prstGeom prst="rect">
            <a:avLst/>
          </a:prstGeom>
          <a:solidFill>
            <a:srgbClr val="132238"/>
          </a:solidFill>
          <a:ln w="12700">
            <a:solidFill>
              <a:srgbClr val="008B8B"/>
            </a:solidFill>
            <a:prstDash val="solid"/>
          </a:ln>
        </p:spPr>
        <p:txBody>
          <a:bodyPr/>
          <a:lstStyle/>
          <a:p>
            <a:endParaRPr lang="en-GB"/>
          </a:p>
        </p:txBody>
      </p:sp>
      <p:sp>
        <p:nvSpPr>
          <p:cNvPr id="8" name="Shape 0">
            <a:extLst>
              <a:ext uri="{FF2B5EF4-FFF2-40B4-BE49-F238E27FC236}">
                <a16:creationId xmlns:a16="http://schemas.microsoft.com/office/drawing/2014/main" id="{B683D5D9-6CD6-3603-0239-B20608B4B6FE}"/>
              </a:ext>
            </a:extLst>
          </p:cNvPr>
          <p:cNvSpPr/>
          <p:nvPr/>
        </p:nvSpPr>
        <p:spPr>
          <a:xfrm>
            <a:off x="411480" y="1611630"/>
            <a:ext cx="8321040" cy="1920240"/>
          </a:xfrm>
          <a:prstGeom prst="rect">
            <a:avLst/>
          </a:prstGeom>
          <a:solidFill>
            <a:srgbClr val="132238"/>
          </a:solidFill>
          <a:ln w="12700">
            <a:solidFill>
              <a:srgbClr val="008B8B"/>
            </a:solidFill>
            <a:prstDash val="solid"/>
          </a:ln>
        </p:spPr>
        <p:txBody>
          <a:bodyPr/>
          <a:lstStyle/>
          <a:p>
            <a:endParaRPr lang="en-GB"/>
          </a:p>
        </p:txBody>
      </p:sp>
      <p:sp>
        <p:nvSpPr>
          <p:cNvPr id="9" name="Text 2">
            <a:extLst>
              <a:ext uri="{FF2B5EF4-FFF2-40B4-BE49-F238E27FC236}">
                <a16:creationId xmlns:a16="http://schemas.microsoft.com/office/drawing/2014/main" id="{6736DABE-1E5B-3039-E845-236241BCCE67}"/>
              </a:ext>
            </a:extLst>
          </p:cNvPr>
          <p:cNvSpPr/>
          <p:nvPr/>
        </p:nvSpPr>
        <p:spPr>
          <a:xfrm>
            <a:off x="594360" y="1908810"/>
            <a:ext cx="7955280" cy="1325880"/>
          </a:xfrm>
          <a:prstGeom prst="rect">
            <a:avLst/>
          </a:prstGeom>
          <a:noFill/>
          <a:ln/>
        </p:spPr>
        <p:txBody>
          <a:bodyPr wrap="square" lIns="0" tIns="0" rIns="0" bIns="0" rtlCol="0" anchor="ctr"/>
          <a:lstStyle/>
          <a:p>
            <a:pPr marL="0" indent="0" algn="ctr">
              <a:buNone/>
            </a:pPr>
            <a:r>
              <a:rPr lang="en-US" sz="3400" b="1" dirty="0">
                <a:solidFill>
                  <a:srgbClr val="FFFFFF"/>
                </a:solidFill>
                <a:latin typeface="Calibri" pitchFamily="34" charset="0"/>
                <a:ea typeface="Calibri" pitchFamily="34" charset="-122"/>
                <a:cs typeface="Calibri" pitchFamily="34" charset="-120"/>
              </a:rPr>
              <a:t>Thank you</a:t>
            </a:r>
            <a:endParaRPr lang="en-US" sz="3400" dirty="0"/>
          </a:p>
        </p:txBody>
      </p:sp>
    </p:spTree>
    <p:extLst>
      <p:ext uri="{BB962C8B-B14F-4D97-AF65-F5344CB8AC3E}">
        <p14:creationId xmlns:p14="http://schemas.microsoft.com/office/powerpoint/2010/main" val="7918973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227</TotalTime>
  <Words>2707</Words>
  <Application>Microsoft Office PowerPoint</Application>
  <PresentationFormat>On-screen Show (16:9)</PresentationFormat>
  <Paragraphs>258</Paragraphs>
  <Slides>14</Slides>
  <Notes>14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ML-Based Test Case Prioritisation</dc:title>
  <dc:subject>PptxGenJS Presentation</dc:subject>
  <dc:creator>Vishvarajsinh Surendrasinh Rana</dc:creator>
  <cp:lastModifiedBy>Vishvarajsinh Surendrasinh Rana (2527154)</cp:lastModifiedBy>
  <cp:revision>46</cp:revision>
  <dcterms:created xsi:type="dcterms:W3CDTF">2026-03-13T14:54:00Z</dcterms:created>
  <dcterms:modified xsi:type="dcterms:W3CDTF">2026-03-18T21:45:09Z</dcterms:modified>
</cp:coreProperties>
</file>