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83" r:id="rId3"/>
    <p:sldId id="257" r:id="rId4"/>
    <p:sldId id="258" r:id="rId5"/>
    <p:sldId id="259" r:id="rId6"/>
    <p:sldId id="260" r:id="rId7"/>
    <p:sldId id="261" r:id="rId8"/>
    <p:sldId id="262" r:id="rId9"/>
    <p:sldId id="263" r:id="rId10"/>
    <p:sldId id="285" r:id="rId11"/>
    <p:sldId id="286" r:id="rId12"/>
    <p:sldId id="264" r:id="rId13"/>
    <p:sldId id="265" r:id="rId14"/>
    <p:sldId id="266" r:id="rId15"/>
    <p:sldId id="267" r:id="rId16"/>
    <p:sldId id="268" r:id="rId17"/>
    <p:sldId id="269" r:id="rId18"/>
    <p:sldId id="270" r:id="rId19"/>
    <p:sldId id="271" r:id="rId20"/>
    <p:sldId id="288" r:id="rId21"/>
    <p:sldId id="272" r:id="rId22"/>
    <p:sldId id="273" r:id="rId23"/>
    <p:sldId id="274" r:id="rId24"/>
    <p:sldId id="275" r:id="rId25"/>
    <p:sldId id="276" r:id="rId26"/>
    <p:sldId id="277" r:id="rId27"/>
    <p:sldId id="278" r:id="rId28"/>
    <p:sldId id="279" r:id="rId29"/>
    <p:sldId id="280" r:id="rId30"/>
    <p:sldId id="281" r:id="rId31"/>
    <p:sldId id="287" r:id="rId32"/>
    <p:sldId id="284"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094" autoAdjust="0"/>
  </p:normalViewPr>
  <p:slideViewPr>
    <p:cSldViewPr>
      <p:cViewPr varScale="1">
        <p:scale>
          <a:sx n="62" d="100"/>
          <a:sy n="62" d="100"/>
        </p:scale>
        <p:origin x="-2184" y="-78"/>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B953E46-C553-433D-BB35-3917CB8DDEDF}" type="datetimeFigureOut">
              <a:rPr lang="en-US" smtClean="0"/>
              <a:pPr/>
              <a:t>12/3/2018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EE0C12-C9A9-4229-BAA0-16304CB95DF7}" type="slidenum">
              <a:rPr lang="en-US" smtClean="0"/>
              <a:pPr/>
              <a:t>‹#›</a:t>
            </a:fld>
            <a:endParaRPr lang="en-US"/>
          </a:p>
        </p:txBody>
      </p:sp>
    </p:spTree>
    <p:extLst>
      <p:ext uri="{BB962C8B-B14F-4D97-AF65-F5344CB8AC3E}">
        <p14:creationId xmlns:p14="http://schemas.microsoft.com/office/powerpoint/2010/main" xmlns="" val="356751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smtClean="0"/>
          </a:p>
        </p:txBody>
      </p:sp>
      <p:sp>
        <p:nvSpPr>
          <p:cNvPr id="4" name="Slide Number Placeholder 3"/>
          <p:cNvSpPr>
            <a:spLocks noGrp="1"/>
          </p:cNvSpPr>
          <p:nvPr>
            <p:ph type="sldNum" sz="quarter" idx="10"/>
          </p:nvPr>
        </p:nvSpPr>
        <p:spPr/>
        <p:txBody>
          <a:bodyPr/>
          <a:lstStyle/>
          <a:p>
            <a:fld id="{3CEE0C12-C9A9-4229-BAA0-16304CB95DF7}" type="slidenum">
              <a:rPr lang="en-US" smtClean="0"/>
              <a:pPr/>
              <a:t>3</a:t>
            </a:fld>
            <a:endParaRPr lang="en-US"/>
          </a:p>
        </p:txBody>
      </p:sp>
    </p:spTree>
    <p:extLst>
      <p:ext uri="{BB962C8B-B14F-4D97-AF65-F5344CB8AC3E}">
        <p14:creationId xmlns:p14="http://schemas.microsoft.com/office/powerpoint/2010/main" xmlns="" val="21370777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4</a:t>
            </a:fld>
            <a:endParaRPr lang="en-US"/>
          </a:p>
        </p:txBody>
      </p:sp>
    </p:spTree>
    <p:extLst>
      <p:ext uri="{BB962C8B-B14F-4D97-AF65-F5344CB8AC3E}">
        <p14:creationId xmlns:p14="http://schemas.microsoft.com/office/powerpoint/2010/main" xmlns="" val="4224905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smtClean="0"/>
          </a:p>
        </p:txBody>
      </p:sp>
      <p:sp>
        <p:nvSpPr>
          <p:cNvPr id="4" name="Slide Number Placeholder 3"/>
          <p:cNvSpPr>
            <a:spLocks noGrp="1"/>
          </p:cNvSpPr>
          <p:nvPr>
            <p:ph type="sldNum" sz="quarter" idx="10"/>
          </p:nvPr>
        </p:nvSpPr>
        <p:spPr/>
        <p:txBody>
          <a:bodyPr/>
          <a:lstStyle/>
          <a:p>
            <a:fld id="{3CEE0C12-C9A9-4229-BAA0-16304CB95DF7}" type="slidenum">
              <a:rPr lang="en-US" smtClean="0"/>
              <a:pPr/>
              <a:t>5</a:t>
            </a:fld>
            <a:endParaRPr lang="en-US"/>
          </a:p>
        </p:txBody>
      </p:sp>
    </p:spTree>
    <p:extLst>
      <p:ext uri="{BB962C8B-B14F-4D97-AF65-F5344CB8AC3E}">
        <p14:creationId xmlns:p14="http://schemas.microsoft.com/office/powerpoint/2010/main" xmlns="" val="714190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6</a:t>
            </a:fld>
            <a:endParaRPr lang="en-US"/>
          </a:p>
        </p:txBody>
      </p:sp>
    </p:spTree>
    <p:extLst>
      <p:ext uri="{BB962C8B-B14F-4D97-AF65-F5344CB8AC3E}">
        <p14:creationId xmlns:p14="http://schemas.microsoft.com/office/powerpoint/2010/main" xmlns="" val="3524798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7</a:t>
            </a:fld>
            <a:endParaRPr lang="en-US"/>
          </a:p>
        </p:txBody>
      </p:sp>
    </p:spTree>
    <p:extLst>
      <p:ext uri="{BB962C8B-B14F-4D97-AF65-F5344CB8AC3E}">
        <p14:creationId xmlns:p14="http://schemas.microsoft.com/office/powerpoint/2010/main" xmlns="" val="2460187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CEE0C12-C9A9-4229-BAA0-16304CB95DF7}" type="slidenum">
              <a:rPr lang="en-US" smtClean="0"/>
              <a:pPr/>
              <a:t>8</a:t>
            </a:fld>
            <a:endParaRPr lang="en-US"/>
          </a:p>
        </p:txBody>
      </p:sp>
    </p:spTree>
    <p:extLst>
      <p:ext uri="{BB962C8B-B14F-4D97-AF65-F5344CB8AC3E}">
        <p14:creationId xmlns:p14="http://schemas.microsoft.com/office/powerpoint/2010/main" xmlns="" val="1851828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9</a:t>
            </a:fld>
            <a:endParaRPr lang="en-US"/>
          </a:p>
        </p:txBody>
      </p:sp>
    </p:spTree>
    <p:extLst>
      <p:ext uri="{BB962C8B-B14F-4D97-AF65-F5344CB8AC3E}">
        <p14:creationId xmlns:p14="http://schemas.microsoft.com/office/powerpoint/2010/main" xmlns="" val="17806966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11</a:t>
            </a:fld>
            <a:endParaRPr lang="en-US"/>
          </a:p>
        </p:txBody>
      </p:sp>
    </p:spTree>
    <p:extLst>
      <p:ext uri="{BB962C8B-B14F-4D97-AF65-F5344CB8AC3E}">
        <p14:creationId xmlns:p14="http://schemas.microsoft.com/office/powerpoint/2010/main" xmlns="" val="17634346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12</a:t>
            </a:fld>
            <a:endParaRPr lang="en-US"/>
          </a:p>
        </p:txBody>
      </p:sp>
    </p:spTree>
    <p:extLst>
      <p:ext uri="{BB962C8B-B14F-4D97-AF65-F5344CB8AC3E}">
        <p14:creationId xmlns:p14="http://schemas.microsoft.com/office/powerpoint/2010/main" xmlns="" val="13418295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above methods do not require any special techniques, but in addition you must have knowledge</a:t>
            </a:r>
          </a:p>
          <a:p>
            <a:r>
              <a:rPr lang="en-US" dirty="0" smtClean="0"/>
              <a:t>of the following: Only the first two could have arithmetic involved and be worked out</a:t>
            </a:r>
          </a:p>
          <a:p>
            <a:r>
              <a:rPr lang="en-US" dirty="0" smtClean="0"/>
              <a:t>(a) forward contracts - Forward exchange contracts hedge against transaction exposure by allowing the importer or exporter to</a:t>
            </a:r>
            <a:r>
              <a:rPr lang="en-US" baseline="0" dirty="0" smtClean="0"/>
              <a:t> </a:t>
            </a:r>
            <a:r>
              <a:rPr lang="en-US" dirty="0" smtClean="0"/>
              <a:t>arrange for a bank to sell or buy a quantity of foreign currency at a future date, at a rate of exchange</a:t>
            </a:r>
          </a:p>
          <a:p>
            <a:r>
              <a:rPr lang="en-US" dirty="0" smtClean="0"/>
              <a:t>determined when the forward contract is made. The trader will know in advance either how much local</a:t>
            </a:r>
            <a:r>
              <a:rPr lang="en-US" baseline="0" dirty="0" smtClean="0"/>
              <a:t> </a:t>
            </a:r>
            <a:r>
              <a:rPr lang="en-US" dirty="0" smtClean="0"/>
              <a:t>currency he will receive (if he is selling foreign currency to the bank) or how much local currency he must</a:t>
            </a:r>
            <a:r>
              <a:rPr lang="en-US" baseline="0" dirty="0" smtClean="0"/>
              <a:t> </a:t>
            </a:r>
            <a:r>
              <a:rPr lang="en-US" dirty="0" smtClean="0"/>
              <a:t>pay (if he is buying foreign currency from the bank).</a:t>
            </a:r>
            <a:r>
              <a:rPr lang="en-US" baseline="0" dirty="0" smtClean="0"/>
              <a:t> </a:t>
            </a:r>
            <a:r>
              <a:rPr lang="en-US" dirty="0" smtClean="0"/>
              <a:t>Forward contracts are very popular with small companies. The current spot price is irrelevant to the</a:t>
            </a:r>
            <a:r>
              <a:rPr lang="en-US" baseline="0" dirty="0" smtClean="0"/>
              <a:t> </a:t>
            </a:r>
            <a:r>
              <a:rPr lang="en-US" dirty="0" smtClean="0"/>
              <a:t>outcome of a forward contract.</a:t>
            </a:r>
          </a:p>
          <a:p>
            <a:endParaRPr lang="en-GB" dirty="0" smtClean="0"/>
          </a:p>
          <a:p>
            <a:r>
              <a:rPr lang="en-GB" b="1" dirty="0" smtClean="0"/>
              <a:t>From </a:t>
            </a:r>
            <a:r>
              <a:rPr lang="en-GB" b="1" dirty="0" err="1" smtClean="0"/>
              <a:t>opentuition</a:t>
            </a:r>
            <a:r>
              <a:rPr lang="en-GB" b="1" baseline="0" dirty="0" smtClean="0"/>
              <a:t> lecture</a:t>
            </a:r>
          </a:p>
          <a:p>
            <a:r>
              <a:rPr lang="en-GB" b="0" baseline="0" dirty="0" smtClean="0"/>
              <a:t>I’m in the UK suppose I need $100,000 in a months time. If I don’t do anything at all there is exchange rate risk, as it might go up or down so I pay more or less and I want to avoid this risk. So you could ring your bank, tell them you need $100,000 in a months time, they will quote am exchange rate today to apply in one months time and if you choose to accept that rate, the rate is fixed whatever happens to the actual exchange rate. </a:t>
            </a:r>
          </a:p>
          <a:p>
            <a:r>
              <a:rPr lang="en-GB" b="0" baseline="0" dirty="0" smtClean="0"/>
              <a:t>A forward contract is a rate of exchange between two currencies quoted today but applied on a future date. </a:t>
            </a:r>
            <a:endParaRPr lang="en-GB" b="0" dirty="0" smtClean="0"/>
          </a:p>
          <a:p>
            <a:endParaRPr lang="en-US" dirty="0" smtClean="0"/>
          </a:p>
          <a:p>
            <a:r>
              <a:rPr lang="en-US" dirty="0" smtClean="0"/>
              <a:t>(b) money market hedges - A money market hedge helps a domestic company reduce its currency risk when doing business with a foreign company. It allows the domestic company to lock in the value of its partner’s currency (in the domestic company’s currency) in advance of an anticipated transaction. This creates certainty about how much a future transaction will cost and ensures the domestic company can lock in a price that it is willing and able to pay.</a:t>
            </a:r>
          </a:p>
          <a:p>
            <a:endParaRPr lang="en-GB" dirty="0" smtClean="0"/>
          </a:p>
          <a:p>
            <a:r>
              <a:rPr lang="en-US" dirty="0" smtClean="0"/>
              <a:t>Without a money market hedge, the domestic company would be subject to exchange-rate fluctuations that could dramatically alter the transaction’s price.  While exchange-rate fluctuations could cause the transaction to become less expensive, they could also make it more expensive and possibly cost-prohibitive.</a:t>
            </a:r>
          </a:p>
          <a:p>
            <a:r>
              <a:rPr lang="en-US" dirty="0" smtClean="0"/>
              <a:t> </a:t>
            </a:r>
          </a:p>
          <a:p>
            <a:r>
              <a:rPr lang="en-US" dirty="0" smtClean="0"/>
              <a:t>For example, if an American company knows that it will need to purchase supplies from a Spanish company in six months, for which it will have to pay in euros rather than dollars, it could use a money market hedge to lock in the value of the euro relative to the dollar today so that even if the dollar weakens relative to the euro in six months, the U.S. company will still be able to purchase its supplies from Spain at the original rate.</a:t>
            </a:r>
          </a:p>
          <a:p>
            <a:endParaRPr lang="en-US" dirty="0" smtClean="0"/>
          </a:p>
          <a:p>
            <a:r>
              <a:rPr lang="en-US" dirty="0" smtClean="0"/>
              <a:t>(c) currency futures - A currency future is essentially a </a:t>
            </a:r>
            <a:r>
              <a:rPr lang="en-US" dirty="0" err="1" smtClean="0"/>
              <a:t>standardised</a:t>
            </a:r>
            <a:r>
              <a:rPr lang="en-US" dirty="0" smtClean="0"/>
              <a:t>, market-traded forward exchange contract.</a:t>
            </a:r>
          </a:p>
          <a:p>
            <a:r>
              <a:rPr lang="en-US" dirty="0" smtClean="0"/>
              <a:t>A Futures market is an exchange-traded market for the purchase or sale of a standard quantity of an</a:t>
            </a:r>
          </a:p>
          <a:p>
            <a:r>
              <a:rPr lang="en-US" dirty="0" smtClean="0"/>
              <a:t>underlying item such as currencies, commodities or shares, for settlement at a future date at an agreed</a:t>
            </a:r>
          </a:p>
          <a:p>
            <a:r>
              <a:rPr lang="en-US" dirty="0" smtClean="0"/>
              <a:t>price.</a:t>
            </a:r>
          </a:p>
          <a:p>
            <a:r>
              <a:rPr lang="en-US" dirty="0" smtClean="0"/>
              <a:t>The contract size is the fixed minimum quantity of commodity which can be bought or sold using a</a:t>
            </a:r>
            <a:r>
              <a:rPr lang="en-US" baseline="0" dirty="0" smtClean="0"/>
              <a:t> </a:t>
            </a:r>
            <a:r>
              <a:rPr lang="en-US" dirty="0" smtClean="0"/>
              <a:t>futures contract. In general, dealing on futures markets must be in a whole number of contracts.</a:t>
            </a:r>
          </a:p>
          <a:p>
            <a:r>
              <a:rPr lang="en-US" dirty="0" smtClean="0"/>
              <a:t>The contract price is the price at which the futures contract can be bought or sold. For all currency futures</a:t>
            </a:r>
            <a:r>
              <a:rPr lang="en-US" baseline="0" dirty="0" smtClean="0"/>
              <a:t> </a:t>
            </a:r>
            <a:r>
              <a:rPr lang="en-US" dirty="0" smtClean="0"/>
              <a:t>the contract price is in US dollars. The contract price is the figure which is traded on the futures exchange.</a:t>
            </a:r>
            <a:r>
              <a:rPr lang="en-US" baseline="0" dirty="0" smtClean="0"/>
              <a:t> </a:t>
            </a:r>
            <a:r>
              <a:rPr lang="en-US" dirty="0" smtClean="0"/>
              <a:t>It changes continuously and is the basis for computing gains or losses.</a:t>
            </a:r>
          </a:p>
          <a:p>
            <a:r>
              <a:rPr lang="en-US" dirty="0" smtClean="0"/>
              <a:t>(d) currency options - A currency option is a right of an option holder to buy (call) or sell (put) foreign currency at a specific</a:t>
            </a:r>
            <a:r>
              <a:rPr lang="en-US" baseline="0" dirty="0" smtClean="0"/>
              <a:t> </a:t>
            </a:r>
            <a:r>
              <a:rPr lang="en-US" dirty="0" smtClean="0"/>
              <a:t>exchange rate at a future date. Buying a currency option involves paying a premium, which is the most the buyer of the option can lose.</a:t>
            </a:r>
          </a:p>
          <a:p>
            <a:r>
              <a:rPr lang="en-US" dirty="0" smtClean="0"/>
              <a:t>(e) currency swaps – Currency swaps effectively involve the exchange of debt from one currency to another.</a:t>
            </a:r>
          </a:p>
          <a:p>
            <a:r>
              <a:rPr lang="en-US" dirty="0" smtClean="0"/>
              <a:t>Currency swaps can provide a hedge against exchange rate movements for longer periods than the</a:t>
            </a:r>
            <a:r>
              <a:rPr lang="en-US" baseline="0" dirty="0" smtClean="0"/>
              <a:t> </a:t>
            </a:r>
            <a:r>
              <a:rPr lang="en-US" dirty="0" smtClean="0"/>
              <a:t>forward market, and can be a means of obtaining finance from new countries.</a:t>
            </a:r>
          </a:p>
          <a:p>
            <a:endParaRPr lang="en-US" dirty="0" smtClean="0"/>
          </a:p>
          <a:p>
            <a:r>
              <a:rPr lang="en-US" dirty="0" smtClean="0"/>
              <a:t>In a currency swap, the parties agree to swap equivalent amounts of currency for a period. This effectively</a:t>
            </a:r>
            <a:r>
              <a:rPr lang="en-US" baseline="0" dirty="0" smtClean="0"/>
              <a:t> </a:t>
            </a:r>
            <a:r>
              <a:rPr lang="en-US" dirty="0" smtClean="0"/>
              <a:t>involves the exchange of debt from one currency to another. Liability on the main debt (the principal) is</a:t>
            </a:r>
            <a:r>
              <a:rPr lang="en-US" baseline="0" dirty="0" smtClean="0"/>
              <a:t> </a:t>
            </a:r>
            <a:r>
              <a:rPr lang="en-US" dirty="0" smtClean="0"/>
              <a:t>not transferred and the parties are liable to counterparty risk: if the other party defaults on the agreement</a:t>
            </a:r>
            <a:r>
              <a:rPr lang="en-US" baseline="0" dirty="0" smtClean="0"/>
              <a:t> </a:t>
            </a:r>
            <a:r>
              <a:rPr lang="en-US" dirty="0" smtClean="0"/>
              <a:t>to pay interest, the original borrower remains liable to the lender.</a:t>
            </a:r>
          </a:p>
          <a:p>
            <a:r>
              <a:rPr lang="en-US" dirty="0" smtClean="0"/>
              <a:t>Consider a UK company X with a subsidiary Y in France which owns vineyards. Assume a spot rate of £1 =</a:t>
            </a:r>
            <a:r>
              <a:rPr lang="en-US" baseline="0" dirty="0" smtClean="0"/>
              <a:t> </a:t>
            </a:r>
            <a:r>
              <a:rPr lang="en-US" dirty="0" smtClean="0"/>
              <a:t>1.6 Euros. Suppose the parent company X wishes to raise a loan of 1.6 million Euros for the purpose of</a:t>
            </a:r>
            <a:r>
              <a:rPr lang="en-US" baseline="0" dirty="0" smtClean="0"/>
              <a:t> </a:t>
            </a:r>
            <a:r>
              <a:rPr lang="en-US" dirty="0" smtClean="0"/>
              <a:t>buying another French wine company. At the same time, the French subsidiary Y wishes to raise £1 million</a:t>
            </a:r>
            <a:r>
              <a:rPr lang="en-US" baseline="0" dirty="0" smtClean="0"/>
              <a:t> </a:t>
            </a:r>
            <a:r>
              <a:rPr lang="en-US" dirty="0" smtClean="0"/>
              <a:t>to pay for new up-to-date capital equipment imported from the UK. The UK parent company X could</a:t>
            </a:r>
            <a:r>
              <a:rPr lang="en-US" baseline="0" dirty="0" smtClean="0"/>
              <a:t> </a:t>
            </a:r>
            <a:r>
              <a:rPr lang="en-US" dirty="0" smtClean="0"/>
              <a:t>borrow the £1 million sterling and the French subsidiary Y could borrow the 1.6 million euros, each</a:t>
            </a:r>
            <a:r>
              <a:rPr lang="en-US" baseline="0" dirty="0" smtClean="0"/>
              <a:t> </a:t>
            </a:r>
            <a:r>
              <a:rPr lang="en-US" dirty="0" smtClean="0"/>
              <a:t>effectively borrowing on the other's behalf. They would then swap currencies.</a:t>
            </a:r>
          </a:p>
          <a:p>
            <a:endParaRPr lang="en-GB" dirty="0" smtClean="0"/>
          </a:p>
          <a:p>
            <a:endParaRPr lang="en-US" dirty="0" smtClean="0"/>
          </a:p>
          <a:p>
            <a:r>
              <a:rPr lang="en-US" dirty="0" smtClean="0"/>
              <a:t>You can be required to perform calculations for the first two methods. For the other three you will</a:t>
            </a:r>
          </a:p>
          <a:p>
            <a:r>
              <a:rPr lang="en-US" dirty="0" smtClean="0"/>
              <a:t>not be required to do calculations but are required to understand the idea behind them.</a:t>
            </a:r>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13</a:t>
            </a:fld>
            <a:endParaRPr lang="en-US"/>
          </a:p>
        </p:txBody>
      </p:sp>
    </p:spTree>
    <p:extLst>
      <p:ext uri="{BB962C8B-B14F-4D97-AF65-F5344CB8AC3E}">
        <p14:creationId xmlns:p14="http://schemas.microsoft.com/office/powerpoint/2010/main" xmlns="" val="1790327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14</a:t>
            </a:fld>
            <a:endParaRPr lang="en-US"/>
          </a:p>
        </p:txBody>
      </p:sp>
    </p:spTree>
    <p:extLst>
      <p:ext uri="{BB962C8B-B14F-4D97-AF65-F5344CB8AC3E}">
        <p14:creationId xmlns:p14="http://schemas.microsoft.com/office/powerpoint/2010/main" xmlns="" val="16869422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16</a:t>
            </a:fld>
            <a:endParaRPr lang="en-US"/>
          </a:p>
        </p:txBody>
      </p:sp>
    </p:spTree>
    <p:extLst>
      <p:ext uri="{BB962C8B-B14F-4D97-AF65-F5344CB8AC3E}">
        <p14:creationId xmlns:p14="http://schemas.microsoft.com/office/powerpoint/2010/main" xmlns="" val="4201203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If we are expecting to receive</a:t>
            </a:r>
            <a:r>
              <a:rPr lang="en-GB" baseline="0" dirty="0" smtClean="0"/>
              <a:t> a foreign currency – to hedge against our currency appreciating against the foreign currency in the future from now and us receiving less pounds for it as a consequence – we hedge to stop this</a:t>
            </a:r>
          </a:p>
          <a:p>
            <a:endParaRPr lang="en-GB" baseline="0" dirty="0" smtClean="0"/>
          </a:p>
          <a:p>
            <a:r>
              <a:rPr lang="en-GB" baseline="0" dirty="0" smtClean="0"/>
              <a:t>If we are expecting to pay an amount in a foreign currency in the future to hedge against our currency depreciating against between now and when the payment is needed and us having to pay more to exchange the amount we will have to we hedge. </a:t>
            </a:r>
            <a:endParaRPr lang="en-GB" dirty="0"/>
          </a:p>
        </p:txBody>
      </p:sp>
      <p:sp>
        <p:nvSpPr>
          <p:cNvPr id="4" name="Slide Number Placeholder 3"/>
          <p:cNvSpPr>
            <a:spLocks noGrp="1"/>
          </p:cNvSpPr>
          <p:nvPr>
            <p:ph type="sldNum" sz="quarter" idx="10"/>
          </p:nvPr>
        </p:nvSpPr>
        <p:spPr/>
        <p:txBody>
          <a:bodyPr/>
          <a:lstStyle/>
          <a:p>
            <a:fld id="{3CEE0C12-C9A9-4229-BAA0-16304CB95DF7}"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xmlns="" val="27936334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21</a:t>
            </a:fld>
            <a:endParaRPr lang="en-US"/>
          </a:p>
        </p:txBody>
      </p:sp>
    </p:spTree>
    <p:extLst>
      <p:ext uri="{BB962C8B-B14F-4D97-AF65-F5344CB8AC3E}">
        <p14:creationId xmlns:p14="http://schemas.microsoft.com/office/powerpoint/2010/main" xmlns="" val="34133953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GB"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22</a:t>
            </a:fld>
            <a:endParaRPr lang="en-US"/>
          </a:p>
        </p:txBody>
      </p:sp>
    </p:spTree>
    <p:extLst>
      <p:ext uri="{BB962C8B-B14F-4D97-AF65-F5344CB8AC3E}">
        <p14:creationId xmlns:p14="http://schemas.microsoft.com/office/powerpoint/2010/main" xmlns="" val="25170410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23</a:t>
            </a:fld>
            <a:endParaRPr lang="en-US"/>
          </a:p>
        </p:txBody>
      </p:sp>
    </p:spTree>
    <p:extLst>
      <p:ext uri="{BB962C8B-B14F-4D97-AF65-F5344CB8AC3E}">
        <p14:creationId xmlns:p14="http://schemas.microsoft.com/office/powerpoint/2010/main" xmlns="" val="2173795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3CEE0C12-C9A9-4229-BAA0-16304CB95DF7}" type="slidenum">
              <a:rPr lang="en-US" smtClean="0"/>
              <a:pPr/>
              <a:t>24</a:t>
            </a:fld>
            <a:endParaRPr lang="en-US"/>
          </a:p>
        </p:txBody>
      </p:sp>
    </p:spTree>
    <p:extLst>
      <p:ext uri="{BB962C8B-B14F-4D97-AF65-F5344CB8AC3E}">
        <p14:creationId xmlns:p14="http://schemas.microsoft.com/office/powerpoint/2010/main" xmlns="" val="560273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smtClean="0"/>
              <a:t>So we buy futures if we know we have to buy currency in the future to hedge against our currency depreciating against the currency we are going</a:t>
            </a:r>
            <a:r>
              <a:rPr lang="en-US" baseline="0" dirty="0" smtClean="0"/>
              <a:t> to buy in the future, meaning it would cost us more. If this happens and we will have lost on the exchange rate falling, but we will sell the futures and make a profit to offset the loss.</a:t>
            </a:r>
          </a:p>
          <a:p>
            <a:pPr algn="l"/>
            <a:endParaRPr lang="en-US" baseline="0" dirty="0" smtClean="0"/>
          </a:p>
          <a:p>
            <a:pPr algn="l"/>
            <a:r>
              <a:rPr lang="en-US" baseline="0" dirty="0" smtClean="0"/>
              <a:t>If we are going to receive currency to hedge against our currency appreciating and us receiving less we sell futures now and buy them back at the date of currency exchange and if our currency had appreciated so we receive less pounds in exchange – the futures would now be worth less so we buy them back having made a profit when compared to our selling price originally at spot. </a:t>
            </a:r>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25</a:t>
            </a:fld>
            <a:endParaRPr lang="en-US"/>
          </a:p>
        </p:txBody>
      </p:sp>
    </p:spTree>
    <p:extLst>
      <p:ext uri="{BB962C8B-B14F-4D97-AF65-F5344CB8AC3E}">
        <p14:creationId xmlns:p14="http://schemas.microsoft.com/office/powerpoint/2010/main" xmlns="" val="40242805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26</a:t>
            </a:fld>
            <a:endParaRPr lang="en-US"/>
          </a:p>
        </p:txBody>
      </p:sp>
    </p:spTree>
    <p:extLst>
      <p:ext uri="{BB962C8B-B14F-4D97-AF65-F5344CB8AC3E}">
        <p14:creationId xmlns:p14="http://schemas.microsoft.com/office/powerpoint/2010/main" xmlns="" val="37240374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27</a:t>
            </a:fld>
            <a:endParaRPr lang="en-US" dirty="0"/>
          </a:p>
        </p:txBody>
      </p:sp>
    </p:spTree>
    <p:extLst>
      <p:ext uri="{BB962C8B-B14F-4D97-AF65-F5344CB8AC3E}">
        <p14:creationId xmlns:p14="http://schemas.microsoft.com/office/powerpoint/2010/main" xmlns="" val="25648855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28</a:t>
            </a:fld>
            <a:endParaRPr lang="en-US"/>
          </a:p>
        </p:txBody>
      </p:sp>
    </p:spTree>
    <p:extLst>
      <p:ext uri="{BB962C8B-B14F-4D97-AF65-F5344CB8AC3E}">
        <p14:creationId xmlns:p14="http://schemas.microsoft.com/office/powerpoint/2010/main" xmlns="" val="9084839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3CEE0C12-C9A9-4229-BAA0-16304CB95DF7}" type="slidenum">
              <a:rPr lang="en-US" smtClean="0"/>
              <a:pPr/>
              <a:t>29</a:t>
            </a:fld>
            <a:endParaRPr lang="en-US"/>
          </a:p>
        </p:txBody>
      </p:sp>
    </p:spTree>
    <p:extLst>
      <p:ext uri="{BB962C8B-B14F-4D97-AF65-F5344CB8AC3E}">
        <p14:creationId xmlns:p14="http://schemas.microsoft.com/office/powerpoint/2010/main" xmlns="" val="350469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3CEE0C12-C9A9-4229-BAA0-16304CB95DF7}" type="slidenum">
              <a:rPr lang="en-US" smtClean="0"/>
              <a:pPr/>
              <a:t>30</a:t>
            </a:fld>
            <a:endParaRPr lang="en-US"/>
          </a:p>
        </p:txBody>
      </p:sp>
    </p:spTree>
    <p:extLst>
      <p:ext uri="{BB962C8B-B14F-4D97-AF65-F5344CB8AC3E}">
        <p14:creationId xmlns:p14="http://schemas.microsoft.com/office/powerpoint/2010/main" xmlns="" val="35861364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10"/>
          </p:nvPr>
        </p:nvSpPr>
        <p:spPr/>
        <p:txBody>
          <a:bodyPr/>
          <a:lstStyle/>
          <a:p>
            <a:fld id="{3CEE0C12-C9A9-4229-BAA0-16304CB95DF7}"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xmlns="" val="1600358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67AD1BB-3370-42D1-97CB-28170FEA0DCA}" type="datetimeFigureOut">
              <a:rPr lang="en-US" smtClean="0"/>
              <a:pPr/>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3102418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7AD1BB-3370-42D1-97CB-28170FEA0DCA}" type="datetimeFigureOut">
              <a:rPr lang="en-US" smtClean="0"/>
              <a:pPr/>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748442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7AD1BB-3370-42D1-97CB-28170FEA0DCA}" type="datetimeFigureOut">
              <a:rPr lang="en-US" smtClean="0"/>
              <a:pPr/>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4144257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67AD1BB-3370-42D1-97CB-28170FEA0DCA}" type="datetimeFigureOut">
              <a:rPr lang="en-US" smtClean="0"/>
              <a:pPr/>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521224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67AD1BB-3370-42D1-97CB-28170FEA0DCA}" type="datetimeFigureOut">
              <a:rPr lang="en-US" smtClean="0"/>
              <a:pPr/>
              <a:t>12/3/2018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313685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67AD1BB-3370-42D1-97CB-28170FEA0DCA}" type="datetimeFigureOut">
              <a:rPr lang="en-US" smtClean="0"/>
              <a:pPr/>
              <a:t>12/3/2018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2476498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7AD1BB-3370-42D1-97CB-28170FEA0DCA}" type="datetimeFigureOut">
              <a:rPr lang="en-US" smtClean="0"/>
              <a:pPr/>
              <a:t>12/3/2018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1775715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7AD1BB-3370-42D1-97CB-28170FEA0DCA}" type="datetimeFigureOut">
              <a:rPr lang="en-US" smtClean="0"/>
              <a:pPr/>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2365104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7AD1BB-3370-42D1-97CB-28170FEA0DCA}" type="datetimeFigureOut">
              <a:rPr lang="en-US" smtClean="0"/>
              <a:pPr/>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3588653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7AD1BB-3370-42D1-97CB-28170FEA0DCA}" type="datetimeFigureOut">
              <a:rPr lang="en-US" smtClean="0"/>
              <a:pPr/>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12662851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7AD1BB-3370-42D1-97CB-28170FEA0DCA}" type="datetimeFigureOut">
              <a:rPr lang="en-US" smtClean="0"/>
              <a:pPr/>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1371402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D1BB-3370-42D1-97CB-28170FEA0DCA}" type="datetimeFigureOut">
              <a:rPr lang="en-US" smtClean="0"/>
              <a:pPr/>
              <a:t>12/3/2018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AD3D4B-D818-4ADE-910D-A5A049041297}" type="slidenum">
              <a:rPr lang="en-US" smtClean="0"/>
              <a:pPr/>
              <a:t>‹#›</a:t>
            </a:fld>
            <a:endParaRPr lang="en-US"/>
          </a:p>
        </p:txBody>
      </p:sp>
    </p:spTree>
    <p:extLst>
      <p:ext uri="{BB962C8B-B14F-4D97-AF65-F5344CB8AC3E}">
        <p14:creationId xmlns:p14="http://schemas.microsoft.com/office/powerpoint/2010/main" xmlns="" val="33302259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Week nine session two</a:t>
            </a:r>
            <a:endParaRPr lang="en-US" dirty="0"/>
          </a:p>
        </p:txBody>
      </p:sp>
      <p:sp>
        <p:nvSpPr>
          <p:cNvPr id="3" name="Subtitle 2"/>
          <p:cNvSpPr>
            <a:spLocks noGrp="1"/>
          </p:cNvSpPr>
          <p:nvPr>
            <p:ph type="subTitle" idx="1"/>
          </p:nvPr>
        </p:nvSpPr>
        <p:spPr/>
        <p:txBody>
          <a:bodyPr/>
          <a:lstStyle/>
          <a:p>
            <a:r>
              <a:rPr lang="en-US" dirty="0" smtClean="0"/>
              <a:t>Foreign exchange risk management</a:t>
            </a:r>
          </a:p>
        </p:txBody>
      </p:sp>
    </p:spTree>
    <p:extLst>
      <p:ext uri="{BB962C8B-B14F-4D97-AF65-F5344CB8AC3E}">
        <p14:creationId xmlns:p14="http://schemas.microsoft.com/office/powerpoint/2010/main" xmlns="" val="30866656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Objectives</a:t>
            </a:r>
          </a:p>
          <a:p>
            <a:r>
              <a:rPr lang="en-GB" dirty="0" smtClean="0"/>
              <a:t>Types of risk</a:t>
            </a:r>
          </a:p>
          <a:p>
            <a:r>
              <a:rPr lang="en-GB" dirty="0" smtClean="0"/>
              <a:t>The foreign exchange market</a:t>
            </a:r>
          </a:p>
          <a:p>
            <a:r>
              <a:rPr lang="en-GB" dirty="0" smtClean="0"/>
              <a:t>Exchange rates</a:t>
            </a:r>
          </a:p>
          <a:p>
            <a:r>
              <a:rPr lang="en-US" dirty="0" smtClean="0"/>
              <a:t>Methods of hedging transaction exposure</a:t>
            </a:r>
          </a:p>
          <a:p>
            <a:endParaRPr lang="en-GB" dirty="0" smtClean="0"/>
          </a:p>
          <a:p>
            <a:endParaRPr lang="en-GB" dirty="0" smtClean="0"/>
          </a:p>
          <a:p>
            <a:endParaRPr lang="en-GB" dirty="0" smtClean="0"/>
          </a:p>
          <a:p>
            <a:endParaRPr lang="en-GB" dirty="0" smtClean="0"/>
          </a:p>
          <a:p>
            <a:endParaRPr lang="en-US" dirty="0"/>
          </a:p>
        </p:txBody>
      </p:sp>
    </p:spTree>
    <p:extLst>
      <p:ext uri="{BB962C8B-B14F-4D97-AF65-F5344CB8AC3E}">
        <p14:creationId xmlns:p14="http://schemas.microsoft.com/office/powerpoint/2010/main" xmlns="" val="664453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Foreign exchange risk management</a:t>
            </a:r>
            <a:br>
              <a:rPr lang="en-US" dirty="0" smtClean="0"/>
            </a:br>
            <a:endParaRPr lang="en-US" dirty="0"/>
          </a:p>
        </p:txBody>
      </p:sp>
      <p:sp>
        <p:nvSpPr>
          <p:cNvPr id="3" name="Content Placeholder 2"/>
          <p:cNvSpPr>
            <a:spLocks noGrp="1"/>
          </p:cNvSpPr>
          <p:nvPr>
            <p:ph idx="1"/>
          </p:nvPr>
        </p:nvSpPr>
        <p:spPr>
          <a:xfrm>
            <a:off x="457200" y="1600200"/>
            <a:ext cx="8229600" cy="5105400"/>
          </a:xfrm>
        </p:spPr>
        <p:txBody>
          <a:bodyPr>
            <a:normAutofit fontScale="85000" lnSpcReduction="20000"/>
          </a:bodyPr>
          <a:lstStyle/>
          <a:p>
            <a:r>
              <a:rPr lang="en-GB" dirty="0" smtClean="0"/>
              <a:t>Globalisation has increased foreign trade an in turn increased foreign currency transactions. </a:t>
            </a:r>
            <a:endParaRPr lang="en-GB" dirty="0"/>
          </a:p>
          <a:p>
            <a:r>
              <a:rPr lang="en-GB" dirty="0" smtClean="0"/>
              <a:t>Which presents risk that in this lecture we will look at how to reduce</a:t>
            </a:r>
          </a:p>
          <a:p>
            <a:r>
              <a:rPr lang="en-US" dirty="0" smtClean="0">
                <a:solidFill>
                  <a:srgbClr val="0070C0"/>
                </a:solidFill>
              </a:rPr>
              <a:t>Types of risk:</a:t>
            </a:r>
          </a:p>
          <a:p>
            <a:pPr lvl="1"/>
            <a:r>
              <a:rPr lang="en-US" dirty="0" smtClean="0"/>
              <a:t>Transaction risk </a:t>
            </a:r>
            <a:r>
              <a:rPr lang="en-US" sz="2400" dirty="0" smtClean="0"/>
              <a:t>(the only one numerically examined)</a:t>
            </a:r>
          </a:p>
          <a:p>
            <a:pPr lvl="2"/>
            <a:r>
              <a:rPr lang="en-GB" sz="2000" dirty="0"/>
              <a:t>is the risk that a transaction in a foreign currency at one exchange rate is settled at another rate </a:t>
            </a:r>
            <a:endParaRPr lang="en-US" sz="2000" dirty="0" smtClean="0"/>
          </a:p>
          <a:p>
            <a:pPr lvl="1"/>
            <a:r>
              <a:rPr lang="en-GB" dirty="0" smtClean="0"/>
              <a:t>Translation (or accounting risk)</a:t>
            </a:r>
          </a:p>
          <a:p>
            <a:pPr lvl="2"/>
            <a:r>
              <a:rPr lang="en-GB" dirty="0"/>
              <a:t>relates to the exchange profits or losses that result from converting foreign currency balances for the purposes of preparing the accounts. </a:t>
            </a:r>
            <a:endParaRPr lang="en-GB" dirty="0" smtClean="0"/>
          </a:p>
          <a:p>
            <a:pPr lvl="1"/>
            <a:r>
              <a:rPr lang="en-GB" dirty="0" smtClean="0"/>
              <a:t>Economic risk</a:t>
            </a:r>
          </a:p>
          <a:p>
            <a:pPr lvl="2"/>
            <a:r>
              <a:rPr lang="en-GB" dirty="0"/>
              <a:t>This refers to the change in the present value of future cash flows due to unexpected movements in foreign exchange rates. E.g. raw material imports increasing in cost.</a:t>
            </a:r>
          </a:p>
          <a:p>
            <a:pPr lvl="2"/>
            <a:endParaRPr lang="en-US" dirty="0" smtClean="0"/>
          </a:p>
          <a:p>
            <a:pPr lvl="1"/>
            <a:endParaRPr lang="en-US" dirty="0"/>
          </a:p>
        </p:txBody>
      </p:sp>
    </p:spTree>
    <p:extLst>
      <p:ext uri="{BB962C8B-B14F-4D97-AF65-F5344CB8AC3E}">
        <p14:creationId xmlns:p14="http://schemas.microsoft.com/office/powerpoint/2010/main" xmlns="" val="124779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prstClr val="black"/>
                </a:solidFill>
              </a:rPr>
              <a:t>Foreign exchange risk management</a:t>
            </a:r>
            <a:endParaRPr lang="en-US" dirty="0"/>
          </a:p>
        </p:txBody>
      </p:sp>
      <p:sp>
        <p:nvSpPr>
          <p:cNvPr id="3" name="Content Placeholder 2"/>
          <p:cNvSpPr>
            <a:spLocks noGrp="1"/>
          </p:cNvSpPr>
          <p:nvPr>
            <p:ph idx="1"/>
          </p:nvPr>
        </p:nvSpPr>
        <p:spPr/>
        <p:txBody>
          <a:bodyPr/>
          <a:lstStyle/>
          <a:p>
            <a:pPr marL="0" indent="0">
              <a:buNone/>
            </a:pPr>
            <a:r>
              <a:rPr lang="en-US" b="1" i="0" u="none" strike="noStrike" baseline="0" dirty="0" smtClean="0">
                <a:solidFill>
                  <a:srgbClr val="0049BC"/>
                </a:solidFill>
                <a:latin typeface="WarnockPro-Bold"/>
              </a:rPr>
              <a:t>The foreign exchange market</a:t>
            </a:r>
          </a:p>
          <a:p>
            <a:r>
              <a:rPr lang="en-US" sz="2800" dirty="0"/>
              <a:t>I</a:t>
            </a:r>
            <a:r>
              <a:rPr lang="en-US" sz="2800" dirty="0" smtClean="0"/>
              <a:t>s the market in which participants are able to buy, sell, exchange and speculate on currencies.</a:t>
            </a:r>
          </a:p>
          <a:p>
            <a:r>
              <a:rPr lang="en-US" sz="2800" dirty="0" smtClean="0"/>
              <a:t>The biggest </a:t>
            </a:r>
            <a:r>
              <a:rPr lang="en-US" sz="2800" dirty="0" err="1" smtClean="0"/>
              <a:t>centre</a:t>
            </a:r>
            <a:r>
              <a:rPr lang="en-US" sz="2800" dirty="0" smtClean="0"/>
              <a:t> is the London FOREX market,</a:t>
            </a:r>
          </a:p>
          <a:p>
            <a:r>
              <a:rPr lang="en-US" sz="2800" dirty="0" smtClean="0"/>
              <a:t>Foreign exchange markets are made up of banks, commercial companies, central banks, investment management firms, hedge funds, and retail forex brokers and investors. </a:t>
            </a:r>
            <a:endParaRPr lang="en-US" sz="2800" dirty="0"/>
          </a:p>
        </p:txBody>
      </p:sp>
    </p:spTree>
    <p:extLst>
      <p:ext uri="{BB962C8B-B14F-4D97-AF65-F5344CB8AC3E}">
        <p14:creationId xmlns:p14="http://schemas.microsoft.com/office/powerpoint/2010/main" xmlns="" val="5376008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a:xfrm>
            <a:off x="457200" y="1600200"/>
            <a:ext cx="8229600" cy="4876800"/>
          </a:xfrm>
        </p:spPr>
        <p:txBody>
          <a:bodyPr>
            <a:normAutofit fontScale="85000" lnSpcReduction="10000"/>
          </a:bodyPr>
          <a:lstStyle/>
          <a:p>
            <a:pPr marL="0" indent="0">
              <a:buNone/>
            </a:pPr>
            <a:r>
              <a:rPr lang="en-US" b="1" i="0" u="none" strike="noStrike" baseline="0" dirty="0" smtClean="0">
                <a:solidFill>
                  <a:srgbClr val="0049BC"/>
                </a:solidFill>
                <a:latin typeface="WarnockPro-Bold"/>
              </a:rPr>
              <a:t>Exchange rates</a:t>
            </a:r>
          </a:p>
          <a:p>
            <a:r>
              <a:rPr lang="en-US" sz="2800" dirty="0" smtClean="0"/>
              <a:t>The exchange rate on a given day is known as the spot rate and two prices are quoted, depending on whether we are buying or selling the currency – the difference is known as the spread.</a:t>
            </a:r>
          </a:p>
          <a:p>
            <a:r>
              <a:rPr lang="en-US" sz="2800" dirty="0"/>
              <a:t>S</a:t>
            </a:r>
            <a:r>
              <a:rPr lang="en-US" sz="2800" dirty="0" smtClean="0"/>
              <a:t>uppose we are given an exchange rate as follows: $/£ 1.6250 – 1.6310</a:t>
            </a:r>
          </a:p>
          <a:p>
            <a:r>
              <a:rPr lang="en-GB" sz="2800" dirty="0"/>
              <a:t>the way exchange rates are quoted is always the amount of the first mentioned currency that is equal to one of the second mentioned currency. </a:t>
            </a:r>
            <a:endParaRPr lang="en-GB" sz="2800" dirty="0" smtClean="0"/>
          </a:p>
          <a:p>
            <a:r>
              <a:rPr lang="en-GB" sz="2800" dirty="0" smtClean="0"/>
              <a:t>In </a:t>
            </a:r>
            <a:r>
              <a:rPr lang="en-GB" sz="2800" dirty="0"/>
              <a:t>this quote, the first number (1.6250) is the exchange rate if we are buying the first mentioned currency ($’s), and (1.6310) is the rate if we are selling the first mentioned currency ($’s). </a:t>
            </a:r>
            <a:endParaRPr lang="en-US" sz="2800" dirty="0" smtClean="0"/>
          </a:p>
          <a:p>
            <a:endParaRPr lang="en-US" sz="2800" dirty="0" smtClean="0"/>
          </a:p>
          <a:p>
            <a:endParaRPr lang="en-US" sz="2800" dirty="0"/>
          </a:p>
        </p:txBody>
      </p:sp>
    </p:spTree>
    <p:extLst>
      <p:ext uri="{BB962C8B-B14F-4D97-AF65-F5344CB8AC3E}">
        <p14:creationId xmlns:p14="http://schemas.microsoft.com/office/powerpoint/2010/main" xmlns="" val="16887309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GB" b="1" dirty="0" smtClean="0"/>
              <a:t>Example one</a:t>
            </a:r>
          </a:p>
          <a:p>
            <a:pPr marL="0" indent="0">
              <a:buNone/>
            </a:pPr>
            <a:r>
              <a:rPr lang="en-US" sz="2800" dirty="0" smtClean="0"/>
              <a:t>A plc receives $100,000 from a customer in the US.</a:t>
            </a:r>
          </a:p>
          <a:p>
            <a:pPr marL="0" indent="0">
              <a:buNone/>
            </a:pPr>
            <a:r>
              <a:rPr lang="en-US" sz="2800" dirty="0" smtClean="0"/>
              <a:t>The exchange rate is $/£ 1.6250 – 1.6310.</a:t>
            </a:r>
          </a:p>
          <a:p>
            <a:pPr marL="0" indent="0">
              <a:buNone/>
            </a:pPr>
            <a:r>
              <a:rPr lang="en-US" sz="2800" b="1" dirty="0" smtClean="0"/>
              <a:t>How many £’s will A plc receive?</a:t>
            </a:r>
          </a:p>
          <a:p>
            <a:pPr marL="0" indent="0">
              <a:buNone/>
            </a:pPr>
            <a:endParaRPr lang="en-US" sz="2800" b="1" dirty="0"/>
          </a:p>
          <a:p>
            <a:pPr marL="0" indent="0">
              <a:buNone/>
            </a:pPr>
            <a:r>
              <a:rPr lang="en-GB" sz="2800" dirty="0"/>
              <a:t>In terms of the $/£ 1.6250 – 1.6310. The first rate means how many dollars we could buy for a pound and the second rate (1.6310) is how many dollars we would have to sell to receive a pound. So </a:t>
            </a:r>
            <a:r>
              <a:rPr lang="en-GB" sz="2800"/>
              <a:t>one </a:t>
            </a:r>
            <a:r>
              <a:rPr lang="en-GB" sz="2800" smtClean="0"/>
              <a:t>pound </a:t>
            </a:r>
            <a:r>
              <a:rPr lang="en-GB" sz="2800" dirty="0"/>
              <a:t>will get you $1.6250 dollars if you are buying dollars or if you are selling dollars $1.6310 would get you one pound.</a:t>
            </a:r>
          </a:p>
          <a:p>
            <a:pPr marL="0" indent="0">
              <a:buNone/>
            </a:pPr>
            <a:endParaRPr lang="en-US" sz="2800" b="1" dirty="0"/>
          </a:p>
        </p:txBody>
      </p:sp>
    </p:spTree>
    <p:extLst>
      <p:ext uri="{BB962C8B-B14F-4D97-AF65-F5344CB8AC3E}">
        <p14:creationId xmlns:p14="http://schemas.microsoft.com/office/powerpoint/2010/main" xmlns="" val="23279799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Example one answer</a:t>
            </a:r>
          </a:p>
          <a:p>
            <a:pPr marL="0" indent="0">
              <a:buNone/>
            </a:pPr>
            <a:endParaRPr lang="en-US" b="1"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600200" y="3812875"/>
            <a:ext cx="5245100" cy="533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8370786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normAutofit/>
          </a:bodyPr>
          <a:lstStyle/>
          <a:p>
            <a:pPr marL="0" indent="0">
              <a:buNone/>
            </a:pPr>
            <a:r>
              <a:rPr lang="en-GB" b="1" dirty="0" smtClean="0"/>
              <a:t>Example two</a:t>
            </a:r>
          </a:p>
          <a:p>
            <a:pPr marL="0" indent="0">
              <a:buNone/>
            </a:pPr>
            <a:r>
              <a:rPr lang="en-US" sz="2800" dirty="0" err="1" smtClean="0"/>
              <a:t>Jimjam</a:t>
            </a:r>
            <a:r>
              <a:rPr lang="en-US" sz="2800" dirty="0" smtClean="0"/>
              <a:t> is a company based in India, where the currency is the Indian Rupee (IR). They owe money to a supplier in Ruritania, where the currency is </a:t>
            </a:r>
            <a:r>
              <a:rPr lang="en-US" sz="2800" dirty="0" err="1" smtClean="0"/>
              <a:t>Ruritanian</a:t>
            </a:r>
            <a:r>
              <a:rPr lang="en-US" sz="2800" dirty="0" smtClean="0"/>
              <a:t> Dollars (R$). The amount owing is R$ 240,000.</a:t>
            </a:r>
          </a:p>
          <a:p>
            <a:pPr marL="0" indent="0">
              <a:buNone/>
            </a:pPr>
            <a:endParaRPr lang="en-US" sz="2800" dirty="0" smtClean="0"/>
          </a:p>
          <a:p>
            <a:pPr marL="0" indent="0">
              <a:buNone/>
            </a:pPr>
            <a:r>
              <a:rPr lang="en-US" sz="2800" dirty="0" smtClean="0"/>
              <a:t>The current exchange rate is IR/R$ 8.6380 – 9.2530</a:t>
            </a:r>
          </a:p>
          <a:p>
            <a:pPr marL="0" indent="0">
              <a:buNone/>
            </a:pPr>
            <a:r>
              <a:rPr lang="en-US" sz="2800" b="1" dirty="0" smtClean="0"/>
              <a:t>How many Indian Rupees will </a:t>
            </a:r>
            <a:r>
              <a:rPr lang="en-US" sz="2800" b="1" dirty="0" err="1" smtClean="0"/>
              <a:t>Jimjam</a:t>
            </a:r>
            <a:r>
              <a:rPr lang="en-US" sz="2800" b="1" dirty="0" smtClean="0"/>
              <a:t> have to pay</a:t>
            </a:r>
            <a:r>
              <a:rPr lang="en-US" sz="2800" dirty="0" smtClean="0"/>
              <a:t>?</a:t>
            </a:r>
            <a:endParaRPr lang="en-GB" sz="2800" dirty="0" smtClean="0"/>
          </a:p>
          <a:p>
            <a:pPr marL="0" indent="0">
              <a:buNone/>
            </a:pPr>
            <a:endParaRPr lang="en-US" dirty="0"/>
          </a:p>
        </p:txBody>
      </p:sp>
    </p:spTree>
    <p:extLst>
      <p:ext uri="{BB962C8B-B14F-4D97-AF65-F5344CB8AC3E}">
        <p14:creationId xmlns:p14="http://schemas.microsoft.com/office/powerpoint/2010/main" xmlns="" val="27069821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smtClean="0"/>
              <a:t>Example two </a:t>
            </a:r>
            <a:r>
              <a:rPr lang="en-GB" b="1" dirty="0" smtClean="0"/>
              <a:t>answer</a:t>
            </a:r>
          </a:p>
          <a:p>
            <a:pPr marL="0" indent="0">
              <a:buNone/>
            </a:pPr>
            <a:endParaRPr lang="en-US" b="1"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62000" y="3352800"/>
            <a:ext cx="6067425" cy="495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86830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prstClr val="black"/>
                </a:solidFill>
              </a:rPr>
              <a:t>Foreign exchange risk management</a:t>
            </a:r>
            <a:endParaRPr lang="en-GB" dirty="0"/>
          </a:p>
        </p:txBody>
      </p:sp>
      <p:sp>
        <p:nvSpPr>
          <p:cNvPr id="3" name="Content Placeholder 2"/>
          <p:cNvSpPr>
            <a:spLocks noGrp="1"/>
          </p:cNvSpPr>
          <p:nvPr>
            <p:ph idx="1"/>
          </p:nvPr>
        </p:nvSpPr>
        <p:spPr/>
        <p:txBody>
          <a:bodyPr/>
          <a:lstStyle/>
          <a:p>
            <a:pPr marL="0" indent="0">
              <a:buNone/>
            </a:pPr>
            <a:r>
              <a:rPr lang="en-GB" b="1" dirty="0" smtClean="0"/>
              <a:t>Example not numbered one</a:t>
            </a:r>
          </a:p>
          <a:p>
            <a:pPr marL="0" indent="0">
              <a:buNone/>
            </a:pPr>
            <a:r>
              <a:rPr lang="en-GB" sz="2400" dirty="0" smtClean="0"/>
              <a:t>Euro/Yen 0.8010 – 0.9230</a:t>
            </a:r>
          </a:p>
          <a:p>
            <a:pPr marL="0" indent="0">
              <a:buNone/>
            </a:pPr>
            <a:r>
              <a:rPr lang="en-GB" sz="2400" dirty="0" smtClean="0"/>
              <a:t>We are in Europe</a:t>
            </a:r>
          </a:p>
          <a:p>
            <a:pPr marL="0" indent="0">
              <a:buNone/>
            </a:pPr>
            <a:r>
              <a:rPr lang="en-GB" sz="2400" dirty="0" smtClean="0"/>
              <a:t>We receive 1 million Yen</a:t>
            </a:r>
          </a:p>
          <a:p>
            <a:pPr marL="0" indent="0">
              <a:buNone/>
            </a:pPr>
            <a:r>
              <a:rPr lang="en-GB" sz="2400" b="1" dirty="0" smtClean="0"/>
              <a:t>How many Euros will we end up with?</a:t>
            </a:r>
          </a:p>
          <a:p>
            <a:pPr marL="0" indent="0">
              <a:buNone/>
            </a:pPr>
            <a:endParaRPr lang="en-GB" dirty="0"/>
          </a:p>
        </p:txBody>
      </p:sp>
    </p:spTree>
    <p:extLst>
      <p:ext uri="{BB962C8B-B14F-4D97-AF65-F5344CB8AC3E}">
        <p14:creationId xmlns:p14="http://schemas.microsoft.com/office/powerpoint/2010/main" xmlns="" val="488722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Foreign exchange risk management</a:t>
            </a:r>
          </a:p>
        </p:txBody>
      </p:sp>
      <p:sp>
        <p:nvSpPr>
          <p:cNvPr id="3" name="Content Placeholder 2"/>
          <p:cNvSpPr>
            <a:spLocks noGrp="1"/>
          </p:cNvSpPr>
          <p:nvPr>
            <p:ph idx="1"/>
          </p:nvPr>
        </p:nvSpPr>
        <p:spPr/>
        <p:txBody>
          <a:bodyPr/>
          <a:lstStyle/>
          <a:p>
            <a:pPr marL="0" lvl="0" indent="0">
              <a:buNone/>
            </a:pPr>
            <a:r>
              <a:rPr lang="en-GB" b="1" dirty="0">
                <a:solidFill>
                  <a:prstClr val="black"/>
                </a:solidFill>
              </a:rPr>
              <a:t>Example not </a:t>
            </a:r>
            <a:r>
              <a:rPr lang="en-GB" b="1" dirty="0" smtClean="0">
                <a:solidFill>
                  <a:prstClr val="black"/>
                </a:solidFill>
              </a:rPr>
              <a:t>numbered answer one</a:t>
            </a:r>
          </a:p>
          <a:p>
            <a:pPr marL="0" lvl="0" indent="0">
              <a:buNone/>
            </a:pPr>
            <a:r>
              <a:rPr lang="en-GB" dirty="0" smtClean="0">
                <a:solidFill>
                  <a:prstClr val="black"/>
                </a:solidFill>
              </a:rPr>
              <a:t>E/Yen 0.8010 – 0.9230</a:t>
            </a:r>
          </a:p>
          <a:p>
            <a:pPr marL="0" lvl="0" indent="0">
              <a:buNone/>
            </a:pPr>
            <a:r>
              <a:rPr lang="en-GB" sz="2400" dirty="0" smtClean="0">
                <a:solidFill>
                  <a:prstClr val="black"/>
                </a:solidFill>
              </a:rPr>
              <a:t>We want to know how much our 1m yen we receive is worth if we convert it into Euros</a:t>
            </a:r>
          </a:p>
          <a:p>
            <a:pPr marL="0" lvl="0" indent="0">
              <a:buNone/>
            </a:pPr>
            <a:r>
              <a:rPr lang="en-GB" sz="2400" dirty="0" smtClean="0">
                <a:solidFill>
                  <a:prstClr val="black"/>
                </a:solidFill>
              </a:rPr>
              <a:t>1m yen * 0.8010 = 801,000 Euros</a:t>
            </a:r>
          </a:p>
          <a:p>
            <a:pPr marL="0" lvl="0" indent="0">
              <a:buNone/>
            </a:pPr>
            <a:endParaRPr lang="en-GB" sz="2400" dirty="0" smtClean="0">
              <a:solidFill>
                <a:prstClr val="black"/>
              </a:solidFill>
            </a:endParaRPr>
          </a:p>
          <a:p>
            <a:pPr marL="0" lvl="0" indent="0">
              <a:buNone/>
            </a:pPr>
            <a:endParaRPr lang="en-GB" dirty="0">
              <a:solidFill>
                <a:prstClr val="black"/>
              </a:solidFill>
            </a:endParaRPr>
          </a:p>
          <a:p>
            <a:pPr marL="0" indent="0">
              <a:buNone/>
            </a:pPr>
            <a:endParaRPr lang="en-GB" dirty="0"/>
          </a:p>
        </p:txBody>
      </p:sp>
    </p:spTree>
    <p:extLst>
      <p:ext uri="{BB962C8B-B14F-4D97-AF65-F5344CB8AC3E}">
        <p14:creationId xmlns:p14="http://schemas.microsoft.com/office/powerpoint/2010/main" xmlns="" val="300339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a:xfrm>
            <a:off x="228600" y="1600200"/>
            <a:ext cx="8458200" cy="5105400"/>
          </a:xfrm>
        </p:spPr>
        <p:txBody>
          <a:bodyPr>
            <a:normAutofit fontScale="77500" lnSpcReduction="20000"/>
          </a:bodyPr>
          <a:lstStyle/>
          <a:p>
            <a:pPr marL="0" indent="0">
              <a:buNone/>
            </a:pPr>
            <a:r>
              <a:rPr lang="en-US" b="1" i="0" u="none" strike="noStrike" baseline="0" dirty="0" smtClean="0">
                <a:solidFill>
                  <a:srgbClr val="0049BC"/>
                </a:solidFill>
                <a:latin typeface="WarnockPro-Bold"/>
              </a:rPr>
              <a:t>Methods of hedging transaction exposure</a:t>
            </a:r>
          </a:p>
          <a:p>
            <a:r>
              <a:rPr lang="en-US" sz="2800" dirty="0" smtClean="0"/>
              <a:t>The problem is that if the transaction is not going to take place until some time in the future, the exchange rate stands to change. </a:t>
            </a:r>
          </a:p>
          <a:p>
            <a:r>
              <a:rPr lang="en-US" sz="2800" dirty="0" smtClean="0"/>
              <a:t>The following methods of removing or reducing this risk are the methods:</a:t>
            </a:r>
          </a:p>
          <a:p>
            <a:pPr lvl="1"/>
            <a:r>
              <a:rPr lang="en-US" sz="2400" dirty="0" smtClean="0"/>
              <a:t>(a) Invoicing in home currency</a:t>
            </a:r>
          </a:p>
          <a:p>
            <a:pPr lvl="1"/>
            <a:r>
              <a:rPr lang="en-US" sz="2400" dirty="0" smtClean="0"/>
              <a:t>(b) Leading and lagging</a:t>
            </a:r>
          </a:p>
          <a:p>
            <a:pPr lvl="1"/>
            <a:r>
              <a:rPr lang="en-US" sz="2400" dirty="0" smtClean="0"/>
              <a:t>(c) Netting</a:t>
            </a:r>
          </a:p>
          <a:p>
            <a:pPr lvl="2"/>
            <a:r>
              <a:rPr lang="en-GB" sz="2000" dirty="0" smtClean="0"/>
              <a:t>The objective is simply to save transactions costs by netting off intercompany balances before arranging payment.  </a:t>
            </a:r>
          </a:p>
          <a:p>
            <a:pPr lvl="2"/>
            <a:r>
              <a:rPr lang="en-GB" sz="2000" dirty="0" smtClean="0"/>
              <a:t>Netting is a process in which credit balances are netted off against debit balances so that only the reduced net amounts remain due to be paid by actual currency flows.</a:t>
            </a:r>
            <a:endParaRPr lang="en-US" sz="2000" dirty="0" smtClean="0"/>
          </a:p>
          <a:p>
            <a:pPr lvl="1"/>
            <a:r>
              <a:rPr lang="en-US" sz="2400" dirty="0" smtClean="0"/>
              <a:t>(d) Matching</a:t>
            </a:r>
          </a:p>
          <a:p>
            <a:pPr lvl="2"/>
            <a:r>
              <a:rPr lang="en-GB" sz="2000" dirty="0"/>
              <a:t>A company which expects to receive a substantial amount of income in a foreign currency will </a:t>
            </a:r>
            <a:r>
              <a:rPr lang="en-GB" sz="2000" dirty="0" smtClean="0"/>
              <a:t>be concerned </a:t>
            </a:r>
            <a:r>
              <a:rPr lang="en-GB" sz="2000" dirty="0"/>
              <a:t>that this currency may weaken. It can hedge against this possibility by borrowing in the </a:t>
            </a:r>
            <a:r>
              <a:rPr lang="en-GB" sz="2000" dirty="0" smtClean="0"/>
              <a:t>foreign currency </a:t>
            </a:r>
            <a:r>
              <a:rPr lang="en-GB" sz="2000" dirty="0"/>
              <a:t>and using the foreign receipts to repay the loan. </a:t>
            </a:r>
            <a:endParaRPr lang="en-US" sz="2000" dirty="0" smtClean="0"/>
          </a:p>
          <a:p>
            <a:pPr lvl="2"/>
            <a:endParaRPr lang="en-US" sz="2000" dirty="0"/>
          </a:p>
        </p:txBody>
      </p:sp>
    </p:spTree>
    <p:extLst>
      <p:ext uri="{BB962C8B-B14F-4D97-AF65-F5344CB8AC3E}">
        <p14:creationId xmlns:p14="http://schemas.microsoft.com/office/powerpoint/2010/main" xmlns="" val="16721292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a:xfrm>
            <a:off x="228600" y="1295400"/>
            <a:ext cx="8686800" cy="5562600"/>
          </a:xfrm>
        </p:spPr>
        <p:txBody>
          <a:bodyPr>
            <a:normAutofit fontScale="70000" lnSpcReduction="20000"/>
          </a:bodyPr>
          <a:lstStyle/>
          <a:p>
            <a:r>
              <a:rPr lang="en-GB" dirty="0" smtClean="0"/>
              <a:t>The previous methods require you to have knowledge of:</a:t>
            </a:r>
          </a:p>
          <a:p>
            <a:pPr marL="514350" indent="-514350">
              <a:buAutoNum type="alphaLcParenBoth"/>
            </a:pPr>
            <a:r>
              <a:rPr lang="en-US" sz="2800" dirty="0" smtClean="0"/>
              <a:t>A forward exchange contract is:</a:t>
            </a:r>
          </a:p>
          <a:p>
            <a:pPr lvl="1"/>
            <a:r>
              <a:rPr lang="en-US" sz="2300" dirty="0" smtClean="0"/>
              <a:t>Hedges against transaction exposure</a:t>
            </a:r>
          </a:p>
          <a:p>
            <a:pPr lvl="1"/>
            <a:r>
              <a:rPr lang="en-US" sz="2300" dirty="0" smtClean="0"/>
              <a:t>For the purchase or sale of a specified quantity of a stated foreign currency</a:t>
            </a:r>
          </a:p>
          <a:p>
            <a:pPr lvl="1"/>
            <a:r>
              <a:rPr lang="en-US" sz="2300" dirty="0" smtClean="0"/>
              <a:t>At a rate of exchange fixed at the time the contract is made</a:t>
            </a:r>
          </a:p>
          <a:p>
            <a:pPr lvl="1"/>
            <a:r>
              <a:rPr lang="en-US" sz="2300" dirty="0" smtClean="0"/>
              <a:t>For performance (delivery of the currency and payment for it) at a future time which is agreed when making the contract </a:t>
            </a:r>
          </a:p>
          <a:p>
            <a:pPr marL="0" indent="0">
              <a:buNone/>
            </a:pPr>
            <a:r>
              <a:rPr lang="en-US" sz="2700" dirty="0" smtClean="0"/>
              <a:t>(b) money market hedges</a:t>
            </a:r>
          </a:p>
          <a:p>
            <a:pPr lvl="1"/>
            <a:r>
              <a:rPr lang="en-GB" sz="2300" dirty="0" smtClean="0"/>
              <a:t>helps </a:t>
            </a:r>
            <a:r>
              <a:rPr lang="en-GB" sz="2300" dirty="0"/>
              <a:t>a domestic company reduce its currency risk when doing business with a foreign company. It allows the domestic company to lock in the value of its partner’s currency (in the domestic company’s currency) in advance of an anticipated transaction. </a:t>
            </a:r>
            <a:endParaRPr lang="en-US" sz="2300" dirty="0" smtClean="0"/>
          </a:p>
          <a:p>
            <a:pPr marL="0" indent="0">
              <a:buNone/>
            </a:pPr>
            <a:r>
              <a:rPr lang="en-US" sz="2800" dirty="0" smtClean="0"/>
              <a:t>(c) currency futures</a:t>
            </a:r>
          </a:p>
          <a:p>
            <a:pPr lvl="1"/>
            <a:r>
              <a:rPr lang="en-GB" sz="2400" dirty="0" smtClean="0"/>
              <a:t>Is </a:t>
            </a:r>
            <a:r>
              <a:rPr lang="en-GB" sz="2400" dirty="0"/>
              <a:t>essentially a standardised, market-traded forward exchange </a:t>
            </a:r>
            <a:r>
              <a:rPr lang="en-GB" sz="2400" dirty="0" smtClean="0"/>
              <a:t>contract. For a </a:t>
            </a:r>
            <a:r>
              <a:rPr lang="en-GB" sz="2400" dirty="0"/>
              <a:t>standard quantity of </a:t>
            </a:r>
            <a:r>
              <a:rPr lang="en-GB" sz="2400" dirty="0" smtClean="0"/>
              <a:t>an underlying </a:t>
            </a:r>
            <a:r>
              <a:rPr lang="en-GB" sz="2400" dirty="0"/>
              <a:t>item such as currencies, commodities or shares, for settlement at a future date at an </a:t>
            </a:r>
            <a:r>
              <a:rPr lang="en-GB" sz="2400" dirty="0" smtClean="0"/>
              <a:t>agreed price.</a:t>
            </a:r>
            <a:endParaRPr lang="en-US" sz="2400" dirty="0" smtClean="0"/>
          </a:p>
          <a:p>
            <a:pPr marL="0" indent="0">
              <a:buNone/>
            </a:pPr>
            <a:r>
              <a:rPr lang="en-US" sz="2800" dirty="0" smtClean="0"/>
              <a:t>(d) currency options - Companies can choose whether to buy:</a:t>
            </a:r>
          </a:p>
          <a:p>
            <a:pPr lvl="1"/>
            <a:r>
              <a:rPr lang="en-GB" sz="2400" dirty="0" smtClean="0"/>
              <a:t>A currency option to is a right to of an option holder to buy (call) or sell (put) foreign currency at a specific exchange rate at </a:t>
            </a:r>
            <a:r>
              <a:rPr lang="en-GB" sz="2400" smtClean="0"/>
              <a:t>a future date</a:t>
            </a:r>
            <a:endParaRPr lang="en-US" sz="2400" dirty="0" smtClean="0"/>
          </a:p>
          <a:p>
            <a:pPr marL="0" indent="0">
              <a:buNone/>
            </a:pPr>
            <a:r>
              <a:rPr lang="en-US" sz="2800" dirty="0" smtClean="0"/>
              <a:t>(e) currency swaps</a:t>
            </a:r>
          </a:p>
          <a:p>
            <a:endParaRPr lang="en-US" dirty="0"/>
          </a:p>
        </p:txBody>
      </p:sp>
    </p:spTree>
    <p:extLst>
      <p:ext uri="{BB962C8B-B14F-4D97-AF65-F5344CB8AC3E}">
        <p14:creationId xmlns:p14="http://schemas.microsoft.com/office/powerpoint/2010/main" xmlns="" val="2345461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US" b="1" i="0" u="none" strike="noStrike" baseline="0" dirty="0" smtClean="0">
                <a:solidFill>
                  <a:srgbClr val="0049BC"/>
                </a:solidFill>
                <a:latin typeface="WarnockPro-Bold"/>
              </a:rPr>
              <a:t>Forward contracts</a:t>
            </a:r>
          </a:p>
          <a:p>
            <a:pPr marL="0" indent="0">
              <a:buNone/>
            </a:pPr>
            <a:r>
              <a:rPr lang="en-GB" sz="2800" b="1" dirty="0" smtClean="0">
                <a:latin typeface="WarnockPro-Bold"/>
              </a:rPr>
              <a:t>Example three</a:t>
            </a:r>
            <a:endParaRPr lang="en-US" sz="2800" b="1" i="0" u="none" strike="noStrike" baseline="0" dirty="0" smtClean="0">
              <a:latin typeface="WarnockPro-Bold"/>
            </a:endParaRPr>
          </a:p>
          <a:p>
            <a:pPr marL="0" indent="0">
              <a:buNone/>
            </a:pPr>
            <a:r>
              <a:rPr lang="en-US" sz="2800" dirty="0" smtClean="0"/>
              <a:t>X is due to pay $200,000 in 1 months time.</a:t>
            </a:r>
          </a:p>
          <a:p>
            <a:pPr marL="0" indent="0">
              <a:buNone/>
            </a:pPr>
            <a:r>
              <a:rPr lang="en-US" sz="2800" dirty="0" smtClean="0"/>
              <a:t>Spot $/£ 1.4820 – 1.4905</a:t>
            </a:r>
          </a:p>
          <a:p>
            <a:pPr marL="0" indent="0">
              <a:buNone/>
            </a:pPr>
            <a:r>
              <a:rPr lang="en-US" sz="2800" dirty="0" smtClean="0"/>
              <a:t>1 month forward $/£ 1.4910 – 1.4970</a:t>
            </a:r>
          </a:p>
          <a:p>
            <a:pPr marL="0" indent="0">
              <a:buNone/>
            </a:pPr>
            <a:r>
              <a:rPr lang="en-US" sz="2800" b="1" dirty="0" smtClean="0"/>
              <a:t>If X contracts 1 month forward, how much will he have to pay in 1 months time (in £’s)?</a:t>
            </a:r>
            <a:endParaRPr lang="en-US" sz="2800" b="1" dirty="0"/>
          </a:p>
        </p:txBody>
      </p:sp>
    </p:spTree>
    <p:extLst>
      <p:ext uri="{BB962C8B-B14F-4D97-AF65-F5344CB8AC3E}">
        <p14:creationId xmlns:p14="http://schemas.microsoft.com/office/powerpoint/2010/main" xmlns="" val="9978985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Example three answer</a:t>
            </a:r>
          </a:p>
          <a:p>
            <a:pPr marL="0" indent="0">
              <a:buNone/>
            </a:pPr>
            <a:endParaRPr lang="en-US" dirty="0"/>
          </a:p>
        </p:txBody>
      </p:sp>
      <p:sp>
        <p:nvSpPr>
          <p:cNvPr id="4" name="TextBox 3"/>
          <p:cNvSpPr txBox="1"/>
          <p:nvPr/>
        </p:nvSpPr>
        <p:spPr>
          <a:xfrm>
            <a:off x="1295400" y="3048000"/>
            <a:ext cx="5562600" cy="584775"/>
          </a:xfrm>
          <a:prstGeom prst="rect">
            <a:avLst/>
          </a:prstGeom>
          <a:noFill/>
        </p:spPr>
        <p:txBody>
          <a:bodyPr wrap="square" rtlCol="0">
            <a:spAutoFit/>
          </a:bodyPr>
          <a:lstStyle/>
          <a:p>
            <a:r>
              <a:rPr lang="en-GB" sz="3200" b="1" dirty="0" smtClean="0"/>
              <a:t>200,000/1.4910 = £134,138</a:t>
            </a:r>
            <a:endParaRPr lang="en-GB" sz="3200" b="1" dirty="0"/>
          </a:p>
        </p:txBody>
      </p:sp>
    </p:spTree>
    <p:extLst>
      <p:ext uri="{BB962C8B-B14F-4D97-AF65-F5344CB8AC3E}">
        <p14:creationId xmlns:p14="http://schemas.microsoft.com/office/powerpoint/2010/main" xmlns="" val="24474308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Example four</a:t>
            </a:r>
          </a:p>
          <a:p>
            <a:pPr marL="0" indent="0">
              <a:buNone/>
            </a:pPr>
            <a:r>
              <a:rPr lang="en-US" dirty="0" smtClean="0"/>
              <a:t>Y is due to receive $150,000 in 3 months time.</a:t>
            </a:r>
          </a:p>
          <a:p>
            <a:pPr marL="0" indent="0">
              <a:buNone/>
            </a:pPr>
            <a:r>
              <a:rPr lang="en-US" dirty="0" smtClean="0"/>
              <a:t>Spot $/£ 1.5326 – 1.5385</a:t>
            </a:r>
          </a:p>
          <a:p>
            <a:pPr marL="0" indent="0">
              <a:buNone/>
            </a:pPr>
            <a:r>
              <a:rPr lang="en-US" dirty="0" smtClean="0"/>
              <a:t>3m forward 0.62 – 0.51 c pm</a:t>
            </a:r>
          </a:p>
          <a:p>
            <a:pPr marL="0" indent="0">
              <a:buNone/>
            </a:pPr>
            <a:r>
              <a:rPr lang="en-US" b="1" dirty="0" smtClean="0"/>
              <a:t>How much will Y receive?</a:t>
            </a:r>
            <a:endParaRPr lang="en-US" b="1" dirty="0"/>
          </a:p>
        </p:txBody>
      </p:sp>
    </p:spTree>
    <p:extLst>
      <p:ext uri="{BB962C8B-B14F-4D97-AF65-F5344CB8AC3E}">
        <p14:creationId xmlns:p14="http://schemas.microsoft.com/office/powerpoint/2010/main" xmlns="" val="2254893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Example four answer</a:t>
            </a:r>
            <a:endParaRPr lang="en-US" b="1"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3400" y="3657600"/>
            <a:ext cx="8010525" cy="1104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952803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Example five</a:t>
            </a:r>
          </a:p>
          <a:p>
            <a:pPr marL="0" indent="0">
              <a:buNone/>
            </a:pPr>
            <a:r>
              <a:rPr lang="en-US" dirty="0" smtClean="0"/>
              <a:t>Z is due to pay $200,000 in 2 months time.</a:t>
            </a:r>
          </a:p>
          <a:p>
            <a:pPr marL="0" indent="0">
              <a:buNone/>
            </a:pPr>
            <a:r>
              <a:rPr lang="en-US" dirty="0" smtClean="0"/>
              <a:t>Spot $/£ 1.6582 – 1.6623</a:t>
            </a:r>
          </a:p>
          <a:p>
            <a:pPr marL="0" indent="0">
              <a:buNone/>
            </a:pPr>
            <a:r>
              <a:rPr lang="en-US" dirty="0" smtClean="0"/>
              <a:t>2m forward 0.83 – 0.92 dis</a:t>
            </a:r>
          </a:p>
          <a:p>
            <a:pPr marL="0" indent="0">
              <a:buNone/>
            </a:pPr>
            <a:r>
              <a:rPr lang="en-US" b="1" dirty="0" smtClean="0"/>
              <a:t>How much will Z pay?</a:t>
            </a:r>
            <a:endParaRPr lang="en-US" b="1" dirty="0"/>
          </a:p>
        </p:txBody>
      </p:sp>
    </p:spTree>
    <p:extLst>
      <p:ext uri="{BB962C8B-B14F-4D97-AF65-F5344CB8AC3E}">
        <p14:creationId xmlns:p14="http://schemas.microsoft.com/office/powerpoint/2010/main" xmlns="" val="4080069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Example five answer</a:t>
            </a:r>
          </a:p>
          <a:p>
            <a:pPr marL="0" indent="0">
              <a:buNone/>
            </a:pPr>
            <a:endParaRPr lang="en-US"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28601" y="3110125"/>
            <a:ext cx="8915400" cy="8427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3680348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prstClr val="black"/>
                </a:solidFill>
              </a:rPr>
              <a:t>Foreign exchange risk management</a:t>
            </a:r>
            <a:endParaRPr lang="en-GB" dirty="0"/>
          </a:p>
        </p:txBody>
      </p:sp>
      <p:sp>
        <p:nvSpPr>
          <p:cNvPr id="3" name="Content Placeholder 2"/>
          <p:cNvSpPr>
            <a:spLocks noGrp="1"/>
          </p:cNvSpPr>
          <p:nvPr>
            <p:ph idx="1"/>
          </p:nvPr>
        </p:nvSpPr>
        <p:spPr>
          <a:xfrm>
            <a:off x="228600" y="1143000"/>
            <a:ext cx="8610600" cy="5486400"/>
          </a:xfrm>
        </p:spPr>
        <p:txBody>
          <a:bodyPr>
            <a:normAutofit fontScale="47500" lnSpcReduction="20000"/>
          </a:bodyPr>
          <a:lstStyle/>
          <a:p>
            <a:pPr marL="0" lvl="0" indent="0">
              <a:buNone/>
            </a:pPr>
            <a:r>
              <a:rPr lang="en-US" sz="6300" b="1" dirty="0">
                <a:solidFill>
                  <a:srgbClr val="0049BC"/>
                </a:solidFill>
                <a:latin typeface="WarnockPro-Bold"/>
              </a:rPr>
              <a:t>Money market hedging</a:t>
            </a:r>
          </a:p>
          <a:p>
            <a:pPr marL="0" indent="0">
              <a:buNone/>
            </a:pPr>
            <a:endParaRPr lang="en-GB" dirty="0" smtClean="0"/>
          </a:p>
          <a:p>
            <a:pPr marL="0" indent="0">
              <a:buNone/>
            </a:pPr>
            <a:r>
              <a:rPr lang="en-GB" dirty="0" smtClean="0"/>
              <a:t>Foreign </a:t>
            </a:r>
            <a:r>
              <a:rPr lang="en-GB" dirty="0"/>
              <a:t>exchange risk can arise either due to transaction exposure - i.e. due to receivables expected or payments due in foreign currency </a:t>
            </a:r>
            <a:r>
              <a:rPr lang="en-GB" dirty="0" smtClean="0"/>
              <a:t>– </a:t>
            </a:r>
          </a:p>
          <a:p>
            <a:pPr marL="0" indent="0">
              <a:buNone/>
            </a:pPr>
            <a:r>
              <a:rPr lang="en-GB" b="1" dirty="0" smtClean="0"/>
              <a:t>If </a:t>
            </a:r>
            <a:r>
              <a:rPr lang="en-GB" b="1" dirty="0"/>
              <a:t>a foreign currency receivable is expected after a defined period of time and currency risk is desired to be hedged via the money market, this would necessitate the following steps:</a:t>
            </a:r>
          </a:p>
          <a:p>
            <a:pPr marL="514350" indent="-514350">
              <a:buFont typeface="+mj-lt"/>
              <a:buAutoNum type="arabicPeriod"/>
            </a:pPr>
            <a:r>
              <a:rPr lang="en-GB" dirty="0" smtClean="0"/>
              <a:t>Borrow </a:t>
            </a:r>
            <a:r>
              <a:rPr lang="en-GB" dirty="0"/>
              <a:t>the foreign currency in an amount equivalent to the present value of the receivable. Why the present value? Because the foreign currency loan plus the interest on it should be exactly equal to the amount of the </a:t>
            </a:r>
            <a:r>
              <a:rPr lang="en-GB" dirty="0" smtClean="0"/>
              <a:t>receivable.</a:t>
            </a:r>
          </a:p>
          <a:p>
            <a:pPr marL="514350" indent="-514350">
              <a:buFont typeface="+mj-lt"/>
              <a:buAutoNum type="arabicPeriod"/>
            </a:pPr>
            <a:r>
              <a:rPr lang="en-GB" dirty="0" smtClean="0"/>
              <a:t>Convert </a:t>
            </a:r>
            <a:r>
              <a:rPr lang="en-GB" dirty="0"/>
              <a:t>the foreign currency into domestic currency at the spot exchange </a:t>
            </a:r>
            <a:r>
              <a:rPr lang="en-GB" dirty="0" smtClean="0"/>
              <a:t>rate.</a:t>
            </a:r>
          </a:p>
          <a:p>
            <a:pPr marL="514350" indent="-514350">
              <a:buFont typeface="+mj-lt"/>
              <a:buAutoNum type="arabicPeriod"/>
            </a:pPr>
            <a:r>
              <a:rPr lang="en-GB" dirty="0" smtClean="0"/>
              <a:t>Place </a:t>
            </a:r>
            <a:r>
              <a:rPr lang="en-GB" dirty="0"/>
              <a:t>the domestic currency on deposit at the prevailing interest </a:t>
            </a:r>
            <a:r>
              <a:rPr lang="en-GB" dirty="0" smtClean="0"/>
              <a:t>rate.</a:t>
            </a:r>
          </a:p>
          <a:p>
            <a:pPr marL="514350" indent="-514350">
              <a:buFont typeface="+mj-lt"/>
              <a:buAutoNum type="arabicPeriod"/>
            </a:pPr>
            <a:r>
              <a:rPr lang="en-GB" dirty="0" smtClean="0"/>
              <a:t>When </a:t>
            </a:r>
            <a:r>
              <a:rPr lang="en-GB" dirty="0"/>
              <a:t>the foreign currency receivable comes in, repay the foreign currency loan (from step 1) plus interest</a:t>
            </a:r>
            <a:r>
              <a:rPr lang="en-GB" dirty="0" smtClean="0"/>
              <a:t>.</a:t>
            </a:r>
          </a:p>
          <a:p>
            <a:pPr marL="514350" indent="-514350">
              <a:buFont typeface="+mj-lt"/>
              <a:buAutoNum type="arabicPeriod"/>
            </a:pPr>
            <a:endParaRPr lang="en-GB" dirty="0" smtClean="0"/>
          </a:p>
          <a:p>
            <a:pPr marL="0" indent="0">
              <a:buNone/>
            </a:pPr>
            <a:r>
              <a:rPr lang="en-GB" b="1" dirty="0"/>
              <a:t>Similarly, if a foreign currency payment has to be made after a defined period of time, the following steps have to be taken to hedge currency risk via the money market:</a:t>
            </a:r>
            <a:endParaRPr lang="en-GB" b="1" dirty="0" smtClean="0"/>
          </a:p>
          <a:p>
            <a:pPr marL="514350" indent="-514350">
              <a:buFont typeface="+mj-lt"/>
              <a:buAutoNum type="arabicPeriod"/>
            </a:pPr>
            <a:r>
              <a:rPr lang="en-GB" dirty="0" smtClean="0"/>
              <a:t>Work </a:t>
            </a:r>
            <a:r>
              <a:rPr lang="en-GB" dirty="0"/>
              <a:t>out how much foreign currency you would have to put in a deposit account earning interest from now to the period the payment in the foreign currency would be made (so it would be the exact amount needed to make the payment (present </a:t>
            </a:r>
            <a:r>
              <a:rPr lang="en-GB" dirty="0" smtClean="0"/>
              <a:t>value)</a:t>
            </a:r>
          </a:p>
          <a:p>
            <a:pPr marL="514350" indent="-514350">
              <a:buFont typeface="+mj-lt"/>
              <a:buAutoNum type="arabicPeriod"/>
            </a:pPr>
            <a:r>
              <a:rPr lang="en-GB" dirty="0" smtClean="0"/>
              <a:t>Buy </a:t>
            </a:r>
            <a:r>
              <a:rPr lang="en-GB" dirty="0"/>
              <a:t>the amount of foreign currency worked out in point 1 with your domestic currency at the spot </a:t>
            </a:r>
            <a:r>
              <a:rPr lang="en-GB" dirty="0" smtClean="0"/>
              <a:t>rate.</a:t>
            </a:r>
          </a:p>
          <a:p>
            <a:pPr marL="514350" indent="-514350">
              <a:buFont typeface="+mj-lt"/>
              <a:buAutoNum type="arabicPeriod"/>
            </a:pPr>
            <a:r>
              <a:rPr lang="en-GB" dirty="0" smtClean="0"/>
              <a:t>Invest </a:t>
            </a:r>
            <a:r>
              <a:rPr lang="en-GB" dirty="0"/>
              <a:t>the foreign currency you have just bought in a deposit account and it will be worth the amount of foreign currency we need to pay at the time payment is </a:t>
            </a:r>
            <a:r>
              <a:rPr lang="en-GB" dirty="0" smtClean="0"/>
              <a:t>due.</a:t>
            </a:r>
          </a:p>
          <a:p>
            <a:pPr marL="514350" indent="-514350">
              <a:buFont typeface="+mj-lt"/>
              <a:buAutoNum type="arabicPeriod"/>
            </a:pPr>
            <a:r>
              <a:rPr lang="en-GB" dirty="0"/>
              <a:t>Then borrow the amount of money you just converted into foreign currency in your own currency and work out how much that will cost us over the period with interest</a:t>
            </a:r>
          </a:p>
          <a:p>
            <a:pPr marL="0" indent="0">
              <a:buNone/>
            </a:pPr>
            <a:endParaRPr lang="en-GB" dirty="0"/>
          </a:p>
        </p:txBody>
      </p:sp>
    </p:spTree>
    <p:extLst>
      <p:ext uri="{BB962C8B-B14F-4D97-AF65-F5344CB8AC3E}">
        <p14:creationId xmlns:p14="http://schemas.microsoft.com/office/powerpoint/2010/main" xmlns="" val="26434532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a:xfrm>
            <a:off x="457200" y="1600200"/>
            <a:ext cx="8229600" cy="4953000"/>
          </a:xfrm>
        </p:spPr>
        <p:txBody>
          <a:bodyPr>
            <a:normAutofit lnSpcReduction="10000"/>
          </a:bodyPr>
          <a:lstStyle/>
          <a:p>
            <a:pPr marL="0" indent="0">
              <a:buNone/>
            </a:pPr>
            <a:r>
              <a:rPr lang="en-GB" b="1" dirty="0" smtClean="0">
                <a:latin typeface="WarnockPro-Bold"/>
              </a:rPr>
              <a:t>Example six</a:t>
            </a:r>
            <a:endParaRPr lang="en-US" b="1" i="0" u="none" strike="noStrike" baseline="0" dirty="0" smtClean="0">
              <a:latin typeface="WarnockPro-Bold"/>
            </a:endParaRPr>
          </a:p>
          <a:p>
            <a:pPr marL="0" indent="0">
              <a:buNone/>
            </a:pPr>
            <a:r>
              <a:rPr lang="en-US" sz="2800" dirty="0" smtClean="0"/>
              <a:t>P is due to receive $5M in 3 months time.</a:t>
            </a:r>
          </a:p>
          <a:p>
            <a:pPr marL="0" indent="0">
              <a:buNone/>
            </a:pPr>
            <a:r>
              <a:rPr lang="en-US" sz="2800" dirty="0" smtClean="0"/>
              <a:t>Spot: $/£ 1.5384 – 1.5426</a:t>
            </a:r>
          </a:p>
          <a:p>
            <a:pPr marL="0" indent="0">
              <a:buNone/>
            </a:pPr>
            <a:r>
              <a:rPr lang="en-US" sz="2800" dirty="0" smtClean="0"/>
              <a:t>Current 3 month interest rates: US prime 5.2% – 5.8%</a:t>
            </a:r>
          </a:p>
          <a:p>
            <a:pPr marL="0" indent="0">
              <a:buNone/>
            </a:pPr>
            <a:r>
              <a:rPr lang="en-US" sz="2800" dirty="0" smtClean="0"/>
              <a:t>UK LIBOR 3.6% – 3.9%</a:t>
            </a:r>
          </a:p>
          <a:p>
            <a:pPr marL="0" indent="0">
              <a:buNone/>
            </a:pPr>
            <a:r>
              <a:rPr lang="en-US" sz="2800" b="1" dirty="0" smtClean="0"/>
              <a:t>Show how P can use the money markets to hedge the risk.</a:t>
            </a:r>
          </a:p>
          <a:p>
            <a:pPr marL="0" indent="0">
              <a:buNone/>
            </a:pPr>
            <a:r>
              <a:rPr lang="en-US" sz="1800" b="1" dirty="0" smtClean="0"/>
              <a:t>Note. </a:t>
            </a:r>
            <a:r>
              <a:rPr lang="en-GB" sz="1800" dirty="0"/>
              <a:t>This approach involves converting the foreign currency at the current spot, which therefore makes future changes in the exchange rate irrelevant. However, if we are (for example) not going to receive the foreign currency for 3 months, then how can we convert the money today? The answer is that we borrow foreign currency now at fixed interest, on the strength of the future receipt.</a:t>
            </a:r>
          </a:p>
          <a:p>
            <a:pPr marL="0" indent="0">
              <a:buNone/>
            </a:pPr>
            <a:endParaRPr lang="en-US" sz="2800" b="1" dirty="0"/>
          </a:p>
        </p:txBody>
      </p:sp>
    </p:spTree>
    <p:extLst>
      <p:ext uri="{BB962C8B-B14F-4D97-AF65-F5344CB8AC3E}">
        <p14:creationId xmlns:p14="http://schemas.microsoft.com/office/powerpoint/2010/main" xmlns="" val="23174659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Example six answer</a:t>
            </a:r>
            <a:endParaRPr lang="en-US" b="1"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04800" y="3552645"/>
            <a:ext cx="7750969"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TextBox 3"/>
          <p:cNvSpPr txBox="1"/>
          <p:nvPr/>
        </p:nvSpPr>
        <p:spPr>
          <a:xfrm>
            <a:off x="304800" y="5029200"/>
            <a:ext cx="7998793" cy="923330"/>
          </a:xfrm>
          <a:prstGeom prst="rect">
            <a:avLst/>
          </a:prstGeom>
          <a:noFill/>
        </p:spPr>
        <p:txBody>
          <a:bodyPr wrap="none" rtlCol="0">
            <a:spAutoFit/>
          </a:bodyPr>
          <a:lstStyle/>
          <a:p>
            <a:r>
              <a:rPr lang="en-GB" dirty="0"/>
              <a:t>So whatever happens over those three months with the exchanges rates </a:t>
            </a:r>
            <a:endParaRPr lang="en-GB" dirty="0" smtClean="0"/>
          </a:p>
          <a:p>
            <a:r>
              <a:rPr lang="en-GB" dirty="0" smtClean="0"/>
              <a:t>we </a:t>
            </a:r>
            <a:r>
              <a:rPr lang="en-GB" dirty="0"/>
              <a:t>are guaranteed to get £3,223,709 in three months time. So that is equivalent of </a:t>
            </a:r>
            <a:endParaRPr lang="en-GB" dirty="0" smtClean="0"/>
          </a:p>
          <a:p>
            <a:r>
              <a:rPr lang="en-GB" dirty="0" smtClean="0"/>
              <a:t>having </a:t>
            </a:r>
            <a:r>
              <a:rPr lang="en-GB" dirty="0"/>
              <a:t>a fixed  </a:t>
            </a:r>
            <a:r>
              <a:rPr lang="en-GB" dirty="0" smtClean="0"/>
              <a:t>exchange </a:t>
            </a:r>
            <a:r>
              <a:rPr lang="en-GB" dirty="0"/>
              <a:t>rate of $5m/£3,223,709 = $/£1.5510</a:t>
            </a:r>
          </a:p>
        </p:txBody>
      </p:sp>
    </p:spTree>
    <p:extLst>
      <p:ext uri="{BB962C8B-B14F-4D97-AF65-F5344CB8AC3E}">
        <p14:creationId xmlns:p14="http://schemas.microsoft.com/office/powerpoint/2010/main" xmlns="" val="289420209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Example seven</a:t>
            </a:r>
          </a:p>
          <a:p>
            <a:pPr marL="0" indent="0">
              <a:buNone/>
            </a:pPr>
            <a:r>
              <a:rPr lang="en-US" sz="2800" dirty="0" smtClean="0"/>
              <a:t>Q is due to pay $8M in 3 months time.</a:t>
            </a:r>
          </a:p>
          <a:p>
            <a:pPr marL="0" indent="0">
              <a:buNone/>
            </a:pPr>
            <a:r>
              <a:rPr lang="en-US" sz="2800" dirty="0" smtClean="0"/>
              <a:t>Spot: $/£ 1.6201 – 1.6283</a:t>
            </a:r>
          </a:p>
          <a:p>
            <a:pPr marL="0" indent="0">
              <a:buNone/>
            </a:pPr>
            <a:r>
              <a:rPr lang="en-US" sz="2800" dirty="0" smtClean="0"/>
              <a:t>Current 3 month interest rates: US prime 6.4% – 6.9%</a:t>
            </a:r>
          </a:p>
          <a:p>
            <a:pPr marL="0" indent="0">
              <a:buNone/>
            </a:pPr>
            <a:r>
              <a:rPr lang="en-US" sz="2800" dirty="0" smtClean="0"/>
              <a:t>UK LIBOR 9.2% – 9.9%</a:t>
            </a:r>
          </a:p>
          <a:p>
            <a:pPr marL="0" indent="0">
              <a:buNone/>
            </a:pPr>
            <a:r>
              <a:rPr lang="en-US" sz="2800" b="1" dirty="0" smtClean="0"/>
              <a:t>Show how Q can use the money markets to hedge the risk.</a:t>
            </a:r>
            <a:endParaRPr lang="en-US" sz="2800" b="1" dirty="0"/>
          </a:p>
        </p:txBody>
      </p:sp>
    </p:spTree>
    <p:extLst>
      <p:ext uri="{BB962C8B-B14F-4D97-AF65-F5344CB8AC3E}">
        <p14:creationId xmlns:p14="http://schemas.microsoft.com/office/powerpoint/2010/main" xmlns="" val="2398327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Example seven answer</a:t>
            </a:r>
            <a:endParaRPr lang="en-US" b="1" dirty="0"/>
          </a:p>
        </p:txBody>
      </p:sp>
      <p:sp>
        <p:nvSpPr>
          <p:cNvPr id="4" name="TextBox 3"/>
          <p:cNvSpPr txBox="1"/>
          <p:nvPr/>
        </p:nvSpPr>
        <p:spPr>
          <a:xfrm>
            <a:off x="152398" y="3505200"/>
            <a:ext cx="8839199" cy="1200329"/>
          </a:xfrm>
          <a:prstGeom prst="rect">
            <a:avLst/>
          </a:prstGeom>
          <a:noFill/>
        </p:spPr>
        <p:txBody>
          <a:bodyPr wrap="square" rtlCol="0">
            <a:spAutoFit/>
          </a:bodyPr>
          <a:lstStyle/>
          <a:p>
            <a:r>
              <a:rPr lang="en-GB" sz="2400" b="1" dirty="0" smtClean="0"/>
              <a:t>Invest $’s:		8M/1.016		= $7,874,016</a:t>
            </a:r>
          </a:p>
          <a:p>
            <a:r>
              <a:rPr lang="en-GB" sz="2400" b="1" dirty="0" smtClean="0"/>
              <a:t>Convert at spot	7,874,016/1.6201   	= £4,860,204</a:t>
            </a:r>
          </a:p>
          <a:p>
            <a:r>
              <a:rPr lang="en-GB" sz="2400" b="1" dirty="0" smtClean="0"/>
              <a:t>Borrow £’s		4,860,204 x 1,02475	= £4,980,494</a:t>
            </a:r>
            <a:endParaRPr lang="en-GB" sz="2400" b="1" dirty="0"/>
          </a:p>
        </p:txBody>
      </p:sp>
    </p:spTree>
    <p:extLst>
      <p:ext uri="{BB962C8B-B14F-4D97-AF65-F5344CB8AC3E}">
        <p14:creationId xmlns:p14="http://schemas.microsoft.com/office/powerpoint/2010/main" xmlns="" val="324598762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a:xfrm>
            <a:off x="0" y="1295400"/>
            <a:ext cx="8991600" cy="5410200"/>
          </a:xfrm>
        </p:spPr>
        <p:txBody>
          <a:bodyPr>
            <a:normAutofit fontScale="62500" lnSpcReduction="20000"/>
          </a:bodyPr>
          <a:lstStyle/>
          <a:p>
            <a:pPr marL="0" indent="0">
              <a:buNone/>
            </a:pPr>
            <a:r>
              <a:rPr lang="en-US" b="1" i="0" u="none" strike="noStrike" baseline="0" dirty="0" smtClean="0">
                <a:solidFill>
                  <a:srgbClr val="0049BC"/>
                </a:solidFill>
                <a:latin typeface="WarnockPro-Bold"/>
              </a:rPr>
              <a:t>Currency futures</a:t>
            </a:r>
          </a:p>
          <a:p>
            <a:r>
              <a:rPr lang="en-US" sz="2800" dirty="0" smtClean="0"/>
              <a:t>If we buy a sterling futures contact it is a binding contract to buy pounds at a fixed rate on a fixed date. This is similar to a forward rate, but there are two major differences:</a:t>
            </a:r>
          </a:p>
          <a:p>
            <a:pPr marL="400050" lvl="1" indent="0">
              <a:buNone/>
            </a:pPr>
            <a:r>
              <a:rPr lang="en-US" sz="2200" dirty="0" smtClean="0"/>
              <a:t>(a) delivery dates for futures contracts occur only on 4 dates a year – the ends of March, June, September and December.</a:t>
            </a:r>
          </a:p>
          <a:p>
            <a:pPr marL="400050" lvl="1" indent="0">
              <a:buNone/>
            </a:pPr>
            <a:r>
              <a:rPr lang="en-US" sz="2200" dirty="0" smtClean="0"/>
              <a:t>(b) futures contracts are traded and can be bought and sold from / to others during the period up to the delivery date.</a:t>
            </a:r>
          </a:p>
          <a:p>
            <a:r>
              <a:rPr lang="en-GB" sz="2800" dirty="0" smtClean="0"/>
              <a:t>Financial Manager’s role for futures – to offset commercial transaction as a hedge if exchange in future makes us a loss from spot rate now the future will make a us a profit to offset it and vice versa</a:t>
            </a:r>
          </a:p>
          <a:p>
            <a:endParaRPr lang="en-GB" sz="2800" dirty="0" smtClean="0"/>
          </a:p>
          <a:p>
            <a:r>
              <a:rPr lang="en-GB" sz="2800" dirty="0"/>
              <a:t>So we buy futures if we know we have to buy currency in the future to hedge against our currency depreciating against the currency we are going to buy in the future, meaning it would cost us more. If this happens and we will have lost on the exchange rate falling, but we will sell the futures and make a profit to offset the loss</a:t>
            </a:r>
            <a:r>
              <a:rPr lang="en-GB" sz="2800" dirty="0" smtClean="0"/>
              <a:t>.</a:t>
            </a:r>
            <a:endParaRPr lang="en-GB" sz="2800" dirty="0"/>
          </a:p>
          <a:p>
            <a:r>
              <a:rPr lang="en-GB" sz="2800" dirty="0"/>
              <a:t>If we are going to receive currency to hedge against our currency appreciating and us receiving less we sell futures now and buy them back at the date of currency exchange and if our currency had appreciated so we receive less pounds in exchange – the futures would now be worth less so we buy them back having made a profit when compared to our selling price originally at spot. </a:t>
            </a:r>
          </a:p>
          <a:p>
            <a:endParaRPr lang="en-GB" sz="2800" dirty="0"/>
          </a:p>
        </p:txBody>
      </p:sp>
    </p:spTree>
    <p:extLst>
      <p:ext uri="{BB962C8B-B14F-4D97-AF65-F5344CB8AC3E}">
        <p14:creationId xmlns:p14="http://schemas.microsoft.com/office/powerpoint/2010/main" xmlns="" val="9104895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normAutofit/>
          </a:bodyPr>
          <a:lstStyle/>
          <a:p>
            <a:pPr marL="0" indent="0">
              <a:buNone/>
            </a:pPr>
            <a:r>
              <a:rPr lang="en-GB" b="1" dirty="0" smtClean="0"/>
              <a:t>Example eight</a:t>
            </a:r>
          </a:p>
          <a:p>
            <a:pPr marL="0" indent="0">
              <a:buNone/>
            </a:pPr>
            <a:r>
              <a:rPr lang="en-US" sz="2800" dirty="0" smtClean="0"/>
              <a:t>R is in the US and needs £800,000 on 10 August.</a:t>
            </a:r>
          </a:p>
          <a:p>
            <a:pPr marL="0" indent="0">
              <a:buNone/>
            </a:pPr>
            <a:r>
              <a:rPr lang="en-US" sz="2800" dirty="0" smtClean="0"/>
              <a:t>Spot today (12 June) is: $/£ 1.5526 – 1.5631</a:t>
            </a:r>
          </a:p>
          <a:p>
            <a:pPr marL="0" indent="0">
              <a:buNone/>
            </a:pPr>
            <a:r>
              <a:rPr lang="en-US" sz="2800" dirty="0" smtClean="0"/>
              <a:t>September $/£ futures are available. The price today (12 June) is 1.5580.</a:t>
            </a:r>
          </a:p>
          <a:p>
            <a:pPr marL="0" indent="0">
              <a:buNone/>
            </a:pPr>
            <a:r>
              <a:rPr lang="en-US" sz="2800" b="1" dirty="0" smtClean="0"/>
              <a:t>Show the outcome of using a futures hedge (assuming that the spot and the futures prices both increase by 0.02).</a:t>
            </a:r>
            <a:endParaRPr lang="en-US" sz="2800" b="1" dirty="0"/>
          </a:p>
        </p:txBody>
      </p:sp>
    </p:spTree>
    <p:extLst>
      <p:ext uri="{BB962C8B-B14F-4D97-AF65-F5344CB8AC3E}">
        <p14:creationId xmlns:p14="http://schemas.microsoft.com/office/powerpoint/2010/main" xmlns="" val="27003811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dirty="0" smtClean="0"/>
              <a:t>Example eight answer</a:t>
            </a:r>
          </a:p>
          <a:p>
            <a:pPr marL="0" indent="0">
              <a:buNone/>
            </a:pPr>
            <a:endParaRPr lang="en-US" dirty="0"/>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14399" y="2362200"/>
            <a:ext cx="5791201" cy="11915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25901" y="3733800"/>
            <a:ext cx="5005533" cy="1752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TextBox 3"/>
          <p:cNvSpPr txBox="1"/>
          <p:nvPr/>
        </p:nvSpPr>
        <p:spPr>
          <a:xfrm>
            <a:off x="670508" y="5696634"/>
            <a:ext cx="7178092" cy="923330"/>
          </a:xfrm>
          <a:prstGeom prst="rect">
            <a:avLst/>
          </a:prstGeom>
          <a:noFill/>
        </p:spPr>
        <p:txBody>
          <a:bodyPr wrap="square" rtlCol="0">
            <a:spAutoFit/>
          </a:bodyPr>
          <a:lstStyle/>
          <a:p>
            <a:pPr marL="285750" indent="-285750">
              <a:buFont typeface="Arial" panose="020B0604020202020204" pitchFamily="34" charset="0"/>
              <a:buChar char="•"/>
            </a:pPr>
            <a:r>
              <a:rPr lang="en-GB" dirty="0" smtClean="0"/>
              <a:t>In real life you may not be able to offset transactions  with Futures as you may be hindered by Future unit sizes</a:t>
            </a:r>
          </a:p>
          <a:p>
            <a:pPr marL="285750" indent="-285750">
              <a:buFont typeface="Arial" panose="020B0604020202020204" pitchFamily="34" charset="0"/>
              <a:buChar char="•"/>
            </a:pPr>
            <a:r>
              <a:rPr lang="en-GB" dirty="0" smtClean="0"/>
              <a:t>In the example spot rate and future rate changed at </a:t>
            </a:r>
            <a:r>
              <a:rPr lang="en-GB" smtClean="0"/>
              <a:t>the same rate</a:t>
            </a:r>
            <a:endParaRPr lang="en-GB" dirty="0"/>
          </a:p>
        </p:txBody>
      </p:sp>
      <p:sp>
        <p:nvSpPr>
          <p:cNvPr id="5" name="TextBox 4"/>
          <p:cNvSpPr txBox="1"/>
          <p:nvPr/>
        </p:nvSpPr>
        <p:spPr>
          <a:xfrm>
            <a:off x="914399" y="3369086"/>
            <a:ext cx="2394886" cy="369332"/>
          </a:xfrm>
          <a:prstGeom prst="rect">
            <a:avLst/>
          </a:prstGeom>
          <a:noFill/>
        </p:spPr>
        <p:txBody>
          <a:bodyPr wrap="none" rtlCol="0">
            <a:spAutoFit/>
          </a:bodyPr>
          <a:lstStyle/>
          <a:p>
            <a:r>
              <a:rPr lang="en-GB" dirty="0" smtClean="0"/>
              <a:t>800,000 futures bought</a:t>
            </a:r>
            <a:endParaRPr lang="en-GB" dirty="0"/>
          </a:p>
        </p:txBody>
      </p:sp>
    </p:spTree>
    <p:extLst>
      <p:ext uri="{BB962C8B-B14F-4D97-AF65-F5344CB8AC3E}">
        <p14:creationId xmlns:p14="http://schemas.microsoft.com/office/powerpoint/2010/main" xmlns="" val="27156065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a:xfrm>
            <a:off x="457200" y="1600200"/>
            <a:ext cx="8534400" cy="4953000"/>
          </a:xfrm>
        </p:spPr>
        <p:txBody>
          <a:bodyPr>
            <a:normAutofit fontScale="70000" lnSpcReduction="20000"/>
          </a:bodyPr>
          <a:lstStyle/>
          <a:p>
            <a:pPr marL="0" indent="0">
              <a:buNone/>
            </a:pPr>
            <a:r>
              <a:rPr lang="en-US" b="1" i="0" u="none" strike="noStrike" baseline="0" dirty="0" smtClean="0">
                <a:solidFill>
                  <a:srgbClr val="0049BC"/>
                </a:solidFill>
                <a:latin typeface="WarnockPro-Bold"/>
              </a:rPr>
              <a:t>Options</a:t>
            </a:r>
            <a:endParaRPr lang="en-GB" b="1" dirty="0">
              <a:solidFill>
                <a:srgbClr val="0049BC"/>
              </a:solidFill>
              <a:latin typeface="WarnockPro-Bold"/>
            </a:endParaRPr>
          </a:p>
          <a:p>
            <a:r>
              <a:rPr lang="en-GB" sz="2800" dirty="0" smtClean="0">
                <a:latin typeface="WarnockPro-Bold"/>
              </a:rPr>
              <a:t>Why buy Currency Options?</a:t>
            </a:r>
          </a:p>
          <a:p>
            <a:r>
              <a:rPr lang="en-GB" sz="2800" dirty="0" smtClean="0">
                <a:latin typeface="WarnockPro-Bold"/>
              </a:rPr>
              <a:t>OTC (Over the counter)</a:t>
            </a:r>
          </a:p>
          <a:p>
            <a:endParaRPr lang="en-GB" sz="2800" dirty="0" smtClean="0">
              <a:latin typeface="WarnockPro-Bold"/>
            </a:endParaRPr>
          </a:p>
          <a:p>
            <a:pPr marL="0" indent="0">
              <a:buNone/>
            </a:pPr>
            <a:r>
              <a:rPr lang="en-GB" sz="2800" b="1" i="0" u="none" strike="noStrike" baseline="0" dirty="0" smtClean="0">
                <a:latin typeface="WarnockPro-Bold"/>
              </a:rPr>
              <a:t>Example nine</a:t>
            </a:r>
            <a:endParaRPr lang="en-US" sz="2800" b="1" i="0" u="none" strike="noStrike" baseline="0" dirty="0" smtClean="0">
              <a:latin typeface="WarnockPro-Bold"/>
            </a:endParaRPr>
          </a:p>
          <a:p>
            <a:pPr marL="0" indent="0">
              <a:buNone/>
            </a:pPr>
            <a:r>
              <a:rPr lang="en-US" dirty="0" smtClean="0"/>
              <a:t>It is 1 April and X plc expects to receive $2 million on the 30th June.</a:t>
            </a:r>
          </a:p>
          <a:p>
            <a:pPr marL="0" indent="0">
              <a:buNone/>
            </a:pPr>
            <a:endParaRPr lang="en-US" sz="1100" dirty="0" smtClean="0"/>
          </a:p>
          <a:p>
            <a:pPr marL="0" indent="0">
              <a:buNone/>
            </a:pPr>
            <a:r>
              <a:rPr lang="en-US" dirty="0" smtClean="0"/>
              <a:t>The current spot rate is $/£ 1.5190 and X expects that this rate will move in their </a:t>
            </a:r>
            <a:r>
              <a:rPr lang="en-US" dirty="0" err="1" smtClean="0"/>
              <a:t>favour</a:t>
            </a:r>
            <a:r>
              <a:rPr lang="en-US" dirty="0" smtClean="0"/>
              <a:t>.</a:t>
            </a:r>
          </a:p>
          <a:p>
            <a:pPr marL="0" indent="0">
              <a:buNone/>
            </a:pPr>
            <a:endParaRPr lang="en-US" sz="1100" dirty="0" smtClean="0"/>
          </a:p>
          <a:p>
            <a:pPr marL="0" indent="0">
              <a:buNone/>
            </a:pPr>
            <a:r>
              <a:rPr lang="en-US" dirty="0" smtClean="0"/>
              <a:t>They have purchased from the bank an option to sell $2 million on 30 June at an exercise price of $/£ 1.5200, and the bank have charged a premium of £50,000.</a:t>
            </a:r>
          </a:p>
          <a:p>
            <a:pPr marL="0" indent="0">
              <a:buNone/>
            </a:pPr>
            <a:endParaRPr lang="en-US" sz="1300" dirty="0" smtClean="0"/>
          </a:p>
          <a:p>
            <a:pPr marL="0" indent="0">
              <a:buNone/>
            </a:pPr>
            <a:r>
              <a:rPr lang="en-US" b="1" dirty="0" smtClean="0"/>
              <a:t>Show the outcome on 30 June if the spot exchange rate on that date is:</a:t>
            </a:r>
          </a:p>
          <a:p>
            <a:pPr marL="0" indent="0">
              <a:buNone/>
            </a:pPr>
            <a:r>
              <a:rPr lang="en-US" b="1" dirty="0" smtClean="0"/>
              <a:t>(a) $/£ 1.5180</a:t>
            </a:r>
          </a:p>
          <a:p>
            <a:pPr marL="0" indent="0">
              <a:buNone/>
            </a:pPr>
            <a:r>
              <a:rPr lang="en-US" b="1" dirty="0" smtClean="0"/>
              <a:t>(b) $/£ 1.6153</a:t>
            </a:r>
            <a:endParaRPr lang="en-US" b="1" dirty="0"/>
          </a:p>
        </p:txBody>
      </p:sp>
    </p:spTree>
    <p:extLst>
      <p:ext uri="{BB962C8B-B14F-4D97-AF65-F5344CB8AC3E}">
        <p14:creationId xmlns:p14="http://schemas.microsoft.com/office/powerpoint/2010/main" xmlns="" val="5275634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dirty="0" smtClean="0"/>
              <a:t>Example nine answer</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r>
              <a:rPr lang="en-GB" dirty="0" smtClean="0"/>
              <a:t>Traded Options</a:t>
            </a:r>
          </a:p>
          <a:p>
            <a:pPr marL="0" indent="0">
              <a:buNone/>
            </a:pPr>
            <a:endParaRPr lang="en-US" dirty="0"/>
          </a:p>
        </p:txBody>
      </p:sp>
      <p:pic>
        <p:nvPicPr>
          <p:cNvPr id="9219"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219200" y="2438400"/>
            <a:ext cx="3448050" cy="2028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5703573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b="1" i="0" u="none" strike="noStrike" baseline="0" dirty="0" smtClean="0">
                <a:solidFill>
                  <a:srgbClr val="0049BC"/>
                </a:solidFill>
                <a:latin typeface="WarnockPro-Bold"/>
              </a:rPr>
              <a:t>Currency swaps</a:t>
            </a:r>
          </a:p>
          <a:p>
            <a:pPr marL="0" indent="0">
              <a:buNone/>
            </a:pPr>
            <a:r>
              <a:rPr lang="en-US" sz="2800" b="1" dirty="0" smtClean="0"/>
              <a:t>They are best explained by way of a short illustration:</a:t>
            </a:r>
          </a:p>
          <a:p>
            <a:pPr marL="0" indent="0">
              <a:buNone/>
            </a:pPr>
            <a:r>
              <a:rPr lang="en-US" sz="2400" dirty="0" smtClean="0"/>
              <a:t>A UK company is intending to invest in the US and will therefore be earning income in $’s. They need to borrow money for the investment and have decided to borrow $’s (as a way of reducing the impact of changes in exchange rate – the closer their interest payments are to their receipts the less the effect on them of exchange rate movements).</a:t>
            </a:r>
            <a:br>
              <a:rPr lang="en-US" sz="2400" dirty="0" smtClean="0"/>
            </a:br>
            <a:endParaRPr lang="en-US" sz="2400" dirty="0" smtClean="0"/>
          </a:p>
          <a:p>
            <a:pPr marL="0" indent="0">
              <a:buNone/>
            </a:pPr>
            <a:r>
              <a:rPr lang="en-US" sz="2400" dirty="0" smtClean="0"/>
              <a:t>Another company in the US is intending to invest in the UK and for the same reasons as above they wish to borrow £’s.</a:t>
            </a:r>
          </a:p>
          <a:p>
            <a:pPr marL="0" indent="0">
              <a:buNone/>
            </a:pPr>
            <a:endParaRPr lang="en-US" sz="900" dirty="0" smtClean="0"/>
          </a:p>
          <a:p>
            <a:pPr marL="0" indent="0">
              <a:buNone/>
            </a:pPr>
            <a:r>
              <a:rPr lang="en-US" sz="2400" dirty="0" smtClean="0"/>
              <a:t>Both companies can </a:t>
            </a:r>
            <a:r>
              <a:rPr lang="en-US" sz="2400" dirty="0" err="1" smtClean="0"/>
              <a:t>organise</a:t>
            </a:r>
            <a:r>
              <a:rPr lang="en-US" sz="2400" dirty="0" smtClean="0"/>
              <a:t> their borrowing independently, but a US company is likely to be able to borrow $’s at a lower interest rate than a UK company (and vice versa).</a:t>
            </a:r>
          </a:p>
          <a:p>
            <a:pPr marL="0" indent="0">
              <a:buNone/>
            </a:pPr>
            <a:endParaRPr lang="en-US" sz="2400" dirty="0" smtClean="0"/>
          </a:p>
          <a:p>
            <a:pPr marL="0" indent="0">
              <a:buNone/>
            </a:pPr>
            <a:endParaRPr lang="en-US" dirty="0"/>
          </a:p>
        </p:txBody>
      </p:sp>
    </p:spTree>
    <p:extLst>
      <p:ext uri="{BB962C8B-B14F-4D97-AF65-F5344CB8AC3E}">
        <p14:creationId xmlns:p14="http://schemas.microsoft.com/office/powerpoint/2010/main" xmlns="" val="39377422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prstClr val="black"/>
                </a:solidFill>
              </a:rPr>
              <a:t>Foreign exchange risk management</a:t>
            </a:r>
            <a:endParaRPr lang="en-GB" dirty="0"/>
          </a:p>
        </p:txBody>
      </p:sp>
      <p:sp>
        <p:nvSpPr>
          <p:cNvPr id="3" name="Content Placeholder 2"/>
          <p:cNvSpPr>
            <a:spLocks noGrp="1"/>
          </p:cNvSpPr>
          <p:nvPr>
            <p:ph idx="1"/>
          </p:nvPr>
        </p:nvSpPr>
        <p:spPr>
          <a:xfrm>
            <a:off x="152400" y="1600200"/>
            <a:ext cx="8534400" cy="4525963"/>
          </a:xfrm>
        </p:spPr>
        <p:txBody>
          <a:bodyPr/>
          <a:lstStyle/>
          <a:p>
            <a:pPr marL="0" indent="0">
              <a:buNone/>
            </a:pPr>
            <a:r>
              <a:rPr lang="en-GB" b="1" dirty="0">
                <a:solidFill>
                  <a:srgbClr val="002D9A"/>
                </a:solidFill>
                <a:latin typeface="MyriadPro-Bold"/>
              </a:rPr>
              <a:t>Four-way </a:t>
            </a:r>
            <a:r>
              <a:rPr lang="en-GB" b="1" dirty="0" smtClean="0">
                <a:solidFill>
                  <a:srgbClr val="002D9A"/>
                </a:solidFill>
                <a:latin typeface="MyriadPro-Bold"/>
              </a:rPr>
              <a:t>equivalence</a:t>
            </a:r>
          </a:p>
          <a:p>
            <a:r>
              <a:rPr lang="en-GB" dirty="0" smtClean="0">
                <a:latin typeface="MyriadPro-Bold"/>
              </a:rPr>
              <a:t>The Fisher effect</a:t>
            </a:r>
          </a:p>
          <a:p>
            <a:r>
              <a:rPr lang="en-GB" dirty="0" smtClean="0">
                <a:latin typeface="MyriadPro-Bold"/>
              </a:rPr>
              <a:t>International Fisher effect </a:t>
            </a:r>
            <a:endParaRPr lang="en-GB" dirty="0" smtClean="0">
              <a:latin typeface="MyriadPro-Bold"/>
            </a:endParaRPr>
          </a:p>
          <a:p>
            <a:r>
              <a:rPr lang="en-GB" dirty="0" smtClean="0">
                <a:latin typeface="MyriadPro-Bold"/>
              </a:rPr>
              <a:t>Purchasing </a:t>
            </a:r>
            <a:r>
              <a:rPr lang="en-GB" dirty="0" smtClean="0">
                <a:latin typeface="MyriadPro-Bold"/>
              </a:rPr>
              <a:t>Power </a:t>
            </a:r>
            <a:r>
              <a:rPr lang="en-GB" dirty="0" smtClean="0">
                <a:latin typeface="MyriadPro-Bold"/>
              </a:rPr>
              <a:t>Parity</a:t>
            </a:r>
            <a:endParaRPr lang="en-GB" dirty="0" smtClean="0">
              <a:latin typeface="MyriadPro-Bold"/>
            </a:endParaRPr>
          </a:p>
          <a:p>
            <a:r>
              <a:rPr lang="en-GB" dirty="0" smtClean="0">
                <a:latin typeface="MyriadPro-Bold"/>
              </a:rPr>
              <a:t>Interest Rate Parity</a:t>
            </a:r>
          </a:p>
          <a:p>
            <a:r>
              <a:rPr lang="en-GB" dirty="0" smtClean="0">
                <a:latin typeface="MyriadPro-Bold"/>
              </a:rPr>
              <a:t>Expectations </a:t>
            </a:r>
            <a:br>
              <a:rPr lang="en-GB" dirty="0" smtClean="0">
                <a:latin typeface="MyriadPro-Bold"/>
              </a:rPr>
            </a:br>
            <a:r>
              <a:rPr lang="en-GB" dirty="0" smtClean="0">
                <a:latin typeface="MyriadPro-Bold"/>
              </a:rPr>
              <a:t>theory</a:t>
            </a:r>
            <a:endParaRPr lang="en-GB"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187252" y="4495800"/>
            <a:ext cx="5956748" cy="22028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1344720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 risk management</a:t>
            </a:r>
            <a:endParaRPr lang="en-US" dirty="0"/>
          </a:p>
        </p:txBody>
      </p:sp>
      <p:sp>
        <p:nvSpPr>
          <p:cNvPr id="3" name="Content Placeholder 2"/>
          <p:cNvSpPr>
            <a:spLocks noGrp="1"/>
          </p:cNvSpPr>
          <p:nvPr>
            <p:ph idx="1"/>
          </p:nvPr>
        </p:nvSpPr>
        <p:spPr/>
        <p:txBody>
          <a:bodyPr/>
          <a:lstStyle/>
          <a:p>
            <a:pPr marL="0" indent="0">
              <a:buNone/>
            </a:pPr>
            <a:r>
              <a:rPr lang="en-GB" b="1" smtClean="0"/>
              <a:t>Summary</a:t>
            </a:r>
            <a:endParaRPr lang="en-GB" b="1" dirty="0" smtClean="0"/>
          </a:p>
          <a:p>
            <a:r>
              <a:rPr lang="en-GB" dirty="0" smtClean="0"/>
              <a:t>Types of risk</a:t>
            </a:r>
          </a:p>
          <a:p>
            <a:r>
              <a:rPr lang="en-GB" dirty="0" smtClean="0"/>
              <a:t>The foreign exchange market</a:t>
            </a:r>
          </a:p>
          <a:p>
            <a:r>
              <a:rPr lang="en-GB" dirty="0" smtClean="0"/>
              <a:t>Exchange rates</a:t>
            </a:r>
          </a:p>
          <a:p>
            <a:r>
              <a:rPr lang="en-US" dirty="0" smtClean="0"/>
              <a:t>Methods of hedging transaction exposure</a:t>
            </a:r>
          </a:p>
          <a:p>
            <a:endParaRPr lang="en-GB" dirty="0" smtClean="0"/>
          </a:p>
          <a:p>
            <a:endParaRPr lang="en-GB" dirty="0" smtClean="0"/>
          </a:p>
          <a:p>
            <a:endParaRPr lang="en-GB" dirty="0" smtClean="0"/>
          </a:p>
          <a:p>
            <a:endParaRPr lang="en-GB" dirty="0" smtClean="0"/>
          </a:p>
          <a:p>
            <a:endParaRPr lang="en-US" dirty="0"/>
          </a:p>
        </p:txBody>
      </p:sp>
    </p:spTree>
    <p:extLst>
      <p:ext uri="{BB962C8B-B14F-4D97-AF65-F5344CB8AC3E}">
        <p14:creationId xmlns:p14="http://schemas.microsoft.com/office/powerpoint/2010/main" xmlns="" val="42534933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1260</TotalTime>
  <Words>3571</Words>
  <Application>Microsoft Office PowerPoint</Application>
  <PresentationFormat>On-screen Show (4:3)</PresentationFormat>
  <Paragraphs>278</Paragraphs>
  <Slides>32</Slides>
  <Notes>24</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Week nine session two</vt:lpstr>
      <vt:lpstr>Foreign exchange risk management</vt:lpstr>
      <vt:lpstr>Foreign exchange risk management </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lpstr>Foreign exchange risk management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eight session two</dc:title>
  <dc:creator>Administrator</dc:creator>
  <cp:lastModifiedBy>se046</cp:lastModifiedBy>
  <cp:revision>239</cp:revision>
  <dcterms:created xsi:type="dcterms:W3CDTF">2016-08-11T13:20:50Z</dcterms:created>
  <dcterms:modified xsi:type="dcterms:W3CDTF">2018-12-03T15:52:52Z</dcterms:modified>
</cp:coreProperties>
</file>