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9"/>
  </p:notesMasterIdLst>
  <p:sldIdLst>
    <p:sldId id="256" r:id="rId5"/>
    <p:sldId id="257" r:id="rId6"/>
    <p:sldId id="258" r:id="rId7"/>
    <p:sldId id="260" r:id="rId8"/>
    <p:sldId id="262" r:id="rId9"/>
    <p:sldId id="263" r:id="rId10"/>
    <p:sldId id="270" r:id="rId11"/>
    <p:sldId id="265" r:id="rId12"/>
    <p:sldId id="264" r:id="rId13"/>
    <p:sldId id="266" r:id="rId14"/>
    <p:sldId id="261" r:id="rId15"/>
    <p:sldId id="267" r:id="rId16"/>
    <p:sldId id="268" r:id="rId17"/>
    <p:sldId id="2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B0C2B3-974E-4664-9795-2AA949DF9DB9}" v="3" dt="2022-12-07T11:52:17.3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0130" autoAdjust="0"/>
  </p:normalViewPr>
  <p:slideViewPr>
    <p:cSldViewPr snapToGrid="0">
      <p:cViewPr varScale="1">
        <p:scale>
          <a:sx n="41" d="100"/>
          <a:sy n="41" d="100"/>
        </p:scale>
        <p:origin x="1560"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45F347-5EC2-427B-9A3C-7584CF00466D}"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BDF9128-A7DE-4836-807B-867F5F558970}">
      <dgm:prSet/>
      <dgm:spPr/>
      <dgm:t>
        <a:bodyPr/>
        <a:lstStyle/>
        <a:p>
          <a:r>
            <a:rPr lang="en-US" b="1" baseline="0" dirty="0">
              <a:latin typeface="Times New Roman" panose="02020603050405020304" pitchFamily="18" charset="0"/>
              <a:cs typeface="Times New Roman" panose="02020603050405020304" pitchFamily="18" charset="0"/>
            </a:rPr>
            <a:t>Gibbs Model of Reflection – Evaluation</a:t>
          </a:r>
          <a:endParaRPr lang="en-US" dirty="0">
            <a:latin typeface="Times New Roman" panose="02020603050405020304" pitchFamily="18" charset="0"/>
            <a:cs typeface="Times New Roman" panose="02020603050405020304" pitchFamily="18" charset="0"/>
          </a:endParaRPr>
        </a:p>
      </dgm:t>
    </dgm:pt>
    <dgm:pt modelId="{56393FF8-BC2F-428F-A7E9-06CB2AD9198F}" type="parTrans" cxnId="{B928E325-F7E4-4250-9327-062D846B41BB}">
      <dgm:prSet/>
      <dgm:spPr/>
      <dgm:t>
        <a:bodyPr/>
        <a:lstStyle/>
        <a:p>
          <a:endParaRPr lang="en-US">
            <a:latin typeface="Times New Roman" panose="02020603050405020304" pitchFamily="18" charset="0"/>
            <a:cs typeface="Times New Roman" panose="02020603050405020304" pitchFamily="18" charset="0"/>
          </a:endParaRPr>
        </a:p>
      </dgm:t>
    </dgm:pt>
    <dgm:pt modelId="{287AD631-7431-4FE0-8F74-E1E110C44030}" type="sibTrans" cxnId="{B928E325-F7E4-4250-9327-062D846B41BB}">
      <dgm:prSet/>
      <dgm:spPr/>
      <dgm:t>
        <a:bodyPr/>
        <a:lstStyle/>
        <a:p>
          <a:endParaRPr lang="en-US">
            <a:latin typeface="Times New Roman" panose="02020603050405020304" pitchFamily="18" charset="0"/>
            <a:cs typeface="Times New Roman" panose="02020603050405020304" pitchFamily="18" charset="0"/>
          </a:endParaRPr>
        </a:p>
      </dgm:t>
    </dgm:pt>
    <dgm:pt modelId="{43DC4965-7851-480E-8D2C-205C5045B4E6}">
      <dgm:prSet/>
      <dgm:spPr/>
      <dgm:t>
        <a:bodyPr/>
        <a:lstStyle/>
        <a:p>
          <a:endParaRPr lang="en-GB">
            <a:latin typeface="Times New Roman" panose="02020603050405020304" pitchFamily="18" charset="0"/>
            <a:cs typeface="Times New Roman" panose="02020603050405020304" pitchFamily="18" charset="0"/>
          </a:endParaRPr>
        </a:p>
      </dgm:t>
    </dgm:pt>
    <dgm:pt modelId="{425A5E1B-0880-4D4B-BCFE-A98E23908B15}" type="parTrans" cxnId="{926D9339-ACFF-4269-A7D5-7EB26336E63F}">
      <dgm:prSet/>
      <dgm:spPr/>
      <dgm:t>
        <a:bodyPr/>
        <a:lstStyle/>
        <a:p>
          <a:endParaRPr lang="en-US">
            <a:latin typeface="Times New Roman" panose="02020603050405020304" pitchFamily="18" charset="0"/>
            <a:cs typeface="Times New Roman" panose="02020603050405020304" pitchFamily="18" charset="0"/>
          </a:endParaRPr>
        </a:p>
      </dgm:t>
    </dgm:pt>
    <dgm:pt modelId="{7B0F0098-FD22-4CDE-9189-B4419A42DABB}" type="sibTrans" cxnId="{926D9339-ACFF-4269-A7D5-7EB26336E63F}">
      <dgm:prSet/>
      <dgm:spPr/>
      <dgm:t>
        <a:bodyPr/>
        <a:lstStyle/>
        <a:p>
          <a:endParaRPr lang="en-US">
            <a:latin typeface="Times New Roman" panose="02020603050405020304" pitchFamily="18" charset="0"/>
            <a:cs typeface="Times New Roman" panose="02020603050405020304" pitchFamily="18" charset="0"/>
          </a:endParaRPr>
        </a:p>
      </dgm:t>
    </dgm:pt>
    <dgm:pt modelId="{CB26F220-F995-4BF6-B955-1B4494438003}">
      <dgm:prSet/>
      <dgm:spPr/>
      <dgm:t>
        <a:bodyPr/>
        <a:lstStyle/>
        <a:p>
          <a:endParaRPr lang="en-GB">
            <a:latin typeface="Times New Roman" panose="02020603050405020304" pitchFamily="18" charset="0"/>
            <a:cs typeface="Times New Roman" panose="02020603050405020304" pitchFamily="18" charset="0"/>
          </a:endParaRPr>
        </a:p>
      </dgm:t>
    </dgm:pt>
    <dgm:pt modelId="{82F5B25E-4F98-4A88-B704-FF048B42050A}" type="parTrans" cxnId="{DC30D43A-7697-4133-B1E0-3879109B76B4}">
      <dgm:prSet/>
      <dgm:spPr/>
      <dgm:t>
        <a:bodyPr/>
        <a:lstStyle/>
        <a:p>
          <a:endParaRPr lang="en-US">
            <a:latin typeface="Times New Roman" panose="02020603050405020304" pitchFamily="18" charset="0"/>
            <a:cs typeface="Times New Roman" panose="02020603050405020304" pitchFamily="18" charset="0"/>
          </a:endParaRPr>
        </a:p>
      </dgm:t>
    </dgm:pt>
    <dgm:pt modelId="{CDBB0731-B87D-4C01-BF7B-CE3B9BDD969F}" type="sibTrans" cxnId="{DC30D43A-7697-4133-B1E0-3879109B76B4}">
      <dgm:prSet/>
      <dgm:spPr/>
      <dgm:t>
        <a:bodyPr/>
        <a:lstStyle/>
        <a:p>
          <a:endParaRPr lang="en-US">
            <a:latin typeface="Times New Roman" panose="02020603050405020304" pitchFamily="18" charset="0"/>
            <a:cs typeface="Times New Roman" panose="02020603050405020304" pitchFamily="18" charset="0"/>
          </a:endParaRPr>
        </a:p>
      </dgm:t>
    </dgm:pt>
    <dgm:pt modelId="{4CA913DB-5641-4AB8-B4AA-40D6E74DF618}">
      <dgm:prSet/>
      <dgm:spPr/>
      <dgm:t>
        <a:bodyPr/>
        <a:lstStyle/>
        <a:p>
          <a:endParaRPr lang="en-GB">
            <a:latin typeface="Times New Roman" panose="02020603050405020304" pitchFamily="18" charset="0"/>
            <a:cs typeface="Times New Roman" panose="02020603050405020304" pitchFamily="18" charset="0"/>
          </a:endParaRPr>
        </a:p>
      </dgm:t>
    </dgm:pt>
    <dgm:pt modelId="{3B0A94A1-B0A9-401F-A450-419F3A7755BB}" type="parTrans" cxnId="{2B6F530C-EF70-44EF-A204-3C2BD34885B3}">
      <dgm:prSet/>
      <dgm:spPr/>
      <dgm:t>
        <a:bodyPr/>
        <a:lstStyle/>
        <a:p>
          <a:endParaRPr lang="en-US">
            <a:latin typeface="Times New Roman" panose="02020603050405020304" pitchFamily="18" charset="0"/>
            <a:cs typeface="Times New Roman" panose="02020603050405020304" pitchFamily="18" charset="0"/>
          </a:endParaRPr>
        </a:p>
      </dgm:t>
    </dgm:pt>
    <dgm:pt modelId="{DFB64FB4-17B4-44DE-A3CE-EACDB826505F}" type="sibTrans" cxnId="{2B6F530C-EF70-44EF-A204-3C2BD34885B3}">
      <dgm:prSet/>
      <dgm:spPr/>
      <dgm:t>
        <a:bodyPr/>
        <a:lstStyle/>
        <a:p>
          <a:endParaRPr lang="en-US">
            <a:latin typeface="Times New Roman" panose="02020603050405020304" pitchFamily="18" charset="0"/>
            <a:cs typeface="Times New Roman" panose="02020603050405020304" pitchFamily="18" charset="0"/>
          </a:endParaRPr>
        </a:p>
      </dgm:t>
    </dgm:pt>
    <dgm:pt modelId="{A66D0CA2-21B8-4543-A225-1B459E905EA0}">
      <dgm:prSet/>
      <dgm:spPr/>
      <dgm:t>
        <a:bodyPr/>
        <a:lstStyle/>
        <a:p>
          <a:endParaRPr lang="en-GB">
            <a:latin typeface="Times New Roman" panose="02020603050405020304" pitchFamily="18" charset="0"/>
            <a:cs typeface="Times New Roman" panose="02020603050405020304" pitchFamily="18" charset="0"/>
          </a:endParaRPr>
        </a:p>
      </dgm:t>
    </dgm:pt>
    <dgm:pt modelId="{5598DB34-5D74-4DDF-8783-A2D13C3B8D8E}" type="parTrans" cxnId="{897DCAA4-DE4C-4377-BBD0-FDC2F2EC819B}">
      <dgm:prSet/>
      <dgm:spPr/>
      <dgm:t>
        <a:bodyPr/>
        <a:lstStyle/>
        <a:p>
          <a:endParaRPr lang="en-US">
            <a:latin typeface="Times New Roman" panose="02020603050405020304" pitchFamily="18" charset="0"/>
            <a:cs typeface="Times New Roman" panose="02020603050405020304" pitchFamily="18" charset="0"/>
          </a:endParaRPr>
        </a:p>
      </dgm:t>
    </dgm:pt>
    <dgm:pt modelId="{53417ED2-1AA9-45E0-B8F2-E882A86D6CD3}" type="sibTrans" cxnId="{897DCAA4-DE4C-4377-BBD0-FDC2F2EC819B}">
      <dgm:prSet/>
      <dgm:spPr/>
      <dgm:t>
        <a:bodyPr/>
        <a:lstStyle/>
        <a:p>
          <a:endParaRPr lang="en-US">
            <a:latin typeface="Times New Roman" panose="02020603050405020304" pitchFamily="18" charset="0"/>
            <a:cs typeface="Times New Roman" panose="02020603050405020304" pitchFamily="18" charset="0"/>
          </a:endParaRPr>
        </a:p>
      </dgm:t>
    </dgm:pt>
    <dgm:pt modelId="{DFB99C9D-FADC-4B3D-8B7F-BC9074B7CC3E}" type="pres">
      <dgm:prSet presAssocID="{3645F347-5EC2-427B-9A3C-7584CF00466D}" presName="root" presStyleCnt="0">
        <dgm:presLayoutVars>
          <dgm:dir/>
          <dgm:resizeHandles val="exact"/>
        </dgm:presLayoutVars>
      </dgm:prSet>
      <dgm:spPr/>
    </dgm:pt>
    <dgm:pt modelId="{3DAFA8BD-31E9-4368-92E1-D31C19A1F452}" type="pres">
      <dgm:prSet presAssocID="{3645F347-5EC2-427B-9A3C-7584CF00466D}" presName="container" presStyleCnt="0">
        <dgm:presLayoutVars>
          <dgm:dir/>
          <dgm:resizeHandles val="exact"/>
        </dgm:presLayoutVars>
      </dgm:prSet>
      <dgm:spPr/>
    </dgm:pt>
    <dgm:pt modelId="{971529C4-7ACF-40C5-BF6F-0069CA029DF1}" type="pres">
      <dgm:prSet presAssocID="{8BDF9128-A7DE-4836-807B-867F5F558970}" presName="compNode" presStyleCnt="0"/>
      <dgm:spPr/>
    </dgm:pt>
    <dgm:pt modelId="{60E21018-5F37-4244-AF42-8877CC40A333}" type="pres">
      <dgm:prSet presAssocID="{8BDF9128-A7DE-4836-807B-867F5F558970}" presName="iconBgRect" presStyleLbl="bgShp" presStyleIdx="0" presStyleCnt="1"/>
      <dgm:spPr/>
    </dgm:pt>
    <dgm:pt modelId="{1C80AF4C-57DF-4C99-99C0-C53ADE02EEAE}" type="pres">
      <dgm:prSet presAssocID="{8BDF9128-A7DE-4836-807B-867F5F558970}"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ought bubble"/>
        </a:ext>
      </dgm:extLst>
    </dgm:pt>
    <dgm:pt modelId="{2193E48D-FC85-4F2A-9474-E1F6B7B1B76C}" type="pres">
      <dgm:prSet presAssocID="{8BDF9128-A7DE-4836-807B-867F5F558970}" presName="spaceRect" presStyleCnt="0"/>
      <dgm:spPr/>
    </dgm:pt>
    <dgm:pt modelId="{676A48AC-E9E3-438C-AB47-B48539D51E74}" type="pres">
      <dgm:prSet presAssocID="{8BDF9128-A7DE-4836-807B-867F5F558970}" presName="textRect" presStyleLbl="revTx" presStyleIdx="0" presStyleCnt="1">
        <dgm:presLayoutVars>
          <dgm:chMax val="1"/>
          <dgm:chPref val="1"/>
        </dgm:presLayoutVars>
      </dgm:prSet>
      <dgm:spPr/>
    </dgm:pt>
  </dgm:ptLst>
  <dgm:cxnLst>
    <dgm:cxn modelId="{2B6F530C-EF70-44EF-A204-3C2BD34885B3}" srcId="{8BDF9128-A7DE-4836-807B-867F5F558970}" destId="{4CA913DB-5641-4AB8-B4AA-40D6E74DF618}" srcOrd="2" destOrd="0" parTransId="{3B0A94A1-B0A9-401F-A450-419F3A7755BB}" sibTransId="{DFB64FB4-17B4-44DE-A3CE-EACDB826505F}"/>
    <dgm:cxn modelId="{B928E325-F7E4-4250-9327-062D846B41BB}" srcId="{3645F347-5EC2-427B-9A3C-7584CF00466D}" destId="{8BDF9128-A7DE-4836-807B-867F5F558970}" srcOrd="0" destOrd="0" parTransId="{56393FF8-BC2F-428F-A7E9-06CB2AD9198F}" sibTransId="{287AD631-7431-4FE0-8F74-E1E110C44030}"/>
    <dgm:cxn modelId="{926D9339-ACFF-4269-A7D5-7EB26336E63F}" srcId="{8BDF9128-A7DE-4836-807B-867F5F558970}" destId="{43DC4965-7851-480E-8D2C-205C5045B4E6}" srcOrd="0" destOrd="0" parTransId="{425A5E1B-0880-4D4B-BCFE-A98E23908B15}" sibTransId="{7B0F0098-FD22-4CDE-9189-B4419A42DABB}"/>
    <dgm:cxn modelId="{A7F5453A-9BD2-4A65-9EF2-93FE9E58CB87}" type="presOf" srcId="{3645F347-5EC2-427B-9A3C-7584CF00466D}" destId="{DFB99C9D-FADC-4B3D-8B7F-BC9074B7CC3E}" srcOrd="0" destOrd="0" presId="urn:microsoft.com/office/officeart/2018/2/layout/IconCircleList"/>
    <dgm:cxn modelId="{DC30D43A-7697-4133-B1E0-3879109B76B4}" srcId="{8BDF9128-A7DE-4836-807B-867F5F558970}" destId="{CB26F220-F995-4BF6-B955-1B4494438003}" srcOrd="1" destOrd="0" parTransId="{82F5B25E-4F98-4A88-B704-FF048B42050A}" sibTransId="{CDBB0731-B87D-4C01-BF7B-CE3B9BDD969F}"/>
    <dgm:cxn modelId="{897DCAA4-DE4C-4377-BBD0-FDC2F2EC819B}" srcId="{8BDF9128-A7DE-4836-807B-867F5F558970}" destId="{A66D0CA2-21B8-4543-A225-1B459E905EA0}" srcOrd="3" destOrd="0" parTransId="{5598DB34-5D74-4DDF-8783-A2D13C3B8D8E}" sibTransId="{53417ED2-1AA9-45E0-B8F2-E882A86D6CD3}"/>
    <dgm:cxn modelId="{6B7CDBBE-0515-48D5-89C3-EBBB029EEE86}" type="presOf" srcId="{8BDF9128-A7DE-4836-807B-867F5F558970}" destId="{676A48AC-E9E3-438C-AB47-B48539D51E74}" srcOrd="0" destOrd="0" presId="urn:microsoft.com/office/officeart/2018/2/layout/IconCircleList"/>
    <dgm:cxn modelId="{ED8BA293-1BFA-4772-AC83-084433216146}" type="presParOf" srcId="{DFB99C9D-FADC-4B3D-8B7F-BC9074B7CC3E}" destId="{3DAFA8BD-31E9-4368-92E1-D31C19A1F452}" srcOrd="0" destOrd="0" presId="urn:microsoft.com/office/officeart/2018/2/layout/IconCircleList"/>
    <dgm:cxn modelId="{6E6C060C-0DC3-4315-BE0A-72F0412F062D}" type="presParOf" srcId="{3DAFA8BD-31E9-4368-92E1-D31C19A1F452}" destId="{971529C4-7ACF-40C5-BF6F-0069CA029DF1}" srcOrd="0" destOrd="0" presId="urn:microsoft.com/office/officeart/2018/2/layout/IconCircleList"/>
    <dgm:cxn modelId="{A6DCBD61-E979-41B1-93F3-F1D6BA4EFEE7}" type="presParOf" srcId="{971529C4-7ACF-40C5-BF6F-0069CA029DF1}" destId="{60E21018-5F37-4244-AF42-8877CC40A333}" srcOrd="0" destOrd="0" presId="urn:microsoft.com/office/officeart/2018/2/layout/IconCircleList"/>
    <dgm:cxn modelId="{E1F56DBC-80D8-4564-B6A9-9B3E92A7A656}" type="presParOf" srcId="{971529C4-7ACF-40C5-BF6F-0069CA029DF1}" destId="{1C80AF4C-57DF-4C99-99C0-C53ADE02EEAE}" srcOrd="1" destOrd="0" presId="urn:microsoft.com/office/officeart/2018/2/layout/IconCircleList"/>
    <dgm:cxn modelId="{6CE8B3C9-53DA-4E0C-9FAC-071FA2E76E3D}" type="presParOf" srcId="{971529C4-7ACF-40C5-BF6F-0069CA029DF1}" destId="{2193E48D-FC85-4F2A-9474-E1F6B7B1B76C}" srcOrd="2" destOrd="0" presId="urn:microsoft.com/office/officeart/2018/2/layout/IconCircleList"/>
    <dgm:cxn modelId="{3DFA731F-C3F0-42FD-B8E0-572D207DAC79}" type="presParOf" srcId="{971529C4-7ACF-40C5-BF6F-0069CA029DF1}" destId="{676A48AC-E9E3-438C-AB47-B48539D51E7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F64487-1A50-4160-BEB9-1460DBB98BC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2EE00CA-ADC8-4898-8298-6E94C7354C74}">
      <dgm:prSet custT="1"/>
      <dgm:spPr/>
      <dgm:t>
        <a:bodyPr/>
        <a:lstStyle/>
        <a:p>
          <a:r>
            <a:rPr lang="en-US" sz="2400" dirty="0">
              <a:latin typeface="Times New Roman" panose="02020603050405020304" pitchFamily="18" charset="0"/>
              <a:cs typeface="Times New Roman" panose="02020603050405020304" pitchFamily="18" charset="0"/>
            </a:rPr>
            <a:t>Analysis</a:t>
          </a:r>
        </a:p>
      </dgm:t>
    </dgm:pt>
    <dgm:pt modelId="{3329922F-AD6D-4FBC-9271-F9E2439E66C8}" type="parTrans" cxnId="{1E44BDB2-2D72-421F-971A-212F17DEC992}">
      <dgm:prSet/>
      <dgm:spPr/>
      <dgm:t>
        <a:bodyPr/>
        <a:lstStyle/>
        <a:p>
          <a:endParaRPr lang="en-US" sz="2400">
            <a:latin typeface="Times New Roman" panose="02020603050405020304" pitchFamily="18" charset="0"/>
            <a:cs typeface="Times New Roman" panose="02020603050405020304" pitchFamily="18" charset="0"/>
          </a:endParaRPr>
        </a:p>
      </dgm:t>
    </dgm:pt>
    <dgm:pt modelId="{42A0AE1D-2AA6-400B-9B49-2717EB863632}" type="sibTrans" cxnId="{1E44BDB2-2D72-421F-971A-212F17DEC992}">
      <dgm:prSet/>
      <dgm:spPr/>
      <dgm:t>
        <a:bodyPr/>
        <a:lstStyle/>
        <a:p>
          <a:endParaRPr lang="en-US" sz="2400">
            <a:latin typeface="Times New Roman" panose="02020603050405020304" pitchFamily="18" charset="0"/>
            <a:cs typeface="Times New Roman" panose="02020603050405020304" pitchFamily="18" charset="0"/>
          </a:endParaRPr>
        </a:p>
      </dgm:t>
    </dgm:pt>
    <dgm:pt modelId="{13E766A5-6B66-4B19-8BB3-F9B5C81A54CA}">
      <dgm:prSet custT="1"/>
      <dgm:spPr/>
      <dgm:t>
        <a:bodyPr/>
        <a:lstStyle/>
        <a:p>
          <a:r>
            <a:rPr lang="en-US" sz="2400" baseline="0" dirty="0">
              <a:latin typeface="Times New Roman" panose="02020603050405020304" pitchFamily="18" charset="0"/>
              <a:cs typeface="Times New Roman" panose="02020603050405020304" pitchFamily="18" charset="0"/>
            </a:rPr>
            <a:t> innovation in business has several advantages, one of which is that it may increase productivity</a:t>
          </a:r>
          <a:endParaRPr lang="en-US" sz="2400" dirty="0">
            <a:latin typeface="Times New Roman" panose="02020603050405020304" pitchFamily="18" charset="0"/>
            <a:cs typeface="Times New Roman" panose="02020603050405020304" pitchFamily="18" charset="0"/>
          </a:endParaRPr>
        </a:p>
      </dgm:t>
    </dgm:pt>
    <dgm:pt modelId="{E69EEA8F-41CD-4EAE-8D22-DB1BD254AB28}" type="parTrans" cxnId="{766E0304-AFAF-4B01-B823-C91763A4D719}">
      <dgm:prSet/>
      <dgm:spPr/>
      <dgm:t>
        <a:bodyPr/>
        <a:lstStyle/>
        <a:p>
          <a:endParaRPr lang="en-US" sz="2400">
            <a:latin typeface="Times New Roman" panose="02020603050405020304" pitchFamily="18" charset="0"/>
            <a:cs typeface="Times New Roman" panose="02020603050405020304" pitchFamily="18" charset="0"/>
          </a:endParaRPr>
        </a:p>
      </dgm:t>
    </dgm:pt>
    <dgm:pt modelId="{3809F304-7484-402C-9038-83C0087359F7}" type="sibTrans" cxnId="{766E0304-AFAF-4B01-B823-C91763A4D719}">
      <dgm:prSet/>
      <dgm:spPr/>
      <dgm:t>
        <a:bodyPr/>
        <a:lstStyle/>
        <a:p>
          <a:endParaRPr lang="en-US" sz="2400">
            <a:latin typeface="Times New Roman" panose="02020603050405020304" pitchFamily="18" charset="0"/>
            <a:cs typeface="Times New Roman" panose="02020603050405020304" pitchFamily="18" charset="0"/>
          </a:endParaRPr>
        </a:p>
      </dgm:t>
    </dgm:pt>
    <dgm:pt modelId="{C3C22CD9-887A-4808-90F8-9018E73A3FB6}">
      <dgm:prSet custT="1"/>
      <dgm:spPr/>
      <dgm:t>
        <a:bodyPr/>
        <a:lstStyle/>
        <a:p>
          <a:r>
            <a:rPr lang="en-US" sz="2400" baseline="0">
              <a:latin typeface="Times New Roman" panose="02020603050405020304" pitchFamily="18" charset="0"/>
              <a:cs typeface="Times New Roman" panose="02020603050405020304" pitchFamily="18" charset="0"/>
            </a:rPr>
            <a:t>Innovation may, among other things, increase the productivity of companies, individuals, and processes</a:t>
          </a:r>
          <a:endParaRPr lang="en-US" sz="2400">
            <a:latin typeface="Times New Roman" panose="02020603050405020304" pitchFamily="18" charset="0"/>
            <a:cs typeface="Times New Roman" panose="02020603050405020304" pitchFamily="18" charset="0"/>
          </a:endParaRPr>
        </a:p>
      </dgm:t>
    </dgm:pt>
    <dgm:pt modelId="{99F7391B-0987-4352-A0DC-46C0FD850ADA}" type="parTrans" cxnId="{95227799-9EE8-4DFA-B144-A0827325152A}">
      <dgm:prSet/>
      <dgm:spPr/>
      <dgm:t>
        <a:bodyPr/>
        <a:lstStyle/>
        <a:p>
          <a:endParaRPr lang="en-US" sz="2400">
            <a:latin typeface="Times New Roman" panose="02020603050405020304" pitchFamily="18" charset="0"/>
            <a:cs typeface="Times New Roman" panose="02020603050405020304" pitchFamily="18" charset="0"/>
          </a:endParaRPr>
        </a:p>
      </dgm:t>
    </dgm:pt>
    <dgm:pt modelId="{BE293EA6-AB9F-43C7-A686-AB2724DCF623}" type="sibTrans" cxnId="{95227799-9EE8-4DFA-B144-A0827325152A}">
      <dgm:prSet/>
      <dgm:spPr/>
      <dgm:t>
        <a:bodyPr/>
        <a:lstStyle/>
        <a:p>
          <a:endParaRPr lang="en-US" sz="2400">
            <a:latin typeface="Times New Roman" panose="02020603050405020304" pitchFamily="18" charset="0"/>
            <a:cs typeface="Times New Roman" panose="02020603050405020304" pitchFamily="18" charset="0"/>
          </a:endParaRPr>
        </a:p>
      </dgm:t>
    </dgm:pt>
    <dgm:pt modelId="{E1896745-9EBB-4C61-AC14-8FA2492D3D94}">
      <dgm:prSet custT="1"/>
      <dgm:spPr/>
      <dgm:t>
        <a:bodyPr/>
        <a:lstStyle/>
        <a:p>
          <a:r>
            <a:rPr lang="en-US" sz="2400" baseline="0" dirty="0">
              <a:latin typeface="Times New Roman" panose="02020603050405020304" pitchFamily="18" charset="0"/>
              <a:cs typeface="Times New Roman" panose="02020603050405020304" pitchFamily="18" charset="0"/>
            </a:rPr>
            <a:t>Innovation is the introduction of novel concepts to company executives in order to increase productivity (</a:t>
          </a:r>
          <a:r>
            <a:rPr lang="en-US" sz="2400" baseline="0" dirty="0" err="1">
              <a:latin typeface="Times New Roman" panose="02020603050405020304" pitchFamily="18" charset="0"/>
              <a:cs typeface="Times New Roman" panose="02020603050405020304" pitchFamily="18" charset="0"/>
            </a:rPr>
            <a:t>Burd</a:t>
          </a:r>
          <a:r>
            <a:rPr lang="en-US" sz="2400" baseline="0" dirty="0">
              <a:latin typeface="Times New Roman" panose="02020603050405020304" pitchFamily="18" charset="0"/>
              <a:cs typeface="Times New Roman" panose="02020603050405020304" pitchFamily="18" charset="0"/>
            </a:rPr>
            <a:t> et al., 2021). </a:t>
          </a:r>
          <a:endParaRPr lang="en-US" sz="2400" dirty="0">
            <a:latin typeface="Times New Roman" panose="02020603050405020304" pitchFamily="18" charset="0"/>
            <a:cs typeface="Times New Roman" panose="02020603050405020304" pitchFamily="18" charset="0"/>
          </a:endParaRPr>
        </a:p>
      </dgm:t>
    </dgm:pt>
    <dgm:pt modelId="{3C3D0564-13BF-4BD4-B871-FAA0BFA9A561}" type="parTrans" cxnId="{07E3104B-224B-4E81-8546-E3AD1831DEA9}">
      <dgm:prSet/>
      <dgm:spPr/>
      <dgm:t>
        <a:bodyPr/>
        <a:lstStyle/>
        <a:p>
          <a:endParaRPr lang="en-US" sz="2400">
            <a:latin typeface="Times New Roman" panose="02020603050405020304" pitchFamily="18" charset="0"/>
            <a:cs typeface="Times New Roman" panose="02020603050405020304" pitchFamily="18" charset="0"/>
          </a:endParaRPr>
        </a:p>
      </dgm:t>
    </dgm:pt>
    <dgm:pt modelId="{ABE9FDF5-1152-4D57-B2F4-34B61546BBC3}" type="sibTrans" cxnId="{07E3104B-224B-4E81-8546-E3AD1831DEA9}">
      <dgm:prSet/>
      <dgm:spPr/>
      <dgm:t>
        <a:bodyPr/>
        <a:lstStyle/>
        <a:p>
          <a:endParaRPr lang="en-US" sz="2400">
            <a:latin typeface="Times New Roman" panose="02020603050405020304" pitchFamily="18" charset="0"/>
            <a:cs typeface="Times New Roman" panose="02020603050405020304" pitchFamily="18" charset="0"/>
          </a:endParaRPr>
        </a:p>
      </dgm:t>
    </dgm:pt>
    <dgm:pt modelId="{7F9E50C1-68B2-4488-81DE-12BCA6473158}">
      <dgm:prSet custT="1"/>
      <dgm:spPr/>
      <dgm:t>
        <a:bodyPr/>
        <a:lstStyle/>
        <a:p>
          <a:r>
            <a:rPr lang="en-US" sz="2400" baseline="0" dirty="0">
              <a:latin typeface="Times New Roman" panose="02020603050405020304" pitchFamily="18" charset="0"/>
              <a:cs typeface="Times New Roman" panose="02020603050405020304" pitchFamily="18" charset="0"/>
            </a:rPr>
            <a:t>Innovation and creativity are vital to business, as owned by the Pfizer case</a:t>
          </a:r>
          <a:endParaRPr lang="en-US" sz="2400" dirty="0">
            <a:latin typeface="Times New Roman" panose="02020603050405020304" pitchFamily="18" charset="0"/>
            <a:cs typeface="Times New Roman" panose="02020603050405020304" pitchFamily="18" charset="0"/>
          </a:endParaRPr>
        </a:p>
      </dgm:t>
    </dgm:pt>
    <dgm:pt modelId="{59F0D365-C75B-46D0-834B-598721DE89B8}" type="parTrans" cxnId="{7B530721-FAD5-4907-AB53-F75512D389B9}">
      <dgm:prSet/>
      <dgm:spPr/>
      <dgm:t>
        <a:bodyPr/>
        <a:lstStyle/>
        <a:p>
          <a:endParaRPr lang="en-US" sz="2400">
            <a:latin typeface="Times New Roman" panose="02020603050405020304" pitchFamily="18" charset="0"/>
            <a:cs typeface="Times New Roman" panose="02020603050405020304" pitchFamily="18" charset="0"/>
          </a:endParaRPr>
        </a:p>
      </dgm:t>
    </dgm:pt>
    <dgm:pt modelId="{C0AD6BBC-ABD7-4E4D-AA45-BC8E33DA13CF}" type="sibTrans" cxnId="{7B530721-FAD5-4907-AB53-F75512D389B9}">
      <dgm:prSet/>
      <dgm:spPr/>
      <dgm:t>
        <a:bodyPr/>
        <a:lstStyle/>
        <a:p>
          <a:endParaRPr lang="en-US" sz="2400">
            <a:latin typeface="Times New Roman" panose="02020603050405020304" pitchFamily="18" charset="0"/>
            <a:cs typeface="Times New Roman" panose="02020603050405020304" pitchFamily="18" charset="0"/>
          </a:endParaRPr>
        </a:p>
      </dgm:t>
    </dgm:pt>
    <dgm:pt modelId="{47213A71-285C-4DBA-8AFD-4CC09D77E84E}">
      <dgm:prSet custT="1"/>
      <dgm:spPr/>
      <dgm:t>
        <a:bodyPr/>
        <a:lstStyle/>
        <a:p>
          <a:r>
            <a:rPr lang="en-US" sz="2400" baseline="0" dirty="0">
              <a:latin typeface="Times New Roman" panose="02020603050405020304" pitchFamily="18" charset="0"/>
              <a:cs typeface="Times New Roman" panose="02020603050405020304" pitchFamily="18" charset="0"/>
            </a:rPr>
            <a:t>With the adoption of innovation in business,  the disruption was the result of how novel, brilliant, and unique the new ideas were</a:t>
          </a:r>
          <a:endParaRPr lang="en-US" sz="2400" dirty="0">
            <a:latin typeface="Times New Roman" panose="02020603050405020304" pitchFamily="18" charset="0"/>
            <a:cs typeface="Times New Roman" panose="02020603050405020304" pitchFamily="18" charset="0"/>
          </a:endParaRPr>
        </a:p>
      </dgm:t>
    </dgm:pt>
    <dgm:pt modelId="{1715AEC3-9B5F-4655-BC66-E021139967B8}" type="parTrans" cxnId="{0E0D3B05-8ADC-4DDA-9527-6C0F93FF2231}">
      <dgm:prSet/>
      <dgm:spPr/>
      <dgm:t>
        <a:bodyPr/>
        <a:lstStyle/>
        <a:p>
          <a:endParaRPr lang="en-US" sz="2400">
            <a:latin typeface="Times New Roman" panose="02020603050405020304" pitchFamily="18" charset="0"/>
            <a:cs typeface="Times New Roman" panose="02020603050405020304" pitchFamily="18" charset="0"/>
          </a:endParaRPr>
        </a:p>
      </dgm:t>
    </dgm:pt>
    <dgm:pt modelId="{8C6C88DC-8007-42DC-90F8-B6CBFF29DC0D}" type="sibTrans" cxnId="{0E0D3B05-8ADC-4DDA-9527-6C0F93FF2231}">
      <dgm:prSet/>
      <dgm:spPr/>
      <dgm:t>
        <a:bodyPr/>
        <a:lstStyle/>
        <a:p>
          <a:endParaRPr lang="en-US" sz="2400">
            <a:latin typeface="Times New Roman" panose="02020603050405020304" pitchFamily="18" charset="0"/>
            <a:cs typeface="Times New Roman" panose="02020603050405020304" pitchFamily="18" charset="0"/>
          </a:endParaRPr>
        </a:p>
      </dgm:t>
    </dgm:pt>
    <dgm:pt modelId="{32D6753E-E44F-430B-9A56-26229EF3A167}">
      <dgm:prSet custT="1"/>
      <dgm:spPr/>
      <dgm:t>
        <a:bodyPr/>
        <a:lstStyle/>
        <a:p>
          <a:r>
            <a:rPr lang="en-US" sz="2400" baseline="0">
              <a:latin typeface="Times New Roman" panose="02020603050405020304" pitchFamily="18" charset="0"/>
              <a:cs typeface="Times New Roman" panose="02020603050405020304" pitchFamily="18" charset="0"/>
            </a:rPr>
            <a:t>This distinguishes the firm from its rivals and increases sales and market share without the company’s understanding.</a:t>
          </a:r>
          <a:endParaRPr lang="en-US" sz="2400">
            <a:latin typeface="Times New Roman" panose="02020603050405020304" pitchFamily="18" charset="0"/>
            <a:cs typeface="Times New Roman" panose="02020603050405020304" pitchFamily="18" charset="0"/>
          </a:endParaRPr>
        </a:p>
      </dgm:t>
    </dgm:pt>
    <dgm:pt modelId="{C5E88D40-4691-4014-B244-DCD8C930B642}" type="parTrans" cxnId="{812040AA-6943-4E9F-8BBE-578B6A1C8E25}">
      <dgm:prSet/>
      <dgm:spPr/>
      <dgm:t>
        <a:bodyPr/>
        <a:lstStyle/>
        <a:p>
          <a:endParaRPr lang="en-US" sz="2400">
            <a:latin typeface="Times New Roman" panose="02020603050405020304" pitchFamily="18" charset="0"/>
            <a:cs typeface="Times New Roman" panose="02020603050405020304" pitchFamily="18" charset="0"/>
          </a:endParaRPr>
        </a:p>
      </dgm:t>
    </dgm:pt>
    <dgm:pt modelId="{9F0330E6-839F-44AB-A71D-34A2E907574B}" type="sibTrans" cxnId="{812040AA-6943-4E9F-8BBE-578B6A1C8E25}">
      <dgm:prSet/>
      <dgm:spPr/>
      <dgm:t>
        <a:bodyPr/>
        <a:lstStyle/>
        <a:p>
          <a:endParaRPr lang="en-US" sz="2400">
            <a:latin typeface="Times New Roman" panose="02020603050405020304" pitchFamily="18" charset="0"/>
            <a:cs typeface="Times New Roman" panose="02020603050405020304" pitchFamily="18" charset="0"/>
          </a:endParaRPr>
        </a:p>
      </dgm:t>
    </dgm:pt>
    <dgm:pt modelId="{118C167B-050E-4D3E-88AC-509033D9DC9A}" type="pres">
      <dgm:prSet presAssocID="{7FF64487-1A50-4160-BEB9-1460DBB98BC3}" presName="root" presStyleCnt="0">
        <dgm:presLayoutVars>
          <dgm:dir/>
          <dgm:resizeHandles val="exact"/>
        </dgm:presLayoutVars>
      </dgm:prSet>
      <dgm:spPr/>
    </dgm:pt>
    <dgm:pt modelId="{6BCAB784-E180-4F39-BEDB-CA5C07843117}" type="pres">
      <dgm:prSet presAssocID="{D2EE00CA-ADC8-4898-8298-6E94C7354C74}" presName="compNode" presStyleCnt="0"/>
      <dgm:spPr/>
    </dgm:pt>
    <dgm:pt modelId="{2053CCD7-B6CB-4996-9E12-E2CB44DCA06C}" type="pres">
      <dgm:prSet presAssocID="{D2EE00CA-ADC8-4898-8298-6E94C7354C74}" presName="bgRect" presStyleLbl="bgShp" presStyleIdx="0" presStyleCnt="7"/>
      <dgm:spPr/>
    </dgm:pt>
    <dgm:pt modelId="{4CBCDE8A-D581-4F6C-8AD4-04CA6FCD5097}" type="pres">
      <dgm:prSet presAssocID="{D2EE00CA-ADC8-4898-8298-6E94C7354C74}"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04F2F6B7-21AD-478D-808D-3F04C5A38BEC}" type="pres">
      <dgm:prSet presAssocID="{D2EE00CA-ADC8-4898-8298-6E94C7354C74}" presName="spaceRect" presStyleCnt="0"/>
      <dgm:spPr/>
    </dgm:pt>
    <dgm:pt modelId="{1525CD2C-0ECC-4276-A9A7-7BCB24F5FF16}" type="pres">
      <dgm:prSet presAssocID="{D2EE00CA-ADC8-4898-8298-6E94C7354C74}" presName="parTx" presStyleLbl="revTx" presStyleIdx="0" presStyleCnt="7">
        <dgm:presLayoutVars>
          <dgm:chMax val="0"/>
          <dgm:chPref val="0"/>
        </dgm:presLayoutVars>
      </dgm:prSet>
      <dgm:spPr/>
    </dgm:pt>
    <dgm:pt modelId="{95279C08-F285-4CE6-AC79-694A9DCC4D22}" type="pres">
      <dgm:prSet presAssocID="{42A0AE1D-2AA6-400B-9B49-2717EB863632}" presName="sibTrans" presStyleCnt="0"/>
      <dgm:spPr/>
    </dgm:pt>
    <dgm:pt modelId="{AF320904-2B0B-49CF-8F8C-11872B2DBA65}" type="pres">
      <dgm:prSet presAssocID="{13E766A5-6B66-4B19-8BB3-F9B5C81A54CA}" presName="compNode" presStyleCnt="0"/>
      <dgm:spPr/>
    </dgm:pt>
    <dgm:pt modelId="{3DC8095A-472D-42EF-97E9-99597BBF577E}" type="pres">
      <dgm:prSet presAssocID="{13E766A5-6B66-4B19-8BB3-F9B5C81A54CA}" presName="bgRect" presStyleLbl="bgShp" presStyleIdx="1" presStyleCnt="7"/>
      <dgm:spPr/>
    </dgm:pt>
    <dgm:pt modelId="{354286A6-15BE-4548-91A7-5C60DC4B1C32}" type="pres">
      <dgm:prSet presAssocID="{13E766A5-6B66-4B19-8BB3-F9B5C81A54C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50235F1A-37AC-42E5-AFFF-0130D60DD498}" type="pres">
      <dgm:prSet presAssocID="{13E766A5-6B66-4B19-8BB3-F9B5C81A54CA}" presName="spaceRect" presStyleCnt="0"/>
      <dgm:spPr/>
    </dgm:pt>
    <dgm:pt modelId="{0BEB9A05-9B49-4F8D-A2CB-DBE255EF86B1}" type="pres">
      <dgm:prSet presAssocID="{13E766A5-6B66-4B19-8BB3-F9B5C81A54CA}" presName="parTx" presStyleLbl="revTx" presStyleIdx="1" presStyleCnt="7">
        <dgm:presLayoutVars>
          <dgm:chMax val="0"/>
          <dgm:chPref val="0"/>
        </dgm:presLayoutVars>
      </dgm:prSet>
      <dgm:spPr/>
    </dgm:pt>
    <dgm:pt modelId="{8ADE56C5-DA5B-4D4F-A64E-933B7809E6FA}" type="pres">
      <dgm:prSet presAssocID="{3809F304-7484-402C-9038-83C0087359F7}" presName="sibTrans" presStyleCnt="0"/>
      <dgm:spPr/>
    </dgm:pt>
    <dgm:pt modelId="{47B706B2-DA05-4597-A98B-FCAB6A2BC4DB}" type="pres">
      <dgm:prSet presAssocID="{C3C22CD9-887A-4808-90F8-9018E73A3FB6}" presName="compNode" presStyleCnt="0"/>
      <dgm:spPr/>
    </dgm:pt>
    <dgm:pt modelId="{372BE2E3-BD64-448F-AEB4-254B3D5E7612}" type="pres">
      <dgm:prSet presAssocID="{C3C22CD9-887A-4808-90F8-9018E73A3FB6}" presName="bgRect" presStyleLbl="bgShp" presStyleIdx="2" presStyleCnt="7"/>
      <dgm:spPr/>
    </dgm:pt>
    <dgm:pt modelId="{E6F092D9-2EF2-4F06-B9FA-F5F30433EA5E}" type="pres">
      <dgm:prSet presAssocID="{C3C22CD9-887A-4808-90F8-9018E73A3FB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E93B335C-7F79-4027-9E6D-22C09E25BE88}" type="pres">
      <dgm:prSet presAssocID="{C3C22CD9-887A-4808-90F8-9018E73A3FB6}" presName="spaceRect" presStyleCnt="0"/>
      <dgm:spPr/>
    </dgm:pt>
    <dgm:pt modelId="{6051C0B7-9DC8-4A07-93AF-7D154506457A}" type="pres">
      <dgm:prSet presAssocID="{C3C22CD9-887A-4808-90F8-9018E73A3FB6}" presName="parTx" presStyleLbl="revTx" presStyleIdx="2" presStyleCnt="7">
        <dgm:presLayoutVars>
          <dgm:chMax val="0"/>
          <dgm:chPref val="0"/>
        </dgm:presLayoutVars>
      </dgm:prSet>
      <dgm:spPr/>
    </dgm:pt>
    <dgm:pt modelId="{DEB01625-A05F-41DD-9E33-43FFE86353B3}" type="pres">
      <dgm:prSet presAssocID="{BE293EA6-AB9F-43C7-A686-AB2724DCF623}" presName="sibTrans" presStyleCnt="0"/>
      <dgm:spPr/>
    </dgm:pt>
    <dgm:pt modelId="{F8374CD4-2759-487F-AC5E-62EE97CA570B}" type="pres">
      <dgm:prSet presAssocID="{E1896745-9EBB-4C61-AC14-8FA2492D3D94}" presName="compNode" presStyleCnt="0"/>
      <dgm:spPr/>
    </dgm:pt>
    <dgm:pt modelId="{21E6A035-6819-4505-877F-DA92A97BCCB7}" type="pres">
      <dgm:prSet presAssocID="{E1896745-9EBB-4C61-AC14-8FA2492D3D94}" presName="bgRect" presStyleLbl="bgShp" presStyleIdx="3" presStyleCnt="7"/>
      <dgm:spPr/>
    </dgm:pt>
    <dgm:pt modelId="{56AB540D-EE0A-423C-B954-AFB608246764}" type="pres">
      <dgm:prSet presAssocID="{E1896745-9EBB-4C61-AC14-8FA2492D3D9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E148578B-23A9-4600-BA09-0EFD81E6CE96}" type="pres">
      <dgm:prSet presAssocID="{E1896745-9EBB-4C61-AC14-8FA2492D3D94}" presName="spaceRect" presStyleCnt="0"/>
      <dgm:spPr/>
    </dgm:pt>
    <dgm:pt modelId="{13EE51BB-0DA6-4260-A958-532D30C8AF51}" type="pres">
      <dgm:prSet presAssocID="{E1896745-9EBB-4C61-AC14-8FA2492D3D94}" presName="parTx" presStyleLbl="revTx" presStyleIdx="3" presStyleCnt="7">
        <dgm:presLayoutVars>
          <dgm:chMax val="0"/>
          <dgm:chPref val="0"/>
        </dgm:presLayoutVars>
      </dgm:prSet>
      <dgm:spPr/>
    </dgm:pt>
    <dgm:pt modelId="{357259C4-CF3C-49B6-B7E8-286F93F3D360}" type="pres">
      <dgm:prSet presAssocID="{ABE9FDF5-1152-4D57-B2F4-34B61546BBC3}" presName="sibTrans" presStyleCnt="0"/>
      <dgm:spPr/>
    </dgm:pt>
    <dgm:pt modelId="{0C12F1C8-365A-41CB-A23B-4044A66AEB7D}" type="pres">
      <dgm:prSet presAssocID="{7F9E50C1-68B2-4488-81DE-12BCA6473158}" presName="compNode" presStyleCnt="0"/>
      <dgm:spPr/>
    </dgm:pt>
    <dgm:pt modelId="{AC3D47D2-5021-4109-B5F1-A95D3ADDA2E0}" type="pres">
      <dgm:prSet presAssocID="{7F9E50C1-68B2-4488-81DE-12BCA6473158}" presName="bgRect" presStyleLbl="bgShp" presStyleIdx="4" presStyleCnt="7"/>
      <dgm:spPr/>
    </dgm:pt>
    <dgm:pt modelId="{27F9F19C-A7ED-4847-A328-1B3E1626BBD0}" type="pres">
      <dgm:prSet presAssocID="{7F9E50C1-68B2-4488-81DE-12BCA6473158}"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bulb"/>
        </a:ext>
      </dgm:extLst>
    </dgm:pt>
    <dgm:pt modelId="{35D59506-ED6F-424F-BFB6-239830CC5BE1}" type="pres">
      <dgm:prSet presAssocID="{7F9E50C1-68B2-4488-81DE-12BCA6473158}" presName="spaceRect" presStyleCnt="0"/>
      <dgm:spPr/>
    </dgm:pt>
    <dgm:pt modelId="{1866F596-1BA7-4E82-B4F6-99209883538C}" type="pres">
      <dgm:prSet presAssocID="{7F9E50C1-68B2-4488-81DE-12BCA6473158}" presName="parTx" presStyleLbl="revTx" presStyleIdx="4" presStyleCnt="7">
        <dgm:presLayoutVars>
          <dgm:chMax val="0"/>
          <dgm:chPref val="0"/>
        </dgm:presLayoutVars>
      </dgm:prSet>
      <dgm:spPr/>
    </dgm:pt>
    <dgm:pt modelId="{FCC36D99-4250-43DF-BF96-23CD1D2D3005}" type="pres">
      <dgm:prSet presAssocID="{C0AD6BBC-ABD7-4E4D-AA45-BC8E33DA13CF}" presName="sibTrans" presStyleCnt="0"/>
      <dgm:spPr/>
    </dgm:pt>
    <dgm:pt modelId="{C843D8AC-FCD0-4D1C-8C25-3532141F1355}" type="pres">
      <dgm:prSet presAssocID="{47213A71-285C-4DBA-8AFD-4CC09D77E84E}" presName="compNode" presStyleCnt="0"/>
      <dgm:spPr/>
    </dgm:pt>
    <dgm:pt modelId="{2D6AF895-2C30-4CD8-BD1D-4152A37D8B5B}" type="pres">
      <dgm:prSet presAssocID="{47213A71-285C-4DBA-8AFD-4CC09D77E84E}" presName="bgRect" presStyleLbl="bgShp" presStyleIdx="5" presStyleCnt="7"/>
      <dgm:spPr/>
    </dgm:pt>
    <dgm:pt modelId="{8441877E-3F17-4A5D-BDEC-1E609822C45F}" type="pres">
      <dgm:prSet presAssocID="{47213A71-285C-4DBA-8AFD-4CC09D77E84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ght Bulb and Pencil"/>
        </a:ext>
      </dgm:extLst>
    </dgm:pt>
    <dgm:pt modelId="{B3331D78-7332-4FA3-9C6B-D5165CFECA7A}" type="pres">
      <dgm:prSet presAssocID="{47213A71-285C-4DBA-8AFD-4CC09D77E84E}" presName="spaceRect" presStyleCnt="0"/>
      <dgm:spPr/>
    </dgm:pt>
    <dgm:pt modelId="{BD1A3AB7-8B21-422A-B9E9-BE2AB00BB92A}" type="pres">
      <dgm:prSet presAssocID="{47213A71-285C-4DBA-8AFD-4CC09D77E84E}" presName="parTx" presStyleLbl="revTx" presStyleIdx="5" presStyleCnt="7">
        <dgm:presLayoutVars>
          <dgm:chMax val="0"/>
          <dgm:chPref val="0"/>
        </dgm:presLayoutVars>
      </dgm:prSet>
      <dgm:spPr/>
    </dgm:pt>
    <dgm:pt modelId="{3429934F-6EA8-4EE8-874D-8014ABD43D64}" type="pres">
      <dgm:prSet presAssocID="{8C6C88DC-8007-42DC-90F8-B6CBFF29DC0D}" presName="sibTrans" presStyleCnt="0"/>
      <dgm:spPr/>
    </dgm:pt>
    <dgm:pt modelId="{EB8A108B-483F-450D-A850-EE858EC50EBF}" type="pres">
      <dgm:prSet presAssocID="{32D6753E-E44F-430B-9A56-26229EF3A167}" presName="compNode" presStyleCnt="0"/>
      <dgm:spPr/>
    </dgm:pt>
    <dgm:pt modelId="{DD8AEC29-596E-4792-AE7E-717DDAA90368}" type="pres">
      <dgm:prSet presAssocID="{32D6753E-E44F-430B-9A56-26229EF3A167}" presName="bgRect" presStyleLbl="bgShp" presStyleIdx="6" presStyleCnt="7"/>
      <dgm:spPr/>
    </dgm:pt>
    <dgm:pt modelId="{41EFDF17-5EED-4913-9AE1-58FD302B209E}" type="pres">
      <dgm:prSet presAssocID="{32D6753E-E44F-430B-9A56-26229EF3A16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usiness Growth"/>
        </a:ext>
      </dgm:extLst>
    </dgm:pt>
    <dgm:pt modelId="{96C09466-7B97-4037-A924-D452CA17E427}" type="pres">
      <dgm:prSet presAssocID="{32D6753E-E44F-430B-9A56-26229EF3A167}" presName="spaceRect" presStyleCnt="0"/>
      <dgm:spPr/>
    </dgm:pt>
    <dgm:pt modelId="{3F1712F8-9C77-4374-894F-7B0DF1E1A28D}" type="pres">
      <dgm:prSet presAssocID="{32D6753E-E44F-430B-9A56-26229EF3A167}" presName="parTx" presStyleLbl="revTx" presStyleIdx="6" presStyleCnt="7">
        <dgm:presLayoutVars>
          <dgm:chMax val="0"/>
          <dgm:chPref val="0"/>
        </dgm:presLayoutVars>
      </dgm:prSet>
      <dgm:spPr/>
    </dgm:pt>
  </dgm:ptLst>
  <dgm:cxnLst>
    <dgm:cxn modelId="{766E0304-AFAF-4B01-B823-C91763A4D719}" srcId="{7FF64487-1A50-4160-BEB9-1460DBB98BC3}" destId="{13E766A5-6B66-4B19-8BB3-F9B5C81A54CA}" srcOrd="1" destOrd="0" parTransId="{E69EEA8F-41CD-4EAE-8D22-DB1BD254AB28}" sibTransId="{3809F304-7484-402C-9038-83C0087359F7}"/>
    <dgm:cxn modelId="{0E0D3B05-8ADC-4DDA-9527-6C0F93FF2231}" srcId="{7FF64487-1A50-4160-BEB9-1460DBB98BC3}" destId="{47213A71-285C-4DBA-8AFD-4CC09D77E84E}" srcOrd="5" destOrd="0" parTransId="{1715AEC3-9B5F-4655-BC66-E021139967B8}" sibTransId="{8C6C88DC-8007-42DC-90F8-B6CBFF29DC0D}"/>
    <dgm:cxn modelId="{FA87ED18-61CE-41A3-8E99-2DE052FE622B}" type="presOf" srcId="{47213A71-285C-4DBA-8AFD-4CC09D77E84E}" destId="{BD1A3AB7-8B21-422A-B9E9-BE2AB00BB92A}" srcOrd="0" destOrd="0" presId="urn:microsoft.com/office/officeart/2018/2/layout/IconVerticalSolidList"/>
    <dgm:cxn modelId="{7B530721-FAD5-4907-AB53-F75512D389B9}" srcId="{7FF64487-1A50-4160-BEB9-1460DBB98BC3}" destId="{7F9E50C1-68B2-4488-81DE-12BCA6473158}" srcOrd="4" destOrd="0" parTransId="{59F0D365-C75B-46D0-834B-598721DE89B8}" sibTransId="{C0AD6BBC-ABD7-4E4D-AA45-BC8E33DA13CF}"/>
    <dgm:cxn modelId="{17F9C927-3B3C-4A39-8352-5B14392FB343}" type="presOf" srcId="{7FF64487-1A50-4160-BEB9-1460DBB98BC3}" destId="{118C167B-050E-4D3E-88AC-509033D9DC9A}" srcOrd="0" destOrd="0" presId="urn:microsoft.com/office/officeart/2018/2/layout/IconVerticalSolidList"/>
    <dgm:cxn modelId="{72881333-C373-498D-A7E8-47268BF5A88E}" type="presOf" srcId="{7F9E50C1-68B2-4488-81DE-12BCA6473158}" destId="{1866F596-1BA7-4E82-B4F6-99209883538C}" srcOrd="0" destOrd="0" presId="urn:microsoft.com/office/officeart/2018/2/layout/IconVerticalSolidList"/>
    <dgm:cxn modelId="{BBBF2B49-3D31-49F5-8119-F0AE2F510BDE}" type="presOf" srcId="{32D6753E-E44F-430B-9A56-26229EF3A167}" destId="{3F1712F8-9C77-4374-894F-7B0DF1E1A28D}" srcOrd="0" destOrd="0" presId="urn:microsoft.com/office/officeart/2018/2/layout/IconVerticalSolidList"/>
    <dgm:cxn modelId="{07E3104B-224B-4E81-8546-E3AD1831DEA9}" srcId="{7FF64487-1A50-4160-BEB9-1460DBB98BC3}" destId="{E1896745-9EBB-4C61-AC14-8FA2492D3D94}" srcOrd="3" destOrd="0" parTransId="{3C3D0564-13BF-4BD4-B871-FAA0BFA9A561}" sibTransId="{ABE9FDF5-1152-4D57-B2F4-34B61546BBC3}"/>
    <dgm:cxn modelId="{48A84374-7A1A-42D5-A209-EDB574EEF3AD}" type="presOf" srcId="{D2EE00CA-ADC8-4898-8298-6E94C7354C74}" destId="{1525CD2C-0ECC-4276-A9A7-7BCB24F5FF16}" srcOrd="0" destOrd="0" presId="urn:microsoft.com/office/officeart/2018/2/layout/IconVerticalSolidList"/>
    <dgm:cxn modelId="{95227799-9EE8-4DFA-B144-A0827325152A}" srcId="{7FF64487-1A50-4160-BEB9-1460DBB98BC3}" destId="{C3C22CD9-887A-4808-90F8-9018E73A3FB6}" srcOrd="2" destOrd="0" parTransId="{99F7391B-0987-4352-A0DC-46C0FD850ADA}" sibTransId="{BE293EA6-AB9F-43C7-A686-AB2724DCF623}"/>
    <dgm:cxn modelId="{812040AA-6943-4E9F-8BBE-578B6A1C8E25}" srcId="{7FF64487-1A50-4160-BEB9-1460DBB98BC3}" destId="{32D6753E-E44F-430B-9A56-26229EF3A167}" srcOrd="6" destOrd="0" parTransId="{C5E88D40-4691-4014-B244-DCD8C930B642}" sibTransId="{9F0330E6-839F-44AB-A71D-34A2E907574B}"/>
    <dgm:cxn modelId="{1E44BDB2-2D72-421F-971A-212F17DEC992}" srcId="{7FF64487-1A50-4160-BEB9-1460DBB98BC3}" destId="{D2EE00CA-ADC8-4898-8298-6E94C7354C74}" srcOrd="0" destOrd="0" parTransId="{3329922F-AD6D-4FBC-9271-F9E2439E66C8}" sibTransId="{42A0AE1D-2AA6-400B-9B49-2717EB863632}"/>
    <dgm:cxn modelId="{23855BBE-E727-4E57-8DA1-942FE307F8B1}" type="presOf" srcId="{C3C22CD9-887A-4808-90F8-9018E73A3FB6}" destId="{6051C0B7-9DC8-4A07-93AF-7D154506457A}" srcOrd="0" destOrd="0" presId="urn:microsoft.com/office/officeart/2018/2/layout/IconVerticalSolidList"/>
    <dgm:cxn modelId="{B41812C4-90DC-46B4-9DCE-3DACDD5EA2B4}" type="presOf" srcId="{E1896745-9EBB-4C61-AC14-8FA2492D3D94}" destId="{13EE51BB-0DA6-4260-A958-532D30C8AF51}" srcOrd="0" destOrd="0" presId="urn:microsoft.com/office/officeart/2018/2/layout/IconVerticalSolidList"/>
    <dgm:cxn modelId="{F25B2ADC-82AD-495B-A72B-E8868213A52C}" type="presOf" srcId="{13E766A5-6B66-4B19-8BB3-F9B5C81A54CA}" destId="{0BEB9A05-9B49-4F8D-A2CB-DBE255EF86B1}" srcOrd="0" destOrd="0" presId="urn:microsoft.com/office/officeart/2018/2/layout/IconVerticalSolidList"/>
    <dgm:cxn modelId="{06DB58C3-FA50-478E-946B-6A25D2D9EA91}" type="presParOf" srcId="{118C167B-050E-4D3E-88AC-509033D9DC9A}" destId="{6BCAB784-E180-4F39-BEDB-CA5C07843117}" srcOrd="0" destOrd="0" presId="urn:microsoft.com/office/officeart/2018/2/layout/IconVerticalSolidList"/>
    <dgm:cxn modelId="{E3980405-7F8F-4469-BF91-227A2532BBFA}" type="presParOf" srcId="{6BCAB784-E180-4F39-BEDB-CA5C07843117}" destId="{2053CCD7-B6CB-4996-9E12-E2CB44DCA06C}" srcOrd="0" destOrd="0" presId="urn:microsoft.com/office/officeart/2018/2/layout/IconVerticalSolidList"/>
    <dgm:cxn modelId="{7C09DD87-1578-402E-ABBE-F7A6F884E6B3}" type="presParOf" srcId="{6BCAB784-E180-4F39-BEDB-CA5C07843117}" destId="{4CBCDE8A-D581-4F6C-8AD4-04CA6FCD5097}" srcOrd="1" destOrd="0" presId="urn:microsoft.com/office/officeart/2018/2/layout/IconVerticalSolidList"/>
    <dgm:cxn modelId="{787F448B-4646-4921-9C94-12F4964BD287}" type="presParOf" srcId="{6BCAB784-E180-4F39-BEDB-CA5C07843117}" destId="{04F2F6B7-21AD-478D-808D-3F04C5A38BEC}" srcOrd="2" destOrd="0" presId="urn:microsoft.com/office/officeart/2018/2/layout/IconVerticalSolidList"/>
    <dgm:cxn modelId="{631E6499-20B3-4336-BAB5-AFCB9922ED87}" type="presParOf" srcId="{6BCAB784-E180-4F39-BEDB-CA5C07843117}" destId="{1525CD2C-0ECC-4276-A9A7-7BCB24F5FF16}" srcOrd="3" destOrd="0" presId="urn:microsoft.com/office/officeart/2018/2/layout/IconVerticalSolidList"/>
    <dgm:cxn modelId="{19DBA918-8498-4099-8D60-756CB1F4C087}" type="presParOf" srcId="{118C167B-050E-4D3E-88AC-509033D9DC9A}" destId="{95279C08-F285-4CE6-AC79-694A9DCC4D22}" srcOrd="1" destOrd="0" presId="urn:microsoft.com/office/officeart/2018/2/layout/IconVerticalSolidList"/>
    <dgm:cxn modelId="{23DC41D9-595F-428C-A2B7-1985AAE99816}" type="presParOf" srcId="{118C167B-050E-4D3E-88AC-509033D9DC9A}" destId="{AF320904-2B0B-49CF-8F8C-11872B2DBA65}" srcOrd="2" destOrd="0" presId="urn:microsoft.com/office/officeart/2018/2/layout/IconVerticalSolidList"/>
    <dgm:cxn modelId="{D3285A6D-14E2-4A80-A66F-912C02310B83}" type="presParOf" srcId="{AF320904-2B0B-49CF-8F8C-11872B2DBA65}" destId="{3DC8095A-472D-42EF-97E9-99597BBF577E}" srcOrd="0" destOrd="0" presId="urn:microsoft.com/office/officeart/2018/2/layout/IconVerticalSolidList"/>
    <dgm:cxn modelId="{E9AF0B6D-5141-4F02-B46C-735C153E5A39}" type="presParOf" srcId="{AF320904-2B0B-49CF-8F8C-11872B2DBA65}" destId="{354286A6-15BE-4548-91A7-5C60DC4B1C32}" srcOrd="1" destOrd="0" presId="urn:microsoft.com/office/officeart/2018/2/layout/IconVerticalSolidList"/>
    <dgm:cxn modelId="{F123E9AF-2308-487B-A6A6-79C63EFE1F9D}" type="presParOf" srcId="{AF320904-2B0B-49CF-8F8C-11872B2DBA65}" destId="{50235F1A-37AC-42E5-AFFF-0130D60DD498}" srcOrd="2" destOrd="0" presId="urn:microsoft.com/office/officeart/2018/2/layout/IconVerticalSolidList"/>
    <dgm:cxn modelId="{340847C5-39D3-46AC-8429-9E0A229569A4}" type="presParOf" srcId="{AF320904-2B0B-49CF-8F8C-11872B2DBA65}" destId="{0BEB9A05-9B49-4F8D-A2CB-DBE255EF86B1}" srcOrd="3" destOrd="0" presId="urn:microsoft.com/office/officeart/2018/2/layout/IconVerticalSolidList"/>
    <dgm:cxn modelId="{8E12BB06-EB0A-4568-AA87-CD0A2C0223AC}" type="presParOf" srcId="{118C167B-050E-4D3E-88AC-509033D9DC9A}" destId="{8ADE56C5-DA5B-4D4F-A64E-933B7809E6FA}" srcOrd="3" destOrd="0" presId="urn:microsoft.com/office/officeart/2018/2/layout/IconVerticalSolidList"/>
    <dgm:cxn modelId="{64EB9FA3-0934-4019-92F5-C85B99DA4CE5}" type="presParOf" srcId="{118C167B-050E-4D3E-88AC-509033D9DC9A}" destId="{47B706B2-DA05-4597-A98B-FCAB6A2BC4DB}" srcOrd="4" destOrd="0" presId="urn:microsoft.com/office/officeart/2018/2/layout/IconVerticalSolidList"/>
    <dgm:cxn modelId="{37BEBDE7-4FA8-4C00-9D72-9496F086C3BF}" type="presParOf" srcId="{47B706B2-DA05-4597-A98B-FCAB6A2BC4DB}" destId="{372BE2E3-BD64-448F-AEB4-254B3D5E7612}" srcOrd="0" destOrd="0" presId="urn:microsoft.com/office/officeart/2018/2/layout/IconVerticalSolidList"/>
    <dgm:cxn modelId="{6EE7C226-00F8-4DB6-BD0B-9CE7D78AB23C}" type="presParOf" srcId="{47B706B2-DA05-4597-A98B-FCAB6A2BC4DB}" destId="{E6F092D9-2EF2-4F06-B9FA-F5F30433EA5E}" srcOrd="1" destOrd="0" presId="urn:microsoft.com/office/officeart/2018/2/layout/IconVerticalSolidList"/>
    <dgm:cxn modelId="{8C34E4A0-D791-41B1-8DB8-82D228D7F37B}" type="presParOf" srcId="{47B706B2-DA05-4597-A98B-FCAB6A2BC4DB}" destId="{E93B335C-7F79-4027-9E6D-22C09E25BE88}" srcOrd="2" destOrd="0" presId="urn:microsoft.com/office/officeart/2018/2/layout/IconVerticalSolidList"/>
    <dgm:cxn modelId="{218B2556-78FD-4B9B-A502-0E21D00B2E52}" type="presParOf" srcId="{47B706B2-DA05-4597-A98B-FCAB6A2BC4DB}" destId="{6051C0B7-9DC8-4A07-93AF-7D154506457A}" srcOrd="3" destOrd="0" presId="urn:microsoft.com/office/officeart/2018/2/layout/IconVerticalSolidList"/>
    <dgm:cxn modelId="{9887C413-10B2-4AE2-8280-455DCEDEAC99}" type="presParOf" srcId="{118C167B-050E-4D3E-88AC-509033D9DC9A}" destId="{DEB01625-A05F-41DD-9E33-43FFE86353B3}" srcOrd="5" destOrd="0" presId="urn:microsoft.com/office/officeart/2018/2/layout/IconVerticalSolidList"/>
    <dgm:cxn modelId="{26F81194-52BC-4514-B622-BC66779B8072}" type="presParOf" srcId="{118C167B-050E-4D3E-88AC-509033D9DC9A}" destId="{F8374CD4-2759-487F-AC5E-62EE97CA570B}" srcOrd="6" destOrd="0" presId="urn:microsoft.com/office/officeart/2018/2/layout/IconVerticalSolidList"/>
    <dgm:cxn modelId="{C708A7E3-DFB4-4AAD-8D7E-C770A6988BE9}" type="presParOf" srcId="{F8374CD4-2759-487F-AC5E-62EE97CA570B}" destId="{21E6A035-6819-4505-877F-DA92A97BCCB7}" srcOrd="0" destOrd="0" presId="urn:microsoft.com/office/officeart/2018/2/layout/IconVerticalSolidList"/>
    <dgm:cxn modelId="{7684F38A-1161-42F3-99D4-40BAF00ED863}" type="presParOf" srcId="{F8374CD4-2759-487F-AC5E-62EE97CA570B}" destId="{56AB540D-EE0A-423C-B954-AFB608246764}" srcOrd="1" destOrd="0" presId="urn:microsoft.com/office/officeart/2018/2/layout/IconVerticalSolidList"/>
    <dgm:cxn modelId="{B348CE03-AF58-4057-9229-BFD298A6C56D}" type="presParOf" srcId="{F8374CD4-2759-487F-AC5E-62EE97CA570B}" destId="{E148578B-23A9-4600-BA09-0EFD81E6CE96}" srcOrd="2" destOrd="0" presId="urn:microsoft.com/office/officeart/2018/2/layout/IconVerticalSolidList"/>
    <dgm:cxn modelId="{286880FF-429C-47CF-9280-05973EE4746A}" type="presParOf" srcId="{F8374CD4-2759-487F-AC5E-62EE97CA570B}" destId="{13EE51BB-0DA6-4260-A958-532D30C8AF51}" srcOrd="3" destOrd="0" presId="urn:microsoft.com/office/officeart/2018/2/layout/IconVerticalSolidList"/>
    <dgm:cxn modelId="{74C8AE10-543F-47AC-BDB4-5B58DB60B97A}" type="presParOf" srcId="{118C167B-050E-4D3E-88AC-509033D9DC9A}" destId="{357259C4-CF3C-49B6-B7E8-286F93F3D360}" srcOrd="7" destOrd="0" presId="urn:microsoft.com/office/officeart/2018/2/layout/IconVerticalSolidList"/>
    <dgm:cxn modelId="{CD479D8D-998F-4194-97EF-FEF8777EB949}" type="presParOf" srcId="{118C167B-050E-4D3E-88AC-509033D9DC9A}" destId="{0C12F1C8-365A-41CB-A23B-4044A66AEB7D}" srcOrd="8" destOrd="0" presId="urn:microsoft.com/office/officeart/2018/2/layout/IconVerticalSolidList"/>
    <dgm:cxn modelId="{9E18F514-0DDE-40B3-9F3D-F60E726DD94A}" type="presParOf" srcId="{0C12F1C8-365A-41CB-A23B-4044A66AEB7D}" destId="{AC3D47D2-5021-4109-B5F1-A95D3ADDA2E0}" srcOrd="0" destOrd="0" presId="urn:microsoft.com/office/officeart/2018/2/layout/IconVerticalSolidList"/>
    <dgm:cxn modelId="{3C1E5212-AB0A-4CC8-8111-6760CE136DCF}" type="presParOf" srcId="{0C12F1C8-365A-41CB-A23B-4044A66AEB7D}" destId="{27F9F19C-A7ED-4847-A328-1B3E1626BBD0}" srcOrd="1" destOrd="0" presId="urn:microsoft.com/office/officeart/2018/2/layout/IconVerticalSolidList"/>
    <dgm:cxn modelId="{B1F692A0-9EAE-4157-B383-D5BB2EDF4EC4}" type="presParOf" srcId="{0C12F1C8-365A-41CB-A23B-4044A66AEB7D}" destId="{35D59506-ED6F-424F-BFB6-239830CC5BE1}" srcOrd="2" destOrd="0" presId="urn:microsoft.com/office/officeart/2018/2/layout/IconVerticalSolidList"/>
    <dgm:cxn modelId="{8B2BB4B6-F16D-4CFF-844D-FCA3D62A74F8}" type="presParOf" srcId="{0C12F1C8-365A-41CB-A23B-4044A66AEB7D}" destId="{1866F596-1BA7-4E82-B4F6-99209883538C}" srcOrd="3" destOrd="0" presId="urn:microsoft.com/office/officeart/2018/2/layout/IconVerticalSolidList"/>
    <dgm:cxn modelId="{74F99C2B-5A48-4DBC-9D41-FFE96600362A}" type="presParOf" srcId="{118C167B-050E-4D3E-88AC-509033D9DC9A}" destId="{FCC36D99-4250-43DF-BF96-23CD1D2D3005}" srcOrd="9" destOrd="0" presId="urn:microsoft.com/office/officeart/2018/2/layout/IconVerticalSolidList"/>
    <dgm:cxn modelId="{7E2DF640-1F1A-46EC-B46E-21EF1004C7B6}" type="presParOf" srcId="{118C167B-050E-4D3E-88AC-509033D9DC9A}" destId="{C843D8AC-FCD0-4D1C-8C25-3532141F1355}" srcOrd="10" destOrd="0" presId="urn:microsoft.com/office/officeart/2018/2/layout/IconVerticalSolidList"/>
    <dgm:cxn modelId="{0760A077-128C-4BE4-8049-6C011CE278FE}" type="presParOf" srcId="{C843D8AC-FCD0-4D1C-8C25-3532141F1355}" destId="{2D6AF895-2C30-4CD8-BD1D-4152A37D8B5B}" srcOrd="0" destOrd="0" presId="urn:microsoft.com/office/officeart/2018/2/layout/IconVerticalSolidList"/>
    <dgm:cxn modelId="{E6DABD8E-0094-4AE7-AD25-01AD6EDA882F}" type="presParOf" srcId="{C843D8AC-FCD0-4D1C-8C25-3532141F1355}" destId="{8441877E-3F17-4A5D-BDEC-1E609822C45F}" srcOrd="1" destOrd="0" presId="urn:microsoft.com/office/officeart/2018/2/layout/IconVerticalSolidList"/>
    <dgm:cxn modelId="{E9AA7E8E-9324-4688-86D0-7523F0C2D144}" type="presParOf" srcId="{C843D8AC-FCD0-4D1C-8C25-3532141F1355}" destId="{B3331D78-7332-4FA3-9C6B-D5165CFECA7A}" srcOrd="2" destOrd="0" presId="urn:microsoft.com/office/officeart/2018/2/layout/IconVerticalSolidList"/>
    <dgm:cxn modelId="{B7E81CA8-0A61-4B58-BDAC-D90F8055AF3C}" type="presParOf" srcId="{C843D8AC-FCD0-4D1C-8C25-3532141F1355}" destId="{BD1A3AB7-8B21-422A-B9E9-BE2AB00BB92A}" srcOrd="3" destOrd="0" presId="urn:microsoft.com/office/officeart/2018/2/layout/IconVerticalSolidList"/>
    <dgm:cxn modelId="{2294D449-D97C-48F8-90FD-D45F6376514D}" type="presParOf" srcId="{118C167B-050E-4D3E-88AC-509033D9DC9A}" destId="{3429934F-6EA8-4EE8-874D-8014ABD43D64}" srcOrd="11" destOrd="0" presId="urn:microsoft.com/office/officeart/2018/2/layout/IconVerticalSolidList"/>
    <dgm:cxn modelId="{469654BD-06BF-4594-9952-1815CB6BC90A}" type="presParOf" srcId="{118C167B-050E-4D3E-88AC-509033D9DC9A}" destId="{EB8A108B-483F-450D-A850-EE858EC50EBF}" srcOrd="12" destOrd="0" presId="urn:microsoft.com/office/officeart/2018/2/layout/IconVerticalSolidList"/>
    <dgm:cxn modelId="{1D7CB669-DDA3-4BA0-8D36-016AA1DEE2A8}" type="presParOf" srcId="{EB8A108B-483F-450D-A850-EE858EC50EBF}" destId="{DD8AEC29-596E-4792-AE7E-717DDAA90368}" srcOrd="0" destOrd="0" presId="urn:microsoft.com/office/officeart/2018/2/layout/IconVerticalSolidList"/>
    <dgm:cxn modelId="{342EC8A6-7A65-42AF-B149-39817D166D8F}" type="presParOf" srcId="{EB8A108B-483F-450D-A850-EE858EC50EBF}" destId="{41EFDF17-5EED-4913-9AE1-58FD302B209E}" srcOrd="1" destOrd="0" presId="urn:microsoft.com/office/officeart/2018/2/layout/IconVerticalSolidList"/>
    <dgm:cxn modelId="{7DC1D111-B4AE-4B6B-A572-238E05F5F329}" type="presParOf" srcId="{EB8A108B-483F-450D-A850-EE858EC50EBF}" destId="{96C09466-7B97-4037-A924-D452CA17E427}" srcOrd="2" destOrd="0" presId="urn:microsoft.com/office/officeart/2018/2/layout/IconVerticalSolidList"/>
    <dgm:cxn modelId="{B8CEF6DD-5521-42B4-9779-15CF01A7CDF8}" type="presParOf" srcId="{EB8A108B-483F-450D-A850-EE858EC50EBF}" destId="{3F1712F8-9C77-4374-894F-7B0DF1E1A28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BB2E1A-8DE6-426A-92A8-06124CB995A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60651A1-9BB2-4B9C-AADB-060A59D45520}">
      <dgm:prSet custT="1"/>
      <dgm:spPr/>
      <dgm:t>
        <a:bodyPr/>
        <a:lstStyle/>
        <a:p>
          <a:r>
            <a:rPr lang="en-US" sz="2000" dirty="0" err="1">
              <a:latin typeface="Times New Roman" panose="02020603050405020304" pitchFamily="18" charset="0"/>
              <a:cs typeface="Times New Roman" panose="02020603050405020304" pitchFamily="18" charset="0"/>
            </a:rPr>
            <a:t>Conclusison</a:t>
          </a:r>
          <a:endParaRPr lang="en-US" sz="2000" dirty="0">
            <a:latin typeface="Times New Roman" panose="02020603050405020304" pitchFamily="18" charset="0"/>
            <a:cs typeface="Times New Roman" panose="02020603050405020304" pitchFamily="18" charset="0"/>
          </a:endParaRPr>
        </a:p>
      </dgm:t>
    </dgm:pt>
    <dgm:pt modelId="{D709A562-71FB-4F84-A070-05EEF0646D20}" type="parTrans" cxnId="{6CAFEA1D-8A8E-402A-8E99-C0E6814F5E52}">
      <dgm:prSet/>
      <dgm:spPr/>
      <dgm:t>
        <a:bodyPr/>
        <a:lstStyle/>
        <a:p>
          <a:endParaRPr lang="en-US" sz="2000">
            <a:latin typeface="Times New Roman" panose="02020603050405020304" pitchFamily="18" charset="0"/>
            <a:cs typeface="Times New Roman" panose="02020603050405020304" pitchFamily="18" charset="0"/>
          </a:endParaRPr>
        </a:p>
      </dgm:t>
    </dgm:pt>
    <dgm:pt modelId="{FB0CEC95-CEF6-4CF1-86E6-B650AAEC0545}" type="sibTrans" cxnId="{6CAFEA1D-8A8E-402A-8E99-C0E6814F5E52}">
      <dgm:prSet/>
      <dgm:spPr/>
      <dgm:t>
        <a:bodyPr/>
        <a:lstStyle/>
        <a:p>
          <a:endParaRPr lang="en-US" sz="2000">
            <a:latin typeface="Times New Roman" panose="02020603050405020304" pitchFamily="18" charset="0"/>
            <a:cs typeface="Times New Roman" panose="02020603050405020304" pitchFamily="18" charset="0"/>
          </a:endParaRPr>
        </a:p>
      </dgm:t>
    </dgm:pt>
    <dgm:pt modelId="{3097AD59-1DBB-470D-A2AF-5639A546A9CE}">
      <dgm:prSet custT="1"/>
      <dgm:spPr/>
      <dgm:t>
        <a:bodyPr/>
        <a:lstStyle/>
        <a:p>
          <a:r>
            <a:rPr lang="en-US" sz="2000" dirty="0">
              <a:latin typeface="Times New Roman" panose="02020603050405020304" pitchFamily="18" charset="0"/>
              <a:cs typeface="Times New Roman" panose="02020603050405020304" pitchFamily="18" charset="0"/>
            </a:rPr>
            <a:t> Pfizer advantage over others</a:t>
          </a:r>
        </a:p>
      </dgm:t>
    </dgm:pt>
    <dgm:pt modelId="{A45934D6-357D-4012-8F6C-24271FC58813}" type="parTrans" cxnId="{1B52C022-A860-4D1D-80BE-BE7BA2752905}">
      <dgm:prSet/>
      <dgm:spPr/>
      <dgm:t>
        <a:bodyPr/>
        <a:lstStyle/>
        <a:p>
          <a:endParaRPr lang="en-US" sz="2000">
            <a:latin typeface="Times New Roman" panose="02020603050405020304" pitchFamily="18" charset="0"/>
            <a:cs typeface="Times New Roman" panose="02020603050405020304" pitchFamily="18" charset="0"/>
          </a:endParaRPr>
        </a:p>
      </dgm:t>
    </dgm:pt>
    <dgm:pt modelId="{B03ACD0E-ECC3-40DF-A789-EC4C80863756}" type="sibTrans" cxnId="{1B52C022-A860-4D1D-80BE-BE7BA2752905}">
      <dgm:prSet/>
      <dgm:spPr/>
      <dgm:t>
        <a:bodyPr/>
        <a:lstStyle/>
        <a:p>
          <a:endParaRPr lang="en-US" sz="2000">
            <a:latin typeface="Times New Roman" panose="02020603050405020304" pitchFamily="18" charset="0"/>
            <a:cs typeface="Times New Roman" panose="02020603050405020304" pitchFamily="18" charset="0"/>
          </a:endParaRPr>
        </a:p>
      </dgm:t>
    </dgm:pt>
    <dgm:pt modelId="{F187B96D-F94A-4447-ABB4-8544205C08D3}">
      <dgm:prSet custT="1"/>
      <dgm:spPr/>
      <dgm:t>
        <a:bodyPr/>
        <a:lstStyle/>
        <a:p>
          <a:r>
            <a:rPr lang="en-US" sz="2000">
              <a:latin typeface="Times New Roman" panose="02020603050405020304" pitchFamily="18" charset="0"/>
              <a:cs typeface="Times New Roman" panose="02020603050405020304" pitchFamily="18" charset="0"/>
            </a:rPr>
            <a:t>Innovative and creative thought may aid managers and executives in developing marketing strategies that set them apart from the competition</a:t>
          </a:r>
        </a:p>
      </dgm:t>
    </dgm:pt>
    <dgm:pt modelId="{F222E230-DAD7-4053-97CB-492C99DCCA66}" type="parTrans" cxnId="{6F0A5AB1-D27A-421D-B10A-5BC982C87EA4}">
      <dgm:prSet/>
      <dgm:spPr/>
      <dgm:t>
        <a:bodyPr/>
        <a:lstStyle/>
        <a:p>
          <a:endParaRPr lang="en-US" sz="2000">
            <a:latin typeface="Times New Roman" panose="02020603050405020304" pitchFamily="18" charset="0"/>
            <a:cs typeface="Times New Roman" panose="02020603050405020304" pitchFamily="18" charset="0"/>
          </a:endParaRPr>
        </a:p>
      </dgm:t>
    </dgm:pt>
    <dgm:pt modelId="{A3DBFD63-2706-4308-8C82-AA00E99363FD}" type="sibTrans" cxnId="{6F0A5AB1-D27A-421D-B10A-5BC982C87EA4}">
      <dgm:prSet/>
      <dgm:spPr/>
      <dgm:t>
        <a:bodyPr/>
        <a:lstStyle/>
        <a:p>
          <a:endParaRPr lang="en-US" sz="2000">
            <a:latin typeface="Times New Roman" panose="02020603050405020304" pitchFamily="18" charset="0"/>
            <a:cs typeface="Times New Roman" panose="02020603050405020304" pitchFamily="18" charset="0"/>
          </a:endParaRPr>
        </a:p>
      </dgm:t>
    </dgm:pt>
    <dgm:pt modelId="{40AD0D3F-B1F4-4629-9055-BDFCC393E83A}">
      <dgm:prSet custT="1"/>
      <dgm:spPr/>
      <dgm:t>
        <a:bodyPr/>
        <a:lstStyle/>
        <a:p>
          <a:r>
            <a:rPr lang="en-US" sz="2000">
              <a:latin typeface="Times New Roman" panose="02020603050405020304" pitchFamily="18" charset="0"/>
              <a:cs typeface="Times New Roman" panose="02020603050405020304" pitchFamily="18" charset="0"/>
            </a:rPr>
            <a:t>It has enabled the business to outperform its competitors by boosting sales and market share.</a:t>
          </a:r>
        </a:p>
      </dgm:t>
    </dgm:pt>
    <dgm:pt modelId="{484171DF-4368-450B-8A89-02BAEEC2034F}" type="parTrans" cxnId="{516D090B-E2C8-4D8A-BB67-614176A1D095}">
      <dgm:prSet/>
      <dgm:spPr/>
      <dgm:t>
        <a:bodyPr/>
        <a:lstStyle/>
        <a:p>
          <a:endParaRPr lang="en-US" sz="2000">
            <a:latin typeface="Times New Roman" panose="02020603050405020304" pitchFamily="18" charset="0"/>
            <a:cs typeface="Times New Roman" panose="02020603050405020304" pitchFamily="18" charset="0"/>
          </a:endParaRPr>
        </a:p>
      </dgm:t>
    </dgm:pt>
    <dgm:pt modelId="{BCB68703-0954-4C62-B734-31442C2C6886}" type="sibTrans" cxnId="{516D090B-E2C8-4D8A-BB67-614176A1D095}">
      <dgm:prSet/>
      <dgm:spPr/>
      <dgm:t>
        <a:bodyPr/>
        <a:lstStyle/>
        <a:p>
          <a:endParaRPr lang="en-US" sz="2000">
            <a:latin typeface="Times New Roman" panose="02020603050405020304" pitchFamily="18" charset="0"/>
            <a:cs typeface="Times New Roman" panose="02020603050405020304" pitchFamily="18" charset="0"/>
          </a:endParaRPr>
        </a:p>
      </dgm:t>
    </dgm:pt>
    <dgm:pt modelId="{9E36E304-A5B4-43AB-A8A9-4F92ACBA07CF}" type="pres">
      <dgm:prSet presAssocID="{98BB2E1A-8DE6-426A-92A8-06124CB995AD}" presName="root" presStyleCnt="0">
        <dgm:presLayoutVars>
          <dgm:dir/>
          <dgm:resizeHandles val="exact"/>
        </dgm:presLayoutVars>
      </dgm:prSet>
      <dgm:spPr/>
    </dgm:pt>
    <dgm:pt modelId="{30257C06-1745-420B-9E0E-87352B591A7F}" type="pres">
      <dgm:prSet presAssocID="{C60651A1-9BB2-4B9C-AADB-060A59D45520}" presName="compNode" presStyleCnt="0"/>
      <dgm:spPr/>
    </dgm:pt>
    <dgm:pt modelId="{F074986D-B7AC-46C8-833B-4E84BD0308DA}" type="pres">
      <dgm:prSet presAssocID="{C60651A1-9BB2-4B9C-AADB-060A59D4552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090E7D5A-0A67-43DA-BF09-C794AC0BF36B}" type="pres">
      <dgm:prSet presAssocID="{C60651A1-9BB2-4B9C-AADB-060A59D45520}" presName="spaceRect" presStyleCnt="0"/>
      <dgm:spPr/>
    </dgm:pt>
    <dgm:pt modelId="{79EA1A42-C2F7-4544-95CA-75E0EB3663AF}" type="pres">
      <dgm:prSet presAssocID="{C60651A1-9BB2-4B9C-AADB-060A59D45520}" presName="textRect" presStyleLbl="revTx" presStyleIdx="0" presStyleCnt="4">
        <dgm:presLayoutVars>
          <dgm:chMax val="1"/>
          <dgm:chPref val="1"/>
        </dgm:presLayoutVars>
      </dgm:prSet>
      <dgm:spPr/>
    </dgm:pt>
    <dgm:pt modelId="{2887D9F6-59DF-4DB0-9347-526146FAAD00}" type="pres">
      <dgm:prSet presAssocID="{FB0CEC95-CEF6-4CF1-86E6-B650AAEC0545}" presName="sibTrans" presStyleCnt="0"/>
      <dgm:spPr/>
    </dgm:pt>
    <dgm:pt modelId="{BA6A3281-E01B-425E-9DF9-501E6FFC8C34}" type="pres">
      <dgm:prSet presAssocID="{3097AD59-1DBB-470D-A2AF-5639A546A9CE}" presName="compNode" presStyleCnt="0"/>
      <dgm:spPr/>
    </dgm:pt>
    <dgm:pt modelId="{57A79E57-009C-4BC1-85AB-DDDEAE4F505C}" type="pres">
      <dgm:prSet presAssocID="{3097AD59-1DBB-470D-A2AF-5639A546A9C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ECE12264-EA60-4DB1-8BFF-112121271F6C}" type="pres">
      <dgm:prSet presAssocID="{3097AD59-1DBB-470D-A2AF-5639A546A9CE}" presName="spaceRect" presStyleCnt="0"/>
      <dgm:spPr/>
    </dgm:pt>
    <dgm:pt modelId="{DB928CAF-ED5F-487D-BDD6-BD5D1EDE939E}" type="pres">
      <dgm:prSet presAssocID="{3097AD59-1DBB-470D-A2AF-5639A546A9CE}" presName="textRect" presStyleLbl="revTx" presStyleIdx="1" presStyleCnt="4">
        <dgm:presLayoutVars>
          <dgm:chMax val="1"/>
          <dgm:chPref val="1"/>
        </dgm:presLayoutVars>
      </dgm:prSet>
      <dgm:spPr/>
    </dgm:pt>
    <dgm:pt modelId="{E6A24EDF-17F1-4A9F-AC71-5B8B56BEB9C7}" type="pres">
      <dgm:prSet presAssocID="{B03ACD0E-ECC3-40DF-A789-EC4C80863756}" presName="sibTrans" presStyleCnt="0"/>
      <dgm:spPr/>
    </dgm:pt>
    <dgm:pt modelId="{DE290DB3-BA62-42CD-90D7-3AA363DDE421}" type="pres">
      <dgm:prSet presAssocID="{F187B96D-F94A-4447-ABB4-8544205C08D3}" presName="compNode" presStyleCnt="0"/>
      <dgm:spPr/>
    </dgm:pt>
    <dgm:pt modelId="{FB55910A-AB9D-4A7F-AB6C-7F4F62883180}" type="pres">
      <dgm:prSet presAssocID="{F187B96D-F94A-4447-ABB4-8544205C08D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25363DFF-613E-4DEC-AD15-2C001E380603}" type="pres">
      <dgm:prSet presAssocID="{F187B96D-F94A-4447-ABB4-8544205C08D3}" presName="spaceRect" presStyleCnt="0"/>
      <dgm:spPr/>
    </dgm:pt>
    <dgm:pt modelId="{7F0E17CD-A79D-4799-A9D5-CAAE1C7AD53A}" type="pres">
      <dgm:prSet presAssocID="{F187B96D-F94A-4447-ABB4-8544205C08D3}" presName="textRect" presStyleLbl="revTx" presStyleIdx="2" presStyleCnt="4">
        <dgm:presLayoutVars>
          <dgm:chMax val="1"/>
          <dgm:chPref val="1"/>
        </dgm:presLayoutVars>
      </dgm:prSet>
      <dgm:spPr/>
    </dgm:pt>
    <dgm:pt modelId="{3D938BFB-725F-45E6-9BD8-71B0A789C6D3}" type="pres">
      <dgm:prSet presAssocID="{A3DBFD63-2706-4308-8C82-AA00E99363FD}" presName="sibTrans" presStyleCnt="0"/>
      <dgm:spPr/>
    </dgm:pt>
    <dgm:pt modelId="{5962B0EF-7B5A-4E54-BAA8-9B5FCFA8FF9B}" type="pres">
      <dgm:prSet presAssocID="{40AD0D3F-B1F4-4629-9055-BDFCC393E83A}" presName="compNode" presStyleCnt="0"/>
      <dgm:spPr/>
    </dgm:pt>
    <dgm:pt modelId="{082A04D5-1AD7-4524-91D9-EFCEA6AA0D65}" type="pres">
      <dgm:prSet presAssocID="{40AD0D3F-B1F4-4629-9055-BDFCC393E83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ximise"/>
        </a:ext>
      </dgm:extLst>
    </dgm:pt>
    <dgm:pt modelId="{00E4DA29-A171-4D62-A29B-B2C4A9E73708}" type="pres">
      <dgm:prSet presAssocID="{40AD0D3F-B1F4-4629-9055-BDFCC393E83A}" presName="spaceRect" presStyleCnt="0"/>
      <dgm:spPr/>
    </dgm:pt>
    <dgm:pt modelId="{044E0F21-04BB-4EBD-BAB0-17D8633C31F6}" type="pres">
      <dgm:prSet presAssocID="{40AD0D3F-B1F4-4629-9055-BDFCC393E83A}" presName="textRect" presStyleLbl="revTx" presStyleIdx="3" presStyleCnt="4">
        <dgm:presLayoutVars>
          <dgm:chMax val="1"/>
          <dgm:chPref val="1"/>
        </dgm:presLayoutVars>
      </dgm:prSet>
      <dgm:spPr/>
    </dgm:pt>
  </dgm:ptLst>
  <dgm:cxnLst>
    <dgm:cxn modelId="{516D090B-E2C8-4D8A-BB67-614176A1D095}" srcId="{98BB2E1A-8DE6-426A-92A8-06124CB995AD}" destId="{40AD0D3F-B1F4-4629-9055-BDFCC393E83A}" srcOrd="3" destOrd="0" parTransId="{484171DF-4368-450B-8A89-02BAEEC2034F}" sibTransId="{BCB68703-0954-4C62-B734-31442C2C6886}"/>
    <dgm:cxn modelId="{6CAFEA1D-8A8E-402A-8E99-C0E6814F5E52}" srcId="{98BB2E1A-8DE6-426A-92A8-06124CB995AD}" destId="{C60651A1-9BB2-4B9C-AADB-060A59D45520}" srcOrd="0" destOrd="0" parTransId="{D709A562-71FB-4F84-A070-05EEF0646D20}" sibTransId="{FB0CEC95-CEF6-4CF1-86E6-B650AAEC0545}"/>
    <dgm:cxn modelId="{1B52C022-A860-4D1D-80BE-BE7BA2752905}" srcId="{98BB2E1A-8DE6-426A-92A8-06124CB995AD}" destId="{3097AD59-1DBB-470D-A2AF-5639A546A9CE}" srcOrd="1" destOrd="0" parTransId="{A45934D6-357D-4012-8F6C-24271FC58813}" sibTransId="{B03ACD0E-ECC3-40DF-A789-EC4C80863756}"/>
    <dgm:cxn modelId="{0B0F1B78-879F-4066-BC4C-147028C4B31A}" type="presOf" srcId="{40AD0D3F-B1F4-4629-9055-BDFCC393E83A}" destId="{044E0F21-04BB-4EBD-BAB0-17D8633C31F6}" srcOrd="0" destOrd="0" presId="urn:microsoft.com/office/officeart/2018/2/layout/IconLabelList"/>
    <dgm:cxn modelId="{37083788-16F5-45AC-9111-3F5C4A885856}" type="presOf" srcId="{F187B96D-F94A-4447-ABB4-8544205C08D3}" destId="{7F0E17CD-A79D-4799-A9D5-CAAE1C7AD53A}" srcOrd="0" destOrd="0" presId="urn:microsoft.com/office/officeart/2018/2/layout/IconLabelList"/>
    <dgm:cxn modelId="{1CDCEF8D-70EA-464F-A606-5E4451E932D3}" type="presOf" srcId="{C60651A1-9BB2-4B9C-AADB-060A59D45520}" destId="{79EA1A42-C2F7-4544-95CA-75E0EB3663AF}" srcOrd="0" destOrd="0" presId="urn:microsoft.com/office/officeart/2018/2/layout/IconLabelList"/>
    <dgm:cxn modelId="{0980B196-D984-4CDF-B670-7EFF9B16ECBF}" type="presOf" srcId="{3097AD59-1DBB-470D-A2AF-5639A546A9CE}" destId="{DB928CAF-ED5F-487D-BDD6-BD5D1EDE939E}" srcOrd="0" destOrd="0" presId="urn:microsoft.com/office/officeart/2018/2/layout/IconLabelList"/>
    <dgm:cxn modelId="{132B85A8-03CC-458F-8E16-45193CC26C5E}" type="presOf" srcId="{98BB2E1A-8DE6-426A-92A8-06124CB995AD}" destId="{9E36E304-A5B4-43AB-A8A9-4F92ACBA07CF}" srcOrd="0" destOrd="0" presId="urn:microsoft.com/office/officeart/2018/2/layout/IconLabelList"/>
    <dgm:cxn modelId="{6F0A5AB1-D27A-421D-B10A-5BC982C87EA4}" srcId="{98BB2E1A-8DE6-426A-92A8-06124CB995AD}" destId="{F187B96D-F94A-4447-ABB4-8544205C08D3}" srcOrd="2" destOrd="0" parTransId="{F222E230-DAD7-4053-97CB-492C99DCCA66}" sibTransId="{A3DBFD63-2706-4308-8C82-AA00E99363FD}"/>
    <dgm:cxn modelId="{353EB707-D8C5-46B1-8230-CECC3098E580}" type="presParOf" srcId="{9E36E304-A5B4-43AB-A8A9-4F92ACBA07CF}" destId="{30257C06-1745-420B-9E0E-87352B591A7F}" srcOrd="0" destOrd="0" presId="urn:microsoft.com/office/officeart/2018/2/layout/IconLabelList"/>
    <dgm:cxn modelId="{17EFB530-B9E0-4705-86BF-0B0B356B1A4F}" type="presParOf" srcId="{30257C06-1745-420B-9E0E-87352B591A7F}" destId="{F074986D-B7AC-46C8-833B-4E84BD0308DA}" srcOrd="0" destOrd="0" presId="urn:microsoft.com/office/officeart/2018/2/layout/IconLabelList"/>
    <dgm:cxn modelId="{F580FC24-EC4E-4884-9DC9-883F1537939C}" type="presParOf" srcId="{30257C06-1745-420B-9E0E-87352B591A7F}" destId="{090E7D5A-0A67-43DA-BF09-C794AC0BF36B}" srcOrd="1" destOrd="0" presId="urn:microsoft.com/office/officeart/2018/2/layout/IconLabelList"/>
    <dgm:cxn modelId="{953708D9-4FC3-40AC-8D41-9E954229C03F}" type="presParOf" srcId="{30257C06-1745-420B-9E0E-87352B591A7F}" destId="{79EA1A42-C2F7-4544-95CA-75E0EB3663AF}" srcOrd="2" destOrd="0" presId="urn:microsoft.com/office/officeart/2018/2/layout/IconLabelList"/>
    <dgm:cxn modelId="{D8A2A60F-2CD6-4357-A047-FFB0F01F04ED}" type="presParOf" srcId="{9E36E304-A5B4-43AB-A8A9-4F92ACBA07CF}" destId="{2887D9F6-59DF-4DB0-9347-526146FAAD00}" srcOrd="1" destOrd="0" presId="urn:microsoft.com/office/officeart/2018/2/layout/IconLabelList"/>
    <dgm:cxn modelId="{01D3A3E8-8840-4E6E-B92B-BD954FA94DF3}" type="presParOf" srcId="{9E36E304-A5B4-43AB-A8A9-4F92ACBA07CF}" destId="{BA6A3281-E01B-425E-9DF9-501E6FFC8C34}" srcOrd="2" destOrd="0" presId="urn:microsoft.com/office/officeart/2018/2/layout/IconLabelList"/>
    <dgm:cxn modelId="{03932E61-2125-4C17-884E-D75798CA667D}" type="presParOf" srcId="{BA6A3281-E01B-425E-9DF9-501E6FFC8C34}" destId="{57A79E57-009C-4BC1-85AB-DDDEAE4F505C}" srcOrd="0" destOrd="0" presId="urn:microsoft.com/office/officeart/2018/2/layout/IconLabelList"/>
    <dgm:cxn modelId="{B624D077-A0F9-466E-AF1F-958B78516A98}" type="presParOf" srcId="{BA6A3281-E01B-425E-9DF9-501E6FFC8C34}" destId="{ECE12264-EA60-4DB1-8BFF-112121271F6C}" srcOrd="1" destOrd="0" presId="urn:microsoft.com/office/officeart/2018/2/layout/IconLabelList"/>
    <dgm:cxn modelId="{111C44A3-4FA2-406F-B5AD-41C0455E362E}" type="presParOf" srcId="{BA6A3281-E01B-425E-9DF9-501E6FFC8C34}" destId="{DB928CAF-ED5F-487D-BDD6-BD5D1EDE939E}" srcOrd="2" destOrd="0" presId="urn:microsoft.com/office/officeart/2018/2/layout/IconLabelList"/>
    <dgm:cxn modelId="{44194980-9F72-4F51-8D5D-1E5E1F1BC85A}" type="presParOf" srcId="{9E36E304-A5B4-43AB-A8A9-4F92ACBA07CF}" destId="{E6A24EDF-17F1-4A9F-AC71-5B8B56BEB9C7}" srcOrd="3" destOrd="0" presId="urn:microsoft.com/office/officeart/2018/2/layout/IconLabelList"/>
    <dgm:cxn modelId="{8EFA2F97-E972-4332-A157-AD12CDC7DCF6}" type="presParOf" srcId="{9E36E304-A5B4-43AB-A8A9-4F92ACBA07CF}" destId="{DE290DB3-BA62-42CD-90D7-3AA363DDE421}" srcOrd="4" destOrd="0" presId="urn:microsoft.com/office/officeart/2018/2/layout/IconLabelList"/>
    <dgm:cxn modelId="{2B574399-F51A-43CA-8FBB-5EA53884AD61}" type="presParOf" srcId="{DE290DB3-BA62-42CD-90D7-3AA363DDE421}" destId="{FB55910A-AB9D-4A7F-AB6C-7F4F62883180}" srcOrd="0" destOrd="0" presId="urn:microsoft.com/office/officeart/2018/2/layout/IconLabelList"/>
    <dgm:cxn modelId="{0C803353-D056-484E-99E2-8D880FF70B6C}" type="presParOf" srcId="{DE290DB3-BA62-42CD-90D7-3AA363DDE421}" destId="{25363DFF-613E-4DEC-AD15-2C001E380603}" srcOrd="1" destOrd="0" presId="urn:microsoft.com/office/officeart/2018/2/layout/IconLabelList"/>
    <dgm:cxn modelId="{9F0B15F1-563E-4530-9F3A-56F03FEB5E86}" type="presParOf" srcId="{DE290DB3-BA62-42CD-90D7-3AA363DDE421}" destId="{7F0E17CD-A79D-4799-A9D5-CAAE1C7AD53A}" srcOrd="2" destOrd="0" presId="urn:microsoft.com/office/officeart/2018/2/layout/IconLabelList"/>
    <dgm:cxn modelId="{EDF58CD8-9158-4023-B95E-18BDF9C3F39D}" type="presParOf" srcId="{9E36E304-A5B4-43AB-A8A9-4F92ACBA07CF}" destId="{3D938BFB-725F-45E6-9BD8-71B0A789C6D3}" srcOrd="5" destOrd="0" presId="urn:microsoft.com/office/officeart/2018/2/layout/IconLabelList"/>
    <dgm:cxn modelId="{69C1DDEE-CF8F-4D70-BDA1-C21D4756FF74}" type="presParOf" srcId="{9E36E304-A5B4-43AB-A8A9-4F92ACBA07CF}" destId="{5962B0EF-7B5A-4E54-BAA8-9B5FCFA8FF9B}" srcOrd="6" destOrd="0" presId="urn:microsoft.com/office/officeart/2018/2/layout/IconLabelList"/>
    <dgm:cxn modelId="{3BC3665C-BFD6-4A78-9C7A-B27D08D81DE0}" type="presParOf" srcId="{5962B0EF-7B5A-4E54-BAA8-9B5FCFA8FF9B}" destId="{082A04D5-1AD7-4524-91D9-EFCEA6AA0D65}" srcOrd="0" destOrd="0" presId="urn:microsoft.com/office/officeart/2018/2/layout/IconLabelList"/>
    <dgm:cxn modelId="{C7D6739D-C77B-45DE-B3CD-36C7568C8F81}" type="presParOf" srcId="{5962B0EF-7B5A-4E54-BAA8-9B5FCFA8FF9B}" destId="{00E4DA29-A171-4D62-A29B-B2C4A9E73708}" srcOrd="1" destOrd="0" presId="urn:microsoft.com/office/officeart/2018/2/layout/IconLabelList"/>
    <dgm:cxn modelId="{08A5043B-FE3B-48F2-9351-5E24858701FD}" type="presParOf" srcId="{5962B0EF-7B5A-4E54-BAA8-9B5FCFA8FF9B}" destId="{044E0F21-04BB-4EBD-BAB0-17D8633C31F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E21018-5F37-4244-AF42-8877CC40A333}">
      <dsp:nvSpPr>
        <dsp:cNvPr id="0" name=""/>
        <dsp:cNvSpPr/>
      </dsp:nvSpPr>
      <dsp:spPr>
        <a:xfrm>
          <a:off x="2325375" y="1097637"/>
          <a:ext cx="1386126" cy="138612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80AF4C-57DF-4C99-99C0-C53ADE02EEAE}">
      <dsp:nvSpPr>
        <dsp:cNvPr id="0" name=""/>
        <dsp:cNvSpPr/>
      </dsp:nvSpPr>
      <dsp:spPr>
        <a:xfrm>
          <a:off x="2616461" y="1388723"/>
          <a:ext cx="803953" cy="8039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676A48AC-E9E3-438C-AB47-B48539D51E74}">
      <dsp:nvSpPr>
        <dsp:cNvPr id="0" name=""/>
        <dsp:cNvSpPr/>
      </dsp:nvSpPr>
      <dsp:spPr>
        <a:xfrm>
          <a:off x="4008528" y="1097637"/>
          <a:ext cx="3267296" cy="1386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b="1" kern="1200" baseline="0" dirty="0">
              <a:latin typeface="Times New Roman" panose="02020603050405020304" pitchFamily="18" charset="0"/>
              <a:cs typeface="Times New Roman" panose="02020603050405020304" pitchFamily="18" charset="0"/>
            </a:rPr>
            <a:t>Gibbs Model of Reflection – Evaluation</a:t>
          </a:r>
          <a:endParaRPr lang="en-US" sz="2400" kern="1200" dirty="0">
            <a:latin typeface="Times New Roman" panose="02020603050405020304" pitchFamily="18" charset="0"/>
            <a:cs typeface="Times New Roman" panose="02020603050405020304" pitchFamily="18" charset="0"/>
          </a:endParaRPr>
        </a:p>
      </dsp:txBody>
      <dsp:txXfrm>
        <a:off x="4008528" y="1097637"/>
        <a:ext cx="3267296" cy="13861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53CCD7-B6CB-4996-9E12-E2CB44DCA06C}">
      <dsp:nvSpPr>
        <dsp:cNvPr id="0" name=""/>
        <dsp:cNvSpPr/>
      </dsp:nvSpPr>
      <dsp:spPr>
        <a:xfrm>
          <a:off x="0" y="3654"/>
          <a:ext cx="9950935" cy="68436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BCDE8A-D581-4F6C-8AD4-04CA6FCD5097}">
      <dsp:nvSpPr>
        <dsp:cNvPr id="0" name=""/>
        <dsp:cNvSpPr/>
      </dsp:nvSpPr>
      <dsp:spPr>
        <a:xfrm>
          <a:off x="207021" y="157637"/>
          <a:ext cx="376771" cy="3764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1525CD2C-0ECC-4276-A9A7-7BCB24F5FF16}">
      <dsp:nvSpPr>
        <dsp:cNvPr id="0" name=""/>
        <dsp:cNvSpPr/>
      </dsp:nvSpPr>
      <dsp:spPr>
        <a:xfrm>
          <a:off x="790814" y="3654"/>
          <a:ext cx="9124393" cy="748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219" tIns="79219" rIns="79219" bIns="79219"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Analysis</a:t>
          </a:r>
        </a:p>
      </dsp:txBody>
      <dsp:txXfrm>
        <a:off x="790814" y="3654"/>
        <a:ext cx="9124393" cy="748528"/>
      </dsp:txXfrm>
    </dsp:sp>
    <dsp:sp modelId="{3DC8095A-472D-42EF-97E9-99597BBF577E}">
      <dsp:nvSpPr>
        <dsp:cNvPr id="0" name=""/>
        <dsp:cNvSpPr/>
      </dsp:nvSpPr>
      <dsp:spPr>
        <a:xfrm>
          <a:off x="0" y="939315"/>
          <a:ext cx="9950935" cy="68436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4286A6-15BE-4548-91A7-5C60DC4B1C32}">
      <dsp:nvSpPr>
        <dsp:cNvPr id="0" name=""/>
        <dsp:cNvSpPr/>
      </dsp:nvSpPr>
      <dsp:spPr>
        <a:xfrm>
          <a:off x="207021" y="1093298"/>
          <a:ext cx="376771" cy="3764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0BEB9A05-9B49-4F8D-A2CB-DBE255EF86B1}">
      <dsp:nvSpPr>
        <dsp:cNvPr id="0" name=""/>
        <dsp:cNvSpPr/>
      </dsp:nvSpPr>
      <dsp:spPr>
        <a:xfrm>
          <a:off x="790814" y="939315"/>
          <a:ext cx="9124393" cy="748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219" tIns="79219" rIns="79219" bIns="79219" numCol="1" spcCol="1270" anchor="ctr" anchorCtr="0">
          <a:noAutofit/>
        </a:bodyPr>
        <a:lstStyle/>
        <a:p>
          <a:pPr marL="0" lvl="0" indent="0" algn="l" defTabSz="1066800">
            <a:lnSpc>
              <a:spcPct val="90000"/>
            </a:lnSpc>
            <a:spcBef>
              <a:spcPct val="0"/>
            </a:spcBef>
            <a:spcAft>
              <a:spcPct val="35000"/>
            </a:spcAft>
            <a:buNone/>
          </a:pPr>
          <a:r>
            <a:rPr lang="en-US" sz="2400" kern="1200" baseline="0" dirty="0">
              <a:latin typeface="Times New Roman" panose="02020603050405020304" pitchFamily="18" charset="0"/>
              <a:cs typeface="Times New Roman" panose="02020603050405020304" pitchFamily="18" charset="0"/>
            </a:rPr>
            <a:t> innovation in business has several advantages, one of which is that it may increase productivity</a:t>
          </a:r>
          <a:endParaRPr lang="en-US" sz="2400" kern="1200" dirty="0">
            <a:latin typeface="Times New Roman" panose="02020603050405020304" pitchFamily="18" charset="0"/>
            <a:cs typeface="Times New Roman" panose="02020603050405020304" pitchFamily="18" charset="0"/>
          </a:endParaRPr>
        </a:p>
      </dsp:txBody>
      <dsp:txXfrm>
        <a:off x="790814" y="939315"/>
        <a:ext cx="9124393" cy="748528"/>
      </dsp:txXfrm>
    </dsp:sp>
    <dsp:sp modelId="{372BE2E3-BD64-448F-AEB4-254B3D5E7612}">
      <dsp:nvSpPr>
        <dsp:cNvPr id="0" name=""/>
        <dsp:cNvSpPr/>
      </dsp:nvSpPr>
      <dsp:spPr>
        <a:xfrm>
          <a:off x="0" y="1874976"/>
          <a:ext cx="9950935" cy="68436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F092D9-2EF2-4F06-B9FA-F5F30433EA5E}">
      <dsp:nvSpPr>
        <dsp:cNvPr id="0" name=""/>
        <dsp:cNvSpPr/>
      </dsp:nvSpPr>
      <dsp:spPr>
        <a:xfrm>
          <a:off x="207021" y="2028959"/>
          <a:ext cx="376771" cy="3764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6051C0B7-9DC8-4A07-93AF-7D154506457A}">
      <dsp:nvSpPr>
        <dsp:cNvPr id="0" name=""/>
        <dsp:cNvSpPr/>
      </dsp:nvSpPr>
      <dsp:spPr>
        <a:xfrm>
          <a:off x="790814" y="1874976"/>
          <a:ext cx="9124393" cy="748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219" tIns="79219" rIns="79219" bIns="79219" numCol="1" spcCol="1270" anchor="ctr" anchorCtr="0">
          <a:noAutofit/>
        </a:bodyPr>
        <a:lstStyle/>
        <a:p>
          <a:pPr marL="0" lvl="0" indent="0" algn="l" defTabSz="1066800">
            <a:lnSpc>
              <a:spcPct val="90000"/>
            </a:lnSpc>
            <a:spcBef>
              <a:spcPct val="0"/>
            </a:spcBef>
            <a:spcAft>
              <a:spcPct val="35000"/>
            </a:spcAft>
            <a:buNone/>
          </a:pPr>
          <a:r>
            <a:rPr lang="en-US" sz="2400" kern="1200" baseline="0">
              <a:latin typeface="Times New Roman" panose="02020603050405020304" pitchFamily="18" charset="0"/>
              <a:cs typeface="Times New Roman" panose="02020603050405020304" pitchFamily="18" charset="0"/>
            </a:rPr>
            <a:t>Innovation may, among other things, increase the productivity of companies, individuals, and processes</a:t>
          </a:r>
          <a:endParaRPr lang="en-US" sz="2400" kern="1200">
            <a:latin typeface="Times New Roman" panose="02020603050405020304" pitchFamily="18" charset="0"/>
            <a:cs typeface="Times New Roman" panose="02020603050405020304" pitchFamily="18" charset="0"/>
          </a:endParaRPr>
        </a:p>
      </dsp:txBody>
      <dsp:txXfrm>
        <a:off x="790814" y="1874976"/>
        <a:ext cx="9124393" cy="748528"/>
      </dsp:txXfrm>
    </dsp:sp>
    <dsp:sp modelId="{21E6A035-6819-4505-877F-DA92A97BCCB7}">
      <dsp:nvSpPr>
        <dsp:cNvPr id="0" name=""/>
        <dsp:cNvSpPr/>
      </dsp:nvSpPr>
      <dsp:spPr>
        <a:xfrm>
          <a:off x="0" y="2810637"/>
          <a:ext cx="9950935" cy="68436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AB540D-EE0A-423C-B954-AFB608246764}">
      <dsp:nvSpPr>
        <dsp:cNvPr id="0" name=""/>
        <dsp:cNvSpPr/>
      </dsp:nvSpPr>
      <dsp:spPr>
        <a:xfrm>
          <a:off x="207021" y="2964620"/>
          <a:ext cx="376771" cy="3764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13EE51BB-0DA6-4260-A958-532D30C8AF51}">
      <dsp:nvSpPr>
        <dsp:cNvPr id="0" name=""/>
        <dsp:cNvSpPr/>
      </dsp:nvSpPr>
      <dsp:spPr>
        <a:xfrm>
          <a:off x="790814" y="2810637"/>
          <a:ext cx="9124393" cy="748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219" tIns="79219" rIns="79219" bIns="79219" numCol="1" spcCol="1270" anchor="ctr" anchorCtr="0">
          <a:noAutofit/>
        </a:bodyPr>
        <a:lstStyle/>
        <a:p>
          <a:pPr marL="0" lvl="0" indent="0" algn="l" defTabSz="1066800">
            <a:lnSpc>
              <a:spcPct val="90000"/>
            </a:lnSpc>
            <a:spcBef>
              <a:spcPct val="0"/>
            </a:spcBef>
            <a:spcAft>
              <a:spcPct val="35000"/>
            </a:spcAft>
            <a:buNone/>
          </a:pPr>
          <a:r>
            <a:rPr lang="en-US" sz="2400" kern="1200" baseline="0" dirty="0">
              <a:latin typeface="Times New Roman" panose="02020603050405020304" pitchFamily="18" charset="0"/>
              <a:cs typeface="Times New Roman" panose="02020603050405020304" pitchFamily="18" charset="0"/>
            </a:rPr>
            <a:t>Innovation is the introduction of novel concepts to company executives in order to increase productivity (</a:t>
          </a:r>
          <a:r>
            <a:rPr lang="en-US" sz="2400" kern="1200" baseline="0" dirty="0" err="1">
              <a:latin typeface="Times New Roman" panose="02020603050405020304" pitchFamily="18" charset="0"/>
              <a:cs typeface="Times New Roman" panose="02020603050405020304" pitchFamily="18" charset="0"/>
            </a:rPr>
            <a:t>Burd</a:t>
          </a:r>
          <a:r>
            <a:rPr lang="en-US" sz="2400" kern="1200" baseline="0" dirty="0">
              <a:latin typeface="Times New Roman" panose="02020603050405020304" pitchFamily="18" charset="0"/>
              <a:cs typeface="Times New Roman" panose="02020603050405020304" pitchFamily="18" charset="0"/>
            </a:rPr>
            <a:t> et al., 2021). </a:t>
          </a:r>
          <a:endParaRPr lang="en-US" sz="2400" kern="1200" dirty="0">
            <a:latin typeface="Times New Roman" panose="02020603050405020304" pitchFamily="18" charset="0"/>
            <a:cs typeface="Times New Roman" panose="02020603050405020304" pitchFamily="18" charset="0"/>
          </a:endParaRPr>
        </a:p>
      </dsp:txBody>
      <dsp:txXfrm>
        <a:off x="790814" y="2810637"/>
        <a:ext cx="9124393" cy="748528"/>
      </dsp:txXfrm>
    </dsp:sp>
    <dsp:sp modelId="{AC3D47D2-5021-4109-B5F1-A95D3ADDA2E0}">
      <dsp:nvSpPr>
        <dsp:cNvPr id="0" name=""/>
        <dsp:cNvSpPr/>
      </dsp:nvSpPr>
      <dsp:spPr>
        <a:xfrm>
          <a:off x="0" y="3746298"/>
          <a:ext cx="9950935" cy="68436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F9F19C-A7ED-4847-A328-1B3E1626BBD0}">
      <dsp:nvSpPr>
        <dsp:cNvPr id="0" name=""/>
        <dsp:cNvSpPr/>
      </dsp:nvSpPr>
      <dsp:spPr>
        <a:xfrm>
          <a:off x="207021" y="3900281"/>
          <a:ext cx="376771" cy="3764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1866F596-1BA7-4E82-B4F6-99209883538C}">
      <dsp:nvSpPr>
        <dsp:cNvPr id="0" name=""/>
        <dsp:cNvSpPr/>
      </dsp:nvSpPr>
      <dsp:spPr>
        <a:xfrm>
          <a:off x="790814" y="3746298"/>
          <a:ext cx="9124393" cy="748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219" tIns="79219" rIns="79219" bIns="79219" numCol="1" spcCol="1270" anchor="ctr" anchorCtr="0">
          <a:noAutofit/>
        </a:bodyPr>
        <a:lstStyle/>
        <a:p>
          <a:pPr marL="0" lvl="0" indent="0" algn="l" defTabSz="1066800">
            <a:lnSpc>
              <a:spcPct val="90000"/>
            </a:lnSpc>
            <a:spcBef>
              <a:spcPct val="0"/>
            </a:spcBef>
            <a:spcAft>
              <a:spcPct val="35000"/>
            </a:spcAft>
            <a:buNone/>
          </a:pPr>
          <a:r>
            <a:rPr lang="en-US" sz="2400" kern="1200" baseline="0" dirty="0">
              <a:latin typeface="Times New Roman" panose="02020603050405020304" pitchFamily="18" charset="0"/>
              <a:cs typeface="Times New Roman" panose="02020603050405020304" pitchFamily="18" charset="0"/>
            </a:rPr>
            <a:t>Innovation and creativity are vital to business, as owned by the Pfizer case</a:t>
          </a:r>
          <a:endParaRPr lang="en-US" sz="2400" kern="1200" dirty="0">
            <a:latin typeface="Times New Roman" panose="02020603050405020304" pitchFamily="18" charset="0"/>
            <a:cs typeface="Times New Roman" panose="02020603050405020304" pitchFamily="18" charset="0"/>
          </a:endParaRPr>
        </a:p>
      </dsp:txBody>
      <dsp:txXfrm>
        <a:off x="790814" y="3746298"/>
        <a:ext cx="9124393" cy="748528"/>
      </dsp:txXfrm>
    </dsp:sp>
    <dsp:sp modelId="{2D6AF895-2C30-4CD8-BD1D-4152A37D8B5B}">
      <dsp:nvSpPr>
        <dsp:cNvPr id="0" name=""/>
        <dsp:cNvSpPr/>
      </dsp:nvSpPr>
      <dsp:spPr>
        <a:xfrm>
          <a:off x="0" y="4681959"/>
          <a:ext cx="9950935" cy="68436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41877E-3F17-4A5D-BDEC-1E609822C45F}">
      <dsp:nvSpPr>
        <dsp:cNvPr id="0" name=""/>
        <dsp:cNvSpPr/>
      </dsp:nvSpPr>
      <dsp:spPr>
        <a:xfrm>
          <a:off x="207021" y="4835942"/>
          <a:ext cx="376771" cy="3764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BD1A3AB7-8B21-422A-B9E9-BE2AB00BB92A}">
      <dsp:nvSpPr>
        <dsp:cNvPr id="0" name=""/>
        <dsp:cNvSpPr/>
      </dsp:nvSpPr>
      <dsp:spPr>
        <a:xfrm>
          <a:off x="790814" y="4681959"/>
          <a:ext cx="9124393" cy="748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219" tIns="79219" rIns="79219" bIns="79219" numCol="1" spcCol="1270" anchor="ctr" anchorCtr="0">
          <a:noAutofit/>
        </a:bodyPr>
        <a:lstStyle/>
        <a:p>
          <a:pPr marL="0" lvl="0" indent="0" algn="l" defTabSz="1066800">
            <a:lnSpc>
              <a:spcPct val="90000"/>
            </a:lnSpc>
            <a:spcBef>
              <a:spcPct val="0"/>
            </a:spcBef>
            <a:spcAft>
              <a:spcPct val="35000"/>
            </a:spcAft>
            <a:buNone/>
          </a:pPr>
          <a:r>
            <a:rPr lang="en-US" sz="2400" kern="1200" baseline="0" dirty="0">
              <a:latin typeface="Times New Roman" panose="02020603050405020304" pitchFamily="18" charset="0"/>
              <a:cs typeface="Times New Roman" panose="02020603050405020304" pitchFamily="18" charset="0"/>
            </a:rPr>
            <a:t>With the adoption of innovation in business,  the disruption was the result of how novel, brilliant, and unique the new ideas were</a:t>
          </a:r>
          <a:endParaRPr lang="en-US" sz="2400" kern="1200" dirty="0">
            <a:latin typeface="Times New Roman" panose="02020603050405020304" pitchFamily="18" charset="0"/>
            <a:cs typeface="Times New Roman" panose="02020603050405020304" pitchFamily="18" charset="0"/>
          </a:endParaRPr>
        </a:p>
      </dsp:txBody>
      <dsp:txXfrm>
        <a:off x="790814" y="4681959"/>
        <a:ext cx="9124393" cy="748528"/>
      </dsp:txXfrm>
    </dsp:sp>
    <dsp:sp modelId="{DD8AEC29-596E-4792-AE7E-717DDAA90368}">
      <dsp:nvSpPr>
        <dsp:cNvPr id="0" name=""/>
        <dsp:cNvSpPr/>
      </dsp:nvSpPr>
      <dsp:spPr>
        <a:xfrm>
          <a:off x="0" y="5617620"/>
          <a:ext cx="9950935" cy="68436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EFDF17-5EED-4913-9AE1-58FD302B209E}">
      <dsp:nvSpPr>
        <dsp:cNvPr id="0" name=""/>
        <dsp:cNvSpPr/>
      </dsp:nvSpPr>
      <dsp:spPr>
        <a:xfrm>
          <a:off x="207021" y="5771603"/>
          <a:ext cx="376771" cy="37640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3F1712F8-9C77-4374-894F-7B0DF1E1A28D}">
      <dsp:nvSpPr>
        <dsp:cNvPr id="0" name=""/>
        <dsp:cNvSpPr/>
      </dsp:nvSpPr>
      <dsp:spPr>
        <a:xfrm>
          <a:off x="790814" y="5617620"/>
          <a:ext cx="9124393" cy="748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219" tIns="79219" rIns="79219" bIns="79219" numCol="1" spcCol="1270" anchor="ctr" anchorCtr="0">
          <a:noAutofit/>
        </a:bodyPr>
        <a:lstStyle/>
        <a:p>
          <a:pPr marL="0" lvl="0" indent="0" algn="l" defTabSz="1066800">
            <a:lnSpc>
              <a:spcPct val="90000"/>
            </a:lnSpc>
            <a:spcBef>
              <a:spcPct val="0"/>
            </a:spcBef>
            <a:spcAft>
              <a:spcPct val="35000"/>
            </a:spcAft>
            <a:buNone/>
          </a:pPr>
          <a:r>
            <a:rPr lang="en-US" sz="2400" kern="1200" baseline="0">
              <a:latin typeface="Times New Roman" panose="02020603050405020304" pitchFamily="18" charset="0"/>
              <a:cs typeface="Times New Roman" panose="02020603050405020304" pitchFamily="18" charset="0"/>
            </a:rPr>
            <a:t>This distinguishes the firm from its rivals and increases sales and market share without the company’s understanding.</a:t>
          </a:r>
          <a:endParaRPr lang="en-US" sz="2400" kern="1200">
            <a:latin typeface="Times New Roman" panose="02020603050405020304" pitchFamily="18" charset="0"/>
            <a:cs typeface="Times New Roman" panose="02020603050405020304" pitchFamily="18" charset="0"/>
          </a:endParaRPr>
        </a:p>
      </dsp:txBody>
      <dsp:txXfrm>
        <a:off x="790814" y="5617620"/>
        <a:ext cx="9124393" cy="7485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74986D-B7AC-46C8-833B-4E84BD0308DA}">
      <dsp:nvSpPr>
        <dsp:cNvPr id="0" name=""/>
        <dsp:cNvSpPr/>
      </dsp:nvSpPr>
      <dsp:spPr>
        <a:xfrm>
          <a:off x="1858944" y="114709"/>
          <a:ext cx="666035" cy="6660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9EA1A42-C2F7-4544-95CA-75E0EB3663AF}">
      <dsp:nvSpPr>
        <dsp:cNvPr id="0" name=""/>
        <dsp:cNvSpPr/>
      </dsp:nvSpPr>
      <dsp:spPr>
        <a:xfrm>
          <a:off x="1451923" y="1283574"/>
          <a:ext cx="1480078" cy="2183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dirty="0" err="1">
              <a:latin typeface="Times New Roman" panose="02020603050405020304" pitchFamily="18" charset="0"/>
              <a:cs typeface="Times New Roman" panose="02020603050405020304" pitchFamily="18" charset="0"/>
            </a:rPr>
            <a:t>Conclusison</a:t>
          </a:r>
          <a:endParaRPr lang="en-US" sz="2000" kern="1200" dirty="0">
            <a:latin typeface="Times New Roman" panose="02020603050405020304" pitchFamily="18" charset="0"/>
            <a:cs typeface="Times New Roman" panose="02020603050405020304" pitchFamily="18" charset="0"/>
          </a:endParaRPr>
        </a:p>
      </dsp:txBody>
      <dsp:txXfrm>
        <a:off x="1451923" y="1283574"/>
        <a:ext cx="1480078" cy="2183115"/>
      </dsp:txXfrm>
    </dsp:sp>
    <dsp:sp modelId="{57A79E57-009C-4BC1-85AB-DDDEAE4F505C}">
      <dsp:nvSpPr>
        <dsp:cNvPr id="0" name=""/>
        <dsp:cNvSpPr/>
      </dsp:nvSpPr>
      <dsp:spPr>
        <a:xfrm>
          <a:off x="3598036" y="114709"/>
          <a:ext cx="666035" cy="6660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DB928CAF-ED5F-487D-BDD6-BD5D1EDE939E}">
      <dsp:nvSpPr>
        <dsp:cNvPr id="0" name=""/>
        <dsp:cNvSpPr/>
      </dsp:nvSpPr>
      <dsp:spPr>
        <a:xfrm>
          <a:off x="3191015" y="1283574"/>
          <a:ext cx="1480078" cy="2183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 Pfizer advantage over others</a:t>
          </a:r>
        </a:p>
      </dsp:txBody>
      <dsp:txXfrm>
        <a:off x="3191015" y="1283574"/>
        <a:ext cx="1480078" cy="2183115"/>
      </dsp:txXfrm>
    </dsp:sp>
    <dsp:sp modelId="{FB55910A-AB9D-4A7F-AB6C-7F4F62883180}">
      <dsp:nvSpPr>
        <dsp:cNvPr id="0" name=""/>
        <dsp:cNvSpPr/>
      </dsp:nvSpPr>
      <dsp:spPr>
        <a:xfrm>
          <a:off x="5337128" y="114709"/>
          <a:ext cx="666035" cy="6660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F0E17CD-A79D-4799-A9D5-CAAE1C7AD53A}">
      <dsp:nvSpPr>
        <dsp:cNvPr id="0" name=""/>
        <dsp:cNvSpPr/>
      </dsp:nvSpPr>
      <dsp:spPr>
        <a:xfrm>
          <a:off x="4930106" y="1283574"/>
          <a:ext cx="1480078" cy="2183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Innovative and creative thought may aid managers and executives in developing marketing strategies that set them apart from the competition</a:t>
          </a:r>
        </a:p>
      </dsp:txBody>
      <dsp:txXfrm>
        <a:off x="4930106" y="1283574"/>
        <a:ext cx="1480078" cy="2183115"/>
      </dsp:txXfrm>
    </dsp:sp>
    <dsp:sp modelId="{082A04D5-1AD7-4524-91D9-EFCEA6AA0D65}">
      <dsp:nvSpPr>
        <dsp:cNvPr id="0" name=""/>
        <dsp:cNvSpPr/>
      </dsp:nvSpPr>
      <dsp:spPr>
        <a:xfrm>
          <a:off x="7076220" y="114709"/>
          <a:ext cx="666035" cy="6660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044E0F21-04BB-4EBD-BAB0-17D8633C31F6}">
      <dsp:nvSpPr>
        <dsp:cNvPr id="0" name=""/>
        <dsp:cNvSpPr/>
      </dsp:nvSpPr>
      <dsp:spPr>
        <a:xfrm>
          <a:off x="6669198" y="1283574"/>
          <a:ext cx="1480078" cy="2183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It has enabled the business to outperform its competitors by boosting sales and market share.</a:t>
          </a:r>
        </a:p>
      </dsp:txBody>
      <dsp:txXfrm>
        <a:off x="6669198" y="1283574"/>
        <a:ext cx="1480078" cy="21831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D637A-CCBF-433F-A68F-4E39E5A268BA}" type="datetimeFigureOut">
              <a:rPr lang="en-US" smtClean="0"/>
              <a:t>12/7/2022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95D2A4-5F8F-4671-8B4B-1C3DDE7AE260}" type="slidenum">
              <a:rPr lang="en-US" smtClean="0"/>
              <a:t>‹#›</a:t>
            </a:fld>
            <a:endParaRPr lang="en-US"/>
          </a:p>
        </p:txBody>
      </p:sp>
    </p:spTree>
    <p:extLst>
      <p:ext uri="{BB962C8B-B14F-4D97-AF65-F5344CB8AC3E}">
        <p14:creationId xmlns:p14="http://schemas.microsoft.com/office/powerpoint/2010/main" val="975552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0" dirty="0">
                <a:effectLst/>
                <a:latin typeface="Arial" panose="020B0604020202020204" pitchFamily="34" charset="0"/>
                <a:ea typeface="Times New Roman" panose="02020603050405020304" pitchFamily="18" charset="0"/>
              </a:rPr>
              <a:t>Introduction</a:t>
            </a:r>
            <a:endParaRPr lang="en-US" sz="1800" b="1" kern="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Times New Roman" panose="02020603050405020304" pitchFamily="18" charset="0"/>
              </a:rPr>
              <a:t>A self-reflection may give insight into the job via reflection on experiences, which is the activity of thinking critically about any aspect of the professional practice. New ideas and experiences may be utilised to maintain existing standards of practice and to create improvements and adjustments that benefit both the professional and their clients. People have diverse experiences, and although one person may learn more by visualising a good conclusion, another may find it more instructive to consider a negative one. If one wants to get the most out of the time spent reflecting, one should do it in a manner that is most beneficial to an individual. In particular, this reflection highlights whether the innovation concept of the Covid-19 vaccine from Pfizer has provided the company with a business advantage or it has been ineffective in providing Pfizer with a business advantage and competitive advantage by using Gibbs cycle of reflection:description,feelings,evaluation,analysis,conclusion,action plan.</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95D2A4-5F8F-4671-8B4B-1C3DDE7AE260}" type="slidenum">
              <a:rPr lang="en-US" smtClean="0"/>
              <a:t>2</a:t>
            </a:fld>
            <a:endParaRPr lang="en-US"/>
          </a:p>
        </p:txBody>
      </p:sp>
    </p:spTree>
    <p:extLst>
      <p:ext uri="{BB962C8B-B14F-4D97-AF65-F5344CB8AC3E}">
        <p14:creationId xmlns:p14="http://schemas.microsoft.com/office/powerpoint/2010/main" val="369425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This  presentation I have been provided is to research Pfizer’s innovation approach, i.e., covid-19 vaccination. Thanks to Pfizer (PFE), the COVID-19 vaccine has officially received its first federal clearance (BNTX) and served as an innovation opportunity for Pfizer. The organisation has been pleased with its contributions to the battle against the coronavirus pandemic. Nevertheless, it was astonishing how much Pfizer contributed to the development of a COVID-19 vaccine (</a:t>
            </a:r>
            <a:r>
              <a:rPr lang="en-GB" sz="1800" dirty="0" err="1">
                <a:effectLst/>
                <a:latin typeface="Arial" panose="020B0604020202020204" pitchFamily="34" charset="0"/>
                <a:ea typeface="Times New Roman" panose="02020603050405020304" pitchFamily="18" charset="0"/>
              </a:rPr>
              <a:t>Kandybin</a:t>
            </a:r>
            <a:r>
              <a:rPr lang="en-GB" sz="1800" dirty="0">
                <a:effectLst/>
                <a:latin typeface="Arial" panose="020B0604020202020204" pitchFamily="34" charset="0"/>
                <a:ea typeface="Times New Roman" panose="02020603050405020304" pitchFamily="18" charset="0"/>
              </a:rPr>
              <a:t>, 2009). The Prevnar 13 pneumococcal vaccine is an excellent illustration of the reliability of Pfizer’s vaccine business, but the investment thesis does not account for the discovery of additional vaccines (Wang et al., 2015). In this stance, I have gained the knowledge that Pfizer’s partnership with BioNTech revealed a significant structural advantage that it and a few other major global pharmaceutical companies had. In comparison to smaller rivals, the resources of financial institutions, distribution networks, and regulatory agencies represent enormous entrance hurdles.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95D2A4-5F8F-4671-8B4B-1C3DDE7AE260}" type="slidenum">
              <a:rPr lang="en-US" smtClean="0"/>
              <a:t>3</a:t>
            </a:fld>
            <a:endParaRPr lang="en-US"/>
          </a:p>
        </p:txBody>
      </p:sp>
    </p:spTree>
    <p:extLst>
      <p:ext uri="{BB962C8B-B14F-4D97-AF65-F5344CB8AC3E}">
        <p14:creationId xmlns:p14="http://schemas.microsoft.com/office/powerpoint/2010/main" val="25466720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I have also come to know that BioNTech and Pfizer have worked together in the past due to a 2018 flu vaccination deal. Regarding the coronavirus project it was said that the collaboration will be based on “combining Pfizer’s research, regulatory, and commercial capabilities with BioNTech’s mRNA vaccine technology and experience.” Therefore, BioNTech is responsible for manufacturing the vaccine, while Pfizer would be responsible for clinical studies, worldwide regulatory approvals, and vaccine distribution of Pfizer (Johnson, 2001).</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95D2A4-5F8F-4671-8B4B-1C3DDE7AE260}" type="slidenum">
              <a:rPr lang="en-US" smtClean="0"/>
              <a:t>4</a:t>
            </a:fld>
            <a:endParaRPr lang="en-US"/>
          </a:p>
        </p:txBody>
      </p:sp>
    </p:spTree>
    <p:extLst>
      <p:ext uri="{BB962C8B-B14F-4D97-AF65-F5344CB8AC3E}">
        <p14:creationId xmlns:p14="http://schemas.microsoft.com/office/powerpoint/2010/main" val="30600669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endParaRPr lang="en-US" sz="1800" b="1" i="1" dirty="0">
              <a:solidFill>
                <a:srgbClr val="0D0D0D"/>
              </a:solidFill>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Times New Roman" panose="02020603050405020304" pitchFamily="18" charset="0"/>
              </a:rPr>
              <a:t>With the innovation opportunity of Pfizer, I believe the Pfizer Covid-19 vaccination demonstrates that Pfizer’s new management team is more devoted than ever to researching and developing innovative treatments. The COVID-19 vaccination was authorised because the firm is moving its attention to cutting-edge, scientific medicine research to increase its prospects of long-term success (</a:t>
            </a:r>
            <a:r>
              <a:rPr lang="en-GB" sz="1800" dirty="0" err="1">
                <a:effectLst/>
                <a:latin typeface="Arial" panose="020B0604020202020204" pitchFamily="34" charset="0"/>
                <a:ea typeface="Times New Roman" panose="02020603050405020304" pitchFamily="18" charset="0"/>
              </a:rPr>
              <a:t>Ombrosi</a:t>
            </a:r>
            <a:r>
              <a:rPr lang="en-GB" sz="1800" dirty="0">
                <a:effectLst/>
                <a:latin typeface="Arial" panose="020B0604020202020204" pitchFamily="34" charset="0"/>
                <a:ea typeface="Times New Roman" panose="02020603050405020304" pitchFamily="18" charset="0"/>
              </a:rPr>
              <a:t> et al., 2019). I have found that in 2019, the consumer products division was spun off, and in 2020, the generic pharmaceutical business began operations. These two events occurred not too recently. Therefore, I believe that both transactions will be beneficial for the company’s value and our long-term investment goals.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95D2A4-5F8F-4671-8B4B-1C3DDE7AE260}" type="slidenum">
              <a:rPr lang="en-US" smtClean="0"/>
              <a:t>5</a:t>
            </a:fld>
            <a:endParaRPr lang="en-US"/>
          </a:p>
        </p:txBody>
      </p:sp>
    </p:spTree>
    <p:extLst>
      <p:ext uri="{BB962C8B-B14F-4D97-AF65-F5344CB8AC3E}">
        <p14:creationId xmlns:p14="http://schemas.microsoft.com/office/powerpoint/2010/main" val="1282858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a:lnSpc>
                <a:spcPct val="150000"/>
              </a:lnSpc>
              <a:spcBef>
                <a:spcPts val="0"/>
              </a:spcBef>
              <a:spcAft>
                <a:spcPts val="0"/>
              </a:spcAft>
            </a:pPr>
            <a:r>
              <a:rPr lang="en-GB" sz="1800" dirty="0">
                <a:effectLst/>
                <a:latin typeface="Arial" panose="020B0604020202020204" pitchFamily="34" charset="0"/>
                <a:ea typeface="Times New Roman" panose="02020603050405020304" pitchFamily="18" charset="0"/>
              </a:rPr>
              <a:t>As part of the Jensen Quality Growth Strategy, many healthcare organisations repurchased Pfizer stock in 2018. They have picked this firm, i.e., Pfizer Covid-19 vaccination because they believe it offers a wide variety of medications and an underutilised therapeutic pipeline. Therefore, I have evaluated that this viewpoint has not altered much, but they now believe that the argument for investment in Pfizer’s Covid-19 vaccine has strengthened, which gives it a business advantage (</a:t>
            </a:r>
            <a:r>
              <a:rPr lang="en-GB" sz="1800" dirty="0" err="1">
                <a:effectLst/>
                <a:latin typeface="Arial" panose="020B0604020202020204" pitchFamily="34" charset="0"/>
                <a:ea typeface="Times New Roman" panose="02020603050405020304" pitchFamily="18" charset="0"/>
              </a:rPr>
              <a:t>Mahase</a:t>
            </a:r>
            <a:r>
              <a:rPr lang="en-GB" sz="1800" dirty="0">
                <a:effectLst/>
                <a:latin typeface="Arial" panose="020B0604020202020204" pitchFamily="34" charset="0"/>
                <a:ea typeface="Times New Roman" panose="02020603050405020304" pitchFamily="18" charset="0"/>
              </a:rPr>
              <a:t>, 2020).</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Times New Roman" panose="02020603050405020304" pitchFamily="18" charset="0"/>
              </a:rPr>
              <a:t>While researching for Pfizer vaccination, I have found that the company retains advantages over its rivals, such as the protection of the unique intellectual property of each medicine. </a:t>
            </a:r>
            <a:r>
              <a:rPr lang="en-GB" sz="1800" dirty="0" err="1">
                <a:effectLst/>
                <a:latin typeface="Arial" panose="020B0604020202020204" pitchFamily="34" charset="0"/>
                <a:ea typeface="Times New Roman" panose="02020603050405020304" pitchFamily="18" charset="0"/>
              </a:rPr>
              <a:t>Ibrance</a:t>
            </a:r>
            <a:r>
              <a:rPr lang="en-GB" sz="1800" dirty="0">
                <a:effectLst/>
                <a:latin typeface="Arial" panose="020B0604020202020204" pitchFamily="34" charset="0"/>
                <a:ea typeface="Times New Roman" panose="02020603050405020304" pitchFamily="18" charset="0"/>
              </a:rPr>
              <a:t>, which is used to treat breast cancer; Eliquis, which is used to treat blood clots, Xeljanz, which is used to treat autoimmune illnesses; and the vaccine franchise that we have previously discussed are all “in-line” medications. Importantly, top-line growth is anticipated to accelerate over the coming year as a result of the sustained strength of current pharmaceutical businesses and a slew of new approvals (McMahon et al., 2021).</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95D2A4-5F8F-4671-8B4B-1C3DDE7AE260}" type="slidenum">
              <a:rPr lang="en-US" smtClean="0"/>
              <a:t>6</a:t>
            </a:fld>
            <a:endParaRPr lang="en-US"/>
          </a:p>
        </p:txBody>
      </p:sp>
    </p:spTree>
    <p:extLst>
      <p:ext uri="{BB962C8B-B14F-4D97-AF65-F5344CB8AC3E}">
        <p14:creationId xmlns:p14="http://schemas.microsoft.com/office/powerpoint/2010/main" val="3595506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Importantly, top-line growth is anticipated to accelerate over the coming year as a result of the sustained strength of current pharmaceutical businesses and a slew of new approvals (McMahon et al., 2021).</a:t>
            </a:r>
            <a:endParaRPr lang="en-GB" sz="1800" dirty="0">
              <a:effectLst/>
              <a:latin typeface="Times New Roman" panose="02020603050405020304" pitchFamily="18" charset="0"/>
              <a:ea typeface="Times New Roman" panose="02020603050405020304" pitchFamily="18" charset="0"/>
            </a:endParaRPr>
          </a:p>
          <a:p>
            <a:r>
              <a:rPr lang="en-GB" dirty="0"/>
              <a:t>I have learned that Pfizer like any business earned business advantages from originality ,adaptability to environmental issues. To thrive  in a competitive business world innovation provides services and products that set a business apart from competitors.</a:t>
            </a:r>
          </a:p>
          <a:p>
            <a:endParaRPr lang="en-GB" dirty="0"/>
          </a:p>
        </p:txBody>
      </p:sp>
      <p:sp>
        <p:nvSpPr>
          <p:cNvPr id="4" name="Slide Number Placeholder 3"/>
          <p:cNvSpPr>
            <a:spLocks noGrp="1"/>
          </p:cNvSpPr>
          <p:nvPr>
            <p:ph type="sldNum" sz="quarter" idx="5"/>
          </p:nvPr>
        </p:nvSpPr>
        <p:spPr/>
        <p:txBody>
          <a:bodyPr/>
          <a:lstStyle/>
          <a:p>
            <a:fld id="{8595D2A4-5F8F-4671-8B4B-1C3DDE7AE260}" type="slidenum">
              <a:rPr lang="en-US" smtClean="0"/>
              <a:t>7</a:t>
            </a:fld>
            <a:endParaRPr lang="en-US"/>
          </a:p>
        </p:txBody>
      </p:sp>
    </p:spTree>
    <p:extLst>
      <p:ext uri="{BB962C8B-B14F-4D97-AF65-F5344CB8AC3E}">
        <p14:creationId xmlns:p14="http://schemas.microsoft.com/office/powerpoint/2010/main" val="2928954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I have also evaluated Pfizer’s indicative of high standards that the corporation is prepared to utilise its scientific and logistical expertise to assist address issues with healthcare systems throughout the globe. Both the Jensen Global Quality Growth Strategy and Jensen Quality Development Strategy include the corporation as a significant stakeholder. It has long-term advantages over its rivals, a solid financial position, and promising growth prospects. (</a:t>
            </a:r>
            <a:r>
              <a:rPr lang="en-GB" sz="1800" dirty="0" err="1">
                <a:effectLst/>
                <a:latin typeface="Arial" panose="020B0604020202020204" pitchFamily="34" charset="0"/>
                <a:ea typeface="Times New Roman" panose="02020603050405020304" pitchFamily="18" charset="0"/>
              </a:rPr>
              <a:t>Mahase</a:t>
            </a:r>
            <a:r>
              <a:rPr lang="en-GB" sz="1800" dirty="0">
                <a:effectLst/>
                <a:latin typeface="Arial" panose="020B0604020202020204" pitchFamily="34" charset="0"/>
                <a:ea typeface="Times New Roman" panose="02020603050405020304" pitchFamily="18" charset="0"/>
              </a:rPr>
              <a:t>, 2021)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95D2A4-5F8F-4671-8B4B-1C3DDE7AE260}" type="slidenum">
              <a:rPr lang="en-US" smtClean="0"/>
              <a:t>8</a:t>
            </a:fld>
            <a:endParaRPr lang="en-US"/>
          </a:p>
        </p:txBody>
      </p:sp>
    </p:spTree>
    <p:extLst>
      <p:ext uri="{BB962C8B-B14F-4D97-AF65-F5344CB8AC3E}">
        <p14:creationId xmlns:p14="http://schemas.microsoft.com/office/powerpoint/2010/main" val="695377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a:lnSpc>
                <a:spcPct val="150000"/>
              </a:lnSpc>
              <a:spcBef>
                <a:spcPts val="0"/>
              </a:spcBef>
              <a:spcAft>
                <a:spcPts val="0"/>
              </a:spcAft>
            </a:pPr>
            <a:r>
              <a:rPr lang="en-GB" sz="1800" dirty="0">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0"/>
              </a:spcAft>
            </a:pPr>
            <a:endParaRPr lang="en-US" sz="1800" b="1" i="1" dirty="0">
              <a:solidFill>
                <a:srgbClr val="0D0D0D"/>
              </a:solidFill>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Times New Roman" panose="02020603050405020304" pitchFamily="18" charset="0"/>
              </a:rPr>
              <a:t>Throughout this research project, I have found that if executives and managers are unaware of the product management life cycle and how it operates, they will be unable to resolve complex company issues. In addition, the COVID-19 outbreak may make their life much more difficult since it has created a great deal of uncertainty and poor business circumstances (Aly et al., 2021).</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Times New Roman" panose="02020603050405020304" pitchFamily="18" charset="0"/>
              </a:rPr>
              <a:t>Therefore, I have learned that it is essential to generate fresh ideas if Pfizer wants to address complex challenges at work in a logical and efficient manner. When attempting to tackle complex business issues, Pfizer’s executives solicited input from both within and outside the organisation (such as internet data, works of literature, etc.) to gain a competitive advantage (</a:t>
            </a:r>
            <a:r>
              <a:rPr lang="en-GB" sz="1800" dirty="0" err="1">
                <a:effectLst/>
                <a:latin typeface="Arial" panose="020B0604020202020204" pitchFamily="34" charset="0"/>
                <a:ea typeface="Times New Roman" panose="02020603050405020304" pitchFamily="18" charset="0"/>
              </a:rPr>
              <a:t>Kollewe</a:t>
            </a:r>
            <a:r>
              <a:rPr lang="en-GB" sz="1800" dirty="0">
                <a:effectLst/>
                <a:latin typeface="Arial" panose="020B0604020202020204" pitchFamily="34" charset="0"/>
                <a:ea typeface="Times New Roman" panose="02020603050405020304" pitchFamily="18" charset="0"/>
              </a:rPr>
              <a:t>, 2021). Even though it may first seem difficult, I must say that must complete this ensures that the organisation is moving in the proper route.</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95D2A4-5F8F-4671-8B4B-1C3DDE7AE260}" type="slidenum">
              <a:rPr lang="en-US" smtClean="0"/>
              <a:t>9</a:t>
            </a:fld>
            <a:endParaRPr lang="en-US"/>
          </a:p>
        </p:txBody>
      </p:sp>
    </p:spTree>
    <p:extLst>
      <p:ext uri="{BB962C8B-B14F-4D97-AF65-F5344CB8AC3E}">
        <p14:creationId xmlns:p14="http://schemas.microsoft.com/office/powerpoint/2010/main" val="2780385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a:lnSpc>
                <a:spcPct val="150000"/>
              </a:lnSpc>
              <a:spcBef>
                <a:spcPts val="0"/>
              </a:spcBef>
              <a:spcAft>
                <a:spcPts val="0"/>
              </a:spcAft>
            </a:pPr>
            <a:r>
              <a:rPr lang="en-GB" sz="1800" dirty="0">
                <a:effectLst/>
                <a:latin typeface="Arial" panose="020B0604020202020204" pitchFamily="34" charset="0"/>
                <a:ea typeface="Times New Roman" panose="02020603050405020304" pitchFamily="18" charset="0"/>
              </a:rPr>
              <a:t>I have </a:t>
            </a:r>
            <a:r>
              <a:rPr lang="en-GB" sz="1800">
                <a:effectLst/>
                <a:latin typeface="Arial" panose="020B0604020202020204" pitchFamily="34" charset="0"/>
                <a:ea typeface="Times New Roman" panose="02020603050405020304" pitchFamily="18" charset="0"/>
              </a:rPr>
              <a:t>also analysed </a:t>
            </a:r>
            <a:r>
              <a:rPr lang="en-GB" sz="1800" dirty="0">
                <a:effectLst/>
                <a:latin typeface="Arial" panose="020B0604020202020204" pitchFamily="34" charset="0"/>
                <a:ea typeface="Times New Roman" panose="02020603050405020304" pitchFamily="18" charset="0"/>
              </a:rPr>
              <a:t>that innovation in business has several advantages, one of which is that it may increase productivity. Innovation may, among other things, increase the productivity of companies, individuals, and processes. In other words, I feel that innovation is the introduction of novel concepts to company executives in order to increase productivity while reducing resource consumption (</a:t>
            </a:r>
            <a:r>
              <a:rPr lang="en-GB" sz="1800" dirty="0" err="1">
                <a:effectLst/>
                <a:latin typeface="Arial" panose="020B0604020202020204" pitchFamily="34" charset="0"/>
                <a:ea typeface="Times New Roman" panose="02020603050405020304" pitchFamily="18" charset="0"/>
              </a:rPr>
              <a:t>Burd</a:t>
            </a:r>
            <a:r>
              <a:rPr lang="en-GB" sz="1800" dirty="0">
                <a:effectLst/>
                <a:latin typeface="Arial" panose="020B0604020202020204" pitchFamily="34" charset="0"/>
                <a:ea typeface="Times New Roman" panose="02020603050405020304" pitchFamily="18" charset="0"/>
              </a:rPr>
              <a:t> et al., 2021). </a:t>
            </a:r>
            <a:endParaRPr lang="en-US" sz="1800" dirty="0">
              <a:effectLst/>
              <a:latin typeface="Times New Roman" panose="02020603050405020304" pitchFamily="18" charset="0"/>
              <a:ea typeface="Times New Roman" panose="02020603050405020304" pitchFamily="18" charset="0"/>
            </a:endParaRPr>
          </a:p>
          <a:p>
            <a:pPr marL="0" marR="0" indent="457200" algn="just">
              <a:lnSpc>
                <a:spcPct val="150000"/>
              </a:lnSpc>
              <a:spcBef>
                <a:spcPts val="0"/>
              </a:spcBef>
              <a:spcAft>
                <a:spcPts val="0"/>
              </a:spcAft>
            </a:pPr>
            <a:r>
              <a:rPr lang="en-GB" sz="1800" dirty="0">
                <a:effectLst/>
                <a:latin typeface="Arial" panose="020B0604020202020204" pitchFamily="34" charset="0"/>
                <a:ea typeface="Times New Roman" panose="02020603050405020304" pitchFamily="18" charset="0"/>
              </a:rPr>
              <a:t>I have analysed that innovation and creativity are vital to business, as owned by the Pfizer case. Most company practices have remained mostly unchanged for a very long period. With the adoption of innovation in business, I believe that the disruption was the result of how novel, brilliant, and unique the new ideas were. This distinguishes the firm from its rivals and increases sales and market share without the company’s understanding.</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95D2A4-5F8F-4671-8B4B-1C3DDE7AE260}" type="slidenum">
              <a:rPr lang="en-US" smtClean="0"/>
              <a:t>10</a:t>
            </a:fld>
            <a:endParaRPr lang="en-US"/>
          </a:p>
        </p:txBody>
      </p:sp>
    </p:spTree>
    <p:extLst>
      <p:ext uri="{BB962C8B-B14F-4D97-AF65-F5344CB8AC3E}">
        <p14:creationId xmlns:p14="http://schemas.microsoft.com/office/powerpoint/2010/main" val="15480382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I demonstrated that innovation provides Pfizer advantage over others. Innovative and creative thought may aid managers and executives in developing marketing strategies that set them apart from the competition. Develop marketing and advertising strategies that will enable the business to outperform its competitors by boosting sales and market share.</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95D2A4-5F8F-4671-8B4B-1C3DDE7AE260}" type="slidenum">
              <a:rPr lang="en-US" smtClean="0"/>
              <a:t>11</a:t>
            </a:fld>
            <a:endParaRPr lang="en-US"/>
          </a:p>
        </p:txBody>
      </p:sp>
    </p:spTree>
    <p:extLst>
      <p:ext uri="{BB962C8B-B14F-4D97-AF65-F5344CB8AC3E}">
        <p14:creationId xmlns:p14="http://schemas.microsoft.com/office/powerpoint/2010/main" val="18835940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I can now persuade that spending decreases as income rises. As previously said, one of the essential aspects of innovation is that it contributes to increased sales and market share. As a result, the overall cost decreased. Even if innovation offers numerous advantages for firms, the afore mentioned criteria will assist corporate leaders, managers, and executives see the need to adopt new ideas promptly (</a:t>
            </a:r>
            <a:r>
              <a:rPr lang="en-GB" sz="1800" dirty="0" err="1">
                <a:effectLst/>
                <a:latin typeface="Arial" panose="020B0604020202020204" pitchFamily="34" charset="0"/>
                <a:ea typeface="Times New Roman" panose="02020603050405020304" pitchFamily="18" charset="0"/>
              </a:rPr>
              <a:t>Pilishvili</a:t>
            </a:r>
            <a:r>
              <a:rPr lang="en-GB" sz="1800" dirty="0">
                <a:effectLst/>
                <a:latin typeface="Arial" panose="020B0604020202020204" pitchFamily="34" charset="0"/>
                <a:ea typeface="Times New Roman" panose="02020603050405020304" pitchFamily="18" charset="0"/>
              </a:rPr>
              <a:t> et al., 2021).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95D2A4-5F8F-4671-8B4B-1C3DDE7AE260}" type="slidenum">
              <a:rPr lang="en-US" smtClean="0"/>
              <a:t>12</a:t>
            </a:fld>
            <a:endParaRPr lang="en-US"/>
          </a:p>
        </p:txBody>
      </p:sp>
    </p:spTree>
    <p:extLst>
      <p:ext uri="{BB962C8B-B14F-4D97-AF65-F5344CB8AC3E}">
        <p14:creationId xmlns:p14="http://schemas.microsoft.com/office/powerpoint/2010/main" val="18317710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0" dirty="0">
                <a:effectLst/>
                <a:latin typeface="Arial" panose="020B0604020202020204" pitchFamily="34" charset="0"/>
                <a:ea typeface="Times New Roman" panose="02020603050405020304" pitchFamily="18" charset="0"/>
              </a:rPr>
              <a:t>Conclusion </a:t>
            </a:r>
            <a:endParaRPr lang="en-US" sz="1800" b="1" kern="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In conclusion, I came to the realisation that the company maintains advantages over its competitors, one of which is the protection of the one-of-a-kind intellectual property of each medicine. This realisation allows us to reach the following conclusion: I have also evaluated Pfizer’s indicative of high standards that the corporation is prepared to use its scientific and logistical expertise to assist with addressing issues with healthcare systems throughout the world. This conclusion was reached after analysing Pfizer’s public statements regarding its readiness to do so. Throughout the course of this research endeavour, I have discovered that if executives and managers are aware of the product management life cycle and the way it functions, they will be able to resolve complex issues that arise within the organisation.</a:t>
            </a:r>
            <a:endParaRPr lang="en-US" dirty="0"/>
          </a:p>
        </p:txBody>
      </p:sp>
      <p:sp>
        <p:nvSpPr>
          <p:cNvPr id="4" name="Slide Number Placeholder 3"/>
          <p:cNvSpPr>
            <a:spLocks noGrp="1"/>
          </p:cNvSpPr>
          <p:nvPr>
            <p:ph type="sldNum" sz="quarter" idx="5"/>
          </p:nvPr>
        </p:nvSpPr>
        <p:spPr/>
        <p:txBody>
          <a:bodyPr/>
          <a:lstStyle/>
          <a:p>
            <a:fld id="{8595D2A4-5F8F-4671-8B4B-1C3DDE7AE260}" type="slidenum">
              <a:rPr lang="en-US" smtClean="0"/>
              <a:t>13</a:t>
            </a:fld>
            <a:endParaRPr lang="en-US"/>
          </a:p>
        </p:txBody>
      </p:sp>
    </p:spTree>
    <p:extLst>
      <p:ext uri="{BB962C8B-B14F-4D97-AF65-F5344CB8AC3E}">
        <p14:creationId xmlns:p14="http://schemas.microsoft.com/office/powerpoint/2010/main" val="2874458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0" dirty="0">
                <a:effectLst/>
                <a:latin typeface="Arial" panose="020B0604020202020204" pitchFamily="34" charset="0"/>
                <a:ea typeface="Times New Roman" panose="02020603050405020304" pitchFamily="18" charset="0"/>
              </a:rPr>
              <a:t>References </a:t>
            </a:r>
            <a:endParaRPr lang="en-US" sz="1800" b="1" kern="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0"/>
              </a:spcAft>
            </a:pPr>
            <a:r>
              <a:rPr lang="en-US" sz="1800" dirty="0">
                <a:solidFill>
                  <a:srgbClr val="0D0D0D"/>
                </a:solidFill>
                <a:effectLst/>
                <a:latin typeface="Arial" panose="020B0604020202020204" pitchFamily="34" charset="0"/>
                <a:ea typeface="Calibri" panose="020F0502020204030204" pitchFamily="34" charset="0"/>
              </a:rPr>
              <a:t>Aly, M.H., </a:t>
            </a:r>
            <a:r>
              <a:rPr lang="en-US" sz="1800" dirty="0" err="1">
                <a:solidFill>
                  <a:srgbClr val="0D0D0D"/>
                </a:solidFill>
                <a:effectLst/>
                <a:latin typeface="Arial" panose="020B0604020202020204" pitchFamily="34" charset="0"/>
                <a:ea typeface="Calibri" panose="020F0502020204030204" pitchFamily="34" charset="0"/>
              </a:rPr>
              <a:t>Alshehri</a:t>
            </a:r>
            <a:r>
              <a:rPr lang="en-US" sz="1800" dirty="0">
                <a:solidFill>
                  <a:srgbClr val="0D0D0D"/>
                </a:solidFill>
                <a:effectLst/>
                <a:latin typeface="Arial" panose="020B0604020202020204" pitchFamily="34" charset="0"/>
                <a:ea typeface="Calibri" panose="020F0502020204030204" pitchFamily="34" charset="0"/>
              </a:rPr>
              <a:t>, A.A., Mohammed, A., </a:t>
            </a:r>
            <a:r>
              <a:rPr lang="en-US" sz="1800" dirty="0" err="1">
                <a:solidFill>
                  <a:srgbClr val="0D0D0D"/>
                </a:solidFill>
                <a:effectLst/>
                <a:latin typeface="Arial" panose="020B0604020202020204" pitchFamily="34" charset="0"/>
                <a:ea typeface="Calibri" panose="020F0502020204030204" pitchFamily="34" charset="0"/>
              </a:rPr>
              <a:t>Almalki</a:t>
            </a:r>
            <a:r>
              <a:rPr lang="en-US" sz="1800" dirty="0">
                <a:solidFill>
                  <a:srgbClr val="0D0D0D"/>
                </a:solidFill>
                <a:effectLst/>
                <a:latin typeface="Arial" panose="020B0604020202020204" pitchFamily="34" charset="0"/>
                <a:ea typeface="Calibri" panose="020F0502020204030204" pitchFamily="34" charset="0"/>
              </a:rPr>
              <a:t>, A.M., Ahmed, W.A., </a:t>
            </a:r>
            <a:r>
              <a:rPr lang="en-US" sz="1800" dirty="0" err="1">
                <a:solidFill>
                  <a:srgbClr val="0D0D0D"/>
                </a:solidFill>
                <a:effectLst/>
                <a:latin typeface="Arial" panose="020B0604020202020204" pitchFamily="34" charset="0"/>
                <a:ea typeface="Calibri" panose="020F0502020204030204" pitchFamily="34" charset="0"/>
              </a:rPr>
              <a:t>Almuflihi</a:t>
            </a:r>
            <a:r>
              <a:rPr lang="en-US" sz="1800" dirty="0">
                <a:solidFill>
                  <a:srgbClr val="0D0D0D"/>
                </a:solidFill>
                <a:effectLst/>
                <a:latin typeface="Arial" panose="020B0604020202020204" pitchFamily="34" charset="0"/>
                <a:ea typeface="Calibri" panose="020F0502020204030204" pitchFamily="34" charset="0"/>
              </a:rPr>
              <a:t>, A.M. and </a:t>
            </a:r>
            <a:r>
              <a:rPr lang="en-US" sz="1800" dirty="0" err="1">
                <a:solidFill>
                  <a:srgbClr val="0D0D0D"/>
                </a:solidFill>
                <a:effectLst/>
                <a:latin typeface="Arial" panose="020B0604020202020204" pitchFamily="34" charset="0"/>
                <a:ea typeface="Calibri" panose="020F0502020204030204" pitchFamily="34" charset="0"/>
              </a:rPr>
              <a:t>Alwafi</a:t>
            </a:r>
            <a:r>
              <a:rPr lang="en-US" sz="1800" dirty="0">
                <a:solidFill>
                  <a:srgbClr val="0D0D0D"/>
                </a:solidFill>
                <a:effectLst/>
                <a:latin typeface="Arial" panose="020B0604020202020204" pitchFamily="34" charset="0"/>
                <a:ea typeface="Calibri" panose="020F0502020204030204" pitchFamily="34" charset="0"/>
              </a:rPr>
              <a:t>, A.A., 2021. First case of erythema nodosum associated with Pfizer vaccine. </a:t>
            </a:r>
            <a:r>
              <a:rPr lang="en-US" sz="1800" i="1" dirty="0" err="1">
                <a:solidFill>
                  <a:srgbClr val="0D0D0D"/>
                </a:solidFill>
                <a:effectLst/>
                <a:latin typeface="Arial" panose="020B0604020202020204" pitchFamily="34" charset="0"/>
                <a:ea typeface="Calibri" panose="020F0502020204030204" pitchFamily="34" charset="0"/>
              </a:rPr>
              <a:t>Cureus</a:t>
            </a:r>
            <a:r>
              <a:rPr lang="en-US" sz="1800" dirty="0">
                <a:solidFill>
                  <a:srgbClr val="0D0D0D"/>
                </a:solidFill>
                <a:effectLst/>
                <a:latin typeface="Arial" panose="020B0604020202020204" pitchFamily="34" charset="0"/>
                <a:ea typeface="Calibri" panose="020F0502020204030204" pitchFamily="34" charset="0"/>
              </a:rPr>
              <a:t>, </a:t>
            </a:r>
            <a:r>
              <a:rPr lang="en-US" sz="1800" i="1" dirty="0">
                <a:solidFill>
                  <a:srgbClr val="0D0D0D"/>
                </a:solidFill>
                <a:effectLst/>
                <a:latin typeface="Arial" panose="020B0604020202020204" pitchFamily="34" charset="0"/>
                <a:ea typeface="Calibri" panose="020F0502020204030204" pitchFamily="34" charset="0"/>
              </a:rPr>
              <a:t>13</a:t>
            </a:r>
            <a:r>
              <a:rPr lang="en-US" sz="1800" dirty="0">
                <a:solidFill>
                  <a:srgbClr val="0D0D0D"/>
                </a:solidFill>
                <a:effectLst/>
                <a:latin typeface="Arial" panose="020B0604020202020204" pitchFamily="34" charset="0"/>
                <a:ea typeface="Calibri" panose="020F0502020204030204" pitchFamily="34" charset="0"/>
              </a:rPr>
              <a:t>(11).</a:t>
            </a:r>
            <a:endParaRPr lang="en-US" sz="1800" dirty="0">
              <a:solidFill>
                <a:srgbClr val="0D0D0D"/>
              </a:solidFill>
              <a:effectLst/>
              <a:latin typeface="Times New Roman" panose="02020603050405020304" pitchFamily="18" charset="0"/>
              <a:ea typeface="Calibri" panose="020F0502020204030204" pitchFamily="34" charset="0"/>
            </a:endParaRPr>
          </a:p>
          <a:p>
            <a:pPr marL="457200" marR="0" indent="-457200" algn="just">
              <a:lnSpc>
                <a:spcPct val="150000"/>
              </a:lnSpc>
              <a:spcBef>
                <a:spcPts val="0"/>
              </a:spcBef>
              <a:spcAft>
                <a:spcPts val="0"/>
              </a:spcAft>
            </a:pPr>
            <a:r>
              <a:rPr lang="en-US" sz="1800" dirty="0" err="1">
                <a:solidFill>
                  <a:srgbClr val="0D0D0D"/>
                </a:solidFill>
                <a:effectLst/>
                <a:latin typeface="Arial" panose="020B0604020202020204" pitchFamily="34" charset="0"/>
                <a:ea typeface="Calibri" panose="020F0502020204030204" pitchFamily="34" charset="0"/>
              </a:rPr>
              <a:t>Burd</a:t>
            </a:r>
            <a:r>
              <a:rPr lang="en-US" sz="1800" dirty="0">
                <a:solidFill>
                  <a:srgbClr val="0D0D0D"/>
                </a:solidFill>
                <a:effectLst/>
                <a:latin typeface="Arial" panose="020B0604020202020204" pitchFamily="34" charset="0"/>
                <a:ea typeface="Calibri" panose="020F0502020204030204" pitchFamily="34" charset="0"/>
              </a:rPr>
              <a:t>, I., Kino, T. and Segars, J., 2021. The Israeli study of Pfizer BNT162b2 vaccine in pregnancy: Considering maternal and neonatal benefits. </a:t>
            </a:r>
            <a:r>
              <a:rPr lang="en-US" sz="1800" i="1" dirty="0">
                <a:solidFill>
                  <a:srgbClr val="0D0D0D"/>
                </a:solidFill>
                <a:effectLst/>
                <a:latin typeface="Arial" panose="020B0604020202020204" pitchFamily="34" charset="0"/>
                <a:ea typeface="Calibri" panose="020F0502020204030204" pitchFamily="34" charset="0"/>
              </a:rPr>
              <a:t>The Journal of Clinical Investigation</a:t>
            </a:r>
            <a:r>
              <a:rPr lang="en-US" sz="1800" dirty="0">
                <a:solidFill>
                  <a:srgbClr val="0D0D0D"/>
                </a:solidFill>
                <a:effectLst/>
                <a:latin typeface="Arial" panose="020B0604020202020204" pitchFamily="34" charset="0"/>
                <a:ea typeface="Calibri" panose="020F0502020204030204" pitchFamily="34" charset="0"/>
              </a:rPr>
              <a:t>, </a:t>
            </a:r>
            <a:r>
              <a:rPr lang="en-US" sz="1800" i="1" dirty="0">
                <a:solidFill>
                  <a:srgbClr val="0D0D0D"/>
                </a:solidFill>
                <a:effectLst/>
                <a:latin typeface="Arial" panose="020B0604020202020204" pitchFamily="34" charset="0"/>
                <a:ea typeface="Calibri" panose="020F0502020204030204" pitchFamily="34" charset="0"/>
              </a:rPr>
              <a:t>131</a:t>
            </a:r>
            <a:r>
              <a:rPr lang="en-US" sz="1800" dirty="0">
                <a:solidFill>
                  <a:srgbClr val="0D0D0D"/>
                </a:solidFill>
                <a:effectLst/>
                <a:latin typeface="Arial" panose="020B0604020202020204" pitchFamily="34" charset="0"/>
                <a:ea typeface="Calibri" panose="020F0502020204030204" pitchFamily="34" charset="0"/>
              </a:rPr>
              <a:t>(13).</a:t>
            </a:r>
            <a:endParaRPr lang="en-US" sz="1800" dirty="0">
              <a:solidFill>
                <a:srgbClr val="0D0D0D"/>
              </a:solidFill>
              <a:effectLst/>
              <a:latin typeface="Times New Roman" panose="02020603050405020304" pitchFamily="18" charset="0"/>
              <a:ea typeface="Calibri" panose="020F0502020204030204" pitchFamily="34" charset="0"/>
            </a:endParaRPr>
          </a:p>
          <a:p>
            <a:pPr marL="457200" marR="0" indent="-457200" algn="just">
              <a:lnSpc>
                <a:spcPct val="150000"/>
              </a:lnSpc>
              <a:spcBef>
                <a:spcPts val="0"/>
              </a:spcBef>
              <a:spcAft>
                <a:spcPts val="0"/>
              </a:spcAft>
            </a:pPr>
            <a:r>
              <a:rPr lang="en-US" sz="1800" dirty="0">
                <a:solidFill>
                  <a:srgbClr val="0D0D0D"/>
                </a:solidFill>
                <a:effectLst/>
                <a:latin typeface="Arial" panose="020B0604020202020204" pitchFamily="34" charset="0"/>
                <a:ea typeface="Calibri" panose="020F0502020204030204" pitchFamily="34" charset="0"/>
              </a:rPr>
              <a:t>Johnson, D., 2001. What is innovation and entrepreneurship? Lessons for larger </a:t>
            </a:r>
            <a:r>
              <a:rPr lang="en-US" sz="1800" dirty="0" err="1">
                <a:solidFill>
                  <a:srgbClr val="0D0D0D"/>
                </a:solidFill>
                <a:effectLst/>
                <a:latin typeface="Arial" panose="020B0604020202020204" pitchFamily="34" charset="0"/>
                <a:ea typeface="Calibri" panose="020F0502020204030204" pitchFamily="34" charset="0"/>
              </a:rPr>
              <a:t>organisations</a:t>
            </a:r>
            <a:r>
              <a:rPr lang="en-US" sz="1800" dirty="0">
                <a:solidFill>
                  <a:srgbClr val="0D0D0D"/>
                </a:solidFill>
                <a:effectLst/>
                <a:latin typeface="Arial" panose="020B0604020202020204" pitchFamily="34" charset="0"/>
                <a:ea typeface="Calibri" panose="020F0502020204030204" pitchFamily="34" charset="0"/>
              </a:rPr>
              <a:t>. </a:t>
            </a:r>
            <a:r>
              <a:rPr lang="en-US" sz="1800" i="1" dirty="0">
                <a:solidFill>
                  <a:srgbClr val="0D0D0D"/>
                </a:solidFill>
                <a:effectLst/>
                <a:latin typeface="Arial" panose="020B0604020202020204" pitchFamily="34" charset="0"/>
                <a:ea typeface="Calibri" panose="020F0502020204030204" pitchFamily="34" charset="0"/>
              </a:rPr>
              <a:t>Industrial and commercial training</a:t>
            </a:r>
            <a:r>
              <a:rPr lang="en-US" sz="1800" dirty="0">
                <a:solidFill>
                  <a:srgbClr val="0D0D0D"/>
                </a:solidFill>
                <a:effectLst/>
                <a:latin typeface="Arial" panose="020B0604020202020204" pitchFamily="34" charset="0"/>
                <a:ea typeface="Calibri" panose="020F0502020204030204" pitchFamily="34" charset="0"/>
              </a:rPr>
              <a:t>.</a:t>
            </a:r>
            <a:endParaRPr lang="en-US" sz="1800" dirty="0">
              <a:solidFill>
                <a:srgbClr val="0D0D0D"/>
              </a:solidFill>
              <a:effectLst/>
              <a:latin typeface="Times New Roman" panose="02020603050405020304" pitchFamily="18" charset="0"/>
              <a:ea typeface="Calibri" panose="020F0502020204030204" pitchFamily="34" charset="0"/>
            </a:endParaRPr>
          </a:p>
          <a:p>
            <a:pPr marL="457200" marR="0" indent="-457200" algn="just">
              <a:lnSpc>
                <a:spcPct val="150000"/>
              </a:lnSpc>
              <a:spcBef>
                <a:spcPts val="0"/>
              </a:spcBef>
              <a:spcAft>
                <a:spcPts val="0"/>
              </a:spcAft>
            </a:pPr>
            <a:r>
              <a:rPr lang="en-US" sz="1800" dirty="0" err="1">
                <a:solidFill>
                  <a:srgbClr val="0D0D0D"/>
                </a:solidFill>
                <a:effectLst/>
                <a:latin typeface="Arial" panose="020B0604020202020204" pitchFamily="34" charset="0"/>
                <a:ea typeface="Calibri" panose="020F0502020204030204" pitchFamily="34" charset="0"/>
              </a:rPr>
              <a:t>Kandybin</a:t>
            </a:r>
            <a:r>
              <a:rPr lang="en-US" sz="1800" dirty="0">
                <a:solidFill>
                  <a:srgbClr val="0D0D0D"/>
                </a:solidFill>
                <a:effectLst/>
                <a:latin typeface="Arial" panose="020B0604020202020204" pitchFamily="34" charset="0"/>
                <a:ea typeface="Calibri" panose="020F0502020204030204" pitchFamily="34" charset="0"/>
              </a:rPr>
              <a:t>, A., 2009. Which innovation efforts will pay. </a:t>
            </a:r>
            <a:r>
              <a:rPr lang="en-US" sz="1800" i="1" dirty="0">
                <a:solidFill>
                  <a:srgbClr val="0D0D0D"/>
                </a:solidFill>
                <a:effectLst/>
                <a:latin typeface="Arial" panose="020B0604020202020204" pitchFamily="34" charset="0"/>
                <a:ea typeface="Calibri" panose="020F0502020204030204" pitchFamily="34" charset="0"/>
              </a:rPr>
              <a:t>MIT Sloan Management Review</a:t>
            </a:r>
            <a:r>
              <a:rPr lang="en-US" sz="1800" dirty="0">
                <a:solidFill>
                  <a:srgbClr val="0D0D0D"/>
                </a:solidFill>
                <a:effectLst/>
                <a:latin typeface="Arial" panose="020B0604020202020204" pitchFamily="34" charset="0"/>
                <a:ea typeface="Calibri" panose="020F0502020204030204" pitchFamily="34" charset="0"/>
              </a:rPr>
              <a:t>, </a:t>
            </a:r>
            <a:r>
              <a:rPr lang="en-US" sz="1800" i="1" dirty="0">
                <a:solidFill>
                  <a:srgbClr val="0D0D0D"/>
                </a:solidFill>
                <a:effectLst/>
                <a:latin typeface="Arial" panose="020B0604020202020204" pitchFamily="34" charset="0"/>
                <a:ea typeface="Calibri" panose="020F0502020204030204" pitchFamily="34" charset="0"/>
              </a:rPr>
              <a:t>51</a:t>
            </a:r>
            <a:r>
              <a:rPr lang="en-US" sz="1800" dirty="0">
                <a:solidFill>
                  <a:srgbClr val="0D0D0D"/>
                </a:solidFill>
                <a:effectLst/>
                <a:latin typeface="Arial" panose="020B0604020202020204" pitchFamily="34" charset="0"/>
                <a:ea typeface="Calibri" panose="020F0502020204030204" pitchFamily="34" charset="0"/>
              </a:rPr>
              <a:t>(1), pp.53-60.</a:t>
            </a:r>
            <a:endParaRPr lang="en-US" sz="1800" dirty="0">
              <a:solidFill>
                <a:srgbClr val="0D0D0D"/>
              </a:solidFill>
              <a:effectLst/>
              <a:latin typeface="Times New Roman" panose="02020603050405020304" pitchFamily="18" charset="0"/>
              <a:ea typeface="Calibri" panose="020F0502020204030204" pitchFamily="34" charset="0"/>
            </a:endParaRPr>
          </a:p>
          <a:p>
            <a:pPr marL="457200" marR="0" indent="-457200" algn="just">
              <a:lnSpc>
                <a:spcPct val="150000"/>
              </a:lnSpc>
              <a:spcBef>
                <a:spcPts val="0"/>
              </a:spcBef>
              <a:spcAft>
                <a:spcPts val="0"/>
              </a:spcAft>
            </a:pPr>
            <a:r>
              <a:rPr lang="en-US" sz="1800" dirty="0" err="1">
                <a:solidFill>
                  <a:srgbClr val="0D0D0D"/>
                </a:solidFill>
                <a:effectLst/>
                <a:latin typeface="Arial" panose="020B0604020202020204" pitchFamily="34" charset="0"/>
                <a:ea typeface="Calibri" panose="020F0502020204030204" pitchFamily="34" charset="0"/>
              </a:rPr>
              <a:t>Kollewe</a:t>
            </a:r>
            <a:r>
              <a:rPr lang="en-US" sz="1800" dirty="0">
                <a:solidFill>
                  <a:srgbClr val="0D0D0D"/>
                </a:solidFill>
                <a:effectLst/>
                <a:latin typeface="Arial" panose="020B0604020202020204" pitchFamily="34" charset="0"/>
                <a:ea typeface="Calibri" panose="020F0502020204030204" pitchFamily="34" charset="0"/>
              </a:rPr>
              <a:t>, J., 2021. From Pfizer to Moderna: who’s making billions from Covid-19 vaccines. </a:t>
            </a:r>
            <a:r>
              <a:rPr lang="en-US" sz="1800" i="1" dirty="0">
                <a:solidFill>
                  <a:srgbClr val="0D0D0D"/>
                </a:solidFill>
                <a:effectLst/>
                <a:latin typeface="Arial" panose="020B0604020202020204" pitchFamily="34" charset="0"/>
                <a:ea typeface="Calibri" panose="020F0502020204030204" pitchFamily="34" charset="0"/>
              </a:rPr>
              <a:t>The Guardian</a:t>
            </a:r>
            <a:r>
              <a:rPr lang="en-US" sz="1800" dirty="0">
                <a:solidFill>
                  <a:srgbClr val="0D0D0D"/>
                </a:solidFill>
                <a:effectLst/>
                <a:latin typeface="Arial" panose="020B0604020202020204" pitchFamily="34" charset="0"/>
                <a:ea typeface="Calibri" panose="020F0502020204030204" pitchFamily="34" charset="0"/>
              </a:rPr>
              <a:t>, </a:t>
            </a:r>
            <a:r>
              <a:rPr lang="en-US" sz="1800" i="1" dirty="0">
                <a:solidFill>
                  <a:srgbClr val="0D0D0D"/>
                </a:solidFill>
                <a:effectLst/>
                <a:latin typeface="Arial" panose="020B0604020202020204" pitchFamily="34" charset="0"/>
                <a:ea typeface="Calibri" panose="020F0502020204030204" pitchFamily="34" charset="0"/>
              </a:rPr>
              <a:t>6</a:t>
            </a:r>
            <a:r>
              <a:rPr lang="en-US" sz="1800" dirty="0">
                <a:solidFill>
                  <a:srgbClr val="0D0D0D"/>
                </a:solidFill>
                <a:effectLst/>
                <a:latin typeface="Arial" panose="020B0604020202020204" pitchFamily="34" charset="0"/>
                <a:ea typeface="Calibri" panose="020F0502020204030204" pitchFamily="34" charset="0"/>
              </a:rPr>
              <a:t>.</a:t>
            </a:r>
            <a:endParaRPr lang="en-US" sz="1800" dirty="0">
              <a:solidFill>
                <a:srgbClr val="0D0D0D"/>
              </a:solidFill>
              <a:effectLst/>
              <a:latin typeface="Times New Roman" panose="02020603050405020304" pitchFamily="18" charset="0"/>
              <a:ea typeface="Calibri" panose="020F0502020204030204" pitchFamily="34" charset="0"/>
            </a:endParaRPr>
          </a:p>
          <a:p>
            <a:pPr marL="457200" marR="0" indent="-457200" algn="just">
              <a:lnSpc>
                <a:spcPct val="150000"/>
              </a:lnSpc>
              <a:spcBef>
                <a:spcPts val="0"/>
              </a:spcBef>
              <a:spcAft>
                <a:spcPts val="0"/>
              </a:spcAft>
            </a:pPr>
            <a:r>
              <a:rPr lang="en-US" sz="1800" dirty="0" err="1">
                <a:solidFill>
                  <a:srgbClr val="0D0D0D"/>
                </a:solidFill>
                <a:effectLst/>
                <a:latin typeface="Arial" panose="020B0604020202020204" pitchFamily="34" charset="0"/>
                <a:ea typeface="Calibri" panose="020F0502020204030204" pitchFamily="34" charset="0"/>
              </a:rPr>
              <a:t>Mahase</a:t>
            </a:r>
            <a:r>
              <a:rPr lang="en-US" sz="1800" dirty="0">
                <a:solidFill>
                  <a:srgbClr val="0D0D0D"/>
                </a:solidFill>
                <a:effectLst/>
                <a:latin typeface="Arial" panose="020B0604020202020204" pitchFamily="34" charset="0"/>
                <a:ea typeface="Calibri" panose="020F0502020204030204" pitchFamily="34" charset="0"/>
              </a:rPr>
              <a:t>, E., 2020. Covid-19: People with history of significant allergic reactions should not receive Pfizer vaccine, says regulator. </a:t>
            </a:r>
            <a:r>
              <a:rPr lang="en-US" sz="1800" i="1" dirty="0">
                <a:solidFill>
                  <a:srgbClr val="0D0D0D"/>
                </a:solidFill>
                <a:effectLst/>
                <a:latin typeface="Arial" panose="020B0604020202020204" pitchFamily="34" charset="0"/>
                <a:ea typeface="Calibri" panose="020F0502020204030204" pitchFamily="34" charset="0"/>
              </a:rPr>
              <a:t>BMJ: British Medical Journal (Online)</a:t>
            </a:r>
            <a:r>
              <a:rPr lang="en-US" sz="1800" dirty="0">
                <a:solidFill>
                  <a:srgbClr val="0D0D0D"/>
                </a:solidFill>
                <a:effectLst/>
                <a:latin typeface="Arial" panose="020B0604020202020204" pitchFamily="34" charset="0"/>
                <a:ea typeface="Calibri" panose="020F0502020204030204" pitchFamily="34" charset="0"/>
              </a:rPr>
              <a:t>, </a:t>
            </a:r>
            <a:r>
              <a:rPr lang="en-US" sz="1800" i="1" dirty="0">
                <a:solidFill>
                  <a:srgbClr val="0D0D0D"/>
                </a:solidFill>
                <a:effectLst/>
                <a:latin typeface="Arial" panose="020B0604020202020204" pitchFamily="34" charset="0"/>
                <a:ea typeface="Calibri" panose="020F0502020204030204" pitchFamily="34" charset="0"/>
              </a:rPr>
              <a:t>371</a:t>
            </a:r>
            <a:r>
              <a:rPr lang="en-US" sz="1800" dirty="0">
                <a:solidFill>
                  <a:srgbClr val="0D0D0D"/>
                </a:solidFill>
                <a:effectLst/>
                <a:latin typeface="Arial" panose="020B0604020202020204" pitchFamily="34" charset="0"/>
                <a:ea typeface="Calibri" panose="020F0502020204030204" pitchFamily="34" charset="0"/>
              </a:rPr>
              <a:t>.</a:t>
            </a:r>
            <a:endParaRPr lang="en-US" sz="1800" dirty="0">
              <a:solidFill>
                <a:srgbClr val="0D0D0D"/>
              </a:solidFill>
              <a:effectLst/>
              <a:latin typeface="Times New Roman" panose="02020603050405020304" pitchFamily="18" charset="0"/>
              <a:ea typeface="Calibri" panose="020F0502020204030204" pitchFamily="34" charset="0"/>
            </a:endParaRPr>
          </a:p>
          <a:p>
            <a:pPr marL="457200" marR="0" indent="-457200" algn="just">
              <a:lnSpc>
                <a:spcPct val="150000"/>
              </a:lnSpc>
              <a:spcBef>
                <a:spcPts val="0"/>
              </a:spcBef>
              <a:spcAft>
                <a:spcPts val="0"/>
              </a:spcAft>
            </a:pPr>
            <a:r>
              <a:rPr lang="en-US" sz="1800" dirty="0" err="1">
                <a:solidFill>
                  <a:srgbClr val="0D0D0D"/>
                </a:solidFill>
                <a:effectLst/>
                <a:latin typeface="Arial" panose="020B0604020202020204" pitchFamily="34" charset="0"/>
                <a:ea typeface="Calibri" panose="020F0502020204030204" pitchFamily="34" charset="0"/>
              </a:rPr>
              <a:t>Mahase</a:t>
            </a:r>
            <a:r>
              <a:rPr lang="en-US" sz="1800" dirty="0">
                <a:solidFill>
                  <a:srgbClr val="0D0D0D"/>
                </a:solidFill>
                <a:effectLst/>
                <a:latin typeface="Arial" panose="020B0604020202020204" pitchFamily="34" charset="0"/>
                <a:ea typeface="Calibri" panose="020F0502020204030204" pitchFamily="34" charset="0"/>
              </a:rPr>
              <a:t>, E., 2021. Covid-19: Reports from Israel suggest one dose of Pfizer vaccine could be less effective than expected.</a:t>
            </a:r>
            <a:endParaRPr lang="en-US" sz="1800" dirty="0">
              <a:solidFill>
                <a:srgbClr val="0D0D0D"/>
              </a:solidFill>
              <a:effectLst/>
              <a:latin typeface="Times New Roman" panose="02020603050405020304" pitchFamily="18" charset="0"/>
              <a:ea typeface="Calibri" panose="020F0502020204030204" pitchFamily="34" charset="0"/>
            </a:endParaRPr>
          </a:p>
          <a:p>
            <a:pPr marL="457200" marR="0" indent="-457200" algn="just">
              <a:lnSpc>
                <a:spcPct val="150000"/>
              </a:lnSpc>
              <a:spcBef>
                <a:spcPts val="0"/>
              </a:spcBef>
              <a:spcAft>
                <a:spcPts val="0"/>
              </a:spcAft>
            </a:pPr>
            <a:r>
              <a:rPr lang="en-US" sz="1800" dirty="0">
                <a:solidFill>
                  <a:srgbClr val="0D0D0D"/>
                </a:solidFill>
                <a:effectLst/>
                <a:latin typeface="Arial" panose="020B0604020202020204" pitchFamily="34" charset="0"/>
                <a:ea typeface="Calibri" panose="020F0502020204030204" pitchFamily="34" charset="0"/>
              </a:rPr>
              <a:t>McMahon, D.E., </a:t>
            </a:r>
            <a:r>
              <a:rPr lang="en-US" sz="1800" dirty="0" err="1">
                <a:solidFill>
                  <a:srgbClr val="0D0D0D"/>
                </a:solidFill>
                <a:effectLst/>
                <a:latin typeface="Arial" panose="020B0604020202020204" pitchFamily="34" charset="0"/>
                <a:ea typeface="Calibri" panose="020F0502020204030204" pitchFamily="34" charset="0"/>
              </a:rPr>
              <a:t>Amerson</a:t>
            </a:r>
            <a:r>
              <a:rPr lang="en-US" sz="1800" dirty="0">
                <a:solidFill>
                  <a:srgbClr val="0D0D0D"/>
                </a:solidFill>
                <a:effectLst/>
                <a:latin typeface="Arial" panose="020B0604020202020204" pitchFamily="34" charset="0"/>
                <a:ea typeface="Calibri" panose="020F0502020204030204" pitchFamily="34" charset="0"/>
              </a:rPr>
              <a:t>, E., Rosenbach, M., </a:t>
            </a:r>
            <a:r>
              <a:rPr lang="en-US" sz="1800" dirty="0" err="1">
                <a:solidFill>
                  <a:srgbClr val="0D0D0D"/>
                </a:solidFill>
                <a:effectLst/>
                <a:latin typeface="Arial" panose="020B0604020202020204" pitchFamily="34" charset="0"/>
                <a:ea typeface="Calibri" panose="020F0502020204030204" pitchFamily="34" charset="0"/>
              </a:rPr>
              <a:t>Lipoff</a:t>
            </a:r>
            <a:r>
              <a:rPr lang="en-US" sz="1800" dirty="0">
                <a:solidFill>
                  <a:srgbClr val="0D0D0D"/>
                </a:solidFill>
                <a:effectLst/>
                <a:latin typeface="Arial" panose="020B0604020202020204" pitchFamily="34" charset="0"/>
                <a:ea typeface="Calibri" panose="020F0502020204030204" pitchFamily="34" charset="0"/>
              </a:rPr>
              <a:t>, J.B., </a:t>
            </a:r>
            <a:r>
              <a:rPr lang="en-US" sz="1800" dirty="0" err="1">
                <a:solidFill>
                  <a:srgbClr val="0D0D0D"/>
                </a:solidFill>
                <a:effectLst/>
                <a:latin typeface="Arial" panose="020B0604020202020204" pitchFamily="34" charset="0"/>
                <a:ea typeface="Calibri" panose="020F0502020204030204" pitchFamily="34" charset="0"/>
              </a:rPr>
              <a:t>Moustafa</a:t>
            </a:r>
            <a:r>
              <a:rPr lang="en-US" sz="1800" dirty="0">
                <a:solidFill>
                  <a:srgbClr val="0D0D0D"/>
                </a:solidFill>
                <a:effectLst/>
                <a:latin typeface="Arial" panose="020B0604020202020204" pitchFamily="34" charset="0"/>
                <a:ea typeface="Calibri" panose="020F0502020204030204" pitchFamily="34" charset="0"/>
              </a:rPr>
              <a:t>, D., Tyagi, A., Desai, S.R., French, L.E., Lim, H.W., Thiers, B.H. and </a:t>
            </a:r>
            <a:r>
              <a:rPr lang="en-US" sz="1800" dirty="0" err="1">
                <a:solidFill>
                  <a:srgbClr val="0D0D0D"/>
                </a:solidFill>
                <a:effectLst/>
                <a:latin typeface="Arial" panose="020B0604020202020204" pitchFamily="34" charset="0"/>
                <a:ea typeface="Calibri" panose="020F0502020204030204" pitchFamily="34" charset="0"/>
              </a:rPr>
              <a:t>Hruza</a:t>
            </a:r>
            <a:r>
              <a:rPr lang="en-US" sz="1800" dirty="0">
                <a:solidFill>
                  <a:srgbClr val="0D0D0D"/>
                </a:solidFill>
                <a:effectLst/>
                <a:latin typeface="Arial" panose="020B0604020202020204" pitchFamily="34" charset="0"/>
                <a:ea typeface="Calibri" panose="020F0502020204030204" pitchFamily="34" charset="0"/>
              </a:rPr>
              <a:t>, G.J., 2021. Cutaneous reactions reported after Moderna and</a:t>
            </a:r>
            <a:endParaRPr lang="en-US" sz="1800" dirty="0">
              <a:solidFill>
                <a:srgbClr val="0D0D0D"/>
              </a:solidFill>
              <a:effectLst/>
              <a:latin typeface="Times New Roman" panose="02020603050405020304" pitchFamily="18" charset="0"/>
              <a:ea typeface="Calibri" panose="020F0502020204030204" pitchFamily="34" charset="0"/>
            </a:endParaRPr>
          </a:p>
          <a:p>
            <a:pPr marL="457200" marR="0" indent="-457200" algn="just">
              <a:lnSpc>
                <a:spcPct val="150000"/>
              </a:lnSpc>
              <a:spcBef>
                <a:spcPts val="0"/>
              </a:spcBef>
              <a:spcAft>
                <a:spcPts val="0"/>
              </a:spcAft>
            </a:pPr>
            <a:r>
              <a:rPr lang="en-US" sz="1800" dirty="0" err="1">
                <a:solidFill>
                  <a:srgbClr val="0D0D0D"/>
                </a:solidFill>
                <a:effectLst/>
                <a:latin typeface="Arial" panose="020B0604020202020204" pitchFamily="34" charset="0"/>
                <a:ea typeface="Calibri" panose="020F0502020204030204" pitchFamily="34" charset="0"/>
              </a:rPr>
              <a:t>Ombrosi</a:t>
            </a:r>
            <a:r>
              <a:rPr lang="en-US" sz="1800" dirty="0">
                <a:solidFill>
                  <a:srgbClr val="0D0D0D"/>
                </a:solidFill>
                <a:effectLst/>
                <a:latin typeface="Arial" panose="020B0604020202020204" pitchFamily="34" charset="0"/>
                <a:ea typeface="Calibri" panose="020F0502020204030204" pitchFamily="34" charset="0"/>
              </a:rPr>
              <a:t>, N., </a:t>
            </a:r>
            <a:r>
              <a:rPr lang="en-US" sz="1800" dirty="0" err="1">
                <a:solidFill>
                  <a:srgbClr val="0D0D0D"/>
                </a:solidFill>
                <a:effectLst/>
                <a:latin typeface="Arial" panose="020B0604020202020204" pitchFamily="34" charset="0"/>
                <a:ea typeface="Calibri" panose="020F0502020204030204" pitchFamily="34" charset="0"/>
              </a:rPr>
              <a:t>Casprini</a:t>
            </a:r>
            <a:r>
              <a:rPr lang="en-US" sz="1800" dirty="0">
                <a:solidFill>
                  <a:srgbClr val="0D0D0D"/>
                </a:solidFill>
                <a:effectLst/>
                <a:latin typeface="Arial" panose="020B0604020202020204" pitchFamily="34" charset="0"/>
                <a:ea typeface="Calibri" panose="020F0502020204030204" pitchFamily="34" charset="0"/>
              </a:rPr>
              <a:t>, E. and </a:t>
            </a:r>
            <a:r>
              <a:rPr lang="en-US" sz="1800" dirty="0" err="1">
                <a:solidFill>
                  <a:srgbClr val="0D0D0D"/>
                </a:solidFill>
                <a:effectLst/>
                <a:latin typeface="Arial" panose="020B0604020202020204" pitchFamily="34" charset="0"/>
                <a:ea typeface="Calibri" panose="020F0502020204030204" pitchFamily="34" charset="0"/>
              </a:rPr>
              <a:t>Piccaluga</a:t>
            </a:r>
            <a:r>
              <a:rPr lang="en-US" sz="1800" dirty="0">
                <a:solidFill>
                  <a:srgbClr val="0D0D0D"/>
                </a:solidFill>
                <a:effectLst/>
                <a:latin typeface="Arial" panose="020B0604020202020204" pitchFamily="34" charset="0"/>
                <a:ea typeface="Calibri" panose="020F0502020204030204" pitchFamily="34" charset="0"/>
              </a:rPr>
              <a:t>, A., 2019. Designing and managing co-innovation: the case of </a:t>
            </a:r>
            <a:r>
              <a:rPr lang="en-US" sz="1800" dirty="0" err="1">
                <a:solidFill>
                  <a:srgbClr val="0D0D0D"/>
                </a:solidFill>
                <a:effectLst/>
                <a:latin typeface="Arial" panose="020B0604020202020204" pitchFamily="34" charset="0"/>
                <a:ea typeface="Calibri" panose="020F0502020204030204" pitchFamily="34" charset="0"/>
              </a:rPr>
              <a:t>Loccioni</a:t>
            </a:r>
            <a:r>
              <a:rPr lang="en-US" sz="1800" dirty="0">
                <a:solidFill>
                  <a:srgbClr val="0D0D0D"/>
                </a:solidFill>
                <a:effectLst/>
                <a:latin typeface="Arial" panose="020B0604020202020204" pitchFamily="34" charset="0"/>
                <a:ea typeface="Calibri" panose="020F0502020204030204" pitchFamily="34" charset="0"/>
              </a:rPr>
              <a:t> and Pfizer. </a:t>
            </a:r>
            <a:r>
              <a:rPr lang="en-US" sz="1800" i="1" dirty="0">
                <a:solidFill>
                  <a:srgbClr val="0D0D0D"/>
                </a:solidFill>
                <a:effectLst/>
                <a:latin typeface="Arial" panose="020B0604020202020204" pitchFamily="34" charset="0"/>
                <a:ea typeface="Calibri" panose="020F0502020204030204" pitchFamily="34" charset="0"/>
              </a:rPr>
              <a:t>European Journal of Innovation Management</a:t>
            </a:r>
            <a:r>
              <a:rPr lang="en-US" sz="1800" dirty="0">
                <a:solidFill>
                  <a:srgbClr val="0D0D0D"/>
                </a:solidFill>
                <a:effectLst/>
                <a:latin typeface="Arial" panose="020B0604020202020204" pitchFamily="34" charset="0"/>
                <a:ea typeface="Calibri" panose="020F0502020204030204" pitchFamily="34" charset="0"/>
              </a:rPr>
              <a:t>.</a:t>
            </a:r>
            <a:endParaRPr lang="en-US" sz="1800" dirty="0">
              <a:solidFill>
                <a:srgbClr val="0D0D0D"/>
              </a:solidFill>
              <a:effectLst/>
              <a:latin typeface="Times New Roman" panose="02020603050405020304" pitchFamily="18" charset="0"/>
              <a:ea typeface="Calibri" panose="020F0502020204030204" pitchFamily="34" charset="0"/>
            </a:endParaRPr>
          </a:p>
          <a:p>
            <a:pPr marL="457200" marR="0" indent="-457200" algn="just">
              <a:lnSpc>
                <a:spcPct val="150000"/>
              </a:lnSpc>
              <a:spcBef>
                <a:spcPts val="0"/>
              </a:spcBef>
              <a:spcAft>
                <a:spcPts val="0"/>
              </a:spcAft>
            </a:pPr>
            <a:r>
              <a:rPr lang="en-US" sz="1800" dirty="0" err="1">
                <a:solidFill>
                  <a:srgbClr val="0D0D0D"/>
                </a:solidFill>
                <a:effectLst/>
                <a:latin typeface="Arial" panose="020B0604020202020204" pitchFamily="34" charset="0"/>
                <a:ea typeface="Calibri" panose="020F0502020204030204" pitchFamily="34" charset="0"/>
              </a:rPr>
              <a:t>Pilishvili</a:t>
            </a:r>
            <a:r>
              <a:rPr lang="en-US" sz="1800" dirty="0">
                <a:solidFill>
                  <a:srgbClr val="0D0D0D"/>
                </a:solidFill>
                <a:effectLst/>
                <a:latin typeface="Arial" panose="020B0604020202020204" pitchFamily="34" charset="0"/>
                <a:ea typeface="Calibri" panose="020F0502020204030204" pitchFamily="34" charset="0"/>
              </a:rPr>
              <a:t>, T., Fleming-Dutra, K.E., Farrar, J.L., </a:t>
            </a:r>
            <a:r>
              <a:rPr lang="en-US" sz="1800" dirty="0" err="1">
                <a:solidFill>
                  <a:srgbClr val="0D0D0D"/>
                </a:solidFill>
                <a:effectLst/>
                <a:latin typeface="Arial" panose="020B0604020202020204" pitchFamily="34" charset="0"/>
                <a:ea typeface="Calibri" panose="020F0502020204030204" pitchFamily="34" charset="0"/>
              </a:rPr>
              <a:t>Gierke</a:t>
            </a:r>
            <a:r>
              <a:rPr lang="en-US" sz="1800" dirty="0">
                <a:solidFill>
                  <a:srgbClr val="0D0D0D"/>
                </a:solidFill>
                <a:effectLst/>
                <a:latin typeface="Arial" panose="020B0604020202020204" pitchFamily="34" charset="0"/>
                <a:ea typeface="Calibri" panose="020F0502020204030204" pitchFamily="34" charset="0"/>
              </a:rPr>
              <a:t>, R., Mohr, N.M., Talan, D.A., </a:t>
            </a:r>
            <a:r>
              <a:rPr lang="en-US" sz="1800" dirty="0" err="1">
                <a:solidFill>
                  <a:srgbClr val="0D0D0D"/>
                </a:solidFill>
                <a:effectLst/>
                <a:latin typeface="Arial" panose="020B0604020202020204" pitchFamily="34" charset="0"/>
                <a:ea typeface="Calibri" panose="020F0502020204030204" pitchFamily="34" charset="0"/>
              </a:rPr>
              <a:t>Krishnadasan</a:t>
            </a:r>
            <a:r>
              <a:rPr lang="en-US" sz="1800" dirty="0">
                <a:solidFill>
                  <a:srgbClr val="0D0D0D"/>
                </a:solidFill>
                <a:effectLst/>
                <a:latin typeface="Arial" panose="020B0604020202020204" pitchFamily="34" charset="0"/>
                <a:ea typeface="Calibri" panose="020F0502020204030204" pitchFamily="34" charset="0"/>
              </a:rPr>
              <a:t>, A., Harland, K.K., </a:t>
            </a:r>
            <a:r>
              <a:rPr lang="en-US" sz="1800" dirty="0" err="1">
                <a:solidFill>
                  <a:srgbClr val="0D0D0D"/>
                </a:solidFill>
                <a:effectLst/>
                <a:latin typeface="Arial" panose="020B0604020202020204" pitchFamily="34" charset="0"/>
                <a:ea typeface="Calibri" panose="020F0502020204030204" pitchFamily="34" charset="0"/>
              </a:rPr>
              <a:t>Smithline</a:t>
            </a:r>
            <a:r>
              <a:rPr lang="en-US" sz="1800" dirty="0">
                <a:solidFill>
                  <a:srgbClr val="0D0D0D"/>
                </a:solidFill>
                <a:effectLst/>
                <a:latin typeface="Arial" panose="020B0604020202020204" pitchFamily="34" charset="0"/>
                <a:ea typeface="Calibri" panose="020F0502020204030204" pitchFamily="34" charset="0"/>
              </a:rPr>
              <a:t>, H.A., Hou, P.C. and Lee, L.C., 2021. Interim estimates of vaccine effectiveness of Pfizer-BioNTech and Moderna COVID-19 vaccines among health care personnel—33 US sites, January–March 2021. </a:t>
            </a:r>
            <a:r>
              <a:rPr lang="en-US" sz="1800" i="1" dirty="0">
                <a:solidFill>
                  <a:srgbClr val="0D0D0D"/>
                </a:solidFill>
                <a:effectLst/>
                <a:latin typeface="Arial" panose="020B0604020202020204" pitchFamily="34" charset="0"/>
                <a:ea typeface="Calibri" panose="020F0502020204030204" pitchFamily="34" charset="0"/>
              </a:rPr>
              <a:t>Morbidity and Mortality Weekly Report</a:t>
            </a:r>
            <a:r>
              <a:rPr lang="en-US" sz="1800" dirty="0">
                <a:solidFill>
                  <a:srgbClr val="0D0D0D"/>
                </a:solidFill>
                <a:effectLst/>
                <a:latin typeface="Arial" panose="020B0604020202020204" pitchFamily="34" charset="0"/>
                <a:ea typeface="Calibri" panose="020F0502020204030204" pitchFamily="34" charset="0"/>
              </a:rPr>
              <a:t>, </a:t>
            </a:r>
            <a:r>
              <a:rPr lang="en-US" sz="1800" i="1" dirty="0">
                <a:solidFill>
                  <a:srgbClr val="0D0D0D"/>
                </a:solidFill>
                <a:effectLst/>
                <a:latin typeface="Arial" panose="020B0604020202020204" pitchFamily="34" charset="0"/>
                <a:ea typeface="Calibri" panose="020F0502020204030204" pitchFamily="34" charset="0"/>
              </a:rPr>
              <a:t>70</a:t>
            </a:r>
            <a:r>
              <a:rPr lang="en-US" sz="1800" dirty="0">
                <a:solidFill>
                  <a:srgbClr val="0D0D0D"/>
                </a:solidFill>
                <a:effectLst/>
                <a:latin typeface="Arial" panose="020B0604020202020204" pitchFamily="34" charset="0"/>
                <a:ea typeface="Calibri" panose="020F0502020204030204" pitchFamily="34" charset="0"/>
              </a:rPr>
              <a:t>(20), p.753.</a:t>
            </a:r>
            <a:endParaRPr lang="en-US" sz="1800" dirty="0">
              <a:solidFill>
                <a:srgbClr val="0D0D0D"/>
              </a:solidFill>
              <a:effectLst/>
              <a:latin typeface="Times New Roman" panose="02020603050405020304" pitchFamily="18" charset="0"/>
              <a:ea typeface="Calibri" panose="020F0502020204030204" pitchFamily="34" charset="0"/>
            </a:endParaRPr>
          </a:p>
          <a:p>
            <a:pPr marL="457200" marR="0" indent="-457200" algn="just">
              <a:lnSpc>
                <a:spcPct val="150000"/>
              </a:lnSpc>
              <a:spcBef>
                <a:spcPts val="0"/>
              </a:spcBef>
              <a:spcAft>
                <a:spcPts val="0"/>
              </a:spcAft>
            </a:pPr>
            <a:r>
              <a:rPr lang="en-US" sz="1800" dirty="0">
                <a:solidFill>
                  <a:srgbClr val="0D0D0D"/>
                </a:solidFill>
                <a:effectLst/>
                <a:latin typeface="Arial" panose="020B0604020202020204" pitchFamily="34" charset="0"/>
                <a:ea typeface="Calibri" panose="020F0502020204030204" pitchFamily="34" charset="0"/>
              </a:rPr>
              <a:t>Wang, L., Plump, A. and </a:t>
            </a:r>
            <a:r>
              <a:rPr lang="en-US" sz="1800" dirty="0" err="1">
                <a:solidFill>
                  <a:srgbClr val="0D0D0D"/>
                </a:solidFill>
                <a:effectLst/>
                <a:latin typeface="Arial" panose="020B0604020202020204" pitchFamily="34" charset="0"/>
                <a:ea typeface="Calibri" panose="020F0502020204030204" pitchFamily="34" charset="0"/>
              </a:rPr>
              <a:t>Ringel</a:t>
            </a:r>
            <a:r>
              <a:rPr lang="en-US" sz="1800" dirty="0">
                <a:solidFill>
                  <a:srgbClr val="0D0D0D"/>
                </a:solidFill>
                <a:effectLst/>
                <a:latin typeface="Arial" panose="020B0604020202020204" pitchFamily="34" charset="0"/>
                <a:ea typeface="Calibri" panose="020F0502020204030204" pitchFamily="34" charset="0"/>
              </a:rPr>
              <a:t>, M., 2015. Racing to define pharmaceutical R&amp;D external innovation models. </a:t>
            </a:r>
            <a:r>
              <a:rPr lang="en-US" sz="1800" i="1" dirty="0">
                <a:solidFill>
                  <a:srgbClr val="0D0D0D"/>
                </a:solidFill>
                <a:effectLst/>
                <a:latin typeface="Arial" panose="020B0604020202020204" pitchFamily="34" charset="0"/>
                <a:ea typeface="Calibri" panose="020F0502020204030204" pitchFamily="34" charset="0"/>
              </a:rPr>
              <a:t>Drug discovery today</a:t>
            </a:r>
            <a:r>
              <a:rPr lang="en-US" sz="1800" dirty="0">
                <a:solidFill>
                  <a:srgbClr val="0D0D0D"/>
                </a:solidFill>
                <a:effectLst/>
                <a:latin typeface="Arial" panose="020B0604020202020204" pitchFamily="34" charset="0"/>
                <a:ea typeface="Calibri" panose="020F0502020204030204" pitchFamily="34" charset="0"/>
              </a:rPr>
              <a:t>, </a:t>
            </a:r>
            <a:r>
              <a:rPr lang="en-US" sz="1800" i="1" dirty="0">
                <a:solidFill>
                  <a:srgbClr val="0D0D0D"/>
                </a:solidFill>
                <a:effectLst/>
                <a:latin typeface="Arial" panose="020B0604020202020204" pitchFamily="34" charset="0"/>
                <a:ea typeface="Calibri" panose="020F0502020204030204" pitchFamily="34" charset="0"/>
              </a:rPr>
              <a:t>20</a:t>
            </a:r>
            <a:r>
              <a:rPr lang="en-US" sz="1800" dirty="0">
                <a:solidFill>
                  <a:srgbClr val="0D0D0D"/>
                </a:solidFill>
                <a:effectLst/>
                <a:latin typeface="Arial" panose="020B0604020202020204" pitchFamily="34" charset="0"/>
                <a:ea typeface="Calibri" panose="020F0502020204030204" pitchFamily="34" charset="0"/>
              </a:rPr>
              <a:t>(3), pp.361-370.</a:t>
            </a:r>
            <a:endParaRPr lang="en-US" sz="1800" dirty="0">
              <a:solidFill>
                <a:srgbClr val="0D0D0D"/>
              </a:solidFill>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8595D2A4-5F8F-4671-8B4B-1C3DDE7AE260}" type="slidenum">
              <a:rPr lang="en-US" smtClean="0"/>
              <a:t>14</a:t>
            </a:fld>
            <a:endParaRPr lang="en-US"/>
          </a:p>
        </p:txBody>
      </p:sp>
    </p:spTree>
    <p:extLst>
      <p:ext uri="{BB962C8B-B14F-4D97-AF65-F5344CB8AC3E}">
        <p14:creationId xmlns:p14="http://schemas.microsoft.com/office/powerpoint/2010/main" val="3240990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12/7/2022</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12/7/2022</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12/7/2022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12/7/2022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12/7/2022</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eople working on ideas">
            <a:extLst>
              <a:ext uri="{FF2B5EF4-FFF2-40B4-BE49-F238E27FC236}">
                <a16:creationId xmlns:a16="http://schemas.microsoft.com/office/drawing/2014/main" id="{62DECF5D-67B5-0AFA-87A8-876C4739310D}"/>
              </a:ext>
            </a:extLst>
          </p:cNvPr>
          <p:cNvPicPr>
            <a:picLocks noChangeAspect="1"/>
          </p:cNvPicPr>
          <p:nvPr/>
        </p:nvPicPr>
        <p:blipFill rotWithShape="1">
          <a:blip r:embed="rId2"/>
          <a:srcRect t="7330" b="6776"/>
          <a:stretch/>
        </p:blipFill>
        <p:spPr>
          <a:xfrm>
            <a:off x="20" y="10"/>
            <a:ext cx="12191980" cy="6859300"/>
          </a:xfrm>
          <a:prstGeom prst="rect">
            <a:avLst/>
          </a:prstGeom>
        </p:spPr>
      </p:pic>
      <p:sp>
        <p:nvSpPr>
          <p:cNvPr id="9" name="Rectangle 8">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13"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B18AD5BF-F61A-25E0-E897-5D5902F36AF2}"/>
              </a:ext>
            </a:extLst>
          </p:cNvPr>
          <p:cNvSpPr>
            <a:spLocks noGrp="1"/>
          </p:cNvSpPr>
          <p:nvPr>
            <p:ph type="ctrTitle"/>
          </p:nvPr>
        </p:nvSpPr>
        <p:spPr>
          <a:xfrm>
            <a:off x="1915128" y="1788454"/>
            <a:ext cx="8361229" cy="2098226"/>
          </a:xfrm>
        </p:spPr>
        <p:txBody>
          <a:bodyPr>
            <a:normAutofit/>
          </a:bodyPr>
          <a:lstStyle/>
          <a:p>
            <a:r>
              <a:rPr lang="en-US" sz="2300" dirty="0">
                <a:solidFill>
                  <a:schemeClr val="bg2"/>
                </a:solidFill>
              </a:rPr>
              <a:t>Developing Innovation and Creativity for Business Advantage</a:t>
            </a:r>
            <a:br>
              <a:rPr lang="en-US" sz="2300" dirty="0">
                <a:solidFill>
                  <a:schemeClr val="bg2"/>
                </a:solidFill>
              </a:rPr>
            </a:br>
            <a:r>
              <a:rPr lang="en-US" sz="2300" dirty="0">
                <a:solidFill>
                  <a:schemeClr val="bg2"/>
                </a:solidFill>
              </a:rPr>
              <a:t>– Reflective Presentation</a:t>
            </a:r>
            <a:br>
              <a:rPr lang="en-US" sz="2300" dirty="0">
                <a:solidFill>
                  <a:schemeClr val="bg2"/>
                </a:solidFill>
              </a:rPr>
            </a:br>
            <a:br>
              <a:rPr lang="en-US" sz="2300" dirty="0">
                <a:solidFill>
                  <a:schemeClr val="bg2"/>
                </a:solidFill>
              </a:rPr>
            </a:br>
            <a:r>
              <a:rPr lang="en-US" sz="2300" dirty="0">
                <a:solidFill>
                  <a:schemeClr val="bg2"/>
                </a:solidFill>
              </a:rPr>
              <a:t>“Has the Innovation Concept Provided Pfizer with a Business Advantage”</a:t>
            </a:r>
          </a:p>
        </p:txBody>
      </p:sp>
      <p:sp>
        <p:nvSpPr>
          <p:cNvPr id="3" name="Subtitle 2">
            <a:extLst>
              <a:ext uri="{FF2B5EF4-FFF2-40B4-BE49-F238E27FC236}">
                <a16:creationId xmlns:a16="http://schemas.microsoft.com/office/drawing/2014/main" id="{C5E1BE32-2BD5-0739-7CB6-4A20C4778F8D}"/>
              </a:ext>
            </a:extLst>
          </p:cNvPr>
          <p:cNvSpPr>
            <a:spLocks noGrp="1"/>
          </p:cNvSpPr>
          <p:nvPr>
            <p:ph type="subTitle" idx="1"/>
          </p:nvPr>
        </p:nvSpPr>
        <p:spPr>
          <a:xfrm>
            <a:off x="2679906" y="3956279"/>
            <a:ext cx="6831673" cy="1086237"/>
          </a:xfrm>
        </p:spPr>
        <p:txBody>
          <a:bodyPr>
            <a:normAutofit/>
          </a:bodyPr>
          <a:lstStyle/>
          <a:p>
            <a:pPr>
              <a:spcAft>
                <a:spcPts val="600"/>
              </a:spcAft>
            </a:pPr>
            <a:r>
              <a:rPr lang="en-US" dirty="0">
                <a:solidFill>
                  <a:schemeClr val="bg2"/>
                </a:solidFill>
              </a:rPr>
              <a:t>violeta oprii</a:t>
            </a:r>
          </a:p>
          <a:p>
            <a:pPr>
              <a:spcAft>
                <a:spcPts val="600"/>
              </a:spcAft>
            </a:pPr>
            <a:r>
              <a:rPr lang="en-US" dirty="0">
                <a:solidFill>
                  <a:schemeClr val="bg2"/>
                </a:solidFill>
              </a:rPr>
              <a:t>1905021</a:t>
            </a:r>
          </a:p>
        </p:txBody>
      </p:sp>
      <p:sp>
        <p:nvSpPr>
          <p:cNvPr id="6" name="TextBox 5">
            <a:extLst>
              <a:ext uri="{FF2B5EF4-FFF2-40B4-BE49-F238E27FC236}">
                <a16:creationId xmlns:a16="http://schemas.microsoft.com/office/drawing/2014/main" id="{DEF2CC8A-91BE-830D-E646-C62E6CEBB951}"/>
              </a:ext>
            </a:extLst>
          </p:cNvPr>
          <p:cNvSpPr txBox="1"/>
          <p:nvPr/>
        </p:nvSpPr>
        <p:spPr>
          <a:xfrm>
            <a:off x="3049292" y="1863214"/>
            <a:ext cx="6098582" cy="3139321"/>
          </a:xfrm>
          <a:prstGeom prst="rect">
            <a:avLst/>
          </a:prstGeom>
          <a:noFill/>
        </p:spPr>
        <p:txBody>
          <a:bodyPr wrap="square">
            <a:spAutoFit/>
          </a:bodyPr>
          <a:lstStyle/>
          <a:p>
            <a:r>
              <a:rPr lang="en-GB" dirty="0"/>
              <a:t>https://eur01.safelinks.protection.outlook.com/ap/p-59584e83/?url=https%3A%2F%2F1drv.ms%2Fp%2Fs!BD27nfMcpeXmgSxsEXv97Uk-Cmar%3Fe%3DgqiLGEvgUku6wjCQnXeKbQ%26at%3D9&amp;data=05%7C01%7C1905021%40student.uwtsd.ac.uk%7C47aa0b0b368b4e6f582908dad7c8e58c%7C4e0f11f9046e45059cb8db2152311e21%7C0%7C0%7C638059555520914395%7CUnknown%7CTWFpbGZsb3d8eyJWIjoiMC4wLjAwMDAiLCJQIjoiV2luMzIiLCJBTiI6Ik1haWwiLCJXVCI6Mn0%3D%7C0%7C%7C%7C&amp;sdata=fbuAkF0vL9jBk1qll4R6sEsp4iwEF9rU0o0FJYFMnJE%3D&amp;reserved=0</a:t>
            </a:r>
          </a:p>
        </p:txBody>
      </p:sp>
    </p:spTree>
    <p:extLst>
      <p:ext uri="{BB962C8B-B14F-4D97-AF65-F5344CB8AC3E}">
        <p14:creationId xmlns:p14="http://schemas.microsoft.com/office/powerpoint/2010/main" val="418788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888B0-AC27-FD6E-F84C-284FF507C8B1}"/>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FE6C36E4-61CC-141B-82B1-18B51E92324E}"/>
              </a:ext>
            </a:extLst>
          </p:cNvPr>
          <p:cNvSpPr>
            <a:spLocks noGrp="1"/>
          </p:cNvSpPr>
          <p:nvPr>
            <p:ph idx="1"/>
          </p:nvPr>
        </p:nvSpPr>
        <p:spPr>
          <a:xfrm>
            <a:off x="1371600" y="2727702"/>
            <a:ext cx="10143640" cy="3580108"/>
          </a:xfrm>
        </p:spPr>
        <p:txBody>
          <a:bodyPr>
            <a:noAutofit/>
          </a:bodyPr>
          <a:lstStyle/>
          <a:p>
            <a:r>
              <a:rPr lang="en-US" sz="2400" dirty="0">
                <a:latin typeface="Times New Roman" panose="02020603050405020304" pitchFamily="18" charset="0"/>
                <a:cs typeface="Times New Roman" panose="02020603050405020304" pitchFamily="18" charset="0"/>
              </a:rPr>
              <a:t>Self-reflection May Give Insight Into The Job Via Reflection on experiences.</a:t>
            </a:r>
          </a:p>
          <a:p>
            <a:r>
              <a:rPr lang="en-US" sz="2400" dirty="0">
                <a:latin typeface="Times New Roman" panose="02020603050405020304" pitchFamily="18" charset="0"/>
                <a:cs typeface="Times New Roman" panose="02020603050405020304" pitchFamily="18" charset="0"/>
              </a:rPr>
              <a:t>It is Activity Of Thinking Critically About Any Aspect Of The Professional Practice.</a:t>
            </a:r>
          </a:p>
          <a:p>
            <a:r>
              <a:rPr lang="en-US" sz="2400" dirty="0">
                <a:latin typeface="Times New Roman" panose="02020603050405020304" pitchFamily="18" charset="0"/>
                <a:cs typeface="Times New Roman" panose="02020603050405020304" pitchFamily="18" charset="0"/>
              </a:rPr>
              <a:t>Maintain Existing Standards Of Practice And To Create Improvements And Adjustments</a:t>
            </a:r>
          </a:p>
          <a:p>
            <a:r>
              <a:rPr lang="en-US" sz="2400" dirty="0">
                <a:latin typeface="Times New Roman" panose="02020603050405020304" pitchFamily="18" charset="0"/>
                <a:cs typeface="Times New Roman" panose="02020603050405020304" pitchFamily="18" charset="0"/>
              </a:rPr>
              <a:t>This reflection highlights whether the innovation concept of the Covid-19 vaccine from Pfizer has provided the company with a business advantage </a:t>
            </a:r>
          </a:p>
          <a:p>
            <a:r>
              <a:rPr lang="en-US" sz="2400" dirty="0">
                <a:latin typeface="Times New Roman" panose="02020603050405020304" pitchFamily="18" charset="0"/>
                <a:cs typeface="Times New Roman" panose="02020603050405020304" pitchFamily="18" charset="0"/>
              </a:rPr>
              <a:t>It also evaluated whether it has been ineffective in providing Pfizer with a business advantage and competitive advantage by using Gibbs reflective Model.</a:t>
            </a:r>
          </a:p>
        </p:txBody>
      </p:sp>
      <p:pic>
        <p:nvPicPr>
          <p:cNvPr id="5" name="Picture 4">
            <a:extLst>
              <a:ext uri="{FF2B5EF4-FFF2-40B4-BE49-F238E27FC236}">
                <a16:creationId xmlns:a16="http://schemas.microsoft.com/office/drawing/2014/main" id="{E8B5B848-887E-4DAC-605B-E7C23B9F0F83}"/>
              </a:ext>
            </a:extLst>
          </p:cNvPr>
          <p:cNvPicPr>
            <a:picLocks noChangeAspect="1"/>
          </p:cNvPicPr>
          <p:nvPr/>
        </p:nvPicPr>
        <p:blipFill>
          <a:blip r:embed="rId3"/>
          <a:stretch>
            <a:fillRect/>
          </a:stretch>
        </p:blipFill>
        <p:spPr>
          <a:xfrm>
            <a:off x="4669155" y="123986"/>
            <a:ext cx="5784962" cy="2603716"/>
          </a:xfrm>
          <a:prstGeom prst="rect">
            <a:avLst/>
          </a:prstGeom>
        </p:spPr>
      </p:pic>
    </p:spTree>
    <p:extLst>
      <p:ext uri="{BB962C8B-B14F-4D97-AF65-F5344CB8AC3E}">
        <p14:creationId xmlns:p14="http://schemas.microsoft.com/office/powerpoint/2010/main" val="2250149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F8434A8-C9B5-3527-CC37-C04EECE8B537}"/>
              </a:ext>
            </a:extLst>
          </p:cNvPr>
          <p:cNvSpPr>
            <a:spLocks noGrp="1"/>
          </p:cNvSpPr>
          <p:nvPr>
            <p:ph type="title"/>
          </p:nvPr>
        </p:nvSpPr>
        <p:spPr>
          <a:xfrm>
            <a:off x="640081" y="791570"/>
            <a:ext cx="4018839" cy="5262390"/>
          </a:xfrm>
        </p:spPr>
        <p:txBody>
          <a:bodyPr anchor="ctr">
            <a:normAutofit/>
          </a:bodyPr>
          <a:lstStyle/>
          <a:p>
            <a:pPr algn="r"/>
            <a:r>
              <a:rPr lang="en-US" sz="5400">
                <a:solidFill>
                  <a:schemeClr val="bg2"/>
                </a:solidFill>
                <a:latin typeface="Times New Roman" panose="02020603050405020304" pitchFamily="18" charset="0"/>
                <a:cs typeface="Times New Roman" panose="02020603050405020304" pitchFamily="18" charset="0"/>
              </a:rPr>
              <a:t>Has the Innovation Concept Provided Pfizer with a Business Advantage</a:t>
            </a:r>
          </a:p>
        </p:txBody>
      </p:sp>
      <p:sp>
        <p:nvSpPr>
          <p:cNvPr id="13"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94102038-5B74-5354-0841-E1607476F5CA}"/>
              </a:ext>
            </a:extLst>
          </p:cNvPr>
          <p:cNvSpPr>
            <a:spLocks noGrp="1"/>
          </p:cNvSpPr>
          <p:nvPr>
            <p:ph idx="1"/>
          </p:nvPr>
        </p:nvSpPr>
        <p:spPr>
          <a:xfrm>
            <a:off x="5780867" y="108487"/>
            <a:ext cx="6214821" cy="5945473"/>
          </a:xfrm>
        </p:spPr>
        <p:txBody>
          <a:bodyPr anchor="ctr">
            <a:normAutofit/>
          </a:bodyPr>
          <a:lstStyle/>
          <a:p>
            <a:pPr marL="0" indent="0">
              <a:buNone/>
            </a:pPr>
            <a:r>
              <a:rPr lang="en-US" b="1" dirty="0">
                <a:latin typeface="Times New Roman" panose="02020603050405020304" pitchFamily="18" charset="0"/>
                <a:cs typeface="Times New Roman" panose="02020603050405020304" pitchFamily="18" charset="0"/>
              </a:rPr>
              <a:t>Gibbs Model of Reflection -description</a:t>
            </a:r>
          </a:p>
          <a:p>
            <a:r>
              <a:rPr lang="en-US" dirty="0">
                <a:latin typeface="Times New Roman" panose="02020603050405020304" pitchFamily="18" charset="0"/>
                <a:cs typeface="Times New Roman" panose="02020603050405020304" pitchFamily="18" charset="0"/>
              </a:rPr>
              <a:t> Pfizer’s innovation approach, i.e., covid-19 vaccination</a:t>
            </a:r>
          </a:p>
          <a:p>
            <a:r>
              <a:rPr lang="en-US" dirty="0">
                <a:latin typeface="Times New Roman" panose="02020603050405020304" pitchFamily="18" charset="0"/>
                <a:cs typeface="Times New Roman" panose="02020603050405020304" pitchFamily="18" charset="0"/>
              </a:rPr>
              <a:t>Thanks to Pfizer (PFE), the COVID-19 vaccine has officially received its first federal clearance (BNTX) </a:t>
            </a:r>
          </a:p>
          <a:p>
            <a:r>
              <a:rPr lang="en-US" dirty="0">
                <a:latin typeface="Times New Roman" panose="02020603050405020304" pitchFamily="18" charset="0"/>
                <a:cs typeface="Times New Roman" panose="02020603050405020304" pitchFamily="18" charset="0"/>
              </a:rPr>
              <a:t>It served as an innovation opportunity for Pfizer.</a:t>
            </a:r>
          </a:p>
          <a:p>
            <a:r>
              <a:rPr lang="en-US" dirty="0">
                <a:latin typeface="Times New Roman" panose="02020603050405020304" pitchFamily="18" charset="0"/>
                <a:cs typeface="Times New Roman" panose="02020603050405020304" pitchFamily="18" charset="0"/>
              </a:rPr>
              <a:t>The organization has been pleased with its contributions to the battle against the coronavirus pandemic</a:t>
            </a:r>
          </a:p>
          <a:p>
            <a:r>
              <a:rPr lang="en-US" dirty="0">
                <a:latin typeface="Times New Roman" panose="02020603050405020304" pitchFamily="18" charset="0"/>
                <a:cs typeface="Times New Roman" panose="02020603050405020304" pitchFamily="18" charset="0"/>
              </a:rPr>
              <a:t> Pfizer’s partnership with BioNTech revealed a significant structural advantage</a:t>
            </a:r>
          </a:p>
          <a:p>
            <a:r>
              <a:rPr lang="en-US" dirty="0">
                <a:latin typeface="Times New Roman" panose="02020603050405020304" pitchFamily="18" charset="0"/>
                <a:cs typeface="Times New Roman" panose="02020603050405020304" pitchFamily="18" charset="0"/>
              </a:rPr>
              <a:t> In comparison to smaller rivals, the resources of financial institutions, distribution networks, and regulatory agencies represent enormous entrance hurdles.</a:t>
            </a:r>
          </a:p>
        </p:txBody>
      </p:sp>
    </p:spTree>
    <p:extLst>
      <p:ext uri="{BB962C8B-B14F-4D97-AF65-F5344CB8AC3E}">
        <p14:creationId xmlns:p14="http://schemas.microsoft.com/office/powerpoint/2010/main" val="4058453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8434A8-C9B5-3527-CC37-C04EECE8B537}"/>
              </a:ext>
            </a:extLst>
          </p:cNvPr>
          <p:cNvSpPr>
            <a:spLocks noGrp="1"/>
          </p:cNvSpPr>
          <p:nvPr>
            <p:ph type="title"/>
          </p:nvPr>
        </p:nvSpPr>
        <p:spPr>
          <a:xfrm>
            <a:off x="8471424" y="344395"/>
            <a:ext cx="3059315" cy="1827306"/>
          </a:xfrm>
        </p:spPr>
        <p:txBody>
          <a:bodyPr anchor="b">
            <a:normAutofit/>
          </a:bodyPr>
          <a:lstStyle/>
          <a:p>
            <a:r>
              <a:rPr lang="en-US" sz="2000" dirty="0"/>
              <a:t>Has </a:t>
            </a:r>
            <a:r>
              <a:rPr lang="en-US" sz="2000" dirty="0">
                <a:latin typeface="Times New Roman" panose="02020603050405020304" pitchFamily="18" charset="0"/>
                <a:cs typeface="Times New Roman" panose="02020603050405020304" pitchFamily="18" charset="0"/>
              </a:rPr>
              <a:t>the</a:t>
            </a:r>
            <a:r>
              <a:rPr lang="en-US" sz="2000" dirty="0"/>
              <a:t> Innovation Concept Provided Pfizer with a Business Advantage</a:t>
            </a:r>
          </a:p>
        </p:txBody>
      </p:sp>
      <p:pic>
        <p:nvPicPr>
          <p:cNvPr id="1026" name="Picture 2" descr="COVID-19 mRNA Vaccine Production">
            <a:extLst>
              <a:ext uri="{FF2B5EF4-FFF2-40B4-BE49-F238E27FC236}">
                <a16:creationId xmlns:a16="http://schemas.microsoft.com/office/drawing/2014/main" id="{60CD7E6A-187F-60B3-6B26-FD4CFC6279E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48779" y="1488267"/>
            <a:ext cx="6138001" cy="388146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4102038-5B74-5354-0841-E1607476F5CA}"/>
              </a:ext>
            </a:extLst>
          </p:cNvPr>
          <p:cNvSpPr>
            <a:spLocks noGrp="1"/>
          </p:cNvSpPr>
          <p:nvPr>
            <p:ph idx="1"/>
          </p:nvPr>
        </p:nvSpPr>
        <p:spPr>
          <a:xfrm>
            <a:off x="7470182" y="2171701"/>
            <a:ext cx="4721817" cy="4523567"/>
          </a:xfrm>
        </p:spPr>
        <p:txBody>
          <a:bodyPr>
            <a:normAutofit/>
          </a:bodyPr>
          <a:lstStyle/>
          <a:p>
            <a:pPr marL="0" indent="0">
              <a:buNone/>
            </a:pPr>
            <a:endParaRPr lang="en-US" sz="1600" dirty="0">
              <a:latin typeface="Times New Roman" panose="02020603050405020304" pitchFamily="18" charset="0"/>
              <a:cs typeface="Times New Roman" panose="02020603050405020304" pitchFamily="18" charset="0"/>
            </a:endParaRPr>
          </a:p>
          <a:p>
            <a:pPr lvl="1"/>
            <a:r>
              <a:rPr lang="en-US" sz="1600" dirty="0">
                <a:latin typeface="Times New Roman" panose="02020603050405020304" pitchFamily="18" charset="0"/>
                <a:cs typeface="Times New Roman" panose="02020603050405020304" pitchFamily="18" charset="0"/>
              </a:rPr>
              <a:t>BioNTech and Pfizer have worked together in the past due to a 2018 flu vaccination deal</a:t>
            </a:r>
          </a:p>
          <a:p>
            <a:pPr lvl="1"/>
            <a:r>
              <a:rPr lang="en-US" sz="1600" dirty="0">
                <a:latin typeface="Times New Roman" panose="02020603050405020304" pitchFamily="18" charset="0"/>
                <a:cs typeface="Times New Roman" panose="02020603050405020304" pitchFamily="18" charset="0"/>
              </a:rPr>
              <a:t>it was said that the collaboration will be based on “combining Pfizer’s research</a:t>
            </a:r>
          </a:p>
          <a:p>
            <a:pPr lvl="1"/>
            <a:r>
              <a:rPr lang="en-US" sz="1600" dirty="0">
                <a:latin typeface="Times New Roman" panose="02020603050405020304" pitchFamily="18" charset="0"/>
                <a:cs typeface="Times New Roman" panose="02020603050405020304" pitchFamily="18" charset="0"/>
              </a:rPr>
              <a:t>With BioNTech’s mRNA vaccine technology and experience</a:t>
            </a:r>
          </a:p>
          <a:p>
            <a:pPr lvl="1"/>
            <a:r>
              <a:rPr lang="en-US" sz="1600" dirty="0">
                <a:latin typeface="Times New Roman" panose="02020603050405020304" pitchFamily="18" charset="0"/>
                <a:cs typeface="Times New Roman" panose="02020603050405020304" pitchFamily="18" charset="0"/>
              </a:rPr>
              <a:t>BioNTech is responsible for manufacturing the vaccine</a:t>
            </a:r>
          </a:p>
          <a:p>
            <a:pPr lvl="1"/>
            <a:r>
              <a:rPr lang="en-US" sz="1600" dirty="0">
                <a:latin typeface="Times New Roman" panose="02020603050405020304" pitchFamily="18" charset="0"/>
                <a:cs typeface="Times New Roman" panose="02020603050405020304" pitchFamily="18" charset="0"/>
              </a:rPr>
              <a:t>Pfizer  is responsible for clinical studies, worldwide regulatory approvals, and vaccine distribution of Pfizer (Johnson, 2001)</a:t>
            </a:r>
          </a:p>
          <a:p>
            <a:endParaRPr lang="en-US" sz="1600" dirty="0">
              <a:latin typeface="Times New Roman" panose="02020603050405020304" pitchFamily="18" charset="0"/>
              <a:cs typeface="Times New Roman" panose="02020603050405020304" pitchFamily="18" charset="0"/>
            </a:endParaRPr>
          </a:p>
        </p:txBody>
      </p:sp>
      <p:sp>
        <p:nvSpPr>
          <p:cNvPr id="1033"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41969942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4BB1650-B616-4EFB-9FB7-5D93104B5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102038-5B74-5354-0841-E1607476F5CA}"/>
              </a:ext>
            </a:extLst>
          </p:cNvPr>
          <p:cNvSpPr>
            <a:spLocks noGrp="1"/>
          </p:cNvSpPr>
          <p:nvPr>
            <p:ph idx="1"/>
          </p:nvPr>
        </p:nvSpPr>
        <p:spPr>
          <a:xfrm>
            <a:off x="1188720" y="640080"/>
            <a:ext cx="5369029" cy="5029200"/>
          </a:xfrm>
        </p:spPr>
        <p:txBody>
          <a:bodyPr anchor="ctr">
            <a:normAutofit/>
          </a:bodyPr>
          <a:lstStyle/>
          <a:p>
            <a:pPr marL="0" indent="0">
              <a:buNone/>
            </a:pPr>
            <a:r>
              <a:rPr lang="en-US" b="1" dirty="0">
                <a:latin typeface="Times New Roman" panose="02020603050405020304" pitchFamily="18" charset="0"/>
                <a:cs typeface="Times New Roman" panose="02020603050405020304" pitchFamily="18" charset="0"/>
              </a:rPr>
              <a:t>Gibbs Model of Reflection -description</a:t>
            </a:r>
          </a:p>
          <a:p>
            <a:r>
              <a:rPr lang="en-US" dirty="0">
                <a:latin typeface="Times New Roman" panose="02020603050405020304" pitchFamily="18" charset="0"/>
                <a:cs typeface="Times New Roman" panose="02020603050405020304" pitchFamily="18" charset="0"/>
              </a:rPr>
              <a:t>With the innovation opportunity of Pfizer, the Pfizer Covid-19 vaccination demonstrates that Pfizer is more devoted than ever to researching and developing innovative treatments. </a:t>
            </a:r>
          </a:p>
          <a:p>
            <a:r>
              <a:rPr lang="en-US" dirty="0">
                <a:latin typeface="Times New Roman" panose="02020603050405020304" pitchFamily="18" charset="0"/>
                <a:cs typeface="Times New Roman" panose="02020603050405020304" pitchFamily="18" charset="0"/>
              </a:rPr>
              <a:t>The COVID-19 vaccination was authorized because the firm is moving its attention to cutting-edge, scientific medicine (</a:t>
            </a:r>
            <a:r>
              <a:rPr lang="en-US" dirty="0" err="1">
                <a:latin typeface="Times New Roman" panose="02020603050405020304" pitchFamily="18" charset="0"/>
                <a:cs typeface="Times New Roman" panose="02020603050405020304" pitchFamily="18" charset="0"/>
              </a:rPr>
              <a:t>Ombrosi</a:t>
            </a:r>
            <a:r>
              <a:rPr lang="en-US" dirty="0">
                <a:latin typeface="Times New Roman" panose="02020603050405020304" pitchFamily="18" charset="0"/>
                <a:cs typeface="Times New Roman" panose="02020603050405020304" pitchFamily="18" charset="0"/>
              </a:rPr>
              <a:t> et al., 2019</a:t>
            </a:r>
          </a:p>
          <a:p>
            <a:r>
              <a:rPr lang="en-US" dirty="0">
                <a:latin typeface="Times New Roman" panose="02020603050405020304" pitchFamily="18" charset="0"/>
                <a:cs typeface="Times New Roman" panose="02020603050405020304" pitchFamily="18" charset="0"/>
              </a:rPr>
              <a:t>In 2019, the consumer products division was spun off, and in 2020, the generic pharmaceutical business began operations</a:t>
            </a:r>
          </a:p>
          <a:p>
            <a:r>
              <a:rPr lang="en-US" dirty="0">
                <a:latin typeface="Times New Roman" panose="02020603050405020304" pitchFamily="18" charset="0"/>
                <a:cs typeface="Times New Roman" panose="02020603050405020304" pitchFamily="18" charset="0"/>
              </a:rPr>
              <a:t>Therefore, both transactions will be beneficial for the company’s value and a long-term investment goals.</a:t>
            </a:r>
          </a:p>
          <a:p>
            <a:endParaRPr lang="en-US" dirty="0">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BB47C962-A905-4168-832D-BF622B381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527850" y="0"/>
            <a:ext cx="4664149"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B0CAA55C-9F48-4F94-95AA-5635394974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5F8434A8-C9B5-3527-CC37-C04EECE8B537}"/>
              </a:ext>
            </a:extLst>
          </p:cNvPr>
          <p:cNvSpPr>
            <a:spLocks noGrp="1"/>
          </p:cNvSpPr>
          <p:nvPr>
            <p:ph type="title"/>
          </p:nvPr>
        </p:nvSpPr>
        <p:spPr>
          <a:xfrm>
            <a:off x="8523027" y="1252181"/>
            <a:ext cx="3132162" cy="4302457"/>
          </a:xfrm>
        </p:spPr>
        <p:txBody>
          <a:bodyPr>
            <a:normAutofit/>
          </a:bodyPr>
          <a:lstStyle/>
          <a:p>
            <a:r>
              <a:rPr lang="en-US" sz="4000" dirty="0">
                <a:solidFill>
                  <a:schemeClr val="bg2"/>
                </a:solidFill>
              </a:rPr>
              <a:t>Has the Innovation Concept Provided Pfizer with a Business Advantage</a:t>
            </a:r>
          </a:p>
        </p:txBody>
      </p:sp>
    </p:spTree>
    <p:extLst>
      <p:ext uri="{BB962C8B-B14F-4D97-AF65-F5344CB8AC3E}">
        <p14:creationId xmlns:p14="http://schemas.microsoft.com/office/powerpoint/2010/main" val="1080375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159B63-C56D-4E4E-8B07-40A1346DC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8434A8-C9B5-3527-CC37-C04EECE8B537}"/>
              </a:ext>
            </a:extLst>
          </p:cNvPr>
          <p:cNvSpPr>
            <a:spLocks noGrp="1"/>
          </p:cNvSpPr>
          <p:nvPr>
            <p:ph type="title"/>
          </p:nvPr>
        </p:nvSpPr>
        <p:spPr>
          <a:xfrm>
            <a:off x="967902" y="1194180"/>
            <a:ext cx="3523938" cy="5020353"/>
          </a:xfrm>
        </p:spPr>
        <p:txBody>
          <a:bodyPr>
            <a:normAutofit/>
          </a:bodyPr>
          <a:lstStyle/>
          <a:p>
            <a:r>
              <a:rPr lang="en-US" dirty="0"/>
              <a:t>Has the</a:t>
            </a:r>
            <a:r>
              <a:rPr lang="en-US" dirty="0">
                <a:latin typeface="Times New Roman" panose="02020603050405020304" pitchFamily="18" charset="0"/>
                <a:cs typeface="Times New Roman" panose="02020603050405020304" pitchFamily="18" charset="0"/>
              </a:rPr>
              <a:t> </a:t>
            </a:r>
            <a:r>
              <a:rPr lang="en-US" dirty="0"/>
              <a:t>Innovation Concept Provided Pfizer with a Business Advantage</a:t>
            </a:r>
          </a:p>
        </p:txBody>
      </p:sp>
      <p:sp>
        <p:nvSpPr>
          <p:cNvPr id="10" name="Rectangle 9">
            <a:extLst>
              <a:ext uri="{FF2B5EF4-FFF2-40B4-BE49-F238E27FC236}">
                <a16:creationId xmlns:a16="http://schemas.microsoft.com/office/drawing/2014/main" id="{27DEF201-077E-444A-A3F0-66E14253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94102038-5B74-5354-0841-E1607476F5CA}"/>
              </a:ext>
            </a:extLst>
          </p:cNvPr>
          <p:cNvSpPr>
            <a:spLocks noGrp="1"/>
          </p:cNvSpPr>
          <p:nvPr>
            <p:ph idx="1"/>
          </p:nvPr>
        </p:nvSpPr>
        <p:spPr>
          <a:xfrm>
            <a:off x="5056542" y="929899"/>
            <a:ext cx="6055744" cy="5284634"/>
          </a:xfrm>
        </p:spPr>
        <p:txBody>
          <a:bodyPr>
            <a:normAutofit/>
          </a:bodyPr>
          <a:lstStyle/>
          <a:p>
            <a:pPr marL="0" indent="0">
              <a:buNone/>
            </a:pPr>
            <a:r>
              <a:rPr lang="en-US" sz="2400" dirty="0"/>
              <a:t>Gibbs Model-evaluation</a:t>
            </a:r>
          </a:p>
          <a:p>
            <a:r>
              <a:rPr lang="en-US" sz="2400" dirty="0"/>
              <a:t>Many healthcare organizations repurchased Pfizer stock in 2018. </a:t>
            </a:r>
          </a:p>
          <a:p>
            <a:r>
              <a:rPr lang="en-US" sz="2400" dirty="0"/>
              <a:t>They have picked this firm, i.e., Pfizer Covid-19 vaccination because they believe it offers a wide variety of medications </a:t>
            </a:r>
          </a:p>
          <a:p>
            <a:r>
              <a:rPr lang="en-US" sz="2400" dirty="0"/>
              <a:t>Therefore, I have evaluated that this viewpoint has not altered much.</a:t>
            </a:r>
          </a:p>
          <a:p>
            <a:r>
              <a:rPr lang="en-US" sz="2400" dirty="0"/>
              <a:t>But they now believe that the argument for investment in Pfizer’s Covid-19 vaccine has strengthened, which gives it a business advantage (</a:t>
            </a:r>
            <a:r>
              <a:rPr lang="en-US" sz="2400" dirty="0" err="1"/>
              <a:t>Mahase</a:t>
            </a:r>
            <a:r>
              <a:rPr lang="en-US" sz="2400" dirty="0"/>
              <a:t>, 2020).</a:t>
            </a:r>
          </a:p>
          <a:p>
            <a:endParaRPr lang="en-US" sz="2400" dirty="0"/>
          </a:p>
        </p:txBody>
      </p:sp>
    </p:spTree>
    <p:extLst>
      <p:ext uri="{BB962C8B-B14F-4D97-AF65-F5344CB8AC3E}">
        <p14:creationId xmlns:p14="http://schemas.microsoft.com/office/powerpoint/2010/main" val="3647758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9F986-EB1B-0BB7-52CB-7DD216A0271E}"/>
              </a:ext>
            </a:extLst>
          </p:cNvPr>
          <p:cNvSpPr>
            <a:spLocks noGrp="1"/>
          </p:cNvSpPr>
          <p:nvPr>
            <p:ph type="title"/>
          </p:nvPr>
        </p:nvSpPr>
        <p:spPr/>
        <p:txBody>
          <a:bodyPr>
            <a:normAutofit fontScale="90000"/>
          </a:bodyPr>
          <a:lstStyle/>
          <a:p>
            <a:r>
              <a:rPr lang="en-US" sz="4400" dirty="0"/>
              <a:t>Has the Innovation Concept Provided Pfizer with a Business Advantage</a:t>
            </a:r>
            <a:br>
              <a:rPr lang="en-US" sz="4400" dirty="0"/>
            </a:br>
            <a:r>
              <a:rPr lang="en-US" sz="4400" dirty="0"/>
              <a:t>Gibbs Model-feelings</a:t>
            </a:r>
            <a:endParaRPr lang="en-GB" dirty="0"/>
          </a:p>
        </p:txBody>
      </p:sp>
      <p:sp>
        <p:nvSpPr>
          <p:cNvPr id="3" name="Content Placeholder 2">
            <a:extLst>
              <a:ext uri="{FF2B5EF4-FFF2-40B4-BE49-F238E27FC236}">
                <a16:creationId xmlns:a16="http://schemas.microsoft.com/office/drawing/2014/main" id="{42C0D7C5-C719-1A9C-93CD-A84FBE953BC8}"/>
              </a:ext>
            </a:extLst>
          </p:cNvPr>
          <p:cNvSpPr>
            <a:spLocks noGrp="1"/>
          </p:cNvSpPr>
          <p:nvPr>
            <p:ph idx="1"/>
          </p:nvPr>
        </p:nvSpPr>
        <p:spPr/>
        <p:txBody>
          <a:bodyPr>
            <a:normAutofit/>
          </a:bodyPr>
          <a:lstStyle/>
          <a:p>
            <a:pPr marL="0" indent="0" algn="ctr">
              <a:buNone/>
            </a:pPr>
            <a:endParaRPr lang="en-US" dirty="0"/>
          </a:p>
          <a:p>
            <a:pPr marL="0" indent="0">
              <a:buNone/>
            </a:pPr>
            <a:r>
              <a:rPr lang="en-US" dirty="0"/>
              <a:t>      The company retains advantages over its rivals.</a:t>
            </a:r>
          </a:p>
          <a:p>
            <a:pPr marL="0" indent="0">
              <a:buNone/>
            </a:pPr>
            <a:endParaRPr lang="en-US" dirty="0"/>
          </a:p>
          <a:p>
            <a:r>
              <a:rPr lang="en-US" dirty="0"/>
              <a:t>Importantly, top-line growth is anticipated to accelerate over the coming year as a result of the sustained strength of current pharmaceutical businesses and a slew of new approvals (McMahon et al., 2021).</a:t>
            </a:r>
          </a:p>
          <a:p>
            <a:endParaRPr lang="en-GB" dirty="0"/>
          </a:p>
        </p:txBody>
      </p:sp>
    </p:spTree>
    <p:extLst>
      <p:ext uri="{BB962C8B-B14F-4D97-AF65-F5344CB8AC3E}">
        <p14:creationId xmlns:p14="http://schemas.microsoft.com/office/powerpoint/2010/main" val="33878787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434A8-C9B5-3527-CC37-C04EECE8B537}"/>
              </a:ext>
            </a:extLst>
          </p:cNvPr>
          <p:cNvSpPr>
            <a:spLocks noGrp="1"/>
          </p:cNvSpPr>
          <p:nvPr>
            <p:ph type="title"/>
          </p:nvPr>
        </p:nvSpPr>
        <p:spPr>
          <a:xfrm>
            <a:off x="7860667" y="685800"/>
            <a:ext cx="3656419" cy="1485900"/>
          </a:xfrm>
        </p:spPr>
        <p:txBody>
          <a:bodyPr>
            <a:normAutofit/>
          </a:bodyPr>
          <a:lstStyle/>
          <a:p>
            <a:r>
              <a:rPr lang="en-US" sz="2400">
                <a:latin typeface="Times New Roman" panose="02020603050405020304" pitchFamily="18" charset="0"/>
                <a:cs typeface="Times New Roman" panose="02020603050405020304" pitchFamily="18" charset="0"/>
              </a:rPr>
              <a:t>Has the Innovation Concept Provided Pfizer with a Business Advantage</a:t>
            </a:r>
          </a:p>
        </p:txBody>
      </p:sp>
      <p:sp>
        <p:nvSpPr>
          <p:cNvPr id="2055" name="Rectangle 2054">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050" name="Picture 2" descr="Woman-Made: Hear from Women at Pfizer With Careers in Modern Manufacturing  | Pfizer">
            <a:extLst>
              <a:ext uri="{FF2B5EF4-FFF2-40B4-BE49-F238E27FC236}">
                <a16:creationId xmlns:a16="http://schemas.microsoft.com/office/drawing/2014/main" id="{A13F92AB-F5DE-4BFA-C741-3F8578A0DA5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23561" y="825080"/>
            <a:ext cx="6517065" cy="4887798"/>
          </a:xfrm>
          <a:prstGeom prst="rect">
            <a:avLst/>
          </a:prstGeom>
          <a:solidFill>
            <a:srgbClr val="FFFFFF">
              <a:shade val="85000"/>
            </a:srgbClr>
          </a:solidFill>
        </p:spPr>
      </p:pic>
      <p:sp>
        <p:nvSpPr>
          <p:cNvPr id="3" name="Content Placeholder 2">
            <a:extLst>
              <a:ext uri="{FF2B5EF4-FFF2-40B4-BE49-F238E27FC236}">
                <a16:creationId xmlns:a16="http://schemas.microsoft.com/office/drawing/2014/main" id="{94102038-5B74-5354-0841-E1607476F5CA}"/>
              </a:ext>
            </a:extLst>
          </p:cNvPr>
          <p:cNvSpPr>
            <a:spLocks noGrp="1"/>
          </p:cNvSpPr>
          <p:nvPr>
            <p:ph idx="1"/>
          </p:nvPr>
        </p:nvSpPr>
        <p:spPr>
          <a:xfrm>
            <a:off x="7860667" y="2286000"/>
            <a:ext cx="3656419" cy="3581400"/>
          </a:xfrm>
        </p:spPr>
        <p:txBody>
          <a:bodyPr>
            <a:noAutofit/>
          </a:bodyPr>
          <a:lstStyle/>
          <a:p>
            <a:pPr marL="0" indent="0">
              <a:buNone/>
            </a:pP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 Pfizer’s indicative of high standards that the corporation is prepared to utilize its scientific and logistical expertise</a:t>
            </a:r>
          </a:p>
          <a:p>
            <a:r>
              <a:rPr lang="en-US" sz="1800" dirty="0">
                <a:latin typeface="Times New Roman" panose="02020603050405020304" pitchFamily="18" charset="0"/>
                <a:cs typeface="Times New Roman" panose="02020603050405020304" pitchFamily="18" charset="0"/>
              </a:rPr>
              <a:t>It assist address issues with healthcare systems throughout the globe (</a:t>
            </a:r>
            <a:r>
              <a:rPr lang="en-US" sz="1800" dirty="0" err="1">
                <a:latin typeface="Times New Roman" panose="02020603050405020304" pitchFamily="18" charset="0"/>
                <a:cs typeface="Times New Roman" panose="02020603050405020304" pitchFamily="18" charset="0"/>
              </a:rPr>
              <a:t>Mahase</a:t>
            </a:r>
            <a:r>
              <a:rPr lang="en-US" sz="1800" dirty="0">
                <a:latin typeface="Times New Roman" panose="02020603050405020304" pitchFamily="18" charset="0"/>
                <a:cs typeface="Times New Roman" panose="02020603050405020304" pitchFamily="18" charset="0"/>
              </a:rPr>
              <a:t>, 2021)</a:t>
            </a:r>
          </a:p>
          <a:p>
            <a:r>
              <a:rPr lang="en-US" sz="1800" dirty="0">
                <a:latin typeface="Times New Roman" panose="02020603050405020304" pitchFamily="18" charset="0"/>
                <a:cs typeface="Times New Roman" panose="02020603050405020304" pitchFamily="18" charset="0"/>
              </a:rPr>
              <a:t> It has long-term advantages over its rivals,</a:t>
            </a:r>
          </a:p>
          <a:p>
            <a:r>
              <a:rPr lang="en-US" sz="1800" dirty="0">
                <a:latin typeface="Times New Roman" panose="02020603050405020304" pitchFamily="18" charset="0"/>
                <a:cs typeface="Times New Roman" panose="02020603050405020304" pitchFamily="18" charset="0"/>
              </a:rPr>
              <a:t>It has a solid financial position, and promising growth prospects. (</a:t>
            </a:r>
            <a:r>
              <a:rPr lang="en-US" sz="1800" dirty="0" err="1">
                <a:latin typeface="Times New Roman" panose="02020603050405020304" pitchFamily="18" charset="0"/>
                <a:cs typeface="Times New Roman" panose="02020603050405020304" pitchFamily="18" charset="0"/>
              </a:rPr>
              <a:t>Mahase</a:t>
            </a:r>
            <a:r>
              <a:rPr lang="en-US" sz="1800" dirty="0">
                <a:latin typeface="Times New Roman" panose="02020603050405020304" pitchFamily="18" charset="0"/>
                <a:cs typeface="Times New Roman" panose="02020603050405020304" pitchFamily="18" charset="0"/>
              </a:rPr>
              <a:t>, 2021) </a:t>
            </a:r>
          </a:p>
          <a:p>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8113312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434A8-C9B5-3527-CC37-C04EECE8B537}"/>
              </a:ext>
            </a:extLst>
          </p:cNvPr>
          <p:cNvSpPr>
            <a:spLocks noGrp="1"/>
          </p:cNvSpPr>
          <p:nvPr>
            <p:ph type="title"/>
          </p:nvPr>
        </p:nvSpPr>
        <p:spPr>
          <a:xfrm>
            <a:off x="1371600" y="685800"/>
            <a:ext cx="9601200" cy="1485900"/>
          </a:xfrm>
        </p:spPr>
        <p:txBody>
          <a:bodyPr>
            <a:normAutofit/>
          </a:bodyPr>
          <a:lstStyle/>
          <a:p>
            <a:r>
              <a:rPr lang="en-US">
                <a:latin typeface="Times New Roman" panose="02020603050405020304" pitchFamily="18" charset="0"/>
                <a:cs typeface="Times New Roman" panose="02020603050405020304" pitchFamily="18" charset="0"/>
              </a:rPr>
              <a:t>Has the Innovation Concept Provided Pfizer with a Business Advantage</a:t>
            </a:r>
          </a:p>
        </p:txBody>
      </p:sp>
      <p:graphicFrame>
        <p:nvGraphicFramePr>
          <p:cNvPr id="5" name="Content Placeholder 2">
            <a:extLst>
              <a:ext uri="{FF2B5EF4-FFF2-40B4-BE49-F238E27FC236}">
                <a16:creationId xmlns:a16="http://schemas.microsoft.com/office/drawing/2014/main" id="{88256760-D0A8-04CB-B743-97875F8935AE}"/>
              </a:ext>
            </a:extLst>
          </p:cNvPr>
          <p:cNvGraphicFramePr>
            <a:graphicFrameLocks noGrp="1"/>
          </p:cNvGraphicFramePr>
          <p:nvPr>
            <p:ph idx="1"/>
            <p:extLst>
              <p:ext uri="{D42A27DB-BD31-4B8C-83A1-F6EECF244321}">
                <p14:modId xmlns:p14="http://schemas.microsoft.com/office/powerpoint/2010/main" val="3960904563"/>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8090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218225F4-B1A4-855A-AD45-535E4184B076}"/>
              </a:ext>
            </a:extLst>
          </p:cNvPr>
          <p:cNvGraphicFramePr>
            <a:graphicFrameLocks noGrp="1"/>
          </p:cNvGraphicFramePr>
          <p:nvPr>
            <p:ph idx="1"/>
            <p:extLst>
              <p:ext uri="{D42A27DB-BD31-4B8C-83A1-F6EECF244321}">
                <p14:modId xmlns:p14="http://schemas.microsoft.com/office/powerpoint/2010/main" val="124027326"/>
              </p:ext>
            </p:extLst>
          </p:nvPr>
        </p:nvGraphicFramePr>
        <p:xfrm>
          <a:off x="1456841" y="201478"/>
          <a:ext cx="9950935" cy="63698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6503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434A8-C9B5-3527-CC37-C04EECE8B537}"/>
              </a:ext>
            </a:extLst>
          </p:cNvPr>
          <p:cNvSpPr>
            <a:spLocks noGrp="1"/>
          </p:cNvSpPr>
          <p:nvPr>
            <p:ph type="title"/>
          </p:nvPr>
        </p:nvSpPr>
        <p:spPr>
          <a:xfrm>
            <a:off x="1371600" y="685800"/>
            <a:ext cx="9601200" cy="1485900"/>
          </a:xfrm>
        </p:spPr>
        <p:txBody>
          <a:bodyPr>
            <a:normAutofit/>
          </a:bodyPr>
          <a:lstStyle/>
          <a:p>
            <a:r>
              <a:rPr lang="en-US" dirty="0"/>
              <a:t>Has the Innovation Concept Provided Pfizer with a Business Advantage</a:t>
            </a:r>
          </a:p>
        </p:txBody>
      </p:sp>
      <p:graphicFrame>
        <p:nvGraphicFramePr>
          <p:cNvPr id="5" name="Content Placeholder 2">
            <a:extLst>
              <a:ext uri="{FF2B5EF4-FFF2-40B4-BE49-F238E27FC236}">
                <a16:creationId xmlns:a16="http://schemas.microsoft.com/office/drawing/2014/main" id="{180072A6-350A-5976-6335-77D14D8A7D09}"/>
              </a:ext>
            </a:extLst>
          </p:cNvPr>
          <p:cNvGraphicFramePr>
            <a:graphicFrameLocks noGrp="1"/>
          </p:cNvGraphicFramePr>
          <p:nvPr>
            <p:ph idx="1"/>
            <p:extLst>
              <p:ext uri="{D42A27DB-BD31-4B8C-83A1-F6EECF244321}">
                <p14:modId xmlns:p14="http://schemas.microsoft.com/office/powerpoint/2010/main" val="806685940"/>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6192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4902AA-4E7E-4D93-A756-AC2EF9AAF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76"/>
            <a:ext cx="1219199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0" name="Freeform 6">
            <a:extLst>
              <a:ext uri="{FF2B5EF4-FFF2-40B4-BE49-F238E27FC236}">
                <a16:creationId xmlns:a16="http://schemas.microsoft.com/office/drawing/2014/main" id="{AE0AE5A0-0098-4DC4-82DC-CCE4071B6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71285" y="626654"/>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1">
              <a:lumMod val="75000"/>
            </a:schemeClr>
          </a:solidFill>
          <a:ln w="0">
            <a:noFill/>
            <a:prstDash val="solid"/>
            <a:round/>
            <a:headEnd/>
            <a:tailEnd/>
          </a:ln>
        </p:spPr>
      </p:sp>
      <p:sp useBgFill="1">
        <p:nvSpPr>
          <p:cNvPr id="12" name="Rectangle 11">
            <a:extLst>
              <a:ext uri="{FF2B5EF4-FFF2-40B4-BE49-F238E27FC236}">
                <a16:creationId xmlns:a16="http://schemas.microsoft.com/office/drawing/2014/main" id="{B6D28670-6E3D-4F4B-AD22-EFA33BF3C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632" y="1010265"/>
            <a:ext cx="11115368" cy="5847734"/>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102038-5B74-5354-0841-E1607476F5CA}"/>
              </a:ext>
            </a:extLst>
          </p:cNvPr>
          <p:cNvSpPr>
            <a:spLocks noGrp="1"/>
          </p:cNvSpPr>
          <p:nvPr>
            <p:ph idx="1"/>
          </p:nvPr>
        </p:nvSpPr>
        <p:spPr>
          <a:xfrm>
            <a:off x="1371600" y="1425844"/>
            <a:ext cx="9539207" cy="4441555"/>
          </a:xfrm>
        </p:spPr>
        <p:txBody>
          <a:bodyPr>
            <a:normAutofit/>
          </a:bodyPr>
          <a:lstStyle/>
          <a:p>
            <a:r>
              <a:rPr lang="en-US" sz="2800" b="1" dirty="0">
                <a:latin typeface="Times New Roman" panose="02020603050405020304" pitchFamily="18" charset="0"/>
                <a:cs typeface="Times New Roman" panose="02020603050405020304" pitchFamily="18" charset="0"/>
              </a:rPr>
              <a:t>Action Plan</a:t>
            </a:r>
            <a:endParaRPr lang="en-US" sz="2800" dirty="0">
              <a:latin typeface="Times New Roman" panose="02020603050405020304" pitchFamily="18" charset="0"/>
              <a:cs typeface="Times New Roman" panose="02020603050405020304" pitchFamily="18" charset="0"/>
            </a:endParaRPr>
          </a:p>
          <a:p>
            <a:r>
              <a:rPr lang="en-US" sz="2800" dirty="0">
                <a:latin typeface="Times New Roman" panose="02020603050405020304" pitchFamily="18" charset="0"/>
                <a:cs typeface="Times New Roman" panose="02020603050405020304" pitchFamily="18" charset="0"/>
              </a:rPr>
              <a:t>I can now persuade that spending decreases as income rises</a:t>
            </a:r>
          </a:p>
          <a:p>
            <a:r>
              <a:rPr lang="en-US" sz="2800" dirty="0">
                <a:latin typeface="Times New Roman" panose="02020603050405020304" pitchFamily="18" charset="0"/>
                <a:cs typeface="Times New Roman" panose="02020603050405020304" pitchFamily="18" charset="0"/>
              </a:rPr>
              <a:t>As previously said, one of the essential aspects of innovation it contributes to increased sales and market share. As a result, the overall cost decreased</a:t>
            </a:r>
          </a:p>
          <a:p>
            <a:r>
              <a:rPr lang="en-US" sz="2800" dirty="0">
                <a:latin typeface="Times New Roman" panose="02020603050405020304" pitchFamily="18" charset="0"/>
                <a:cs typeface="Times New Roman" panose="02020603050405020304" pitchFamily="18" charset="0"/>
              </a:rPr>
              <a:t>Even if innovation offers numerous advantages for firms, the afore mentioned criteria will assist corporate leaders, managers, and executives see the need to adopt new ideas promptly (</a:t>
            </a:r>
            <a:r>
              <a:rPr lang="en-US" sz="2800" dirty="0" err="1">
                <a:latin typeface="Times New Roman" panose="02020603050405020304" pitchFamily="18" charset="0"/>
                <a:cs typeface="Times New Roman" panose="02020603050405020304" pitchFamily="18" charset="0"/>
              </a:rPr>
              <a:t>Pilishvili</a:t>
            </a:r>
            <a:r>
              <a:rPr lang="en-US" sz="2800" dirty="0">
                <a:latin typeface="Times New Roman" panose="02020603050405020304" pitchFamily="18" charset="0"/>
                <a:cs typeface="Times New Roman" panose="02020603050405020304" pitchFamily="18" charset="0"/>
              </a:rPr>
              <a:t> et al., 2021). </a:t>
            </a:r>
          </a:p>
        </p:txBody>
      </p:sp>
    </p:spTree>
    <p:extLst>
      <p:ext uri="{BB962C8B-B14F-4D97-AF65-F5344CB8AC3E}">
        <p14:creationId xmlns:p14="http://schemas.microsoft.com/office/powerpoint/2010/main" val="284571367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4902AA-4E7E-4D93-A756-AC2EF9AAF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76"/>
            <a:ext cx="1219199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0" name="Freeform 6">
            <a:extLst>
              <a:ext uri="{FF2B5EF4-FFF2-40B4-BE49-F238E27FC236}">
                <a16:creationId xmlns:a16="http://schemas.microsoft.com/office/drawing/2014/main" id="{AE0AE5A0-0098-4DC4-82DC-CCE4071B6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71285" y="626654"/>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1">
              <a:lumMod val="75000"/>
            </a:schemeClr>
          </a:solidFill>
          <a:ln w="0">
            <a:noFill/>
            <a:prstDash val="solid"/>
            <a:round/>
            <a:headEnd/>
            <a:tailEnd/>
          </a:ln>
        </p:spPr>
      </p:sp>
      <p:sp useBgFill="1">
        <p:nvSpPr>
          <p:cNvPr id="12" name="Rectangle 11">
            <a:extLst>
              <a:ext uri="{FF2B5EF4-FFF2-40B4-BE49-F238E27FC236}">
                <a16:creationId xmlns:a16="http://schemas.microsoft.com/office/drawing/2014/main" id="{B6D28670-6E3D-4F4B-AD22-EFA33BF3C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632" y="1010265"/>
            <a:ext cx="11115368" cy="5847734"/>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8434A8-C9B5-3527-CC37-C04EECE8B537}"/>
              </a:ext>
            </a:extLst>
          </p:cNvPr>
          <p:cNvSpPr>
            <a:spLocks noGrp="1"/>
          </p:cNvSpPr>
          <p:nvPr>
            <p:ph type="title"/>
          </p:nvPr>
        </p:nvSpPr>
        <p:spPr>
          <a:xfrm>
            <a:off x="1371600" y="1281916"/>
            <a:ext cx="9601200" cy="1485900"/>
          </a:xfrm>
        </p:spPr>
        <p:txBody>
          <a:bodyPr>
            <a:normAutofit/>
          </a:bodyPr>
          <a:lstStyle/>
          <a:p>
            <a:r>
              <a:rPr lang="en-US"/>
              <a:t>Conclusion </a:t>
            </a:r>
          </a:p>
        </p:txBody>
      </p:sp>
      <p:sp>
        <p:nvSpPr>
          <p:cNvPr id="3" name="Content Placeholder 2">
            <a:extLst>
              <a:ext uri="{FF2B5EF4-FFF2-40B4-BE49-F238E27FC236}">
                <a16:creationId xmlns:a16="http://schemas.microsoft.com/office/drawing/2014/main" id="{94102038-5B74-5354-0841-E1607476F5CA}"/>
              </a:ext>
            </a:extLst>
          </p:cNvPr>
          <p:cNvSpPr>
            <a:spLocks noGrp="1"/>
          </p:cNvSpPr>
          <p:nvPr>
            <p:ph idx="1"/>
          </p:nvPr>
        </p:nvSpPr>
        <p:spPr>
          <a:xfrm>
            <a:off x="1371600" y="2123268"/>
            <a:ext cx="9601200" cy="3744131"/>
          </a:xfrm>
        </p:spPr>
        <p:txBody>
          <a:bodyPr>
            <a:noAutofit/>
          </a:bodyPr>
          <a:lstStyle/>
          <a:p>
            <a:r>
              <a:rPr lang="en-US" dirty="0">
                <a:latin typeface="Times New Roman" panose="02020603050405020304" pitchFamily="18" charset="0"/>
                <a:cs typeface="Times New Roman" panose="02020603050405020304" pitchFamily="18" charset="0"/>
              </a:rPr>
              <a:t>Pfizer  company maintains advantages over its competitors</a:t>
            </a:r>
          </a:p>
          <a:p>
            <a:r>
              <a:rPr lang="en-US" dirty="0">
                <a:latin typeface="Times New Roman" panose="02020603050405020304" pitchFamily="18" charset="0"/>
                <a:cs typeface="Times New Roman" panose="02020603050405020304" pitchFamily="18" charset="0"/>
              </a:rPr>
              <a:t>one of which is the protection of the one-of-a-kind intellectual property of each medicine</a:t>
            </a:r>
          </a:p>
          <a:p>
            <a:r>
              <a:rPr lang="en-US" dirty="0">
                <a:latin typeface="Times New Roman" panose="02020603050405020304" pitchFamily="18" charset="0"/>
                <a:cs typeface="Times New Roman" panose="02020603050405020304" pitchFamily="18" charset="0"/>
              </a:rPr>
              <a:t>Pfizer’s indicative of high standards  is prepared to use its scientific and logistical expertise </a:t>
            </a:r>
          </a:p>
          <a:p>
            <a:r>
              <a:rPr lang="en-US" dirty="0">
                <a:latin typeface="Times New Roman" panose="02020603050405020304" pitchFamily="18" charset="0"/>
                <a:cs typeface="Times New Roman" panose="02020603050405020304" pitchFamily="18" charset="0"/>
              </a:rPr>
              <a:t>It assist with addressing issues with healthcare systems throughout the world. </a:t>
            </a:r>
          </a:p>
          <a:p>
            <a:r>
              <a:rPr lang="en-US" dirty="0">
                <a:latin typeface="Times New Roman" panose="02020603050405020304" pitchFamily="18" charset="0"/>
                <a:cs typeface="Times New Roman" panose="02020603050405020304" pitchFamily="18" charset="0"/>
              </a:rPr>
              <a:t>This conclusion was reached after </a:t>
            </a:r>
            <a:r>
              <a:rPr lang="en-US" dirty="0" err="1">
                <a:latin typeface="Times New Roman" panose="02020603050405020304" pitchFamily="18" charset="0"/>
                <a:cs typeface="Times New Roman" panose="02020603050405020304" pitchFamily="18" charset="0"/>
              </a:rPr>
              <a:t>analysing</a:t>
            </a:r>
            <a:r>
              <a:rPr lang="en-US" dirty="0">
                <a:latin typeface="Times New Roman" panose="02020603050405020304" pitchFamily="18" charset="0"/>
                <a:cs typeface="Times New Roman" panose="02020603050405020304" pitchFamily="18" charset="0"/>
              </a:rPr>
              <a:t> Pfizer’s public statements regarding its readiness to do so.</a:t>
            </a:r>
          </a:p>
          <a:p>
            <a:r>
              <a:rPr lang="en-US" dirty="0">
                <a:latin typeface="Times New Roman" panose="02020603050405020304" pitchFamily="18" charset="0"/>
                <a:cs typeface="Times New Roman" panose="02020603050405020304" pitchFamily="18" charset="0"/>
              </a:rPr>
              <a:t>in the event that executives and managers are aware of the product management life cycle and the manner in which it functions they will be able to resolve complex issues that arise within the organization.</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561810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29A59-5C35-20E0-DBB8-683815D2F299}"/>
              </a:ext>
            </a:extLst>
          </p:cNvPr>
          <p:cNvSpPr>
            <a:spLocks noGrp="1"/>
          </p:cNvSpPr>
          <p:nvPr>
            <p:ph type="title"/>
          </p:nvPr>
        </p:nvSpPr>
        <p:spPr>
          <a:xfrm>
            <a:off x="1371600" y="0"/>
            <a:ext cx="9448800" cy="2171700"/>
          </a:xfrm>
        </p:spPr>
        <p:txBody>
          <a:bodyPr/>
          <a:lstStyle/>
          <a:p>
            <a:r>
              <a:rPr lang="en-US" dirty="0"/>
              <a:t>References </a:t>
            </a:r>
          </a:p>
        </p:txBody>
      </p:sp>
      <p:sp>
        <p:nvSpPr>
          <p:cNvPr id="3" name="Content Placeholder 2">
            <a:extLst>
              <a:ext uri="{FF2B5EF4-FFF2-40B4-BE49-F238E27FC236}">
                <a16:creationId xmlns:a16="http://schemas.microsoft.com/office/drawing/2014/main" id="{CF897882-3A29-EEBD-8F8E-824362E61356}"/>
              </a:ext>
            </a:extLst>
          </p:cNvPr>
          <p:cNvSpPr>
            <a:spLocks noGrp="1"/>
          </p:cNvSpPr>
          <p:nvPr>
            <p:ph idx="1"/>
          </p:nvPr>
        </p:nvSpPr>
        <p:spPr>
          <a:xfrm>
            <a:off x="790415" y="576471"/>
            <a:ext cx="11267266" cy="6281530"/>
          </a:xfrm>
        </p:spPr>
        <p:txBody>
          <a:bodyPr>
            <a:noAutofit/>
          </a:bodyPr>
          <a:lstStyle/>
          <a:p>
            <a:r>
              <a:rPr lang="en-US" sz="1600" dirty="0">
                <a:latin typeface="Times New Roman" panose="02020603050405020304" pitchFamily="18" charset="0"/>
                <a:cs typeface="Times New Roman" panose="02020603050405020304" pitchFamily="18" charset="0"/>
              </a:rPr>
              <a:t>Aly, M.H., </a:t>
            </a:r>
            <a:r>
              <a:rPr lang="en-US" sz="1600" dirty="0" err="1">
                <a:latin typeface="Times New Roman" panose="02020603050405020304" pitchFamily="18" charset="0"/>
                <a:cs typeface="Times New Roman" panose="02020603050405020304" pitchFamily="18" charset="0"/>
              </a:rPr>
              <a:t>Alshehri</a:t>
            </a:r>
            <a:r>
              <a:rPr lang="en-US" sz="1600" dirty="0">
                <a:latin typeface="Times New Roman" panose="02020603050405020304" pitchFamily="18" charset="0"/>
                <a:cs typeface="Times New Roman" panose="02020603050405020304" pitchFamily="18" charset="0"/>
              </a:rPr>
              <a:t>, A.A., Mohammed, A., </a:t>
            </a:r>
            <a:r>
              <a:rPr lang="en-US" sz="1600" dirty="0" err="1">
                <a:latin typeface="Times New Roman" panose="02020603050405020304" pitchFamily="18" charset="0"/>
                <a:cs typeface="Times New Roman" panose="02020603050405020304" pitchFamily="18" charset="0"/>
              </a:rPr>
              <a:t>Almalki</a:t>
            </a:r>
            <a:r>
              <a:rPr lang="en-US" sz="1600" dirty="0">
                <a:latin typeface="Times New Roman" panose="02020603050405020304" pitchFamily="18" charset="0"/>
                <a:cs typeface="Times New Roman" panose="02020603050405020304" pitchFamily="18" charset="0"/>
              </a:rPr>
              <a:t>, A.M., Ahmed, W.A., </a:t>
            </a:r>
            <a:r>
              <a:rPr lang="en-US" sz="1600" dirty="0" err="1">
                <a:latin typeface="Times New Roman" panose="02020603050405020304" pitchFamily="18" charset="0"/>
                <a:cs typeface="Times New Roman" panose="02020603050405020304" pitchFamily="18" charset="0"/>
              </a:rPr>
              <a:t>Almuflihi</a:t>
            </a:r>
            <a:r>
              <a:rPr lang="en-US" sz="1600" dirty="0">
                <a:latin typeface="Times New Roman" panose="02020603050405020304" pitchFamily="18" charset="0"/>
                <a:cs typeface="Times New Roman" panose="02020603050405020304" pitchFamily="18" charset="0"/>
              </a:rPr>
              <a:t>, A.M. and </a:t>
            </a:r>
            <a:r>
              <a:rPr lang="en-US" sz="1600" dirty="0" err="1">
                <a:latin typeface="Times New Roman" panose="02020603050405020304" pitchFamily="18" charset="0"/>
                <a:cs typeface="Times New Roman" panose="02020603050405020304" pitchFamily="18" charset="0"/>
              </a:rPr>
              <a:t>Alwafi</a:t>
            </a:r>
            <a:r>
              <a:rPr lang="en-US" sz="1600" dirty="0">
                <a:latin typeface="Times New Roman" panose="02020603050405020304" pitchFamily="18" charset="0"/>
                <a:cs typeface="Times New Roman" panose="02020603050405020304" pitchFamily="18" charset="0"/>
              </a:rPr>
              <a:t>, A.A., 2021. First case of erythema nodosum associated with Pfizer vaccine. </a:t>
            </a:r>
            <a:r>
              <a:rPr lang="en-US" sz="1600" dirty="0" err="1">
                <a:latin typeface="Times New Roman" panose="02020603050405020304" pitchFamily="18" charset="0"/>
                <a:cs typeface="Times New Roman" panose="02020603050405020304" pitchFamily="18" charset="0"/>
              </a:rPr>
              <a:t>Cureus</a:t>
            </a:r>
            <a:r>
              <a:rPr lang="en-US" sz="1600" dirty="0">
                <a:latin typeface="Times New Roman" panose="02020603050405020304" pitchFamily="18" charset="0"/>
                <a:cs typeface="Times New Roman" panose="02020603050405020304" pitchFamily="18" charset="0"/>
              </a:rPr>
              <a:t>, 13(11).</a:t>
            </a:r>
          </a:p>
          <a:p>
            <a:r>
              <a:rPr lang="en-US" sz="1600" dirty="0" err="1">
                <a:latin typeface="Times New Roman" panose="02020603050405020304" pitchFamily="18" charset="0"/>
                <a:cs typeface="Times New Roman" panose="02020603050405020304" pitchFamily="18" charset="0"/>
              </a:rPr>
              <a:t>Burd</a:t>
            </a:r>
            <a:r>
              <a:rPr lang="en-US" sz="1600" dirty="0">
                <a:latin typeface="Times New Roman" panose="02020603050405020304" pitchFamily="18" charset="0"/>
                <a:cs typeface="Times New Roman" panose="02020603050405020304" pitchFamily="18" charset="0"/>
              </a:rPr>
              <a:t>, I., Kino, T. and Segars, J., 2021. The Israeli study of Pfizer BNT162b2 vaccine in pregnancy: Considering maternal and neonatal benefits. The Journal of Clinical Investigation, 131(13).</a:t>
            </a:r>
          </a:p>
          <a:p>
            <a:r>
              <a:rPr lang="en-US" sz="1600" dirty="0">
                <a:latin typeface="Times New Roman" panose="02020603050405020304" pitchFamily="18" charset="0"/>
                <a:cs typeface="Times New Roman" panose="02020603050405020304" pitchFamily="18" charset="0"/>
              </a:rPr>
              <a:t>Johnson, D., 2001. What is innovation and entrepreneurship? Lessons for larger </a:t>
            </a:r>
            <a:r>
              <a:rPr lang="en-US" sz="1600" dirty="0" err="1">
                <a:latin typeface="Times New Roman" panose="02020603050405020304" pitchFamily="18" charset="0"/>
                <a:cs typeface="Times New Roman" panose="02020603050405020304" pitchFamily="18" charset="0"/>
              </a:rPr>
              <a:t>organisations</a:t>
            </a:r>
            <a:r>
              <a:rPr lang="en-US" sz="1600" dirty="0">
                <a:latin typeface="Times New Roman" panose="02020603050405020304" pitchFamily="18" charset="0"/>
                <a:cs typeface="Times New Roman" panose="02020603050405020304" pitchFamily="18" charset="0"/>
              </a:rPr>
              <a:t>. Industrial and commercial training.</a:t>
            </a:r>
          </a:p>
          <a:p>
            <a:r>
              <a:rPr lang="en-US" sz="1600" dirty="0" err="1">
                <a:latin typeface="Times New Roman" panose="02020603050405020304" pitchFamily="18" charset="0"/>
                <a:cs typeface="Times New Roman" panose="02020603050405020304" pitchFamily="18" charset="0"/>
              </a:rPr>
              <a:t>Kandybin</a:t>
            </a:r>
            <a:r>
              <a:rPr lang="en-US" sz="1600" dirty="0">
                <a:latin typeface="Times New Roman" panose="02020603050405020304" pitchFamily="18" charset="0"/>
                <a:cs typeface="Times New Roman" panose="02020603050405020304" pitchFamily="18" charset="0"/>
              </a:rPr>
              <a:t>, A., 2009. Which innovation efforts will pay. MIT Sloan Management Review, 51(1), pp.53-60.</a:t>
            </a:r>
          </a:p>
          <a:p>
            <a:r>
              <a:rPr lang="en-US" sz="1600" dirty="0" err="1">
                <a:latin typeface="Times New Roman" panose="02020603050405020304" pitchFamily="18" charset="0"/>
                <a:cs typeface="Times New Roman" panose="02020603050405020304" pitchFamily="18" charset="0"/>
              </a:rPr>
              <a:t>Kollewe</a:t>
            </a:r>
            <a:r>
              <a:rPr lang="en-US" sz="1600" dirty="0">
                <a:latin typeface="Times New Roman" panose="02020603050405020304" pitchFamily="18" charset="0"/>
                <a:cs typeface="Times New Roman" panose="02020603050405020304" pitchFamily="18" charset="0"/>
              </a:rPr>
              <a:t>, J., 2021. From Pfizer to Moderna: who’s making billions from Covid-19 vaccines. The Guardian, 6.</a:t>
            </a:r>
          </a:p>
          <a:p>
            <a:r>
              <a:rPr lang="en-US" sz="1600" dirty="0" err="1">
                <a:latin typeface="Times New Roman" panose="02020603050405020304" pitchFamily="18" charset="0"/>
                <a:cs typeface="Times New Roman" panose="02020603050405020304" pitchFamily="18" charset="0"/>
              </a:rPr>
              <a:t>Mahase</a:t>
            </a:r>
            <a:r>
              <a:rPr lang="en-US" sz="1600" dirty="0">
                <a:latin typeface="Times New Roman" panose="02020603050405020304" pitchFamily="18" charset="0"/>
                <a:cs typeface="Times New Roman" panose="02020603050405020304" pitchFamily="18" charset="0"/>
              </a:rPr>
              <a:t>, E., 2020. Covid-19: People with history of significant allergic reactions should not receive Pfizer vaccine, says regulator. BMJ: British Medical Journal (Online), 371.</a:t>
            </a:r>
          </a:p>
          <a:p>
            <a:r>
              <a:rPr lang="en-US" sz="1600" dirty="0" err="1">
                <a:latin typeface="Times New Roman" panose="02020603050405020304" pitchFamily="18" charset="0"/>
                <a:cs typeface="Times New Roman" panose="02020603050405020304" pitchFamily="18" charset="0"/>
              </a:rPr>
              <a:t>Mahase</a:t>
            </a:r>
            <a:r>
              <a:rPr lang="en-US" sz="1600" dirty="0">
                <a:latin typeface="Times New Roman" panose="02020603050405020304" pitchFamily="18" charset="0"/>
                <a:cs typeface="Times New Roman" panose="02020603050405020304" pitchFamily="18" charset="0"/>
              </a:rPr>
              <a:t>, E., 2021. Covid-19: Reports from Israel suggest one dose of Pfizer vaccine could be less effective than expected.</a:t>
            </a:r>
          </a:p>
          <a:p>
            <a:r>
              <a:rPr lang="en-US" sz="1600" dirty="0">
                <a:latin typeface="Times New Roman" panose="02020603050405020304" pitchFamily="18" charset="0"/>
                <a:cs typeface="Times New Roman" panose="02020603050405020304" pitchFamily="18" charset="0"/>
              </a:rPr>
              <a:t>McMahon, D.E., </a:t>
            </a:r>
            <a:r>
              <a:rPr lang="en-US" sz="1600" dirty="0" err="1">
                <a:latin typeface="Times New Roman" panose="02020603050405020304" pitchFamily="18" charset="0"/>
                <a:cs typeface="Times New Roman" panose="02020603050405020304" pitchFamily="18" charset="0"/>
              </a:rPr>
              <a:t>Amerson</a:t>
            </a:r>
            <a:r>
              <a:rPr lang="en-US" sz="1600" dirty="0">
                <a:latin typeface="Times New Roman" panose="02020603050405020304" pitchFamily="18" charset="0"/>
                <a:cs typeface="Times New Roman" panose="02020603050405020304" pitchFamily="18" charset="0"/>
              </a:rPr>
              <a:t>, E., Rosenbach, M., </a:t>
            </a:r>
            <a:r>
              <a:rPr lang="en-US" sz="1600" dirty="0" err="1">
                <a:latin typeface="Times New Roman" panose="02020603050405020304" pitchFamily="18" charset="0"/>
                <a:cs typeface="Times New Roman" panose="02020603050405020304" pitchFamily="18" charset="0"/>
              </a:rPr>
              <a:t>Lipoff</a:t>
            </a:r>
            <a:r>
              <a:rPr lang="en-US" sz="1600" dirty="0">
                <a:latin typeface="Times New Roman" panose="02020603050405020304" pitchFamily="18" charset="0"/>
                <a:cs typeface="Times New Roman" panose="02020603050405020304" pitchFamily="18" charset="0"/>
              </a:rPr>
              <a:t>, J.B., </a:t>
            </a:r>
            <a:r>
              <a:rPr lang="en-US" sz="1600" dirty="0" err="1">
                <a:latin typeface="Times New Roman" panose="02020603050405020304" pitchFamily="18" charset="0"/>
                <a:cs typeface="Times New Roman" panose="02020603050405020304" pitchFamily="18" charset="0"/>
              </a:rPr>
              <a:t>Moustafa</a:t>
            </a:r>
            <a:r>
              <a:rPr lang="en-US" sz="1600" dirty="0">
                <a:latin typeface="Times New Roman" panose="02020603050405020304" pitchFamily="18" charset="0"/>
                <a:cs typeface="Times New Roman" panose="02020603050405020304" pitchFamily="18" charset="0"/>
              </a:rPr>
              <a:t>, D., Tyagi, A., Desai, S.R., French, L.E., Lim, H.W., Thiers, B.H. and </a:t>
            </a:r>
            <a:r>
              <a:rPr lang="en-US" sz="1600" dirty="0" err="1">
                <a:latin typeface="Times New Roman" panose="02020603050405020304" pitchFamily="18" charset="0"/>
                <a:cs typeface="Times New Roman" panose="02020603050405020304" pitchFamily="18" charset="0"/>
              </a:rPr>
              <a:t>Hruza</a:t>
            </a:r>
            <a:r>
              <a:rPr lang="en-US" sz="1600" dirty="0">
                <a:latin typeface="Times New Roman" panose="02020603050405020304" pitchFamily="18" charset="0"/>
                <a:cs typeface="Times New Roman" panose="02020603050405020304" pitchFamily="18" charset="0"/>
              </a:rPr>
              <a:t>, G.J., 2021. Cutaneous reactions reported after Moderna and</a:t>
            </a:r>
          </a:p>
          <a:p>
            <a:r>
              <a:rPr lang="en-US" sz="1600" dirty="0" err="1">
                <a:latin typeface="Times New Roman" panose="02020603050405020304" pitchFamily="18" charset="0"/>
                <a:cs typeface="Times New Roman" panose="02020603050405020304" pitchFamily="18" charset="0"/>
              </a:rPr>
              <a:t>Ombrosi</a:t>
            </a:r>
            <a:r>
              <a:rPr lang="en-US" sz="1600" dirty="0">
                <a:latin typeface="Times New Roman" panose="02020603050405020304" pitchFamily="18" charset="0"/>
                <a:cs typeface="Times New Roman" panose="02020603050405020304" pitchFamily="18" charset="0"/>
              </a:rPr>
              <a:t>, N., </a:t>
            </a:r>
            <a:r>
              <a:rPr lang="en-US" sz="1600" dirty="0" err="1">
                <a:latin typeface="Times New Roman" panose="02020603050405020304" pitchFamily="18" charset="0"/>
                <a:cs typeface="Times New Roman" panose="02020603050405020304" pitchFamily="18" charset="0"/>
              </a:rPr>
              <a:t>Casprini</a:t>
            </a:r>
            <a:r>
              <a:rPr lang="en-US" sz="1600" dirty="0">
                <a:latin typeface="Times New Roman" panose="02020603050405020304" pitchFamily="18" charset="0"/>
                <a:cs typeface="Times New Roman" panose="02020603050405020304" pitchFamily="18" charset="0"/>
              </a:rPr>
              <a:t>, E. and </a:t>
            </a:r>
            <a:r>
              <a:rPr lang="en-US" sz="1600" dirty="0" err="1">
                <a:latin typeface="Times New Roman" panose="02020603050405020304" pitchFamily="18" charset="0"/>
                <a:cs typeface="Times New Roman" panose="02020603050405020304" pitchFamily="18" charset="0"/>
              </a:rPr>
              <a:t>Piccaluga</a:t>
            </a:r>
            <a:r>
              <a:rPr lang="en-US" sz="1600" dirty="0">
                <a:latin typeface="Times New Roman" panose="02020603050405020304" pitchFamily="18" charset="0"/>
                <a:cs typeface="Times New Roman" panose="02020603050405020304" pitchFamily="18" charset="0"/>
              </a:rPr>
              <a:t>, A., 2019. Designing and managing co-innovation: the case of </a:t>
            </a:r>
            <a:r>
              <a:rPr lang="en-US" sz="1600" dirty="0" err="1">
                <a:latin typeface="Times New Roman" panose="02020603050405020304" pitchFamily="18" charset="0"/>
                <a:cs typeface="Times New Roman" panose="02020603050405020304" pitchFamily="18" charset="0"/>
              </a:rPr>
              <a:t>Loccioni</a:t>
            </a:r>
            <a:r>
              <a:rPr lang="en-US" sz="1600" dirty="0">
                <a:latin typeface="Times New Roman" panose="02020603050405020304" pitchFamily="18" charset="0"/>
                <a:cs typeface="Times New Roman" panose="02020603050405020304" pitchFamily="18" charset="0"/>
              </a:rPr>
              <a:t> and Pfizer. European Journal of Innovation Management.</a:t>
            </a:r>
          </a:p>
          <a:p>
            <a:r>
              <a:rPr lang="en-US" sz="1600" dirty="0" err="1">
                <a:latin typeface="Times New Roman" panose="02020603050405020304" pitchFamily="18" charset="0"/>
                <a:cs typeface="Times New Roman" panose="02020603050405020304" pitchFamily="18" charset="0"/>
              </a:rPr>
              <a:t>Pilishvili</a:t>
            </a:r>
            <a:r>
              <a:rPr lang="en-US" sz="1600" dirty="0">
                <a:latin typeface="Times New Roman" panose="02020603050405020304" pitchFamily="18" charset="0"/>
                <a:cs typeface="Times New Roman" panose="02020603050405020304" pitchFamily="18" charset="0"/>
              </a:rPr>
              <a:t>, T., Fleming-Dutra, K.E., Farrar, J.L., </a:t>
            </a:r>
            <a:r>
              <a:rPr lang="en-US" sz="1600" dirty="0" err="1">
                <a:latin typeface="Times New Roman" panose="02020603050405020304" pitchFamily="18" charset="0"/>
                <a:cs typeface="Times New Roman" panose="02020603050405020304" pitchFamily="18" charset="0"/>
              </a:rPr>
              <a:t>Gierke</a:t>
            </a:r>
            <a:r>
              <a:rPr lang="en-US" sz="1600" dirty="0">
                <a:latin typeface="Times New Roman" panose="02020603050405020304" pitchFamily="18" charset="0"/>
                <a:cs typeface="Times New Roman" panose="02020603050405020304" pitchFamily="18" charset="0"/>
              </a:rPr>
              <a:t>, R., Mohr, N.M., Talan, D.A., </a:t>
            </a:r>
            <a:r>
              <a:rPr lang="en-US" sz="1600" dirty="0" err="1">
                <a:latin typeface="Times New Roman" panose="02020603050405020304" pitchFamily="18" charset="0"/>
                <a:cs typeface="Times New Roman" panose="02020603050405020304" pitchFamily="18" charset="0"/>
              </a:rPr>
              <a:t>Krishnadasan</a:t>
            </a:r>
            <a:r>
              <a:rPr lang="en-US" sz="1600" dirty="0">
                <a:latin typeface="Times New Roman" panose="02020603050405020304" pitchFamily="18" charset="0"/>
                <a:cs typeface="Times New Roman" panose="02020603050405020304" pitchFamily="18" charset="0"/>
              </a:rPr>
              <a:t>, A., Harland, K.K., </a:t>
            </a:r>
            <a:r>
              <a:rPr lang="en-US" sz="1600" dirty="0" err="1">
                <a:latin typeface="Times New Roman" panose="02020603050405020304" pitchFamily="18" charset="0"/>
                <a:cs typeface="Times New Roman" panose="02020603050405020304" pitchFamily="18" charset="0"/>
              </a:rPr>
              <a:t>Smithline</a:t>
            </a:r>
            <a:r>
              <a:rPr lang="en-US" sz="1600" dirty="0">
                <a:latin typeface="Times New Roman" panose="02020603050405020304" pitchFamily="18" charset="0"/>
                <a:cs typeface="Times New Roman" panose="02020603050405020304" pitchFamily="18" charset="0"/>
              </a:rPr>
              <a:t>, H.A., Hou, P.C. and Lee, L.C., 2021. Interim estimates of vaccine effectiveness of Pfizer-BioNTech and Moderna COVID-19 vaccines among health care personnel—33 US sites, January–March 2021. Morbidity and Mortality Weekly Report, 70(20), p.753.</a:t>
            </a:r>
          </a:p>
          <a:p>
            <a:r>
              <a:rPr lang="en-US" sz="1600" dirty="0">
                <a:latin typeface="Times New Roman" panose="02020603050405020304" pitchFamily="18" charset="0"/>
                <a:cs typeface="Times New Roman" panose="02020603050405020304" pitchFamily="18" charset="0"/>
              </a:rPr>
              <a:t>Wang, L., Plump, A. and </a:t>
            </a:r>
            <a:r>
              <a:rPr lang="en-US" sz="1600" dirty="0" err="1">
                <a:latin typeface="Times New Roman" panose="02020603050405020304" pitchFamily="18" charset="0"/>
                <a:cs typeface="Times New Roman" panose="02020603050405020304" pitchFamily="18" charset="0"/>
              </a:rPr>
              <a:t>Ringel</a:t>
            </a:r>
            <a:r>
              <a:rPr lang="en-US" sz="1600" dirty="0">
                <a:latin typeface="Times New Roman" panose="02020603050405020304" pitchFamily="18" charset="0"/>
                <a:cs typeface="Times New Roman" panose="02020603050405020304" pitchFamily="18" charset="0"/>
              </a:rPr>
              <a:t>, M., 2015. Racing to define pharmaceutical R&amp;D external innovation models. Drug discovery today, 20(3), pp.361-370.</a:t>
            </a:r>
          </a:p>
          <a:p>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92602341"/>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2" ma:contentTypeDescription="Create a new document." ma:contentTypeScope="" ma:versionID="6130211fb6fbd9fe429024c077ac2502">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2b937bc48ef4ce1f4468fe296d0aa726"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D4AFF1-4548-4DA6-B926-C323EBA263C4}">
  <ds:schemaRefs>
    <ds:schemaRef ds:uri="http://schemas.microsoft.com/sharepoint/v3/contenttype/forms"/>
  </ds:schemaRefs>
</ds:datastoreItem>
</file>

<file path=customXml/itemProps2.xml><?xml version="1.0" encoding="utf-8"?>
<ds:datastoreItem xmlns:ds="http://schemas.openxmlformats.org/officeDocument/2006/customXml" ds:itemID="{53A6F577-2537-4BF7-A7B8-01F1946B8C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B242DA4-159E-432C-A68E-F79770DB3918}">
  <ds:schemaRefs>
    <ds:schemaRef ds:uri="http://www.w3.org/XML/1998/namespace"/>
    <ds:schemaRef ds:uri="http://purl.org/dc/terms/"/>
    <ds:schemaRef ds:uri="http://schemas.microsoft.com/office/2006/documentManagement/types"/>
    <ds:schemaRef ds:uri="http://purl.org/dc/dcmitype/"/>
    <ds:schemaRef ds:uri="39a888ec-cc75-402e-856f-ff68cc5460ab"/>
    <ds:schemaRef ds:uri="http://schemas.microsoft.com/office/infopath/2007/PartnerControls"/>
    <ds:schemaRef ds:uri="9d0d5cce-d4dc-4043-8325-c992d2f588cd"/>
    <ds:schemaRef ds:uri="http://purl.org/dc/elements/1.1/"/>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{35DC31EF-3E75-4E02-941B-0B1F8B8B58A0}tf10001105</Template>
  <TotalTime>214</TotalTime>
  <Words>3459</Words>
  <Application>Microsoft Office PowerPoint</Application>
  <PresentationFormat>Widescreen</PresentationFormat>
  <Paragraphs>131</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Franklin Gothic Book</vt:lpstr>
      <vt:lpstr>Times New Roman</vt:lpstr>
      <vt:lpstr>Crop</vt:lpstr>
      <vt:lpstr>Developing Innovation and Creativity for Business Advantage – Reflective Presentation  “Has the Innovation Concept Provided Pfizer with a Business Advantage”</vt:lpstr>
      <vt:lpstr>Introduction</vt:lpstr>
      <vt:lpstr>Has the Innovation Concept Provided Pfizer with a Business Advantage</vt:lpstr>
      <vt:lpstr>Has the Innovation Concept Provided Pfizer with a Business Advantage</vt:lpstr>
      <vt:lpstr>Has the Innovation Concept Provided Pfizer with a Business Advantage</vt:lpstr>
      <vt:lpstr>Has the Innovation Concept Provided Pfizer with a Business Advantage</vt:lpstr>
      <vt:lpstr>Has the Innovation Concept Provided Pfizer with a Business Advantage Gibbs Model-feelings</vt:lpstr>
      <vt:lpstr>Has the Innovation Concept Provided Pfizer with a Business Advantage</vt:lpstr>
      <vt:lpstr>Has the Innovation Concept Provided Pfizer with a Business Advantage</vt:lpstr>
      <vt:lpstr>PowerPoint Presentation</vt:lpstr>
      <vt:lpstr>Has the Innovation Concept Provided Pfizer with a Business Advantage</vt:lpstr>
      <vt:lpstr>PowerPoint Presentation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Innovation and Creativity for Business Advantage Task 2 – Reflective Presentation</dc:title>
  <dc:creator>VIOLETA OPRII</dc:creator>
  <cp:lastModifiedBy>Violeta Oprii (1905021)</cp:lastModifiedBy>
  <cp:revision>21</cp:revision>
  <dcterms:created xsi:type="dcterms:W3CDTF">2022-11-24T13:46:27Z</dcterms:created>
  <dcterms:modified xsi:type="dcterms:W3CDTF">2022-12-07T12:01:57Z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