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m4a" ContentType="audi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Lst>
  <p:notesMasterIdLst>
    <p:notesMasterId r:id="rId6"/>
  </p:notesMasterIdLst>
  <p:handoutMasterIdLst>
    <p:handoutMasterId r:id="rId7"/>
  </p:handoutMasterIdLst>
  <p:sldIdLst>
    <p:sldId id="259" r:id="rId5"/>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360" userDrawn="1">
          <p15:clr>
            <a:srgbClr val="A4A3A4"/>
          </p15:clr>
        </p15:guide>
        <p15:guide id="3" orient="horz" pos="20160">
          <p15:clr>
            <a:srgbClr val="A4A3A4"/>
          </p15:clr>
        </p15:guide>
        <p15:guide id="5" pos="581">
          <p15:clr>
            <a:srgbClr val="A4A3A4"/>
          </p15:clr>
        </p15:guide>
        <p15:guide id="6" pos="27069">
          <p15:clr>
            <a:srgbClr val="A4A3A4"/>
          </p15:clr>
        </p15:guide>
        <p15:guide id="7" orient="horz" pos="20036">
          <p15:clr>
            <a:srgbClr val="A4A3A4"/>
          </p15:clr>
        </p15:guide>
        <p15:guide id="8">
          <p15:clr>
            <a:srgbClr val="A4A3A4"/>
          </p15:clr>
        </p15:guide>
        <p15:guide id="9" orient="horz" pos="2898">
          <p15:clr>
            <a:srgbClr val="A4A3A4"/>
          </p15:clr>
        </p15:guide>
        <p15:guide id="10" pos="26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D906"/>
    <a:srgbClr val="107A74"/>
    <a:srgbClr val="143161"/>
    <a:srgbClr val="A18616"/>
    <a:srgbClr val="FCE400"/>
    <a:srgbClr val="147B5F"/>
    <a:srgbClr val="0575AC"/>
    <a:srgbClr val="0C7693"/>
    <a:srgbClr val="14305F"/>
    <a:srgbClr val="F3F5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262" autoAdjust="0"/>
    <p:restoredTop sz="94671" autoAdjust="0"/>
  </p:normalViewPr>
  <p:slideViewPr>
    <p:cSldViewPr snapToGrid="0" snapToObjects="1" showGuides="1">
      <p:cViewPr>
        <p:scale>
          <a:sx n="40" d="100"/>
          <a:sy n="40" d="100"/>
        </p:scale>
        <p:origin x="-4192" y="-3392"/>
      </p:cViewPr>
      <p:guideLst>
        <p:guide orient="horz" pos="3318"/>
        <p:guide orient="horz" pos="360"/>
        <p:guide orient="horz" pos="20160"/>
        <p:guide pos="581"/>
        <p:guide pos="27069"/>
        <p:guide orient="horz" pos="20036"/>
        <p:guide/>
        <p:guide orient="horz" pos="2898"/>
        <p:guide pos="261"/>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 Target="slides/slide1.xml"/><Relationship Id="rId6" Type="http://schemas.openxmlformats.org/officeDocument/2006/relationships/notesMaster" Target="notesMasters/notesMaster1.xml"/><Relationship Id="rId7" Type="http://schemas.openxmlformats.org/officeDocument/2006/relationships/handoutMaster" Target="handoutMasters/handoutMaster1.xml"/><Relationship Id="rId8" Type="http://schemas.openxmlformats.org/officeDocument/2006/relationships/commentAuthors" Target="commentAuthors.xml"/><Relationship Id="rId9" Type="http://schemas.openxmlformats.org/officeDocument/2006/relationships/presProps" Target="presProps.xml"/><Relationship Id="rId1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4/4/22</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4/4/22</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811493"/>
          </a:xfrm>
          <a:prstGeom prst="rect">
            <a:avLst/>
          </a:prstGeom>
        </p:spPr>
        <p:txBody>
          <a:bodyPr>
            <a:norm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133677"/>
          </a:xfrm>
          <a:prstGeom prst="rect">
            <a:avLst/>
          </a:prstGeom>
        </p:spPr>
        <p:txBody>
          <a:bodyPr anchor="t" anchorCtr="1">
            <a:norm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327233"/>
          </a:xfrm>
          <a:prstGeom prst="rect">
            <a:avLst/>
          </a:prstGeom>
        </p:spPr>
        <p:txBody>
          <a:bodyPr anchor="t" anchorCtr="1">
            <a:norm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xmlns="" id="{76E875DB-924A-7E40-BC3B-C78A241B7941}"/>
              </a:ext>
            </a:extLst>
          </p:cNvPr>
          <p:cNvSpPr>
            <a:spLocks noGrp="1"/>
          </p:cNvSpPr>
          <p:nvPr>
            <p:ph type="body" sz="quarter" idx="150" hasCustomPrompt="1"/>
          </p:nvPr>
        </p:nvSpPr>
        <p:spPr>
          <a:xfrm>
            <a:off x="5932593" y="3073871"/>
            <a:ext cx="31998968" cy="811493"/>
          </a:xfrm>
          <a:prstGeom prst="rect">
            <a:avLst/>
          </a:prstGeom>
        </p:spPr>
        <p:txBody>
          <a:bodyPr>
            <a:norm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xmlns="" id="{83D8C485-82D1-A04A-AA78-C554A9ECB43D}"/>
              </a:ext>
            </a:extLst>
          </p:cNvPr>
          <p:cNvSpPr>
            <a:spLocks noGrp="1"/>
          </p:cNvSpPr>
          <p:nvPr>
            <p:ph type="body" sz="quarter" idx="151" hasCustomPrompt="1"/>
          </p:nvPr>
        </p:nvSpPr>
        <p:spPr>
          <a:xfrm>
            <a:off x="5932593" y="1864506"/>
            <a:ext cx="31998968" cy="1133677"/>
          </a:xfrm>
          <a:prstGeom prst="rect">
            <a:avLst/>
          </a:prstGeom>
        </p:spPr>
        <p:txBody>
          <a:bodyPr anchor="t" anchorCtr="1">
            <a:norm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xmlns="" id="{CBC470FB-9A4D-1549-9DD0-8846678DDA54}"/>
              </a:ext>
            </a:extLst>
          </p:cNvPr>
          <p:cNvSpPr>
            <a:spLocks noGrp="1"/>
          </p:cNvSpPr>
          <p:nvPr>
            <p:ph type="body" sz="quarter" idx="153" hasCustomPrompt="1"/>
          </p:nvPr>
        </p:nvSpPr>
        <p:spPr>
          <a:xfrm>
            <a:off x="5932593" y="389601"/>
            <a:ext cx="31998968" cy="1327233"/>
          </a:xfrm>
          <a:prstGeom prst="rect">
            <a:avLst/>
          </a:prstGeom>
        </p:spPr>
        <p:txBody>
          <a:bodyPr anchor="t" anchorCtr="1">
            <a:norm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ctr"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xmlns="" id="{4CE62234-A8B9-5C42-BEE6-9B7A16254231}"/>
              </a:ext>
            </a:extLst>
          </p:cNvPr>
          <p:cNvSpPr>
            <a:spLocks noGrp="1"/>
          </p:cNvSpPr>
          <p:nvPr>
            <p:ph type="body" sz="quarter" idx="150" hasCustomPrompt="1"/>
          </p:nvPr>
        </p:nvSpPr>
        <p:spPr>
          <a:xfrm>
            <a:off x="5932593" y="3073871"/>
            <a:ext cx="31998968" cy="811493"/>
          </a:xfrm>
          <a:prstGeom prst="rect">
            <a:avLst/>
          </a:prstGeom>
        </p:spPr>
        <p:txBody>
          <a:bodyPr>
            <a:norm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xmlns="" id="{06F7B857-2D87-4040-9ECD-A0EA5C772BFA}"/>
              </a:ext>
            </a:extLst>
          </p:cNvPr>
          <p:cNvSpPr>
            <a:spLocks noGrp="1"/>
          </p:cNvSpPr>
          <p:nvPr>
            <p:ph type="body" sz="quarter" idx="151" hasCustomPrompt="1"/>
          </p:nvPr>
        </p:nvSpPr>
        <p:spPr>
          <a:xfrm>
            <a:off x="5932593" y="1864506"/>
            <a:ext cx="31998968" cy="1133677"/>
          </a:xfrm>
          <a:prstGeom prst="rect">
            <a:avLst/>
          </a:prstGeom>
        </p:spPr>
        <p:txBody>
          <a:bodyPr anchor="t" anchorCtr="1">
            <a:norm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xmlns="" id="{DEF6F92D-C8EB-CA42-94FA-569F2966890A}"/>
              </a:ext>
            </a:extLst>
          </p:cNvPr>
          <p:cNvSpPr>
            <a:spLocks noGrp="1"/>
          </p:cNvSpPr>
          <p:nvPr>
            <p:ph type="body" sz="quarter" idx="153" hasCustomPrompt="1"/>
          </p:nvPr>
        </p:nvSpPr>
        <p:spPr>
          <a:xfrm>
            <a:off x="5932593" y="389601"/>
            <a:ext cx="31998968" cy="1327233"/>
          </a:xfrm>
          <a:prstGeom prst="rect">
            <a:avLst/>
          </a:prstGeom>
        </p:spPr>
        <p:txBody>
          <a:bodyPr anchor="t" anchorCtr="1">
            <a:norm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8" y="5582573"/>
            <a:ext cx="10056813"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922341" y="4719215"/>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02598" y="14414110"/>
            <a:ext cx="10058400"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922339" y="13582861"/>
            <a:ext cx="100504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2905536" y="4719215"/>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2905536" y="5582573"/>
            <a:ext cx="10047018"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2905536" y="13643086"/>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2905536" y="14381750"/>
            <a:ext cx="10052050"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2905536" y="25040224"/>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2905536" y="25807122"/>
            <a:ext cx="10052050"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xmlns="" id="{B6DE2136-7A06-9640-AC63-608DDA9A8053}"/>
              </a:ext>
            </a:extLst>
          </p:cNvPr>
          <p:cNvSpPr>
            <a:spLocks noGrp="1"/>
          </p:cNvSpPr>
          <p:nvPr>
            <p:ph type="body" sz="quarter" idx="150" hasCustomPrompt="1"/>
          </p:nvPr>
        </p:nvSpPr>
        <p:spPr>
          <a:xfrm>
            <a:off x="5932593" y="3073871"/>
            <a:ext cx="31998968" cy="811493"/>
          </a:xfrm>
          <a:prstGeom prst="rect">
            <a:avLst/>
          </a:prstGeom>
        </p:spPr>
        <p:txBody>
          <a:bodyPr>
            <a:norm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xmlns="" id="{A84C77E4-7E5C-1143-834F-F3FC329197F1}"/>
              </a:ext>
            </a:extLst>
          </p:cNvPr>
          <p:cNvSpPr>
            <a:spLocks noGrp="1"/>
          </p:cNvSpPr>
          <p:nvPr>
            <p:ph type="body" sz="quarter" idx="151" hasCustomPrompt="1"/>
          </p:nvPr>
        </p:nvSpPr>
        <p:spPr>
          <a:xfrm>
            <a:off x="5932593" y="1864506"/>
            <a:ext cx="31998968" cy="1133677"/>
          </a:xfrm>
          <a:prstGeom prst="rect">
            <a:avLst/>
          </a:prstGeom>
        </p:spPr>
        <p:txBody>
          <a:bodyPr anchor="t" anchorCtr="1">
            <a:norm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xmlns="" id="{2FB55FAA-40D2-C542-AD36-F712E24983F2}"/>
              </a:ext>
            </a:extLst>
          </p:cNvPr>
          <p:cNvSpPr>
            <a:spLocks noGrp="1"/>
          </p:cNvSpPr>
          <p:nvPr>
            <p:ph type="body" sz="quarter" idx="153" hasCustomPrompt="1"/>
          </p:nvPr>
        </p:nvSpPr>
        <p:spPr>
          <a:xfrm>
            <a:off x="5932593" y="389601"/>
            <a:ext cx="31998968" cy="1327233"/>
          </a:xfrm>
          <a:prstGeom prst="rect">
            <a:avLst/>
          </a:prstGeom>
        </p:spPr>
        <p:txBody>
          <a:bodyPr anchor="t" anchorCtr="1">
            <a:norm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hyperlink" Target="https://www.posterpresentations.com/how-to-change-the-research-poster-template-colors.html" TargetMode="External"/><Relationship Id="rId8" Type="http://schemas.openxmlformats.org/officeDocument/2006/relationships/image" Target="../media/image5.png"/><Relationship Id="rId9" Type="http://schemas.openxmlformats.org/officeDocument/2006/relationships/image" Target="../media/image6.png"/><Relationship Id="rId10" Type="http://schemas.openxmlformats.org/officeDocument/2006/relationships/image" Target="../media/image7.png"/><Relationship Id="rId11" Type="http://schemas.openxmlformats.org/officeDocument/2006/relationships/image" Target="../media/image8.png"/><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hyperlink" Target="https://www.posterpresentations.com/how-to-change-the-research-poster-template-colors.html" TargetMode="External"/><Relationship Id="rId8" Type="http://schemas.openxmlformats.org/officeDocument/2006/relationships/image" Target="../media/image5.png"/><Relationship Id="rId9" Type="http://schemas.openxmlformats.org/officeDocument/2006/relationships/image" Target="../media/image6.png"/><Relationship Id="rId10" Type="http://schemas.openxmlformats.org/officeDocument/2006/relationships/image" Target="../media/image7.png"/><Relationship Id="rId11" Type="http://schemas.openxmlformats.org/officeDocument/2006/relationships/image" Target="../media/image8.png"/><Relationship Id="rId1" Type="http://schemas.openxmlformats.org/officeDocument/2006/relationships/slideLayout" Target="../slideLayouts/slideLayout3.xml"/><Relationship Id="rId2"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hyperlink" Target="https://www.posterpresentations.com/how-to-change-the-research-poster-template-colors.html" TargetMode="External"/><Relationship Id="rId8" Type="http://schemas.openxmlformats.org/officeDocument/2006/relationships/image" Target="../media/image5.png"/><Relationship Id="rId9" Type="http://schemas.openxmlformats.org/officeDocument/2006/relationships/image" Target="../media/image6.png"/><Relationship Id="rId10" Type="http://schemas.openxmlformats.org/officeDocument/2006/relationships/image" Target="../media/image7.png"/><Relationship Id="rId11" Type="http://schemas.openxmlformats.org/officeDocument/2006/relationships/image" Target="../media/image8.png"/><Relationship Id="rId1" Type="http://schemas.openxmlformats.org/officeDocument/2006/relationships/slideLayout" Target="../slideLayouts/slideLayout4.xml"/><Relationship Id="rId2"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xmlns=""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xmlns=""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19" name="Table 18">
            <a:extLst>
              <a:ext uri="{FF2B5EF4-FFF2-40B4-BE49-F238E27FC236}">
                <a16:creationId xmlns:a16="http://schemas.microsoft.com/office/drawing/2014/main" xmlns="" id="{74B9960F-A8EE-924B-95C8-F3554C5A6C33}"/>
              </a:ext>
            </a:extLst>
          </p:cNvPr>
          <p:cNvGraphicFramePr>
            <a:graphicFrameLocks noGrp="1"/>
          </p:cNvGraphicFramePr>
          <p:nvPr userDrawn="1">
            <p:extLst>
              <p:ext uri="{D42A27DB-BD31-4B8C-83A1-F6EECF244321}">
                <p14:modId xmlns:p14="http://schemas.microsoft.com/office/powerpoint/2010/main" val="705371237"/>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xmlns="" val="20000"/>
                    </a:ext>
                  </a:extLst>
                </a:gridCol>
                <a:gridCol w="5584624">
                  <a:extLst>
                    <a:ext uri="{9D8B030D-6E8A-4147-A177-3AD203B41FA5}">
                      <a16:colId xmlns:a16="http://schemas.microsoft.com/office/drawing/2014/main" xmlns=""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xmlns=""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standard screen size (4:3 Ratio) virtual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xmlns=""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Virtual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Standard Size</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(4:3 Ratio)</a:t>
                      </a:r>
                      <a:r>
                        <a:rPr lang="en-US" sz="2000" dirty="0">
                          <a:solidFill>
                            <a:schemeClr val="bg1"/>
                          </a:solidFill>
                          <a:latin typeface="Arial" panose="020B0604020202020204" pitchFamily="34" charset="0"/>
                          <a:cs typeface="Arial" panose="020B0604020202020204" pitchFamily="34" charset="0"/>
                        </a:rPr>
                        <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2000" b="0" baseline="0" dirty="0">
                          <a:solidFill>
                            <a:srgbClr val="FFC000"/>
                          </a:solidFill>
                          <a:latin typeface="Arial" panose="020B0604020202020204" pitchFamily="34" charset="0"/>
                          <a:cs typeface="Arial" panose="020B0604020202020204" pitchFamily="34" charset="0"/>
                        </a:rPr>
                        <a:t>36 tall x 48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xmlns=""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xmlns=""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xmlns=""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xmlns=""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xmlns=""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xmlns=""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xmlns="" val="10010"/>
                  </a:ext>
                </a:extLst>
              </a:tr>
            </a:tbl>
          </a:graphicData>
        </a:graphic>
      </p:graphicFrame>
      <p:graphicFrame>
        <p:nvGraphicFramePr>
          <p:cNvPr id="21" name="Table 20">
            <a:extLst>
              <a:ext uri="{FF2B5EF4-FFF2-40B4-BE49-F238E27FC236}">
                <a16:creationId xmlns:a16="http://schemas.microsoft.com/office/drawing/2014/main" xmlns="" id="{A4F3EC16-686C-AF4E-9849-528B1757E582}"/>
              </a:ext>
            </a:extLst>
          </p:cNvPr>
          <p:cNvGraphicFramePr>
            <a:graphicFrameLocks noGrp="1"/>
          </p:cNvGraphicFramePr>
          <p:nvPr userDrawn="1">
            <p:extLst>
              <p:ext uri="{D42A27DB-BD31-4B8C-83A1-F6EECF244321}">
                <p14:modId xmlns:p14="http://schemas.microsoft.com/office/powerpoint/2010/main" val="141159618"/>
              </p:ext>
            </p:extLst>
          </p:nvPr>
        </p:nvGraphicFramePr>
        <p:xfrm>
          <a:off x="44635119" y="14098"/>
          <a:ext cx="9619281" cy="32850893"/>
        </p:xfrm>
        <a:graphic>
          <a:graphicData uri="http://schemas.openxmlformats.org/drawingml/2006/table">
            <a:tbl>
              <a:tblPr firstRow="1" bandRow="1">
                <a:tableStyleId>{5C22544A-7EE6-4342-B048-85BDC9FD1C3A}</a:tableStyleId>
              </a:tblPr>
              <a:tblGrid>
                <a:gridCol w="3585856">
                  <a:extLst>
                    <a:ext uri="{9D8B030D-6E8A-4147-A177-3AD203B41FA5}">
                      <a16:colId xmlns:a16="http://schemas.microsoft.com/office/drawing/2014/main" xmlns="" val="20000"/>
                    </a:ext>
                  </a:extLst>
                </a:gridCol>
                <a:gridCol w="1199648">
                  <a:extLst>
                    <a:ext uri="{9D8B030D-6E8A-4147-A177-3AD203B41FA5}">
                      <a16:colId xmlns:a16="http://schemas.microsoft.com/office/drawing/2014/main" xmlns="" val="997673227"/>
                    </a:ext>
                  </a:extLst>
                </a:gridCol>
                <a:gridCol w="4833777">
                  <a:extLst>
                    <a:ext uri="{9D8B030D-6E8A-4147-A177-3AD203B41FA5}">
                      <a16:colId xmlns:a16="http://schemas.microsoft.com/office/drawing/2014/main" xmlns="" val="4164475170"/>
                    </a:ext>
                  </a:extLst>
                </a:gridCol>
              </a:tblGrid>
              <a:tr h="129623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5076923">
                <a:tc gridSpan="3">
                  <a:txBody>
                    <a:bodyPr/>
                    <a:lstStyle/>
                    <a:p>
                      <a:pPr algn="l"/>
                      <a:r>
                        <a:rPr lang="en-US" sz="2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xmlns="" val="10001"/>
                  </a:ext>
                </a:extLst>
              </a:tr>
              <a:tr h="2854805">
                <a:tc gridSpan="3">
                  <a:txBody>
                    <a:bodyPr/>
                    <a:lstStyle/>
                    <a:p>
                      <a:r>
                        <a:rPr lang="en-US" sz="29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sz="8600"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xmlns="" val="10004"/>
                  </a:ext>
                </a:extLst>
              </a:tr>
              <a:tr h="353616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5"/>
                  </a:ext>
                </a:extLst>
              </a:tr>
              <a:tr h="391719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xmlns="" val="1766341567"/>
                  </a:ext>
                </a:extLst>
              </a:tr>
              <a:tr h="3672668">
                <a:tc gridSpan="2">
                  <a:txBody>
                    <a:bodyPr/>
                    <a:lstStyle/>
                    <a:p>
                      <a:r>
                        <a:rPr lang="en-US" sz="2900" b="1" dirty="0">
                          <a:solidFill>
                            <a:srgbClr val="FFC000"/>
                          </a:solidFill>
                          <a:latin typeface="Arial" panose="020B0604020202020204" pitchFamily="34" charset="0"/>
                          <a:cs typeface="Arial" panose="020B0604020202020204" pitchFamily="34" charset="0"/>
                        </a:rPr>
                        <a:t>How to</a:t>
                      </a:r>
                      <a:r>
                        <a:rPr lang="en-US" sz="2900" b="1" baseline="0" dirty="0">
                          <a:solidFill>
                            <a:srgbClr val="FFC000"/>
                          </a:solidFill>
                          <a:latin typeface="Arial" panose="020B0604020202020204" pitchFamily="34" charset="0"/>
                          <a:cs typeface="Arial" panose="020B0604020202020204" pitchFamily="34" charset="0"/>
                        </a:rPr>
                        <a:t> preview your poster prior to presenting</a:t>
                      </a:r>
                      <a:endParaRPr lang="en-US" sz="29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sz="8600" dirty="0"/>
                    </a:p>
                  </a:txBody>
                  <a:tcPr marL="182880" marT="137160" anchor="ctr">
                    <a:solidFill>
                      <a:schemeClr val="tx1">
                        <a:lumMod val="95000"/>
                        <a:lumOff val="5000"/>
                      </a:schemeClr>
                    </a:solidFill>
                  </a:tcPr>
                </a:tc>
                <a:extLst>
                  <a:ext uri="{0D108BD9-81ED-4DB2-BD59-A6C34878D82A}">
                    <a16:rowId xmlns:a16="http://schemas.microsoft.com/office/drawing/2014/main" xmlns="" val="10006"/>
                  </a:ext>
                </a:extLst>
              </a:tr>
              <a:tr h="1743746">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a:cs typeface="Arial"/>
                        </a:rPr>
                        <a:t>How to present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finish designing your poster and are ready to virtually present it, follow the conference organizers' instructions.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a:cs typeface="Arial"/>
                      </a:endParaRP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7"/>
                  </a:ext>
                </a:extLst>
              </a:tr>
              <a:tr h="8073404">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Publish, present virtually, share, and discuss!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Submit your poster and add it to the Research Poster Virtual Library.</a:t>
                      </a:r>
                      <a:r>
                        <a:rPr lang="en-US" sz="2400" b="0" noProof="0" dirty="0">
                          <a:solidFill>
                            <a:srgbClr val="FFC000"/>
                          </a:solidFill>
                          <a:latin typeface="Arial"/>
                          <a:cs typeface="Arial"/>
                        </a:rPr>
                        <a:t/>
                      </a:r>
                      <a:br>
                        <a:rPr lang="en-US" sz="2400" b="0" noProof="0" dirty="0">
                          <a:solidFill>
                            <a:srgbClr val="FFC000"/>
                          </a:solidFill>
                          <a:latin typeface="Arial"/>
                          <a:cs typeface="Arial"/>
                        </a:rPr>
                      </a:br>
                      <a:r>
                        <a:rPr lang="en-US" sz="2400" b="0" noProof="0" dirty="0">
                          <a:solidFill>
                            <a:srgbClr val="FFC000"/>
                          </a:solidFill>
                          <a:latin typeface="Arial"/>
                          <a:cs typeface="Arial"/>
                        </a:rPr>
                        <a:t/>
                      </a:r>
                      <a:br>
                        <a:rPr lang="en-US" sz="2400" b="0" noProof="0" dirty="0">
                          <a:solidFill>
                            <a:srgbClr val="FFC000"/>
                          </a:solidFill>
                          <a:latin typeface="Arial"/>
                          <a:cs typeface="Arial"/>
                        </a:rPr>
                      </a:br>
                      <a:r>
                        <a:rPr lang="en-US" sz="2400" b="1" noProof="0" dirty="0">
                          <a:solidFill>
                            <a:srgbClr val="FFC000"/>
                          </a:solidFill>
                          <a:latin typeface="Arial"/>
                          <a:cs typeface="Arial"/>
                        </a:rPr>
                        <a:t>Continuous global reach</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Share your research with thousands of students, educators, scientists, and researchers from all over the United States and the World.</a:t>
                      </a: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Full-featured poster showcase included</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Present your poster on a  professional full-featured and customizable web page that includes full screen functions, social sharing, your own discussion board, private contact form, narration and more.</a:t>
                      </a: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Convenience for presenter groups and conference coordinators </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Published posters can easily be presented at virtual conferences. Perfect solution for organizers of meetings and conferences.</a:t>
                      </a:r>
                      <a:r>
                        <a:rPr lang="en-US" sz="2400" b="0" noProof="0" dirty="0">
                          <a:solidFill>
                            <a:srgbClr val="FFC000"/>
                          </a:solidFill>
                          <a:latin typeface="Arial"/>
                          <a:cs typeface="Arial"/>
                        </a:rPr>
                        <a:t/>
                      </a:r>
                      <a:br>
                        <a:rPr lang="en-US" sz="2400" b="0" noProof="0" dirty="0">
                          <a:solidFill>
                            <a:srgbClr val="FFC000"/>
                          </a:solidFill>
                          <a:latin typeface="Arial"/>
                          <a:cs typeface="Arial"/>
                        </a:rPr>
                      </a:b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a:cs typeface="Arial"/>
                        </a:rPr>
                        <a:t>https://</a:t>
                      </a:r>
                      <a:r>
                        <a:rPr lang="en-US" sz="2900" b="1" noProof="0" dirty="0" err="1">
                          <a:solidFill>
                            <a:srgbClr val="FFC000"/>
                          </a:solidFill>
                          <a:latin typeface="Arial"/>
                          <a:cs typeface="Arial"/>
                        </a:rPr>
                        <a:t>www.PosterPresentations.com</a:t>
                      </a:r>
                      <a:r>
                        <a:rPr lang="en-US" sz="2900" b="1" noProof="0" dirty="0">
                          <a:solidFill>
                            <a:srgbClr val="FFC000"/>
                          </a:solidFill>
                          <a:latin typeface="Arial"/>
                          <a:cs typeface="Arial"/>
                        </a:rPr>
                        <a:t>/research</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1" noProof="0" dirty="0">
                        <a:solidFill>
                          <a:srgbClr val="FFC000"/>
                        </a:solidFill>
                        <a:latin typeface="Arial"/>
                        <a:cs typeface="Arial"/>
                      </a:endParaRPr>
                    </a:p>
                  </a:txBody>
                  <a:tcPr marL="182880" marT="137160">
                    <a:solidFill>
                      <a:srgbClr val="003366"/>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2448051497"/>
                  </a:ext>
                </a:extLst>
              </a:tr>
              <a:tr h="1176075">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8"/>
                  </a:ext>
                </a:extLst>
              </a:tr>
              <a:tr h="1500444">
                <a:tc>
                  <a:txBody>
                    <a:bodyPr/>
                    <a:lstStyle/>
                    <a:p>
                      <a:pPr>
                        <a:lnSpc>
                          <a:spcPts val="2600"/>
                        </a:lnSpc>
                      </a:pPr>
                      <a:r>
                        <a:rPr lang="en-US" sz="2100" dirty="0">
                          <a:solidFill>
                            <a:schemeClr val="bg1">
                              <a:lumMod val="85000"/>
                            </a:schemeClr>
                          </a:solidFill>
                          <a:latin typeface="Arial"/>
                          <a:cs typeface="Arial"/>
                        </a:rPr>
                        <a:t>© 2020</a:t>
                      </a:r>
                      <a:r>
                        <a:rPr lang="en-US" sz="2100" baseline="0" dirty="0">
                          <a:solidFill>
                            <a:schemeClr val="bg1">
                              <a:lumMod val="85000"/>
                            </a:schemeClr>
                          </a:solidFill>
                          <a:latin typeface="Arial"/>
                          <a:cs typeface="Arial"/>
                        </a:rPr>
                        <a:t> </a:t>
                      </a:r>
                      <a:r>
                        <a:rPr lang="en-US" sz="2100" dirty="0" err="1">
                          <a:solidFill>
                            <a:schemeClr val="bg1">
                              <a:lumMod val="85000"/>
                            </a:schemeClr>
                          </a:solidFill>
                          <a:latin typeface="Arial"/>
                          <a:cs typeface="Arial"/>
                        </a:rPr>
                        <a:t>PosterPresentations.com</a:t>
                      </a:r>
                      <a:r>
                        <a:rPr lang="en-US" sz="2100" dirty="0">
                          <a:solidFill>
                            <a:schemeClr val="bg1">
                              <a:lumMod val="85000"/>
                            </a:schemeClr>
                          </a:solidFill>
                          <a:latin typeface="Arial"/>
                          <a:cs typeface="Arial"/>
                        </a:rPr>
                        <a:t/>
                      </a:r>
                      <a:br>
                        <a:rPr lang="en-US" sz="2100" dirty="0">
                          <a:solidFill>
                            <a:schemeClr val="bg1">
                              <a:lumMod val="85000"/>
                            </a:schemeClr>
                          </a:solidFill>
                          <a:latin typeface="Arial"/>
                          <a:cs typeface="Arial"/>
                        </a:rPr>
                      </a:br>
                      <a:r>
                        <a:rPr lang="en-US" sz="2100" dirty="0">
                          <a:solidFill>
                            <a:schemeClr val="bg1">
                              <a:lumMod val="85000"/>
                            </a:schemeClr>
                          </a:solidFill>
                          <a:latin typeface="Arial"/>
                          <a:cs typeface="Arial"/>
                        </a:rPr>
                        <a:t>2117 Fourth Street ,</a:t>
                      </a:r>
                      <a:r>
                        <a:rPr lang="en-US" sz="2100" baseline="0" dirty="0">
                          <a:solidFill>
                            <a:schemeClr val="bg1">
                              <a:lumMod val="85000"/>
                            </a:schemeClr>
                          </a:solidFill>
                          <a:latin typeface="Arial"/>
                          <a:cs typeface="Arial"/>
                        </a:rPr>
                        <a:t> STE C        </a:t>
                      </a:r>
                    </a:p>
                    <a:p>
                      <a:pPr>
                        <a:lnSpc>
                          <a:spcPts val="2600"/>
                        </a:lnSpc>
                      </a:pPr>
                      <a:r>
                        <a:rPr lang="en-US" sz="2100" baseline="0" dirty="0">
                          <a:solidFill>
                            <a:schemeClr val="bg1">
                              <a:lumMod val="85000"/>
                            </a:schemeClr>
                          </a:solidFill>
                          <a:latin typeface="Arial"/>
                          <a:cs typeface="Arial"/>
                        </a:rPr>
                        <a:t>Berkeley CA 94710 USA</a:t>
                      </a:r>
                      <a:endParaRPr lang="en-US" sz="21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xmlns=""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xmlns=""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xmlns=""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xmlns=""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xmlns=""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xmlns=""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xmlns=""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4" name="Group 23">
            <a:extLst>
              <a:ext uri="{FF2B5EF4-FFF2-40B4-BE49-F238E27FC236}">
                <a16:creationId xmlns:a16="http://schemas.microsoft.com/office/drawing/2014/main" xmlns=""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xmlns=""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xmlns=""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xmlns=""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xmlns=""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xmlns=""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19" name="Table 18">
            <a:extLst>
              <a:ext uri="{FF2B5EF4-FFF2-40B4-BE49-F238E27FC236}">
                <a16:creationId xmlns:a16="http://schemas.microsoft.com/office/drawing/2014/main" xmlns="" id="{6790D863-FD15-EA4E-A05E-375195D23619}"/>
              </a:ext>
            </a:extLst>
          </p:cNvPr>
          <p:cNvGraphicFramePr>
            <a:graphicFrameLocks noGrp="1"/>
          </p:cNvGraphicFramePr>
          <p:nvPr userDrawn="1">
            <p:extLst>
              <p:ext uri="{D42A27DB-BD31-4B8C-83A1-F6EECF244321}">
                <p14:modId xmlns:p14="http://schemas.microsoft.com/office/powerpoint/2010/main" val="705371237"/>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xmlns="" val="20000"/>
                    </a:ext>
                  </a:extLst>
                </a:gridCol>
                <a:gridCol w="5584624">
                  <a:extLst>
                    <a:ext uri="{9D8B030D-6E8A-4147-A177-3AD203B41FA5}">
                      <a16:colId xmlns:a16="http://schemas.microsoft.com/office/drawing/2014/main" xmlns=""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xmlns=""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standard screen size (4:3 Ratio) virtual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xmlns=""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Virtual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Standard Size</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(4:3 Ratio)</a:t>
                      </a:r>
                      <a:r>
                        <a:rPr lang="en-US" sz="2000" dirty="0">
                          <a:solidFill>
                            <a:schemeClr val="bg1"/>
                          </a:solidFill>
                          <a:latin typeface="Arial" panose="020B0604020202020204" pitchFamily="34" charset="0"/>
                          <a:cs typeface="Arial" panose="020B0604020202020204" pitchFamily="34" charset="0"/>
                        </a:rPr>
                        <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2000" b="0" baseline="0" dirty="0">
                          <a:solidFill>
                            <a:srgbClr val="FFC000"/>
                          </a:solidFill>
                          <a:latin typeface="Arial" panose="020B0604020202020204" pitchFamily="34" charset="0"/>
                          <a:cs typeface="Arial" panose="020B0604020202020204" pitchFamily="34" charset="0"/>
                        </a:rPr>
                        <a:t>36 tall x 48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xmlns=""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xmlns=""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xmlns=""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xmlns=""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xmlns=""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xmlns=""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xmlns="" val="10010"/>
                  </a:ext>
                </a:extLst>
              </a:tr>
            </a:tbl>
          </a:graphicData>
        </a:graphic>
      </p:graphicFrame>
      <p:graphicFrame>
        <p:nvGraphicFramePr>
          <p:cNvPr id="21" name="Table 20">
            <a:extLst>
              <a:ext uri="{FF2B5EF4-FFF2-40B4-BE49-F238E27FC236}">
                <a16:creationId xmlns:a16="http://schemas.microsoft.com/office/drawing/2014/main" xmlns="" id="{B26B214C-BA5C-1B49-A702-48ED80A7614D}"/>
              </a:ext>
            </a:extLst>
          </p:cNvPr>
          <p:cNvGraphicFramePr>
            <a:graphicFrameLocks noGrp="1"/>
          </p:cNvGraphicFramePr>
          <p:nvPr userDrawn="1">
            <p:extLst>
              <p:ext uri="{D42A27DB-BD31-4B8C-83A1-F6EECF244321}">
                <p14:modId xmlns:p14="http://schemas.microsoft.com/office/powerpoint/2010/main" val="141159618"/>
              </p:ext>
            </p:extLst>
          </p:nvPr>
        </p:nvGraphicFramePr>
        <p:xfrm>
          <a:off x="44635119" y="14098"/>
          <a:ext cx="9619281" cy="32847657"/>
        </p:xfrm>
        <a:graphic>
          <a:graphicData uri="http://schemas.openxmlformats.org/drawingml/2006/table">
            <a:tbl>
              <a:tblPr firstRow="1" bandRow="1">
                <a:tableStyleId>{5C22544A-7EE6-4342-B048-85BDC9FD1C3A}</a:tableStyleId>
              </a:tblPr>
              <a:tblGrid>
                <a:gridCol w="3585856">
                  <a:extLst>
                    <a:ext uri="{9D8B030D-6E8A-4147-A177-3AD203B41FA5}">
                      <a16:colId xmlns:a16="http://schemas.microsoft.com/office/drawing/2014/main" xmlns="" val="20000"/>
                    </a:ext>
                  </a:extLst>
                </a:gridCol>
                <a:gridCol w="1199648">
                  <a:extLst>
                    <a:ext uri="{9D8B030D-6E8A-4147-A177-3AD203B41FA5}">
                      <a16:colId xmlns:a16="http://schemas.microsoft.com/office/drawing/2014/main" xmlns="" val="997673227"/>
                    </a:ext>
                  </a:extLst>
                </a:gridCol>
                <a:gridCol w="4833777">
                  <a:extLst>
                    <a:ext uri="{9D8B030D-6E8A-4147-A177-3AD203B41FA5}">
                      <a16:colId xmlns:a16="http://schemas.microsoft.com/office/drawing/2014/main" xmlns="" val="4164475170"/>
                    </a:ext>
                  </a:extLst>
                </a:gridCol>
              </a:tblGrid>
              <a:tr h="129623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5076923">
                <a:tc gridSpan="3">
                  <a:txBody>
                    <a:bodyPr/>
                    <a:lstStyle/>
                    <a:p>
                      <a:pPr algn="l"/>
                      <a:r>
                        <a:rPr lang="en-US" sz="2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xmlns="" val="10001"/>
                  </a:ext>
                </a:extLst>
              </a:tr>
              <a:tr h="2854805">
                <a:tc gridSpan="3">
                  <a:txBody>
                    <a:bodyPr/>
                    <a:lstStyle/>
                    <a:p>
                      <a:r>
                        <a:rPr lang="en-US" sz="29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sz="8600"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xmlns="" val="10004"/>
                  </a:ext>
                </a:extLst>
              </a:tr>
              <a:tr h="353616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5"/>
                  </a:ext>
                </a:extLst>
              </a:tr>
              <a:tr h="391719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xmlns="" val="1766341567"/>
                  </a:ext>
                </a:extLst>
              </a:tr>
              <a:tr h="3672668">
                <a:tc gridSpan="2">
                  <a:txBody>
                    <a:bodyPr/>
                    <a:lstStyle/>
                    <a:p>
                      <a:r>
                        <a:rPr lang="en-US" sz="2900" b="1" dirty="0">
                          <a:solidFill>
                            <a:srgbClr val="FFC000"/>
                          </a:solidFill>
                          <a:latin typeface="Arial" panose="020B0604020202020204" pitchFamily="34" charset="0"/>
                          <a:cs typeface="Arial" panose="020B0604020202020204" pitchFamily="34" charset="0"/>
                        </a:rPr>
                        <a:t>How to</a:t>
                      </a:r>
                      <a:r>
                        <a:rPr lang="en-US" sz="2900" b="1" baseline="0" dirty="0">
                          <a:solidFill>
                            <a:srgbClr val="FFC000"/>
                          </a:solidFill>
                          <a:latin typeface="Arial" panose="020B0604020202020204" pitchFamily="34" charset="0"/>
                          <a:cs typeface="Arial" panose="020B0604020202020204" pitchFamily="34" charset="0"/>
                        </a:rPr>
                        <a:t> preview your poster prior to presenting</a:t>
                      </a:r>
                      <a:endParaRPr lang="en-US" sz="29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sz="8600" dirty="0"/>
                    </a:p>
                  </a:txBody>
                  <a:tcPr marL="182880" marT="137160" anchor="ctr">
                    <a:solidFill>
                      <a:schemeClr val="tx1">
                        <a:lumMod val="95000"/>
                        <a:lumOff val="5000"/>
                      </a:schemeClr>
                    </a:solidFill>
                  </a:tcPr>
                </a:tc>
                <a:extLst>
                  <a:ext uri="{0D108BD9-81ED-4DB2-BD59-A6C34878D82A}">
                    <a16:rowId xmlns:a16="http://schemas.microsoft.com/office/drawing/2014/main" xmlns="" val="10006"/>
                  </a:ext>
                </a:extLst>
              </a:tr>
              <a:tr h="1743746">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a:cs typeface="Arial"/>
                        </a:rPr>
                        <a:t>How to present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finish designing your poster and are ready to virtually present it, follow the conference organizers' instructions.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a:cs typeface="Arial"/>
                      </a:endParaRP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7"/>
                  </a:ext>
                </a:extLst>
              </a:tr>
              <a:tr h="8073404">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Publish, present virtually, share, and discuss!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Submit your poster and add it to the Research Poster Virtual Library.</a:t>
                      </a:r>
                      <a:r>
                        <a:rPr lang="en-US" sz="2400" b="0" noProof="0" dirty="0">
                          <a:solidFill>
                            <a:srgbClr val="FFC000"/>
                          </a:solidFill>
                          <a:latin typeface="Arial"/>
                          <a:cs typeface="Arial"/>
                        </a:rPr>
                        <a:t/>
                      </a:r>
                      <a:br>
                        <a:rPr lang="en-US" sz="2400" b="0" noProof="0" dirty="0">
                          <a:solidFill>
                            <a:srgbClr val="FFC000"/>
                          </a:solidFill>
                          <a:latin typeface="Arial"/>
                          <a:cs typeface="Arial"/>
                        </a:rPr>
                      </a:br>
                      <a:r>
                        <a:rPr lang="en-US" sz="2400" b="0" noProof="0" dirty="0">
                          <a:solidFill>
                            <a:srgbClr val="FFC000"/>
                          </a:solidFill>
                          <a:latin typeface="Arial"/>
                          <a:cs typeface="Arial"/>
                        </a:rPr>
                        <a:t/>
                      </a:r>
                      <a:br>
                        <a:rPr lang="en-US" sz="2400" b="0" noProof="0" dirty="0">
                          <a:solidFill>
                            <a:srgbClr val="FFC000"/>
                          </a:solidFill>
                          <a:latin typeface="Arial"/>
                          <a:cs typeface="Arial"/>
                        </a:rPr>
                      </a:br>
                      <a:r>
                        <a:rPr lang="en-US" sz="2400" b="1" noProof="0" dirty="0">
                          <a:solidFill>
                            <a:srgbClr val="FFC000"/>
                          </a:solidFill>
                          <a:latin typeface="Arial"/>
                          <a:cs typeface="Arial"/>
                        </a:rPr>
                        <a:t>Continuous global reach</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Share your research with thousands of students, educators, scientists, and researchers from all over the United States and the World.</a:t>
                      </a: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Full-featured poster showcase included</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Present your poster on a  professional full-featured and customizable web page that includes full screen functions, social sharing, your own discussion board, private contact form, narration and more.</a:t>
                      </a: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Convenience for presenter groups and conference coordinators </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Published posters can easily be presented at virtual conferences. Perfect solution for organizers of meetings and conferences.</a:t>
                      </a:r>
                      <a:r>
                        <a:rPr lang="en-US" sz="2400" b="0" noProof="0" dirty="0">
                          <a:solidFill>
                            <a:srgbClr val="FFC000"/>
                          </a:solidFill>
                          <a:latin typeface="Arial"/>
                          <a:cs typeface="Arial"/>
                        </a:rPr>
                        <a:t/>
                      </a:r>
                      <a:br>
                        <a:rPr lang="en-US" sz="2400" b="0" noProof="0" dirty="0">
                          <a:solidFill>
                            <a:srgbClr val="FFC000"/>
                          </a:solidFill>
                          <a:latin typeface="Arial"/>
                          <a:cs typeface="Arial"/>
                        </a:rPr>
                      </a:b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a:cs typeface="Arial"/>
                        </a:rPr>
                        <a:t>https://</a:t>
                      </a:r>
                      <a:r>
                        <a:rPr lang="en-US" sz="2900" b="1" noProof="0" dirty="0" err="1">
                          <a:solidFill>
                            <a:srgbClr val="FFC000"/>
                          </a:solidFill>
                          <a:latin typeface="Arial"/>
                          <a:cs typeface="Arial"/>
                        </a:rPr>
                        <a:t>www.PosterPresentations.com</a:t>
                      </a:r>
                      <a:r>
                        <a:rPr lang="en-US" sz="2900" b="1" noProof="0" dirty="0">
                          <a:solidFill>
                            <a:srgbClr val="FFC000"/>
                          </a:solidFill>
                          <a:latin typeface="Arial"/>
                          <a:cs typeface="Arial"/>
                        </a:rPr>
                        <a:t>/research</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1" noProof="0" dirty="0">
                        <a:solidFill>
                          <a:srgbClr val="FFC000"/>
                        </a:solidFill>
                        <a:latin typeface="Arial"/>
                        <a:cs typeface="Arial"/>
                      </a:endParaRPr>
                    </a:p>
                  </a:txBody>
                  <a:tcPr marL="182880" marT="137160">
                    <a:solidFill>
                      <a:srgbClr val="003366"/>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2448051497"/>
                  </a:ext>
                </a:extLst>
              </a:tr>
              <a:tr h="1176075">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8"/>
                  </a:ext>
                </a:extLst>
              </a:tr>
              <a:tr h="1500444">
                <a:tc>
                  <a:txBody>
                    <a:bodyPr/>
                    <a:lstStyle/>
                    <a:p>
                      <a:pPr>
                        <a:lnSpc>
                          <a:spcPts val="2600"/>
                        </a:lnSpc>
                      </a:pPr>
                      <a:r>
                        <a:rPr lang="en-US" sz="2100" dirty="0">
                          <a:solidFill>
                            <a:schemeClr val="bg1">
                              <a:lumMod val="85000"/>
                            </a:schemeClr>
                          </a:solidFill>
                          <a:latin typeface="Arial"/>
                          <a:cs typeface="Arial"/>
                        </a:rPr>
                        <a:t>© 2020</a:t>
                      </a:r>
                      <a:r>
                        <a:rPr lang="en-US" sz="2100" baseline="0" dirty="0">
                          <a:solidFill>
                            <a:schemeClr val="bg1">
                              <a:lumMod val="85000"/>
                            </a:schemeClr>
                          </a:solidFill>
                          <a:latin typeface="Arial"/>
                          <a:cs typeface="Arial"/>
                        </a:rPr>
                        <a:t> </a:t>
                      </a:r>
                      <a:r>
                        <a:rPr lang="en-US" sz="2100" dirty="0" err="1">
                          <a:solidFill>
                            <a:schemeClr val="bg1">
                              <a:lumMod val="85000"/>
                            </a:schemeClr>
                          </a:solidFill>
                          <a:latin typeface="Arial"/>
                          <a:cs typeface="Arial"/>
                        </a:rPr>
                        <a:t>PosterPresentations.com</a:t>
                      </a:r>
                      <a:r>
                        <a:rPr lang="en-US" sz="2100" dirty="0">
                          <a:solidFill>
                            <a:schemeClr val="bg1">
                              <a:lumMod val="85000"/>
                            </a:schemeClr>
                          </a:solidFill>
                          <a:latin typeface="Arial"/>
                          <a:cs typeface="Arial"/>
                        </a:rPr>
                        <a:t/>
                      </a:r>
                      <a:br>
                        <a:rPr lang="en-US" sz="2100" dirty="0">
                          <a:solidFill>
                            <a:schemeClr val="bg1">
                              <a:lumMod val="85000"/>
                            </a:schemeClr>
                          </a:solidFill>
                          <a:latin typeface="Arial"/>
                          <a:cs typeface="Arial"/>
                        </a:rPr>
                      </a:br>
                      <a:r>
                        <a:rPr lang="en-US" sz="2100" dirty="0">
                          <a:solidFill>
                            <a:schemeClr val="bg1">
                              <a:lumMod val="85000"/>
                            </a:schemeClr>
                          </a:solidFill>
                          <a:latin typeface="Arial"/>
                          <a:cs typeface="Arial"/>
                        </a:rPr>
                        <a:t>2117 Fourth Street ,</a:t>
                      </a:r>
                      <a:r>
                        <a:rPr lang="en-US" sz="2100" baseline="0" dirty="0">
                          <a:solidFill>
                            <a:schemeClr val="bg1">
                              <a:lumMod val="85000"/>
                            </a:schemeClr>
                          </a:solidFill>
                          <a:latin typeface="Arial"/>
                          <a:cs typeface="Arial"/>
                        </a:rPr>
                        <a:t> STE C        </a:t>
                      </a:r>
                    </a:p>
                    <a:p>
                      <a:pPr>
                        <a:lnSpc>
                          <a:spcPts val="2600"/>
                        </a:lnSpc>
                      </a:pPr>
                      <a:r>
                        <a:rPr lang="en-US" sz="2100" baseline="0" dirty="0">
                          <a:solidFill>
                            <a:schemeClr val="bg1">
                              <a:lumMod val="85000"/>
                            </a:schemeClr>
                          </a:solidFill>
                          <a:latin typeface="Arial"/>
                          <a:cs typeface="Arial"/>
                        </a:rPr>
                        <a:t>Berkeley CA 94710 USA</a:t>
                      </a:r>
                      <a:endParaRPr lang="en-US" sz="21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xmlns="" val="10009"/>
                  </a:ext>
                </a:extLst>
              </a:tr>
            </a:tbl>
          </a:graphicData>
        </a:graphic>
      </p:graphicFrame>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922338"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288358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3" name="Group 22">
            <a:extLst>
              <a:ext uri="{FF2B5EF4-FFF2-40B4-BE49-F238E27FC236}">
                <a16:creationId xmlns:a16="http://schemas.microsoft.com/office/drawing/2014/main" xmlns=""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xmlns=""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xmlns=""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xmlns=""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xmlns=""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xmlns=""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20" name="Table 19">
            <a:extLst>
              <a:ext uri="{FF2B5EF4-FFF2-40B4-BE49-F238E27FC236}">
                <a16:creationId xmlns:a16="http://schemas.microsoft.com/office/drawing/2014/main" xmlns="" id="{26FD40EC-D669-0D47-9426-C7D33C6C9911}"/>
              </a:ext>
            </a:extLst>
          </p:cNvPr>
          <p:cNvGraphicFramePr>
            <a:graphicFrameLocks noGrp="1"/>
          </p:cNvGraphicFramePr>
          <p:nvPr userDrawn="1">
            <p:extLst>
              <p:ext uri="{D42A27DB-BD31-4B8C-83A1-F6EECF244321}">
                <p14:modId xmlns:p14="http://schemas.microsoft.com/office/powerpoint/2010/main" val="705371237"/>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xmlns="" val="20000"/>
                    </a:ext>
                  </a:extLst>
                </a:gridCol>
                <a:gridCol w="5584624">
                  <a:extLst>
                    <a:ext uri="{9D8B030D-6E8A-4147-A177-3AD203B41FA5}">
                      <a16:colId xmlns:a16="http://schemas.microsoft.com/office/drawing/2014/main" xmlns=""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xmlns=""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standard screen size (4:3 Ratio) virtual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xmlns=""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Virtual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Standard Size</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(4:3 Ratio)</a:t>
                      </a:r>
                      <a:r>
                        <a:rPr lang="en-US" sz="2000" dirty="0">
                          <a:solidFill>
                            <a:schemeClr val="bg1"/>
                          </a:solidFill>
                          <a:latin typeface="Arial" panose="020B0604020202020204" pitchFamily="34" charset="0"/>
                          <a:cs typeface="Arial" panose="020B0604020202020204" pitchFamily="34" charset="0"/>
                        </a:rPr>
                        <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2000" b="0" baseline="0" dirty="0">
                          <a:solidFill>
                            <a:srgbClr val="FFC000"/>
                          </a:solidFill>
                          <a:latin typeface="Arial" panose="020B0604020202020204" pitchFamily="34" charset="0"/>
                          <a:cs typeface="Arial" panose="020B0604020202020204" pitchFamily="34" charset="0"/>
                        </a:rPr>
                        <a:t>36 tall x 48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xmlns=""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xmlns=""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xmlns=""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xmlns=""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xmlns=""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xmlns=""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xmlns="" val="10010"/>
                  </a:ext>
                </a:extLst>
              </a:tr>
            </a:tbl>
          </a:graphicData>
        </a:graphic>
      </p:graphicFrame>
      <p:graphicFrame>
        <p:nvGraphicFramePr>
          <p:cNvPr id="18" name="Table 17">
            <a:extLst>
              <a:ext uri="{FF2B5EF4-FFF2-40B4-BE49-F238E27FC236}">
                <a16:creationId xmlns:a16="http://schemas.microsoft.com/office/drawing/2014/main" xmlns="" id="{67726B5F-5361-F845-9625-65EF550C6168}"/>
              </a:ext>
            </a:extLst>
          </p:cNvPr>
          <p:cNvGraphicFramePr>
            <a:graphicFrameLocks noGrp="1"/>
          </p:cNvGraphicFramePr>
          <p:nvPr userDrawn="1">
            <p:extLst>
              <p:ext uri="{D42A27DB-BD31-4B8C-83A1-F6EECF244321}">
                <p14:modId xmlns:p14="http://schemas.microsoft.com/office/powerpoint/2010/main" val="141159618"/>
              </p:ext>
            </p:extLst>
          </p:nvPr>
        </p:nvGraphicFramePr>
        <p:xfrm>
          <a:off x="44635119" y="14098"/>
          <a:ext cx="9619281" cy="32847657"/>
        </p:xfrm>
        <a:graphic>
          <a:graphicData uri="http://schemas.openxmlformats.org/drawingml/2006/table">
            <a:tbl>
              <a:tblPr firstRow="1" bandRow="1">
                <a:tableStyleId>{5C22544A-7EE6-4342-B048-85BDC9FD1C3A}</a:tableStyleId>
              </a:tblPr>
              <a:tblGrid>
                <a:gridCol w="3585856">
                  <a:extLst>
                    <a:ext uri="{9D8B030D-6E8A-4147-A177-3AD203B41FA5}">
                      <a16:colId xmlns:a16="http://schemas.microsoft.com/office/drawing/2014/main" xmlns="" val="20000"/>
                    </a:ext>
                  </a:extLst>
                </a:gridCol>
                <a:gridCol w="1199648">
                  <a:extLst>
                    <a:ext uri="{9D8B030D-6E8A-4147-A177-3AD203B41FA5}">
                      <a16:colId xmlns:a16="http://schemas.microsoft.com/office/drawing/2014/main" xmlns="" val="997673227"/>
                    </a:ext>
                  </a:extLst>
                </a:gridCol>
                <a:gridCol w="4833777">
                  <a:extLst>
                    <a:ext uri="{9D8B030D-6E8A-4147-A177-3AD203B41FA5}">
                      <a16:colId xmlns:a16="http://schemas.microsoft.com/office/drawing/2014/main" xmlns="" val="4164475170"/>
                    </a:ext>
                  </a:extLst>
                </a:gridCol>
              </a:tblGrid>
              <a:tr h="129623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5076923">
                <a:tc gridSpan="3">
                  <a:txBody>
                    <a:bodyPr/>
                    <a:lstStyle/>
                    <a:p>
                      <a:pPr algn="l"/>
                      <a:r>
                        <a:rPr lang="en-US" sz="2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xmlns="" val="10001"/>
                  </a:ext>
                </a:extLst>
              </a:tr>
              <a:tr h="2854805">
                <a:tc gridSpan="3">
                  <a:txBody>
                    <a:bodyPr/>
                    <a:lstStyle/>
                    <a:p>
                      <a:r>
                        <a:rPr lang="en-US" sz="29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sz="8600"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xmlns="" val="10004"/>
                  </a:ext>
                </a:extLst>
              </a:tr>
              <a:tr h="353616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5"/>
                  </a:ext>
                </a:extLst>
              </a:tr>
              <a:tr h="391719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xmlns="" val="1766341567"/>
                  </a:ext>
                </a:extLst>
              </a:tr>
              <a:tr h="3672668">
                <a:tc gridSpan="2">
                  <a:txBody>
                    <a:bodyPr/>
                    <a:lstStyle/>
                    <a:p>
                      <a:r>
                        <a:rPr lang="en-US" sz="2900" b="1" dirty="0">
                          <a:solidFill>
                            <a:srgbClr val="FFC000"/>
                          </a:solidFill>
                          <a:latin typeface="Arial" panose="020B0604020202020204" pitchFamily="34" charset="0"/>
                          <a:cs typeface="Arial" panose="020B0604020202020204" pitchFamily="34" charset="0"/>
                        </a:rPr>
                        <a:t>How to</a:t>
                      </a:r>
                      <a:r>
                        <a:rPr lang="en-US" sz="2900" b="1" baseline="0" dirty="0">
                          <a:solidFill>
                            <a:srgbClr val="FFC000"/>
                          </a:solidFill>
                          <a:latin typeface="Arial" panose="020B0604020202020204" pitchFamily="34" charset="0"/>
                          <a:cs typeface="Arial" panose="020B0604020202020204" pitchFamily="34" charset="0"/>
                        </a:rPr>
                        <a:t> preview your poster prior to presenting</a:t>
                      </a:r>
                      <a:endParaRPr lang="en-US" sz="29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sz="8600" dirty="0"/>
                    </a:p>
                  </a:txBody>
                  <a:tcPr marL="182880" marT="137160" anchor="ctr">
                    <a:solidFill>
                      <a:schemeClr val="tx1">
                        <a:lumMod val="95000"/>
                        <a:lumOff val="5000"/>
                      </a:schemeClr>
                    </a:solidFill>
                  </a:tcPr>
                </a:tc>
                <a:extLst>
                  <a:ext uri="{0D108BD9-81ED-4DB2-BD59-A6C34878D82A}">
                    <a16:rowId xmlns:a16="http://schemas.microsoft.com/office/drawing/2014/main" xmlns="" val="10006"/>
                  </a:ext>
                </a:extLst>
              </a:tr>
              <a:tr h="1743746">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a:cs typeface="Arial"/>
                        </a:rPr>
                        <a:t>How to present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finish designing your poster and are ready to virtually present it, follow the conference organizers' instructions.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a:cs typeface="Arial"/>
                      </a:endParaRP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7"/>
                  </a:ext>
                </a:extLst>
              </a:tr>
              <a:tr h="8073404">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Publish, present virtually, share, and discuss!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Submit your poster and add it to the Research Poster Virtual Library.</a:t>
                      </a:r>
                      <a:r>
                        <a:rPr lang="en-US" sz="2400" b="0" noProof="0" dirty="0">
                          <a:solidFill>
                            <a:srgbClr val="FFC000"/>
                          </a:solidFill>
                          <a:latin typeface="Arial"/>
                          <a:cs typeface="Arial"/>
                        </a:rPr>
                        <a:t/>
                      </a:r>
                      <a:br>
                        <a:rPr lang="en-US" sz="2400" b="0" noProof="0" dirty="0">
                          <a:solidFill>
                            <a:srgbClr val="FFC000"/>
                          </a:solidFill>
                          <a:latin typeface="Arial"/>
                          <a:cs typeface="Arial"/>
                        </a:rPr>
                      </a:br>
                      <a:r>
                        <a:rPr lang="en-US" sz="2400" b="0" noProof="0" dirty="0">
                          <a:solidFill>
                            <a:srgbClr val="FFC000"/>
                          </a:solidFill>
                          <a:latin typeface="Arial"/>
                          <a:cs typeface="Arial"/>
                        </a:rPr>
                        <a:t/>
                      </a:r>
                      <a:br>
                        <a:rPr lang="en-US" sz="2400" b="0" noProof="0" dirty="0">
                          <a:solidFill>
                            <a:srgbClr val="FFC000"/>
                          </a:solidFill>
                          <a:latin typeface="Arial"/>
                          <a:cs typeface="Arial"/>
                        </a:rPr>
                      </a:br>
                      <a:r>
                        <a:rPr lang="en-US" sz="2400" b="1" noProof="0" dirty="0">
                          <a:solidFill>
                            <a:srgbClr val="FFC000"/>
                          </a:solidFill>
                          <a:latin typeface="Arial"/>
                          <a:cs typeface="Arial"/>
                        </a:rPr>
                        <a:t>Continuous global reach</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Share your research with thousands of students, educators, scientists, and researchers from all over the United States and the World.</a:t>
                      </a: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Full-featured poster showcase included</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Present your poster on a  professional full-featured and customizable web page that includes full screen functions, social sharing, your own discussion board, private contact form, narration and more.</a:t>
                      </a: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Convenience for presenter groups and conference coordinators </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Published posters can easily be presented at virtual conferences. Perfect solution for organizers of meetings and conferences.</a:t>
                      </a:r>
                      <a:r>
                        <a:rPr lang="en-US" sz="2400" b="0" noProof="0" dirty="0">
                          <a:solidFill>
                            <a:srgbClr val="FFC000"/>
                          </a:solidFill>
                          <a:latin typeface="Arial"/>
                          <a:cs typeface="Arial"/>
                        </a:rPr>
                        <a:t/>
                      </a:r>
                      <a:br>
                        <a:rPr lang="en-US" sz="2400" b="0" noProof="0" dirty="0">
                          <a:solidFill>
                            <a:srgbClr val="FFC000"/>
                          </a:solidFill>
                          <a:latin typeface="Arial"/>
                          <a:cs typeface="Arial"/>
                        </a:rPr>
                      </a:b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a:cs typeface="Arial"/>
                        </a:rPr>
                        <a:t>https://</a:t>
                      </a:r>
                      <a:r>
                        <a:rPr lang="en-US" sz="2900" b="1" noProof="0" dirty="0" err="1">
                          <a:solidFill>
                            <a:srgbClr val="FFC000"/>
                          </a:solidFill>
                          <a:latin typeface="Arial"/>
                          <a:cs typeface="Arial"/>
                        </a:rPr>
                        <a:t>www.PosterPresentations.com</a:t>
                      </a:r>
                      <a:r>
                        <a:rPr lang="en-US" sz="2900" b="1" noProof="0" dirty="0">
                          <a:solidFill>
                            <a:srgbClr val="FFC000"/>
                          </a:solidFill>
                          <a:latin typeface="Arial"/>
                          <a:cs typeface="Arial"/>
                        </a:rPr>
                        <a:t>/research</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1" noProof="0" dirty="0">
                        <a:solidFill>
                          <a:srgbClr val="FFC000"/>
                        </a:solidFill>
                        <a:latin typeface="Arial"/>
                        <a:cs typeface="Arial"/>
                      </a:endParaRPr>
                    </a:p>
                  </a:txBody>
                  <a:tcPr marL="182880" marT="137160">
                    <a:solidFill>
                      <a:srgbClr val="003366"/>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2448051497"/>
                  </a:ext>
                </a:extLst>
              </a:tr>
              <a:tr h="1176075">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8"/>
                  </a:ext>
                </a:extLst>
              </a:tr>
              <a:tr h="1500444">
                <a:tc>
                  <a:txBody>
                    <a:bodyPr/>
                    <a:lstStyle/>
                    <a:p>
                      <a:pPr>
                        <a:lnSpc>
                          <a:spcPts val="2600"/>
                        </a:lnSpc>
                      </a:pPr>
                      <a:r>
                        <a:rPr lang="en-US" sz="2100" dirty="0">
                          <a:solidFill>
                            <a:schemeClr val="bg1">
                              <a:lumMod val="85000"/>
                            </a:schemeClr>
                          </a:solidFill>
                          <a:latin typeface="Arial"/>
                          <a:cs typeface="Arial"/>
                        </a:rPr>
                        <a:t>© 2020</a:t>
                      </a:r>
                      <a:r>
                        <a:rPr lang="en-US" sz="2100" baseline="0" dirty="0">
                          <a:solidFill>
                            <a:schemeClr val="bg1">
                              <a:lumMod val="85000"/>
                            </a:schemeClr>
                          </a:solidFill>
                          <a:latin typeface="Arial"/>
                          <a:cs typeface="Arial"/>
                        </a:rPr>
                        <a:t> </a:t>
                      </a:r>
                      <a:r>
                        <a:rPr lang="en-US" sz="2100" dirty="0" err="1">
                          <a:solidFill>
                            <a:schemeClr val="bg1">
                              <a:lumMod val="85000"/>
                            </a:schemeClr>
                          </a:solidFill>
                          <a:latin typeface="Arial"/>
                          <a:cs typeface="Arial"/>
                        </a:rPr>
                        <a:t>PosterPresentations.com</a:t>
                      </a:r>
                      <a:r>
                        <a:rPr lang="en-US" sz="2100" dirty="0">
                          <a:solidFill>
                            <a:schemeClr val="bg1">
                              <a:lumMod val="85000"/>
                            </a:schemeClr>
                          </a:solidFill>
                          <a:latin typeface="Arial"/>
                          <a:cs typeface="Arial"/>
                        </a:rPr>
                        <a:t/>
                      </a:r>
                      <a:br>
                        <a:rPr lang="en-US" sz="2100" dirty="0">
                          <a:solidFill>
                            <a:schemeClr val="bg1">
                              <a:lumMod val="85000"/>
                            </a:schemeClr>
                          </a:solidFill>
                          <a:latin typeface="Arial"/>
                          <a:cs typeface="Arial"/>
                        </a:rPr>
                      </a:br>
                      <a:r>
                        <a:rPr lang="en-US" sz="2100" dirty="0">
                          <a:solidFill>
                            <a:schemeClr val="bg1">
                              <a:lumMod val="85000"/>
                            </a:schemeClr>
                          </a:solidFill>
                          <a:latin typeface="Arial"/>
                          <a:cs typeface="Arial"/>
                        </a:rPr>
                        <a:t>2117 Fourth Street ,</a:t>
                      </a:r>
                      <a:r>
                        <a:rPr lang="en-US" sz="2100" baseline="0" dirty="0">
                          <a:solidFill>
                            <a:schemeClr val="bg1">
                              <a:lumMod val="85000"/>
                            </a:schemeClr>
                          </a:solidFill>
                          <a:latin typeface="Arial"/>
                          <a:cs typeface="Arial"/>
                        </a:rPr>
                        <a:t> STE C        </a:t>
                      </a:r>
                    </a:p>
                    <a:p>
                      <a:pPr>
                        <a:lnSpc>
                          <a:spcPts val="2600"/>
                        </a:lnSpc>
                      </a:pPr>
                      <a:r>
                        <a:rPr lang="en-US" sz="2100" baseline="0" dirty="0">
                          <a:solidFill>
                            <a:schemeClr val="bg1">
                              <a:lumMod val="85000"/>
                            </a:schemeClr>
                          </a:solidFill>
                          <a:latin typeface="Arial"/>
                          <a:cs typeface="Arial"/>
                        </a:rPr>
                        <a:t>Berkeley CA 94710 USA</a:t>
                      </a:r>
                      <a:endParaRPr lang="en-US" sz="21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xmlns="" val="10009"/>
                  </a:ext>
                </a:extLst>
              </a:tr>
            </a:tbl>
          </a:graphicData>
        </a:graphic>
      </p:graphicFrame>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856" userDrawn="1">
          <p15:clr>
            <a:srgbClr val="F26B43"/>
          </p15:clr>
        </p15:guide>
      </p15:sldGuideLst>
    </p:ext>
  </p:extLst>
</p:sldMaster>
</file>

<file path=ppt/slides/_rels/slide1.xml.rels><?xml version="1.0" encoding="UTF-8" standalone="yes"?>
<Relationships xmlns="http://schemas.openxmlformats.org/package/2006/relationships"><Relationship Id="rId9" Type="http://schemas.microsoft.com/office/2007/relationships/media" Target="../media/media5.m4a"/><Relationship Id="rId20" Type="http://schemas.openxmlformats.org/officeDocument/2006/relationships/image" Target="../media/image9.jpeg"/><Relationship Id="rId21" Type="http://schemas.openxmlformats.org/officeDocument/2006/relationships/image" Target="../media/image10.png"/><Relationship Id="rId22" Type="http://schemas.openxmlformats.org/officeDocument/2006/relationships/image" Target="../media/image11.png"/><Relationship Id="rId23" Type="http://schemas.openxmlformats.org/officeDocument/2006/relationships/image" Target="../media/image12.png"/><Relationship Id="rId10" Type="http://schemas.openxmlformats.org/officeDocument/2006/relationships/audio" Target="../media/media5.m4a"/><Relationship Id="rId11" Type="http://schemas.microsoft.com/office/2007/relationships/media" Target="../media/media6.m4a"/><Relationship Id="rId12" Type="http://schemas.openxmlformats.org/officeDocument/2006/relationships/audio" Target="../media/media6.m4a"/><Relationship Id="rId13" Type="http://schemas.microsoft.com/office/2007/relationships/media" Target="../media/media7.m4a"/><Relationship Id="rId14" Type="http://schemas.openxmlformats.org/officeDocument/2006/relationships/audio" Target="../media/media7.m4a"/><Relationship Id="rId15" Type="http://schemas.microsoft.com/office/2007/relationships/media" Target="../media/media8.m4a"/><Relationship Id="rId16" Type="http://schemas.openxmlformats.org/officeDocument/2006/relationships/audio" Target="../media/media8.m4a"/><Relationship Id="rId17" Type="http://schemas.microsoft.com/office/2007/relationships/media" Target="../media/media9.m4a"/><Relationship Id="rId18" Type="http://schemas.openxmlformats.org/officeDocument/2006/relationships/audio" Target="../media/media9.m4a"/><Relationship Id="rId19" Type="http://schemas.openxmlformats.org/officeDocument/2006/relationships/slideLayout" Target="../slideLayouts/slideLayout1.xml"/><Relationship Id="rId1" Type="http://schemas.microsoft.com/office/2007/relationships/media" Target="../media/media1.m4a"/><Relationship Id="rId2" Type="http://schemas.openxmlformats.org/officeDocument/2006/relationships/audio" Target="../media/media1.m4a"/><Relationship Id="rId3" Type="http://schemas.microsoft.com/office/2007/relationships/media" Target="../media/media2.m4a"/><Relationship Id="rId4" Type="http://schemas.openxmlformats.org/officeDocument/2006/relationships/audio" Target="../media/media2.m4a"/><Relationship Id="rId5" Type="http://schemas.microsoft.com/office/2007/relationships/media" Target="../media/media3.m4a"/><Relationship Id="rId6" Type="http://schemas.openxmlformats.org/officeDocument/2006/relationships/audio" Target="../media/media3.m4a"/><Relationship Id="rId7" Type="http://schemas.microsoft.com/office/2007/relationships/media" Target="../media/media4.m4a"/><Relationship Id="rId8" Type="http://schemas.openxmlformats.org/officeDocument/2006/relationships/audio" Target="../media/media4.m4a"/></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3241C1F9-CB9F-2E41-8F4E-E30775235A68}"/>
              </a:ext>
            </a:extLst>
          </p:cNvPr>
          <p:cNvSpPr>
            <a:spLocks noGrp="1"/>
          </p:cNvSpPr>
          <p:nvPr>
            <p:ph type="body" sz="quarter" idx="10"/>
          </p:nvPr>
        </p:nvSpPr>
        <p:spPr>
          <a:xfrm>
            <a:off x="459674" y="5503831"/>
            <a:ext cx="10056813" cy="7571281"/>
          </a:xfrm>
        </p:spPr>
        <p:txBody>
          <a:bodyPr/>
          <a:lstStyle/>
          <a:p>
            <a:r>
              <a:rPr lang="en-GB" sz="3600" dirty="0">
                <a:latin typeface="Arial" charset="0"/>
                <a:ea typeface="Arial" charset="0"/>
                <a:cs typeface="Arial" charset="0"/>
              </a:rPr>
              <a:t>The aim was to critically evaluate the effectiveness of providing Art Therapy as a student support service to aid anxiety specifically within Post-16 Education Settings. These research questions were used to demonstrate and identify any gaps in providing this therapy method for students within the UK. The purpose of this investigation was to ensure that Post-16 Education settings are providing students with all of the available resources and support to help them within their studies using the most effective methods and resources. </a:t>
            </a:r>
            <a:endParaRPr lang="en-US" sz="3600" dirty="0">
              <a:latin typeface="Arial" charset="0"/>
              <a:ea typeface="Arial" charset="0"/>
              <a:cs typeface="Arial" charset="0"/>
            </a:endParaRPr>
          </a:p>
          <a:p>
            <a:endParaRPr lang="en-US" dirty="0"/>
          </a:p>
        </p:txBody>
      </p:sp>
      <p:sp>
        <p:nvSpPr>
          <p:cNvPr id="3" name="Text Placeholder 2">
            <a:extLst>
              <a:ext uri="{FF2B5EF4-FFF2-40B4-BE49-F238E27FC236}">
                <a16:creationId xmlns:a16="http://schemas.microsoft.com/office/drawing/2014/main" xmlns="" id="{6505A1A5-8374-C843-9794-BF18BA65E45D}"/>
              </a:ext>
            </a:extLst>
          </p:cNvPr>
          <p:cNvSpPr>
            <a:spLocks noGrp="1"/>
          </p:cNvSpPr>
          <p:nvPr>
            <p:ph type="body" sz="quarter" idx="11"/>
          </p:nvPr>
        </p:nvSpPr>
        <p:spPr/>
        <p:txBody>
          <a:bodyPr/>
          <a:lstStyle/>
          <a:p>
            <a:r>
              <a:rPr lang="en-US" dirty="0" smtClean="0"/>
              <a:t>INTRODUCTION</a:t>
            </a:r>
            <a:endParaRPr lang="en-US" dirty="0"/>
          </a:p>
        </p:txBody>
      </p:sp>
      <p:sp>
        <p:nvSpPr>
          <p:cNvPr id="4" name="Text Placeholder 3">
            <a:extLst>
              <a:ext uri="{FF2B5EF4-FFF2-40B4-BE49-F238E27FC236}">
                <a16:creationId xmlns:a16="http://schemas.microsoft.com/office/drawing/2014/main" xmlns="" id="{713AE608-EE2A-9448-8782-D56B6558B121}"/>
              </a:ext>
            </a:extLst>
          </p:cNvPr>
          <p:cNvSpPr>
            <a:spLocks noGrp="1"/>
          </p:cNvSpPr>
          <p:nvPr>
            <p:ph type="body" sz="quarter" idx="20"/>
          </p:nvPr>
        </p:nvSpPr>
        <p:spPr>
          <a:xfrm>
            <a:off x="459674" y="12698089"/>
            <a:ext cx="10038662" cy="754045"/>
          </a:xfrm>
        </p:spPr>
        <p:txBody>
          <a:bodyPr/>
          <a:lstStyle/>
          <a:p>
            <a:r>
              <a:rPr lang="en-US" dirty="0" smtClean="0"/>
              <a:t>RESEARCH QUESTIONS</a:t>
            </a:r>
            <a:endParaRPr lang="en-US" dirty="0"/>
          </a:p>
        </p:txBody>
      </p:sp>
      <p:sp>
        <p:nvSpPr>
          <p:cNvPr id="5" name="Text Placeholder 4">
            <a:extLst>
              <a:ext uri="{FF2B5EF4-FFF2-40B4-BE49-F238E27FC236}">
                <a16:creationId xmlns:a16="http://schemas.microsoft.com/office/drawing/2014/main" xmlns="" id="{A40C692E-DD53-4D4F-86AF-7EEB9DFE4DBD}"/>
              </a:ext>
            </a:extLst>
          </p:cNvPr>
          <p:cNvSpPr>
            <a:spLocks noGrp="1"/>
          </p:cNvSpPr>
          <p:nvPr>
            <p:ph type="body" sz="quarter" idx="21"/>
          </p:nvPr>
        </p:nvSpPr>
        <p:spPr>
          <a:xfrm>
            <a:off x="11428410" y="5503831"/>
            <a:ext cx="10048874" cy="25521402"/>
          </a:xfrm>
        </p:spPr>
        <p:txBody>
          <a:bodyPr/>
          <a:lstStyle/>
          <a:p>
            <a:r>
              <a:rPr lang="en-US" sz="2900" dirty="0" smtClean="0">
                <a:latin typeface="Arial" charset="0"/>
                <a:ea typeface="Arial" charset="0"/>
                <a:cs typeface="Arial" charset="0"/>
              </a:rPr>
              <a:t>UWTSD 2022, 1-2-1 counselling offered but no art therapy. CAT may be suggested as a follow up during these sessions. </a:t>
            </a:r>
          </a:p>
          <a:p>
            <a:r>
              <a:rPr lang="en-US" sz="2900" dirty="0" smtClean="0">
                <a:latin typeface="Arial" charset="0"/>
                <a:ea typeface="Arial" charset="0"/>
                <a:cs typeface="Arial" charset="0"/>
              </a:rPr>
              <a:t>British Association of Art Therapists show that the need develops early on in life with 68% of members working with children and 35% working in schools. The research does the not solely focus on post-16 age group.</a:t>
            </a:r>
          </a:p>
          <a:p>
            <a:r>
              <a:rPr lang="en-US" sz="2900" dirty="0" smtClean="0">
                <a:latin typeface="Arial" charset="0"/>
                <a:ea typeface="Arial" charset="0"/>
                <a:cs typeface="Arial" charset="0"/>
              </a:rPr>
              <a:t>Jessica Neighbors, National </a:t>
            </a:r>
            <a:r>
              <a:rPr lang="en-US" sz="2900" dirty="0">
                <a:latin typeface="Arial" charset="0"/>
                <a:ea typeface="Arial" charset="0"/>
                <a:cs typeface="Arial" charset="0"/>
              </a:rPr>
              <a:t>Centre for Mental Health in Schools at UCLA</a:t>
            </a:r>
            <a:r>
              <a:rPr lang="en-US" sz="2900" dirty="0" smtClean="0">
                <a:latin typeface="Arial" charset="0"/>
                <a:ea typeface="Arial" charset="0"/>
                <a:cs typeface="Arial" charset="0"/>
              </a:rPr>
              <a:t>. This report discusses the clear need for art therapy in education whilst addressing the contributing problems that arise. Educators are not trained counselors and integrating art therapy methods within art education is not possible with ppost-16 as it is no longer a compulsory class. </a:t>
            </a:r>
          </a:p>
          <a:p>
            <a:r>
              <a:rPr lang="en-US" sz="2900" dirty="0" smtClean="0">
                <a:latin typeface="Arial" charset="0"/>
                <a:ea typeface="Arial" charset="0"/>
                <a:cs typeface="Arial" charset="0"/>
              </a:rPr>
              <a:t>Funding- 2016 </a:t>
            </a:r>
            <a:r>
              <a:rPr lang="en-US" sz="2900" dirty="0">
                <a:latin typeface="Arial" charset="0"/>
                <a:ea typeface="Arial" charset="0"/>
                <a:cs typeface="Arial" charset="0"/>
              </a:rPr>
              <a:t>Higher Education Policy Institute</a:t>
            </a:r>
            <a:r>
              <a:rPr lang="en-US" sz="2900" dirty="0" smtClean="0">
                <a:latin typeface="Arial" charset="0"/>
                <a:ea typeface="Arial" charset="0"/>
                <a:cs typeface="Arial" charset="0"/>
              </a:rPr>
              <a:t>’. The need for </a:t>
            </a:r>
            <a:r>
              <a:rPr lang="en-US" sz="2900" dirty="0">
                <a:latin typeface="Arial" charset="0"/>
                <a:ea typeface="Arial" charset="0"/>
                <a:cs typeface="Arial" charset="0"/>
              </a:rPr>
              <a:t>increased funding for the growing mental health crisis amongst students</a:t>
            </a:r>
            <a:r>
              <a:rPr lang="en-US" sz="2900" dirty="0" smtClean="0">
                <a:latin typeface="Arial" charset="0"/>
                <a:ea typeface="Arial" charset="0"/>
                <a:cs typeface="Arial" charset="0"/>
              </a:rPr>
              <a:t>.</a:t>
            </a:r>
          </a:p>
          <a:p>
            <a:r>
              <a:rPr lang="en-US" sz="2900" dirty="0">
                <a:latin typeface="Arial" charset="0"/>
                <a:ea typeface="Arial" charset="0"/>
                <a:cs typeface="Arial" charset="0"/>
              </a:rPr>
              <a:t>T</a:t>
            </a:r>
            <a:r>
              <a:rPr lang="en-US" sz="2900" dirty="0" smtClean="0">
                <a:latin typeface="Arial" charset="0"/>
                <a:ea typeface="Arial" charset="0"/>
                <a:cs typeface="Arial" charset="0"/>
              </a:rPr>
              <a:t>he </a:t>
            </a:r>
            <a:r>
              <a:rPr lang="en-US" sz="2900" dirty="0">
                <a:latin typeface="Arial" charset="0"/>
                <a:ea typeface="Arial" charset="0"/>
                <a:cs typeface="Arial" charset="0"/>
              </a:rPr>
              <a:t>Department for Education announced in May 2021 a £17 million boost to mental health services within schools as colleges, which also covered training thousands of qualified, senior mental health </a:t>
            </a:r>
            <a:r>
              <a:rPr lang="en-US" sz="2900" dirty="0" smtClean="0">
                <a:latin typeface="Arial" charset="0"/>
                <a:ea typeface="Arial" charset="0"/>
                <a:cs typeface="Arial" charset="0"/>
              </a:rPr>
              <a:t>practitioners. This </a:t>
            </a:r>
            <a:r>
              <a:rPr lang="en-US" sz="2900" dirty="0">
                <a:latin typeface="Arial" charset="0"/>
                <a:ea typeface="Arial" charset="0"/>
                <a:cs typeface="Arial" charset="0"/>
              </a:rPr>
              <a:t>was a follow on effect of the mental health crisis caused by the pandemic of 2020</a:t>
            </a:r>
            <a:r>
              <a:rPr lang="en-US" sz="2900" dirty="0" smtClean="0">
                <a:latin typeface="Arial" charset="0"/>
                <a:ea typeface="Arial" charset="0"/>
                <a:cs typeface="Arial" charset="0"/>
              </a:rPr>
              <a:t>.</a:t>
            </a:r>
          </a:p>
          <a:p>
            <a:r>
              <a:rPr lang="en-US" sz="2900" dirty="0" smtClean="0">
                <a:latin typeface="Arial" charset="0"/>
                <a:ea typeface="Arial" charset="0"/>
                <a:cs typeface="Arial" charset="0"/>
              </a:rPr>
              <a:t>Abbing et al.-</a:t>
            </a:r>
            <a:r>
              <a:rPr lang="en-US" sz="2900" dirty="0">
                <a:latin typeface="Arial" charset="0"/>
                <a:ea typeface="Arial" charset="0"/>
                <a:cs typeface="Arial" charset="0"/>
              </a:rPr>
              <a:t>In 2018, a study was conducted on the positive effects Art Therapy has on anxiety disorders across high-quality trials</a:t>
            </a:r>
            <a:r>
              <a:rPr lang="en-US" sz="2900" dirty="0" smtClean="0">
                <a:latin typeface="Arial" charset="0"/>
                <a:ea typeface="Arial" charset="0"/>
                <a:cs typeface="Arial" charset="0"/>
              </a:rPr>
              <a:t>. </a:t>
            </a:r>
            <a:r>
              <a:rPr lang="en-US" sz="2900" dirty="0">
                <a:latin typeface="Arial" charset="0"/>
                <a:ea typeface="Arial" charset="0"/>
                <a:cs typeface="Arial" charset="0"/>
              </a:rPr>
              <a:t>Art Therapy uses a variety of mediums including painting, drawing and sculpture to allow the expression of emotions to encourage self-regulation and to develop coping mechanisms over time in congestion with other CBT Therapies. It was concluded within the trials that people with anxiety disorders did see a positive </a:t>
            </a:r>
            <a:r>
              <a:rPr lang="en-US" sz="2900" dirty="0" smtClean="0">
                <a:latin typeface="Arial" charset="0"/>
                <a:ea typeface="Arial" charset="0"/>
                <a:cs typeface="Arial" charset="0"/>
              </a:rPr>
              <a:t>effect. </a:t>
            </a:r>
          </a:p>
          <a:p>
            <a:endParaRPr lang="en-US" sz="2900" dirty="0" smtClean="0">
              <a:latin typeface="Arial" charset="0"/>
              <a:ea typeface="Arial" charset="0"/>
              <a:cs typeface="Arial" charset="0"/>
            </a:endParaRPr>
          </a:p>
          <a:p>
            <a:r>
              <a:rPr lang="en-US" sz="2900" dirty="0">
                <a:latin typeface="Arial" charset="0"/>
                <a:ea typeface="Arial" charset="0"/>
                <a:cs typeface="Arial" charset="0"/>
              </a:rPr>
              <a:t>Trained and certified Art Therapist Pamela Hayes provides direct examples of art therapy techniques to help specifically with anxiety disorders. One case study demonstrates how ‘drawing our fears’ and addressing those can help individuals with panic attacks and overwhelming anxiety. By concentrating on the visual details and focusing on the positive opposites of what our mind creates, individuals can physically and mentally feel the positive effects of creative therapies in a safe and calm space. However, these are tips and exercises to complete ‘in the moment’ of a panic or anxiety attack and need to be accessed quickly</a:t>
            </a:r>
            <a:r>
              <a:rPr lang="en-US" sz="2900" dirty="0" smtClean="0">
                <a:latin typeface="Arial" charset="0"/>
                <a:ea typeface="Arial" charset="0"/>
                <a:cs typeface="Arial" charset="0"/>
              </a:rPr>
              <a:t>. The </a:t>
            </a:r>
            <a:r>
              <a:rPr lang="en-US" sz="2900" dirty="0">
                <a:latin typeface="Arial" charset="0"/>
                <a:ea typeface="Arial" charset="0"/>
                <a:cs typeface="Arial" charset="0"/>
              </a:rPr>
              <a:t>average wait time was calculated at 6.8 weeks, which is considerably longer than paying for private therapies (Mind, 2021</a:t>
            </a:r>
            <a:r>
              <a:rPr lang="en-US" sz="2900" dirty="0" smtClean="0">
                <a:latin typeface="Arial" charset="0"/>
                <a:ea typeface="Arial" charset="0"/>
                <a:cs typeface="Arial" charset="0"/>
              </a:rPr>
              <a:t>).</a:t>
            </a:r>
          </a:p>
          <a:p>
            <a:r>
              <a:rPr lang="en-US" sz="2900" dirty="0">
                <a:latin typeface="Arial" charset="0"/>
                <a:ea typeface="Arial" charset="0"/>
                <a:cs typeface="Arial" charset="0"/>
              </a:rPr>
              <a:t>The ‘Office for National Statistics’ released a report in June 2020 analysing the ‘sharp rise’ in anxiety cases between March and May 2020 (Hamilton and Coates, 2020). Reporting over 19 million adults experiencing high levels of anxiety, the source is reliable and statistically in-depth, as the figures account for all variables of individuals including their age, marital status, sex, disability and living situation at the time of research.</a:t>
            </a:r>
            <a:endParaRPr lang="en-US" sz="2900" dirty="0" smtClean="0">
              <a:latin typeface="Arial" charset="0"/>
              <a:ea typeface="Arial" charset="0"/>
              <a:cs typeface="Arial" charset="0"/>
            </a:endParaRPr>
          </a:p>
          <a:p>
            <a:endParaRPr lang="en-US" dirty="0"/>
          </a:p>
        </p:txBody>
      </p:sp>
      <p:sp>
        <p:nvSpPr>
          <p:cNvPr id="6" name="Text Placeholder 5">
            <a:extLst>
              <a:ext uri="{FF2B5EF4-FFF2-40B4-BE49-F238E27FC236}">
                <a16:creationId xmlns:a16="http://schemas.microsoft.com/office/drawing/2014/main" xmlns="" id="{FAC4A51A-C412-9B40-BA5C-BF88E2499A3F}"/>
              </a:ext>
            </a:extLst>
          </p:cNvPr>
          <p:cNvSpPr>
            <a:spLocks noGrp="1"/>
          </p:cNvSpPr>
          <p:nvPr>
            <p:ph type="body" sz="quarter" idx="22"/>
          </p:nvPr>
        </p:nvSpPr>
        <p:spPr/>
        <p:txBody>
          <a:bodyPr/>
          <a:lstStyle/>
          <a:p>
            <a:r>
              <a:rPr lang="en-US" dirty="0" smtClean="0"/>
              <a:t>LITERATURE REVIEW</a:t>
            </a:r>
            <a:endParaRPr lang="en-US" dirty="0"/>
          </a:p>
        </p:txBody>
      </p:sp>
      <p:sp>
        <p:nvSpPr>
          <p:cNvPr id="7" name="Text Placeholder 6">
            <a:extLst>
              <a:ext uri="{FF2B5EF4-FFF2-40B4-BE49-F238E27FC236}">
                <a16:creationId xmlns:a16="http://schemas.microsoft.com/office/drawing/2014/main" xmlns="" id="{531474DE-3794-0746-9CB0-90AFB1C690FB}"/>
              </a:ext>
            </a:extLst>
          </p:cNvPr>
          <p:cNvSpPr>
            <a:spLocks noGrp="1"/>
          </p:cNvSpPr>
          <p:nvPr>
            <p:ph type="body" sz="quarter" idx="23"/>
          </p:nvPr>
        </p:nvSpPr>
        <p:spPr>
          <a:xfrm>
            <a:off x="22448845" y="5248248"/>
            <a:ext cx="10048874" cy="7066528"/>
          </a:xfrm>
        </p:spPr>
        <p:txBody>
          <a:bodyPr/>
          <a:lstStyle/>
          <a:p>
            <a:r>
              <a:rPr lang="en-US" sz="2600" dirty="0" smtClean="0">
                <a:latin typeface="Arial" charset="0"/>
                <a:ea typeface="Arial" charset="0"/>
                <a:cs typeface="Arial" charset="0"/>
              </a:rPr>
              <a:t>The diary entry was the starting point of the research. Accessibility and affordability is just as important as the content and methods of therapy. Many students cannot afford counselling services that costs between £10 and £70 per hour session, according to the NHS service information. </a:t>
            </a:r>
            <a:endParaRPr lang="en-US" sz="2600" dirty="0">
              <a:latin typeface="Arial" charset="0"/>
              <a:ea typeface="Arial" charset="0"/>
              <a:cs typeface="Arial" charset="0"/>
            </a:endParaRPr>
          </a:p>
          <a:p>
            <a:r>
              <a:rPr lang="en-US" sz="2600" dirty="0" smtClean="0">
                <a:latin typeface="Arial" charset="0"/>
                <a:ea typeface="Arial" charset="0"/>
                <a:cs typeface="Arial" charset="0"/>
              </a:rPr>
              <a:t>In a literature review of Abbing et al (2018), art therapy is often using in conjunction with other CBT therapies. There is a report by Danielle Carroll that researching how sing a hybrid approach could enhance the therapy experience for individuals with anxiety disorders. </a:t>
            </a:r>
            <a:r>
              <a:rPr lang="en-US" sz="2600" dirty="0">
                <a:latin typeface="Arial" charset="0"/>
                <a:ea typeface="Arial" charset="0"/>
                <a:cs typeface="Arial" charset="0"/>
              </a:rPr>
              <a:t>This is important to consider in relation to the research question in terms of funding. By combining Art Therapy with the talking counselling already offered at institutions such as </a:t>
            </a:r>
            <a:r>
              <a:rPr lang="en-US" sz="2600" dirty="0" smtClean="0">
                <a:latin typeface="Arial" charset="0"/>
                <a:ea typeface="Arial" charset="0"/>
                <a:cs typeface="Arial" charset="0"/>
              </a:rPr>
              <a:t>UWTSD, pressures </a:t>
            </a:r>
            <a:r>
              <a:rPr lang="en-US" sz="2600" dirty="0">
                <a:latin typeface="Arial" charset="0"/>
                <a:ea typeface="Arial" charset="0"/>
                <a:cs typeface="Arial" charset="0"/>
              </a:rPr>
              <a:t>of funding enough specialists to provide full services for each student who needs it could be reduced</a:t>
            </a:r>
            <a:r>
              <a:rPr lang="en-US" sz="2600" dirty="0" smtClean="0">
                <a:latin typeface="Arial" charset="0"/>
                <a:ea typeface="Arial" charset="0"/>
                <a:cs typeface="Arial" charset="0"/>
              </a:rPr>
              <a:t>.</a:t>
            </a:r>
          </a:p>
          <a:p>
            <a:endParaRPr lang="en-US" dirty="0">
              <a:latin typeface="Arial" charset="0"/>
              <a:ea typeface="Arial" charset="0"/>
              <a:cs typeface="Arial" charset="0"/>
            </a:endParaRPr>
          </a:p>
          <a:p>
            <a:endParaRPr lang="en-US" dirty="0">
              <a:latin typeface="Arial" charset="0"/>
              <a:ea typeface="Arial" charset="0"/>
              <a:cs typeface="Arial" charset="0"/>
            </a:endParaRPr>
          </a:p>
        </p:txBody>
      </p:sp>
      <p:sp>
        <p:nvSpPr>
          <p:cNvPr id="8" name="Text Placeholder 7">
            <a:extLst>
              <a:ext uri="{FF2B5EF4-FFF2-40B4-BE49-F238E27FC236}">
                <a16:creationId xmlns:a16="http://schemas.microsoft.com/office/drawing/2014/main" xmlns="" id="{6BBCA239-DAA2-6944-882A-E11BD1D6DF72}"/>
              </a:ext>
            </a:extLst>
          </p:cNvPr>
          <p:cNvSpPr>
            <a:spLocks noGrp="1"/>
          </p:cNvSpPr>
          <p:nvPr>
            <p:ph type="body" sz="quarter" idx="24"/>
          </p:nvPr>
        </p:nvSpPr>
        <p:spPr/>
        <p:txBody>
          <a:bodyPr/>
          <a:lstStyle/>
          <a:p>
            <a:r>
              <a:rPr lang="en-US" dirty="0" smtClean="0"/>
              <a:t>EVIDENCE AND DISCUSSION</a:t>
            </a:r>
            <a:endParaRPr lang="en-US" dirty="0"/>
          </a:p>
        </p:txBody>
      </p:sp>
      <p:sp>
        <p:nvSpPr>
          <p:cNvPr id="9" name="Text Placeholder 8">
            <a:extLst>
              <a:ext uri="{FF2B5EF4-FFF2-40B4-BE49-F238E27FC236}">
                <a16:creationId xmlns:a16="http://schemas.microsoft.com/office/drawing/2014/main" xmlns="" id="{005D8778-5476-4447-A318-81A6340E5CCD}"/>
              </a:ext>
            </a:extLst>
          </p:cNvPr>
          <p:cNvSpPr>
            <a:spLocks noGrp="1"/>
          </p:cNvSpPr>
          <p:nvPr>
            <p:ph type="body" sz="quarter" idx="25"/>
          </p:nvPr>
        </p:nvSpPr>
        <p:spPr/>
        <p:txBody>
          <a:bodyPr/>
          <a:lstStyle/>
          <a:p>
            <a:r>
              <a:rPr lang="en-US" dirty="0" smtClean="0"/>
              <a:t>CONCLUSIONS</a:t>
            </a:r>
            <a:endParaRPr lang="en-US" dirty="0"/>
          </a:p>
        </p:txBody>
      </p:sp>
      <p:sp>
        <p:nvSpPr>
          <p:cNvPr id="10" name="Text Placeholder 9">
            <a:extLst>
              <a:ext uri="{FF2B5EF4-FFF2-40B4-BE49-F238E27FC236}">
                <a16:creationId xmlns:a16="http://schemas.microsoft.com/office/drawing/2014/main" xmlns="" id="{3E70ECE8-B089-FA42-BBE8-07225EAA8F32}"/>
              </a:ext>
            </a:extLst>
          </p:cNvPr>
          <p:cNvSpPr>
            <a:spLocks noGrp="1"/>
          </p:cNvSpPr>
          <p:nvPr>
            <p:ph type="body" sz="quarter" idx="26"/>
          </p:nvPr>
        </p:nvSpPr>
        <p:spPr>
          <a:xfrm>
            <a:off x="33422043" y="5503830"/>
            <a:ext cx="10047018" cy="20313231"/>
          </a:xfrm>
        </p:spPr>
        <p:txBody>
          <a:bodyPr/>
          <a:lstStyle/>
          <a:p>
            <a:r>
              <a:rPr lang="en-US" sz="3000" dirty="0">
                <a:latin typeface="Arial" charset="0"/>
                <a:ea typeface="Arial" charset="0"/>
                <a:cs typeface="Arial" charset="0"/>
              </a:rPr>
              <a:t>I have </a:t>
            </a:r>
            <a:r>
              <a:rPr lang="en-US" sz="3000" dirty="0" smtClean="0">
                <a:latin typeface="Arial" charset="0"/>
                <a:ea typeface="Arial" charset="0"/>
                <a:cs typeface="Arial" charset="0"/>
              </a:rPr>
              <a:t>analysed the </a:t>
            </a:r>
            <a:r>
              <a:rPr lang="en-US" sz="3000" dirty="0">
                <a:latin typeface="Arial" charset="0"/>
                <a:ea typeface="Arial" charset="0"/>
                <a:cs typeface="Arial" charset="0"/>
              </a:rPr>
              <a:t>4 main research questions to asses the need and effectiveness of my Action Research Proposal</a:t>
            </a:r>
            <a:r>
              <a:rPr lang="en-US" sz="3000" dirty="0" smtClean="0">
                <a:latin typeface="Arial" charset="0"/>
                <a:ea typeface="Arial" charset="0"/>
                <a:cs typeface="Arial" charset="0"/>
              </a:rPr>
              <a:t>. The evidence in this report proves that combinations of CBT and art therapy can benefit students by combining creative and talking therapy approaches by expression led through trial led research. Having the widest possible scope of methods ensures that students will get the exact type of therapy that is right for them, and their way of coping with anxiety should improve. They should support and accompany one another without replacing. As it is not a legal obligation, there was no evidence through research of CAT being offered to post-16 students. However, there was a significant amount of evidence for counselling being offered to students were CAT could be suggested as a follow-up method. Case studies have proven that art therapy(CAT) has a direct, positive effect on an individual’s mental health, and can provide them with coping strategies that they could take forward as a preventative method for living with anxiety disorders. The research obtained demonstrates that art therapy may not be enough by itself to help someone overcome anxiety completely, and there is not enough statistical evidence to prove otherwise yet. Art therapy for students is factored by funding and whether the budget often allows for trained art psychotherapists within an institution. There is a clear need and positive outcome evidence for this therapy method that should be taken into account. Art therapy could be introduced alongside the traditional talking therapy methods already in use to supplement the services already offered to post-16 students. Due to the extra funding in 2020, the opportunity to offer session with fully trained and accredited art psychotherapists is more accessible than pre-2020. Introducing students with an art therapy service would have positive effects on student anxiety; from short-term physical relief, to creating personalised support strategies and self-regulation techniques. It may also help relieve the long wait times on services already being offered within colleges and universities. Although there is no significant statistical research on the isolated effects on anxiety disorders, case studies have proven its direct effectiveness.</a:t>
            </a:r>
            <a:endParaRPr lang="en-US" sz="3000" dirty="0"/>
          </a:p>
        </p:txBody>
      </p:sp>
      <p:sp>
        <p:nvSpPr>
          <p:cNvPr id="13" name="Text Placeholder 12">
            <a:extLst>
              <a:ext uri="{FF2B5EF4-FFF2-40B4-BE49-F238E27FC236}">
                <a16:creationId xmlns:a16="http://schemas.microsoft.com/office/drawing/2014/main" xmlns="" id="{D0AD4F6C-56C3-EF49-8F31-22FDDB5252F8}"/>
              </a:ext>
            </a:extLst>
          </p:cNvPr>
          <p:cNvSpPr>
            <a:spLocks noGrp="1"/>
          </p:cNvSpPr>
          <p:nvPr>
            <p:ph type="body" sz="quarter" idx="29"/>
          </p:nvPr>
        </p:nvSpPr>
        <p:spPr>
          <a:xfrm>
            <a:off x="33458347" y="25400864"/>
            <a:ext cx="10047018" cy="754045"/>
          </a:xfrm>
        </p:spPr>
        <p:txBody>
          <a:bodyPr/>
          <a:lstStyle/>
          <a:p>
            <a:r>
              <a:rPr lang="en-US" dirty="0" smtClean="0"/>
              <a:t>RECOMMENDATIONS</a:t>
            </a:r>
            <a:endParaRPr lang="en-US" dirty="0"/>
          </a:p>
        </p:txBody>
      </p:sp>
      <p:sp>
        <p:nvSpPr>
          <p:cNvPr id="14" name="Text Placeholder 13">
            <a:extLst>
              <a:ext uri="{FF2B5EF4-FFF2-40B4-BE49-F238E27FC236}">
                <a16:creationId xmlns:a16="http://schemas.microsoft.com/office/drawing/2014/main" xmlns="" id="{116CBBAB-9E1A-194B-829B-D3A94484B4FD}"/>
              </a:ext>
            </a:extLst>
          </p:cNvPr>
          <p:cNvSpPr>
            <a:spLocks noGrp="1"/>
          </p:cNvSpPr>
          <p:nvPr>
            <p:ph type="body" sz="quarter" idx="30"/>
          </p:nvPr>
        </p:nvSpPr>
        <p:spPr>
          <a:xfrm>
            <a:off x="33422043" y="25900765"/>
            <a:ext cx="10052050" cy="5847732"/>
          </a:xfrm>
        </p:spPr>
        <p:txBody>
          <a:bodyPr/>
          <a:lstStyle/>
          <a:p>
            <a:pPr fontAlgn="base"/>
            <a:r>
              <a:rPr lang="en-US" sz="3200" dirty="0">
                <a:latin typeface="Arial" charset="0"/>
                <a:ea typeface="Arial" charset="0"/>
                <a:cs typeface="Arial" charset="0"/>
              </a:rPr>
              <a:t>Reconsider funding allocated to Mental Health within Education to allocate trained art </a:t>
            </a:r>
            <a:r>
              <a:rPr lang="en-US" sz="3200" dirty="0" smtClean="0">
                <a:latin typeface="Arial" charset="0"/>
                <a:ea typeface="Arial" charset="0"/>
                <a:cs typeface="Arial" charset="0"/>
              </a:rPr>
              <a:t>psychotherapists</a:t>
            </a:r>
            <a:r>
              <a:rPr lang="en-US" sz="3200" dirty="0">
                <a:latin typeface="Arial" charset="0"/>
                <a:ea typeface="Arial" charset="0"/>
                <a:cs typeface="Arial" charset="0"/>
              </a:rPr>
              <a:t/>
            </a:r>
            <a:br>
              <a:rPr lang="en-US" sz="3200" dirty="0">
                <a:latin typeface="Arial" charset="0"/>
                <a:ea typeface="Arial" charset="0"/>
                <a:cs typeface="Arial" charset="0"/>
              </a:rPr>
            </a:br>
            <a:r>
              <a:rPr lang="en-US" sz="3200" dirty="0">
                <a:latin typeface="Arial" charset="0"/>
                <a:ea typeface="Arial" charset="0"/>
                <a:cs typeface="Arial" charset="0"/>
              </a:rPr>
              <a:t>Start offering art therapy alongside existing counselling </a:t>
            </a:r>
            <a:r>
              <a:rPr lang="en-US" sz="3200" dirty="0" smtClean="0">
                <a:latin typeface="Arial" charset="0"/>
                <a:ea typeface="Arial" charset="0"/>
                <a:cs typeface="Arial" charset="0"/>
              </a:rPr>
              <a:t>methods</a:t>
            </a:r>
            <a:r>
              <a:rPr lang="en-US" sz="3200" dirty="0">
                <a:latin typeface="Arial" charset="0"/>
                <a:ea typeface="Arial" charset="0"/>
                <a:cs typeface="Arial" charset="0"/>
              </a:rPr>
              <a:t/>
            </a:r>
            <a:br>
              <a:rPr lang="en-US" sz="3200" dirty="0">
                <a:latin typeface="Arial" charset="0"/>
                <a:ea typeface="Arial" charset="0"/>
                <a:cs typeface="Arial" charset="0"/>
              </a:rPr>
            </a:br>
            <a:r>
              <a:rPr lang="en-US" sz="3200" dirty="0">
                <a:latin typeface="Arial" charset="0"/>
                <a:ea typeface="Arial" charset="0"/>
                <a:cs typeface="Arial" charset="0"/>
              </a:rPr>
              <a:t>Clinical-led trials on the effects Art Therapy has specifically on anxiety disorders to produce statistical </a:t>
            </a:r>
            <a:r>
              <a:rPr lang="en-US" sz="3200" dirty="0" smtClean="0">
                <a:latin typeface="Arial" charset="0"/>
                <a:ea typeface="Arial" charset="0"/>
                <a:cs typeface="Arial" charset="0"/>
              </a:rPr>
              <a:t>data</a:t>
            </a:r>
            <a:r>
              <a:rPr lang="en-US" sz="3200" dirty="0">
                <a:latin typeface="Arial" charset="0"/>
                <a:ea typeface="Arial" charset="0"/>
                <a:cs typeface="Arial" charset="0"/>
              </a:rPr>
              <a:t/>
            </a:r>
            <a:br>
              <a:rPr lang="en-US" sz="3200" dirty="0">
                <a:latin typeface="Arial" charset="0"/>
                <a:ea typeface="Arial" charset="0"/>
                <a:cs typeface="Arial" charset="0"/>
              </a:rPr>
            </a:br>
            <a:r>
              <a:rPr lang="en-US" sz="3200" dirty="0">
                <a:latin typeface="Arial" charset="0"/>
                <a:ea typeface="Arial" charset="0"/>
                <a:cs typeface="Arial" charset="0"/>
              </a:rPr>
              <a:t>Introduce variable creativity within post-16 curriculums to encourage the expression of emotion and self-regulation within students</a:t>
            </a:r>
          </a:p>
          <a:p>
            <a:endParaRPr lang="en-US" dirty="0"/>
          </a:p>
        </p:txBody>
      </p:sp>
      <p:sp>
        <p:nvSpPr>
          <p:cNvPr id="15" name="Text Placeholder 14">
            <a:extLst>
              <a:ext uri="{FF2B5EF4-FFF2-40B4-BE49-F238E27FC236}">
                <a16:creationId xmlns:a16="http://schemas.microsoft.com/office/drawing/2014/main" xmlns="" id="{59465CCA-C20B-7645-A7AF-11FA26592C69}"/>
              </a:ext>
            </a:extLst>
          </p:cNvPr>
          <p:cNvSpPr>
            <a:spLocks noGrp="1"/>
          </p:cNvSpPr>
          <p:nvPr>
            <p:ph type="body" sz="quarter" idx="96"/>
          </p:nvPr>
        </p:nvSpPr>
        <p:spPr>
          <a:xfrm>
            <a:off x="477827" y="13429073"/>
            <a:ext cx="10056813" cy="5310667"/>
          </a:xfrm>
        </p:spPr>
        <p:txBody>
          <a:bodyPr/>
          <a:lstStyle/>
          <a:p>
            <a:pPr marL="342900" indent="-342900" fontAlgn="base">
              <a:buFont typeface="Arial" charset="0"/>
              <a:buChar char="•"/>
            </a:pPr>
            <a:r>
              <a:rPr lang="en-US" sz="3600" dirty="0">
                <a:latin typeface="Arial" charset="0"/>
                <a:ea typeface="Arial" charset="0"/>
                <a:cs typeface="Arial" charset="0"/>
              </a:rPr>
              <a:t>Is There a Clear Need For a Wider Range of Therapies For Students</a:t>
            </a:r>
          </a:p>
          <a:p>
            <a:pPr marL="342900" indent="-342900" fontAlgn="base">
              <a:buFont typeface="Arial" charset="0"/>
              <a:buChar char="•"/>
            </a:pPr>
            <a:r>
              <a:rPr lang="en-US" sz="3600" dirty="0">
                <a:latin typeface="Arial" charset="0"/>
                <a:ea typeface="Arial" charset="0"/>
                <a:cs typeface="Arial" charset="0"/>
              </a:rPr>
              <a:t>Is Art Therapy Already Being Used Within Post-16 Education Settings</a:t>
            </a:r>
          </a:p>
          <a:p>
            <a:pPr marL="342900" indent="-342900" fontAlgn="base">
              <a:buFont typeface="Arial" charset="0"/>
              <a:buChar char="•"/>
            </a:pPr>
            <a:r>
              <a:rPr lang="en-US" sz="3600" dirty="0">
                <a:latin typeface="Arial" charset="0"/>
                <a:ea typeface="Arial" charset="0"/>
                <a:cs typeface="Arial" charset="0"/>
              </a:rPr>
              <a:t>What Are the Benefits and Downfalls of Using Creative Art Therapies as a Therapy Method</a:t>
            </a:r>
          </a:p>
          <a:p>
            <a:pPr marL="342900" indent="-342900" fontAlgn="base">
              <a:buFont typeface="Arial" charset="0"/>
              <a:buChar char="•"/>
            </a:pPr>
            <a:r>
              <a:rPr lang="en-US" sz="3600" dirty="0">
                <a:latin typeface="Arial" charset="0"/>
                <a:ea typeface="Arial" charset="0"/>
                <a:cs typeface="Arial" charset="0"/>
              </a:rPr>
              <a:t>How and should it be introduced into UK Higher and Further Education Settings</a:t>
            </a:r>
          </a:p>
          <a:p>
            <a:pPr marL="342900" indent="-342900">
              <a:buFont typeface="Arial" charset="0"/>
              <a:buChar char="•"/>
            </a:pPr>
            <a:endParaRPr lang="en-US" dirty="0"/>
          </a:p>
        </p:txBody>
      </p:sp>
      <p:sp>
        <p:nvSpPr>
          <p:cNvPr id="16" name="Text Placeholder 15">
            <a:extLst>
              <a:ext uri="{FF2B5EF4-FFF2-40B4-BE49-F238E27FC236}">
                <a16:creationId xmlns:a16="http://schemas.microsoft.com/office/drawing/2014/main" xmlns="" id="{E70C2CE5-0C53-1C4B-BE0F-EDEF27909A4C}"/>
              </a:ext>
            </a:extLst>
          </p:cNvPr>
          <p:cNvSpPr>
            <a:spLocks noGrp="1"/>
          </p:cNvSpPr>
          <p:nvPr>
            <p:ph type="body" sz="quarter" idx="150"/>
          </p:nvPr>
        </p:nvSpPr>
        <p:spPr/>
        <p:txBody>
          <a:bodyPr/>
          <a:lstStyle/>
          <a:p>
            <a:r>
              <a:rPr lang="en-US" dirty="0" smtClean="0"/>
              <a:t>Action Research Project</a:t>
            </a:r>
            <a:endParaRPr lang="en-US" dirty="0"/>
          </a:p>
        </p:txBody>
      </p:sp>
      <p:sp>
        <p:nvSpPr>
          <p:cNvPr id="17" name="Text Placeholder 16">
            <a:extLst>
              <a:ext uri="{FF2B5EF4-FFF2-40B4-BE49-F238E27FC236}">
                <a16:creationId xmlns:a16="http://schemas.microsoft.com/office/drawing/2014/main" xmlns="" id="{0D07C305-6A1F-744B-9B70-CB97CE85AA9E}"/>
              </a:ext>
            </a:extLst>
          </p:cNvPr>
          <p:cNvSpPr>
            <a:spLocks noGrp="1"/>
          </p:cNvSpPr>
          <p:nvPr>
            <p:ph type="body" sz="quarter" idx="151"/>
          </p:nvPr>
        </p:nvSpPr>
        <p:spPr/>
        <p:txBody>
          <a:bodyPr/>
          <a:lstStyle/>
          <a:p>
            <a:r>
              <a:rPr lang="en-US" dirty="0" smtClean="0"/>
              <a:t>Alex Harrendence 1550540</a:t>
            </a:r>
            <a:endParaRPr lang="en-US" dirty="0"/>
          </a:p>
        </p:txBody>
      </p:sp>
      <p:sp>
        <p:nvSpPr>
          <p:cNvPr id="18" name="Text Placeholder 17">
            <a:extLst>
              <a:ext uri="{FF2B5EF4-FFF2-40B4-BE49-F238E27FC236}">
                <a16:creationId xmlns:a16="http://schemas.microsoft.com/office/drawing/2014/main" xmlns="" id="{E670AB41-34BC-C44A-BFAA-EDE581935476}"/>
              </a:ext>
            </a:extLst>
          </p:cNvPr>
          <p:cNvSpPr>
            <a:spLocks noGrp="1"/>
          </p:cNvSpPr>
          <p:nvPr>
            <p:ph type="body" sz="quarter" idx="153"/>
          </p:nvPr>
        </p:nvSpPr>
        <p:spPr/>
        <p:txBody>
          <a:bodyPr>
            <a:normAutofit fontScale="55000" lnSpcReduction="20000"/>
          </a:bodyPr>
          <a:lstStyle/>
          <a:p>
            <a:r>
              <a:rPr lang="en-US" dirty="0" smtClean="0"/>
              <a:t>Should </a:t>
            </a:r>
            <a:r>
              <a:rPr lang="en-US" dirty="0">
                <a:latin typeface="Arial" charset="0"/>
                <a:ea typeface="Arial" charset="0"/>
                <a:cs typeface="Arial" charset="0"/>
              </a:rPr>
              <a:t>Art Therapy be Used as a Form of Learner Support within Post-16 Education Settings to Assist with Anxiety in Students</a:t>
            </a:r>
            <a:endParaRPr lang="en-US" dirty="0"/>
          </a:p>
        </p:txBody>
      </p:sp>
      <p:sp>
        <p:nvSpPr>
          <p:cNvPr id="19" name="Text Placeholder 3">
            <a:extLst>
              <a:ext uri="{FF2B5EF4-FFF2-40B4-BE49-F238E27FC236}">
                <a16:creationId xmlns:a16="http://schemas.microsoft.com/office/drawing/2014/main" xmlns="" id="{713AE608-EE2A-9448-8782-D56B6558B121}"/>
              </a:ext>
            </a:extLst>
          </p:cNvPr>
          <p:cNvSpPr>
            <a:spLocks noGrp="1"/>
          </p:cNvSpPr>
          <p:nvPr>
            <p:ph type="body" sz="quarter" idx="20"/>
          </p:nvPr>
        </p:nvSpPr>
        <p:spPr>
          <a:xfrm>
            <a:off x="468749" y="18716678"/>
            <a:ext cx="10038662" cy="754045"/>
          </a:xfrm>
        </p:spPr>
        <p:txBody>
          <a:bodyPr/>
          <a:lstStyle/>
          <a:p>
            <a:r>
              <a:rPr lang="en-US" dirty="0" smtClean="0"/>
              <a:t>METHODOLOGY</a:t>
            </a:r>
            <a:endParaRPr lang="en-US" dirty="0"/>
          </a:p>
        </p:txBody>
      </p:sp>
      <p:sp>
        <p:nvSpPr>
          <p:cNvPr id="20" name="Text Placeholder 14">
            <a:extLst>
              <a:ext uri="{FF2B5EF4-FFF2-40B4-BE49-F238E27FC236}">
                <a16:creationId xmlns:a16="http://schemas.microsoft.com/office/drawing/2014/main" xmlns="" id="{59465CCA-C20B-7645-A7AF-11FA26592C69}"/>
              </a:ext>
            </a:extLst>
          </p:cNvPr>
          <p:cNvSpPr>
            <a:spLocks noGrp="1"/>
          </p:cNvSpPr>
          <p:nvPr>
            <p:ph type="body" sz="quarter" idx="96"/>
          </p:nvPr>
        </p:nvSpPr>
        <p:spPr>
          <a:xfrm>
            <a:off x="477827" y="19258291"/>
            <a:ext cx="10056813" cy="12095597"/>
          </a:xfrm>
        </p:spPr>
        <p:txBody>
          <a:bodyPr/>
          <a:lstStyle/>
          <a:p>
            <a:r>
              <a:rPr lang="en-US" sz="3600" dirty="0" smtClean="0">
                <a:latin typeface="Arial" charset="0"/>
                <a:ea typeface="Arial" charset="0"/>
                <a:cs typeface="Arial" charset="0"/>
              </a:rPr>
              <a:t>This research mainly consists of qualitative data due to the lack of quantative statistical research found on the direct effects of art therapy on anxiety disorders. Case studies and individual accounts provide micro-level analysis to provide a macro-level view of mental health support in UK post-16 education. The project uses the ontology method to weigh up case studies and trials as well as personal accounts of how the effects are. This is an interperavist method to create a perspective and should be considered when concluding this research. There is also the use of objectivist methodology when analysing data from the ‘Office for National Statistics’, regarding macro-level social, educational and societal influences. The research uses secondary data due to timing factors obtained ethical approval and the sensitive topics that questionnaires would encourage upon participants. </a:t>
            </a:r>
            <a:endParaRPr lang="en-US" sz="3600" dirty="0">
              <a:latin typeface="Arial" charset="0"/>
              <a:ea typeface="Arial" charset="0"/>
              <a:cs typeface="Arial" charset="0"/>
            </a:endParaRPr>
          </a:p>
        </p:txBody>
      </p:sp>
      <p:pic>
        <p:nvPicPr>
          <p:cNvPr id="23" name="Picture 22"/>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922338" y="296510"/>
            <a:ext cx="3649662" cy="3649662"/>
          </a:xfrm>
          <a:prstGeom prst="rect">
            <a:avLst/>
          </a:prstGeom>
        </p:spPr>
      </p:pic>
      <p:pic>
        <p:nvPicPr>
          <p:cNvPr id="24" name="Picture 23"/>
          <p:cNvPicPr>
            <a:picLocks noChangeAspect="1"/>
          </p:cNvPicPr>
          <p:nvPr/>
        </p:nvPicPr>
        <p:blipFill rotWithShape="1">
          <a:blip r:embed="rId21">
            <a:extLst>
              <a:ext uri="{28A0092B-C50C-407E-A947-70E740481C1C}">
                <a14:useLocalDpi xmlns:a14="http://schemas.microsoft.com/office/drawing/2010/main" val="0"/>
              </a:ext>
            </a:extLst>
          </a:blip>
          <a:srcRect b="22147"/>
          <a:stretch/>
        </p:blipFill>
        <p:spPr>
          <a:xfrm>
            <a:off x="23190206" y="11077864"/>
            <a:ext cx="8581367" cy="6509004"/>
          </a:xfrm>
          <a:prstGeom prst="rect">
            <a:avLst/>
          </a:prstGeom>
        </p:spPr>
      </p:pic>
      <p:pic>
        <p:nvPicPr>
          <p:cNvPr id="25" name="Picture 24"/>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23190206" y="20370876"/>
            <a:ext cx="8559800" cy="6146800"/>
          </a:xfrm>
          <a:prstGeom prst="rect">
            <a:avLst/>
          </a:prstGeom>
        </p:spPr>
      </p:pic>
      <p:sp>
        <p:nvSpPr>
          <p:cNvPr id="26" name="TextBox 25"/>
          <p:cNvSpPr txBox="1"/>
          <p:nvPr/>
        </p:nvSpPr>
        <p:spPr>
          <a:xfrm>
            <a:off x="22448845" y="17586868"/>
            <a:ext cx="9816412" cy="2677656"/>
          </a:xfrm>
          <a:prstGeom prst="rect">
            <a:avLst/>
          </a:prstGeom>
          <a:noFill/>
        </p:spPr>
        <p:txBody>
          <a:bodyPr wrap="square" rtlCol="0">
            <a:spAutoFit/>
          </a:bodyPr>
          <a:lstStyle/>
          <a:p>
            <a:r>
              <a:rPr lang="en-US" sz="2800" dirty="0" smtClean="0">
                <a:latin typeface="Arial" charset="0"/>
                <a:ea typeface="Arial" charset="0"/>
                <a:cs typeface="Arial" charset="0"/>
              </a:rPr>
              <a:t>The figure above is </a:t>
            </a:r>
            <a:r>
              <a:rPr lang="en-US" sz="2800" dirty="0">
                <a:latin typeface="Arial" charset="0"/>
                <a:ea typeface="Arial" charset="0"/>
                <a:cs typeface="Arial" charset="0"/>
              </a:rPr>
              <a:t>from the ‘Office for National Statistics’ and demonstrates the increases in anxiety for people working from home during the </a:t>
            </a:r>
            <a:r>
              <a:rPr lang="en-US" sz="2800" dirty="0" smtClean="0">
                <a:latin typeface="Arial" charset="0"/>
                <a:ea typeface="Arial" charset="0"/>
                <a:cs typeface="Arial" charset="0"/>
              </a:rPr>
              <a:t>pandemic. This group would have included all of the students completing their studies at home during the pandemic, thus placing them in the high-risk category for developing anxiety disorders.</a:t>
            </a:r>
            <a:endParaRPr lang="en-US" sz="2800" dirty="0">
              <a:latin typeface="Arial" charset="0"/>
              <a:ea typeface="Arial" charset="0"/>
              <a:cs typeface="Arial" charset="0"/>
            </a:endParaRPr>
          </a:p>
        </p:txBody>
      </p:sp>
      <p:sp>
        <p:nvSpPr>
          <p:cNvPr id="27" name="TextBox 26"/>
          <p:cNvSpPr txBox="1"/>
          <p:nvPr/>
        </p:nvSpPr>
        <p:spPr>
          <a:xfrm>
            <a:off x="22448845" y="26624028"/>
            <a:ext cx="9816412" cy="4401205"/>
          </a:xfrm>
          <a:prstGeom prst="rect">
            <a:avLst/>
          </a:prstGeom>
          <a:noFill/>
        </p:spPr>
        <p:txBody>
          <a:bodyPr wrap="square" rtlCol="0">
            <a:spAutoFit/>
          </a:bodyPr>
          <a:lstStyle/>
          <a:p>
            <a:r>
              <a:rPr lang="en-US" sz="2800" dirty="0">
                <a:latin typeface="Arial" charset="0"/>
                <a:ea typeface="Arial" charset="0"/>
                <a:cs typeface="Arial" charset="0"/>
              </a:rPr>
              <a:t>A clinical trial was performed in 2010 to discover the ‘effects of art therapy on stress and anxiety of employees’. As seen from the figure above, the anxiety levels dropped significantly in a 24-hour time frame after only one Art Therapy session. This shows how direct, transferable and fast the positive effects of the therapy are for individuals</a:t>
            </a:r>
            <a:r>
              <a:rPr lang="en-US" sz="2800" dirty="0" smtClean="0">
                <a:latin typeface="Arial" charset="0"/>
                <a:ea typeface="Arial" charset="0"/>
                <a:cs typeface="Arial" charset="0"/>
              </a:rPr>
              <a:t>. </a:t>
            </a:r>
            <a:r>
              <a:rPr lang="en-US" sz="2800" dirty="0">
                <a:latin typeface="Arial" charset="0"/>
                <a:ea typeface="Arial" charset="0"/>
                <a:cs typeface="Arial" charset="0"/>
              </a:rPr>
              <a:t>It was noted during the study that the effects were short-term psychologically but proved the participants with knowledge on how to cope with stressful emotions and pursue these strategies to improve their everyday life.</a:t>
            </a:r>
            <a:endParaRPr lang="en-US" sz="2800" dirty="0">
              <a:latin typeface="Arial" charset="0"/>
              <a:ea typeface="Arial" charset="0"/>
              <a:cs typeface="Arial" charset="0"/>
            </a:endParaRPr>
          </a:p>
        </p:txBody>
      </p:sp>
      <p:pic>
        <p:nvPicPr>
          <p:cNvPr id="28"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23"/>
          <a:stretch>
            <a:fillRect/>
          </a:stretch>
        </p:blipFill>
        <p:spPr>
          <a:xfrm>
            <a:off x="8388107" y="4415938"/>
            <a:ext cx="1703015" cy="1703015"/>
          </a:xfrm>
          <a:prstGeom prst="rect">
            <a:avLst/>
          </a:prstGeom>
          <a:solidFill>
            <a:schemeClr val="accent1"/>
          </a:solidFill>
        </p:spPr>
      </p:pic>
      <p:pic>
        <p:nvPicPr>
          <p:cNvPr id="31"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23"/>
          <a:stretch>
            <a:fillRect/>
          </a:stretch>
        </p:blipFill>
        <p:spPr>
          <a:xfrm>
            <a:off x="9060741" y="17911689"/>
            <a:ext cx="1553573" cy="1553573"/>
          </a:xfrm>
          <a:prstGeom prst="rect">
            <a:avLst/>
          </a:prstGeom>
          <a:solidFill>
            <a:schemeClr val="accent1"/>
          </a:solidFill>
        </p:spPr>
      </p:pic>
      <p:pic>
        <p:nvPicPr>
          <p:cNvPr id="30" name="Recorded Sound">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23"/>
          <a:stretch>
            <a:fillRect/>
          </a:stretch>
        </p:blipFill>
        <p:spPr>
          <a:xfrm>
            <a:off x="20001226" y="4415938"/>
            <a:ext cx="1240858" cy="1240858"/>
          </a:xfrm>
          <a:prstGeom prst="rect">
            <a:avLst/>
          </a:prstGeom>
          <a:solidFill>
            <a:schemeClr val="accent1"/>
          </a:solidFill>
        </p:spPr>
      </p:pic>
      <p:pic>
        <p:nvPicPr>
          <p:cNvPr id="32" name="Recorded Sound">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23"/>
          <a:stretch>
            <a:fillRect/>
          </a:stretch>
        </p:blipFill>
        <p:spPr>
          <a:xfrm>
            <a:off x="20925509" y="12363665"/>
            <a:ext cx="1293136" cy="1293136"/>
          </a:xfrm>
          <a:prstGeom prst="rect">
            <a:avLst/>
          </a:prstGeom>
          <a:solidFill>
            <a:schemeClr val="accent1"/>
          </a:solidFill>
        </p:spPr>
      </p:pic>
      <p:pic>
        <p:nvPicPr>
          <p:cNvPr id="33" name="Recorded Sound">
            <a:hlinkClick r:id="" action="ppaction://media"/>
          </p:cNvPr>
          <p:cNvPicPr>
            <a:picLocks noChangeAspect="1"/>
          </p:cNvPicPr>
          <p:nvPr>
            <a:audioFile r:link="rId10"/>
            <p:extLst>
              <p:ext uri="{DAA4B4D4-6D71-4841-9C94-3DE7FCFB9230}">
                <p14:media xmlns:p14="http://schemas.microsoft.com/office/powerpoint/2010/main" r:embed="rId9"/>
              </p:ext>
            </p:extLst>
          </p:nvPr>
        </p:nvPicPr>
        <p:blipFill>
          <a:blip r:embed="rId23"/>
          <a:stretch>
            <a:fillRect/>
          </a:stretch>
        </p:blipFill>
        <p:spPr>
          <a:xfrm>
            <a:off x="21034004" y="19635836"/>
            <a:ext cx="1257376" cy="1257376"/>
          </a:xfrm>
          <a:prstGeom prst="rect">
            <a:avLst/>
          </a:prstGeom>
          <a:solidFill>
            <a:schemeClr val="accent1"/>
          </a:solidFill>
        </p:spPr>
      </p:pic>
      <p:pic>
        <p:nvPicPr>
          <p:cNvPr id="34" name="Recorded Sound">
            <a:hlinkClick r:id="" action="ppaction://media"/>
          </p:cNvPr>
          <p:cNvPicPr>
            <a:picLocks noChangeAspect="1"/>
          </p:cNvPicPr>
          <p:nvPr>
            <a:audioFile r:link="rId12"/>
            <p:extLst>
              <p:ext uri="{DAA4B4D4-6D71-4841-9C94-3DE7FCFB9230}">
                <p14:media xmlns:p14="http://schemas.microsoft.com/office/powerpoint/2010/main" r:embed="rId11"/>
              </p:ext>
            </p:extLst>
          </p:nvPr>
        </p:nvPicPr>
        <p:blipFill>
          <a:blip r:embed="rId23"/>
          <a:stretch>
            <a:fillRect/>
          </a:stretch>
        </p:blipFill>
        <p:spPr>
          <a:xfrm>
            <a:off x="30741645" y="4415938"/>
            <a:ext cx="1291485" cy="1291485"/>
          </a:xfrm>
          <a:prstGeom prst="rect">
            <a:avLst/>
          </a:prstGeom>
          <a:solidFill>
            <a:schemeClr val="accent1"/>
          </a:solidFill>
        </p:spPr>
      </p:pic>
      <p:pic>
        <p:nvPicPr>
          <p:cNvPr id="35" name="Recorded Sound">
            <a:hlinkClick r:id="" action="ppaction://media"/>
          </p:cNvPr>
          <p:cNvPicPr>
            <a:picLocks noChangeAspect="1"/>
          </p:cNvPicPr>
          <p:nvPr>
            <a:audioFile r:link="rId14"/>
            <p:extLst>
              <p:ext uri="{DAA4B4D4-6D71-4841-9C94-3DE7FCFB9230}">
                <p14:media xmlns:p14="http://schemas.microsoft.com/office/powerpoint/2010/main" r:embed="rId13"/>
              </p:ext>
            </p:extLst>
          </p:nvPr>
        </p:nvPicPr>
        <p:blipFill>
          <a:blip r:embed="rId23"/>
          <a:stretch>
            <a:fillRect/>
          </a:stretch>
        </p:blipFill>
        <p:spPr>
          <a:xfrm>
            <a:off x="31925609" y="25536616"/>
            <a:ext cx="1144219" cy="1144219"/>
          </a:xfrm>
          <a:prstGeom prst="rect">
            <a:avLst/>
          </a:prstGeom>
          <a:solidFill>
            <a:schemeClr val="accent1"/>
          </a:solidFill>
        </p:spPr>
      </p:pic>
      <p:pic>
        <p:nvPicPr>
          <p:cNvPr id="36" name="Recorded Sound">
            <a:hlinkClick r:id="" action="ppaction://media"/>
          </p:cNvPr>
          <p:cNvPicPr>
            <a:picLocks noChangeAspect="1"/>
          </p:cNvPicPr>
          <p:nvPr>
            <a:audioFile r:link="rId16"/>
            <p:extLst>
              <p:ext uri="{DAA4B4D4-6D71-4841-9C94-3DE7FCFB9230}">
                <p14:media xmlns:p14="http://schemas.microsoft.com/office/powerpoint/2010/main" r:embed="rId15"/>
              </p:ext>
            </p:extLst>
          </p:nvPr>
        </p:nvPicPr>
        <p:blipFill>
          <a:blip r:embed="rId23"/>
          <a:stretch>
            <a:fillRect/>
          </a:stretch>
        </p:blipFill>
        <p:spPr>
          <a:xfrm>
            <a:off x="41744112" y="4241877"/>
            <a:ext cx="1414919" cy="1414919"/>
          </a:xfrm>
          <a:prstGeom prst="rect">
            <a:avLst/>
          </a:prstGeom>
          <a:solidFill>
            <a:schemeClr val="accent1"/>
          </a:solidFill>
        </p:spPr>
      </p:pic>
      <p:pic>
        <p:nvPicPr>
          <p:cNvPr id="37" name="Recorded Sound">
            <a:hlinkClick r:id="" action="ppaction://media"/>
          </p:cNvPr>
          <p:cNvPicPr>
            <a:picLocks noChangeAspect="1"/>
          </p:cNvPicPr>
          <p:nvPr>
            <a:audioFile r:link="rId18"/>
            <p:extLst>
              <p:ext uri="{DAA4B4D4-6D71-4841-9C94-3DE7FCFB9230}">
                <p14:media xmlns:p14="http://schemas.microsoft.com/office/powerpoint/2010/main" r:embed="rId17"/>
              </p:ext>
            </p:extLst>
          </p:nvPr>
        </p:nvPicPr>
        <p:blipFill>
          <a:blip r:embed="rId23"/>
          <a:stretch>
            <a:fillRect/>
          </a:stretch>
        </p:blipFill>
        <p:spPr>
          <a:xfrm>
            <a:off x="42198331" y="24892453"/>
            <a:ext cx="1270730" cy="1262456"/>
          </a:xfrm>
          <a:prstGeom prst="rect">
            <a:avLst/>
          </a:prstGeom>
          <a:solidFill>
            <a:schemeClr val="accent1"/>
          </a:solidFill>
        </p:spPr>
      </p:pic>
    </p:spTree>
    <p:extLst>
      <p:ext uri="{BB962C8B-B14F-4D97-AF65-F5344CB8AC3E}">
        <p14:creationId xmlns:p14="http://schemas.microsoft.com/office/powerpoint/2010/main" val="23248497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8839" fill="hold"/>
                                        <p:tgtEl>
                                          <p:spTgt spid="28"/>
                                        </p:tgtEl>
                                      </p:cBhvr>
                                    </p:cmd>
                                  </p:childTnLst>
                                </p:cTn>
                              </p:par>
                            </p:childTnLst>
                          </p:cTn>
                        </p:par>
                      </p:childTnLst>
                    </p:cTn>
                  </p:par>
                </p:childTnLst>
              </p:cTn>
              <p:nextCondLst>
                <p:cond evt="onClick" delay="0">
                  <p:tgtEl>
                    <p:spTgt spid="28"/>
                  </p:tgtEl>
                </p:cond>
              </p:nextCondLst>
            </p:seq>
            <p:audio>
              <p:cMediaNode vol="80000">
                <p:cTn id="7" fill="hold" display="0">
                  <p:stCondLst>
                    <p:cond delay="indefinite"/>
                  </p:stCondLst>
                  <p:endCondLst>
                    <p:cond evt="onStopAudio" delay="0">
                      <p:tgtEl>
                        <p:sldTgt/>
                      </p:tgtEl>
                    </p:cond>
                  </p:endCondLst>
                </p:cTn>
                <p:tgtEl>
                  <p:spTgt spid="28"/>
                </p:tgtEl>
              </p:cMediaNode>
            </p:audi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55867" fill="hold"/>
                                        <p:tgtEl>
                                          <p:spTgt spid="31"/>
                                        </p:tgtEl>
                                      </p:cBhvr>
                                    </p:cmd>
                                  </p:childTnLst>
                                </p:cTn>
                              </p:par>
                            </p:childTnLst>
                          </p:cTn>
                        </p:par>
                      </p:childTnLst>
                    </p:cTn>
                  </p:par>
                </p:childTnLst>
              </p:cTn>
              <p:nextCondLst>
                <p:cond evt="onClick" delay="0">
                  <p:tgtEl>
                    <p:spTgt spid="31"/>
                  </p:tgtEl>
                </p:cond>
              </p:nextCondLst>
            </p:seq>
            <p:audio>
              <p:cMediaNode vol="80000">
                <p:cTn id="13" fill="hold" display="0">
                  <p:stCondLst>
                    <p:cond delay="indefinite"/>
                  </p:stCondLst>
                  <p:endCondLst>
                    <p:cond evt="onStopAudio" delay="0">
                      <p:tgtEl>
                        <p:sldTgt/>
                      </p:tgtEl>
                    </p:cond>
                  </p:endCondLst>
                </p:cTn>
                <p:tgtEl>
                  <p:spTgt spid="31"/>
                </p:tgtEl>
              </p:cMediaNode>
            </p:audio>
            <p:seq concurrent="1" nextAc="seek">
              <p:cTn id="14" restart="whenNotActive" fill="hold" evtFilter="cancelBubble" nodeType="interactiveSeq">
                <p:stCondLst>
                  <p:cond evt="onClick" delay="0">
                    <p:tgtEl>
                      <p:spTgt spid="30"/>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99845" fill="hold"/>
                                        <p:tgtEl>
                                          <p:spTgt spid="30"/>
                                        </p:tgtEl>
                                      </p:cBhvr>
                                    </p:cmd>
                                  </p:childTnLst>
                                </p:cTn>
                              </p:par>
                            </p:childTnLst>
                          </p:cTn>
                        </p:par>
                      </p:childTnLst>
                    </p:cTn>
                  </p:par>
                </p:childTnLst>
              </p:cTn>
              <p:nextCondLst>
                <p:cond evt="onClick" delay="0">
                  <p:tgtEl>
                    <p:spTgt spid="30"/>
                  </p:tgtEl>
                </p:cond>
              </p:nextCondLst>
            </p:seq>
            <p:audio>
              <p:cMediaNode vol="80000">
                <p:cTn id="19" fill="hold" display="0">
                  <p:stCondLst>
                    <p:cond delay="indefinite"/>
                  </p:stCondLst>
                  <p:endCondLst>
                    <p:cond evt="onStopAudio" delay="0">
                      <p:tgtEl>
                        <p:sldTgt/>
                      </p:tgtEl>
                    </p:cond>
                  </p:endCondLst>
                </p:cTn>
                <p:tgtEl>
                  <p:spTgt spid="30"/>
                </p:tgtEl>
              </p:cMediaNode>
            </p:audio>
            <p:seq concurrent="1" nextAc="seek">
              <p:cTn id="20" restart="whenNotActive" fill="hold" evtFilter="cancelBubble" nodeType="interactiveSeq">
                <p:stCondLst>
                  <p:cond evt="onClick" delay="0">
                    <p:tgtEl>
                      <p:spTgt spid="32"/>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60232" fill="hold"/>
                                        <p:tgtEl>
                                          <p:spTgt spid="32"/>
                                        </p:tgtEl>
                                      </p:cBhvr>
                                    </p:cmd>
                                  </p:childTnLst>
                                </p:cTn>
                              </p:par>
                            </p:childTnLst>
                          </p:cTn>
                        </p:par>
                      </p:childTnLst>
                    </p:cTn>
                  </p:par>
                </p:childTnLst>
              </p:cTn>
              <p:nextCondLst>
                <p:cond evt="onClick" delay="0">
                  <p:tgtEl>
                    <p:spTgt spid="32"/>
                  </p:tgtEl>
                </p:cond>
              </p:nextCondLst>
            </p:seq>
            <p:audio>
              <p:cMediaNode vol="80000">
                <p:cTn id="25" fill="hold" display="0">
                  <p:stCondLst>
                    <p:cond delay="indefinite"/>
                  </p:stCondLst>
                  <p:endCondLst>
                    <p:cond evt="onStopAudio" delay="0">
                      <p:tgtEl>
                        <p:sldTgt/>
                      </p:tgtEl>
                    </p:cond>
                  </p:endCondLst>
                </p:cTn>
                <p:tgtEl>
                  <p:spTgt spid="32"/>
                </p:tgtEl>
              </p:cMediaNode>
            </p:audio>
            <p:seq concurrent="1" nextAc="seek">
              <p:cTn id="26" restart="whenNotActive" fill="hold" evtFilter="cancelBubble" nodeType="interactiveSeq">
                <p:stCondLst>
                  <p:cond evt="onClick" delay="0">
                    <p:tgtEl>
                      <p:spTgt spid="33"/>
                    </p:tgtEl>
                  </p:cond>
                </p:stCondLst>
                <p:endSync evt="end" delay="0">
                  <p:rtn val="all"/>
                </p:endSync>
                <p:childTnLst>
                  <p:par>
                    <p:cTn id="27" fill="hold">
                      <p:stCondLst>
                        <p:cond delay="0"/>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76045" fill="hold"/>
                                        <p:tgtEl>
                                          <p:spTgt spid="33"/>
                                        </p:tgtEl>
                                      </p:cBhvr>
                                    </p:cmd>
                                  </p:childTnLst>
                                </p:cTn>
                              </p:par>
                            </p:childTnLst>
                          </p:cTn>
                        </p:par>
                      </p:childTnLst>
                    </p:cTn>
                  </p:par>
                </p:childTnLst>
              </p:cTn>
              <p:nextCondLst>
                <p:cond evt="onClick" delay="0">
                  <p:tgtEl>
                    <p:spTgt spid="33"/>
                  </p:tgtEl>
                </p:cond>
              </p:nextCondLst>
            </p:seq>
            <p:audio>
              <p:cMediaNode vol="80000">
                <p:cTn id="31" fill="hold" display="0">
                  <p:stCondLst>
                    <p:cond delay="indefinite"/>
                  </p:stCondLst>
                  <p:endCondLst>
                    <p:cond evt="onStopAudio" delay="0">
                      <p:tgtEl>
                        <p:sldTgt/>
                      </p:tgtEl>
                    </p:cond>
                  </p:endCondLst>
                </p:cTn>
                <p:tgtEl>
                  <p:spTgt spid="33"/>
                </p:tgtEl>
              </p:cMediaNode>
            </p:audio>
            <p:seq concurrent="1" nextAc="seek">
              <p:cTn id="32" restart="whenNotActive" fill="hold" evtFilter="cancelBubble" nodeType="interactiveSeq">
                <p:stCondLst>
                  <p:cond evt="onClick" delay="0">
                    <p:tgtEl>
                      <p:spTgt spid="34"/>
                    </p:tgtEl>
                  </p:cond>
                </p:stCondLst>
                <p:endSync evt="end" delay="0">
                  <p:rtn val="all"/>
                </p:endSync>
                <p:childTnLst>
                  <p:par>
                    <p:cTn id="33" fill="hold">
                      <p:stCondLst>
                        <p:cond delay="0"/>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75162" fill="hold"/>
                                        <p:tgtEl>
                                          <p:spTgt spid="34"/>
                                        </p:tgtEl>
                                      </p:cBhvr>
                                    </p:cmd>
                                  </p:childTnLst>
                                </p:cTn>
                              </p:par>
                            </p:childTnLst>
                          </p:cTn>
                        </p:par>
                      </p:childTnLst>
                    </p:cTn>
                  </p:par>
                </p:childTnLst>
              </p:cTn>
              <p:nextCondLst>
                <p:cond evt="onClick" delay="0">
                  <p:tgtEl>
                    <p:spTgt spid="34"/>
                  </p:tgtEl>
                </p:cond>
              </p:nextCondLst>
            </p:seq>
            <p:audio>
              <p:cMediaNode vol="80000">
                <p:cTn id="37" fill="hold" display="0">
                  <p:stCondLst>
                    <p:cond delay="indefinite"/>
                  </p:stCondLst>
                  <p:endCondLst>
                    <p:cond evt="onStopAudio" delay="0">
                      <p:tgtEl>
                        <p:sldTgt/>
                      </p:tgtEl>
                    </p:cond>
                  </p:endCondLst>
                </p:cTn>
                <p:tgtEl>
                  <p:spTgt spid="34"/>
                </p:tgtEl>
              </p:cMediaNode>
            </p:audio>
            <p:seq concurrent="1" nextAc="seek">
              <p:cTn id="38" restart="whenNotActive" fill="hold" evtFilter="cancelBubble" nodeType="interactiveSeq">
                <p:stCondLst>
                  <p:cond evt="onClick" delay="0">
                    <p:tgtEl>
                      <p:spTgt spid="35"/>
                    </p:tgtEl>
                  </p:cond>
                </p:stCondLst>
                <p:endSync evt="end" delay="0">
                  <p:rtn val="all"/>
                </p:endSync>
                <p:childTnLst>
                  <p:par>
                    <p:cTn id="39" fill="hold">
                      <p:stCondLst>
                        <p:cond delay="0"/>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37384" fill="hold"/>
                                        <p:tgtEl>
                                          <p:spTgt spid="35"/>
                                        </p:tgtEl>
                                      </p:cBhvr>
                                    </p:cmd>
                                  </p:childTnLst>
                                </p:cTn>
                              </p:par>
                            </p:childTnLst>
                          </p:cTn>
                        </p:par>
                      </p:childTnLst>
                    </p:cTn>
                  </p:par>
                </p:childTnLst>
              </p:cTn>
              <p:nextCondLst>
                <p:cond evt="onClick" delay="0">
                  <p:tgtEl>
                    <p:spTgt spid="35"/>
                  </p:tgtEl>
                </p:cond>
              </p:nextCondLst>
            </p:seq>
            <p:audio>
              <p:cMediaNode vol="80000">
                <p:cTn id="43" fill="hold" display="0">
                  <p:stCondLst>
                    <p:cond delay="indefinite"/>
                  </p:stCondLst>
                  <p:endCondLst>
                    <p:cond evt="onStopAudio" delay="0">
                      <p:tgtEl>
                        <p:sldTgt/>
                      </p:tgtEl>
                    </p:cond>
                  </p:endCondLst>
                </p:cTn>
                <p:tgtEl>
                  <p:spTgt spid="35"/>
                </p:tgtEl>
              </p:cMediaNode>
            </p:audio>
            <p:seq concurrent="1" nextAc="seek">
              <p:cTn id="44" restart="whenNotActive" fill="hold" evtFilter="cancelBubble" nodeType="interactiveSeq">
                <p:stCondLst>
                  <p:cond evt="onClick" delay="0">
                    <p:tgtEl>
                      <p:spTgt spid="36"/>
                    </p:tgtEl>
                  </p:cond>
                </p:stCondLst>
                <p:endSync evt="end" delay="0">
                  <p:rtn val="all"/>
                </p:endSync>
                <p:childTnLst>
                  <p:par>
                    <p:cTn id="45" fill="hold">
                      <p:stCondLst>
                        <p:cond delay="0"/>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138042" fill="hold"/>
                                        <p:tgtEl>
                                          <p:spTgt spid="36"/>
                                        </p:tgtEl>
                                      </p:cBhvr>
                                    </p:cmd>
                                  </p:childTnLst>
                                </p:cTn>
                              </p:par>
                            </p:childTnLst>
                          </p:cTn>
                        </p:par>
                      </p:childTnLst>
                    </p:cTn>
                  </p:par>
                </p:childTnLst>
              </p:cTn>
              <p:nextCondLst>
                <p:cond evt="onClick" delay="0">
                  <p:tgtEl>
                    <p:spTgt spid="36"/>
                  </p:tgtEl>
                </p:cond>
              </p:nextCondLst>
            </p:seq>
            <p:audio>
              <p:cMediaNode vol="80000">
                <p:cTn id="49" fill="hold" display="0">
                  <p:stCondLst>
                    <p:cond delay="indefinite"/>
                  </p:stCondLst>
                  <p:endCondLst>
                    <p:cond evt="onStopAudio" delay="0">
                      <p:tgtEl>
                        <p:sldTgt/>
                      </p:tgtEl>
                    </p:cond>
                  </p:endCondLst>
                </p:cTn>
                <p:tgtEl>
                  <p:spTgt spid="36"/>
                </p:tgtEl>
              </p:cMediaNode>
            </p:audio>
            <p:seq concurrent="1" nextAc="seek">
              <p:cTn id="50" restart="whenNotActive" fill="hold" evtFilter="cancelBubble" nodeType="interactiveSeq">
                <p:stCondLst>
                  <p:cond evt="onClick" delay="0">
                    <p:tgtEl>
                      <p:spTgt spid="37"/>
                    </p:tgtEl>
                  </p:cond>
                </p:stCondLst>
                <p:endSync evt="end" delay="0">
                  <p:rtn val="all"/>
                </p:endSync>
                <p:childTnLst>
                  <p:par>
                    <p:cTn id="51" fill="hold">
                      <p:stCondLst>
                        <p:cond delay="0"/>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47902" fill="hold"/>
                                        <p:tgtEl>
                                          <p:spTgt spid="37"/>
                                        </p:tgtEl>
                                      </p:cBhvr>
                                    </p:cmd>
                                  </p:childTnLst>
                                </p:cTn>
                              </p:par>
                            </p:childTnLst>
                          </p:cTn>
                        </p:par>
                      </p:childTnLst>
                    </p:cTn>
                  </p:par>
                </p:childTnLst>
              </p:cTn>
              <p:nextCondLst>
                <p:cond evt="onClick" delay="0">
                  <p:tgtEl>
                    <p:spTgt spid="37"/>
                  </p:tgtEl>
                </p:cond>
              </p:nextCondLst>
            </p:seq>
            <p:audio>
              <p:cMediaNode vol="80000">
                <p:cTn id="55" fill="hold" display="0">
                  <p:stCondLst>
                    <p:cond delay="indefinite"/>
                  </p:stCondLst>
                  <p:endCondLst>
                    <p:cond evt="onStopAudio" delay="0">
                      <p:tgtEl>
                        <p:sldTgt/>
                      </p:tgtEl>
                    </p:cond>
                  </p:endCondLst>
                </p:cTn>
                <p:tgtEl>
                  <p:spTgt spid="37"/>
                </p:tgtEl>
              </p:cMediaNode>
            </p:audio>
          </p:childTnLst>
        </p:cTn>
      </p:par>
    </p:tnLst>
  </p:timing>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Classic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1386</TotalTime>
  <Words>1501</Words>
  <Application>Microsoft Macintosh PowerPoint</Application>
  <PresentationFormat>Custom</PresentationFormat>
  <Paragraphs>31</Paragraphs>
  <Slides>1</Slides>
  <Notes>0</Notes>
  <HiddenSlides>0</HiddenSlides>
  <MMClips>9</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vt:i4>
      </vt:variant>
    </vt:vector>
  </HeadingPairs>
  <TitlesOfParts>
    <vt:vector size="10" baseType="lpstr">
      <vt:lpstr>Arial Black</vt:lpstr>
      <vt:lpstr>Calibri</vt:lpstr>
      <vt:lpstr>Times New Roman</vt:lpstr>
      <vt:lpstr>Trebuchet MS</vt:lpstr>
      <vt:lpstr>Arial</vt:lpstr>
      <vt:lpstr>36x48-Template-V2b</vt:lpstr>
      <vt:lpstr>Without Quick Guides</vt:lpstr>
      <vt:lpstr>Classic 3 Columns</vt:lpstr>
      <vt:lpstr>Classic - Wide Center</vt:lpstr>
      <vt:lpstr>PowerPoint Presentation</vt:lpstr>
    </vt:vector>
  </TitlesOfParts>
  <Company>Hewlett-Packard Company</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alex harrendence</cp:lastModifiedBy>
  <cp:revision>92</cp:revision>
  <cp:lastPrinted>2015-06-29T17:31:11Z</cp:lastPrinted>
  <dcterms:created xsi:type="dcterms:W3CDTF">2012-02-03T19:11:35Z</dcterms:created>
  <dcterms:modified xsi:type="dcterms:W3CDTF">2022-04-04T14:58:41Z</dcterms:modified>
</cp:coreProperties>
</file>