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720" r:id="rId1"/>
  </p:sldMasterIdLst>
  <p:sldIdLst>
    <p:sldId id="256" r:id="rId2"/>
    <p:sldId id="257" r:id="rId3"/>
    <p:sldId id="270"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showGuides="1">
      <p:cViewPr varScale="1">
        <p:scale>
          <a:sx n="85" d="100"/>
          <a:sy n="85" d="100"/>
        </p:scale>
        <p:origin x="547" y="6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086286-DD73-4BB8-B0DB-90C38062638E}" type="doc">
      <dgm:prSet loTypeId="urn:microsoft.com/office/officeart/2005/8/layout/vList2" loCatId="list" qsTypeId="urn:microsoft.com/office/officeart/2005/8/quickstyle/3d1" qsCatId="3D" csTypeId="urn:microsoft.com/office/officeart/2005/8/colors/accent5_3" csCatId="accent5"/>
      <dgm:spPr/>
      <dgm:t>
        <a:bodyPr/>
        <a:lstStyle/>
        <a:p>
          <a:endParaRPr lang="en-US"/>
        </a:p>
      </dgm:t>
    </dgm:pt>
    <dgm:pt modelId="{005A2E9D-D455-4769-BB11-B7BBE7A035AC}">
      <dgm:prSet custT="1"/>
      <dgm:spPr/>
      <dgm:t>
        <a:bodyPr/>
        <a:lstStyle/>
        <a:p>
          <a:pPr algn="just"/>
          <a:r>
            <a:rPr lang="en-GB" sz="1800" b="1" dirty="0"/>
            <a:t>People: </a:t>
          </a:r>
          <a:r>
            <a:rPr lang="en-GB" sz="1800" dirty="0"/>
            <a:t>Insufficient staff training, increasing fatigue levels, and an overreliance on assumptions during patient ID checks contributed significantly to the mistake (Moeng and </a:t>
          </a:r>
          <a:r>
            <a:rPr lang="en-GB" sz="1800" dirty="0" err="1"/>
            <a:t>Luvhengo</a:t>
          </a:r>
          <a:r>
            <a:rPr lang="en-GB" sz="1800" dirty="0"/>
            <a:t>, 2022).</a:t>
          </a:r>
          <a:endParaRPr lang="en-US" sz="1800" dirty="0"/>
        </a:p>
      </dgm:t>
    </dgm:pt>
    <dgm:pt modelId="{8AD92DD8-B93F-4D8F-8C36-3D9DC0D06E81}" type="parTrans" cxnId="{6FF57C1A-4193-4A6C-B7F4-AD9C4A262BC3}">
      <dgm:prSet/>
      <dgm:spPr/>
      <dgm:t>
        <a:bodyPr/>
        <a:lstStyle/>
        <a:p>
          <a:pPr algn="just"/>
          <a:endParaRPr lang="en-US" sz="1800"/>
        </a:p>
      </dgm:t>
    </dgm:pt>
    <dgm:pt modelId="{A0FBF059-EA1C-4102-9DE3-80878133AB68}" type="sibTrans" cxnId="{6FF57C1A-4193-4A6C-B7F4-AD9C4A262BC3}">
      <dgm:prSet/>
      <dgm:spPr/>
      <dgm:t>
        <a:bodyPr/>
        <a:lstStyle/>
        <a:p>
          <a:pPr algn="just"/>
          <a:endParaRPr lang="en-US" sz="1800"/>
        </a:p>
      </dgm:t>
    </dgm:pt>
    <dgm:pt modelId="{E04000BB-9365-431A-B7F7-635D4121E92B}">
      <dgm:prSet custT="1"/>
      <dgm:spPr/>
      <dgm:t>
        <a:bodyPr/>
        <a:lstStyle/>
        <a:p>
          <a:pPr algn="just"/>
          <a:r>
            <a:rPr lang="en-GB" sz="1800" b="1"/>
            <a:t>Process: </a:t>
          </a:r>
          <a:r>
            <a:rPr lang="en-GB" sz="1800"/>
            <a:t>The inconsistent application of surgical checklists, along with major gaps in the identity-verification protocols, created opportunities for errors to pass unnoticed (Chwat et al., 2022).</a:t>
          </a:r>
          <a:endParaRPr lang="en-US" sz="1800"/>
        </a:p>
      </dgm:t>
    </dgm:pt>
    <dgm:pt modelId="{6979B506-27BB-4B05-B00F-853D623C6F77}" type="parTrans" cxnId="{DB1743FF-11A4-42FC-AAD8-7305C4F3919F}">
      <dgm:prSet/>
      <dgm:spPr/>
      <dgm:t>
        <a:bodyPr/>
        <a:lstStyle/>
        <a:p>
          <a:pPr algn="just"/>
          <a:endParaRPr lang="en-US" sz="1800"/>
        </a:p>
      </dgm:t>
    </dgm:pt>
    <dgm:pt modelId="{5B0448A6-5E4D-4759-BB32-6621FDCA423E}" type="sibTrans" cxnId="{DB1743FF-11A4-42FC-AAD8-7305C4F3919F}">
      <dgm:prSet/>
      <dgm:spPr/>
      <dgm:t>
        <a:bodyPr/>
        <a:lstStyle/>
        <a:p>
          <a:pPr algn="just"/>
          <a:endParaRPr lang="en-US" sz="1800"/>
        </a:p>
      </dgm:t>
    </dgm:pt>
    <dgm:pt modelId="{63988C60-849E-488B-8791-D523AF2C4EE9}">
      <dgm:prSet custT="1"/>
      <dgm:spPr/>
      <dgm:t>
        <a:bodyPr/>
        <a:lstStyle/>
        <a:p>
          <a:pPr algn="just"/>
          <a:r>
            <a:rPr lang="en-GB" sz="1800" b="1" dirty="0"/>
            <a:t>Environment: </a:t>
          </a:r>
          <a:r>
            <a:rPr lang="en-GB" sz="1800" dirty="0"/>
            <a:t>Frequent theatre distractions, significant time pressures, and repeated workflow interruptions disrupted staff focus and compromised safe practice (Moeng and </a:t>
          </a:r>
          <a:r>
            <a:rPr lang="en-GB" sz="1800" dirty="0" err="1"/>
            <a:t>Luvhengo</a:t>
          </a:r>
          <a:r>
            <a:rPr lang="en-GB" sz="1800" dirty="0"/>
            <a:t>, 2022)..</a:t>
          </a:r>
          <a:endParaRPr lang="en-US" sz="1800" dirty="0"/>
        </a:p>
      </dgm:t>
    </dgm:pt>
    <dgm:pt modelId="{91451AAB-498F-444B-9847-205E5B41BD7E}" type="parTrans" cxnId="{872589E6-1934-441B-934C-4CFA22DA6F77}">
      <dgm:prSet/>
      <dgm:spPr/>
      <dgm:t>
        <a:bodyPr/>
        <a:lstStyle/>
        <a:p>
          <a:pPr algn="just"/>
          <a:endParaRPr lang="en-US" sz="1800"/>
        </a:p>
      </dgm:t>
    </dgm:pt>
    <dgm:pt modelId="{0F890608-56A7-4D17-87BE-E6FBB21FEDEA}" type="sibTrans" cxnId="{872589E6-1934-441B-934C-4CFA22DA6F77}">
      <dgm:prSet/>
      <dgm:spPr/>
      <dgm:t>
        <a:bodyPr/>
        <a:lstStyle/>
        <a:p>
          <a:pPr algn="just"/>
          <a:endParaRPr lang="en-US" sz="1800"/>
        </a:p>
      </dgm:t>
    </dgm:pt>
    <dgm:pt modelId="{1B2ECB69-74EF-4370-A898-1A794B13F043}">
      <dgm:prSet custT="1"/>
      <dgm:spPr/>
      <dgm:t>
        <a:bodyPr/>
        <a:lstStyle/>
        <a:p>
          <a:pPr algn="just"/>
          <a:r>
            <a:rPr lang="en-GB" sz="1800" b="1"/>
            <a:t>Equipment/Documentation: </a:t>
          </a:r>
          <a:r>
            <a:rPr lang="en-GB" sz="1800"/>
            <a:t>Unclear or incomplete clinical notes, incorrect or outdated theatre lists, and poorly visible site-marking tools made it difficult for staff to verify the correct patient and procedure (Chwat et al., 2022).</a:t>
          </a:r>
          <a:endParaRPr lang="en-US" sz="1800"/>
        </a:p>
      </dgm:t>
    </dgm:pt>
    <dgm:pt modelId="{B182F66E-3B4F-4221-B8F3-07616BBFA2AA}" type="parTrans" cxnId="{2044DC23-E7BC-4430-90AD-610DB69CAD12}">
      <dgm:prSet/>
      <dgm:spPr/>
      <dgm:t>
        <a:bodyPr/>
        <a:lstStyle/>
        <a:p>
          <a:pPr algn="just"/>
          <a:endParaRPr lang="en-US" sz="1800"/>
        </a:p>
      </dgm:t>
    </dgm:pt>
    <dgm:pt modelId="{218CCDD0-1D8E-4F03-B010-CEFFDFE295A9}" type="sibTrans" cxnId="{2044DC23-E7BC-4430-90AD-610DB69CAD12}">
      <dgm:prSet/>
      <dgm:spPr/>
      <dgm:t>
        <a:bodyPr/>
        <a:lstStyle/>
        <a:p>
          <a:pPr algn="just"/>
          <a:endParaRPr lang="en-US" sz="1800"/>
        </a:p>
      </dgm:t>
    </dgm:pt>
    <dgm:pt modelId="{7394ECE9-A42C-4817-A3A3-57579B863826}">
      <dgm:prSet custT="1"/>
      <dgm:spPr/>
      <dgm:t>
        <a:bodyPr/>
        <a:lstStyle/>
        <a:p>
          <a:pPr algn="just"/>
          <a:r>
            <a:rPr lang="en-GB" sz="1800" b="1"/>
            <a:t>Management: </a:t>
          </a:r>
          <a:r>
            <a:rPr lang="en-GB" sz="1800"/>
            <a:t>Weak managerial oversight of safety standards and insufficient monitoring of compliance meant that systemic issues were not detected or corrected in time (Moeng and Luvhengo, 2022)..</a:t>
          </a:r>
          <a:endParaRPr lang="en-US" sz="1800"/>
        </a:p>
      </dgm:t>
    </dgm:pt>
    <dgm:pt modelId="{9090943C-FAFF-438C-9496-CE3B9E6D647F}" type="parTrans" cxnId="{F79EFA5C-66A2-4B78-A818-5CE16CE714F2}">
      <dgm:prSet/>
      <dgm:spPr/>
      <dgm:t>
        <a:bodyPr/>
        <a:lstStyle/>
        <a:p>
          <a:pPr algn="just"/>
          <a:endParaRPr lang="en-US" sz="1800"/>
        </a:p>
      </dgm:t>
    </dgm:pt>
    <dgm:pt modelId="{887C0654-37BC-42B4-B769-882E4CFEE0ED}" type="sibTrans" cxnId="{F79EFA5C-66A2-4B78-A818-5CE16CE714F2}">
      <dgm:prSet/>
      <dgm:spPr/>
      <dgm:t>
        <a:bodyPr/>
        <a:lstStyle/>
        <a:p>
          <a:pPr algn="just"/>
          <a:endParaRPr lang="en-US" sz="1800"/>
        </a:p>
      </dgm:t>
    </dgm:pt>
    <dgm:pt modelId="{53AE7906-E168-40D2-AB69-45B37E4EBFB5}" type="pres">
      <dgm:prSet presAssocID="{08086286-DD73-4BB8-B0DB-90C38062638E}" presName="linear" presStyleCnt="0">
        <dgm:presLayoutVars>
          <dgm:animLvl val="lvl"/>
          <dgm:resizeHandles val="exact"/>
        </dgm:presLayoutVars>
      </dgm:prSet>
      <dgm:spPr/>
    </dgm:pt>
    <dgm:pt modelId="{67881F90-0E78-4107-8CDA-DA5FFF03F507}" type="pres">
      <dgm:prSet presAssocID="{005A2E9D-D455-4769-BB11-B7BBE7A035AC}" presName="parentText" presStyleLbl="node1" presStyleIdx="0" presStyleCnt="5">
        <dgm:presLayoutVars>
          <dgm:chMax val="0"/>
          <dgm:bulletEnabled val="1"/>
        </dgm:presLayoutVars>
      </dgm:prSet>
      <dgm:spPr/>
    </dgm:pt>
    <dgm:pt modelId="{081E04E4-C889-467F-847F-BCE29E0EB2A9}" type="pres">
      <dgm:prSet presAssocID="{A0FBF059-EA1C-4102-9DE3-80878133AB68}" presName="spacer" presStyleCnt="0"/>
      <dgm:spPr/>
    </dgm:pt>
    <dgm:pt modelId="{FAE23A4B-35BB-4A72-AE29-3DB079FF56D2}" type="pres">
      <dgm:prSet presAssocID="{E04000BB-9365-431A-B7F7-635D4121E92B}" presName="parentText" presStyleLbl="node1" presStyleIdx="1" presStyleCnt="5">
        <dgm:presLayoutVars>
          <dgm:chMax val="0"/>
          <dgm:bulletEnabled val="1"/>
        </dgm:presLayoutVars>
      </dgm:prSet>
      <dgm:spPr/>
    </dgm:pt>
    <dgm:pt modelId="{90BBCBC6-42B8-4B66-BFBF-2CEACD98905A}" type="pres">
      <dgm:prSet presAssocID="{5B0448A6-5E4D-4759-BB32-6621FDCA423E}" presName="spacer" presStyleCnt="0"/>
      <dgm:spPr/>
    </dgm:pt>
    <dgm:pt modelId="{AE3948B7-45F5-4BD7-B423-14D9E885F611}" type="pres">
      <dgm:prSet presAssocID="{63988C60-849E-488B-8791-D523AF2C4EE9}" presName="parentText" presStyleLbl="node1" presStyleIdx="2" presStyleCnt="5">
        <dgm:presLayoutVars>
          <dgm:chMax val="0"/>
          <dgm:bulletEnabled val="1"/>
        </dgm:presLayoutVars>
      </dgm:prSet>
      <dgm:spPr/>
    </dgm:pt>
    <dgm:pt modelId="{1D37886C-B6B1-4F73-B79C-58B59D12E83D}" type="pres">
      <dgm:prSet presAssocID="{0F890608-56A7-4D17-87BE-E6FBB21FEDEA}" presName="spacer" presStyleCnt="0"/>
      <dgm:spPr/>
    </dgm:pt>
    <dgm:pt modelId="{9CEA4F9E-50B3-4DD2-A790-30744C32EAEA}" type="pres">
      <dgm:prSet presAssocID="{1B2ECB69-74EF-4370-A898-1A794B13F043}" presName="parentText" presStyleLbl="node1" presStyleIdx="3" presStyleCnt="5">
        <dgm:presLayoutVars>
          <dgm:chMax val="0"/>
          <dgm:bulletEnabled val="1"/>
        </dgm:presLayoutVars>
      </dgm:prSet>
      <dgm:spPr/>
    </dgm:pt>
    <dgm:pt modelId="{E6F413D7-F3E4-45C8-9393-6D6FB52A29E0}" type="pres">
      <dgm:prSet presAssocID="{218CCDD0-1D8E-4F03-B010-CEFFDFE295A9}" presName="spacer" presStyleCnt="0"/>
      <dgm:spPr/>
    </dgm:pt>
    <dgm:pt modelId="{90B5A20F-20FB-4219-AE94-CDBA8566F753}" type="pres">
      <dgm:prSet presAssocID="{7394ECE9-A42C-4817-A3A3-57579B863826}" presName="parentText" presStyleLbl="node1" presStyleIdx="4" presStyleCnt="5">
        <dgm:presLayoutVars>
          <dgm:chMax val="0"/>
          <dgm:bulletEnabled val="1"/>
        </dgm:presLayoutVars>
      </dgm:prSet>
      <dgm:spPr/>
    </dgm:pt>
  </dgm:ptLst>
  <dgm:cxnLst>
    <dgm:cxn modelId="{6FF57C1A-4193-4A6C-B7F4-AD9C4A262BC3}" srcId="{08086286-DD73-4BB8-B0DB-90C38062638E}" destId="{005A2E9D-D455-4769-BB11-B7BBE7A035AC}" srcOrd="0" destOrd="0" parTransId="{8AD92DD8-B93F-4D8F-8C36-3D9DC0D06E81}" sibTransId="{A0FBF059-EA1C-4102-9DE3-80878133AB68}"/>
    <dgm:cxn modelId="{2044DC23-E7BC-4430-90AD-610DB69CAD12}" srcId="{08086286-DD73-4BB8-B0DB-90C38062638E}" destId="{1B2ECB69-74EF-4370-A898-1A794B13F043}" srcOrd="3" destOrd="0" parTransId="{B182F66E-3B4F-4221-B8F3-07616BBFA2AA}" sibTransId="{218CCDD0-1D8E-4F03-B010-CEFFDFE295A9}"/>
    <dgm:cxn modelId="{F79EFA5C-66A2-4B78-A818-5CE16CE714F2}" srcId="{08086286-DD73-4BB8-B0DB-90C38062638E}" destId="{7394ECE9-A42C-4817-A3A3-57579B863826}" srcOrd="4" destOrd="0" parTransId="{9090943C-FAFF-438C-9496-CE3B9E6D647F}" sibTransId="{887C0654-37BC-42B4-B769-882E4CFEE0ED}"/>
    <dgm:cxn modelId="{55303650-DD4C-44BA-BD44-EAEABD0593DC}" type="presOf" srcId="{08086286-DD73-4BB8-B0DB-90C38062638E}" destId="{53AE7906-E168-40D2-AB69-45B37E4EBFB5}" srcOrd="0" destOrd="0" presId="urn:microsoft.com/office/officeart/2005/8/layout/vList2"/>
    <dgm:cxn modelId="{CA31AD86-31CE-4D6D-AFFF-EAD74FC037D5}" type="presOf" srcId="{005A2E9D-D455-4769-BB11-B7BBE7A035AC}" destId="{67881F90-0E78-4107-8CDA-DA5FFF03F507}" srcOrd="0" destOrd="0" presId="urn:microsoft.com/office/officeart/2005/8/layout/vList2"/>
    <dgm:cxn modelId="{737387A9-537C-4683-94A5-86951964F868}" type="presOf" srcId="{7394ECE9-A42C-4817-A3A3-57579B863826}" destId="{90B5A20F-20FB-4219-AE94-CDBA8566F753}" srcOrd="0" destOrd="0" presId="urn:microsoft.com/office/officeart/2005/8/layout/vList2"/>
    <dgm:cxn modelId="{D1B19FBB-0417-4876-935F-B1C2768C5140}" type="presOf" srcId="{63988C60-849E-488B-8791-D523AF2C4EE9}" destId="{AE3948B7-45F5-4BD7-B423-14D9E885F611}" srcOrd="0" destOrd="0" presId="urn:microsoft.com/office/officeart/2005/8/layout/vList2"/>
    <dgm:cxn modelId="{6F46A4CE-983A-41D6-8B08-AA1C0499D73F}" type="presOf" srcId="{1B2ECB69-74EF-4370-A898-1A794B13F043}" destId="{9CEA4F9E-50B3-4DD2-A790-30744C32EAEA}" srcOrd="0" destOrd="0" presId="urn:microsoft.com/office/officeart/2005/8/layout/vList2"/>
    <dgm:cxn modelId="{872589E6-1934-441B-934C-4CFA22DA6F77}" srcId="{08086286-DD73-4BB8-B0DB-90C38062638E}" destId="{63988C60-849E-488B-8791-D523AF2C4EE9}" srcOrd="2" destOrd="0" parTransId="{91451AAB-498F-444B-9847-205E5B41BD7E}" sibTransId="{0F890608-56A7-4D17-87BE-E6FBB21FEDEA}"/>
    <dgm:cxn modelId="{674579EA-1978-49D9-8F30-51932419B248}" type="presOf" srcId="{E04000BB-9365-431A-B7F7-635D4121E92B}" destId="{FAE23A4B-35BB-4A72-AE29-3DB079FF56D2}" srcOrd="0" destOrd="0" presId="urn:microsoft.com/office/officeart/2005/8/layout/vList2"/>
    <dgm:cxn modelId="{DB1743FF-11A4-42FC-AAD8-7305C4F3919F}" srcId="{08086286-DD73-4BB8-B0DB-90C38062638E}" destId="{E04000BB-9365-431A-B7F7-635D4121E92B}" srcOrd="1" destOrd="0" parTransId="{6979B506-27BB-4B05-B00F-853D623C6F77}" sibTransId="{5B0448A6-5E4D-4759-BB32-6621FDCA423E}"/>
    <dgm:cxn modelId="{831A666D-70F4-4636-939D-E0810477EF85}" type="presParOf" srcId="{53AE7906-E168-40D2-AB69-45B37E4EBFB5}" destId="{67881F90-0E78-4107-8CDA-DA5FFF03F507}" srcOrd="0" destOrd="0" presId="urn:microsoft.com/office/officeart/2005/8/layout/vList2"/>
    <dgm:cxn modelId="{B585CEE5-B501-478D-9BED-9CEC9C82DDDF}" type="presParOf" srcId="{53AE7906-E168-40D2-AB69-45B37E4EBFB5}" destId="{081E04E4-C889-467F-847F-BCE29E0EB2A9}" srcOrd="1" destOrd="0" presId="urn:microsoft.com/office/officeart/2005/8/layout/vList2"/>
    <dgm:cxn modelId="{289B9F15-94FC-4906-B1AA-D2378026293A}" type="presParOf" srcId="{53AE7906-E168-40D2-AB69-45B37E4EBFB5}" destId="{FAE23A4B-35BB-4A72-AE29-3DB079FF56D2}" srcOrd="2" destOrd="0" presId="urn:microsoft.com/office/officeart/2005/8/layout/vList2"/>
    <dgm:cxn modelId="{109DB994-AED1-446A-AB9A-A09840C099E9}" type="presParOf" srcId="{53AE7906-E168-40D2-AB69-45B37E4EBFB5}" destId="{90BBCBC6-42B8-4B66-BFBF-2CEACD98905A}" srcOrd="3" destOrd="0" presId="urn:microsoft.com/office/officeart/2005/8/layout/vList2"/>
    <dgm:cxn modelId="{48A67A71-BC9A-43F0-A17A-69B9D981B9EC}" type="presParOf" srcId="{53AE7906-E168-40D2-AB69-45B37E4EBFB5}" destId="{AE3948B7-45F5-4BD7-B423-14D9E885F611}" srcOrd="4" destOrd="0" presId="urn:microsoft.com/office/officeart/2005/8/layout/vList2"/>
    <dgm:cxn modelId="{A79F001A-9F0D-4A5D-916C-CFD7AC2CCCD2}" type="presParOf" srcId="{53AE7906-E168-40D2-AB69-45B37E4EBFB5}" destId="{1D37886C-B6B1-4F73-B79C-58B59D12E83D}" srcOrd="5" destOrd="0" presId="urn:microsoft.com/office/officeart/2005/8/layout/vList2"/>
    <dgm:cxn modelId="{FECE92A9-2879-4F03-8769-6736040F7ECD}" type="presParOf" srcId="{53AE7906-E168-40D2-AB69-45B37E4EBFB5}" destId="{9CEA4F9E-50B3-4DD2-A790-30744C32EAEA}" srcOrd="6" destOrd="0" presId="urn:microsoft.com/office/officeart/2005/8/layout/vList2"/>
    <dgm:cxn modelId="{7EA48E59-3C1E-43C1-9470-A54A82AB36E9}" type="presParOf" srcId="{53AE7906-E168-40D2-AB69-45B37E4EBFB5}" destId="{E6F413D7-F3E4-45C8-9393-6D6FB52A29E0}" srcOrd="7" destOrd="0" presId="urn:microsoft.com/office/officeart/2005/8/layout/vList2"/>
    <dgm:cxn modelId="{29A54EA4-BAC8-4103-B6B5-90CEC814DAF6}" type="presParOf" srcId="{53AE7906-E168-40D2-AB69-45B37E4EBFB5}" destId="{90B5A20F-20FB-4219-AE94-CDBA8566F75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189C9C-0155-4D61-B101-D7F19A7FC302}" type="doc">
      <dgm:prSet loTypeId="urn:microsoft.com/office/officeart/2016/7/layout/VerticalSolidActionList" loCatId="List" qsTypeId="urn:microsoft.com/office/officeart/2005/8/quickstyle/3d3" qsCatId="3D" csTypeId="urn:microsoft.com/office/officeart/2005/8/colors/colorful1" csCatId="colorful" phldr="1"/>
      <dgm:spPr/>
      <dgm:t>
        <a:bodyPr/>
        <a:lstStyle/>
        <a:p>
          <a:endParaRPr lang="en-US"/>
        </a:p>
      </dgm:t>
    </dgm:pt>
    <dgm:pt modelId="{CC21F0AA-482A-4E6B-962A-AF7EA8A6285F}">
      <dgm:prSet custT="1"/>
      <dgm:spPr/>
      <dgm:t>
        <a:bodyPr/>
        <a:lstStyle/>
        <a:p>
          <a:pPr algn="just"/>
          <a:r>
            <a:rPr lang="en-US" sz="2000" b="1" dirty="0"/>
            <a:t>Unfreeze</a:t>
          </a:r>
        </a:p>
      </dgm:t>
    </dgm:pt>
    <dgm:pt modelId="{7A94650D-43C1-418B-A979-7D4F3FEB48D3}" type="parTrans" cxnId="{9022B5A2-97D8-4210-80A5-9CD9D03A4751}">
      <dgm:prSet/>
      <dgm:spPr/>
      <dgm:t>
        <a:bodyPr/>
        <a:lstStyle/>
        <a:p>
          <a:pPr algn="just"/>
          <a:endParaRPr lang="en-US" sz="1800"/>
        </a:p>
      </dgm:t>
    </dgm:pt>
    <dgm:pt modelId="{CB36C78E-2F17-4D41-97F7-0E52D9E4F3C3}" type="sibTrans" cxnId="{9022B5A2-97D8-4210-80A5-9CD9D03A4751}">
      <dgm:prSet/>
      <dgm:spPr/>
      <dgm:t>
        <a:bodyPr/>
        <a:lstStyle/>
        <a:p>
          <a:pPr algn="just"/>
          <a:endParaRPr lang="en-US" sz="1800"/>
        </a:p>
      </dgm:t>
    </dgm:pt>
    <dgm:pt modelId="{68F22FCA-7442-4827-80DB-6A0BE1506596}">
      <dgm:prSet custT="1"/>
      <dgm:spPr/>
      <dgm:t>
        <a:bodyPr/>
        <a:lstStyle/>
        <a:p>
          <a:pPr algn="just"/>
          <a:r>
            <a:rPr lang="en-US" sz="1800" dirty="0"/>
            <a:t>Raise awareness of existing safety risks by sharing incident data and openly discussing system weaknesses, helping staff </a:t>
          </a:r>
          <a:r>
            <a:rPr lang="en-US" sz="1800" dirty="0" err="1"/>
            <a:t>recognise</a:t>
          </a:r>
          <a:r>
            <a:rPr lang="en-US" sz="1800" dirty="0"/>
            <a:t> the urgent need for cultural and procedural change.</a:t>
          </a:r>
        </a:p>
      </dgm:t>
    </dgm:pt>
    <dgm:pt modelId="{248E17D9-4F74-48BF-ADD0-2D21AD8A5D4D}" type="parTrans" cxnId="{5CB8687A-5BC9-476D-B223-7A61FBDF343E}">
      <dgm:prSet/>
      <dgm:spPr/>
      <dgm:t>
        <a:bodyPr/>
        <a:lstStyle/>
        <a:p>
          <a:pPr algn="just"/>
          <a:endParaRPr lang="en-US" sz="1800"/>
        </a:p>
      </dgm:t>
    </dgm:pt>
    <dgm:pt modelId="{508FC71B-0E75-4B2F-BCDA-1B8D620B90B8}" type="sibTrans" cxnId="{5CB8687A-5BC9-476D-B223-7A61FBDF343E}">
      <dgm:prSet/>
      <dgm:spPr/>
      <dgm:t>
        <a:bodyPr/>
        <a:lstStyle/>
        <a:p>
          <a:pPr algn="just"/>
          <a:endParaRPr lang="en-US" sz="1800"/>
        </a:p>
      </dgm:t>
    </dgm:pt>
    <dgm:pt modelId="{607B875B-A6FF-4E50-A758-EF17DCD2051C}">
      <dgm:prSet custT="1"/>
      <dgm:spPr/>
      <dgm:t>
        <a:bodyPr/>
        <a:lstStyle/>
        <a:p>
          <a:pPr algn="just"/>
          <a:r>
            <a:rPr lang="en-US" sz="2000" b="1" dirty="0"/>
            <a:t>Change</a:t>
          </a:r>
          <a:endParaRPr lang="en-US" sz="1800" b="1" dirty="0"/>
        </a:p>
      </dgm:t>
    </dgm:pt>
    <dgm:pt modelId="{8484251B-0977-4415-AFBA-05B0FED3696A}" type="parTrans" cxnId="{A7E3D317-3423-4006-A0DE-FD0068773B91}">
      <dgm:prSet/>
      <dgm:spPr/>
      <dgm:t>
        <a:bodyPr/>
        <a:lstStyle/>
        <a:p>
          <a:pPr algn="just"/>
          <a:endParaRPr lang="en-US" sz="1800"/>
        </a:p>
      </dgm:t>
    </dgm:pt>
    <dgm:pt modelId="{7322D1B2-FE61-4B05-A5F6-B41E6ED402B1}" type="sibTrans" cxnId="{A7E3D317-3423-4006-A0DE-FD0068773B91}">
      <dgm:prSet/>
      <dgm:spPr/>
      <dgm:t>
        <a:bodyPr/>
        <a:lstStyle/>
        <a:p>
          <a:pPr algn="just"/>
          <a:endParaRPr lang="en-US" sz="1800"/>
        </a:p>
      </dgm:t>
    </dgm:pt>
    <dgm:pt modelId="{54CC3A61-72D0-497E-8F63-F3C3CEDCCF54}">
      <dgm:prSet custT="1"/>
      <dgm:spPr/>
      <dgm:t>
        <a:bodyPr/>
        <a:lstStyle/>
        <a:p>
          <a:pPr algn="just"/>
          <a:r>
            <a:rPr lang="en-US" sz="1800" dirty="0"/>
            <a:t>Implement improved verification steps, strengthen communication practices within the surgical team, and provide targeted staff training to support the transition toward safer working methods.</a:t>
          </a:r>
        </a:p>
      </dgm:t>
    </dgm:pt>
    <dgm:pt modelId="{A4816A7E-2832-458D-A882-0BC7386C78CA}" type="parTrans" cxnId="{350661EA-FBB7-43D6-BAE4-85F8412FA518}">
      <dgm:prSet/>
      <dgm:spPr/>
      <dgm:t>
        <a:bodyPr/>
        <a:lstStyle/>
        <a:p>
          <a:pPr algn="just"/>
          <a:endParaRPr lang="en-US" sz="1800"/>
        </a:p>
      </dgm:t>
    </dgm:pt>
    <dgm:pt modelId="{168A8F31-9F00-426E-BB6E-24D0341AB3D5}" type="sibTrans" cxnId="{350661EA-FBB7-43D6-BAE4-85F8412FA518}">
      <dgm:prSet/>
      <dgm:spPr/>
      <dgm:t>
        <a:bodyPr/>
        <a:lstStyle/>
        <a:p>
          <a:pPr algn="just"/>
          <a:endParaRPr lang="en-US" sz="1800"/>
        </a:p>
      </dgm:t>
    </dgm:pt>
    <dgm:pt modelId="{DA678062-9BED-48DD-953D-7EEBB51A23CE}">
      <dgm:prSet custT="1"/>
      <dgm:spPr/>
      <dgm:t>
        <a:bodyPr/>
        <a:lstStyle/>
        <a:p>
          <a:pPr algn="just"/>
          <a:r>
            <a:rPr lang="en-US" sz="2000" b="1" dirty="0"/>
            <a:t>Refreeze</a:t>
          </a:r>
          <a:endParaRPr lang="en-US" sz="1800" b="1" dirty="0"/>
        </a:p>
      </dgm:t>
    </dgm:pt>
    <dgm:pt modelId="{5A244095-8787-43BE-934F-3911660A5DDF}" type="parTrans" cxnId="{534806C8-84C7-4E48-8203-D7C17A821DE4}">
      <dgm:prSet/>
      <dgm:spPr/>
      <dgm:t>
        <a:bodyPr/>
        <a:lstStyle/>
        <a:p>
          <a:pPr algn="just"/>
          <a:endParaRPr lang="en-US" sz="1800"/>
        </a:p>
      </dgm:t>
    </dgm:pt>
    <dgm:pt modelId="{EA042E31-2D06-4FB9-8F3A-C00609D85F06}" type="sibTrans" cxnId="{534806C8-84C7-4E48-8203-D7C17A821DE4}">
      <dgm:prSet/>
      <dgm:spPr/>
      <dgm:t>
        <a:bodyPr/>
        <a:lstStyle/>
        <a:p>
          <a:pPr algn="just"/>
          <a:endParaRPr lang="en-US" sz="1800"/>
        </a:p>
      </dgm:t>
    </dgm:pt>
    <dgm:pt modelId="{9876C41D-BCB8-40D3-8F98-6F829FDB8BB3}">
      <dgm:prSet custT="1"/>
      <dgm:spPr/>
      <dgm:t>
        <a:bodyPr/>
        <a:lstStyle/>
        <a:p>
          <a:pPr algn="just"/>
          <a:r>
            <a:rPr lang="en-US" sz="1800" dirty="0"/>
            <a:t>Embed these new practices into </a:t>
          </a:r>
          <a:r>
            <a:rPr lang="en-US" sz="1800" dirty="0" err="1"/>
            <a:t>organisational</a:t>
          </a:r>
          <a:r>
            <a:rPr lang="en-US" sz="1800" dirty="0"/>
            <a:t> policies, routine audits, and everyday theatre workflows to ensure the changes become stable, long-term improvements that are consistently followed (Amina et al., 2022).</a:t>
          </a:r>
        </a:p>
      </dgm:t>
    </dgm:pt>
    <dgm:pt modelId="{582CB493-7195-464D-8A9E-B8664249136B}" type="parTrans" cxnId="{AFA83816-97DF-4C83-BC74-08017ADD9D57}">
      <dgm:prSet/>
      <dgm:spPr/>
      <dgm:t>
        <a:bodyPr/>
        <a:lstStyle/>
        <a:p>
          <a:pPr algn="just"/>
          <a:endParaRPr lang="en-US" sz="1800"/>
        </a:p>
      </dgm:t>
    </dgm:pt>
    <dgm:pt modelId="{976A1138-5977-4C39-9DFC-8A14CD772C58}" type="sibTrans" cxnId="{AFA83816-97DF-4C83-BC74-08017ADD9D57}">
      <dgm:prSet/>
      <dgm:spPr/>
      <dgm:t>
        <a:bodyPr/>
        <a:lstStyle/>
        <a:p>
          <a:pPr algn="just"/>
          <a:endParaRPr lang="en-US" sz="1800"/>
        </a:p>
      </dgm:t>
    </dgm:pt>
    <dgm:pt modelId="{2CBFACF1-16D8-4C25-98F9-A363FBA994C1}" type="pres">
      <dgm:prSet presAssocID="{A3189C9C-0155-4D61-B101-D7F19A7FC302}" presName="Name0" presStyleCnt="0">
        <dgm:presLayoutVars>
          <dgm:dir/>
          <dgm:animLvl val="lvl"/>
          <dgm:resizeHandles val="exact"/>
        </dgm:presLayoutVars>
      </dgm:prSet>
      <dgm:spPr/>
    </dgm:pt>
    <dgm:pt modelId="{B4F57A80-3EF7-4138-BBCE-132DAAE69AE5}" type="pres">
      <dgm:prSet presAssocID="{CC21F0AA-482A-4E6B-962A-AF7EA8A6285F}" presName="linNode" presStyleCnt="0"/>
      <dgm:spPr/>
    </dgm:pt>
    <dgm:pt modelId="{3E280ED7-675D-4510-B42B-CC04487783AE}" type="pres">
      <dgm:prSet presAssocID="{CC21F0AA-482A-4E6B-962A-AF7EA8A6285F}" presName="parentText" presStyleLbl="alignNode1" presStyleIdx="0" presStyleCnt="3">
        <dgm:presLayoutVars>
          <dgm:chMax val="1"/>
          <dgm:bulletEnabled/>
        </dgm:presLayoutVars>
      </dgm:prSet>
      <dgm:spPr/>
    </dgm:pt>
    <dgm:pt modelId="{9510A045-C6ED-487F-942C-33C8460C6160}" type="pres">
      <dgm:prSet presAssocID="{CC21F0AA-482A-4E6B-962A-AF7EA8A6285F}" presName="descendantText" presStyleLbl="alignAccFollowNode1" presStyleIdx="0" presStyleCnt="3">
        <dgm:presLayoutVars>
          <dgm:bulletEnabled/>
        </dgm:presLayoutVars>
      </dgm:prSet>
      <dgm:spPr/>
    </dgm:pt>
    <dgm:pt modelId="{6CD59FBD-5442-45BD-B468-9A8EDDB5D8EE}" type="pres">
      <dgm:prSet presAssocID="{CB36C78E-2F17-4D41-97F7-0E52D9E4F3C3}" presName="sp" presStyleCnt="0"/>
      <dgm:spPr/>
    </dgm:pt>
    <dgm:pt modelId="{AEA08938-1341-4C6F-A34B-FDE28EA59E06}" type="pres">
      <dgm:prSet presAssocID="{607B875B-A6FF-4E50-A758-EF17DCD2051C}" presName="linNode" presStyleCnt="0"/>
      <dgm:spPr/>
    </dgm:pt>
    <dgm:pt modelId="{AF3D5E34-C217-4B6B-8FC6-B3F62E55436A}" type="pres">
      <dgm:prSet presAssocID="{607B875B-A6FF-4E50-A758-EF17DCD2051C}" presName="parentText" presStyleLbl="alignNode1" presStyleIdx="1" presStyleCnt="3">
        <dgm:presLayoutVars>
          <dgm:chMax val="1"/>
          <dgm:bulletEnabled/>
        </dgm:presLayoutVars>
      </dgm:prSet>
      <dgm:spPr/>
    </dgm:pt>
    <dgm:pt modelId="{F9ACD0A6-1CCC-468A-BE3E-2EB221B41D75}" type="pres">
      <dgm:prSet presAssocID="{607B875B-A6FF-4E50-A758-EF17DCD2051C}" presName="descendantText" presStyleLbl="alignAccFollowNode1" presStyleIdx="1" presStyleCnt="3">
        <dgm:presLayoutVars>
          <dgm:bulletEnabled/>
        </dgm:presLayoutVars>
      </dgm:prSet>
      <dgm:spPr/>
    </dgm:pt>
    <dgm:pt modelId="{0967FBB7-90BC-4C4F-A8A8-EE472B920813}" type="pres">
      <dgm:prSet presAssocID="{7322D1B2-FE61-4B05-A5F6-B41E6ED402B1}" presName="sp" presStyleCnt="0"/>
      <dgm:spPr/>
    </dgm:pt>
    <dgm:pt modelId="{BD0A4DC3-C47F-4A70-A98D-875D7C441991}" type="pres">
      <dgm:prSet presAssocID="{DA678062-9BED-48DD-953D-7EEBB51A23CE}" presName="linNode" presStyleCnt="0"/>
      <dgm:spPr/>
    </dgm:pt>
    <dgm:pt modelId="{796E88D7-D691-43A5-A07B-4FCDAFBB7B43}" type="pres">
      <dgm:prSet presAssocID="{DA678062-9BED-48DD-953D-7EEBB51A23CE}" presName="parentText" presStyleLbl="alignNode1" presStyleIdx="2" presStyleCnt="3">
        <dgm:presLayoutVars>
          <dgm:chMax val="1"/>
          <dgm:bulletEnabled/>
        </dgm:presLayoutVars>
      </dgm:prSet>
      <dgm:spPr/>
    </dgm:pt>
    <dgm:pt modelId="{D194E051-172E-4452-8B8D-76F8CC00A62A}" type="pres">
      <dgm:prSet presAssocID="{DA678062-9BED-48DD-953D-7EEBB51A23CE}" presName="descendantText" presStyleLbl="alignAccFollowNode1" presStyleIdx="2" presStyleCnt="3">
        <dgm:presLayoutVars>
          <dgm:bulletEnabled/>
        </dgm:presLayoutVars>
      </dgm:prSet>
      <dgm:spPr/>
    </dgm:pt>
  </dgm:ptLst>
  <dgm:cxnLst>
    <dgm:cxn modelId="{D3E4DB09-3FE9-430F-A6F0-BE6FD1AE09EB}" type="presOf" srcId="{607B875B-A6FF-4E50-A758-EF17DCD2051C}" destId="{AF3D5E34-C217-4B6B-8FC6-B3F62E55436A}" srcOrd="0" destOrd="0" presId="urn:microsoft.com/office/officeart/2016/7/layout/VerticalSolidActionList"/>
    <dgm:cxn modelId="{AFA83816-97DF-4C83-BC74-08017ADD9D57}" srcId="{DA678062-9BED-48DD-953D-7EEBB51A23CE}" destId="{9876C41D-BCB8-40D3-8F98-6F829FDB8BB3}" srcOrd="0" destOrd="0" parTransId="{582CB493-7195-464D-8A9E-B8664249136B}" sibTransId="{976A1138-5977-4C39-9DFC-8A14CD772C58}"/>
    <dgm:cxn modelId="{A7E3D317-3423-4006-A0DE-FD0068773B91}" srcId="{A3189C9C-0155-4D61-B101-D7F19A7FC302}" destId="{607B875B-A6FF-4E50-A758-EF17DCD2051C}" srcOrd="1" destOrd="0" parTransId="{8484251B-0977-4415-AFBA-05B0FED3696A}" sibTransId="{7322D1B2-FE61-4B05-A5F6-B41E6ED402B1}"/>
    <dgm:cxn modelId="{0447C319-B8B1-4C5B-B0B5-3463B691D861}" type="presOf" srcId="{68F22FCA-7442-4827-80DB-6A0BE1506596}" destId="{9510A045-C6ED-487F-942C-33C8460C6160}" srcOrd="0" destOrd="0" presId="urn:microsoft.com/office/officeart/2016/7/layout/VerticalSolidActionList"/>
    <dgm:cxn modelId="{D930B220-C86C-4AAE-9245-52D6A1CEFF6D}" type="presOf" srcId="{54CC3A61-72D0-497E-8F63-F3C3CEDCCF54}" destId="{F9ACD0A6-1CCC-468A-BE3E-2EB221B41D75}" srcOrd="0" destOrd="0" presId="urn:microsoft.com/office/officeart/2016/7/layout/VerticalSolidActionList"/>
    <dgm:cxn modelId="{3ED9E979-59CC-4353-A7D3-CAFA149B8957}" type="presOf" srcId="{9876C41D-BCB8-40D3-8F98-6F829FDB8BB3}" destId="{D194E051-172E-4452-8B8D-76F8CC00A62A}" srcOrd="0" destOrd="0" presId="urn:microsoft.com/office/officeart/2016/7/layout/VerticalSolidActionList"/>
    <dgm:cxn modelId="{5CB8687A-5BC9-476D-B223-7A61FBDF343E}" srcId="{CC21F0AA-482A-4E6B-962A-AF7EA8A6285F}" destId="{68F22FCA-7442-4827-80DB-6A0BE1506596}" srcOrd="0" destOrd="0" parTransId="{248E17D9-4F74-48BF-ADD0-2D21AD8A5D4D}" sibTransId="{508FC71B-0E75-4B2F-BCDA-1B8D620B90B8}"/>
    <dgm:cxn modelId="{9022B5A2-97D8-4210-80A5-9CD9D03A4751}" srcId="{A3189C9C-0155-4D61-B101-D7F19A7FC302}" destId="{CC21F0AA-482A-4E6B-962A-AF7EA8A6285F}" srcOrd="0" destOrd="0" parTransId="{7A94650D-43C1-418B-A979-7D4F3FEB48D3}" sibTransId="{CB36C78E-2F17-4D41-97F7-0E52D9E4F3C3}"/>
    <dgm:cxn modelId="{21BC23A3-705F-4152-9D17-2A2C5C6C87EC}" type="presOf" srcId="{DA678062-9BED-48DD-953D-7EEBB51A23CE}" destId="{796E88D7-D691-43A5-A07B-4FCDAFBB7B43}" srcOrd="0" destOrd="0" presId="urn:microsoft.com/office/officeart/2016/7/layout/VerticalSolidActionList"/>
    <dgm:cxn modelId="{C73F38B0-0F34-4795-B326-0DFB3710F2E3}" type="presOf" srcId="{CC21F0AA-482A-4E6B-962A-AF7EA8A6285F}" destId="{3E280ED7-675D-4510-B42B-CC04487783AE}" srcOrd="0" destOrd="0" presId="urn:microsoft.com/office/officeart/2016/7/layout/VerticalSolidActionList"/>
    <dgm:cxn modelId="{534806C8-84C7-4E48-8203-D7C17A821DE4}" srcId="{A3189C9C-0155-4D61-B101-D7F19A7FC302}" destId="{DA678062-9BED-48DD-953D-7EEBB51A23CE}" srcOrd="2" destOrd="0" parTransId="{5A244095-8787-43BE-934F-3911660A5DDF}" sibTransId="{EA042E31-2D06-4FB9-8F3A-C00609D85F06}"/>
    <dgm:cxn modelId="{350661EA-FBB7-43D6-BAE4-85F8412FA518}" srcId="{607B875B-A6FF-4E50-A758-EF17DCD2051C}" destId="{54CC3A61-72D0-497E-8F63-F3C3CEDCCF54}" srcOrd="0" destOrd="0" parTransId="{A4816A7E-2832-458D-A882-0BC7386C78CA}" sibTransId="{168A8F31-9F00-426E-BB6E-24D0341AB3D5}"/>
    <dgm:cxn modelId="{D93010EF-D924-4128-B68E-C8B7EEFA632B}" type="presOf" srcId="{A3189C9C-0155-4D61-B101-D7F19A7FC302}" destId="{2CBFACF1-16D8-4C25-98F9-A363FBA994C1}" srcOrd="0" destOrd="0" presId="urn:microsoft.com/office/officeart/2016/7/layout/VerticalSolidActionList"/>
    <dgm:cxn modelId="{6A24D818-CD4C-4403-BDD7-CD72D69FBF9B}" type="presParOf" srcId="{2CBFACF1-16D8-4C25-98F9-A363FBA994C1}" destId="{B4F57A80-3EF7-4138-BBCE-132DAAE69AE5}" srcOrd="0" destOrd="0" presId="urn:microsoft.com/office/officeart/2016/7/layout/VerticalSolidActionList"/>
    <dgm:cxn modelId="{9F9E0337-4AE0-462C-8DD2-DD0901F23FEB}" type="presParOf" srcId="{B4F57A80-3EF7-4138-BBCE-132DAAE69AE5}" destId="{3E280ED7-675D-4510-B42B-CC04487783AE}" srcOrd="0" destOrd="0" presId="urn:microsoft.com/office/officeart/2016/7/layout/VerticalSolidActionList"/>
    <dgm:cxn modelId="{D5F714B8-3722-4373-AF76-4EF426A9BF1E}" type="presParOf" srcId="{B4F57A80-3EF7-4138-BBCE-132DAAE69AE5}" destId="{9510A045-C6ED-487F-942C-33C8460C6160}" srcOrd="1" destOrd="0" presId="urn:microsoft.com/office/officeart/2016/7/layout/VerticalSolidActionList"/>
    <dgm:cxn modelId="{637AF892-EE27-4669-A047-981161F26F5C}" type="presParOf" srcId="{2CBFACF1-16D8-4C25-98F9-A363FBA994C1}" destId="{6CD59FBD-5442-45BD-B468-9A8EDDB5D8EE}" srcOrd="1" destOrd="0" presId="urn:microsoft.com/office/officeart/2016/7/layout/VerticalSolidActionList"/>
    <dgm:cxn modelId="{D49B6FB4-BBAA-47CA-8950-48C422351F4F}" type="presParOf" srcId="{2CBFACF1-16D8-4C25-98F9-A363FBA994C1}" destId="{AEA08938-1341-4C6F-A34B-FDE28EA59E06}" srcOrd="2" destOrd="0" presId="urn:microsoft.com/office/officeart/2016/7/layout/VerticalSolidActionList"/>
    <dgm:cxn modelId="{B56BD3CB-36F8-4E39-9DE3-4845B3FB7F46}" type="presParOf" srcId="{AEA08938-1341-4C6F-A34B-FDE28EA59E06}" destId="{AF3D5E34-C217-4B6B-8FC6-B3F62E55436A}" srcOrd="0" destOrd="0" presId="urn:microsoft.com/office/officeart/2016/7/layout/VerticalSolidActionList"/>
    <dgm:cxn modelId="{4FE9AF13-36C9-448B-8861-BFAF50F94B2D}" type="presParOf" srcId="{AEA08938-1341-4C6F-A34B-FDE28EA59E06}" destId="{F9ACD0A6-1CCC-468A-BE3E-2EB221B41D75}" srcOrd="1" destOrd="0" presId="urn:microsoft.com/office/officeart/2016/7/layout/VerticalSolidActionList"/>
    <dgm:cxn modelId="{8FE60C6B-32EB-4A09-9ADA-0A905EFD0326}" type="presParOf" srcId="{2CBFACF1-16D8-4C25-98F9-A363FBA994C1}" destId="{0967FBB7-90BC-4C4F-A8A8-EE472B920813}" srcOrd="3" destOrd="0" presId="urn:microsoft.com/office/officeart/2016/7/layout/VerticalSolidActionList"/>
    <dgm:cxn modelId="{0D6A9CD6-5423-46C7-958E-B303BEF22A1F}" type="presParOf" srcId="{2CBFACF1-16D8-4C25-98F9-A363FBA994C1}" destId="{BD0A4DC3-C47F-4A70-A98D-875D7C441991}" srcOrd="4" destOrd="0" presId="urn:microsoft.com/office/officeart/2016/7/layout/VerticalSolidActionList"/>
    <dgm:cxn modelId="{BF384B18-6A5A-4573-9181-40A14BDE1BE0}" type="presParOf" srcId="{BD0A4DC3-C47F-4A70-A98D-875D7C441991}" destId="{796E88D7-D691-43A5-A07B-4FCDAFBB7B43}" srcOrd="0" destOrd="0" presId="urn:microsoft.com/office/officeart/2016/7/layout/VerticalSolidActionList"/>
    <dgm:cxn modelId="{5ED1843D-539A-45C6-BAEA-301738CDDC8F}" type="presParOf" srcId="{BD0A4DC3-C47F-4A70-A98D-875D7C441991}" destId="{D194E051-172E-4452-8B8D-76F8CC00A62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5581D4-C0AA-4C16-AC38-38F259EE8F0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66889DA-7043-4170-B12D-EA15F8F601B8}">
      <dgm:prSet custT="1"/>
      <dgm:spPr/>
      <dgm:t>
        <a:bodyPr/>
        <a:lstStyle/>
        <a:p>
          <a:pPr algn="just"/>
          <a:r>
            <a:rPr lang="en-GB" sz="2000" dirty="0"/>
            <a:t>Inspires a shared, organisation-wide vision for patient safety and promotes open, honest communication across all levels of the surgical team (Nazir et al., 2025).</a:t>
          </a:r>
          <a:endParaRPr lang="en-US" sz="2000" dirty="0"/>
        </a:p>
      </dgm:t>
    </dgm:pt>
    <dgm:pt modelId="{CD9E1673-31AF-42B9-ACA6-CF276AAF0566}" type="parTrans" cxnId="{7912BE30-C7D9-4D17-9E53-8D5723D773AE}">
      <dgm:prSet/>
      <dgm:spPr/>
      <dgm:t>
        <a:bodyPr/>
        <a:lstStyle/>
        <a:p>
          <a:pPr algn="just"/>
          <a:endParaRPr lang="en-US" sz="2000"/>
        </a:p>
      </dgm:t>
    </dgm:pt>
    <dgm:pt modelId="{0E7171CE-C0F5-4E09-9BB7-FC2566D73F6D}" type="sibTrans" cxnId="{7912BE30-C7D9-4D17-9E53-8D5723D773AE}">
      <dgm:prSet/>
      <dgm:spPr/>
      <dgm:t>
        <a:bodyPr/>
        <a:lstStyle/>
        <a:p>
          <a:pPr algn="just"/>
          <a:endParaRPr lang="en-US" sz="2000"/>
        </a:p>
      </dgm:t>
    </dgm:pt>
    <dgm:pt modelId="{85E436B6-FFDB-4219-A4DD-D312CDB6072D}">
      <dgm:prSet custT="1"/>
      <dgm:spPr/>
      <dgm:t>
        <a:bodyPr/>
        <a:lstStyle/>
        <a:p>
          <a:pPr algn="just"/>
          <a:r>
            <a:rPr lang="en-GB" sz="2000" dirty="0"/>
            <a:t>Encourages staff empowerment by creating an environment where individuals feel confident to speak up about concerns or risks without fear of blame or punishment (Nazir et al., 2025).</a:t>
          </a:r>
          <a:endParaRPr lang="en-US" sz="2000" dirty="0"/>
        </a:p>
      </dgm:t>
    </dgm:pt>
    <dgm:pt modelId="{3CD24C35-3FE9-45FB-8DAB-F11FD3E2A133}" type="parTrans" cxnId="{C1B6BB3D-BE42-40B3-9FD4-BFD69CA88D70}">
      <dgm:prSet/>
      <dgm:spPr/>
      <dgm:t>
        <a:bodyPr/>
        <a:lstStyle/>
        <a:p>
          <a:pPr algn="just"/>
          <a:endParaRPr lang="en-US" sz="2000"/>
        </a:p>
      </dgm:t>
    </dgm:pt>
    <dgm:pt modelId="{1BCE1163-59E9-4AF7-BEC8-4C6C1AA08575}" type="sibTrans" cxnId="{C1B6BB3D-BE42-40B3-9FD4-BFD69CA88D70}">
      <dgm:prSet/>
      <dgm:spPr/>
      <dgm:t>
        <a:bodyPr/>
        <a:lstStyle/>
        <a:p>
          <a:pPr algn="just"/>
          <a:endParaRPr lang="en-US" sz="2000"/>
        </a:p>
      </dgm:t>
    </dgm:pt>
    <dgm:pt modelId="{59B34AD8-A98C-4766-BAAD-575562B6819D}">
      <dgm:prSet custT="1"/>
      <dgm:spPr/>
      <dgm:t>
        <a:bodyPr/>
        <a:lstStyle/>
        <a:p>
          <a:pPr algn="just"/>
          <a:r>
            <a:rPr lang="en-GB" sz="2000" dirty="0"/>
            <a:t>Models transparency and supports a learning culture by openly discussing errors, focusing on improvement rather than blame, and championing continuous development (Nazir et al., 2025).</a:t>
          </a:r>
          <a:endParaRPr lang="en-US" sz="2000" dirty="0"/>
        </a:p>
      </dgm:t>
    </dgm:pt>
    <dgm:pt modelId="{C2F25F8E-24EF-4127-94F5-4C42594099F0}" type="parTrans" cxnId="{190AA0A6-02AC-46C1-B996-CE11407FDA95}">
      <dgm:prSet/>
      <dgm:spPr/>
      <dgm:t>
        <a:bodyPr/>
        <a:lstStyle/>
        <a:p>
          <a:pPr algn="just"/>
          <a:endParaRPr lang="en-US" sz="2000"/>
        </a:p>
      </dgm:t>
    </dgm:pt>
    <dgm:pt modelId="{DC952088-3E03-4DA7-B43A-E50BB7D37D28}" type="sibTrans" cxnId="{190AA0A6-02AC-46C1-B996-CE11407FDA95}">
      <dgm:prSet/>
      <dgm:spPr/>
      <dgm:t>
        <a:bodyPr/>
        <a:lstStyle/>
        <a:p>
          <a:pPr algn="just"/>
          <a:endParaRPr lang="en-US" sz="2000"/>
        </a:p>
      </dgm:t>
    </dgm:pt>
    <dgm:pt modelId="{7F8E5754-6569-451F-8A08-B36B856908E2}">
      <dgm:prSet custT="1"/>
      <dgm:spPr/>
      <dgm:t>
        <a:bodyPr/>
        <a:lstStyle/>
        <a:p>
          <a:pPr algn="just"/>
          <a:r>
            <a:rPr lang="en-GB" sz="2000"/>
            <a:t>Builds a strong safety culture where maintaining high standards becomes a shared responsibility, with every team member actively contributing to safer patient care (Nazir et al., 2025).</a:t>
          </a:r>
          <a:endParaRPr lang="en-US" sz="2000"/>
        </a:p>
      </dgm:t>
    </dgm:pt>
    <dgm:pt modelId="{CD337FD2-ED76-4246-9C80-1648387C173D}" type="parTrans" cxnId="{5EC2B415-1570-4B1C-9514-CD471A4ACFF9}">
      <dgm:prSet/>
      <dgm:spPr/>
      <dgm:t>
        <a:bodyPr/>
        <a:lstStyle/>
        <a:p>
          <a:pPr algn="just"/>
          <a:endParaRPr lang="en-US" sz="2000"/>
        </a:p>
      </dgm:t>
    </dgm:pt>
    <dgm:pt modelId="{479F8264-2C23-4B91-B38F-B1F5C117D4B7}" type="sibTrans" cxnId="{5EC2B415-1570-4B1C-9514-CD471A4ACFF9}">
      <dgm:prSet/>
      <dgm:spPr/>
      <dgm:t>
        <a:bodyPr/>
        <a:lstStyle/>
        <a:p>
          <a:pPr algn="just"/>
          <a:endParaRPr lang="en-US" sz="2000"/>
        </a:p>
      </dgm:t>
    </dgm:pt>
    <dgm:pt modelId="{871A7EC9-B162-4846-BEE9-D7709346A1AF}" type="pres">
      <dgm:prSet presAssocID="{F15581D4-C0AA-4C16-AC38-38F259EE8F00}" presName="vert0" presStyleCnt="0">
        <dgm:presLayoutVars>
          <dgm:dir/>
          <dgm:animOne val="branch"/>
          <dgm:animLvl val="lvl"/>
        </dgm:presLayoutVars>
      </dgm:prSet>
      <dgm:spPr/>
    </dgm:pt>
    <dgm:pt modelId="{098AC55A-5079-4615-A34B-C55ED12AE06F}" type="pres">
      <dgm:prSet presAssocID="{666889DA-7043-4170-B12D-EA15F8F601B8}" presName="thickLine" presStyleLbl="alignNode1" presStyleIdx="0" presStyleCnt="4"/>
      <dgm:spPr/>
    </dgm:pt>
    <dgm:pt modelId="{A145E49E-01C3-4468-85B5-D0D8107F3969}" type="pres">
      <dgm:prSet presAssocID="{666889DA-7043-4170-B12D-EA15F8F601B8}" presName="horz1" presStyleCnt="0"/>
      <dgm:spPr/>
    </dgm:pt>
    <dgm:pt modelId="{6E9CF49A-5848-43D7-9BFD-A2B988351E2F}" type="pres">
      <dgm:prSet presAssocID="{666889DA-7043-4170-B12D-EA15F8F601B8}" presName="tx1" presStyleLbl="revTx" presStyleIdx="0" presStyleCnt="4"/>
      <dgm:spPr/>
    </dgm:pt>
    <dgm:pt modelId="{BCA74577-203C-4AE6-A0CF-9D01749B4231}" type="pres">
      <dgm:prSet presAssocID="{666889DA-7043-4170-B12D-EA15F8F601B8}" presName="vert1" presStyleCnt="0"/>
      <dgm:spPr/>
    </dgm:pt>
    <dgm:pt modelId="{907C0026-DD93-438B-A670-66842D345F68}" type="pres">
      <dgm:prSet presAssocID="{85E436B6-FFDB-4219-A4DD-D312CDB6072D}" presName="thickLine" presStyleLbl="alignNode1" presStyleIdx="1" presStyleCnt="4"/>
      <dgm:spPr/>
    </dgm:pt>
    <dgm:pt modelId="{D0EE937F-ACC0-4FCB-B9A7-4D137D932D24}" type="pres">
      <dgm:prSet presAssocID="{85E436B6-FFDB-4219-A4DD-D312CDB6072D}" presName="horz1" presStyleCnt="0"/>
      <dgm:spPr/>
    </dgm:pt>
    <dgm:pt modelId="{BCD8646F-8395-4017-BA43-9DBFE2C23378}" type="pres">
      <dgm:prSet presAssocID="{85E436B6-FFDB-4219-A4DD-D312CDB6072D}" presName="tx1" presStyleLbl="revTx" presStyleIdx="1" presStyleCnt="4"/>
      <dgm:spPr/>
    </dgm:pt>
    <dgm:pt modelId="{5E99CF73-F442-4EF5-AFA6-EAF563118A81}" type="pres">
      <dgm:prSet presAssocID="{85E436B6-FFDB-4219-A4DD-D312CDB6072D}" presName="vert1" presStyleCnt="0"/>
      <dgm:spPr/>
    </dgm:pt>
    <dgm:pt modelId="{EA3D0236-CE34-4A30-AF78-4CDD34D025C8}" type="pres">
      <dgm:prSet presAssocID="{59B34AD8-A98C-4766-BAAD-575562B6819D}" presName="thickLine" presStyleLbl="alignNode1" presStyleIdx="2" presStyleCnt="4"/>
      <dgm:spPr/>
    </dgm:pt>
    <dgm:pt modelId="{968EF238-D29F-495A-B6A7-09CDFE7CA75E}" type="pres">
      <dgm:prSet presAssocID="{59B34AD8-A98C-4766-BAAD-575562B6819D}" presName="horz1" presStyleCnt="0"/>
      <dgm:spPr/>
    </dgm:pt>
    <dgm:pt modelId="{45F9BF17-02B9-4505-80BE-8BA969658B3C}" type="pres">
      <dgm:prSet presAssocID="{59B34AD8-A98C-4766-BAAD-575562B6819D}" presName="tx1" presStyleLbl="revTx" presStyleIdx="2" presStyleCnt="4"/>
      <dgm:spPr/>
    </dgm:pt>
    <dgm:pt modelId="{EDF94C7F-BB36-4037-9902-47569A0C8EFE}" type="pres">
      <dgm:prSet presAssocID="{59B34AD8-A98C-4766-BAAD-575562B6819D}" presName="vert1" presStyleCnt="0"/>
      <dgm:spPr/>
    </dgm:pt>
    <dgm:pt modelId="{FB478312-BD3F-4197-A1E3-A865F09A4A63}" type="pres">
      <dgm:prSet presAssocID="{7F8E5754-6569-451F-8A08-B36B856908E2}" presName="thickLine" presStyleLbl="alignNode1" presStyleIdx="3" presStyleCnt="4"/>
      <dgm:spPr/>
    </dgm:pt>
    <dgm:pt modelId="{5313F7B4-774B-4CF1-AF9D-D581FA0CE1D1}" type="pres">
      <dgm:prSet presAssocID="{7F8E5754-6569-451F-8A08-B36B856908E2}" presName="horz1" presStyleCnt="0"/>
      <dgm:spPr/>
    </dgm:pt>
    <dgm:pt modelId="{0C7AB9F8-76DA-492E-A2FE-24D8FAB5DC22}" type="pres">
      <dgm:prSet presAssocID="{7F8E5754-6569-451F-8A08-B36B856908E2}" presName="tx1" presStyleLbl="revTx" presStyleIdx="3" presStyleCnt="4"/>
      <dgm:spPr/>
    </dgm:pt>
    <dgm:pt modelId="{A2F5FCC9-8350-4C21-8920-7D955BCDC2C3}" type="pres">
      <dgm:prSet presAssocID="{7F8E5754-6569-451F-8A08-B36B856908E2}" presName="vert1" presStyleCnt="0"/>
      <dgm:spPr/>
    </dgm:pt>
  </dgm:ptLst>
  <dgm:cxnLst>
    <dgm:cxn modelId="{5EC2B415-1570-4B1C-9514-CD471A4ACFF9}" srcId="{F15581D4-C0AA-4C16-AC38-38F259EE8F00}" destId="{7F8E5754-6569-451F-8A08-B36B856908E2}" srcOrd="3" destOrd="0" parTransId="{CD337FD2-ED76-4246-9C80-1648387C173D}" sibTransId="{479F8264-2C23-4B91-B38F-B1F5C117D4B7}"/>
    <dgm:cxn modelId="{7912BE30-C7D9-4D17-9E53-8D5723D773AE}" srcId="{F15581D4-C0AA-4C16-AC38-38F259EE8F00}" destId="{666889DA-7043-4170-B12D-EA15F8F601B8}" srcOrd="0" destOrd="0" parTransId="{CD9E1673-31AF-42B9-ACA6-CF276AAF0566}" sibTransId="{0E7171CE-C0F5-4E09-9BB7-FC2566D73F6D}"/>
    <dgm:cxn modelId="{99D59439-CCFC-4172-802E-87F3496237E3}" type="presOf" srcId="{F15581D4-C0AA-4C16-AC38-38F259EE8F00}" destId="{871A7EC9-B162-4846-BEE9-D7709346A1AF}" srcOrd="0" destOrd="0" presId="urn:microsoft.com/office/officeart/2008/layout/LinedList"/>
    <dgm:cxn modelId="{C1CB183D-10E2-4947-88DE-A17C83C377A4}" type="presOf" srcId="{59B34AD8-A98C-4766-BAAD-575562B6819D}" destId="{45F9BF17-02B9-4505-80BE-8BA969658B3C}" srcOrd="0" destOrd="0" presId="urn:microsoft.com/office/officeart/2008/layout/LinedList"/>
    <dgm:cxn modelId="{C1B6BB3D-BE42-40B3-9FD4-BFD69CA88D70}" srcId="{F15581D4-C0AA-4C16-AC38-38F259EE8F00}" destId="{85E436B6-FFDB-4219-A4DD-D312CDB6072D}" srcOrd="1" destOrd="0" parTransId="{3CD24C35-3FE9-45FB-8DAB-F11FD3E2A133}" sibTransId="{1BCE1163-59E9-4AF7-BEC8-4C6C1AA08575}"/>
    <dgm:cxn modelId="{9D5AAD42-4996-4867-AB69-179FE9E4856B}" type="presOf" srcId="{7F8E5754-6569-451F-8A08-B36B856908E2}" destId="{0C7AB9F8-76DA-492E-A2FE-24D8FAB5DC22}" srcOrd="0" destOrd="0" presId="urn:microsoft.com/office/officeart/2008/layout/LinedList"/>
    <dgm:cxn modelId="{190AA0A6-02AC-46C1-B996-CE11407FDA95}" srcId="{F15581D4-C0AA-4C16-AC38-38F259EE8F00}" destId="{59B34AD8-A98C-4766-BAAD-575562B6819D}" srcOrd="2" destOrd="0" parTransId="{C2F25F8E-24EF-4127-94F5-4C42594099F0}" sibTransId="{DC952088-3E03-4DA7-B43A-E50BB7D37D28}"/>
    <dgm:cxn modelId="{07DB74F8-A1BB-4998-AA33-B0E1E39E1F2B}" type="presOf" srcId="{666889DA-7043-4170-B12D-EA15F8F601B8}" destId="{6E9CF49A-5848-43D7-9BFD-A2B988351E2F}" srcOrd="0" destOrd="0" presId="urn:microsoft.com/office/officeart/2008/layout/LinedList"/>
    <dgm:cxn modelId="{FF0452FA-42C8-4430-8575-A957808C58B1}" type="presOf" srcId="{85E436B6-FFDB-4219-A4DD-D312CDB6072D}" destId="{BCD8646F-8395-4017-BA43-9DBFE2C23378}" srcOrd="0" destOrd="0" presId="urn:microsoft.com/office/officeart/2008/layout/LinedList"/>
    <dgm:cxn modelId="{BCD87037-40DE-4982-B6B8-613DC0009048}" type="presParOf" srcId="{871A7EC9-B162-4846-BEE9-D7709346A1AF}" destId="{098AC55A-5079-4615-A34B-C55ED12AE06F}" srcOrd="0" destOrd="0" presId="urn:microsoft.com/office/officeart/2008/layout/LinedList"/>
    <dgm:cxn modelId="{7741C5B0-F67E-430A-94B2-CF61B6A389CA}" type="presParOf" srcId="{871A7EC9-B162-4846-BEE9-D7709346A1AF}" destId="{A145E49E-01C3-4468-85B5-D0D8107F3969}" srcOrd="1" destOrd="0" presId="urn:microsoft.com/office/officeart/2008/layout/LinedList"/>
    <dgm:cxn modelId="{2CD97465-58DB-45EE-B985-23226617F471}" type="presParOf" srcId="{A145E49E-01C3-4468-85B5-D0D8107F3969}" destId="{6E9CF49A-5848-43D7-9BFD-A2B988351E2F}" srcOrd="0" destOrd="0" presId="urn:microsoft.com/office/officeart/2008/layout/LinedList"/>
    <dgm:cxn modelId="{40A0A544-4EB4-4FC9-8DAA-1DED5FC83A9A}" type="presParOf" srcId="{A145E49E-01C3-4468-85B5-D0D8107F3969}" destId="{BCA74577-203C-4AE6-A0CF-9D01749B4231}" srcOrd="1" destOrd="0" presId="urn:microsoft.com/office/officeart/2008/layout/LinedList"/>
    <dgm:cxn modelId="{4FE36C1B-5A51-4B46-994C-63074F83DA83}" type="presParOf" srcId="{871A7EC9-B162-4846-BEE9-D7709346A1AF}" destId="{907C0026-DD93-438B-A670-66842D345F68}" srcOrd="2" destOrd="0" presId="urn:microsoft.com/office/officeart/2008/layout/LinedList"/>
    <dgm:cxn modelId="{8B20389F-8425-4BB8-9CEA-B5472C854545}" type="presParOf" srcId="{871A7EC9-B162-4846-BEE9-D7709346A1AF}" destId="{D0EE937F-ACC0-4FCB-B9A7-4D137D932D24}" srcOrd="3" destOrd="0" presId="urn:microsoft.com/office/officeart/2008/layout/LinedList"/>
    <dgm:cxn modelId="{9BC56487-035D-4E1A-9489-D63C08760B89}" type="presParOf" srcId="{D0EE937F-ACC0-4FCB-B9A7-4D137D932D24}" destId="{BCD8646F-8395-4017-BA43-9DBFE2C23378}" srcOrd="0" destOrd="0" presId="urn:microsoft.com/office/officeart/2008/layout/LinedList"/>
    <dgm:cxn modelId="{1599B530-A710-4876-AE44-21FBE47E3FEC}" type="presParOf" srcId="{D0EE937F-ACC0-4FCB-B9A7-4D137D932D24}" destId="{5E99CF73-F442-4EF5-AFA6-EAF563118A81}" srcOrd="1" destOrd="0" presId="urn:microsoft.com/office/officeart/2008/layout/LinedList"/>
    <dgm:cxn modelId="{A7DD767D-2D42-485B-91A8-7B714E24ABC0}" type="presParOf" srcId="{871A7EC9-B162-4846-BEE9-D7709346A1AF}" destId="{EA3D0236-CE34-4A30-AF78-4CDD34D025C8}" srcOrd="4" destOrd="0" presId="urn:microsoft.com/office/officeart/2008/layout/LinedList"/>
    <dgm:cxn modelId="{4FD9E844-FAF0-454D-9F3A-3C9EB730058F}" type="presParOf" srcId="{871A7EC9-B162-4846-BEE9-D7709346A1AF}" destId="{968EF238-D29F-495A-B6A7-09CDFE7CA75E}" srcOrd="5" destOrd="0" presId="urn:microsoft.com/office/officeart/2008/layout/LinedList"/>
    <dgm:cxn modelId="{64A2ADF0-0812-4BAD-AB76-E651C8DEF0F6}" type="presParOf" srcId="{968EF238-D29F-495A-B6A7-09CDFE7CA75E}" destId="{45F9BF17-02B9-4505-80BE-8BA969658B3C}" srcOrd="0" destOrd="0" presId="urn:microsoft.com/office/officeart/2008/layout/LinedList"/>
    <dgm:cxn modelId="{A4166F05-7781-413A-9443-878A99803472}" type="presParOf" srcId="{968EF238-D29F-495A-B6A7-09CDFE7CA75E}" destId="{EDF94C7F-BB36-4037-9902-47569A0C8EFE}" srcOrd="1" destOrd="0" presId="urn:microsoft.com/office/officeart/2008/layout/LinedList"/>
    <dgm:cxn modelId="{2BB4D6DA-AB22-49B7-BA10-4C62569A3D69}" type="presParOf" srcId="{871A7EC9-B162-4846-BEE9-D7709346A1AF}" destId="{FB478312-BD3F-4197-A1E3-A865F09A4A63}" srcOrd="6" destOrd="0" presId="urn:microsoft.com/office/officeart/2008/layout/LinedList"/>
    <dgm:cxn modelId="{F4EE45C7-BC45-491D-8EC4-54F87FD0F671}" type="presParOf" srcId="{871A7EC9-B162-4846-BEE9-D7709346A1AF}" destId="{5313F7B4-774B-4CF1-AF9D-D581FA0CE1D1}" srcOrd="7" destOrd="0" presId="urn:microsoft.com/office/officeart/2008/layout/LinedList"/>
    <dgm:cxn modelId="{3294155C-E7FC-4998-9DF0-D3BEBEFF881E}" type="presParOf" srcId="{5313F7B4-774B-4CF1-AF9D-D581FA0CE1D1}" destId="{0C7AB9F8-76DA-492E-A2FE-24D8FAB5DC22}" srcOrd="0" destOrd="0" presId="urn:microsoft.com/office/officeart/2008/layout/LinedList"/>
    <dgm:cxn modelId="{448BD1BA-38FA-4DA0-BDEC-DFEB5EACBC0E}" type="presParOf" srcId="{5313F7B4-774B-4CF1-AF9D-D581FA0CE1D1}" destId="{A2F5FCC9-8350-4C21-8920-7D955BCDC2C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0CEE80-0982-47AE-94C2-C576DB32014B}" type="doc">
      <dgm:prSet loTypeId="urn:microsoft.com/office/officeart/2005/8/layout/hierarchy1" loCatId="hierarchy" qsTypeId="urn:microsoft.com/office/officeart/2005/8/quickstyle/simple2" qsCatId="simple" csTypeId="urn:microsoft.com/office/officeart/2005/8/colors/colorful5" csCatId="colorful" phldr="1"/>
      <dgm:spPr/>
      <dgm:t>
        <a:bodyPr/>
        <a:lstStyle/>
        <a:p>
          <a:endParaRPr lang="en-US"/>
        </a:p>
      </dgm:t>
    </dgm:pt>
    <dgm:pt modelId="{FE1F0284-85FF-4EC4-8F78-06DADDDB2E50}">
      <dgm:prSet custT="1"/>
      <dgm:spPr/>
      <dgm:t>
        <a:bodyPr/>
        <a:lstStyle/>
        <a:p>
          <a:pPr algn="just"/>
          <a:r>
            <a:rPr lang="en-GB" sz="1800" b="1" dirty="0"/>
            <a:t>Quality: </a:t>
          </a:r>
          <a:r>
            <a:rPr lang="en-GB" sz="1800" dirty="0"/>
            <a:t>Surgical errors increase the risk of direct patient harm, reduce public confidence in the NHS, and undermine essential safety and quality standards expected in healthcare (</a:t>
          </a:r>
          <a:r>
            <a:rPr lang="en-GB" sz="1800" dirty="0" err="1"/>
            <a:t>Sakakushev</a:t>
          </a:r>
          <a:r>
            <a:rPr lang="en-GB" sz="1800" dirty="0"/>
            <a:t>, 2023).</a:t>
          </a:r>
          <a:endParaRPr lang="en-US" sz="1800" dirty="0"/>
        </a:p>
      </dgm:t>
    </dgm:pt>
    <dgm:pt modelId="{6EB8BAC0-46A8-421A-B40B-924D675D0AFA}" type="parTrans" cxnId="{30715502-C584-4876-B317-F51B93E289B4}">
      <dgm:prSet/>
      <dgm:spPr/>
      <dgm:t>
        <a:bodyPr/>
        <a:lstStyle/>
        <a:p>
          <a:pPr algn="just"/>
          <a:endParaRPr lang="en-US" sz="1800"/>
        </a:p>
      </dgm:t>
    </dgm:pt>
    <dgm:pt modelId="{78A7A7FC-442D-4D01-8E99-D2C5EA8C088B}" type="sibTrans" cxnId="{30715502-C584-4876-B317-F51B93E289B4}">
      <dgm:prSet/>
      <dgm:spPr/>
      <dgm:t>
        <a:bodyPr/>
        <a:lstStyle/>
        <a:p>
          <a:pPr algn="just"/>
          <a:endParaRPr lang="en-US" sz="1800"/>
        </a:p>
      </dgm:t>
    </dgm:pt>
    <dgm:pt modelId="{632C3A19-4B1D-4517-9C65-BF4E0709703C}">
      <dgm:prSet custT="1"/>
      <dgm:spPr/>
      <dgm:t>
        <a:bodyPr/>
        <a:lstStyle/>
        <a:p>
          <a:pPr algn="just"/>
          <a:r>
            <a:rPr lang="en-GB" sz="1800" b="1"/>
            <a:t>Efficiency: </a:t>
          </a:r>
          <a:r>
            <a:rPr lang="en-GB" sz="1800"/>
            <a:t>Never events trigger additional investigations, the need for corrective surgeries, operational delays, and significant financial costs, all of which waste resources and reduce service efficiency (Sakakushev, 2023).</a:t>
          </a:r>
          <a:endParaRPr lang="en-US" sz="1800"/>
        </a:p>
      </dgm:t>
    </dgm:pt>
    <dgm:pt modelId="{191A3D0D-0342-4C45-A95E-F785829BAE75}" type="parTrans" cxnId="{DF10056C-C9ED-4D2C-85AE-395BD8D9938B}">
      <dgm:prSet/>
      <dgm:spPr/>
      <dgm:t>
        <a:bodyPr/>
        <a:lstStyle/>
        <a:p>
          <a:pPr algn="just"/>
          <a:endParaRPr lang="en-US" sz="1800"/>
        </a:p>
      </dgm:t>
    </dgm:pt>
    <dgm:pt modelId="{469B6EA4-E1D0-4933-87B5-FB7FA3F56156}" type="sibTrans" cxnId="{DF10056C-C9ED-4D2C-85AE-395BD8D9938B}">
      <dgm:prSet/>
      <dgm:spPr/>
      <dgm:t>
        <a:bodyPr/>
        <a:lstStyle/>
        <a:p>
          <a:pPr algn="just"/>
          <a:endParaRPr lang="en-US" sz="1800"/>
        </a:p>
      </dgm:t>
    </dgm:pt>
    <dgm:pt modelId="{E6FCBAB3-C03C-40B6-92C9-8C9EC8A20C2D}">
      <dgm:prSet custT="1"/>
      <dgm:spPr/>
      <dgm:t>
        <a:bodyPr/>
        <a:lstStyle/>
        <a:p>
          <a:pPr algn="just"/>
          <a:r>
            <a:rPr lang="en-GB" sz="1800" b="1" dirty="0"/>
            <a:t>Equity: </a:t>
          </a:r>
          <a:r>
            <a:rPr lang="en-GB" sz="1800" dirty="0"/>
            <a:t>Vulnerable patients, including those with language barriers, cognitive limitations, or limited health literacy, face a higher risk of being affected due to reduced ability to question or clarify procedures (</a:t>
          </a:r>
          <a:r>
            <a:rPr lang="en-GB" sz="1800" dirty="0" err="1"/>
            <a:t>Sakakushev</a:t>
          </a:r>
          <a:r>
            <a:rPr lang="en-GB" sz="1800" dirty="0"/>
            <a:t>, 2023).</a:t>
          </a:r>
          <a:endParaRPr lang="en-US" sz="1800" dirty="0"/>
        </a:p>
      </dgm:t>
    </dgm:pt>
    <dgm:pt modelId="{6BFB741A-2D29-4DBD-B8E9-DCCCCBE642F3}" type="parTrans" cxnId="{1ABEB0D4-2A4F-496B-B37E-F3188BA97F24}">
      <dgm:prSet/>
      <dgm:spPr/>
      <dgm:t>
        <a:bodyPr/>
        <a:lstStyle/>
        <a:p>
          <a:pPr algn="just"/>
          <a:endParaRPr lang="en-US" sz="1800"/>
        </a:p>
      </dgm:t>
    </dgm:pt>
    <dgm:pt modelId="{5FDCF585-2A78-42E4-A751-CB97358F0DE5}" type="sibTrans" cxnId="{1ABEB0D4-2A4F-496B-B37E-F3188BA97F24}">
      <dgm:prSet/>
      <dgm:spPr/>
      <dgm:t>
        <a:bodyPr/>
        <a:lstStyle/>
        <a:p>
          <a:pPr algn="just"/>
          <a:endParaRPr lang="en-US" sz="1800"/>
        </a:p>
      </dgm:t>
    </dgm:pt>
    <dgm:pt modelId="{B5392732-0137-4466-9096-0F318CE1BCAA}" type="pres">
      <dgm:prSet presAssocID="{910CEE80-0982-47AE-94C2-C576DB32014B}" presName="hierChild1" presStyleCnt="0">
        <dgm:presLayoutVars>
          <dgm:chPref val="1"/>
          <dgm:dir/>
          <dgm:animOne val="branch"/>
          <dgm:animLvl val="lvl"/>
          <dgm:resizeHandles/>
        </dgm:presLayoutVars>
      </dgm:prSet>
      <dgm:spPr/>
    </dgm:pt>
    <dgm:pt modelId="{9BCC76F1-8198-4C1E-A385-204F8622115E}" type="pres">
      <dgm:prSet presAssocID="{FE1F0284-85FF-4EC4-8F78-06DADDDB2E50}" presName="hierRoot1" presStyleCnt="0"/>
      <dgm:spPr/>
    </dgm:pt>
    <dgm:pt modelId="{78F77C47-DBD9-4FA7-BE26-B5A60FEE075E}" type="pres">
      <dgm:prSet presAssocID="{FE1F0284-85FF-4EC4-8F78-06DADDDB2E50}" presName="composite" presStyleCnt="0"/>
      <dgm:spPr/>
    </dgm:pt>
    <dgm:pt modelId="{BD1604A5-E12C-4F35-A2DC-E5BB6306F73C}" type="pres">
      <dgm:prSet presAssocID="{FE1F0284-85FF-4EC4-8F78-06DADDDB2E50}" presName="background" presStyleLbl="node0" presStyleIdx="0" presStyleCnt="3"/>
      <dgm:spPr/>
    </dgm:pt>
    <dgm:pt modelId="{06798C07-3EB8-475D-9D12-D0F8A67887BD}" type="pres">
      <dgm:prSet presAssocID="{FE1F0284-85FF-4EC4-8F78-06DADDDB2E50}" presName="text" presStyleLbl="fgAcc0" presStyleIdx="0" presStyleCnt="3" custScaleY="164559">
        <dgm:presLayoutVars>
          <dgm:chPref val="3"/>
        </dgm:presLayoutVars>
      </dgm:prSet>
      <dgm:spPr/>
    </dgm:pt>
    <dgm:pt modelId="{FAF73A75-59F6-4320-A0C1-3BF14C0935A1}" type="pres">
      <dgm:prSet presAssocID="{FE1F0284-85FF-4EC4-8F78-06DADDDB2E50}" presName="hierChild2" presStyleCnt="0"/>
      <dgm:spPr/>
    </dgm:pt>
    <dgm:pt modelId="{C56A3429-22B1-43E2-A228-BC699C1D4807}" type="pres">
      <dgm:prSet presAssocID="{632C3A19-4B1D-4517-9C65-BF4E0709703C}" presName="hierRoot1" presStyleCnt="0"/>
      <dgm:spPr/>
    </dgm:pt>
    <dgm:pt modelId="{9ABF4D2F-7D2A-4910-999B-8A60FA246DA1}" type="pres">
      <dgm:prSet presAssocID="{632C3A19-4B1D-4517-9C65-BF4E0709703C}" presName="composite" presStyleCnt="0"/>
      <dgm:spPr/>
    </dgm:pt>
    <dgm:pt modelId="{890FD5BB-7F01-4D58-BF0D-8768BEE93751}" type="pres">
      <dgm:prSet presAssocID="{632C3A19-4B1D-4517-9C65-BF4E0709703C}" presName="background" presStyleLbl="node0" presStyleIdx="1" presStyleCnt="3"/>
      <dgm:spPr/>
    </dgm:pt>
    <dgm:pt modelId="{BA686969-1B03-4A56-88B8-FAA08DA6FA74}" type="pres">
      <dgm:prSet presAssocID="{632C3A19-4B1D-4517-9C65-BF4E0709703C}" presName="text" presStyleLbl="fgAcc0" presStyleIdx="1" presStyleCnt="3" custScaleY="161810">
        <dgm:presLayoutVars>
          <dgm:chPref val="3"/>
        </dgm:presLayoutVars>
      </dgm:prSet>
      <dgm:spPr/>
    </dgm:pt>
    <dgm:pt modelId="{481576E6-035B-40BA-A6A4-0A5CBFA646CE}" type="pres">
      <dgm:prSet presAssocID="{632C3A19-4B1D-4517-9C65-BF4E0709703C}" presName="hierChild2" presStyleCnt="0"/>
      <dgm:spPr/>
    </dgm:pt>
    <dgm:pt modelId="{4811C669-1FFF-4E2E-B2B8-D7E4EE4019E6}" type="pres">
      <dgm:prSet presAssocID="{E6FCBAB3-C03C-40B6-92C9-8C9EC8A20C2D}" presName="hierRoot1" presStyleCnt="0"/>
      <dgm:spPr/>
    </dgm:pt>
    <dgm:pt modelId="{80767608-8BB6-43FA-857F-CA55129CBE3B}" type="pres">
      <dgm:prSet presAssocID="{E6FCBAB3-C03C-40B6-92C9-8C9EC8A20C2D}" presName="composite" presStyleCnt="0"/>
      <dgm:spPr/>
    </dgm:pt>
    <dgm:pt modelId="{0E9C46DF-6210-468F-A6EA-8FBACBC834D1}" type="pres">
      <dgm:prSet presAssocID="{E6FCBAB3-C03C-40B6-92C9-8C9EC8A20C2D}" presName="background" presStyleLbl="node0" presStyleIdx="2" presStyleCnt="3"/>
      <dgm:spPr/>
    </dgm:pt>
    <dgm:pt modelId="{4E24CF7C-D4ED-48EC-B3BB-BAD548A2CB3A}" type="pres">
      <dgm:prSet presAssocID="{E6FCBAB3-C03C-40B6-92C9-8C9EC8A20C2D}" presName="text" presStyleLbl="fgAcc0" presStyleIdx="2" presStyleCnt="3" custScaleY="166149">
        <dgm:presLayoutVars>
          <dgm:chPref val="3"/>
        </dgm:presLayoutVars>
      </dgm:prSet>
      <dgm:spPr/>
    </dgm:pt>
    <dgm:pt modelId="{05836A30-67B9-470C-92A0-977CA63B6BB9}" type="pres">
      <dgm:prSet presAssocID="{E6FCBAB3-C03C-40B6-92C9-8C9EC8A20C2D}" presName="hierChild2" presStyleCnt="0"/>
      <dgm:spPr/>
    </dgm:pt>
  </dgm:ptLst>
  <dgm:cxnLst>
    <dgm:cxn modelId="{30715502-C584-4876-B317-F51B93E289B4}" srcId="{910CEE80-0982-47AE-94C2-C576DB32014B}" destId="{FE1F0284-85FF-4EC4-8F78-06DADDDB2E50}" srcOrd="0" destOrd="0" parTransId="{6EB8BAC0-46A8-421A-B40B-924D675D0AFA}" sibTransId="{78A7A7FC-442D-4D01-8E99-D2C5EA8C088B}"/>
    <dgm:cxn modelId="{925F0213-3879-4989-9011-096F8EC01C08}" type="presOf" srcId="{632C3A19-4B1D-4517-9C65-BF4E0709703C}" destId="{BA686969-1B03-4A56-88B8-FAA08DA6FA74}" srcOrd="0" destOrd="0" presId="urn:microsoft.com/office/officeart/2005/8/layout/hierarchy1"/>
    <dgm:cxn modelId="{BBFCDB37-5464-4E6D-A8BF-13CFE486B4F1}" type="presOf" srcId="{E6FCBAB3-C03C-40B6-92C9-8C9EC8A20C2D}" destId="{4E24CF7C-D4ED-48EC-B3BB-BAD548A2CB3A}" srcOrd="0" destOrd="0" presId="urn:microsoft.com/office/officeart/2005/8/layout/hierarchy1"/>
    <dgm:cxn modelId="{5DB81B61-7EE1-4793-B33F-A24A3E438D62}" type="presOf" srcId="{FE1F0284-85FF-4EC4-8F78-06DADDDB2E50}" destId="{06798C07-3EB8-475D-9D12-D0F8A67887BD}" srcOrd="0" destOrd="0" presId="urn:microsoft.com/office/officeart/2005/8/layout/hierarchy1"/>
    <dgm:cxn modelId="{DF10056C-C9ED-4D2C-85AE-395BD8D9938B}" srcId="{910CEE80-0982-47AE-94C2-C576DB32014B}" destId="{632C3A19-4B1D-4517-9C65-BF4E0709703C}" srcOrd="1" destOrd="0" parTransId="{191A3D0D-0342-4C45-A95E-F785829BAE75}" sibTransId="{469B6EA4-E1D0-4933-87B5-FB7FA3F56156}"/>
    <dgm:cxn modelId="{1ABEB0D4-2A4F-496B-B37E-F3188BA97F24}" srcId="{910CEE80-0982-47AE-94C2-C576DB32014B}" destId="{E6FCBAB3-C03C-40B6-92C9-8C9EC8A20C2D}" srcOrd="2" destOrd="0" parTransId="{6BFB741A-2D29-4DBD-B8E9-DCCCCBE642F3}" sibTransId="{5FDCF585-2A78-42E4-A751-CB97358F0DE5}"/>
    <dgm:cxn modelId="{69FEF6F1-FBA8-4314-BD0B-3E8A0A4AA790}" type="presOf" srcId="{910CEE80-0982-47AE-94C2-C576DB32014B}" destId="{B5392732-0137-4466-9096-0F318CE1BCAA}" srcOrd="0" destOrd="0" presId="urn:microsoft.com/office/officeart/2005/8/layout/hierarchy1"/>
    <dgm:cxn modelId="{26F41499-C57B-4D36-816D-79D675224DAC}" type="presParOf" srcId="{B5392732-0137-4466-9096-0F318CE1BCAA}" destId="{9BCC76F1-8198-4C1E-A385-204F8622115E}" srcOrd="0" destOrd="0" presId="urn:microsoft.com/office/officeart/2005/8/layout/hierarchy1"/>
    <dgm:cxn modelId="{5E5ADF8F-B614-4B5F-8EE6-94A0B4606D5F}" type="presParOf" srcId="{9BCC76F1-8198-4C1E-A385-204F8622115E}" destId="{78F77C47-DBD9-4FA7-BE26-B5A60FEE075E}" srcOrd="0" destOrd="0" presId="urn:microsoft.com/office/officeart/2005/8/layout/hierarchy1"/>
    <dgm:cxn modelId="{2CBAC46E-B3C4-4967-A306-B8D3440A0F8D}" type="presParOf" srcId="{78F77C47-DBD9-4FA7-BE26-B5A60FEE075E}" destId="{BD1604A5-E12C-4F35-A2DC-E5BB6306F73C}" srcOrd="0" destOrd="0" presId="urn:microsoft.com/office/officeart/2005/8/layout/hierarchy1"/>
    <dgm:cxn modelId="{FAA9CDDD-64CC-4EB4-A219-769163D3F769}" type="presParOf" srcId="{78F77C47-DBD9-4FA7-BE26-B5A60FEE075E}" destId="{06798C07-3EB8-475D-9D12-D0F8A67887BD}" srcOrd="1" destOrd="0" presId="urn:microsoft.com/office/officeart/2005/8/layout/hierarchy1"/>
    <dgm:cxn modelId="{15729CD2-A7F5-4962-A740-7CED7EF21361}" type="presParOf" srcId="{9BCC76F1-8198-4C1E-A385-204F8622115E}" destId="{FAF73A75-59F6-4320-A0C1-3BF14C0935A1}" srcOrd="1" destOrd="0" presId="urn:microsoft.com/office/officeart/2005/8/layout/hierarchy1"/>
    <dgm:cxn modelId="{1F97ECF7-2AE6-40F9-BFF9-66EC0CCF80CF}" type="presParOf" srcId="{B5392732-0137-4466-9096-0F318CE1BCAA}" destId="{C56A3429-22B1-43E2-A228-BC699C1D4807}" srcOrd="1" destOrd="0" presId="urn:microsoft.com/office/officeart/2005/8/layout/hierarchy1"/>
    <dgm:cxn modelId="{01B0D168-A3FD-4E37-90BE-DAB7CB4E21FC}" type="presParOf" srcId="{C56A3429-22B1-43E2-A228-BC699C1D4807}" destId="{9ABF4D2F-7D2A-4910-999B-8A60FA246DA1}" srcOrd="0" destOrd="0" presId="urn:microsoft.com/office/officeart/2005/8/layout/hierarchy1"/>
    <dgm:cxn modelId="{1FF2E10B-6594-41AC-8219-67C784209D6A}" type="presParOf" srcId="{9ABF4D2F-7D2A-4910-999B-8A60FA246DA1}" destId="{890FD5BB-7F01-4D58-BF0D-8768BEE93751}" srcOrd="0" destOrd="0" presId="urn:microsoft.com/office/officeart/2005/8/layout/hierarchy1"/>
    <dgm:cxn modelId="{36EFF03F-8DC8-4EAD-8389-9582097B7FF4}" type="presParOf" srcId="{9ABF4D2F-7D2A-4910-999B-8A60FA246DA1}" destId="{BA686969-1B03-4A56-88B8-FAA08DA6FA74}" srcOrd="1" destOrd="0" presId="urn:microsoft.com/office/officeart/2005/8/layout/hierarchy1"/>
    <dgm:cxn modelId="{738E3B37-A6AC-4197-BB13-C89BD5DA42B5}" type="presParOf" srcId="{C56A3429-22B1-43E2-A228-BC699C1D4807}" destId="{481576E6-035B-40BA-A6A4-0A5CBFA646CE}" srcOrd="1" destOrd="0" presId="urn:microsoft.com/office/officeart/2005/8/layout/hierarchy1"/>
    <dgm:cxn modelId="{A94018E5-F459-47BA-B323-B211682BF4CE}" type="presParOf" srcId="{B5392732-0137-4466-9096-0F318CE1BCAA}" destId="{4811C669-1FFF-4E2E-B2B8-D7E4EE4019E6}" srcOrd="2" destOrd="0" presId="urn:microsoft.com/office/officeart/2005/8/layout/hierarchy1"/>
    <dgm:cxn modelId="{638AC477-DE27-4CFE-BC0B-E4636A83B74C}" type="presParOf" srcId="{4811C669-1FFF-4E2E-B2B8-D7E4EE4019E6}" destId="{80767608-8BB6-43FA-857F-CA55129CBE3B}" srcOrd="0" destOrd="0" presId="urn:microsoft.com/office/officeart/2005/8/layout/hierarchy1"/>
    <dgm:cxn modelId="{EDE1CC91-264E-4808-9EC4-C7360DE015F8}" type="presParOf" srcId="{80767608-8BB6-43FA-857F-CA55129CBE3B}" destId="{0E9C46DF-6210-468F-A6EA-8FBACBC834D1}" srcOrd="0" destOrd="0" presId="urn:microsoft.com/office/officeart/2005/8/layout/hierarchy1"/>
    <dgm:cxn modelId="{6E900DF3-3DE9-46C6-B9E6-545FE4BC9524}" type="presParOf" srcId="{80767608-8BB6-43FA-857F-CA55129CBE3B}" destId="{4E24CF7C-D4ED-48EC-B3BB-BAD548A2CB3A}" srcOrd="1" destOrd="0" presId="urn:microsoft.com/office/officeart/2005/8/layout/hierarchy1"/>
    <dgm:cxn modelId="{D877671F-C4FC-4411-A67B-058844D88FCC}" type="presParOf" srcId="{4811C669-1FFF-4E2E-B2B8-D7E4EE4019E6}" destId="{05836A30-67B9-470C-92A0-977CA63B6BB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881F90-0E78-4107-8CDA-DA5FFF03F507}">
      <dsp:nvSpPr>
        <dsp:cNvPr id="0" name=""/>
        <dsp:cNvSpPr/>
      </dsp:nvSpPr>
      <dsp:spPr>
        <a:xfrm>
          <a:off x="0" y="41912"/>
          <a:ext cx="6964296" cy="1206745"/>
        </a:xfrm>
        <a:prstGeom prst="roundRect">
          <a:avLst/>
        </a:prstGeom>
        <a:gradFill rotWithShape="0">
          <a:gsLst>
            <a:gs pos="0">
              <a:schemeClr val="accent5">
                <a:shade val="80000"/>
                <a:hueOff val="0"/>
                <a:satOff val="0"/>
                <a:lumOff val="0"/>
                <a:alphaOff val="0"/>
                <a:satMod val="100000"/>
                <a:lumMod val="100000"/>
              </a:schemeClr>
            </a:gs>
            <a:gs pos="50000">
              <a:schemeClr val="accent5">
                <a:shade val="80000"/>
                <a:hueOff val="0"/>
                <a:satOff val="0"/>
                <a:lumOff val="0"/>
                <a:alphaOff val="0"/>
                <a:shade val="99000"/>
                <a:satMod val="105000"/>
                <a:lumMod val="100000"/>
              </a:schemeClr>
            </a:gs>
            <a:gs pos="100000">
              <a:schemeClr val="accent5">
                <a:shade val="80000"/>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People: </a:t>
          </a:r>
          <a:r>
            <a:rPr lang="en-GB" sz="1800" kern="1200" dirty="0"/>
            <a:t>Insufficient staff training, increasing fatigue levels, and an overreliance on assumptions during patient ID checks contributed significantly to the mistake (Moeng and </a:t>
          </a:r>
          <a:r>
            <a:rPr lang="en-GB" sz="1800" kern="1200" dirty="0" err="1"/>
            <a:t>Luvhengo</a:t>
          </a:r>
          <a:r>
            <a:rPr lang="en-GB" sz="1800" kern="1200" dirty="0"/>
            <a:t>, 2022).</a:t>
          </a:r>
          <a:endParaRPr lang="en-US" sz="1800" kern="1200" dirty="0"/>
        </a:p>
      </dsp:txBody>
      <dsp:txXfrm>
        <a:off x="58908" y="100820"/>
        <a:ext cx="6846480" cy="1088929"/>
      </dsp:txXfrm>
    </dsp:sp>
    <dsp:sp modelId="{FAE23A4B-35BB-4A72-AE29-3DB079FF56D2}">
      <dsp:nvSpPr>
        <dsp:cNvPr id="0" name=""/>
        <dsp:cNvSpPr/>
      </dsp:nvSpPr>
      <dsp:spPr>
        <a:xfrm>
          <a:off x="0" y="1314898"/>
          <a:ext cx="6964296" cy="1206745"/>
        </a:xfrm>
        <a:prstGeom prst="roundRect">
          <a:avLst/>
        </a:prstGeom>
        <a:gradFill rotWithShape="0">
          <a:gsLst>
            <a:gs pos="0">
              <a:schemeClr val="accent5">
                <a:shade val="80000"/>
                <a:hueOff val="51305"/>
                <a:satOff val="-559"/>
                <a:lumOff val="6395"/>
                <a:alphaOff val="0"/>
                <a:satMod val="100000"/>
                <a:lumMod val="100000"/>
              </a:schemeClr>
            </a:gs>
            <a:gs pos="50000">
              <a:schemeClr val="accent5">
                <a:shade val="80000"/>
                <a:hueOff val="51305"/>
                <a:satOff val="-559"/>
                <a:lumOff val="6395"/>
                <a:alphaOff val="0"/>
                <a:shade val="99000"/>
                <a:satMod val="105000"/>
                <a:lumMod val="100000"/>
              </a:schemeClr>
            </a:gs>
            <a:gs pos="100000">
              <a:schemeClr val="accent5">
                <a:shade val="80000"/>
                <a:hueOff val="51305"/>
                <a:satOff val="-559"/>
                <a:lumOff val="6395"/>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Process: </a:t>
          </a:r>
          <a:r>
            <a:rPr lang="en-GB" sz="1800" kern="1200"/>
            <a:t>The inconsistent application of surgical checklists, along with major gaps in the identity-verification protocols, created opportunities for errors to pass unnoticed (Chwat et al., 2022).</a:t>
          </a:r>
          <a:endParaRPr lang="en-US" sz="1800" kern="1200"/>
        </a:p>
      </dsp:txBody>
      <dsp:txXfrm>
        <a:off x="58908" y="1373806"/>
        <a:ext cx="6846480" cy="1088929"/>
      </dsp:txXfrm>
    </dsp:sp>
    <dsp:sp modelId="{AE3948B7-45F5-4BD7-B423-14D9E885F611}">
      <dsp:nvSpPr>
        <dsp:cNvPr id="0" name=""/>
        <dsp:cNvSpPr/>
      </dsp:nvSpPr>
      <dsp:spPr>
        <a:xfrm>
          <a:off x="0" y="2587883"/>
          <a:ext cx="6964296" cy="1206745"/>
        </a:xfrm>
        <a:prstGeom prst="roundRect">
          <a:avLst/>
        </a:prstGeom>
        <a:gradFill rotWithShape="0">
          <a:gsLst>
            <a:gs pos="0">
              <a:schemeClr val="accent5">
                <a:shade val="80000"/>
                <a:hueOff val="102610"/>
                <a:satOff val="-1119"/>
                <a:lumOff val="12789"/>
                <a:alphaOff val="0"/>
                <a:satMod val="100000"/>
                <a:lumMod val="100000"/>
              </a:schemeClr>
            </a:gs>
            <a:gs pos="50000">
              <a:schemeClr val="accent5">
                <a:shade val="80000"/>
                <a:hueOff val="102610"/>
                <a:satOff val="-1119"/>
                <a:lumOff val="12789"/>
                <a:alphaOff val="0"/>
                <a:shade val="99000"/>
                <a:satMod val="105000"/>
                <a:lumMod val="100000"/>
              </a:schemeClr>
            </a:gs>
            <a:gs pos="100000">
              <a:schemeClr val="accent5">
                <a:shade val="80000"/>
                <a:hueOff val="102610"/>
                <a:satOff val="-1119"/>
                <a:lumOff val="12789"/>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Environment: </a:t>
          </a:r>
          <a:r>
            <a:rPr lang="en-GB" sz="1800" kern="1200" dirty="0"/>
            <a:t>Frequent theatre distractions, significant time pressures, and repeated workflow interruptions disrupted staff focus and compromised safe practice (Moeng and </a:t>
          </a:r>
          <a:r>
            <a:rPr lang="en-GB" sz="1800" kern="1200" dirty="0" err="1"/>
            <a:t>Luvhengo</a:t>
          </a:r>
          <a:r>
            <a:rPr lang="en-GB" sz="1800" kern="1200" dirty="0"/>
            <a:t>, 2022)..</a:t>
          </a:r>
          <a:endParaRPr lang="en-US" sz="1800" kern="1200" dirty="0"/>
        </a:p>
      </dsp:txBody>
      <dsp:txXfrm>
        <a:off x="58908" y="2646791"/>
        <a:ext cx="6846480" cy="1088929"/>
      </dsp:txXfrm>
    </dsp:sp>
    <dsp:sp modelId="{9CEA4F9E-50B3-4DD2-A790-30744C32EAEA}">
      <dsp:nvSpPr>
        <dsp:cNvPr id="0" name=""/>
        <dsp:cNvSpPr/>
      </dsp:nvSpPr>
      <dsp:spPr>
        <a:xfrm>
          <a:off x="0" y="3860868"/>
          <a:ext cx="6964296" cy="1206745"/>
        </a:xfrm>
        <a:prstGeom prst="roundRect">
          <a:avLst/>
        </a:prstGeom>
        <a:gradFill rotWithShape="0">
          <a:gsLst>
            <a:gs pos="0">
              <a:schemeClr val="accent5">
                <a:shade val="80000"/>
                <a:hueOff val="153916"/>
                <a:satOff val="-1678"/>
                <a:lumOff val="19184"/>
                <a:alphaOff val="0"/>
                <a:satMod val="100000"/>
                <a:lumMod val="100000"/>
              </a:schemeClr>
            </a:gs>
            <a:gs pos="50000">
              <a:schemeClr val="accent5">
                <a:shade val="80000"/>
                <a:hueOff val="153916"/>
                <a:satOff val="-1678"/>
                <a:lumOff val="19184"/>
                <a:alphaOff val="0"/>
                <a:shade val="99000"/>
                <a:satMod val="105000"/>
                <a:lumMod val="100000"/>
              </a:schemeClr>
            </a:gs>
            <a:gs pos="100000">
              <a:schemeClr val="accent5">
                <a:shade val="80000"/>
                <a:hueOff val="153916"/>
                <a:satOff val="-1678"/>
                <a:lumOff val="19184"/>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Equipment/Documentation: </a:t>
          </a:r>
          <a:r>
            <a:rPr lang="en-GB" sz="1800" kern="1200"/>
            <a:t>Unclear or incomplete clinical notes, incorrect or outdated theatre lists, and poorly visible site-marking tools made it difficult for staff to verify the correct patient and procedure (Chwat et al., 2022).</a:t>
          </a:r>
          <a:endParaRPr lang="en-US" sz="1800" kern="1200"/>
        </a:p>
      </dsp:txBody>
      <dsp:txXfrm>
        <a:off x="58908" y="3919776"/>
        <a:ext cx="6846480" cy="1088929"/>
      </dsp:txXfrm>
    </dsp:sp>
    <dsp:sp modelId="{90B5A20F-20FB-4219-AE94-CDBA8566F753}">
      <dsp:nvSpPr>
        <dsp:cNvPr id="0" name=""/>
        <dsp:cNvSpPr/>
      </dsp:nvSpPr>
      <dsp:spPr>
        <a:xfrm>
          <a:off x="0" y="5133853"/>
          <a:ext cx="6964296" cy="1206745"/>
        </a:xfrm>
        <a:prstGeom prst="roundRect">
          <a:avLst/>
        </a:prstGeom>
        <a:gradFill rotWithShape="0">
          <a:gsLst>
            <a:gs pos="0">
              <a:schemeClr val="accent5">
                <a:shade val="80000"/>
                <a:hueOff val="205221"/>
                <a:satOff val="-2238"/>
                <a:lumOff val="25579"/>
                <a:alphaOff val="0"/>
                <a:satMod val="100000"/>
                <a:lumMod val="100000"/>
              </a:schemeClr>
            </a:gs>
            <a:gs pos="50000">
              <a:schemeClr val="accent5">
                <a:shade val="80000"/>
                <a:hueOff val="205221"/>
                <a:satOff val="-2238"/>
                <a:lumOff val="25579"/>
                <a:alphaOff val="0"/>
                <a:shade val="99000"/>
                <a:satMod val="105000"/>
                <a:lumMod val="100000"/>
              </a:schemeClr>
            </a:gs>
            <a:gs pos="100000">
              <a:schemeClr val="accent5">
                <a:shade val="80000"/>
                <a:hueOff val="205221"/>
                <a:satOff val="-2238"/>
                <a:lumOff val="25579"/>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Management: </a:t>
          </a:r>
          <a:r>
            <a:rPr lang="en-GB" sz="1800" kern="1200"/>
            <a:t>Weak managerial oversight of safety standards and insufficient monitoring of compliance meant that systemic issues were not detected or corrected in time (Moeng and Luvhengo, 2022)..</a:t>
          </a:r>
          <a:endParaRPr lang="en-US" sz="1800" kern="1200"/>
        </a:p>
      </dsp:txBody>
      <dsp:txXfrm>
        <a:off x="58908" y="5192761"/>
        <a:ext cx="6846480" cy="10889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0A045-C6ED-487F-942C-33C8460C6160}">
      <dsp:nvSpPr>
        <dsp:cNvPr id="0" name=""/>
        <dsp:cNvSpPr/>
      </dsp:nvSpPr>
      <dsp:spPr>
        <a:xfrm>
          <a:off x="1389844" y="1936"/>
          <a:ext cx="5559378" cy="1984564"/>
        </a:xfrm>
        <a:prstGeom prst="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7867" tIns="504079" rIns="107867" bIns="504079" numCol="1" spcCol="1270" anchor="ctr" anchorCtr="0">
          <a:noAutofit/>
        </a:bodyPr>
        <a:lstStyle/>
        <a:p>
          <a:pPr marL="0" lvl="0" indent="0" algn="just" defTabSz="800100">
            <a:lnSpc>
              <a:spcPct val="90000"/>
            </a:lnSpc>
            <a:spcBef>
              <a:spcPct val="0"/>
            </a:spcBef>
            <a:spcAft>
              <a:spcPct val="35000"/>
            </a:spcAft>
            <a:buNone/>
          </a:pPr>
          <a:r>
            <a:rPr lang="en-US" sz="1800" kern="1200" dirty="0"/>
            <a:t>Raise awareness of existing safety risks by sharing incident data and openly discussing system weaknesses, helping staff </a:t>
          </a:r>
          <a:r>
            <a:rPr lang="en-US" sz="1800" kern="1200" dirty="0" err="1"/>
            <a:t>recognise</a:t>
          </a:r>
          <a:r>
            <a:rPr lang="en-US" sz="1800" kern="1200" dirty="0"/>
            <a:t> the urgent need for cultural and procedural change.</a:t>
          </a:r>
        </a:p>
      </dsp:txBody>
      <dsp:txXfrm>
        <a:off x="1389844" y="1936"/>
        <a:ext cx="5559378" cy="1984564"/>
      </dsp:txXfrm>
    </dsp:sp>
    <dsp:sp modelId="{3E280ED7-675D-4510-B42B-CC04487783AE}">
      <dsp:nvSpPr>
        <dsp:cNvPr id="0" name=""/>
        <dsp:cNvSpPr/>
      </dsp:nvSpPr>
      <dsp:spPr>
        <a:xfrm>
          <a:off x="0" y="1936"/>
          <a:ext cx="1389844" cy="1984564"/>
        </a:xfrm>
        <a:prstGeom prst="rect">
          <a:avLst/>
        </a:prstGeom>
        <a:solidFill>
          <a:schemeClr val="accent2">
            <a:hueOff val="0"/>
            <a:satOff val="0"/>
            <a:lumOff val="0"/>
            <a:alphaOff val="0"/>
          </a:schemeClr>
        </a:solidFill>
        <a:ln>
          <a:noFill/>
        </a:ln>
        <a:effectLst>
          <a:outerShdw blurRad="38100" dist="12700" dir="5400000" algn="ctr" rotWithShape="0">
            <a:srgbClr val="000000">
              <a:alpha val="63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3546" tIns="196031" rIns="73546" bIns="196031" numCol="1" spcCol="1270" anchor="ctr" anchorCtr="0">
          <a:noAutofit/>
        </a:bodyPr>
        <a:lstStyle/>
        <a:p>
          <a:pPr marL="0" lvl="0" indent="0" algn="just" defTabSz="889000">
            <a:lnSpc>
              <a:spcPct val="90000"/>
            </a:lnSpc>
            <a:spcBef>
              <a:spcPct val="0"/>
            </a:spcBef>
            <a:spcAft>
              <a:spcPct val="35000"/>
            </a:spcAft>
            <a:buNone/>
          </a:pPr>
          <a:r>
            <a:rPr lang="en-US" sz="2000" b="1" kern="1200" dirty="0"/>
            <a:t>Unfreeze</a:t>
          </a:r>
        </a:p>
      </dsp:txBody>
      <dsp:txXfrm>
        <a:off x="0" y="1936"/>
        <a:ext cx="1389844" cy="1984564"/>
      </dsp:txXfrm>
    </dsp:sp>
    <dsp:sp modelId="{F9ACD0A6-1CCC-468A-BE3E-2EB221B41D75}">
      <dsp:nvSpPr>
        <dsp:cNvPr id="0" name=""/>
        <dsp:cNvSpPr/>
      </dsp:nvSpPr>
      <dsp:spPr>
        <a:xfrm>
          <a:off x="1389844" y="2105574"/>
          <a:ext cx="5559378" cy="1984564"/>
        </a:xfrm>
        <a:prstGeom prst="rect">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7867" tIns="504079" rIns="107867" bIns="504079" numCol="1" spcCol="1270" anchor="ctr" anchorCtr="0">
          <a:noAutofit/>
        </a:bodyPr>
        <a:lstStyle/>
        <a:p>
          <a:pPr marL="0" lvl="0" indent="0" algn="just" defTabSz="800100">
            <a:lnSpc>
              <a:spcPct val="90000"/>
            </a:lnSpc>
            <a:spcBef>
              <a:spcPct val="0"/>
            </a:spcBef>
            <a:spcAft>
              <a:spcPct val="35000"/>
            </a:spcAft>
            <a:buNone/>
          </a:pPr>
          <a:r>
            <a:rPr lang="en-US" sz="1800" kern="1200" dirty="0"/>
            <a:t>Implement improved verification steps, strengthen communication practices within the surgical team, and provide targeted staff training to support the transition toward safer working methods.</a:t>
          </a:r>
        </a:p>
      </dsp:txBody>
      <dsp:txXfrm>
        <a:off x="1389844" y="2105574"/>
        <a:ext cx="5559378" cy="1984564"/>
      </dsp:txXfrm>
    </dsp:sp>
    <dsp:sp modelId="{AF3D5E34-C217-4B6B-8FC6-B3F62E55436A}">
      <dsp:nvSpPr>
        <dsp:cNvPr id="0" name=""/>
        <dsp:cNvSpPr/>
      </dsp:nvSpPr>
      <dsp:spPr>
        <a:xfrm>
          <a:off x="0" y="2105574"/>
          <a:ext cx="1389844" cy="1984564"/>
        </a:xfrm>
        <a:prstGeom prst="rect">
          <a:avLst/>
        </a:prstGeom>
        <a:solidFill>
          <a:schemeClr val="accent3">
            <a:hueOff val="0"/>
            <a:satOff val="0"/>
            <a:lumOff val="0"/>
            <a:alphaOff val="0"/>
          </a:schemeClr>
        </a:solidFill>
        <a:ln>
          <a:noFill/>
        </a:ln>
        <a:effectLst>
          <a:outerShdw blurRad="38100" dist="12700" dir="5400000" algn="ctr" rotWithShape="0">
            <a:srgbClr val="000000">
              <a:alpha val="63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3546" tIns="196031" rIns="73546" bIns="196031" numCol="1" spcCol="1270" anchor="ctr" anchorCtr="0">
          <a:noAutofit/>
        </a:bodyPr>
        <a:lstStyle/>
        <a:p>
          <a:pPr marL="0" lvl="0" indent="0" algn="just" defTabSz="889000">
            <a:lnSpc>
              <a:spcPct val="90000"/>
            </a:lnSpc>
            <a:spcBef>
              <a:spcPct val="0"/>
            </a:spcBef>
            <a:spcAft>
              <a:spcPct val="35000"/>
            </a:spcAft>
            <a:buNone/>
          </a:pPr>
          <a:r>
            <a:rPr lang="en-US" sz="2000" b="1" kern="1200" dirty="0"/>
            <a:t>Change</a:t>
          </a:r>
          <a:endParaRPr lang="en-US" sz="1800" b="1" kern="1200" dirty="0"/>
        </a:p>
      </dsp:txBody>
      <dsp:txXfrm>
        <a:off x="0" y="2105574"/>
        <a:ext cx="1389844" cy="1984564"/>
      </dsp:txXfrm>
    </dsp:sp>
    <dsp:sp modelId="{D194E051-172E-4452-8B8D-76F8CC00A62A}">
      <dsp:nvSpPr>
        <dsp:cNvPr id="0" name=""/>
        <dsp:cNvSpPr/>
      </dsp:nvSpPr>
      <dsp:spPr>
        <a:xfrm>
          <a:off x="1389844" y="4209212"/>
          <a:ext cx="5559378" cy="1984564"/>
        </a:xfrm>
        <a:prstGeom prst="rect">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7867" tIns="504079" rIns="107867" bIns="504079" numCol="1" spcCol="1270" anchor="ctr" anchorCtr="0">
          <a:noAutofit/>
        </a:bodyPr>
        <a:lstStyle/>
        <a:p>
          <a:pPr marL="0" lvl="0" indent="0" algn="just" defTabSz="800100">
            <a:lnSpc>
              <a:spcPct val="90000"/>
            </a:lnSpc>
            <a:spcBef>
              <a:spcPct val="0"/>
            </a:spcBef>
            <a:spcAft>
              <a:spcPct val="35000"/>
            </a:spcAft>
            <a:buNone/>
          </a:pPr>
          <a:r>
            <a:rPr lang="en-US" sz="1800" kern="1200" dirty="0"/>
            <a:t>Embed these new practices into </a:t>
          </a:r>
          <a:r>
            <a:rPr lang="en-US" sz="1800" kern="1200" dirty="0" err="1"/>
            <a:t>organisational</a:t>
          </a:r>
          <a:r>
            <a:rPr lang="en-US" sz="1800" kern="1200" dirty="0"/>
            <a:t> policies, routine audits, and everyday theatre workflows to ensure the changes become stable, long-term improvements that are consistently followed (Amina et al., 2022).</a:t>
          </a:r>
        </a:p>
      </dsp:txBody>
      <dsp:txXfrm>
        <a:off x="1389844" y="4209212"/>
        <a:ext cx="5559378" cy="1984564"/>
      </dsp:txXfrm>
    </dsp:sp>
    <dsp:sp modelId="{796E88D7-D691-43A5-A07B-4FCDAFBB7B43}">
      <dsp:nvSpPr>
        <dsp:cNvPr id="0" name=""/>
        <dsp:cNvSpPr/>
      </dsp:nvSpPr>
      <dsp:spPr>
        <a:xfrm>
          <a:off x="0" y="4209212"/>
          <a:ext cx="1389844" cy="1984564"/>
        </a:xfrm>
        <a:prstGeom prst="rect">
          <a:avLst/>
        </a:prstGeom>
        <a:solidFill>
          <a:schemeClr val="accent4">
            <a:hueOff val="0"/>
            <a:satOff val="0"/>
            <a:lumOff val="0"/>
            <a:alphaOff val="0"/>
          </a:schemeClr>
        </a:solidFill>
        <a:ln>
          <a:noFill/>
        </a:ln>
        <a:effectLst>
          <a:outerShdw blurRad="38100" dist="12700" dir="5400000" algn="ctr" rotWithShape="0">
            <a:srgbClr val="000000">
              <a:alpha val="63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3546" tIns="196031" rIns="73546" bIns="196031" numCol="1" spcCol="1270" anchor="ctr" anchorCtr="0">
          <a:noAutofit/>
        </a:bodyPr>
        <a:lstStyle/>
        <a:p>
          <a:pPr marL="0" lvl="0" indent="0" algn="just" defTabSz="889000">
            <a:lnSpc>
              <a:spcPct val="90000"/>
            </a:lnSpc>
            <a:spcBef>
              <a:spcPct val="0"/>
            </a:spcBef>
            <a:spcAft>
              <a:spcPct val="35000"/>
            </a:spcAft>
            <a:buNone/>
          </a:pPr>
          <a:r>
            <a:rPr lang="en-US" sz="2000" b="1" kern="1200" dirty="0"/>
            <a:t>Refreeze</a:t>
          </a:r>
          <a:endParaRPr lang="en-US" sz="1800" b="1" kern="1200" dirty="0"/>
        </a:p>
      </dsp:txBody>
      <dsp:txXfrm>
        <a:off x="0" y="4209212"/>
        <a:ext cx="1389844" cy="1984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AC55A-5079-4615-A34B-C55ED12AE06F}">
      <dsp:nvSpPr>
        <dsp:cNvPr id="0" name=""/>
        <dsp:cNvSpPr/>
      </dsp:nvSpPr>
      <dsp:spPr>
        <a:xfrm>
          <a:off x="0" y="0"/>
          <a:ext cx="63600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9CF49A-5848-43D7-9BFD-A2B988351E2F}">
      <dsp:nvSpPr>
        <dsp:cNvPr id="0" name=""/>
        <dsp:cNvSpPr/>
      </dsp:nvSpPr>
      <dsp:spPr>
        <a:xfrm>
          <a:off x="0" y="0"/>
          <a:ext cx="6360089" cy="1557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GB" sz="2000" kern="1200" dirty="0"/>
            <a:t>Inspires a shared, organisation-wide vision for patient safety and promotes open, honest communication across all levels of the surgical team (Nazir et al., 2025).</a:t>
          </a:r>
          <a:endParaRPr lang="en-US" sz="2000" kern="1200" dirty="0"/>
        </a:p>
      </dsp:txBody>
      <dsp:txXfrm>
        <a:off x="0" y="0"/>
        <a:ext cx="6360089" cy="1557092"/>
      </dsp:txXfrm>
    </dsp:sp>
    <dsp:sp modelId="{907C0026-DD93-438B-A670-66842D345F68}">
      <dsp:nvSpPr>
        <dsp:cNvPr id="0" name=""/>
        <dsp:cNvSpPr/>
      </dsp:nvSpPr>
      <dsp:spPr>
        <a:xfrm>
          <a:off x="0" y="1557092"/>
          <a:ext cx="636008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D8646F-8395-4017-BA43-9DBFE2C23378}">
      <dsp:nvSpPr>
        <dsp:cNvPr id="0" name=""/>
        <dsp:cNvSpPr/>
      </dsp:nvSpPr>
      <dsp:spPr>
        <a:xfrm>
          <a:off x="0" y="1557092"/>
          <a:ext cx="6360089" cy="1557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GB" sz="2000" kern="1200" dirty="0"/>
            <a:t>Encourages staff empowerment by creating an environment where individuals feel confident to speak up about concerns or risks without fear of blame or punishment (Nazir et al., 2025).</a:t>
          </a:r>
          <a:endParaRPr lang="en-US" sz="2000" kern="1200" dirty="0"/>
        </a:p>
      </dsp:txBody>
      <dsp:txXfrm>
        <a:off x="0" y="1557092"/>
        <a:ext cx="6360089" cy="1557092"/>
      </dsp:txXfrm>
    </dsp:sp>
    <dsp:sp modelId="{EA3D0236-CE34-4A30-AF78-4CDD34D025C8}">
      <dsp:nvSpPr>
        <dsp:cNvPr id="0" name=""/>
        <dsp:cNvSpPr/>
      </dsp:nvSpPr>
      <dsp:spPr>
        <a:xfrm>
          <a:off x="0" y="3114185"/>
          <a:ext cx="636008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F9BF17-02B9-4505-80BE-8BA969658B3C}">
      <dsp:nvSpPr>
        <dsp:cNvPr id="0" name=""/>
        <dsp:cNvSpPr/>
      </dsp:nvSpPr>
      <dsp:spPr>
        <a:xfrm>
          <a:off x="0" y="3114185"/>
          <a:ext cx="6360089" cy="1557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GB" sz="2000" kern="1200" dirty="0"/>
            <a:t>Models transparency and supports a learning culture by openly discussing errors, focusing on improvement rather than blame, and championing continuous development (Nazir et al., 2025).</a:t>
          </a:r>
          <a:endParaRPr lang="en-US" sz="2000" kern="1200" dirty="0"/>
        </a:p>
      </dsp:txBody>
      <dsp:txXfrm>
        <a:off x="0" y="3114185"/>
        <a:ext cx="6360089" cy="1557092"/>
      </dsp:txXfrm>
    </dsp:sp>
    <dsp:sp modelId="{FB478312-BD3F-4197-A1E3-A865F09A4A63}">
      <dsp:nvSpPr>
        <dsp:cNvPr id="0" name=""/>
        <dsp:cNvSpPr/>
      </dsp:nvSpPr>
      <dsp:spPr>
        <a:xfrm>
          <a:off x="0" y="4671277"/>
          <a:ext cx="636008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7AB9F8-76DA-492E-A2FE-24D8FAB5DC22}">
      <dsp:nvSpPr>
        <dsp:cNvPr id="0" name=""/>
        <dsp:cNvSpPr/>
      </dsp:nvSpPr>
      <dsp:spPr>
        <a:xfrm>
          <a:off x="0" y="4671277"/>
          <a:ext cx="6360089" cy="1557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GB" sz="2000" kern="1200"/>
            <a:t>Builds a strong safety culture where maintaining high standards becomes a shared responsibility, with every team member actively contributing to safer patient care (Nazir et al., 2025).</a:t>
          </a:r>
          <a:endParaRPr lang="en-US" sz="2000" kern="1200"/>
        </a:p>
      </dsp:txBody>
      <dsp:txXfrm>
        <a:off x="0" y="4671277"/>
        <a:ext cx="6360089" cy="15570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1604A5-E12C-4F35-A2DC-E5BB6306F73C}">
      <dsp:nvSpPr>
        <dsp:cNvPr id="0" name=""/>
        <dsp:cNvSpPr/>
      </dsp:nvSpPr>
      <dsp:spPr>
        <a:xfrm>
          <a:off x="0" y="363175"/>
          <a:ext cx="2997313" cy="31320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6798C07-3EB8-475D-9D12-D0F8A67887BD}">
      <dsp:nvSpPr>
        <dsp:cNvPr id="0" name=""/>
        <dsp:cNvSpPr/>
      </dsp:nvSpPr>
      <dsp:spPr>
        <a:xfrm>
          <a:off x="333034" y="679558"/>
          <a:ext cx="2997313" cy="3132041"/>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Quality: </a:t>
          </a:r>
          <a:r>
            <a:rPr lang="en-GB" sz="1800" kern="1200" dirty="0"/>
            <a:t>Surgical errors increase the risk of direct patient harm, reduce public confidence in the NHS, and undermine essential safety and quality standards expected in healthcare (</a:t>
          </a:r>
          <a:r>
            <a:rPr lang="en-GB" sz="1800" kern="1200" dirty="0" err="1"/>
            <a:t>Sakakushev</a:t>
          </a:r>
          <a:r>
            <a:rPr lang="en-GB" sz="1800" kern="1200" dirty="0"/>
            <a:t>, 2023).</a:t>
          </a:r>
          <a:endParaRPr lang="en-US" sz="1800" kern="1200" dirty="0"/>
        </a:p>
      </dsp:txBody>
      <dsp:txXfrm>
        <a:off x="420822" y="767346"/>
        <a:ext cx="2821737" cy="2956465"/>
      </dsp:txXfrm>
    </dsp:sp>
    <dsp:sp modelId="{890FD5BB-7F01-4D58-BF0D-8768BEE93751}">
      <dsp:nvSpPr>
        <dsp:cNvPr id="0" name=""/>
        <dsp:cNvSpPr/>
      </dsp:nvSpPr>
      <dsp:spPr>
        <a:xfrm>
          <a:off x="3663382" y="363175"/>
          <a:ext cx="2997313" cy="307971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A686969-1B03-4A56-88B8-FAA08DA6FA74}">
      <dsp:nvSpPr>
        <dsp:cNvPr id="0" name=""/>
        <dsp:cNvSpPr/>
      </dsp:nvSpPr>
      <dsp:spPr>
        <a:xfrm>
          <a:off x="3996417" y="679558"/>
          <a:ext cx="2997313" cy="3079719"/>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a:t>Efficiency: </a:t>
          </a:r>
          <a:r>
            <a:rPr lang="en-GB" sz="1800" kern="1200"/>
            <a:t>Never events trigger additional investigations, the need for corrective surgeries, operational delays, and significant financial costs, all of which waste resources and reduce service efficiency (Sakakushev, 2023).</a:t>
          </a:r>
          <a:endParaRPr lang="en-US" sz="1800" kern="1200"/>
        </a:p>
      </dsp:txBody>
      <dsp:txXfrm>
        <a:off x="4084205" y="767346"/>
        <a:ext cx="2821737" cy="2904143"/>
      </dsp:txXfrm>
    </dsp:sp>
    <dsp:sp modelId="{0E9C46DF-6210-468F-A6EA-8FBACBC834D1}">
      <dsp:nvSpPr>
        <dsp:cNvPr id="0" name=""/>
        <dsp:cNvSpPr/>
      </dsp:nvSpPr>
      <dsp:spPr>
        <a:xfrm>
          <a:off x="7326765" y="363175"/>
          <a:ext cx="2997313" cy="316230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E24CF7C-D4ED-48EC-B3BB-BAD548A2CB3A}">
      <dsp:nvSpPr>
        <dsp:cNvPr id="0" name=""/>
        <dsp:cNvSpPr/>
      </dsp:nvSpPr>
      <dsp:spPr>
        <a:xfrm>
          <a:off x="7659800" y="679558"/>
          <a:ext cx="2997313" cy="3162303"/>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b="1" kern="1200" dirty="0"/>
            <a:t>Equity: </a:t>
          </a:r>
          <a:r>
            <a:rPr lang="en-GB" sz="1800" kern="1200" dirty="0"/>
            <a:t>Vulnerable patients, including those with language barriers, cognitive limitations, or limited health literacy, face a higher risk of being affected due to reduced ability to question or clarify procedures (</a:t>
          </a:r>
          <a:r>
            <a:rPr lang="en-GB" sz="1800" kern="1200" dirty="0" err="1"/>
            <a:t>Sakakushev</a:t>
          </a:r>
          <a:r>
            <a:rPr lang="en-GB" sz="1800" kern="1200" dirty="0"/>
            <a:t>, 2023).</a:t>
          </a:r>
          <a:endParaRPr lang="en-US" sz="1800" kern="1200" dirty="0"/>
        </a:p>
      </dsp:txBody>
      <dsp:txXfrm>
        <a:off x="7747588" y="767346"/>
        <a:ext cx="2821737" cy="29867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63A1C593-65D0-4073-BCC9-577B9352EA97}" type="datetimeFigureOut">
              <a:rPr lang="en-US" smtClean="0"/>
              <a:t>11/19/2025</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919259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6489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448782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769476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087961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565420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988453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63A1C593-65D0-4073-BCC9-577B9352EA97}" type="datetimeFigureOut">
              <a:rPr lang="en-US" smtClean="0"/>
              <a:t>11/19/2025</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B618960-8005-486C-9A75-10CB2AAC16F9}"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8504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63A1C593-65D0-4073-BCC9-577B9352EA97}" type="datetimeFigureOut">
              <a:rPr lang="en-US" smtClean="0"/>
              <a:t>11/19/2025</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B618960-8005-486C-9A75-10CB2AAC16F9}"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3698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429904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92169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3A1C593-65D0-4073-BCC9-577B9352EA97}" type="datetimeFigureOut">
              <a:rPr lang="en-US" smtClean="0"/>
              <a:t>11/19/2025</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255321201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hssib.org.uk/patient-safety-investigations/wrong-site-surgery-wrong-patient/investigation-report/?utm_source=chatgpt.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journals.lww.com/plasreconsurg/citation/9900/blocking_the_holes__a_systems_based_approach_to.2865.aspx" TargetMode="External"/><Relationship Id="rId13" Type="http://schemas.openxmlformats.org/officeDocument/2006/relationships/hyperlink" Target="https://journals.sagepub.com/doi/abs/10.1177/2516043521992908" TargetMode="External"/><Relationship Id="rId3" Type="http://schemas.openxmlformats.org/officeDocument/2006/relationships/hyperlink" Target="https://onlinelibrary.wiley.com/doi/abs/10.1002/9781394322008.ch2" TargetMode="External"/><Relationship Id="rId7" Type="http://schemas.openxmlformats.org/officeDocument/2006/relationships/hyperlink" Target="https://journals.sagepub.com/doi/abs/10.3233/JRS-220030" TargetMode="External"/><Relationship Id="rId12" Type="http://schemas.openxmlformats.org/officeDocument/2006/relationships/hyperlink" Target="https://link.springer.com/chapter/10.1007/978-3-031-22599-4_37" TargetMode="External"/><Relationship Id="rId2" Type="http://schemas.openxmlformats.org/officeDocument/2006/relationships/hyperlink" Target="https://journals.ekb.eg/article_295591_2e01c440a7769101b9fd53066f06f65c.pdf" TargetMode="External"/><Relationship Id="rId1" Type="http://schemas.openxmlformats.org/officeDocument/2006/relationships/slideLayout" Target="../slideLayouts/slideLayout2.xml"/><Relationship Id="rId6" Type="http://schemas.openxmlformats.org/officeDocument/2006/relationships/hyperlink" Target="https://revista.aac.org.ar/index.php/RevArgentCirug/article/download/587/2435" TargetMode="External"/><Relationship Id="rId11" Type="http://schemas.openxmlformats.org/officeDocument/2006/relationships/hyperlink" Target="https://journals.sagepub.com/doi/abs/10.3233/JRS-220055" TargetMode="External"/><Relationship Id="rId5" Type="http://schemas.openxmlformats.org/officeDocument/2006/relationships/hyperlink" Target="https://www.sciencedirect.com/science/article/pii/S1089947224003125" TargetMode="External"/><Relationship Id="rId10" Type="http://schemas.openxmlformats.org/officeDocument/2006/relationships/hyperlink" Target="https://www.authorea.com/doi/full/10.22541/au.174230708.80344925" TargetMode="External"/><Relationship Id="rId4" Type="http://schemas.openxmlformats.org/officeDocument/2006/relationships/hyperlink" Target="https://www.thieme-connect.com/products/ejournals/html/10.1055/a-2290-0263" TargetMode="External"/><Relationship Id="rId9" Type="http://schemas.openxmlformats.org/officeDocument/2006/relationships/hyperlink" Target="https://link.springer.com/article/10.1007/s00268-021-06414-8" TargetMode="External"/><Relationship Id="rId14" Type="http://schemas.openxmlformats.org/officeDocument/2006/relationships/hyperlink" Target="https://onlinelibrary.wiley.com/doi/abs/10.1155/jonm/68933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1" name="Rectangle 4120">
            <a:extLst>
              <a:ext uri="{FF2B5EF4-FFF2-40B4-BE49-F238E27FC236}">
                <a16:creationId xmlns:a16="http://schemas.microsoft.com/office/drawing/2014/main" id="{5472113B-41FA-450E-B533-F51733045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100" name="Picture 4" descr="Unnecessary Surgery - Bisogno &amp; Meyerson">
            <a:extLst>
              <a:ext uri="{FF2B5EF4-FFF2-40B4-BE49-F238E27FC236}">
                <a16:creationId xmlns:a16="http://schemas.microsoft.com/office/drawing/2014/main" id="{C0412203-E6D7-8BF5-4E04-FE2350D78B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3818" r="33209" b="-2"/>
          <a:stretch>
            <a:fillRect/>
          </a:stretch>
        </p:blipFill>
        <p:spPr bwMode="auto">
          <a:xfrm>
            <a:off x="7674503" y="1225575"/>
            <a:ext cx="3585376" cy="4424897"/>
          </a:xfrm>
          <a:prstGeom prst="rect">
            <a:avLst/>
          </a:prstGeom>
          <a:noFill/>
          <a:extLst>
            <a:ext uri="{909E8E84-426E-40DD-AFC4-6F175D3DCCD1}">
              <a14:hiddenFill xmlns:a14="http://schemas.microsoft.com/office/drawing/2010/main">
                <a:solidFill>
                  <a:srgbClr val="FFFFFF"/>
                </a:solidFill>
              </a14:hiddenFill>
            </a:ext>
          </a:extLst>
        </p:spPr>
      </p:pic>
      <p:sp>
        <p:nvSpPr>
          <p:cNvPr id="4123" name="Rectangle 4122">
            <a:extLst>
              <a:ext uri="{FF2B5EF4-FFF2-40B4-BE49-F238E27FC236}">
                <a16:creationId xmlns:a16="http://schemas.microsoft.com/office/drawing/2014/main" id="{3CB5E9E0-7C44-46B5-B3E8-E62887B31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p:cNvSpPr>
            <a:spLocks noGrp="1"/>
          </p:cNvSpPr>
          <p:nvPr>
            <p:ph type="ctrTitle"/>
          </p:nvPr>
        </p:nvSpPr>
        <p:spPr>
          <a:xfrm>
            <a:off x="1136849" y="1348844"/>
            <a:ext cx="5716338" cy="2080156"/>
          </a:xfrm>
        </p:spPr>
        <p:txBody>
          <a:bodyPr vert="horz" lIns="91440" tIns="45720" rIns="91440" bIns="45720" rtlCol="0">
            <a:normAutofit/>
          </a:bodyPr>
          <a:lstStyle/>
          <a:p>
            <a:r>
              <a:rPr lang="en-US" sz="2800" cap="none" spc="0" dirty="0"/>
              <a:t>Case Study: Surgical Error in the UK NHS – Wrong-Site Surgery (Never Event)</a:t>
            </a:r>
          </a:p>
        </p:txBody>
      </p:sp>
      <p:sp>
        <p:nvSpPr>
          <p:cNvPr id="3" name="Subtitle 2"/>
          <p:cNvSpPr>
            <a:spLocks noGrp="1"/>
          </p:cNvSpPr>
          <p:nvPr>
            <p:ph type="subTitle" idx="1"/>
          </p:nvPr>
        </p:nvSpPr>
        <p:spPr>
          <a:xfrm>
            <a:off x="806824" y="3593592"/>
            <a:ext cx="6704130" cy="2038723"/>
          </a:xfrm>
        </p:spPr>
        <p:txBody>
          <a:bodyPr vert="horz" lIns="91440" tIns="45720" rIns="91440" bIns="45720" rtlCol="0">
            <a:noAutofit/>
          </a:bodyPr>
          <a:lstStyle/>
          <a:p>
            <a:pPr algn="l">
              <a:lnSpc>
                <a:spcPct val="90000"/>
              </a:lnSpc>
              <a:spcAft>
                <a:spcPts val="600"/>
              </a:spcAft>
            </a:pPr>
            <a:r>
              <a:rPr lang="en-US" sz="1800" b="1" dirty="0"/>
              <a:t>Student Name: </a:t>
            </a:r>
            <a:r>
              <a:rPr lang="en-US" sz="1800" dirty="0"/>
              <a:t>Kirtan Limbachiya</a:t>
            </a:r>
          </a:p>
          <a:p>
            <a:pPr algn="l">
              <a:lnSpc>
                <a:spcPct val="90000"/>
              </a:lnSpc>
              <a:spcAft>
                <a:spcPts val="600"/>
              </a:spcAft>
            </a:pPr>
            <a:r>
              <a:rPr lang="en-US" sz="1800" b="1" dirty="0"/>
              <a:t>Student ID: </a:t>
            </a:r>
            <a:r>
              <a:rPr lang="en-US" sz="1800" dirty="0"/>
              <a:t>2431312@student.uwtsd.ac.uk</a:t>
            </a:r>
          </a:p>
          <a:p>
            <a:pPr algn="l">
              <a:lnSpc>
                <a:spcPct val="90000"/>
              </a:lnSpc>
              <a:spcAft>
                <a:spcPts val="600"/>
              </a:spcAft>
            </a:pPr>
            <a:r>
              <a:rPr lang="en-US" sz="1800" b="1" dirty="0"/>
              <a:t>Module Name: </a:t>
            </a:r>
            <a:r>
              <a:rPr lang="en-US" sz="1800" dirty="0"/>
              <a:t>Quality Assurance and Service Improvements</a:t>
            </a:r>
            <a:endParaRPr lang="en-US" sz="1800" b="1" dirty="0"/>
          </a:p>
          <a:p>
            <a:pPr algn="l">
              <a:lnSpc>
                <a:spcPct val="90000"/>
              </a:lnSpc>
              <a:spcAft>
                <a:spcPts val="600"/>
              </a:spcAft>
            </a:pPr>
            <a:r>
              <a:rPr lang="en-US" sz="1800" b="1" dirty="0"/>
              <a:t>Module Code: </a:t>
            </a:r>
            <a:r>
              <a:rPr lang="en-IN" sz="1800" dirty="0"/>
              <a:t>LCHS7006</a:t>
            </a:r>
            <a:endParaRPr lang="en-US" sz="1800" b="1" dirty="0"/>
          </a:p>
          <a:p>
            <a:pPr algn="l">
              <a:lnSpc>
                <a:spcPct val="90000"/>
              </a:lnSpc>
              <a:spcAft>
                <a:spcPts val="600"/>
              </a:spcAft>
            </a:pPr>
            <a:r>
              <a:rPr lang="en-US" sz="1800" b="1" dirty="0"/>
              <a:t>Lecturer Name: </a:t>
            </a:r>
            <a:r>
              <a:rPr lang="en-IN" sz="1800" dirty="0"/>
              <a:t>Shepherd Ziko</a:t>
            </a:r>
            <a:endParaRPr lang="en-US" sz="1800" b="1" dirty="0"/>
          </a:p>
          <a:p>
            <a:pPr algn="l">
              <a:lnSpc>
                <a:spcPct val="90000"/>
              </a:lnSpc>
              <a:spcAft>
                <a:spcPts val="600"/>
              </a:spcAft>
            </a:pPr>
            <a:endParaRPr lang="en-US" sz="1800" b="1" dirty="0"/>
          </a:p>
        </p:txBody>
      </p:sp>
      <p:sp>
        <p:nvSpPr>
          <p:cNvPr id="4125" name="Rectangle 4124">
            <a:extLst>
              <a:ext uri="{FF2B5EF4-FFF2-40B4-BE49-F238E27FC236}">
                <a16:creationId xmlns:a16="http://schemas.microsoft.com/office/drawing/2014/main" id="{1EF88855-34D7-45DF-9DB8-682E4A358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27" name="Straight Connector 4126">
            <a:extLst>
              <a:ext uri="{FF2B5EF4-FFF2-40B4-BE49-F238E27FC236}">
                <a16:creationId xmlns:a16="http://schemas.microsoft.com/office/drawing/2014/main" id="{BC6981A1-6AD0-44A6-84F4-420410F3B2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129" name="Straight Connector 4128">
            <a:extLst>
              <a:ext uri="{FF2B5EF4-FFF2-40B4-BE49-F238E27FC236}">
                <a16:creationId xmlns:a16="http://schemas.microsoft.com/office/drawing/2014/main" id="{CD9FF0FB-30CE-40B4-B3F2-A565E71CE2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4131" name="Straight Connector 4130">
            <a:extLst>
              <a:ext uri="{FF2B5EF4-FFF2-40B4-BE49-F238E27FC236}">
                <a16:creationId xmlns:a16="http://schemas.microsoft.com/office/drawing/2014/main" id="{C7216A06-7EF2-4C72-8D1E-8959D3EB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2611E-2311-A0EF-18DA-6936E4F80672}"/>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095D0FE-AE54-2DF5-41C6-C40D15980CAC}"/>
              </a:ext>
            </a:extLst>
          </p:cNvPr>
          <p:cNvSpPr>
            <a:spLocks noGrp="1"/>
          </p:cNvSpPr>
          <p:nvPr>
            <p:ph idx="1"/>
          </p:nvPr>
        </p:nvSpPr>
        <p:spPr>
          <a:xfrm>
            <a:off x="1066800" y="1874520"/>
            <a:ext cx="10058400" cy="3931920"/>
          </a:xfrm>
        </p:spPr>
        <p:txBody>
          <a:bodyPr>
            <a:normAutofit/>
          </a:bodyPr>
          <a:lstStyle/>
          <a:p>
            <a:pPr marL="0" indent="0" algn="just">
              <a:buNone/>
            </a:pPr>
            <a:r>
              <a:rPr lang="en-GB" sz="2000" b="1" dirty="0"/>
              <a:t>Case study (Never Event): Wrong-site surgery – wrong patient</a:t>
            </a:r>
          </a:p>
          <a:p>
            <a:pPr algn="just"/>
            <a:r>
              <a:rPr lang="en-GB" sz="2000" dirty="0"/>
              <a:t>Based on the Healthcare Safety Investigation Branch (HSIB) investigation report: Wrong site surgery – wrong patient. </a:t>
            </a:r>
          </a:p>
          <a:p>
            <a:pPr algn="just"/>
            <a:r>
              <a:rPr lang="en-GB" sz="2000" dirty="0"/>
              <a:t>According to the report, this is classified as a "Never Event" — a wholly preventable safety incident. </a:t>
            </a:r>
          </a:p>
          <a:p>
            <a:pPr algn="just"/>
            <a:r>
              <a:rPr lang="en-GB" sz="2000" dirty="0"/>
              <a:t>In this case, administrative, communication and systems failures led to surgery being carried out on the wrong patient (Omar et al., 2023).</a:t>
            </a:r>
          </a:p>
          <a:p>
            <a:pPr marL="0" indent="0" algn="just">
              <a:buNone/>
            </a:pPr>
            <a:r>
              <a:rPr lang="en-GB" sz="2000" dirty="0">
                <a:solidFill>
                  <a:srgbClr val="0000FF"/>
                </a:solidFill>
                <a:hlinkClick r:id="rId2">
                  <a:extLst>
                    <a:ext uri="{A12FA001-AC4F-418D-AE19-62706E023703}">
                      <ahyp:hlinkClr xmlns:ahyp="http://schemas.microsoft.com/office/drawing/2018/hyperlinkcolor" val="tx"/>
                    </a:ext>
                  </a:extLst>
                </a:hlinkClick>
              </a:rPr>
              <a:t>https://www.hssib.org.uk/patient-safety-investigations/wrong-site-surgery-wrong-patient/investigation-report/?</a:t>
            </a:r>
            <a:endParaRPr lang="en-GB" sz="2000" dirty="0"/>
          </a:p>
        </p:txBody>
      </p:sp>
    </p:spTree>
    <p:extLst>
      <p:ext uri="{BB962C8B-B14F-4D97-AF65-F5344CB8AC3E}">
        <p14:creationId xmlns:p14="http://schemas.microsoft.com/office/powerpoint/2010/main" val="3651326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4" name="Rectangle 6153">
            <a:extLst>
              <a:ext uri="{FF2B5EF4-FFF2-40B4-BE49-F238E27FC236}">
                <a16:creationId xmlns:a16="http://schemas.microsoft.com/office/drawing/2014/main" id="{8037557B-A47F-47A7-8DBA-525641AF9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6194973E-A242-430D-8F06-23B4410AC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E105E6C-F3F2-761E-2BB6-7BDBD8EF222C}"/>
              </a:ext>
            </a:extLst>
          </p:cNvPr>
          <p:cNvSpPr>
            <a:spLocks noGrp="1"/>
          </p:cNvSpPr>
          <p:nvPr>
            <p:ph type="title"/>
          </p:nvPr>
        </p:nvSpPr>
        <p:spPr>
          <a:xfrm>
            <a:off x="868680" y="243572"/>
            <a:ext cx="6281928" cy="1158775"/>
          </a:xfrm>
        </p:spPr>
        <p:txBody>
          <a:bodyPr>
            <a:normAutofit/>
          </a:bodyPr>
          <a:lstStyle/>
          <a:p>
            <a:r>
              <a:rPr lang="en-GB" dirty="0"/>
              <a:t>Surgical Error</a:t>
            </a:r>
          </a:p>
        </p:txBody>
      </p:sp>
      <p:sp>
        <p:nvSpPr>
          <p:cNvPr id="3" name="Content Placeholder 2">
            <a:extLst>
              <a:ext uri="{FF2B5EF4-FFF2-40B4-BE49-F238E27FC236}">
                <a16:creationId xmlns:a16="http://schemas.microsoft.com/office/drawing/2014/main" id="{4183D699-4F65-23CC-AFE3-94F9E8D4EF5E}"/>
              </a:ext>
            </a:extLst>
          </p:cNvPr>
          <p:cNvSpPr>
            <a:spLocks noGrp="1"/>
          </p:cNvSpPr>
          <p:nvPr>
            <p:ph idx="1"/>
          </p:nvPr>
        </p:nvSpPr>
        <p:spPr>
          <a:xfrm>
            <a:off x="484632" y="1694955"/>
            <a:ext cx="7010182" cy="4632693"/>
          </a:xfrm>
        </p:spPr>
        <p:txBody>
          <a:bodyPr>
            <a:noAutofit/>
          </a:bodyPr>
          <a:lstStyle/>
          <a:p>
            <a:pPr algn="just">
              <a:lnSpc>
                <a:spcPct val="90000"/>
              </a:lnSpc>
            </a:pPr>
            <a:r>
              <a:rPr lang="en-GB" dirty="0"/>
              <a:t>A surgical error is an unintended, preventable mistake that occurs during the planning or execution of an operation, leading to patient harm or risk of harm (</a:t>
            </a:r>
            <a:r>
              <a:rPr lang="en-GB" dirty="0" err="1"/>
              <a:t>Erkmen</a:t>
            </a:r>
            <a:r>
              <a:rPr lang="en-GB" dirty="0"/>
              <a:t> and </a:t>
            </a:r>
            <a:r>
              <a:rPr lang="en-GB" dirty="0" err="1"/>
              <a:t>Frweeman</a:t>
            </a:r>
            <a:r>
              <a:rPr lang="en-GB" dirty="0"/>
              <a:t>, 2021).</a:t>
            </a:r>
          </a:p>
          <a:p>
            <a:pPr algn="just">
              <a:lnSpc>
                <a:spcPct val="90000"/>
              </a:lnSpc>
            </a:pPr>
            <a:r>
              <a:rPr lang="en-GB" dirty="0"/>
              <a:t>Surgical errors include wrong-site surgery, wrong-patient surgery, retained foreign objects, incorrect procedures, or technical mistakes during the operation.</a:t>
            </a:r>
          </a:p>
          <a:p>
            <a:pPr algn="just">
              <a:lnSpc>
                <a:spcPct val="90000"/>
              </a:lnSpc>
            </a:pPr>
            <a:r>
              <a:rPr lang="en-GB" dirty="0"/>
              <a:t>These events are considered “Never Events” when they are wholly preventable through proper safety systems, communication, and adherence to protocols.</a:t>
            </a:r>
          </a:p>
          <a:p>
            <a:pPr algn="just">
              <a:lnSpc>
                <a:spcPct val="90000"/>
              </a:lnSpc>
            </a:pPr>
            <a:r>
              <a:rPr lang="en-GB" dirty="0"/>
              <a:t>Wrong-patient surgery is even rarer but still reported, estimated at roughly 1 in 50,000–100,000 procedures (Omar et al., 2023)..</a:t>
            </a:r>
          </a:p>
          <a:p>
            <a:pPr algn="just">
              <a:lnSpc>
                <a:spcPct val="90000"/>
              </a:lnSpc>
            </a:pPr>
            <a:r>
              <a:rPr lang="en-GB" dirty="0"/>
              <a:t>UK NHS data show wrong-site surgery accounts for nearly half of all reported Never Events in some years, indicating that despite safety protocols, these incidents still occur (Omar et al., 2023)..</a:t>
            </a:r>
          </a:p>
        </p:txBody>
      </p:sp>
      <p:pic>
        <p:nvPicPr>
          <p:cNvPr id="6149" name="Picture 5" descr="Common Surgical Errors ...">
            <a:extLst>
              <a:ext uri="{FF2B5EF4-FFF2-40B4-BE49-F238E27FC236}">
                <a16:creationId xmlns:a16="http://schemas.microsoft.com/office/drawing/2014/main" id="{5FA29CA4-E5AC-20B3-BC8E-321C26C643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1172" r="40330"/>
          <a:stretch>
            <a:fillRect/>
          </a:stretch>
        </p:blipFill>
        <p:spPr bwMode="auto">
          <a:xfrm>
            <a:off x="8386170" y="484632"/>
            <a:ext cx="3321198" cy="5740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45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57229-85B7-B6B7-BDA7-270D660F4AB3}"/>
              </a:ext>
            </a:extLst>
          </p:cNvPr>
          <p:cNvSpPr>
            <a:spLocks noGrp="1"/>
          </p:cNvSpPr>
          <p:nvPr>
            <p:ph type="title"/>
          </p:nvPr>
        </p:nvSpPr>
        <p:spPr>
          <a:xfrm>
            <a:off x="6681729" y="383885"/>
            <a:ext cx="5102839" cy="676631"/>
          </a:xfrm>
        </p:spPr>
        <p:txBody>
          <a:bodyPr>
            <a:noAutofit/>
          </a:bodyPr>
          <a:lstStyle/>
          <a:p>
            <a:r>
              <a:rPr lang="en-GB" sz="3200" dirty="0"/>
              <a:t>Swiss Cheese Model</a:t>
            </a:r>
          </a:p>
        </p:txBody>
      </p:sp>
      <p:sp>
        <p:nvSpPr>
          <p:cNvPr id="1034" name="Rectangle 1033">
            <a:extLst>
              <a:ext uri="{FF2B5EF4-FFF2-40B4-BE49-F238E27FC236}">
                <a16:creationId xmlns:a16="http://schemas.microsoft.com/office/drawing/2014/main" id="{43047B46-4F2F-4746-8B82-B30EAAAE0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3443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5">
            <a:extLst>
              <a:ext uri="{FF2B5EF4-FFF2-40B4-BE49-F238E27FC236}">
                <a16:creationId xmlns:a16="http://schemas.microsoft.com/office/drawing/2014/main" id="{A54E8A8E-D194-4D55-92A3-6B0799722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024" y="253548"/>
            <a:ext cx="5851795" cy="6384816"/>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1029" name="Picture 5" descr="Reason's Swiss Cheese Model (Source: Reason (1997)). | Download Scientific  Diagram">
            <a:extLst>
              <a:ext uri="{FF2B5EF4-FFF2-40B4-BE49-F238E27FC236}">
                <a16:creationId xmlns:a16="http://schemas.microsoft.com/office/drawing/2014/main" id="{31F28E4E-BB78-08E7-E2E7-78B74D99A6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000" r="6703" b="2"/>
          <a:stretch>
            <a:fillRect/>
          </a:stretch>
        </p:blipFill>
        <p:spPr bwMode="auto">
          <a:xfrm>
            <a:off x="407432" y="419292"/>
            <a:ext cx="5522976" cy="6053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7913CC-3CD3-A816-A8E0-96C66723860E}"/>
              </a:ext>
            </a:extLst>
          </p:cNvPr>
          <p:cNvSpPr>
            <a:spLocks noGrp="1"/>
          </p:cNvSpPr>
          <p:nvPr>
            <p:ph idx="1"/>
          </p:nvPr>
        </p:nvSpPr>
        <p:spPr>
          <a:xfrm>
            <a:off x="6506842" y="1306286"/>
            <a:ext cx="5442133" cy="5332078"/>
          </a:xfrm>
        </p:spPr>
        <p:txBody>
          <a:bodyPr>
            <a:noAutofit/>
          </a:bodyPr>
          <a:lstStyle/>
          <a:p>
            <a:pPr algn="just">
              <a:lnSpc>
                <a:spcPct val="90000"/>
              </a:lnSpc>
            </a:pPr>
            <a:r>
              <a:rPr lang="en-GB" dirty="0"/>
              <a:t>Multiple system weaknesses aligned across several layers of the organisation, allowing both organisational and human errors to progress through the system without being detected (Khosla et al., 2021).</a:t>
            </a:r>
          </a:p>
          <a:p>
            <a:pPr algn="just">
              <a:lnSpc>
                <a:spcPct val="90000"/>
              </a:lnSpc>
            </a:pPr>
            <a:r>
              <a:rPr lang="en-GB" dirty="0"/>
              <a:t>Latent failures such as unclear documentation, inconsistent safety protocols, and inadequate communication structures created vulnerabilities within the system’s defences (Brennan, 2023).</a:t>
            </a:r>
          </a:p>
          <a:p>
            <a:pPr algn="just">
              <a:lnSpc>
                <a:spcPct val="90000"/>
              </a:lnSpc>
            </a:pPr>
            <a:r>
              <a:rPr lang="en-GB" dirty="0"/>
              <a:t>Active failures, including incorrect identity checks and assumptions made during patient verification, enabled the wrong patient to be taken into theatre (Khosla et al., 2021).</a:t>
            </a:r>
          </a:p>
          <a:p>
            <a:pPr algn="just">
              <a:lnSpc>
                <a:spcPct val="90000"/>
              </a:lnSpc>
            </a:pPr>
            <a:r>
              <a:rPr lang="en-GB" dirty="0"/>
              <a:t>Critical safety barriers, such as surgical checklists, team briefings, and site-verification steps, were inconsistently applied or bypassed, reducing their ability to prevent the error (Brennan, 2023).</a:t>
            </a:r>
          </a:p>
          <a:p>
            <a:pPr marL="0" indent="0" algn="just">
              <a:lnSpc>
                <a:spcPct val="90000"/>
              </a:lnSpc>
              <a:buNone/>
            </a:pPr>
            <a:endParaRPr lang="en-GB" dirty="0"/>
          </a:p>
        </p:txBody>
      </p:sp>
    </p:spTree>
    <p:extLst>
      <p:ext uri="{BB962C8B-B14F-4D97-AF65-F5344CB8AC3E}">
        <p14:creationId xmlns:p14="http://schemas.microsoft.com/office/powerpoint/2010/main" val="3505924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87550-E698-0DC6-FE14-C88129AADA01}"/>
              </a:ext>
            </a:extLst>
          </p:cNvPr>
          <p:cNvSpPr>
            <a:spLocks noGrp="1"/>
          </p:cNvSpPr>
          <p:nvPr>
            <p:ph type="title"/>
          </p:nvPr>
        </p:nvSpPr>
        <p:spPr>
          <a:xfrm>
            <a:off x="6822474" y="642594"/>
            <a:ext cx="4966756" cy="1371600"/>
          </a:xfrm>
        </p:spPr>
        <p:txBody>
          <a:bodyPr>
            <a:normAutofit/>
          </a:bodyPr>
          <a:lstStyle/>
          <a:p>
            <a:r>
              <a:rPr lang="en-GB" sz="3200" dirty="0"/>
              <a:t>Root Cause Analysis</a:t>
            </a:r>
          </a:p>
        </p:txBody>
      </p:sp>
      <p:sp useBgFill="1">
        <p:nvSpPr>
          <p:cNvPr id="7175" name="Rectangle 7174">
            <a:extLst>
              <a:ext uri="{FF2B5EF4-FFF2-40B4-BE49-F238E27FC236}">
                <a16:creationId xmlns:a16="http://schemas.microsoft.com/office/drawing/2014/main" id="{6936D704-5904-42AD-9DA1-E236DCE15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Get to the Root (Cause Analysis) in 5 Easy Steps - Observability Experts">
            <a:extLst>
              <a:ext uri="{FF2B5EF4-FFF2-40B4-BE49-F238E27FC236}">
                <a16:creationId xmlns:a16="http://schemas.microsoft.com/office/drawing/2014/main" id="{64530996-EC23-81E2-B0B6-A33063C8C96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7654" y="1972852"/>
            <a:ext cx="5367165" cy="292510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F6C97D0-1666-8F04-BCC8-97C6C6016B23}"/>
              </a:ext>
            </a:extLst>
          </p:cNvPr>
          <p:cNvSpPr>
            <a:spLocks noGrp="1"/>
          </p:cNvSpPr>
          <p:nvPr>
            <p:ph idx="1"/>
          </p:nvPr>
        </p:nvSpPr>
        <p:spPr>
          <a:xfrm>
            <a:off x="7064082" y="2103120"/>
            <a:ext cx="4472922" cy="4297680"/>
          </a:xfrm>
        </p:spPr>
        <p:txBody>
          <a:bodyPr>
            <a:normAutofit/>
          </a:bodyPr>
          <a:lstStyle/>
          <a:p>
            <a:pPr algn="just">
              <a:lnSpc>
                <a:spcPct val="90000"/>
              </a:lnSpc>
            </a:pPr>
            <a:r>
              <a:rPr lang="en-GB" dirty="0"/>
              <a:t>RCA identified failures in patient identification, communication, and adherence to safety protocols.</a:t>
            </a:r>
          </a:p>
          <a:p>
            <a:pPr algn="just">
              <a:lnSpc>
                <a:spcPct val="90000"/>
              </a:lnSpc>
            </a:pPr>
            <a:r>
              <a:rPr lang="en-GB" dirty="0"/>
              <a:t> The 5-Whys technique showed that staff assumptions and checklist non-compliance contributed to the error.</a:t>
            </a:r>
          </a:p>
          <a:p>
            <a:pPr algn="just">
              <a:lnSpc>
                <a:spcPct val="90000"/>
              </a:lnSpc>
            </a:pPr>
            <a:r>
              <a:rPr lang="en-GB" dirty="0"/>
              <a:t>Human factors, workload pressure, and unclear accountability were major root causes.</a:t>
            </a:r>
          </a:p>
          <a:p>
            <a:pPr algn="just">
              <a:lnSpc>
                <a:spcPct val="90000"/>
              </a:lnSpc>
            </a:pPr>
            <a:r>
              <a:rPr lang="en-GB" dirty="0"/>
              <a:t>RCA highlighted the need to strengthen verification procedures and team coordination.</a:t>
            </a:r>
          </a:p>
          <a:p>
            <a:pPr marL="0" indent="0" algn="r">
              <a:lnSpc>
                <a:spcPct val="90000"/>
              </a:lnSpc>
              <a:buNone/>
            </a:pPr>
            <a:r>
              <a:rPr lang="en-GB" dirty="0"/>
              <a:t>(Stretton, 2021)</a:t>
            </a:r>
          </a:p>
        </p:txBody>
      </p:sp>
    </p:spTree>
    <p:extLst>
      <p:ext uri="{BB962C8B-B14F-4D97-AF65-F5344CB8AC3E}">
        <p14:creationId xmlns:p14="http://schemas.microsoft.com/office/powerpoint/2010/main" val="3474225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741112FB-5BE2-1B03-6966-BE271719FDA5}"/>
              </a:ext>
            </a:extLst>
          </p:cNvPr>
          <p:cNvSpPr>
            <a:spLocks noGrp="1"/>
          </p:cNvSpPr>
          <p:nvPr>
            <p:ph type="title"/>
          </p:nvPr>
        </p:nvSpPr>
        <p:spPr>
          <a:xfrm>
            <a:off x="573409" y="559477"/>
            <a:ext cx="3765200" cy="5709931"/>
          </a:xfrm>
        </p:spPr>
        <p:txBody>
          <a:bodyPr>
            <a:normAutofit/>
          </a:bodyPr>
          <a:lstStyle/>
          <a:p>
            <a:pPr algn="ctr"/>
            <a:r>
              <a:rPr lang="en-GB" sz="4400" dirty="0"/>
              <a:t>Fishbone Diagram (Cause Categories)</a:t>
            </a:r>
          </a:p>
        </p:txBody>
      </p:sp>
      <p:graphicFrame>
        <p:nvGraphicFramePr>
          <p:cNvPr id="5" name="Content Placeholder 2">
            <a:extLst>
              <a:ext uri="{FF2B5EF4-FFF2-40B4-BE49-F238E27FC236}">
                <a16:creationId xmlns:a16="http://schemas.microsoft.com/office/drawing/2014/main" id="{FA2523E0-E18C-7542-0F11-E788FF6F54FF}"/>
              </a:ext>
            </a:extLst>
          </p:cNvPr>
          <p:cNvGraphicFramePr>
            <a:graphicFrameLocks noGrp="1"/>
          </p:cNvGraphicFramePr>
          <p:nvPr>
            <p:ph idx="1"/>
            <p:extLst>
              <p:ext uri="{D42A27DB-BD31-4B8C-83A1-F6EECF244321}">
                <p14:modId xmlns:p14="http://schemas.microsoft.com/office/powerpoint/2010/main" val="2577852776"/>
              </p:ext>
            </p:extLst>
          </p:nvPr>
        </p:nvGraphicFramePr>
        <p:xfrm>
          <a:off x="4993008" y="299916"/>
          <a:ext cx="6964296" cy="6382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2077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CDAC0-F576-0D8B-CC25-4D77B4D58212}"/>
              </a:ext>
            </a:extLst>
          </p:cNvPr>
          <p:cNvSpPr>
            <a:spLocks noGrp="1"/>
          </p:cNvSpPr>
          <p:nvPr>
            <p:ph type="title"/>
          </p:nvPr>
        </p:nvSpPr>
        <p:spPr>
          <a:xfrm>
            <a:off x="424543" y="642594"/>
            <a:ext cx="11544299" cy="1039249"/>
          </a:xfrm>
        </p:spPr>
        <p:txBody>
          <a:bodyPr>
            <a:normAutofit fontScale="90000"/>
          </a:bodyPr>
          <a:lstStyle/>
          <a:p>
            <a:r>
              <a:rPr lang="en-GB" sz="3600" dirty="0"/>
              <a:t>Donabedian Model (Structure–Process–Outcome)</a:t>
            </a:r>
          </a:p>
        </p:txBody>
      </p:sp>
      <p:sp>
        <p:nvSpPr>
          <p:cNvPr id="3" name="Content Placeholder 2">
            <a:extLst>
              <a:ext uri="{FF2B5EF4-FFF2-40B4-BE49-F238E27FC236}">
                <a16:creationId xmlns:a16="http://schemas.microsoft.com/office/drawing/2014/main" id="{165A6B60-8A80-47AF-12A2-1807A36D5C87}"/>
              </a:ext>
            </a:extLst>
          </p:cNvPr>
          <p:cNvSpPr>
            <a:spLocks noGrp="1"/>
          </p:cNvSpPr>
          <p:nvPr>
            <p:ph idx="1"/>
          </p:nvPr>
        </p:nvSpPr>
        <p:spPr>
          <a:xfrm>
            <a:off x="538844" y="2103120"/>
            <a:ext cx="7013424" cy="3931920"/>
          </a:xfrm>
        </p:spPr>
        <p:txBody>
          <a:bodyPr>
            <a:normAutofit/>
          </a:bodyPr>
          <a:lstStyle/>
          <a:p>
            <a:pPr algn="just"/>
            <a:r>
              <a:rPr lang="en-GB" b="1" dirty="0"/>
              <a:t>Structure: </a:t>
            </a:r>
            <a:r>
              <a:rPr lang="en-GB" dirty="0"/>
              <a:t>Organisational resources, adequate staffing levels, and strong safety policies such as the </a:t>
            </a:r>
            <a:r>
              <a:rPr lang="en-GB" dirty="0" err="1"/>
              <a:t>NatSSIPs</a:t>
            </a:r>
            <a:r>
              <a:rPr lang="en-GB" dirty="0"/>
              <a:t> provide the foundational framework that supports safe surgical practice (Yang et al., 2025).</a:t>
            </a:r>
          </a:p>
          <a:p>
            <a:pPr algn="just"/>
            <a:r>
              <a:rPr lang="en-GB" b="1" dirty="0"/>
              <a:t>Process: </a:t>
            </a:r>
            <a:r>
              <a:rPr lang="en-GB" dirty="0"/>
              <a:t>The way surgical checks, site-marking procedures, and patient-identification steps are carried out in real clinical settings directly influences the reliability of care (Yang et al., 2025).</a:t>
            </a:r>
          </a:p>
          <a:p>
            <a:pPr algn="just"/>
            <a:r>
              <a:rPr lang="en-GB" b="1" dirty="0"/>
              <a:t>Outcome: </a:t>
            </a:r>
            <a:r>
              <a:rPr lang="en-GB" dirty="0"/>
              <a:t>Failures in structure and process can lead to wrong-patient surgery, cause significant patient harm, reduce public trust, and create long-term reputational damage for the NHS (Yang et al., 2025).</a:t>
            </a:r>
          </a:p>
        </p:txBody>
      </p:sp>
      <p:pic>
        <p:nvPicPr>
          <p:cNvPr id="8194" name="Picture 2" descr="Donabedian's Model for Health care Quality Management">
            <a:extLst>
              <a:ext uri="{FF2B5EF4-FFF2-40B4-BE49-F238E27FC236}">
                <a16:creationId xmlns:a16="http://schemas.microsoft.com/office/drawing/2014/main" id="{84F8C716-B9AB-7152-AB38-D6BE0B0FAB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53228" y="2014194"/>
            <a:ext cx="3449534" cy="3931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2348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PDSA Cycle - The W. Edwards Deming Institute">
            <a:extLst>
              <a:ext uri="{FF2B5EF4-FFF2-40B4-BE49-F238E27FC236}">
                <a16:creationId xmlns:a16="http://schemas.microsoft.com/office/drawing/2014/main" id="{D06BD081-1005-E192-0F6F-001D3EAA4E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7880" r="18820" b="-2"/>
          <a:stretch>
            <a:fillRect/>
          </a:stretch>
        </p:blipFill>
        <p:spPr bwMode="auto">
          <a:xfrm>
            <a:off x="190846" y="237744"/>
            <a:ext cx="4040033" cy="6382512"/>
          </a:xfrm>
          <a:prstGeom prst="rect">
            <a:avLst/>
          </a:prstGeom>
          <a:noFill/>
          <a:extLst>
            <a:ext uri="{909E8E84-426E-40DD-AFC4-6F175D3DCCD1}">
              <a14:hiddenFill xmlns:a14="http://schemas.microsoft.com/office/drawing/2010/main">
                <a:solidFill>
                  <a:srgbClr val="FFFFFF"/>
                </a:solidFill>
              </a14:hiddenFill>
            </a:ext>
          </a:extLst>
        </p:spPr>
      </p:pic>
      <p:sp>
        <p:nvSpPr>
          <p:cNvPr id="9223" name="Rectangle 9222">
            <a:extLst>
              <a:ext uri="{FF2B5EF4-FFF2-40B4-BE49-F238E27FC236}">
                <a16:creationId xmlns:a16="http://schemas.microsoft.com/office/drawing/2014/main" id="{BE7270DF-375F-4ECC-989A-D033E481A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9CE77D8-73B6-C9BD-691C-CC558CCC3670}"/>
              </a:ext>
            </a:extLst>
          </p:cNvPr>
          <p:cNvSpPr>
            <a:spLocks noGrp="1"/>
          </p:cNvSpPr>
          <p:nvPr>
            <p:ph type="title"/>
          </p:nvPr>
        </p:nvSpPr>
        <p:spPr>
          <a:xfrm>
            <a:off x="4965192" y="642593"/>
            <a:ext cx="6280826" cy="941278"/>
          </a:xfrm>
        </p:spPr>
        <p:txBody>
          <a:bodyPr>
            <a:normAutofit/>
          </a:bodyPr>
          <a:lstStyle/>
          <a:p>
            <a:pPr algn="ctr"/>
            <a:r>
              <a:rPr lang="en-GB" sz="4400" dirty="0"/>
              <a:t>PDSA Model </a:t>
            </a:r>
          </a:p>
        </p:txBody>
      </p:sp>
      <p:sp>
        <p:nvSpPr>
          <p:cNvPr id="3" name="Content Placeholder 2">
            <a:extLst>
              <a:ext uri="{FF2B5EF4-FFF2-40B4-BE49-F238E27FC236}">
                <a16:creationId xmlns:a16="http://schemas.microsoft.com/office/drawing/2014/main" id="{5391FC9B-D269-3E5F-422A-739AD0569353}"/>
              </a:ext>
            </a:extLst>
          </p:cNvPr>
          <p:cNvSpPr>
            <a:spLocks noGrp="1"/>
          </p:cNvSpPr>
          <p:nvPr>
            <p:ph idx="1"/>
          </p:nvPr>
        </p:nvSpPr>
        <p:spPr>
          <a:xfrm>
            <a:off x="4564488" y="1764238"/>
            <a:ext cx="7102929" cy="4451169"/>
          </a:xfrm>
        </p:spPr>
        <p:txBody>
          <a:bodyPr>
            <a:normAutofit/>
          </a:bodyPr>
          <a:lstStyle/>
          <a:p>
            <a:pPr algn="just">
              <a:lnSpc>
                <a:spcPct val="90000"/>
              </a:lnSpc>
            </a:pPr>
            <a:r>
              <a:rPr lang="en-GB" b="1" dirty="0"/>
              <a:t>Plan: </a:t>
            </a:r>
            <a:r>
              <a:rPr lang="en-GB" dirty="0"/>
              <a:t>Redesign the ID-verification process, strengthen the use of surgical safety checklists, and introduce human-factors training to address weaknesses in communication and decision-making (Bradley et al., 2024).</a:t>
            </a:r>
          </a:p>
          <a:p>
            <a:pPr algn="just">
              <a:lnSpc>
                <a:spcPct val="90000"/>
              </a:lnSpc>
            </a:pPr>
            <a:r>
              <a:rPr lang="en-GB" b="1" dirty="0"/>
              <a:t>Do: </a:t>
            </a:r>
            <a:r>
              <a:rPr lang="en-GB" dirty="0"/>
              <a:t>Pilot these improved procedures in selected theatres, gathering initial feedback from staff to understand practicality and identify early challenges (Bondoc et al., 2024).</a:t>
            </a:r>
          </a:p>
          <a:p>
            <a:pPr algn="just">
              <a:lnSpc>
                <a:spcPct val="90000"/>
              </a:lnSpc>
            </a:pPr>
            <a:r>
              <a:rPr lang="en-GB" b="1" dirty="0"/>
              <a:t>Study: </a:t>
            </a:r>
            <a:r>
              <a:rPr lang="en-GB" dirty="0"/>
              <a:t>Evaluate compliance with the new processes by reviewing near-miss reports, monitoring error-prevention data, and assessing staff confidence in the updated safety practices (Bondoc et al., 2024).</a:t>
            </a:r>
          </a:p>
          <a:p>
            <a:pPr algn="just">
              <a:lnSpc>
                <a:spcPct val="90000"/>
              </a:lnSpc>
            </a:pPr>
            <a:r>
              <a:rPr lang="en-GB" b="1" dirty="0"/>
              <a:t>Act: </a:t>
            </a:r>
            <a:r>
              <a:rPr lang="en-GB" dirty="0"/>
              <a:t>Refine the redesigned procedures based on evaluation results and then implement them as a standardised practice across the entire organisation to ensure consistent safety improvement (Bradley et al., 2024)..</a:t>
            </a:r>
          </a:p>
          <a:p>
            <a:pPr algn="just">
              <a:lnSpc>
                <a:spcPct val="90000"/>
              </a:lnSpc>
            </a:pPr>
            <a:endParaRPr lang="en-GB" dirty="0"/>
          </a:p>
        </p:txBody>
      </p:sp>
    </p:spTree>
    <p:extLst>
      <p:ext uri="{BB962C8B-B14F-4D97-AF65-F5344CB8AC3E}">
        <p14:creationId xmlns:p14="http://schemas.microsoft.com/office/powerpoint/2010/main" val="16784179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DD30562E-48F4-4140-DA6B-A3706980D9A5}"/>
              </a:ext>
            </a:extLst>
          </p:cNvPr>
          <p:cNvSpPr>
            <a:spLocks noGrp="1"/>
          </p:cNvSpPr>
          <p:nvPr>
            <p:ph type="title"/>
          </p:nvPr>
        </p:nvSpPr>
        <p:spPr>
          <a:xfrm>
            <a:off x="573409" y="559477"/>
            <a:ext cx="3765200" cy="5709931"/>
          </a:xfrm>
        </p:spPr>
        <p:txBody>
          <a:bodyPr>
            <a:normAutofit/>
          </a:bodyPr>
          <a:lstStyle/>
          <a:p>
            <a:pPr algn="ctr"/>
            <a:r>
              <a:rPr lang="en-GB" dirty="0"/>
              <a:t>Kurt Lewin’s Change Theory</a:t>
            </a:r>
          </a:p>
        </p:txBody>
      </p:sp>
      <p:graphicFrame>
        <p:nvGraphicFramePr>
          <p:cNvPr id="5" name="Content Placeholder 2">
            <a:extLst>
              <a:ext uri="{FF2B5EF4-FFF2-40B4-BE49-F238E27FC236}">
                <a16:creationId xmlns:a16="http://schemas.microsoft.com/office/drawing/2014/main" id="{C4A78A49-E880-C825-D897-84A8D00B75EC}"/>
              </a:ext>
            </a:extLst>
          </p:cNvPr>
          <p:cNvGraphicFramePr>
            <a:graphicFrameLocks noGrp="1"/>
          </p:cNvGraphicFramePr>
          <p:nvPr>
            <p:ph idx="1"/>
            <p:extLst>
              <p:ext uri="{D42A27DB-BD31-4B8C-83A1-F6EECF244321}">
                <p14:modId xmlns:p14="http://schemas.microsoft.com/office/powerpoint/2010/main" val="3358641758"/>
              </p:ext>
            </p:extLst>
          </p:nvPr>
        </p:nvGraphicFramePr>
        <p:xfrm>
          <a:off x="4888991" y="424542"/>
          <a:ext cx="6949223" cy="6195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1300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29D84C9C-500F-2A4B-904A-51B7048938E7}"/>
              </a:ext>
            </a:extLst>
          </p:cNvPr>
          <p:cNvSpPr>
            <a:spLocks noGrp="1"/>
          </p:cNvSpPr>
          <p:nvPr>
            <p:ph type="title"/>
          </p:nvPr>
        </p:nvSpPr>
        <p:spPr>
          <a:xfrm>
            <a:off x="573409" y="559477"/>
            <a:ext cx="3765200" cy="5709931"/>
          </a:xfrm>
        </p:spPr>
        <p:txBody>
          <a:bodyPr>
            <a:normAutofit/>
          </a:bodyPr>
          <a:lstStyle/>
          <a:p>
            <a:pPr algn="ctr"/>
            <a:r>
              <a:rPr lang="en-GB" sz="3000"/>
              <a:t>Transformational Leadership Approach</a:t>
            </a:r>
          </a:p>
        </p:txBody>
      </p:sp>
      <p:graphicFrame>
        <p:nvGraphicFramePr>
          <p:cNvPr id="5" name="Content Placeholder 2">
            <a:extLst>
              <a:ext uri="{FF2B5EF4-FFF2-40B4-BE49-F238E27FC236}">
                <a16:creationId xmlns:a16="http://schemas.microsoft.com/office/drawing/2014/main" id="{23798554-26DD-065F-269F-74EE831CD7E5}"/>
              </a:ext>
            </a:extLst>
          </p:cNvPr>
          <p:cNvGraphicFramePr>
            <a:graphicFrameLocks noGrp="1"/>
          </p:cNvGraphicFramePr>
          <p:nvPr>
            <p:ph idx="1"/>
            <p:extLst>
              <p:ext uri="{D42A27DB-BD31-4B8C-83A1-F6EECF244321}">
                <p14:modId xmlns:p14="http://schemas.microsoft.com/office/powerpoint/2010/main" val="2897416887"/>
              </p:ext>
            </p:extLst>
          </p:nvPr>
        </p:nvGraphicFramePr>
        <p:xfrm>
          <a:off x="5243102" y="391886"/>
          <a:ext cx="6360090" cy="62283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6932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98E5-9EF1-84A8-BD7F-3EE25EE2EE1C}"/>
              </a:ext>
            </a:extLst>
          </p:cNvPr>
          <p:cNvSpPr>
            <a:spLocks noGrp="1"/>
          </p:cNvSpPr>
          <p:nvPr>
            <p:ph type="title"/>
          </p:nvPr>
        </p:nvSpPr>
        <p:spPr/>
        <p:txBody>
          <a:bodyPr>
            <a:normAutofit/>
          </a:bodyPr>
          <a:lstStyle/>
          <a:p>
            <a:pPr algn="ctr"/>
            <a:r>
              <a:rPr lang="en-GB" sz="4000" dirty="0"/>
              <a:t>Policy Issues Contributing to Root Causes</a:t>
            </a:r>
          </a:p>
        </p:txBody>
      </p:sp>
      <p:sp>
        <p:nvSpPr>
          <p:cNvPr id="3" name="Content Placeholder 2">
            <a:extLst>
              <a:ext uri="{FF2B5EF4-FFF2-40B4-BE49-F238E27FC236}">
                <a16:creationId xmlns:a16="http://schemas.microsoft.com/office/drawing/2014/main" id="{6BBB7998-E720-2285-4650-8DA37AEE4ECD}"/>
              </a:ext>
            </a:extLst>
          </p:cNvPr>
          <p:cNvSpPr>
            <a:spLocks noGrp="1"/>
          </p:cNvSpPr>
          <p:nvPr>
            <p:ph idx="1"/>
          </p:nvPr>
        </p:nvSpPr>
        <p:spPr>
          <a:xfrm>
            <a:off x="555171" y="2103119"/>
            <a:ext cx="11201399" cy="4330337"/>
          </a:xfrm>
        </p:spPr>
        <p:txBody>
          <a:bodyPr>
            <a:normAutofit/>
          </a:bodyPr>
          <a:lstStyle/>
          <a:p>
            <a:pPr algn="just"/>
            <a:r>
              <a:rPr lang="en-GB" dirty="0"/>
              <a:t>Inconsistent implementation of </a:t>
            </a:r>
            <a:r>
              <a:rPr lang="en-GB" dirty="0" err="1"/>
              <a:t>NatSSIPs</a:t>
            </a:r>
            <a:r>
              <a:rPr lang="en-GB" dirty="0"/>
              <a:t> (National Safety Standards for Invasive Procedures) across different NHS trusts leads to significant variation in safety practices, making some environments more vulnerable to surgical errors than others (Underwood and Kilvington, 2024).</a:t>
            </a:r>
          </a:p>
          <a:p>
            <a:pPr algn="just"/>
            <a:r>
              <a:rPr lang="en-GB" dirty="0"/>
              <a:t>Ongoing staffing shortages and high workload pressures reduce the time available for staff to perform thorough and accurate ID checks, increasing the likelihood of mistakes (Underwood and Kilvington, 2024).</a:t>
            </a:r>
          </a:p>
          <a:p>
            <a:pPr algn="just"/>
            <a:r>
              <a:rPr lang="en-GB" dirty="0"/>
              <a:t>Weak enforcement of organisational safety-culture policies results in limited speaking-up behaviour, preventing frontline staff from voicing concerns that could stop errors before they occur (Underwood and Kilvington, 2024).</a:t>
            </a:r>
          </a:p>
          <a:p>
            <a:pPr algn="just"/>
            <a:r>
              <a:rPr lang="en-GB" dirty="0"/>
              <a:t>Insufficient national sharing of learning from previous never events means many trusts unknowingly repeat similar mistakes instead of benefiting from system-wide lessons (Underwood and Kilvington, 2024).</a:t>
            </a:r>
          </a:p>
          <a:p>
            <a:pPr algn="just"/>
            <a:r>
              <a:rPr lang="en-GB" dirty="0"/>
              <a:t>Gaps in regulatory follow-up and inconsistent oversight reduce accountability and allow unsafe practices to persist without timely correction (Underwood and Kilvington, 2024).</a:t>
            </a:r>
          </a:p>
        </p:txBody>
      </p:sp>
    </p:spTree>
    <p:extLst>
      <p:ext uri="{BB962C8B-B14F-4D97-AF65-F5344CB8AC3E}">
        <p14:creationId xmlns:p14="http://schemas.microsoft.com/office/powerpoint/2010/main" val="3678130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CCB31-8C4E-617E-4F40-E9028C6C4E84}"/>
              </a:ext>
            </a:extLst>
          </p:cNvPr>
          <p:cNvSpPr>
            <a:spLocks noGrp="1"/>
          </p:cNvSpPr>
          <p:nvPr>
            <p:ph type="title"/>
          </p:nvPr>
        </p:nvSpPr>
        <p:spPr>
          <a:xfrm>
            <a:off x="1066800" y="642594"/>
            <a:ext cx="10058400" cy="1371600"/>
          </a:xfrm>
        </p:spPr>
        <p:txBody>
          <a:bodyPr>
            <a:normAutofit/>
          </a:bodyPr>
          <a:lstStyle/>
          <a:p>
            <a:pPr algn="ctr"/>
            <a:r>
              <a:rPr lang="en-GB" sz="4400"/>
              <a:t>Impact on Service Provision (Quality, Efficiency, Equity)</a:t>
            </a:r>
          </a:p>
        </p:txBody>
      </p:sp>
      <p:graphicFrame>
        <p:nvGraphicFramePr>
          <p:cNvPr id="5" name="Content Placeholder 2">
            <a:extLst>
              <a:ext uri="{FF2B5EF4-FFF2-40B4-BE49-F238E27FC236}">
                <a16:creationId xmlns:a16="http://schemas.microsoft.com/office/drawing/2014/main" id="{A7940531-18CE-7EF6-57C0-2C3123A5713B}"/>
              </a:ext>
            </a:extLst>
          </p:cNvPr>
          <p:cNvGraphicFramePr>
            <a:graphicFrameLocks noGrp="1"/>
          </p:cNvGraphicFramePr>
          <p:nvPr>
            <p:ph idx="1"/>
            <p:extLst>
              <p:ext uri="{D42A27DB-BD31-4B8C-83A1-F6EECF244321}">
                <p14:modId xmlns:p14="http://schemas.microsoft.com/office/powerpoint/2010/main" val="1374542810"/>
              </p:ext>
            </p:extLst>
          </p:nvPr>
        </p:nvGraphicFramePr>
        <p:xfrm>
          <a:off x="1066800" y="2310062"/>
          <a:ext cx="10657114" cy="42050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2590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B08F-AC81-4736-7FA7-88D927729F9B}"/>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42CD4F65-CF39-E2C3-BD63-C9C284CDE785}"/>
              </a:ext>
            </a:extLst>
          </p:cNvPr>
          <p:cNvSpPr>
            <a:spLocks noGrp="1"/>
          </p:cNvSpPr>
          <p:nvPr>
            <p:ph idx="1"/>
          </p:nvPr>
        </p:nvSpPr>
        <p:spPr>
          <a:xfrm>
            <a:off x="685800" y="2103120"/>
            <a:ext cx="10907486" cy="4112286"/>
          </a:xfrm>
        </p:spPr>
        <p:txBody>
          <a:bodyPr>
            <a:normAutofit/>
          </a:bodyPr>
          <a:lstStyle/>
          <a:p>
            <a:pPr algn="just"/>
            <a:r>
              <a:rPr lang="en-GB" dirty="0"/>
              <a:t>Strengthen and Standardise ID-Verification Protocols: Implement a mandatory, multi-step patient identification process across all theatres, supported by regular audits to ensure full compliance (Hafez et al., 2023).</a:t>
            </a:r>
          </a:p>
          <a:p>
            <a:pPr algn="just"/>
            <a:r>
              <a:rPr lang="en-GB" dirty="0"/>
              <a:t>Enhance Staff Training and Human-Factors Education: Provide ongoing training on communication, teamwork, and situational awareness to reduce human error and improve safety behaviours (Hafez et al., 2023).</a:t>
            </a:r>
          </a:p>
          <a:p>
            <a:pPr algn="just"/>
            <a:r>
              <a:rPr lang="en-GB" dirty="0"/>
              <a:t>Improve Safety Culture and Speaking-Up Mechanisms: Establish a non-punitive environment where staff feel safe to raise concerns, supported by clear reporting channels and visible leadership commitment (Underwood and Kilvington, 2024).</a:t>
            </a:r>
          </a:p>
          <a:p>
            <a:pPr algn="just"/>
            <a:r>
              <a:rPr lang="en-GB" dirty="0"/>
              <a:t>Increase National Learning and Policy Enforcement: Ensure that lessons from never events are rapidly shared across all NHS trusts and strengthen regulatory follow-up to ensure policies like </a:t>
            </a:r>
            <a:r>
              <a:rPr lang="en-GB" dirty="0" err="1"/>
              <a:t>NatSSIPs</a:t>
            </a:r>
            <a:r>
              <a:rPr lang="en-GB" dirty="0"/>
              <a:t> are consistently implemented (Underwood and Kilvington, 2024).</a:t>
            </a:r>
          </a:p>
        </p:txBody>
      </p:sp>
    </p:spTree>
    <p:extLst>
      <p:ext uri="{BB962C8B-B14F-4D97-AF65-F5344CB8AC3E}">
        <p14:creationId xmlns:p14="http://schemas.microsoft.com/office/powerpoint/2010/main" val="2292332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55238-1CF1-4291-B663-4003B68F955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87BA27D-8669-9A8A-250B-C86885B047CC}"/>
              </a:ext>
            </a:extLst>
          </p:cNvPr>
          <p:cNvSpPr>
            <a:spLocks noGrp="1"/>
          </p:cNvSpPr>
          <p:nvPr>
            <p:ph idx="1"/>
          </p:nvPr>
        </p:nvSpPr>
        <p:spPr/>
        <p:txBody>
          <a:bodyPr/>
          <a:lstStyle/>
          <a:p>
            <a:r>
              <a:rPr lang="en-GB" dirty="0"/>
              <a:t>Wrong-patient surgery demonstrates how multiple systemic, human, and policy failures can align, highlighting the need for strong, consistent safety processes across the NHS.</a:t>
            </a:r>
          </a:p>
          <a:p>
            <a:r>
              <a:rPr lang="en-GB" dirty="0"/>
              <a:t>Applying models such as the Swiss Cheese Model, RCA, Fishbone, Donabedian, PDSA, and Lewin’s Theory shows that improving safety requires both organisational change and supportive leadership.</a:t>
            </a:r>
          </a:p>
          <a:p>
            <a:r>
              <a:rPr lang="en-GB" dirty="0"/>
              <a:t>Addressing root causes and policy weaknesses is essential to enhancing patient safety, improving service efficiency, and ensuring equitable, high-quality care for all patients.</a:t>
            </a:r>
          </a:p>
          <a:p>
            <a:endParaRPr lang="en-GB" dirty="0"/>
          </a:p>
        </p:txBody>
      </p:sp>
    </p:spTree>
    <p:extLst>
      <p:ext uri="{BB962C8B-B14F-4D97-AF65-F5344CB8AC3E}">
        <p14:creationId xmlns:p14="http://schemas.microsoft.com/office/powerpoint/2010/main" val="2199375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F0FE-DF4E-1EC3-00AD-1C011A5E629B}"/>
              </a:ext>
            </a:extLst>
          </p:cNvPr>
          <p:cNvSpPr>
            <a:spLocks noGrp="1"/>
          </p:cNvSpPr>
          <p:nvPr>
            <p:ph type="title"/>
          </p:nvPr>
        </p:nvSpPr>
        <p:spPr>
          <a:xfrm>
            <a:off x="1066800" y="318656"/>
            <a:ext cx="10058400" cy="383474"/>
          </a:xfrm>
        </p:spPr>
        <p:txBody>
          <a:bodyPr>
            <a:noAutofit/>
          </a:bodyPr>
          <a:lstStyle/>
          <a:p>
            <a:pPr algn="ctr"/>
            <a:r>
              <a:rPr lang="en-GB" sz="3200" dirty="0"/>
              <a:t>References</a:t>
            </a:r>
          </a:p>
        </p:txBody>
      </p:sp>
      <p:sp>
        <p:nvSpPr>
          <p:cNvPr id="3" name="Content Placeholder 2">
            <a:extLst>
              <a:ext uri="{FF2B5EF4-FFF2-40B4-BE49-F238E27FC236}">
                <a16:creationId xmlns:a16="http://schemas.microsoft.com/office/drawing/2014/main" id="{89571F71-D8CD-75E5-F35D-FB8285DE3A28}"/>
              </a:ext>
            </a:extLst>
          </p:cNvPr>
          <p:cNvSpPr>
            <a:spLocks noGrp="1"/>
          </p:cNvSpPr>
          <p:nvPr>
            <p:ph idx="1"/>
          </p:nvPr>
        </p:nvSpPr>
        <p:spPr>
          <a:xfrm>
            <a:off x="193963" y="702130"/>
            <a:ext cx="11709565" cy="5837215"/>
          </a:xfrm>
        </p:spPr>
        <p:txBody>
          <a:bodyPr>
            <a:normAutofit fontScale="55000" lnSpcReduction="20000"/>
          </a:bodyPr>
          <a:lstStyle/>
          <a:p>
            <a:pPr algn="just"/>
            <a:r>
              <a:rPr lang="en-GB" dirty="0"/>
              <a:t>Amina, A., Kassem, A. and Sleem, W., 2022. Applying Lewin's change management theory to improve patient's discharge plan. </a:t>
            </a:r>
            <a:r>
              <a:rPr lang="en-GB" i="1" dirty="0"/>
              <a:t>Mansoura Nursing Journal</a:t>
            </a:r>
            <a:r>
              <a:rPr lang="en-GB" dirty="0"/>
              <a:t>, </a:t>
            </a:r>
            <a:r>
              <a:rPr lang="en-GB" i="1" dirty="0"/>
              <a:t>9</a:t>
            </a:r>
            <a:r>
              <a:rPr lang="en-GB" dirty="0"/>
              <a:t>(2), pp.335-348. </a:t>
            </a:r>
            <a:r>
              <a:rPr lang="en-GB" dirty="0">
                <a:hlinkClick r:id="rId2"/>
              </a:rPr>
              <a:t>https://journals.ekb.eg/article_295591_2e01c440a7769101b9fd53066f06f65c.pdf</a:t>
            </a:r>
            <a:endParaRPr lang="en-GB" dirty="0"/>
          </a:p>
          <a:p>
            <a:pPr algn="just"/>
            <a:r>
              <a:rPr lang="en-GB" dirty="0"/>
              <a:t>Brennan, P.A., 2023. Human factors in surgery. </a:t>
            </a:r>
            <a:r>
              <a:rPr lang="en-GB" i="1" dirty="0"/>
              <a:t>Ellis and Calne's Lecture Notes in General Surgery</a:t>
            </a:r>
            <a:r>
              <a:rPr lang="en-GB" dirty="0"/>
              <a:t>, pp.5-11. </a:t>
            </a:r>
            <a:r>
              <a:rPr lang="en-GB" dirty="0">
                <a:hlinkClick r:id="rId3"/>
              </a:rPr>
              <a:t>https://onlinelibrary.wiley.com/doi/abs/10.1002/9781394322008.ch2</a:t>
            </a:r>
            <a:endParaRPr lang="en-GB" dirty="0"/>
          </a:p>
          <a:p>
            <a:pPr algn="just"/>
            <a:r>
              <a:rPr lang="en-GB" dirty="0"/>
              <a:t>Bradley, C., </a:t>
            </a:r>
            <a:r>
              <a:rPr lang="en-GB" dirty="0" err="1"/>
              <a:t>Sumethasorn</a:t>
            </a:r>
            <a:r>
              <a:rPr lang="en-GB" dirty="0"/>
              <a:t>, M., Kim, J.S., Wang, S., Martinez, L., Chang, M., Lemus, L., </a:t>
            </a:r>
            <a:r>
              <a:rPr lang="en-GB" dirty="0" err="1"/>
              <a:t>Katebian</a:t>
            </a:r>
            <a:r>
              <a:rPr lang="en-GB" dirty="0"/>
              <a:t>, B., Bruce, D., Lee, A. and Baden, R., 2024. Plan-do-study-act (PDSA) interventions to improve real-world endoscopy unit productivity. </a:t>
            </a:r>
            <a:r>
              <a:rPr lang="en-GB" i="1" dirty="0"/>
              <a:t>Endoscopy International Open</a:t>
            </a:r>
            <a:r>
              <a:rPr lang="en-GB" dirty="0"/>
              <a:t>, </a:t>
            </a:r>
            <a:r>
              <a:rPr lang="en-GB" i="1" dirty="0"/>
              <a:t>12</a:t>
            </a:r>
            <a:r>
              <a:rPr lang="en-GB" dirty="0"/>
              <a:t>(05), pp.E642-E648. </a:t>
            </a:r>
            <a:r>
              <a:rPr lang="en-GB" dirty="0">
                <a:hlinkClick r:id="rId4"/>
              </a:rPr>
              <a:t>https://www.thieme-connect.com/products/ejournals/html/10.1055/a-2290-0263</a:t>
            </a:r>
            <a:endParaRPr lang="en-GB" dirty="0"/>
          </a:p>
          <a:p>
            <a:pPr algn="just"/>
            <a:r>
              <a:rPr lang="en-GB" dirty="0"/>
              <a:t>Bondoc, D.F., Cuapio, A., Linke, J., Berg, T., Rolfe, K., Chan, R., Dauz, L. and Oh, E., 2024. Reducing Preoperative Causes of Delays in First Surgical Cases: A Quality Improvement Project. </a:t>
            </a:r>
            <a:r>
              <a:rPr lang="en-GB" i="1" dirty="0"/>
              <a:t>Journal of </a:t>
            </a:r>
            <a:r>
              <a:rPr lang="en-GB" i="1" dirty="0" err="1"/>
              <a:t>PeriAnesthesia</a:t>
            </a:r>
            <a:r>
              <a:rPr lang="en-GB" i="1" dirty="0"/>
              <a:t> Nursing</a:t>
            </a:r>
            <a:r>
              <a:rPr lang="en-GB" dirty="0"/>
              <a:t>, </a:t>
            </a:r>
            <a:r>
              <a:rPr lang="en-GB" i="1" dirty="0"/>
              <a:t>39</a:t>
            </a:r>
            <a:r>
              <a:rPr lang="en-GB" dirty="0"/>
              <a:t>(4), p.e39. </a:t>
            </a:r>
            <a:r>
              <a:rPr lang="en-GB" dirty="0">
                <a:hlinkClick r:id="rId5"/>
              </a:rPr>
              <a:t>https://www.sciencedirect.com/science/article/pii/S1089947224003125</a:t>
            </a:r>
            <a:endParaRPr lang="en-GB" dirty="0"/>
          </a:p>
          <a:p>
            <a:pPr algn="just"/>
            <a:r>
              <a:rPr lang="en-GB" dirty="0" err="1"/>
              <a:t>Chwat</a:t>
            </a:r>
            <a:r>
              <a:rPr lang="en-GB" dirty="0"/>
              <a:t>, C., </a:t>
            </a:r>
            <a:r>
              <a:rPr lang="en-GB" dirty="0" err="1"/>
              <a:t>Seisdedos</a:t>
            </a:r>
            <a:r>
              <a:rPr lang="en-GB" dirty="0"/>
              <a:t>, M., Cingolani, P., </a:t>
            </a:r>
            <a:r>
              <a:rPr lang="en-GB" dirty="0" err="1"/>
              <a:t>Iudica</a:t>
            </a:r>
            <a:r>
              <a:rPr lang="en-GB" dirty="0"/>
              <a:t>, F. and Lemme, G., 2022. “Never Event” in surgery: Root-Cause Analysis. </a:t>
            </a:r>
            <a:r>
              <a:rPr lang="en-GB" i="1" dirty="0"/>
              <a:t>Revista Argentina de </a:t>
            </a:r>
            <a:r>
              <a:rPr lang="en-GB" i="1" dirty="0" err="1"/>
              <a:t>Cirugía</a:t>
            </a:r>
            <a:r>
              <a:rPr lang="en-GB" dirty="0"/>
              <a:t>, </a:t>
            </a:r>
            <a:r>
              <a:rPr lang="en-GB" i="1" dirty="0"/>
              <a:t>115</a:t>
            </a:r>
            <a:r>
              <a:rPr lang="en-GB" dirty="0"/>
              <a:t>(1), pp.52-64. </a:t>
            </a:r>
            <a:r>
              <a:rPr lang="en-GB" dirty="0">
                <a:hlinkClick r:id="rId6"/>
              </a:rPr>
              <a:t>https://revista.aac.org.ar/index.php/RevArgentCirug/article/download/587/2435</a:t>
            </a:r>
            <a:endParaRPr lang="en-GB" dirty="0"/>
          </a:p>
          <a:p>
            <a:pPr algn="just"/>
            <a:r>
              <a:rPr lang="en-GB" dirty="0"/>
              <a:t>ERKMEN, K. and FREEMAN, W.D., 2021. Ensuring Patient Safety in Surgery: First Do No Harm and Applying a Systems-Engineering Approach. </a:t>
            </a:r>
            <a:r>
              <a:rPr lang="en-GB" i="1" dirty="0" err="1"/>
              <a:t>Schmidek</a:t>
            </a:r>
            <a:r>
              <a:rPr lang="en-GB" i="1" dirty="0"/>
              <a:t> and Sweet: Operative Neurosurgical Techniques E-Book: Indications, Methods and Results</a:t>
            </a:r>
            <a:r>
              <a:rPr lang="en-GB" dirty="0"/>
              <a:t>, p.1. https://books.google.com/books?hl=en&amp;lr=&amp;id=2MsqEAAAQBAJ&amp;oi=fnd&amp;pg=PA1&amp;dq=A+surgical+error+is+an+unintended,+preventable+mistake+that+occurs+during+the+planning+or+execution+of+an+operation,+leading+to+patient+harm+or+risk+of+harm.&amp;ots=95d82g_IEj&amp;sig=S0AMvqglbp8W61at-DAjmmWXN58</a:t>
            </a:r>
          </a:p>
          <a:p>
            <a:pPr algn="just"/>
            <a:r>
              <a:rPr lang="en-GB" dirty="0"/>
              <a:t>Hafez, A., Omar, I., Ang, A., Aly, M., </a:t>
            </a:r>
            <a:r>
              <a:rPr lang="en-GB" dirty="0" err="1"/>
              <a:t>Pouwels</a:t>
            </a:r>
            <a:r>
              <a:rPr lang="en-GB" dirty="0"/>
              <a:t>, S. and Smeenk, F., 2023. Common preventable errors in hand surgery: Analysis of NHS never events data and a proposed safety checklist. </a:t>
            </a:r>
            <a:r>
              <a:rPr lang="en-GB" i="1" dirty="0"/>
              <a:t>International Journal of Risk &amp; Safety in Medicine</a:t>
            </a:r>
            <a:r>
              <a:rPr lang="en-GB" dirty="0"/>
              <a:t>, </a:t>
            </a:r>
            <a:r>
              <a:rPr lang="en-GB" i="1" dirty="0"/>
              <a:t>34</a:t>
            </a:r>
            <a:r>
              <a:rPr lang="en-GB" dirty="0"/>
              <a:t>(3), pp.169-178. </a:t>
            </a:r>
            <a:r>
              <a:rPr lang="en-GB" dirty="0">
                <a:hlinkClick r:id="rId7"/>
              </a:rPr>
              <a:t>https://journals.sagepub.com/doi/abs/10.3233/JRS-220030</a:t>
            </a:r>
            <a:endParaRPr lang="en-GB" dirty="0"/>
          </a:p>
          <a:p>
            <a:pPr algn="just"/>
            <a:r>
              <a:rPr lang="en-GB" dirty="0"/>
              <a:t>Khosla, A.S., Zona, E.E., Quach, M., </a:t>
            </a:r>
            <a:r>
              <a:rPr lang="en-GB" dirty="0" err="1"/>
              <a:t>LaLiberte</a:t>
            </a:r>
            <a:r>
              <a:rPr lang="en-GB" dirty="0"/>
              <a:t>, C.J. and Poore, S.O., 2021. Blocking the Holes: A Systems-Based Approach to Error Prevention in the Operating Room Using the Swiss Cheese Model. </a:t>
            </a:r>
            <a:r>
              <a:rPr lang="en-GB" i="1" dirty="0"/>
              <a:t>Plastic and Reconstructive Surgery</a:t>
            </a:r>
            <a:r>
              <a:rPr lang="en-GB" dirty="0"/>
              <a:t>, pp.10-1097. </a:t>
            </a:r>
            <a:r>
              <a:rPr lang="en-GB" dirty="0">
                <a:hlinkClick r:id="rId8"/>
              </a:rPr>
              <a:t>https://journals.lww.com/plasreconsurg/citation/9900/blocking_the_holes__a_systems_based_approach_to.2865.aspx</a:t>
            </a:r>
            <a:endParaRPr lang="en-GB" dirty="0"/>
          </a:p>
          <a:p>
            <a:pPr algn="just"/>
            <a:r>
              <a:rPr lang="en-GB" dirty="0"/>
              <a:t>Moeng, M.S. and </a:t>
            </a:r>
            <a:r>
              <a:rPr lang="en-GB" dirty="0" err="1"/>
              <a:t>Luvhengo</a:t>
            </a:r>
            <a:r>
              <a:rPr lang="en-GB" dirty="0"/>
              <a:t>, T.E., 2022. Analysis of surgical mortalities using the fishbone model for quality improvement in surgical disciplines. </a:t>
            </a:r>
            <a:r>
              <a:rPr lang="en-GB" i="1" dirty="0"/>
              <a:t>World Journal of Surgery</a:t>
            </a:r>
            <a:r>
              <a:rPr lang="en-GB" dirty="0"/>
              <a:t>, </a:t>
            </a:r>
            <a:r>
              <a:rPr lang="en-GB" i="1" dirty="0"/>
              <a:t>46</a:t>
            </a:r>
            <a:r>
              <a:rPr lang="en-GB" dirty="0"/>
              <a:t>(5), pp.1006-1014. </a:t>
            </a:r>
            <a:r>
              <a:rPr lang="en-GB" dirty="0">
                <a:hlinkClick r:id="rId9"/>
              </a:rPr>
              <a:t>https://link.springer.com/article/10.1007/s00268-021-06414-8</a:t>
            </a:r>
            <a:endParaRPr lang="en-GB" dirty="0"/>
          </a:p>
          <a:p>
            <a:pPr algn="just"/>
            <a:r>
              <a:rPr lang="en-GB" dirty="0"/>
              <a:t>Nazir, M.A., Gautam, S. and Zhu, X., 2025. Transforming Care in the United Kingdom: How Leadership and Culture Drive Healthcare Professionals’ Engagement and Performance in the NHS. </a:t>
            </a:r>
            <a:r>
              <a:rPr lang="en-GB" dirty="0">
                <a:hlinkClick r:id="rId10"/>
              </a:rPr>
              <a:t>https://www.authorea.com/doi/full/10.22541/au.174230708.80344925</a:t>
            </a:r>
            <a:endParaRPr lang="en-GB" dirty="0"/>
          </a:p>
          <a:p>
            <a:pPr algn="just"/>
            <a:r>
              <a:rPr lang="en-GB" dirty="0"/>
              <a:t>Omar, I., Hafez, A., </a:t>
            </a:r>
            <a:r>
              <a:rPr lang="en-GB" dirty="0" err="1"/>
              <a:t>Zaimis</a:t>
            </a:r>
            <a:r>
              <a:rPr lang="en-GB" dirty="0"/>
              <a:t>, T., Singhal, R. and Spencer, R., 2023. </a:t>
            </a:r>
            <a:r>
              <a:rPr lang="en-GB" dirty="0" err="1"/>
              <a:t>AVOIDable</a:t>
            </a:r>
            <a:r>
              <a:rPr lang="en-GB" dirty="0"/>
              <a:t> medical errors in invasive procedures: Facts on the ground–An NHS staff survey. </a:t>
            </a:r>
            <a:r>
              <a:rPr lang="en-GB" i="1" dirty="0"/>
              <a:t>International Journal of Risk &amp; Safety in Medicine</a:t>
            </a:r>
            <a:r>
              <a:rPr lang="en-GB" dirty="0"/>
              <a:t>, </a:t>
            </a:r>
            <a:r>
              <a:rPr lang="en-GB" i="1" dirty="0"/>
              <a:t>34</a:t>
            </a:r>
            <a:r>
              <a:rPr lang="en-GB" dirty="0"/>
              <a:t>(3), pp.189-206. </a:t>
            </a:r>
            <a:r>
              <a:rPr lang="en-GB" dirty="0">
                <a:hlinkClick r:id="rId11"/>
              </a:rPr>
              <a:t>https://journals.sagepub.com/doi/abs/10.3233/JRS-220055</a:t>
            </a:r>
            <a:endParaRPr lang="en-GB" dirty="0"/>
          </a:p>
          <a:p>
            <a:pPr algn="just"/>
            <a:r>
              <a:rPr lang="en-GB" dirty="0" err="1"/>
              <a:t>Sakakushev</a:t>
            </a:r>
            <a:r>
              <a:rPr lang="en-GB" dirty="0"/>
              <a:t>, B.E., 2023. Patient Safety and Risk Management. In </a:t>
            </a:r>
            <a:r>
              <a:rPr lang="en-GB" i="1" dirty="0"/>
              <a:t>Textbook of Emergency General Surgery: Traumatic and Non-traumatic Surgical Emergencies</a:t>
            </a:r>
            <a:r>
              <a:rPr lang="en-GB" dirty="0"/>
              <a:t> (pp. 539-567). Cham: Springer International Publishing. </a:t>
            </a:r>
            <a:r>
              <a:rPr lang="en-GB" dirty="0">
                <a:hlinkClick r:id="rId12"/>
              </a:rPr>
              <a:t>https://link.springer.com/chapter/10.1007/978-3-031-22599-4_37</a:t>
            </a:r>
            <a:endParaRPr lang="en-GB" dirty="0"/>
          </a:p>
          <a:p>
            <a:pPr algn="just"/>
            <a:r>
              <a:rPr lang="en-GB" dirty="0"/>
              <a:t>Stretton, P., 2021. Beyond root cause analysis: how variation analysis can provide a deeper understanding of causation in complex adaptive systems. </a:t>
            </a:r>
            <a:r>
              <a:rPr lang="en-GB" i="1" dirty="0"/>
              <a:t>Journal of Patient Safety and Risk Management</a:t>
            </a:r>
            <a:r>
              <a:rPr lang="en-GB" dirty="0"/>
              <a:t>, </a:t>
            </a:r>
            <a:r>
              <a:rPr lang="en-GB" i="1" dirty="0"/>
              <a:t>26</a:t>
            </a:r>
            <a:r>
              <a:rPr lang="en-GB" dirty="0"/>
              <a:t>(2), pp.74-80. </a:t>
            </a:r>
            <a:r>
              <a:rPr lang="en-GB" dirty="0">
                <a:hlinkClick r:id="rId13"/>
              </a:rPr>
              <a:t>https://journals.sagepub.com/doi/abs/10.1177/2516043521992908</a:t>
            </a:r>
            <a:endParaRPr lang="en-GB" dirty="0"/>
          </a:p>
          <a:p>
            <a:pPr algn="just"/>
            <a:r>
              <a:rPr lang="en-GB" dirty="0"/>
              <a:t>Underwood, K. and Kilvington, W., 2024. Patient safety and Operating. </a:t>
            </a:r>
            <a:r>
              <a:rPr lang="en-GB" i="1" dirty="0"/>
              <a:t>Foundations for Operating Department Practice: Essential Theory for Practice</a:t>
            </a:r>
            <a:r>
              <a:rPr lang="en-GB" dirty="0"/>
              <a:t>, p.112. https://books.google.com/books?hl=en&amp;lr=&amp;id=NJn5EAAAQBAJ&amp;oi=fnd&amp;pg=PA112&amp;dq=Inconsistent+implementation+of+NatSSIPs+across+different+NHS+trusts+leads+to+significant+variation+in+safety+practices,+making+some+environments+more+vulnerable+to+surgical+errors+than+others.&amp;ots=PRbHfJ8sTj&amp;sig=-057l0tGWNID3LTI1ugFu-ep3sk</a:t>
            </a:r>
          </a:p>
          <a:p>
            <a:pPr algn="just"/>
            <a:r>
              <a:rPr lang="en-GB" dirty="0"/>
              <a:t>Yang, J., Liu, F., Yang, C., Wei, J., Ma, Y., Xu, L., Xie, J. and Wang, J., 2025. Application of Donabedian Three‐Dimensional Model in Outpatient Care Quality: A Scoping Review. </a:t>
            </a:r>
            <a:r>
              <a:rPr lang="en-GB" i="1" dirty="0"/>
              <a:t>Journal of Nursing Management</a:t>
            </a:r>
            <a:r>
              <a:rPr lang="en-GB" dirty="0"/>
              <a:t>, </a:t>
            </a:r>
            <a:r>
              <a:rPr lang="en-GB" i="1" dirty="0"/>
              <a:t>2025</a:t>
            </a:r>
            <a:r>
              <a:rPr lang="en-GB" dirty="0"/>
              <a:t>(1), p.6893336. </a:t>
            </a:r>
            <a:r>
              <a:rPr lang="en-GB" dirty="0">
                <a:hlinkClick r:id="rId14"/>
              </a:rPr>
              <a:t>https://onlinelibrary.wiley.com/doi/abs/10.1155/jonm/6893336</a:t>
            </a:r>
            <a:endParaRPr lang="en-GB" dirty="0"/>
          </a:p>
        </p:txBody>
      </p:sp>
    </p:spTree>
    <p:extLst>
      <p:ext uri="{BB962C8B-B14F-4D97-AF65-F5344CB8AC3E}">
        <p14:creationId xmlns:p14="http://schemas.microsoft.com/office/powerpoint/2010/main" val="9665404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Arial Black"/>
        <a:ea typeface=""/>
        <a:cs typeface=""/>
      </a:majorFont>
      <a:minorFont>
        <a:latin typeface="Arial"/>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200</TotalTime>
  <Words>2736</Words>
  <Application>Microsoft Office PowerPoint</Application>
  <PresentationFormat>Widescreen</PresentationFormat>
  <Paragraphs>91</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Arial Black</vt:lpstr>
      <vt:lpstr>Garamond</vt:lpstr>
      <vt:lpstr>Savon</vt:lpstr>
      <vt:lpstr>Case Study: Surgical Error in the UK NHS – Wrong-Site Surgery (Never Event)</vt:lpstr>
      <vt:lpstr>Introduction</vt:lpstr>
      <vt:lpstr>Surgical Error</vt:lpstr>
      <vt:lpstr>Swiss Cheese Model</vt:lpstr>
      <vt:lpstr>Root Cause Analysis</vt:lpstr>
      <vt:lpstr>Fishbone Diagram (Cause Categories)</vt:lpstr>
      <vt:lpstr>Donabedian Model (Structure–Process–Outcome)</vt:lpstr>
      <vt:lpstr>PDSA Model </vt:lpstr>
      <vt:lpstr>Kurt Lewin’s Change Theory</vt:lpstr>
      <vt:lpstr>Transformational Leadership Approach</vt:lpstr>
      <vt:lpstr>Policy Issues Contributing to Root Causes</vt:lpstr>
      <vt:lpstr>Impact on Service Provision (Quality, Efficiency, Equity)</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GAZALA SHAHJADA</dc:creator>
  <cp:lastModifiedBy>Kirtan Limbachiya</cp:lastModifiedBy>
  <cp:revision>48</cp:revision>
  <dcterms:created xsi:type="dcterms:W3CDTF">2025-07-23T00:59:00Z</dcterms:created>
  <dcterms:modified xsi:type="dcterms:W3CDTF">2025-11-19T00:24:07Z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ies>
</file>