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24"/>
  </p:notesMasterIdLst>
  <p:sldIdLst>
    <p:sldId id="1289" r:id="rId2"/>
    <p:sldId id="1301" r:id="rId3"/>
    <p:sldId id="325" r:id="rId4"/>
    <p:sldId id="1302" r:id="rId5"/>
    <p:sldId id="258" r:id="rId6"/>
    <p:sldId id="1303" r:id="rId7"/>
    <p:sldId id="1403" r:id="rId8"/>
    <p:sldId id="1475" r:id="rId9"/>
    <p:sldId id="1476" r:id="rId10"/>
    <p:sldId id="1481" r:id="rId11"/>
    <p:sldId id="1482" r:id="rId12"/>
    <p:sldId id="1484" r:id="rId13"/>
    <p:sldId id="1485" r:id="rId14"/>
    <p:sldId id="1491" r:id="rId15"/>
    <p:sldId id="1486" r:id="rId16"/>
    <p:sldId id="1471" r:id="rId17"/>
    <p:sldId id="1492" r:id="rId18"/>
    <p:sldId id="1493" r:id="rId19"/>
    <p:sldId id="1494" r:id="rId20"/>
    <p:sldId id="1495" r:id="rId21"/>
    <p:sldId id="1496" r:id="rId22"/>
    <p:sldId id="1497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1"/>
    <p:restoredTop sz="95781"/>
  </p:normalViewPr>
  <p:slideViewPr>
    <p:cSldViewPr snapToGrid="0">
      <p:cViewPr varScale="1">
        <p:scale>
          <a:sx n="90" d="100"/>
          <a:sy n="90" d="100"/>
        </p:scale>
        <p:origin x="232" y="5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C0C5E6-7D0E-B04C-B124-C439E33DAFD6}" type="datetimeFigureOut">
              <a:rPr lang="cy-GB" smtClean="0"/>
              <a:t>22/02/24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279A2E-45AA-A144-AAF5-62DFA622AF6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624675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664776-2651-CC47-8364-6809BA6741C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96432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err="1"/>
              <a:t>Byddwch</a:t>
            </a:r>
            <a:r>
              <a:rPr lang="en-US"/>
              <a:t> </a:t>
            </a:r>
            <a:r>
              <a:rPr lang="en-US" err="1"/>
              <a:t>chi’n</a:t>
            </a:r>
            <a:r>
              <a:rPr lang="en-US"/>
              <a:t> </a:t>
            </a:r>
            <a:r>
              <a:rPr lang="en-US" err="1"/>
              <a:t>cyflwyno</a:t>
            </a:r>
            <a:r>
              <a:rPr lang="en-US"/>
              <a:t> </a:t>
            </a:r>
            <a:r>
              <a:rPr lang="en-US" err="1"/>
              <a:t>ar</a:t>
            </a:r>
            <a:r>
              <a:rPr lang="en-US"/>
              <a:t> </a:t>
            </a:r>
            <a:r>
              <a:rPr lang="en-US" err="1"/>
              <a:t>eich</a:t>
            </a:r>
            <a:r>
              <a:rPr lang="en-US"/>
              <a:t> PDP – </a:t>
            </a:r>
            <a:r>
              <a:rPr lang="en-US" err="1"/>
              <a:t>eich</a:t>
            </a:r>
            <a:r>
              <a:rPr lang="en-US"/>
              <a:t> </a:t>
            </a:r>
            <a:r>
              <a:rPr lang="en-US" err="1"/>
              <a:t>Pasbort</a:t>
            </a:r>
            <a:r>
              <a:rPr lang="en-US"/>
              <a:t> </a:t>
            </a:r>
            <a:r>
              <a:rPr lang="en-US" err="1"/>
              <a:t>Dysgu</a:t>
            </a:r>
            <a:r>
              <a:rPr lang="en-US"/>
              <a:t> </a:t>
            </a:r>
            <a:r>
              <a:rPr lang="en-US" err="1"/>
              <a:t>Proffesiynol</a:t>
            </a:r>
            <a:r>
              <a:rPr lang="en-US"/>
              <a:t>.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6762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err="1"/>
              <a:t>Byddwch</a:t>
            </a:r>
            <a:r>
              <a:rPr lang="en-US"/>
              <a:t> </a:t>
            </a:r>
            <a:r>
              <a:rPr lang="en-US" err="1"/>
              <a:t>chi’n</a:t>
            </a:r>
            <a:r>
              <a:rPr lang="en-US"/>
              <a:t> </a:t>
            </a:r>
            <a:r>
              <a:rPr lang="en-US" err="1"/>
              <a:t>dilyn</a:t>
            </a:r>
            <a:r>
              <a:rPr lang="en-US"/>
              <a:t> </a:t>
            </a:r>
            <a:r>
              <a:rPr lang="en-US" err="1"/>
              <a:t>yr</a:t>
            </a:r>
            <a:r>
              <a:rPr lang="en-US"/>
              <a:t> un </a:t>
            </a:r>
            <a:r>
              <a:rPr lang="en-US" err="1"/>
              <a:t>drefn</a:t>
            </a:r>
            <a:r>
              <a:rPr lang="en-US"/>
              <a:t> </a:t>
            </a:r>
            <a:r>
              <a:rPr lang="en-US" err="1"/>
              <a:t>â</a:t>
            </a:r>
            <a:r>
              <a:rPr lang="en-US"/>
              <a:t> </a:t>
            </a:r>
            <a:r>
              <a:rPr lang="en-US" err="1"/>
              <a:t>llynedd</a:t>
            </a:r>
            <a:r>
              <a:rPr lang="en-US"/>
              <a:t> ac </a:t>
            </a:r>
            <a:r>
              <a:rPr lang="en-US" err="1"/>
              <a:t>yn</a:t>
            </a:r>
            <a:r>
              <a:rPr lang="en-US"/>
              <a:t> </a:t>
            </a:r>
            <a:r>
              <a:rPr lang="en-US" err="1"/>
              <a:t>cyflwyno</a:t>
            </a:r>
            <a:r>
              <a:rPr lang="en-US"/>
              <a:t> </a:t>
            </a:r>
            <a:r>
              <a:rPr lang="en-US" err="1"/>
              <a:t>ar</a:t>
            </a:r>
            <a:r>
              <a:rPr lang="en-US"/>
              <a:t> </a:t>
            </a:r>
            <a:r>
              <a:rPr lang="en-US" err="1"/>
              <a:t>eich</a:t>
            </a:r>
            <a:r>
              <a:rPr lang="en-US"/>
              <a:t> PDP – </a:t>
            </a:r>
            <a:r>
              <a:rPr lang="en-US" err="1"/>
              <a:t>eich</a:t>
            </a:r>
            <a:r>
              <a:rPr lang="en-US"/>
              <a:t> </a:t>
            </a:r>
            <a:r>
              <a:rPr lang="en-US" err="1"/>
              <a:t>Pasbort</a:t>
            </a:r>
            <a:r>
              <a:rPr lang="en-US"/>
              <a:t> </a:t>
            </a:r>
            <a:r>
              <a:rPr lang="en-US" err="1"/>
              <a:t>Dysgu</a:t>
            </a:r>
            <a:r>
              <a:rPr lang="en-US"/>
              <a:t> </a:t>
            </a:r>
            <a:r>
              <a:rPr lang="en-US" err="1"/>
              <a:t>Proffesiynol</a:t>
            </a:r>
            <a:r>
              <a:rPr lang="en-US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07536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46390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B21CB252-E45F-CC49-88D7-4FE4B0FE6627}" type="datetimeFigureOut">
              <a:rPr lang="cy-GB" smtClean="0"/>
              <a:t>22/02/24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5A032237-2976-D044-A6D3-7FD280D5DCEE}" type="slidenum">
              <a:rPr lang="cy-GB" smtClean="0"/>
              <a:t>‹#›</a:t>
            </a:fld>
            <a:endParaRPr lang="cy-GB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5960368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CB252-E45F-CC49-88D7-4FE4B0FE6627}" type="datetimeFigureOut">
              <a:rPr lang="cy-GB" smtClean="0"/>
              <a:t>22/02/24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32237-2976-D044-A6D3-7FD280D5DCE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991036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B21CB252-E45F-CC49-88D7-4FE4B0FE6627}" type="datetimeFigureOut">
              <a:rPr lang="cy-GB" smtClean="0"/>
              <a:t>22/02/24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5A032237-2976-D044-A6D3-7FD280D5DCEE}" type="slidenum">
              <a:rPr lang="cy-GB" smtClean="0"/>
              <a:t>‹#›</a:t>
            </a:fld>
            <a:endParaRPr lang="cy-GB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14936065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CB252-E45F-CC49-88D7-4FE4B0FE6627}" type="datetimeFigureOut">
              <a:rPr lang="cy-GB" smtClean="0"/>
              <a:t>22/02/24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32237-2976-D044-A6D3-7FD280D5DCE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2484012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CB252-E45F-CC49-88D7-4FE4B0FE6627}" type="datetimeFigureOut">
              <a:rPr lang="cy-GB" smtClean="0"/>
              <a:t>22/02/24</a:t>
            </a:fld>
            <a:endParaRPr lang="cy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32237-2976-D044-A6D3-7FD280D5DCE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45350966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CB252-E45F-CC49-88D7-4FE4B0FE6627}" type="datetimeFigureOut">
              <a:rPr lang="cy-GB" smtClean="0"/>
              <a:t>22/02/24</a:t>
            </a:fld>
            <a:endParaRPr lang="cy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32237-2976-D044-A6D3-7FD280D5DCE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749817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CB252-E45F-CC49-88D7-4FE4B0FE6627}" type="datetimeFigureOut">
              <a:rPr lang="cy-GB" smtClean="0"/>
              <a:t>22/02/24</a:t>
            </a:fld>
            <a:endParaRPr lang="cy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32237-2976-D044-A6D3-7FD280D5DCE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4933740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B21CB252-E45F-CC49-88D7-4FE4B0FE6627}" type="datetimeFigureOut">
              <a:rPr lang="cy-GB" smtClean="0"/>
              <a:t>22/02/24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5A032237-2976-D044-A6D3-7FD280D5DCEE}" type="slidenum">
              <a:rPr lang="cy-GB" smtClean="0"/>
              <a:t>‹#›</a:t>
            </a:fld>
            <a:endParaRPr lang="cy-GB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23607223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B21CB252-E45F-CC49-88D7-4FE4B0FE6627}" type="datetimeFigureOut">
              <a:rPr lang="cy-GB" smtClean="0"/>
              <a:t>22/02/24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5A032237-2976-D044-A6D3-7FD280D5DCE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4376572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CB252-E45F-CC49-88D7-4FE4B0FE6627}" type="datetimeFigureOut">
              <a:rPr lang="cy-GB" smtClean="0"/>
              <a:t>22/02/24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32237-2976-D044-A6D3-7FD280D5DCE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3668518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CB252-E45F-CC49-88D7-4FE4B0FE6627}" type="datetimeFigureOut">
              <a:rPr lang="cy-GB" smtClean="0"/>
              <a:t>22/02/24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32237-2976-D044-A6D3-7FD280D5DCE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929693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B21CB252-E45F-CC49-88D7-4FE4B0FE6627}" type="datetimeFigureOut">
              <a:rPr lang="cy-GB" smtClean="0"/>
              <a:t>22/02/24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5A032237-2976-D044-A6D3-7FD280D5DCEE}" type="slidenum">
              <a:rPr lang="cy-GB" smtClean="0"/>
              <a:t>‹#›</a:t>
            </a:fld>
            <a:endParaRPr lang="cy-GB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253327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hyperlink" Target="mailto:eler.powell@uwtsd.ac.uk" TargetMode="Externa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png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s://www.porth.ac.uk/cy/group-collection/tasgau-asesu-a-datblygu-sgiliau-iaith-athrawon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eur01.safelinks.protection.outlook.com/?url=https%3A%2F%2Fuwtsd.hosted.panopto.com%2FPanopto%2FPages%2FViewer.aspx%3Fid%3D4eccc918-353e-4cd9-855e-b11b00cd13a1&amp;data=05%7C02%7Celeri.powell%40pcydds.ac.uk%7C7d4e95f22a514f47166408dc314a64e0%7C4e0f11f9046e45059cb8db2152311e21%7C0%7C0%7C638439442780826649%7CUnknown%7CTWFpbGZsb3d8eyJWIjoiMC4wLjAwMDAiLCJQIjoiV2luMzIiLCJBTiI6Ik1haWwiLCJXVCI6Mn0%3D%7C0%7C%7C%7C&amp;sdata=wvjxRc2%2BcdMza2Vxf6GD4clD267fNL%2B9eSDYDOVxj6I%3D&amp;reserved=0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AA09D7D-4CD2-D34C-9120-221CD8FDB7D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076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2B7DA5E-7B10-EF47-804B-E4CECBC983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873" y="6040582"/>
            <a:ext cx="2062554" cy="81741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359216D-A890-DB41-A398-92B8ED9D94AB}"/>
              </a:ext>
            </a:extLst>
          </p:cNvPr>
          <p:cNvSpPr txBox="1"/>
          <p:nvPr/>
        </p:nvSpPr>
        <p:spPr>
          <a:xfrm>
            <a:off x="8611984" y="6189785"/>
            <a:ext cx="3346569" cy="369332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002060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eleri.powell@pcydds.ac.uk</a:t>
            </a:r>
            <a:endParaRPr lang="en-US" b="1" dirty="0">
              <a:solidFill>
                <a:srgbClr val="002060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7D181E58-AD48-EB43-9139-9C2DAEB05F0E}"/>
              </a:ext>
            </a:extLst>
          </p:cNvPr>
          <p:cNvSpPr txBox="1">
            <a:spLocks/>
          </p:cNvSpPr>
          <p:nvPr/>
        </p:nvSpPr>
        <p:spPr>
          <a:xfrm>
            <a:off x="4343400" y="121240"/>
            <a:ext cx="3505200" cy="1499741"/>
          </a:xfrm>
          <a:prstGeom prst="rect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400" b="1" dirty="0">
                <a:solidFill>
                  <a:srgbClr val="002060"/>
                </a:solidFill>
                <a:latin typeface="+mn-lt"/>
              </a:rPr>
              <a:t>CYMRAEG I BAWB</a:t>
            </a:r>
          </a:p>
          <a:p>
            <a:pPr algn="ctr"/>
            <a:endParaRPr lang="en-GB" sz="2400" b="1" dirty="0">
              <a:solidFill>
                <a:srgbClr val="002060"/>
              </a:solidFill>
              <a:latin typeface="+mn-lt"/>
            </a:endParaRPr>
          </a:p>
          <a:p>
            <a:pPr algn="ctr"/>
            <a:r>
              <a:rPr lang="en-GB" sz="2400" b="1" dirty="0">
                <a:solidFill>
                  <a:srgbClr val="002060"/>
                </a:solidFill>
                <a:latin typeface="+mn-lt"/>
              </a:rPr>
              <a:t>TAR 2023-24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4F37954E-3FFE-1B4F-8617-D5242124B9BA}"/>
              </a:ext>
            </a:extLst>
          </p:cNvPr>
          <p:cNvSpPr txBox="1">
            <a:spLocks/>
          </p:cNvSpPr>
          <p:nvPr/>
        </p:nvSpPr>
        <p:spPr>
          <a:xfrm>
            <a:off x="3283527" y="5104388"/>
            <a:ext cx="5095010" cy="1454729"/>
          </a:xfrm>
          <a:prstGeom prst="rect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4050" b="1" dirty="0">
              <a:solidFill>
                <a:srgbClr val="FF0000"/>
              </a:solidFill>
            </a:endParaRPr>
          </a:p>
          <a:p>
            <a:pPr algn="ctr"/>
            <a:endParaRPr lang="en-GB" sz="2400" b="1" dirty="0">
              <a:solidFill>
                <a:srgbClr val="002060"/>
              </a:solidFill>
            </a:endParaRPr>
          </a:p>
          <a:p>
            <a:pPr algn="ctr"/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Darlith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1: 22.2.24</a:t>
            </a:r>
          </a:p>
          <a:p>
            <a:pPr algn="ctr"/>
            <a:endParaRPr lang="en-GB" sz="2000" b="1" dirty="0">
              <a:solidFill>
                <a:srgbClr val="002060"/>
              </a:solidFill>
              <a:latin typeface="+mn-lt"/>
            </a:endParaRPr>
          </a:p>
          <a:p>
            <a:pPr algn="ctr"/>
            <a:r>
              <a:rPr lang="en-GB" sz="4400" b="1" dirty="0" err="1">
                <a:solidFill>
                  <a:srgbClr val="002060"/>
                </a:solidFill>
                <a:latin typeface="+mn-lt"/>
              </a:rPr>
              <a:t>Croeso</a:t>
            </a:r>
            <a:r>
              <a:rPr lang="en-GB" sz="4400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sz="4400" b="1" dirty="0" err="1">
                <a:solidFill>
                  <a:srgbClr val="002060"/>
                </a:solidFill>
                <a:latin typeface="+mn-lt"/>
              </a:rPr>
              <a:t>nôl</a:t>
            </a:r>
            <a:endParaRPr lang="en-GB" sz="4400" b="1" dirty="0">
              <a:solidFill>
                <a:srgbClr val="00206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8511106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ED98A4-BF24-4D6B-F98D-60BAD1C4609B}"/>
              </a:ext>
            </a:extLst>
          </p:cNvPr>
          <p:cNvSpPr txBox="1">
            <a:spLocks/>
          </p:cNvSpPr>
          <p:nvPr/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100" kern="1200" cap="all" spc="2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Heddiw, </a:t>
            </a:r>
            <a:r>
              <a:rPr lang="en-GB" dirty="0" err="1"/>
              <a:t>byddwn</a:t>
            </a:r>
            <a:r>
              <a:rPr lang="en-GB" dirty="0"/>
              <a:t> </a:t>
            </a:r>
            <a:r>
              <a:rPr lang="en-GB" dirty="0" err="1"/>
              <a:t>ni’n</a:t>
            </a:r>
            <a:r>
              <a:rPr lang="en-GB" dirty="0"/>
              <a:t>…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4966AE5-A923-6B78-D657-7E27C72D8AFA}"/>
              </a:ext>
            </a:extLst>
          </p:cNvPr>
          <p:cNvSpPr txBox="1"/>
          <p:nvPr/>
        </p:nvSpPr>
        <p:spPr>
          <a:xfrm>
            <a:off x="1435261" y="1689904"/>
            <a:ext cx="9994739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dirty="0"/>
              <a:t>Trafod ac adfyfyrio ar eich profiadau o’r Gymraeg ar ei PAP.</a:t>
            </a:r>
          </a:p>
          <a:p>
            <a:endParaRPr lang="cy-GB" sz="3200" dirty="0"/>
          </a:p>
          <a:p>
            <a:r>
              <a:rPr lang="cy-GB" sz="3200" dirty="0"/>
              <a:t>Trafod y portffolio cymwyseddau iaith - peidiwch â phoeni!</a:t>
            </a:r>
          </a:p>
          <a:p>
            <a:endParaRPr lang="cy-GB" sz="3200" dirty="0"/>
          </a:p>
          <a:p>
            <a:r>
              <a:rPr lang="cy-GB" sz="3200" dirty="0"/>
              <a:t>Dysgu am yr arddodiaid</a:t>
            </a:r>
          </a:p>
          <a:p>
            <a:endParaRPr lang="cy-GB" sz="3200" dirty="0"/>
          </a:p>
          <a:p>
            <a:r>
              <a:rPr lang="cy-GB" sz="3200" dirty="0"/>
              <a:t>Edrych ar adnabod a chywiro gwallau cyffredin yn ein gwaith ac yng ngwaith y dysgwyr. </a:t>
            </a:r>
          </a:p>
          <a:p>
            <a:endParaRPr lang="cy-GB" sz="3200" dirty="0"/>
          </a:p>
          <a:p>
            <a:r>
              <a:rPr lang="cy-GB" sz="3200" dirty="0"/>
              <a:t>Ystyried cywair iaith - cyfweliadau</a:t>
            </a:r>
          </a:p>
        </p:txBody>
      </p:sp>
    </p:spTree>
    <p:extLst>
      <p:ext uri="{BB962C8B-B14F-4D97-AF65-F5344CB8AC3E}">
        <p14:creationId xmlns:p14="http://schemas.microsoft.com/office/powerpoint/2010/main" val="12246689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EE7D3D-5F62-3A40-8C91-15235DAD624D}"/>
              </a:ext>
            </a:extLst>
          </p:cNvPr>
          <p:cNvSpPr txBox="1">
            <a:spLocks/>
          </p:cNvSpPr>
          <p:nvPr/>
        </p:nvSpPr>
        <p:spPr>
          <a:xfrm>
            <a:off x="5989319" y="576263"/>
            <a:ext cx="5054196" cy="2967606"/>
          </a:xfrm>
          <a:prstGeom prst="rect">
            <a:avLst/>
          </a:prstGeom>
        </p:spPr>
        <p:txBody>
          <a:bodyPr anchor="b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100" kern="1200" cap="all" spc="2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800" dirty="0" err="1">
                <a:cs typeface="Calibri Light"/>
              </a:rPr>
              <a:t>Trafodaeth</a:t>
            </a:r>
            <a:r>
              <a:rPr lang="en-GB" sz="4800" dirty="0">
                <a:cs typeface="Calibri Light"/>
              </a:rPr>
              <a:t> am </a:t>
            </a:r>
            <a:r>
              <a:rPr lang="en-GB" sz="4800" dirty="0" err="1">
                <a:cs typeface="Calibri Light"/>
              </a:rPr>
              <a:t>eich</a:t>
            </a:r>
            <a:r>
              <a:rPr lang="en-GB" sz="4800" dirty="0">
                <a:cs typeface="Calibri Light"/>
              </a:rPr>
              <a:t> </a:t>
            </a:r>
            <a:r>
              <a:rPr lang="en-GB" sz="4800" dirty="0" err="1">
                <a:cs typeface="Calibri Light"/>
              </a:rPr>
              <a:t>profiad</a:t>
            </a:r>
            <a:r>
              <a:rPr lang="en-GB" sz="4800" dirty="0">
                <a:cs typeface="Calibri Light"/>
              </a:rPr>
              <a:t> </a:t>
            </a:r>
            <a:r>
              <a:rPr lang="en-GB" sz="4800" dirty="0" err="1">
                <a:cs typeface="Calibri Light"/>
              </a:rPr>
              <a:t>yn</a:t>
            </a:r>
            <a:r>
              <a:rPr lang="en-GB" sz="4800" dirty="0">
                <a:cs typeface="Calibri Light"/>
              </a:rPr>
              <a:t> </a:t>
            </a:r>
            <a:r>
              <a:rPr lang="en-GB" sz="4800" dirty="0" err="1">
                <a:cs typeface="Calibri Light"/>
              </a:rPr>
              <a:t>yr</a:t>
            </a:r>
            <a:r>
              <a:rPr lang="en-GB" sz="4800" dirty="0">
                <a:cs typeface="Calibri Light"/>
              </a:rPr>
              <a:t> </a:t>
            </a:r>
            <a:r>
              <a:rPr lang="en-GB" sz="4800" dirty="0" err="1">
                <a:cs typeface="Calibri Light"/>
              </a:rPr>
              <a:t>ysgol</a:t>
            </a:r>
            <a:r>
              <a:rPr lang="en-GB" sz="4800" dirty="0">
                <a:cs typeface="Calibri Light"/>
              </a:rPr>
              <a:t> </a:t>
            </a:r>
            <a:endParaRPr lang="en-GB" sz="4800" dirty="0"/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C725876B-55FE-064D-81DC-B2553C16F0F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684" r="39907" b="-4"/>
          <a:stretch/>
        </p:blipFill>
        <p:spPr>
          <a:xfrm>
            <a:off x="-6472" y="10"/>
            <a:ext cx="5486394" cy="685798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9300B03-CB49-6048-90E7-342CEF7AD0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4529" y="6066534"/>
            <a:ext cx="12192000" cy="823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11965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CFB17-4158-150C-21DA-BBE7D75A6370}"/>
              </a:ext>
            </a:extLst>
          </p:cNvPr>
          <p:cNvSpPr txBox="1">
            <a:spLocks/>
          </p:cNvSpPr>
          <p:nvPr/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100" kern="1200" cap="all" spc="2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/>
              <a:t>Trafodaeth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pâr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66EDCDA-93F5-5925-FC77-AD8A012F5FFC}"/>
              </a:ext>
            </a:extLst>
          </p:cNvPr>
          <p:cNvSpPr txBox="1"/>
          <p:nvPr/>
        </p:nvSpPr>
        <p:spPr>
          <a:xfrm>
            <a:off x="1251678" y="1361633"/>
            <a:ext cx="10178322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b="1" dirty="0"/>
              <a:t>Myfyrwyr TAR Cynradd:   </a:t>
            </a:r>
            <a:r>
              <a:rPr lang="cy-GB" sz="2000" dirty="0"/>
              <a:t>Dewch o hyd i bartner sydd wedi bod ar brofiad mewn cyfnod allweddol gwahanol i chi.  Dylai 1 pâr gynnwys profiad o’r Cyfnod Sylfaen a phrofiad o CA2.</a:t>
            </a:r>
          </a:p>
          <a:p>
            <a:endParaRPr lang="cy-GB" sz="2000" dirty="0"/>
          </a:p>
          <a:p>
            <a:r>
              <a:rPr lang="cy-GB" sz="2000" b="1" dirty="0"/>
              <a:t>Myfyrwyr TAR Uwchradd:  </a:t>
            </a:r>
            <a:r>
              <a:rPr lang="cy-GB" sz="2000" dirty="0"/>
              <a:t>Dewch o hyd i bartner sy’n astudio yr un pwnc â chi neu sy’n astudio pwnc eithaf tebyg. </a:t>
            </a:r>
          </a:p>
          <a:p>
            <a:endParaRPr lang="cy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A6BF38E-B20D-7866-9039-AE2E84C586AB}"/>
              </a:ext>
            </a:extLst>
          </p:cNvPr>
          <p:cNvSpPr txBox="1"/>
          <p:nvPr/>
        </p:nvSpPr>
        <p:spPr>
          <a:xfrm>
            <a:off x="1147506" y="3588152"/>
            <a:ext cx="1017832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b="1" dirty="0"/>
              <a:t>Trafodwch gyd-destun y Gymraeg:</a:t>
            </a:r>
          </a:p>
          <a:p>
            <a:endParaRPr lang="cy-GB" sz="2400" dirty="0"/>
          </a:p>
          <a:p>
            <a:pPr marL="342900" indent="-342900">
              <a:buAutoNum type="arabicPeriod"/>
            </a:pPr>
            <a:r>
              <a:rPr lang="cy-GB" sz="2400" dirty="0"/>
              <a:t>Beth oeddech chi’n ei weld yn anodd os oedd unrhyw beth o gwbl?</a:t>
            </a:r>
          </a:p>
          <a:p>
            <a:pPr marL="342900" indent="-342900">
              <a:buAutoNum type="arabicPeriod"/>
            </a:pPr>
            <a:r>
              <a:rPr lang="cy-GB" sz="2400" dirty="0"/>
              <a:t>Beth oedd agwedd y dysgwyr tuag at y Gymraeg?</a:t>
            </a:r>
          </a:p>
          <a:p>
            <a:pPr marL="342900" indent="-342900">
              <a:buAutoNum type="arabicPeriod"/>
            </a:pPr>
            <a:r>
              <a:rPr lang="cy-GB" sz="2400" dirty="0"/>
              <a:t>Wnaeth unrhyw beth eich synnu chi?  Gawsoch chi unrhyw brofiad neu her annisgwyl?</a:t>
            </a:r>
          </a:p>
          <a:p>
            <a:pPr marL="342900" indent="-342900">
              <a:buAutoNum type="arabicPeriod"/>
            </a:pPr>
            <a:r>
              <a:rPr lang="cy-GB" sz="2400" dirty="0"/>
              <a:t>Pa gefnogaeth oedd ar gael i chi yn yr ysgol o ran y Gymraeg?  </a:t>
            </a:r>
          </a:p>
          <a:p>
            <a:pPr marL="342900" indent="-342900">
              <a:buAutoNum type="arabicPeriod"/>
            </a:pPr>
            <a:r>
              <a:rPr lang="cy-GB" sz="2400" dirty="0"/>
              <a:t>Beth fyddwch chi’n ei wneud yn wahanol yn PAP 2?</a:t>
            </a:r>
          </a:p>
        </p:txBody>
      </p:sp>
    </p:spTree>
    <p:extLst>
      <p:ext uri="{BB962C8B-B14F-4D97-AF65-F5344CB8AC3E}">
        <p14:creationId xmlns:p14="http://schemas.microsoft.com/office/powerpoint/2010/main" val="19094490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659F20-5C17-40AF-B6BC-A0E1EB9813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Trafodaeth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grwpiau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0B34AB-BE64-4AD2-9D22-AF210C0C53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4736" y="1454157"/>
            <a:ext cx="10592205" cy="447734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200" dirty="0"/>
              <a:t>Sut </a:t>
            </a:r>
            <a:r>
              <a:rPr lang="en-GB" sz="2200" dirty="0" err="1"/>
              <a:t>gwnaethoch</a:t>
            </a:r>
            <a:r>
              <a:rPr lang="en-GB" sz="2200" dirty="0"/>
              <a:t> chi </a:t>
            </a:r>
            <a:r>
              <a:rPr lang="en-GB" sz="2200" dirty="0" err="1"/>
              <a:t>sicrhau</a:t>
            </a:r>
            <a:r>
              <a:rPr lang="en-GB" sz="2200" dirty="0"/>
              <a:t> bod </a:t>
            </a:r>
            <a:r>
              <a:rPr lang="en-GB" sz="2200" dirty="0" err="1"/>
              <a:t>eich</a:t>
            </a:r>
            <a:r>
              <a:rPr lang="en-GB" sz="2200" dirty="0"/>
              <a:t> Cymraeg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gywir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y </a:t>
            </a:r>
            <a:r>
              <a:rPr lang="en-GB" sz="2200" dirty="0" err="1"/>
              <a:t>gwersi</a:t>
            </a:r>
            <a:r>
              <a:rPr lang="en-GB" sz="2200" dirty="0"/>
              <a:t>?</a:t>
            </a:r>
          </a:p>
          <a:p>
            <a:r>
              <a:rPr lang="en-GB" sz="2200" dirty="0" err="1"/>
              <a:t>Oes</a:t>
            </a:r>
            <a:r>
              <a:rPr lang="en-GB" sz="2200" dirty="0"/>
              <a:t> </a:t>
            </a:r>
            <a:r>
              <a:rPr lang="en-GB" sz="2200" dirty="0" err="1"/>
              <a:t>profiadau</a:t>
            </a:r>
            <a:r>
              <a:rPr lang="en-GB" sz="2200" dirty="0"/>
              <a:t> da/</a:t>
            </a:r>
            <a:r>
              <a:rPr lang="en-GB" sz="2200" dirty="0" err="1"/>
              <a:t>diflas</a:t>
            </a:r>
            <a:r>
              <a:rPr lang="en-GB" sz="2200" dirty="0"/>
              <a:t> </a:t>
            </a:r>
            <a:r>
              <a:rPr lang="en-GB" sz="2200" dirty="0" err="1"/>
              <a:t>gyda</a:t>
            </a:r>
            <a:r>
              <a:rPr lang="en-GB" sz="2200" dirty="0"/>
              <a:t> chi o </a:t>
            </a:r>
            <a:r>
              <a:rPr lang="en-GB" sz="2200" dirty="0" err="1"/>
              <a:t>ddefnyddio’r</a:t>
            </a:r>
            <a:r>
              <a:rPr lang="en-GB" sz="2200" dirty="0"/>
              <a:t> </a:t>
            </a:r>
            <a:r>
              <a:rPr lang="en-GB" sz="2200" dirty="0" err="1"/>
              <a:t>Gymraeg</a:t>
            </a:r>
            <a:r>
              <a:rPr lang="en-GB" sz="2200" dirty="0"/>
              <a:t>?</a:t>
            </a:r>
          </a:p>
          <a:p>
            <a:r>
              <a:rPr lang="en-GB" sz="2200" dirty="0"/>
              <a:t>Pa </a:t>
            </a:r>
            <a:r>
              <a:rPr lang="en-GB" sz="2200" dirty="0" err="1"/>
              <a:t>enghreifftiau</a:t>
            </a:r>
            <a:r>
              <a:rPr lang="en-GB" sz="2200" dirty="0"/>
              <a:t> da o </a:t>
            </a:r>
            <a:r>
              <a:rPr lang="en-GB" sz="2200" dirty="0" err="1"/>
              <a:t>ddatblygu</a:t>
            </a:r>
            <a:r>
              <a:rPr lang="en-GB" sz="2200" dirty="0"/>
              <a:t> </a:t>
            </a:r>
            <a:r>
              <a:rPr lang="en-GB" sz="2200" dirty="0" err="1"/>
              <a:t>sgiliau</a:t>
            </a:r>
            <a:r>
              <a:rPr lang="en-GB" sz="2200" dirty="0"/>
              <a:t> </a:t>
            </a:r>
            <a:r>
              <a:rPr lang="en-GB" sz="2200" dirty="0" err="1"/>
              <a:t>llythrennedd</a:t>
            </a:r>
            <a:r>
              <a:rPr lang="en-GB" sz="2200" dirty="0"/>
              <a:t> y </a:t>
            </a:r>
            <a:r>
              <a:rPr lang="en-GB" sz="2200" dirty="0" err="1"/>
              <a:t>dysgwyr</a:t>
            </a:r>
            <a:r>
              <a:rPr lang="en-GB" sz="2200" dirty="0"/>
              <a:t> </a:t>
            </a:r>
            <a:r>
              <a:rPr lang="en-GB" sz="2200" dirty="0" err="1"/>
              <a:t>weloch</a:t>
            </a:r>
            <a:r>
              <a:rPr lang="en-GB" sz="2200" dirty="0"/>
              <a:t> chi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yr</a:t>
            </a:r>
            <a:r>
              <a:rPr lang="en-GB" sz="2200" dirty="0"/>
              <a:t> </a:t>
            </a:r>
            <a:r>
              <a:rPr lang="en-GB" sz="2200" dirty="0" err="1"/>
              <a:t>ysgol</a:t>
            </a:r>
            <a:r>
              <a:rPr lang="en-GB" sz="2200" dirty="0"/>
              <a:t>? </a:t>
            </a:r>
          </a:p>
          <a:p>
            <a:r>
              <a:rPr lang="en-GB" sz="2200" dirty="0"/>
              <a:t> </a:t>
            </a:r>
            <a:r>
              <a:rPr lang="en-GB" sz="2200" dirty="0" err="1"/>
              <a:t>Meddyliwch</a:t>
            </a:r>
            <a:r>
              <a:rPr lang="en-GB" sz="2200" dirty="0"/>
              <a:t> am </a:t>
            </a:r>
            <a:r>
              <a:rPr lang="en-GB" sz="2200" dirty="0" err="1"/>
              <a:t>ffyrdd</a:t>
            </a:r>
            <a:r>
              <a:rPr lang="en-GB" sz="2200" dirty="0"/>
              <a:t> y </a:t>
            </a:r>
            <a:r>
              <a:rPr lang="en-GB" sz="2200" dirty="0" err="1"/>
              <a:t>gallai'r</a:t>
            </a:r>
            <a:r>
              <a:rPr lang="en-GB" sz="2200" dirty="0"/>
              <a:t> </a:t>
            </a:r>
            <a:r>
              <a:rPr lang="en-GB" sz="2200" dirty="0" err="1"/>
              <a:t>ysgol</a:t>
            </a:r>
            <a:r>
              <a:rPr lang="en-GB" sz="2200" dirty="0"/>
              <a:t> </a:t>
            </a:r>
            <a:r>
              <a:rPr lang="en-GB" sz="2200" dirty="0" err="1"/>
              <a:t>wella</a:t>
            </a:r>
            <a:r>
              <a:rPr lang="en-GB" sz="2200" dirty="0"/>
              <a:t> </a:t>
            </a:r>
            <a:r>
              <a:rPr lang="en-GB" sz="2200" dirty="0" err="1"/>
              <a:t>wrth</a:t>
            </a:r>
            <a:r>
              <a:rPr lang="en-GB" sz="2200" dirty="0"/>
              <a:t> </a:t>
            </a:r>
            <a:r>
              <a:rPr lang="en-GB" sz="2200" dirty="0" err="1"/>
              <a:t>ddatblygu'r</a:t>
            </a:r>
            <a:r>
              <a:rPr lang="en-GB" sz="2200" dirty="0"/>
              <a:t> </a:t>
            </a:r>
            <a:r>
              <a:rPr lang="en-GB" sz="2200" dirty="0" err="1"/>
              <a:t>Gymraeg</a:t>
            </a:r>
            <a:r>
              <a:rPr lang="en-GB" sz="2200" dirty="0"/>
              <a:t> </a:t>
            </a:r>
            <a:r>
              <a:rPr lang="en-GB" sz="2200" dirty="0" err="1"/>
              <a:t>ar</a:t>
            </a:r>
            <a:r>
              <a:rPr lang="en-GB" sz="2200" dirty="0"/>
              <a:t> draws y </a:t>
            </a:r>
            <a:r>
              <a:rPr lang="en-GB" sz="2200" dirty="0" err="1"/>
              <a:t>cwricwlwm</a:t>
            </a:r>
            <a:r>
              <a:rPr lang="en-GB" sz="2200" dirty="0"/>
              <a:t>.</a:t>
            </a:r>
          </a:p>
          <a:p>
            <a:r>
              <a:rPr lang="en-GB" sz="2200" dirty="0"/>
              <a:t> </a:t>
            </a:r>
            <a:r>
              <a:rPr lang="en-GB" sz="2200" dirty="0" err="1"/>
              <a:t>Disgrifiwch</a:t>
            </a:r>
            <a:r>
              <a:rPr lang="en-GB" sz="2200" dirty="0"/>
              <a:t> </a:t>
            </a:r>
            <a:r>
              <a:rPr lang="en-GB" sz="2200" dirty="0" err="1"/>
              <a:t>sut</a:t>
            </a:r>
            <a:r>
              <a:rPr lang="en-GB" sz="2200" dirty="0"/>
              <a:t> </a:t>
            </a:r>
            <a:r>
              <a:rPr lang="en-GB" sz="2200" dirty="0" err="1"/>
              <a:t>mae'r</a:t>
            </a:r>
            <a:r>
              <a:rPr lang="en-GB" sz="2200" dirty="0"/>
              <a:t> </a:t>
            </a:r>
            <a:r>
              <a:rPr lang="en-GB" sz="2200" dirty="0" err="1"/>
              <a:t>ysgol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hyrwyddo</a:t>
            </a:r>
            <a:r>
              <a:rPr lang="en-GB" sz="2200" dirty="0"/>
              <a:t> ethos </a:t>
            </a:r>
            <a:r>
              <a:rPr lang="en-GB" sz="2200" dirty="0" err="1"/>
              <a:t>Gymreig</a:t>
            </a:r>
            <a:r>
              <a:rPr lang="en-GB" sz="2200" dirty="0"/>
              <a:t> a </a:t>
            </a:r>
            <a:r>
              <a:rPr lang="en-GB" sz="2200" dirty="0" err="1"/>
              <a:t>Chymraeg</a:t>
            </a:r>
            <a:r>
              <a:rPr lang="en-GB" sz="2200" dirty="0"/>
              <a:t>.  </a:t>
            </a:r>
            <a:r>
              <a:rPr lang="en-GB" sz="2200" dirty="0" err="1"/>
              <a:t>Oes</a:t>
            </a:r>
            <a:r>
              <a:rPr lang="en-GB" sz="2200" dirty="0"/>
              <a:t> </a:t>
            </a:r>
            <a:r>
              <a:rPr lang="en-GB" sz="2200" dirty="0" err="1"/>
              <a:t>ffyrdd</a:t>
            </a:r>
            <a:r>
              <a:rPr lang="en-GB" sz="2200" dirty="0"/>
              <a:t> o </a:t>
            </a:r>
            <a:r>
              <a:rPr lang="en-GB" sz="2200" dirty="0" err="1"/>
              <a:t>wella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eich</a:t>
            </a:r>
            <a:r>
              <a:rPr lang="en-GB" sz="2200" dirty="0"/>
              <a:t> barn chi? </a:t>
            </a:r>
          </a:p>
          <a:p>
            <a:r>
              <a:rPr lang="en-GB" sz="2200" dirty="0"/>
              <a:t> Sut </a:t>
            </a:r>
            <a:r>
              <a:rPr lang="en-GB" sz="2200" dirty="0" err="1"/>
              <a:t>mae</a:t>
            </a:r>
            <a:r>
              <a:rPr lang="en-GB" sz="2200" dirty="0"/>
              <a:t> </a:t>
            </a:r>
            <a:r>
              <a:rPr lang="en-GB" sz="2200" dirty="0" err="1"/>
              <a:t>eich</a:t>
            </a:r>
            <a:r>
              <a:rPr lang="en-GB" sz="2200" dirty="0"/>
              <a:t> </a:t>
            </a:r>
            <a:r>
              <a:rPr lang="en-GB" sz="2200" dirty="0" err="1"/>
              <a:t>profiad</a:t>
            </a:r>
            <a:r>
              <a:rPr lang="en-GB" sz="2200" dirty="0"/>
              <a:t> </a:t>
            </a:r>
            <a:r>
              <a:rPr lang="en-GB" sz="2200" dirty="0" err="1"/>
              <a:t>wedi</a:t>
            </a:r>
            <a:r>
              <a:rPr lang="en-GB" sz="2200" dirty="0"/>
              <a:t> </a:t>
            </a:r>
            <a:r>
              <a:rPr lang="en-GB" sz="2200" dirty="0" err="1"/>
              <a:t>magu</a:t>
            </a:r>
            <a:r>
              <a:rPr lang="en-GB" sz="2200" dirty="0"/>
              <a:t> neu </a:t>
            </a:r>
            <a:r>
              <a:rPr lang="en-GB" sz="2200" dirty="0" err="1"/>
              <a:t>effeithio</a:t>
            </a:r>
            <a:r>
              <a:rPr lang="en-GB" sz="2200" dirty="0"/>
              <a:t> </a:t>
            </a:r>
            <a:r>
              <a:rPr lang="en-GB" sz="2200" dirty="0" err="1"/>
              <a:t>ar</a:t>
            </a:r>
            <a:r>
              <a:rPr lang="en-GB" sz="2200" dirty="0"/>
              <a:t> </a:t>
            </a:r>
            <a:r>
              <a:rPr lang="en-GB" sz="2200" dirty="0" err="1"/>
              <a:t>eich</a:t>
            </a:r>
            <a:r>
              <a:rPr lang="en-GB" sz="2200" dirty="0"/>
              <a:t> </a:t>
            </a:r>
            <a:r>
              <a:rPr lang="en-GB" sz="2200" dirty="0" err="1"/>
              <a:t>hyder</a:t>
            </a:r>
            <a:r>
              <a:rPr lang="en-GB" sz="2200" dirty="0"/>
              <a:t> </a:t>
            </a:r>
            <a:r>
              <a:rPr lang="en-GB" sz="2200" dirty="0" err="1"/>
              <a:t>gyda'r</a:t>
            </a:r>
            <a:r>
              <a:rPr lang="en-GB" sz="2200" dirty="0"/>
              <a:t> </a:t>
            </a:r>
            <a:r>
              <a:rPr lang="en-GB" sz="2200" dirty="0" err="1"/>
              <a:t>Gymraeg</a:t>
            </a:r>
            <a:r>
              <a:rPr lang="en-GB" sz="2200" dirty="0"/>
              <a:t>? </a:t>
            </a:r>
          </a:p>
          <a:p>
            <a:r>
              <a:rPr lang="en-GB" sz="2200" dirty="0"/>
              <a:t>Pa </a:t>
            </a:r>
            <a:r>
              <a:rPr lang="en-GB" sz="2200" dirty="0" err="1"/>
              <a:t>gefnogaeth</a:t>
            </a:r>
            <a:r>
              <a:rPr lang="en-GB" sz="2200" dirty="0"/>
              <a:t> </a:t>
            </a:r>
            <a:r>
              <a:rPr lang="en-GB" sz="2200" dirty="0" err="1"/>
              <a:t>ychwanegol</a:t>
            </a:r>
            <a:r>
              <a:rPr lang="en-GB" sz="2200" dirty="0"/>
              <a:t> </a:t>
            </a:r>
            <a:r>
              <a:rPr lang="en-GB" sz="2200" dirty="0" err="1"/>
              <a:t>fyddech</a:t>
            </a:r>
            <a:r>
              <a:rPr lang="en-GB" sz="2200" dirty="0"/>
              <a:t> chi </a:t>
            </a:r>
            <a:r>
              <a:rPr lang="en-GB" sz="2200" dirty="0" err="1"/>
              <a:t>wedi</a:t>
            </a:r>
            <a:r>
              <a:rPr lang="en-GB" sz="2200" dirty="0"/>
              <a:t> </a:t>
            </a:r>
            <a:r>
              <a:rPr lang="en-GB" sz="2200" dirty="0" err="1"/>
              <a:t>hoffi</a:t>
            </a:r>
            <a:r>
              <a:rPr lang="en-GB" sz="2200" dirty="0"/>
              <a:t> </a:t>
            </a:r>
            <a:r>
              <a:rPr lang="en-GB" sz="2200" dirty="0" err="1"/>
              <a:t>ei</a:t>
            </a:r>
            <a:r>
              <a:rPr lang="en-GB" sz="2200" dirty="0"/>
              <a:t> </a:t>
            </a:r>
            <a:r>
              <a:rPr lang="en-GB" sz="2200" dirty="0" err="1"/>
              <a:t>gael</a:t>
            </a:r>
            <a:r>
              <a:rPr lang="en-GB" sz="2200" dirty="0"/>
              <a:t> o ran y </a:t>
            </a:r>
            <a:r>
              <a:rPr lang="en-GB" sz="2200" dirty="0" err="1"/>
              <a:t>Gymraeg</a:t>
            </a:r>
            <a:r>
              <a:rPr lang="en-GB" sz="2200" dirty="0"/>
              <a:t>, </a:t>
            </a:r>
            <a:r>
              <a:rPr lang="en-GB" sz="2200" dirty="0" err="1"/>
              <a:t>os</a:t>
            </a:r>
            <a:r>
              <a:rPr lang="en-GB" sz="2200" dirty="0"/>
              <a:t> o </a:t>
            </a:r>
            <a:r>
              <a:rPr lang="en-GB" sz="2200" dirty="0" err="1"/>
              <a:t>gwbl</a:t>
            </a:r>
            <a:r>
              <a:rPr lang="en-GB" sz="2200" dirty="0"/>
              <a:t>?</a:t>
            </a:r>
          </a:p>
          <a:p>
            <a:r>
              <a:rPr lang="en-GB" sz="2200" dirty="0"/>
              <a:t>Beth </a:t>
            </a:r>
            <a:r>
              <a:rPr lang="en-GB" sz="2200" dirty="0" err="1"/>
              <a:t>allwch</a:t>
            </a:r>
            <a:r>
              <a:rPr lang="en-GB" sz="2200" dirty="0"/>
              <a:t> chi </a:t>
            </a:r>
            <a:r>
              <a:rPr lang="en-GB" sz="2200" dirty="0" err="1"/>
              <a:t>ei</a:t>
            </a:r>
            <a:r>
              <a:rPr lang="en-GB" sz="2200" dirty="0"/>
              <a:t> </a:t>
            </a:r>
            <a:r>
              <a:rPr lang="en-GB" sz="2200" dirty="0" err="1"/>
              <a:t>wneud</a:t>
            </a:r>
            <a:r>
              <a:rPr lang="en-GB" sz="2200" dirty="0"/>
              <a:t> / </a:t>
            </a:r>
            <a:r>
              <a:rPr lang="en-GB" sz="2200" dirty="0" err="1"/>
              <a:t>fyddwch</a:t>
            </a:r>
            <a:r>
              <a:rPr lang="en-GB" sz="2200" dirty="0"/>
              <a:t> </a:t>
            </a:r>
            <a:r>
              <a:rPr lang="en-GB" sz="2200" dirty="0" err="1"/>
              <a:t>chi'n</a:t>
            </a:r>
            <a:r>
              <a:rPr lang="en-GB" sz="2200" dirty="0"/>
              <a:t> </a:t>
            </a:r>
            <a:r>
              <a:rPr lang="en-GB" sz="2200" dirty="0" err="1"/>
              <a:t>ei</a:t>
            </a:r>
            <a:r>
              <a:rPr lang="en-GB" sz="2200" dirty="0"/>
              <a:t> </a:t>
            </a:r>
            <a:r>
              <a:rPr lang="en-GB" sz="2200" dirty="0" err="1"/>
              <a:t>wneud</a:t>
            </a:r>
            <a:r>
              <a:rPr lang="en-GB" sz="2200" dirty="0"/>
              <a:t> </a:t>
            </a:r>
            <a:r>
              <a:rPr lang="en-GB" sz="2200" dirty="0" err="1"/>
              <a:t>i</a:t>
            </a:r>
            <a:r>
              <a:rPr lang="en-GB" sz="2200" dirty="0"/>
              <a:t> </a:t>
            </a:r>
            <a:r>
              <a:rPr lang="en-GB" sz="2200" dirty="0" err="1"/>
              <a:t>fagu</a:t>
            </a:r>
            <a:r>
              <a:rPr lang="en-GB" sz="2200" dirty="0"/>
              <a:t> </a:t>
            </a:r>
            <a:r>
              <a:rPr lang="en-GB" sz="2200" dirty="0" err="1"/>
              <a:t>mwy</a:t>
            </a:r>
            <a:r>
              <a:rPr lang="en-GB" sz="2200" dirty="0"/>
              <a:t> o </a:t>
            </a:r>
            <a:r>
              <a:rPr lang="en-GB" sz="2200" dirty="0" err="1"/>
              <a:t>hyder</a:t>
            </a:r>
            <a:r>
              <a:rPr lang="en-GB" sz="2200" dirty="0"/>
              <a:t>? 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63FD6D6-2CC3-7C40-BEB9-6A7CB6ADF3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529" y="6066534"/>
            <a:ext cx="12192000" cy="823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65890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14ADC7-C599-B232-B1F6-6CB41CE0EA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6873" y="1936868"/>
            <a:ext cx="10178322" cy="1492132"/>
          </a:xfrm>
        </p:spPr>
        <p:txBody>
          <a:bodyPr/>
          <a:lstStyle/>
          <a:p>
            <a:r>
              <a:rPr lang="cy-GB" dirty="0"/>
              <a:t>Y Portffolio: Fframwaith Cymwyseddau iaith</a:t>
            </a:r>
          </a:p>
        </p:txBody>
      </p:sp>
    </p:spTree>
    <p:extLst>
      <p:ext uri="{BB962C8B-B14F-4D97-AF65-F5344CB8AC3E}">
        <p14:creationId xmlns:p14="http://schemas.microsoft.com/office/powerpoint/2010/main" val="7332420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7D9229-CAE7-4D4A-8509-FD24B04242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6278" y="159408"/>
            <a:ext cx="5828074" cy="1510366"/>
          </a:xfrm>
          <a:solidFill>
            <a:schemeClr val="accent1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txBody>
          <a:bodyPr anchor="ctr">
            <a:noAutofit/>
          </a:bodyPr>
          <a:lstStyle/>
          <a:p>
            <a:pPr algn="ctr"/>
            <a:r>
              <a:rPr lang="en-US" sz="36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US" sz="3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cyflwyno</a:t>
            </a:r>
            <a:r>
              <a:rPr lang="en-US" sz="3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br>
              <a:rPr lang="en-US" sz="3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15.4.24</a:t>
            </a:r>
            <a:endParaRPr lang="en-US" sz="36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1161FB-B997-954D-8EB6-40614A4C0795}"/>
              </a:ext>
            </a:extLst>
          </p:cNvPr>
          <p:cNvSpPr txBox="1"/>
          <p:nvPr/>
        </p:nvSpPr>
        <p:spPr>
          <a:xfrm>
            <a:off x="5138179" y="1959319"/>
            <a:ext cx="6564271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Rhaid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i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chi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gyflwyno’r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ffurflen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hon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fydd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yn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rhestru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</a:p>
          <a:p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     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yr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holl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dystiolaeth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rydych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chi’n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ei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gyflwyno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b="1">
              <a:latin typeface="Avenir Book" panose="02000503020000020003" pitchFamily="2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Cyflwyno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ar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y PDP (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Pasport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Dysgu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Proffesiynol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) .  </a:t>
            </a:r>
          </a:p>
          <a:p>
            <a:endParaRPr lang="en-US" b="1">
              <a:latin typeface="Avenir Book" panose="02000503020000020003" pitchFamily="2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Bydd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angen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esboniad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byr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iawn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i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gyfiawnhau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pam bod y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dystiolaeth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yn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addas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ar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gyfer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y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sgil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b="1">
              <a:latin typeface="Avenir Book" panose="02000503020000020003" pitchFamily="2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Does dim problem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os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oes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un darn o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dystiolaeth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yn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profi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sawl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sgil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wahanol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.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e.e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Siarad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,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Gwrando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ac AD.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b="1">
              <a:latin typeface="Avenir Book" panose="02000503020000020003" pitchFamily="2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Darllenwch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y ‘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cyngor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doeth’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wrth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baratoi’r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portffolio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.</a:t>
            </a:r>
            <a:r>
              <a:rPr lang="en-US" sz="2200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E82D7162-2FC1-B545-9705-790238A6A934}"/>
              </a:ext>
            </a:extLst>
          </p:cNvPr>
          <p:cNvCxnSpPr>
            <a:cxnSpLocks/>
          </p:cNvCxnSpPr>
          <p:nvPr/>
        </p:nvCxnSpPr>
        <p:spPr>
          <a:xfrm flipH="1" flipV="1">
            <a:off x="4375938" y="1145894"/>
            <a:ext cx="1130340" cy="813425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>
            <a:extLst>
              <a:ext uri="{FF2B5EF4-FFF2-40B4-BE49-F238E27FC236}">
                <a16:creationId xmlns:a16="http://schemas.microsoft.com/office/drawing/2014/main" id="{40127C17-CB41-0E4E-BFF1-214F685A85C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-122" b="14212"/>
          <a:stretch/>
        </p:blipFill>
        <p:spPr>
          <a:xfrm>
            <a:off x="0" y="6016895"/>
            <a:ext cx="12192000" cy="841105"/>
          </a:xfrm>
          <a:prstGeom prst="rect">
            <a:avLst/>
          </a:prstGeom>
        </p:spPr>
      </p:pic>
      <p:pic>
        <p:nvPicPr>
          <p:cNvPr id="4" name="Picture 3" descr="A document with text and images&#10;&#10;Description automatically generated with medium confidence">
            <a:extLst>
              <a:ext uri="{FF2B5EF4-FFF2-40B4-BE49-F238E27FC236}">
                <a16:creationId xmlns:a16="http://schemas.microsoft.com/office/drawing/2014/main" id="{785E7EBC-04F6-0C4D-950B-6D8AC2BBD11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3370" y="22398"/>
            <a:ext cx="4042568" cy="5595870"/>
          </a:xfrm>
          <a:prstGeom prst="rect">
            <a:avLst/>
          </a:prstGeom>
        </p:spPr>
      </p:pic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E2CCB986-A8E5-2741-87E5-16F276C3BB72}"/>
              </a:ext>
            </a:extLst>
          </p:cNvPr>
          <p:cNvCxnSpPr>
            <a:cxnSpLocks/>
          </p:cNvCxnSpPr>
          <p:nvPr/>
        </p:nvCxnSpPr>
        <p:spPr>
          <a:xfrm flipH="1" flipV="1">
            <a:off x="3836356" y="2539020"/>
            <a:ext cx="1333245" cy="88998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D203A5CD-617F-5845-8BEF-D7FD8AF2C873}"/>
              </a:ext>
            </a:extLst>
          </p:cNvPr>
          <p:cNvCxnSpPr>
            <a:cxnSpLocks/>
          </p:cNvCxnSpPr>
          <p:nvPr/>
        </p:nvCxnSpPr>
        <p:spPr>
          <a:xfrm flipH="1" flipV="1">
            <a:off x="4259774" y="4808024"/>
            <a:ext cx="876260" cy="378504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46739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DAF881C5-7E61-3B46-A5F5-CFE904DAC08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54" r="2728"/>
          <a:stretch/>
        </p:blipFill>
        <p:spPr>
          <a:xfrm>
            <a:off x="2900390" y="854765"/>
            <a:ext cx="9129320" cy="4529843"/>
          </a:xfrm>
          <a:prstGeom prst="rect">
            <a:avLst/>
          </a:prstGeom>
          <a:ln w="76200">
            <a:solidFill>
              <a:schemeClr val="accent1"/>
            </a:solidFill>
          </a:ln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BB31AB50-6BD2-CE5F-4D65-3EC65AE5FBD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44710" y="6132095"/>
            <a:ext cx="7749210" cy="588818"/>
          </a:xfrm>
          <a:prstGeom prst="rect">
            <a:avLst/>
          </a:prstGeom>
        </p:spPr>
      </p:pic>
      <p:pic>
        <p:nvPicPr>
          <p:cNvPr id="3" name="Picture 2" descr="A document with text and images&#10;&#10;Description automatically generated with medium confidence">
            <a:extLst>
              <a:ext uri="{FF2B5EF4-FFF2-40B4-BE49-F238E27FC236}">
                <a16:creationId xmlns:a16="http://schemas.microsoft.com/office/drawing/2014/main" id="{596E1BA6-E7AE-9947-C170-AAC8D2979D9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2290" y="609760"/>
            <a:ext cx="1885485" cy="2609957"/>
          </a:xfrm>
          <a:prstGeom prst="rect">
            <a:avLst/>
          </a:prstGeom>
        </p:spPr>
      </p:pic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E2CCB986-A8E5-2741-87E5-16F276C3BB72}"/>
              </a:ext>
            </a:extLst>
          </p:cNvPr>
          <p:cNvCxnSpPr>
            <a:cxnSpLocks/>
          </p:cNvCxnSpPr>
          <p:nvPr/>
        </p:nvCxnSpPr>
        <p:spPr>
          <a:xfrm flipH="1" flipV="1">
            <a:off x="1570033" y="2449175"/>
            <a:ext cx="1570732" cy="1301734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155374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A9B17-3AA9-4455-970F-B56F60F40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9241" y="266637"/>
            <a:ext cx="10178322" cy="1492132"/>
          </a:xfrm>
        </p:spPr>
        <p:txBody>
          <a:bodyPr/>
          <a:lstStyle/>
          <a:p>
            <a:r>
              <a:rPr lang="cy-GB" dirty="0"/>
              <a:t>Help! Pa fath o dystiolaeth? </a:t>
            </a:r>
          </a:p>
        </p:txBody>
      </p:sp>
      <p:pic>
        <p:nvPicPr>
          <p:cNvPr id="5" name="Content Placeholder 4" descr="A group of posters with text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BCB798D2-2DDD-7EBB-5CA2-0F08585D852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109241" y="1221048"/>
            <a:ext cx="8284409" cy="487881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B1F1B38-00CB-E8BC-4677-394D05A45447}"/>
              </a:ext>
            </a:extLst>
          </p:cNvPr>
          <p:cNvSpPr txBox="1"/>
          <p:nvPr/>
        </p:nvSpPr>
        <p:spPr>
          <a:xfrm>
            <a:off x="9502815" y="1221048"/>
            <a:ext cx="203714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Dyma adnodd newydd, cynhwysfawr sy’n rhoi enghreifftiau o dasgau posib i’w cyflwyno fel tystiolaeth ar bob lefel o’r Fframwaith.</a:t>
            </a:r>
          </a:p>
          <a:p>
            <a:endParaRPr lang="cy-GB" dirty="0"/>
          </a:p>
          <a:p>
            <a:r>
              <a:rPr lang="cy-GB" dirty="0"/>
              <a:t>Ewch i chwilota ar borth y Coleg Cymraeg Cenedlaethol os ydych chi’n chwilio am syniadau neu ysbrydoliaeth!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C4D1D1C-2B71-829A-423D-22BDFEC55834}"/>
              </a:ext>
            </a:extLst>
          </p:cNvPr>
          <p:cNvSpPr txBox="1"/>
          <p:nvPr/>
        </p:nvSpPr>
        <p:spPr>
          <a:xfrm>
            <a:off x="978061" y="6295718"/>
            <a:ext cx="1001788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dirty="0">
                <a:hlinkClick r:id="rId2"/>
              </a:rPr>
              <a:t>https://www.porth.ac.uk/cy/group-collection/tasgau-asesu-a-datblygu-sgiliau-iaith-athrawon</a:t>
            </a:r>
            <a:endParaRPr lang="cy-GB" dirty="0"/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9221446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7A3BF745-1806-839E-8404-B23F4C61DB4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03572928"/>
              </p:ext>
            </p:extLst>
          </p:nvPr>
        </p:nvGraphicFramePr>
        <p:xfrm>
          <a:off x="450762" y="1081825"/>
          <a:ext cx="10959918" cy="4520629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565254">
                  <a:extLst>
                    <a:ext uri="{9D8B030D-6E8A-4147-A177-3AD203B41FA5}">
                      <a16:colId xmlns:a16="http://schemas.microsoft.com/office/drawing/2014/main" val="641379996"/>
                    </a:ext>
                  </a:extLst>
                </a:gridCol>
                <a:gridCol w="1565254">
                  <a:extLst>
                    <a:ext uri="{9D8B030D-6E8A-4147-A177-3AD203B41FA5}">
                      <a16:colId xmlns:a16="http://schemas.microsoft.com/office/drawing/2014/main" val="343677296"/>
                    </a:ext>
                  </a:extLst>
                </a:gridCol>
                <a:gridCol w="1565254">
                  <a:extLst>
                    <a:ext uri="{9D8B030D-6E8A-4147-A177-3AD203B41FA5}">
                      <a16:colId xmlns:a16="http://schemas.microsoft.com/office/drawing/2014/main" val="1762879441"/>
                    </a:ext>
                  </a:extLst>
                </a:gridCol>
                <a:gridCol w="1566039">
                  <a:extLst>
                    <a:ext uri="{9D8B030D-6E8A-4147-A177-3AD203B41FA5}">
                      <a16:colId xmlns:a16="http://schemas.microsoft.com/office/drawing/2014/main" val="2732722170"/>
                    </a:ext>
                  </a:extLst>
                </a:gridCol>
                <a:gridCol w="1566039">
                  <a:extLst>
                    <a:ext uri="{9D8B030D-6E8A-4147-A177-3AD203B41FA5}">
                      <a16:colId xmlns:a16="http://schemas.microsoft.com/office/drawing/2014/main" val="342506918"/>
                    </a:ext>
                  </a:extLst>
                </a:gridCol>
                <a:gridCol w="1566039">
                  <a:extLst>
                    <a:ext uri="{9D8B030D-6E8A-4147-A177-3AD203B41FA5}">
                      <a16:colId xmlns:a16="http://schemas.microsoft.com/office/drawing/2014/main" val="1138795952"/>
                    </a:ext>
                  </a:extLst>
                </a:gridCol>
                <a:gridCol w="1566039">
                  <a:extLst>
                    <a:ext uri="{9D8B030D-6E8A-4147-A177-3AD203B41FA5}">
                      <a16:colId xmlns:a16="http://schemas.microsoft.com/office/drawing/2014/main" val="3507403860"/>
                    </a:ext>
                  </a:extLst>
                </a:gridCol>
              </a:tblGrid>
              <a:tr h="273499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Cyn-fynediad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Mynediad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</a:endParaRPr>
                    </a:p>
                    <a:p>
                      <a:pPr algn="ctr"/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A1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Sylfaen</a:t>
                      </a:r>
                    </a:p>
                    <a:p>
                      <a:pPr algn="ctr"/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A2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Canolradd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</a:endParaRPr>
                    </a:p>
                    <a:p>
                      <a:pPr algn="ctr"/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B1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Uwch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</a:endParaRPr>
                    </a:p>
                    <a:p>
                      <a:pPr algn="ctr"/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B2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Hyfedredd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</a:endParaRPr>
                    </a:p>
                    <a:p>
                      <a:pPr algn="ctr"/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C1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9951125"/>
                  </a:ext>
                </a:extLst>
              </a:tr>
              <a:tr h="1955807">
                <a:tc>
                  <a:txBody>
                    <a:bodyPr/>
                    <a:lstStyle/>
                    <a:p>
                      <a:pPr algn="ctr"/>
                      <a:r>
                        <a:rPr lang="en-GB" sz="1400" b="1" err="1">
                          <a:effectLst/>
                          <a:latin typeface="Avenir Book" panose="02000503020000020003" pitchFamily="2" charset="0"/>
                        </a:rPr>
                        <a:t>Llafar</a:t>
                      </a:r>
                      <a:endParaRPr lang="en-GB" sz="1400" b="1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Recordiad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yn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dweud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cyfarchion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syml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ar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ddechrau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gwers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e.e.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Bore da.</a:t>
                      </a:r>
                    </a:p>
                    <a:p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Recordiad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yn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dweud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rhai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geiriau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cyfarwydd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Recordio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eu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hunain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yn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darllen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llyfr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/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testun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syml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i'r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plant ac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yn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holi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cwestiynau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</a:p>
                    <a:p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Recordio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meicro-wers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fer.</a:t>
                      </a:r>
                    </a:p>
                    <a:p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Trafodaeth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pâr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yn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holi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ac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ateb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cwestiynau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syml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,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neu’n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cael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sgwrs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fer.</a:t>
                      </a:r>
                    </a:p>
                    <a:p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140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Recordio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eu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hunain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yn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darllen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llyfr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/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testun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i'r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plant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gan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ddefnyddio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amrywiaeth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o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batrymau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i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holi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cwestiynau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</a:p>
                    <a:p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Recordio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meicro-wers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</a:p>
                    <a:p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Trafodaeth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pâr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yn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holi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ac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ateb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cwestiynau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,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neu’n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cael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sgwrs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  <a:endParaRPr lang="en-GB" sz="140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Recordio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eu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hunain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yn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darllen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llyfr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/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testun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i'r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plant ac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yn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cynnal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trafodaeth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syml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gyda’r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plant.</a:t>
                      </a:r>
                    </a:p>
                    <a:p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Recordio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meicro-wers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. </a:t>
                      </a:r>
                    </a:p>
                    <a:p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Trafodaeth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grŵp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am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bwnc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addas.</a:t>
                      </a:r>
                      <a:endParaRPr lang="en-GB" sz="140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Trafodaeth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grwp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(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e.e.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am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erthygl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neu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drafodaeth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am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bwnc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llosg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ym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myd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addysg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) -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gwrando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ac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ymateb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i’w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gilydd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</a:p>
                    <a:p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Recordiad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o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wers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sy’n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dangos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cyfraniad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llafar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estynedig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gan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yr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unigolyn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</a:p>
                    <a:p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Ffug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gyfweliad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</a:p>
                    <a:p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Recordiad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o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gyflwyniad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llafar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y TSI</a:t>
                      </a:r>
                      <a:endParaRPr lang="en-GB" sz="140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Trafodaeth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grwp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(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e.e.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am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erthygl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neu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drafodaeth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am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bwnc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llosg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ym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myd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addysg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) -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gwrando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ac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ymateb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i’w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gilydd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</a:endParaRPr>
                    </a:p>
                    <a:p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Recordiad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o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wers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sy’n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dangos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cyfraniad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llafar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estynedig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gan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yr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unigolyn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</a:p>
                    <a:p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Ffug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gyfweliad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</a:p>
                    <a:p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</a:pP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Recordiad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o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gyflwyniad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llafar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y TSI.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26827256"/>
                  </a:ext>
                </a:extLst>
              </a:tr>
            </a:tbl>
          </a:graphicData>
        </a:graphic>
      </p:graphicFrame>
      <p:sp>
        <p:nvSpPr>
          <p:cNvPr id="4" name="Rectangle 1">
            <a:extLst>
              <a:ext uri="{FF2B5EF4-FFF2-40B4-BE49-F238E27FC236}">
                <a16:creationId xmlns:a16="http://schemas.microsoft.com/office/drawing/2014/main" id="{C2454A38-EA54-66FC-2C6E-6E14380EF2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2239" y="39237"/>
            <a:ext cx="11530415" cy="861774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Dyma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enghreifftiau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o’r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mathau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bethau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gallwch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chi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eu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cynnwys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fel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tystiolaeth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enghreifftio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eich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lefel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bob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sgil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Does dim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disgwyl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chi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gynnwys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pob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un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o’r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rhain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–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gweler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Cyngor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Doeth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waelod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dudalen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gynnwys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am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fwy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fanylion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07128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AB23A4A5-0514-0D23-4FE0-4AEEF175ED7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85114660"/>
              </p:ext>
            </p:extLst>
          </p:nvPr>
        </p:nvGraphicFramePr>
        <p:xfrm>
          <a:off x="616041" y="1257813"/>
          <a:ext cx="10959918" cy="4768533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565254">
                  <a:extLst>
                    <a:ext uri="{9D8B030D-6E8A-4147-A177-3AD203B41FA5}">
                      <a16:colId xmlns:a16="http://schemas.microsoft.com/office/drawing/2014/main" val="2131551222"/>
                    </a:ext>
                  </a:extLst>
                </a:gridCol>
                <a:gridCol w="1565254">
                  <a:extLst>
                    <a:ext uri="{9D8B030D-6E8A-4147-A177-3AD203B41FA5}">
                      <a16:colId xmlns:a16="http://schemas.microsoft.com/office/drawing/2014/main" val="2265687779"/>
                    </a:ext>
                  </a:extLst>
                </a:gridCol>
                <a:gridCol w="1565254">
                  <a:extLst>
                    <a:ext uri="{9D8B030D-6E8A-4147-A177-3AD203B41FA5}">
                      <a16:colId xmlns:a16="http://schemas.microsoft.com/office/drawing/2014/main" val="2913986863"/>
                    </a:ext>
                  </a:extLst>
                </a:gridCol>
                <a:gridCol w="1566039">
                  <a:extLst>
                    <a:ext uri="{9D8B030D-6E8A-4147-A177-3AD203B41FA5}">
                      <a16:colId xmlns:a16="http://schemas.microsoft.com/office/drawing/2014/main" val="2201940067"/>
                    </a:ext>
                  </a:extLst>
                </a:gridCol>
                <a:gridCol w="1566039">
                  <a:extLst>
                    <a:ext uri="{9D8B030D-6E8A-4147-A177-3AD203B41FA5}">
                      <a16:colId xmlns:a16="http://schemas.microsoft.com/office/drawing/2014/main" val="1448266047"/>
                    </a:ext>
                  </a:extLst>
                </a:gridCol>
                <a:gridCol w="1566039">
                  <a:extLst>
                    <a:ext uri="{9D8B030D-6E8A-4147-A177-3AD203B41FA5}">
                      <a16:colId xmlns:a16="http://schemas.microsoft.com/office/drawing/2014/main" val="2313005507"/>
                    </a:ext>
                  </a:extLst>
                </a:gridCol>
                <a:gridCol w="1566039">
                  <a:extLst>
                    <a:ext uri="{9D8B030D-6E8A-4147-A177-3AD203B41FA5}">
                      <a16:colId xmlns:a16="http://schemas.microsoft.com/office/drawing/2014/main" val="2637985192"/>
                    </a:ext>
                  </a:extLst>
                </a:gridCol>
              </a:tblGrid>
              <a:tr h="2091132">
                <a:tc>
                  <a:txBody>
                    <a:bodyPr/>
                    <a:lstStyle/>
                    <a:p>
                      <a:pPr algn="ctr"/>
                      <a:r>
                        <a:rPr lang="en-GB" sz="1400" b="1" err="1">
                          <a:effectLst/>
                          <a:latin typeface="Avenir Book" panose="02000503020000020003" pitchFamily="2" charset="0"/>
                        </a:rPr>
                        <a:t>Darllen</a:t>
                      </a:r>
                      <a:endParaRPr lang="en-GB" sz="1400" b="1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Recordiad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yn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darllen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darn neu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lyfr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syml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iawn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–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brawddeg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neu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ddwy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  <a:endParaRPr lang="en-GB" sz="140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Recordiad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yn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darllen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sgwrs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ar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ôl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sawl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gwrandawiad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</a:p>
                    <a:p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Recordiad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yn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darllen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llyfr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i'r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plant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neu’n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darllen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cyfarwyddiadau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i'r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plant.</a:t>
                      </a:r>
                    </a:p>
                    <a:p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Tasg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ddarllen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a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deall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. </a:t>
                      </a:r>
                    </a:p>
                    <a:p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Ymarferion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cyfieithu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. </a:t>
                      </a:r>
                    </a:p>
                    <a:p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140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Recordiad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yn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darllen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sgwrs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ar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ol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sawl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gwrandawiad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. </a:t>
                      </a:r>
                    </a:p>
                    <a:p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Recordiad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yn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darllen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llyfr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i'r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plant a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thrafod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y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testun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</a:p>
                    <a:p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Tasg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ddarllen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a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deall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</a:p>
                    <a:p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</a:pP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Cyn-bapurau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arholiadau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darllen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Defnyddio’r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Gymraeg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Sylfaen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ar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wefan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CBAC*</a:t>
                      </a:r>
                    </a:p>
                    <a:p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Ymarferion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cyfieithu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</a:p>
                    <a:p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140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Recordiad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yn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darllen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sgwrs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ar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ol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sawl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gwrandawiad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</a:p>
                    <a:p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Recordiad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yn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darllen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llyfr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i'r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plant ac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yn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trafod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y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testun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neu’n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mynegi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barn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arno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</a:p>
                    <a:p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Tasg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ddarllen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a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deall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</a:p>
                    <a:p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</a:pP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Cyn-bapurau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arholiadau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darllen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Defnyddio’r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Gymraeg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Canolradd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ar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wefan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CBAC*</a:t>
                      </a:r>
                    </a:p>
                    <a:p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140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Aseiniad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academaidd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â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ffynonellau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(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mwy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nag un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yn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unig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) Cymraeg. </a:t>
                      </a:r>
                    </a:p>
                    <a:p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Recordiad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yn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darllen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rhan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o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nofel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Gymraeg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ac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yn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trafod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y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testun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yn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drylwyr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mewn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grŵp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e.e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Clwb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Darllen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,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neu’n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trafod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 y </a:t>
                      </a:r>
                      <a:r>
                        <a:rPr lang="en-GB" sz="1400" err="1">
                          <a:effectLst/>
                          <a:latin typeface="Avenir Book" panose="02000503020000020003" pitchFamily="2" charset="0"/>
                        </a:rPr>
                        <a:t>cymeriad</a:t>
                      </a:r>
                      <a:r>
                        <a:rPr lang="en-GB" sz="1400">
                          <a:effectLst/>
                          <a:latin typeface="Avenir Book" panose="02000503020000020003" pitchFamily="2" charset="0"/>
                        </a:rPr>
                        <a:t>/au</a:t>
                      </a:r>
                      <a:endParaRPr lang="en-GB" sz="140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Aseiniad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academaidd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ag </a:t>
                      </a:r>
                      <a:r>
                        <a:rPr lang="en-GB" sz="1400" u="sng" dirty="0" err="1">
                          <a:effectLst/>
                          <a:latin typeface="Avenir Book" panose="02000503020000020003" pitchFamily="2" charset="0"/>
                        </a:rPr>
                        <a:t>amrywiaeth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o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ffynonellau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Cymraeg </a:t>
                      </a:r>
                    </a:p>
                    <a:p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Recordiad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yn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darllen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rhan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o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nofel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Gymraeg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ac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yn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dadansoddi’r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testun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yn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estynedig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mewn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grŵp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e.e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Clwb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Darllen</a:t>
                      </a:r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</a:p>
                    <a:p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63407659"/>
                  </a:ext>
                </a:extLst>
              </a:tr>
            </a:tbl>
          </a:graphicData>
        </a:graphic>
      </p:graphicFrame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420D238B-7C4F-4281-0A0B-1868A0F7D60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86678913"/>
              </p:ext>
            </p:extLst>
          </p:nvPr>
        </p:nvGraphicFramePr>
        <p:xfrm>
          <a:off x="616041" y="819518"/>
          <a:ext cx="10959918" cy="42672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565254">
                  <a:extLst>
                    <a:ext uri="{9D8B030D-6E8A-4147-A177-3AD203B41FA5}">
                      <a16:colId xmlns:a16="http://schemas.microsoft.com/office/drawing/2014/main" val="2415147"/>
                    </a:ext>
                  </a:extLst>
                </a:gridCol>
                <a:gridCol w="1565254">
                  <a:extLst>
                    <a:ext uri="{9D8B030D-6E8A-4147-A177-3AD203B41FA5}">
                      <a16:colId xmlns:a16="http://schemas.microsoft.com/office/drawing/2014/main" val="3876604121"/>
                    </a:ext>
                  </a:extLst>
                </a:gridCol>
                <a:gridCol w="1565254">
                  <a:extLst>
                    <a:ext uri="{9D8B030D-6E8A-4147-A177-3AD203B41FA5}">
                      <a16:colId xmlns:a16="http://schemas.microsoft.com/office/drawing/2014/main" val="376364633"/>
                    </a:ext>
                  </a:extLst>
                </a:gridCol>
                <a:gridCol w="1566039">
                  <a:extLst>
                    <a:ext uri="{9D8B030D-6E8A-4147-A177-3AD203B41FA5}">
                      <a16:colId xmlns:a16="http://schemas.microsoft.com/office/drawing/2014/main" val="1368636834"/>
                    </a:ext>
                  </a:extLst>
                </a:gridCol>
                <a:gridCol w="1566039">
                  <a:extLst>
                    <a:ext uri="{9D8B030D-6E8A-4147-A177-3AD203B41FA5}">
                      <a16:colId xmlns:a16="http://schemas.microsoft.com/office/drawing/2014/main" val="2291962000"/>
                    </a:ext>
                  </a:extLst>
                </a:gridCol>
                <a:gridCol w="1566039">
                  <a:extLst>
                    <a:ext uri="{9D8B030D-6E8A-4147-A177-3AD203B41FA5}">
                      <a16:colId xmlns:a16="http://schemas.microsoft.com/office/drawing/2014/main" val="269292014"/>
                    </a:ext>
                  </a:extLst>
                </a:gridCol>
                <a:gridCol w="1566039">
                  <a:extLst>
                    <a:ext uri="{9D8B030D-6E8A-4147-A177-3AD203B41FA5}">
                      <a16:colId xmlns:a16="http://schemas.microsoft.com/office/drawing/2014/main" val="809345116"/>
                    </a:ext>
                  </a:extLst>
                </a:gridCol>
              </a:tblGrid>
              <a:tr h="381498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Cyn-fynediad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Mynediad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</a:endParaRPr>
                    </a:p>
                    <a:p>
                      <a:pPr algn="ctr"/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A1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Sylfaen</a:t>
                      </a:r>
                    </a:p>
                    <a:p>
                      <a:pPr algn="ctr"/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A2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Canolradd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</a:endParaRPr>
                    </a:p>
                    <a:p>
                      <a:pPr algn="ctr"/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B1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Uwch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</a:endParaRPr>
                    </a:p>
                    <a:p>
                      <a:pPr algn="ctr"/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B2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Hyfedredd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</a:endParaRPr>
                    </a:p>
                    <a:p>
                      <a:pPr algn="ctr"/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C1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17353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631415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3AE39941-A0E4-6DDB-07F8-FD2D3B3AA58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8714563"/>
              </p:ext>
            </p:extLst>
          </p:nvPr>
        </p:nvGraphicFramePr>
        <p:xfrm>
          <a:off x="609600" y="1316580"/>
          <a:ext cx="10972799" cy="469392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567093">
                  <a:extLst>
                    <a:ext uri="{9D8B030D-6E8A-4147-A177-3AD203B41FA5}">
                      <a16:colId xmlns:a16="http://schemas.microsoft.com/office/drawing/2014/main" val="820180286"/>
                    </a:ext>
                  </a:extLst>
                </a:gridCol>
                <a:gridCol w="1567093">
                  <a:extLst>
                    <a:ext uri="{9D8B030D-6E8A-4147-A177-3AD203B41FA5}">
                      <a16:colId xmlns:a16="http://schemas.microsoft.com/office/drawing/2014/main" val="1654563180"/>
                    </a:ext>
                  </a:extLst>
                </a:gridCol>
                <a:gridCol w="1567093">
                  <a:extLst>
                    <a:ext uri="{9D8B030D-6E8A-4147-A177-3AD203B41FA5}">
                      <a16:colId xmlns:a16="http://schemas.microsoft.com/office/drawing/2014/main" val="4291607293"/>
                    </a:ext>
                  </a:extLst>
                </a:gridCol>
                <a:gridCol w="1567880">
                  <a:extLst>
                    <a:ext uri="{9D8B030D-6E8A-4147-A177-3AD203B41FA5}">
                      <a16:colId xmlns:a16="http://schemas.microsoft.com/office/drawing/2014/main" val="2154056905"/>
                    </a:ext>
                  </a:extLst>
                </a:gridCol>
                <a:gridCol w="1567880">
                  <a:extLst>
                    <a:ext uri="{9D8B030D-6E8A-4147-A177-3AD203B41FA5}">
                      <a16:colId xmlns:a16="http://schemas.microsoft.com/office/drawing/2014/main" val="3879817459"/>
                    </a:ext>
                  </a:extLst>
                </a:gridCol>
                <a:gridCol w="1567880">
                  <a:extLst>
                    <a:ext uri="{9D8B030D-6E8A-4147-A177-3AD203B41FA5}">
                      <a16:colId xmlns:a16="http://schemas.microsoft.com/office/drawing/2014/main" val="680647794"/>
                    </a:ext>
                  </a:extLst>
                </a:gridCol>
                <a:gridCol w="1567880">
                  <a:extLst>
                    <a:ext uri="{9D8B030D-6E8A-4147-A177-3AD203B41FA5}">
                      <a16:colId xmlns:a16="http://schemas.microsoft.com/office/drawing/2014/main" val="783376395"/>
                    </a:ext>
                  </a:extLst>
                </a:gridCol>
              </a:tblGrid>
              <a:tr h="4584152"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Ysgrifennu</a:t>
                      </a:r>
                      <a:endParaRPr lang="en-GB" sz="1400" b="1" dirty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Ateb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cwestiynau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syml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– un gair neu un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frawddeg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</a:p>
                    <a:p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Ambell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frawddeg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syml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wedi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eu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hysgrifennu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ar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adnoddau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</a:p>
                    <a:p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Adnoddau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geirfa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syml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e.e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cardiau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fflach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Adnoddau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addysgol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– Mat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iaith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/poster.</a:t>
                      </a:r>
                    </a:p>
                    <a:p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Creu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rhestr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o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gwestiynau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i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ofyn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i'r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plant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mewn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cynllun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gwers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</a:p>
                    <a:p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Ysgrifennu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sgript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syml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</a:p>
                    <a:p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Sgrinluniau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o’r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cwestiynau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yn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y Forms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lle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mae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gofyn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i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chi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ysgrifennu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/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trefnu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brawddegau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syml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yn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gywir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. 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Creu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adnoddau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– Mat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iaith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/poster.</a:t>
                      </a:r>
                    </a:p>
                    <a:p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Creu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rhestr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o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gwestiynau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i'w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gofyn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i'r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plant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neu’r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patrymau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byddwch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chi’n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eu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defnyddio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mewn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cynllun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gwers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</a:p>
                    <a:p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Ysgrifennu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hunanbortread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</a:p>
                    <a:p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Sgrinluniau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o’r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cwestiynau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yn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y Forms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lle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mae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gofyn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i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chi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ysgrifennu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/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trefnu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brawddegau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syml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yn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gywir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</a:p>
                    <a:p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Creu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adnoddau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– Mat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iaith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/poster/ Quizlet</a:t>
                      </a:r>
                    </a:p>
                    <a:p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Creu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rhestr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o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gwestiynau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i'w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gofyn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i'r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plant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neu’r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patrymau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byddwch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chi’n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eu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defnyddio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mewn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cynllun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gwers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</a:p>
                    <a:p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Ysgrifennu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cynllun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gwers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drwy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gyfrwng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y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Gymraeg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Aseiniad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academaidd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Datganiad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personol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-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cais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am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swydd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Llythyr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ffurfiol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e.e.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at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rieni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</a:p>
                    <a:p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Adroddiadau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ar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waith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disgyblion</a:t>
                      </a:r>
                      <a:r>
                        <a:rPr lang="en-GB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Aseiniad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academaidd</a:t>
                      </a:r>
                      <a:endParaRPr lang="en-GB" sz="1400" dirty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 dirty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Datganiad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personol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- </a:t>
                      </a:r>
                      <a:r>
                        <a:rPr lang="en-GB" sz="1400" dirty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cais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am </a:t>
                      </a:r>
                      <a:r>
                        <a:rPr lang="en-GB" sz="1400" dirty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swydd</a:t>
                      </a:r>
                      <a:endParaRPr lang="en-GB" sz="1400" dirty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 dirty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Llythyr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ffurfiol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e.e.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at </a:t>
                      </a:r>
                      <a:r>
                        <a:rPr lang="en-GB" sz="1400" dirty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rieni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</a:p>
                    <a:p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  <a:p>
                      <a:r>
                        <a:rPr lang="en-GB" sz="1400" dirty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Adroddiadau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ar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waith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400" dirty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disgyblion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</a:p>
                    <a:p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1400" dirty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06129164"/>
                  </a:ext>
                </a:extLst>
              </a:tr>
            </a:tbl>
          </a:graphicData>
        </a:graphic>
      </p:graphicFrame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FF63AF6D-5F38-1A33-850C-B844C3151F9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08493426"/>
              </p:ext>
            </p:extLst>
          </p:nvPr>
        </p:nvGraphicFramePr>
        <p:xfrm>
          <a:off x="609600" y="889860"/>
          <a:ext cx="10959918" cy="42672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565254">
                  <a:extLst>
                    <a:ext uri="{9D8B030D-6E8A-4147-A177-3AD203B41FA5}">
                      <a16:colId xmlns:a16="http://schemas.microsoft.com/office/drawing/2014/main" val="2415147"/>
                    </a:ext>
                  </a:extLst>
                </a:gridCol>
                <a:gridCol w="1565254">
                  <a:extLst>
                    <a:ext uri="{9D8B030D-6E8A-4147-A177-3AD203B41FA5}">
                      <a16:colId xmlns:a16="http://schemas.microsoft.com/office/drawing/2014/main" val="3876604121"/>
                    </a:ext>
                  </a:extLst>
                </a:gridCol>
                <a:gridCol w="1565254">
                  <a:extLst>
                    <a:ext uri="{9D8B030D-6E8A-4147-A177-3AD203B41FA5}">
                      <a16:colId xmlns:a16="http://schemas.microsoft.com/office/drawing/2014/main" val="376364633"/>
                    </a:ext>
                  </a:extLst>
                </a:gridCol>
                <a:gridCol w="1566039">
                  <a:extLst>
                    <a:ext uri="{9D8B030D-6E8A-4147-A177-3AD203B41FA5}">
                      <a16:colId xmlns:a16="http://schemas.microsoft.com/office/drawing/2014/main" val="1368636834"/>
                    </a:ext>
                  </a:extLst>
                </a:gridCol>
                <a:gridCol w="1566039">
                  <a:extLst>
                    <a:ext uri="{9D8B030D-6E8A-4147-A177-3AD203B41FA5}">
                      <a16:colId xmlns:a16="http://schemas.microsoft.com/office/drawing/2014/main" val="2291962000"/>
                    </a:ext>
                  </a:extLst>
                </a:gridCol>
                <a:gridCol w="1566039">
                  <a:extLst>
                    <a:ext uri="{9D8B030D-6E8A-4147-A177-3AD203B41FA5}">
                      <a16:colId xmlns:a16="http://schemas.microsoft.com/office/drawing/2014/main" val="269292014"/>
                    </a:ext>
                  </a:extLst>
                </a:gridCol>
                <a:gridCol w="1566039">
                  <a:extLst>
                    <a:ext uri="{9D8B030D-6E8A-4147-A177-3AD203B41FA5}">
                      <a16:colId xmlns:a16="http://schemas.microsoft.com/office/drawing/2014/main" val="809345116"/>
                    </a:ext>
                  </a:extLst>
                </a:gridCol>
              </a:tblGrid>
              <a:tr h="273499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Cyn-fynediad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Mynediad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</a:endParaRPr>
                    </a:p>
                    <a:p>
                      <a:pPr algn="ctr"/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A1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Sylfaen</a:t>
                      </a:r>
                    </a:p>
                    <a:p>
                      <a:pPr algn="ctr"/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A2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Canolradd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</a:endParaRPr>
                    </a:p>
                    <a:p>
                      <a:pPr algn="ctr"/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B1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Uwch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</a:endParaRPr>
                    </a:p>
                    <a:p>
                      <a:pPr algn="ctr"/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B2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Hyfedredd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</a:endParaRPr>
                    </a:p>
                    <a:p>
                      <a:pPr algn="ctr"/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C1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17353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643076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DB69421A-A40E-1531-DE18-9C4C77070E4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79630284"/>
              </p:ext>
            </p:extLst>
          </p:nvPr>
        </p:nvGraphicFramePr>
        <p:xfrm>
          <a:off x="435737" y="1184856"/>
          <a:ext cx="11320526" cy="496790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617218">
                  <a:extLst>
                    <a:ext uri="{9D8B030D-6E8A-4147-A177-3AD203B41FA5}">
                      <a16:colId xmlns:a16="http://schemas.microsoft.com/office/drawing/2014/main" val="3299450343"/>
                    </a:ext>
                  </a:extLst>
                </a:gridCol>
                <a:gridCol w="1617218">
                  <a:extLst>
                    <a:ext uri="{9D8B030D-6E8A-4147-A177-3AD203B41FA5}">
                      <a16:colId xmlns:a16="http://schemas.microsoft.com/office/drawing/2014/main" val="1047049559"/>
                    </a:ext>
                  </a:extLst>
                </a:gridCol>
                <a:gridCol w="1617218">
                  <a:extLst>
                    <a:ext uri="{9D8B030D-6E8A-4147-A177-3AD203B41FA5}">
                      <a16:colId xmlns:a16="http://schemas.microsoft.com/office/drawing/2014/main" val="4227352639"/>
                    </a:ext>
                  </a:extLst>
                </a:gridCol>
                <a:gridCol w="1617218">
                  <a:extLst>
                    <a:ext uri="{9D8B030D-6E8A-4147-A177-3AD203B41FA5}">
                      <a16:colId xmlns:a16="http://schemas.microsoft.com/office/drawing/2014/main" val="595270512"/>
                    </a:ext>
                  </a:extLst>
                </a:gridCol>
                <a:gridCol w="1617218">
                  <a:extLst>
                    <a:ext uri="{9D8B030D-6E8A-4147-A177-3AD203B41FA5}">
                      <a16:colId xmlns:a16="http://schemas.microsoft.com/office/drawing/2014/main" val="1304519135"/>
                    </a:ext>
                  </a:extLst>
                </a:gridCol>
                <a:gridCol w="1617218">
                  <a:extLst>
                    <a:ext uri="{9D8B030D-6E8A-4147-A177-3AD203B41FA5}">
                      <a16:colId xmlns:a16="http://schemas.microsoft.com/office/drawing/2014/main" val="3122317286"/>
                    </a:ext>
                  </a:extLst>
                </a:gridCol>
                <a:gridCol w="1617218">
                  <a:extLst>
                    <a:ext uri="{9D8B030D-6E8A-4147-A177-3AD203B41FA5}">
                      <a16:colId xmlns:a16="http://schemas.microsoft.com/office/drawing/2014/main" val="3593404967"/>
                    </a:ext>
                  </a:extLst>
                </a:gridCol>
              </a:tblGrid>
              <a:tr h="2465253">
                <a:tc>
                  <a:txBody>
                    <a:bodyPr/>
                    <a:lstStyle/>
                    <a:p>
                      <a:pPr fontAlgn="t"/>
                      <a:endParaRPr lang="en-GB" sz="1400" dirty="0">
                        <a:effectLst/>
                      </a:endParaRPr>
                    </a:p>
                    <a:p>
                      <a:pPr algn="ctr" rtl="0" fontAlgn="base"/>
                      <a:r>
                        <a:rPr lang="en-GB" sz="1400" b="1" dirty="0" err="1">
                          <a:effectLst/>
                        </a:rPr>
                        <a:t>Gwrando</a:t>
                      </a:r>
                      <a:r>
                        <a:rPr lang="en-GB" sz="1400" b="1" dirty="0">
                          <a:effectLst/>
                        </a:rPr>
                        <a:t> </a:t>
                      </a:r>
                      <a:endParaRPr lang="en-GB" sz="1400" b="1" i="0" dirty="0">
                        <a:effectLst/>
                        <a:latin typeface="Avenir Book" panose="02000503020000020003" pitchFamily="2" charset="0"/>
                      </a:endParaRPr>
                    </a:p>
                  </a:txBody>
                  <a:tcPr marL="60621" marR="60621" marT="30310" marB="3031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400" dirty="0">
                        <a:effectLst/>
                      </a:endParaRPr>
                    </a:p>
                    <a:p>
                      <a:pPr algn="l" rtl="0" fontAlgn="base"/>
                      <a:r>
                        <a:rPr lang="en-GB" sz="1400" b="0" dirty="0" err="1">
                          <a:effectLst/>
                        </a:rPr>
                        <a:t>Recordiad</a:t>
                      </a:r>
                      <a:r>
                        <a:rPr lang="en-GB" sz="1400" b="0" dirty="0">
                          <a:effectLst/>
                        </a:rPr>
                        <a:t> o </a:t>
                      </a:r>
                      <a:r>
                        <a:rPr lang="en-GB" sz="1400" b="0" dirty="0" err="1">
                          <a:effectLst/>
                        </a:rPr>
                        <a:t>atebion</a:t>
                      </a:r>
                      <a:r>
                        <a:rPr lang="en-GB" sz="1400" b="0" dirty="0">
                          <a:effectLst/>
                        </a:rPr>
                        <a:t> </a:t>
                      </a:r>
                      <a:r>
                        <a:rPr lang="en-GB" sz="1400" b="0" dirty="0" err="1">
                          <a:effectLst/>
                        </a:rPr>
                        <a:t>i</a:t>
                      </a:r>
                      <a:r>
                        <a:rPr lang="en-GB" sz="1400" b="0" dirty="0">
                          <a:effectLst/>
                        </a:rPr>
                        <a:t> </a:t>
                      </a:r>
                      <a:r>
                        <a:rPr lang="en-GB" sz="1400" b="0" dirty="0" err="1">
                          <a:effectLst/>
                        </a:rPr>
                        <a:t>gwestiynau</a:t>
                      </a:r>
                      <a:r>
                        <a:rPr lang="en-GB" sz="1400" b="0" dirty="0">
                          <a:effectLst/>
                        </a:rPr>
                        <a:t> </a:t>
                      </a:r>
                      <a:r>
                        <a:rPr lang="en-GB" sz="1400" b="0" dirty="0" err="1">
                          <a:effectLst/>
                        </a:rPr>
                        <a:t>syml</a:t>
                      </a:r>
                      <a:r>
                        <a:rPr lang="en-GB" sz="1400" b="0" dirty="0">
                          <a:effectLst/>
                        </a:rPr>
                        <a:t> </a:t>
                      </a:r>
                      <a:r>
                        <a:rPr lang="en-GB" sz="1400" b="0" dirty="0" err="1">
                          <a:effectLst/>
                        </a:rPr>
                        <a:t>e.e</a:t>
                      </a:r>
                      <a:r>
                        <a:rPr lang="en-GB" sz="1400" b="0" dirty="0">
                          <a:effectLst/>
                        </a:rPr>
                        <a:t> </a:t>
                      </a:r>
                      <a:r>
                        <a:rPr lang="en-GB" sz="1400" b="0" dirty="0" err="1">
                          <a:effectLst/>
                        </a:rPr>
                        <a:t>Pwy</a:t>
                      </a:r>
                      <a:r>
                        <a:rPr lang="en-GB" sz="1400" b="0" dirty="0">
                          <a:effectLst/>
                        </a:rPr>
                        <a:t> </a:t>
                      </a:r>
                      <a:r>
                        <a:rPr lang="en-GB" sz="1400" b="0" dirty="0" err="1">
                          <a:effectLst/>
                        </a:rPr>
                        <a:t>wyt</a:t>
                      </a:r>
                      <a:r>
                        <a:rPr lang="en-GB" sz="1400" b="0" dirty="0">
                          <a:effectLst/>
                        </a:rPr>
                        <a:t> </a:t>
                      </a:r>
                      <a:r>
                        <a:rPr lang="en-GB" sz="1400" b="0" dirty="0" err="1">
                          <a:effectLst/>
                        </a:rPr>
                        <a:t>ti</a:t>
                      </a:r>
                      <a:r>
                        <a:rPr lang="en-GB" sz="1400" b="0" dirty="0">
                          <a:effectLst/>
                        </a:rPr>
                        <a:t>? </a:t>
                      </a:r>
                    </a:p>
                    <a:p>
                      <a:pPr algn="l" rtl="0" fontAlgn="base"/>
                      <a:r>
                        <a:rPr lang="en-GB" sz="1400" b="0" dirty="0">
                          <a:effectLst/>
                        </a:rPr>
                        <a:t> </a:t>
                      </a:r>
                      <a:endParaRPr lang="en-GB" sz="1400" b="0" i="0" dirty="0">
                        <a:effectLst/>
                        <a:latin typeface="Avenir Book" panose="02000503020000020003" pitchFamily="2" charset="0"/>
                      </a:endParaRPr>
                    </a:p>
                  </a:txBody>
                  <a:tcPr marL="60621" marR="60621" marT="30310" marB="3031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400">
                        <a:effectLst/>
                      </a:endParaRPr>
                    </a:p>
                    <a:p>
                      <a:pPr algn="l" rtl="0" fontAlgn="base"/>
                      <a:r>
                        <a:rPr lang="en-GB" sz="1400" b="0" err="1">
                          <a:effectLst/>
                        </a:rPr>
                        <a:t>Cadw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cofnod</a:t>
                      </a:r>
                      <a:r>
                        <a:rPr lang="en-GB" sz="1400" b="0">
                          <a:effectLst/>
                        </a:rPr>
                        <a:t> o </a:t>
                      </a:r>
                      <a:r>
                        <a:rPr lang="en-GB" sz="1400" b="0" err="1">
                          <a:effectLst/>
                        </a:rPr>
                        <a:t>ganlyniadau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cwisiau</a:t>
                      </a:r>
                      <a:r>
                        <a:rPr lang="en-GB" sz="1400" b="0">
                          <a:effectLst/>
                        </a:rPr>
                        <a:t>/Microsoft Forms </a:t>
                      </a:r>
                      <a:r>
                        <a:rPr lang="en-GB" sz="1400" b="0" err="1">
                          <a:effectLst/>
                        </a:rPr>
                        <a:t>lle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mae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ymarferion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gwrando</a:t>
                      </a:r>
                      <a:r>
                        <a:rPr lang="en-GB" sz="1400" b="0">
                          <a:effectLst/>
                        </a:rPr>
                        <a:t>  </a:t>
                      </a:r>
                    </a:p>
                    <a:p>
                      <a:pPr algn="l" rtl="0" fontAlgn="base"/>
                      <a:r>
                        <a:rPr lang="en-GB" sz="1400" b="0" err="1">
                          <a:effectLst/>
                        </a:rPr>
                        <a:t>Recordiad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ohonoch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chi’n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gwneud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yr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ymarferion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gwrando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e.e.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gwrando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ar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sgwrs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yna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ateb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cwestiynau</a:t>
                      </a:r>
                      <a:r>
                        <a:rPr lang="en-GB" sz="1400" b="0">
                          <a:effectLst/>
                        </a:rPr>
                        <a:t>  /</a:t>
                      </a:r>
                      <a:r>
                        <a:rPr lang="en-GB" sz="1400" b="0" err="1">
                          <a:effectLst/>
                        </a:rPr>
                        <a:t>llenwi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bylchau</a:t>
                      </a:r>
                      <a:r>
                        <a:rPr lang="en-GB" sz="1400" b="0">
                          <a:effectLst/>
                        </a:rPr>
                        <a:t>. </a:t>
                      </a:r>
                    </a:p>
                    <a:p>
                      <a:pPr algn="l" rtl="0" fontAlgn="base"/>
                      <a:r>
                        <a:rPr lang="en-GB" sz="1400" b="0">
                          <a:effectLst/>
                        </a:rPr>
                        <a:t> </a:t>
                      </a:r>
                    </a:p>
                    <a:p>
                      <a:pPr algn="l" rtl="0" fontAlgn="base"/>
                      <a:r>
                        <a:rPr lang="en-GB" sz="1400" b="0" err="1">
                          <a:effectLst/>
                        </a:rPr>
                        <a:t>Recordiad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ohonoch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chi’n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ymateb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i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gwestiynau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syml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gan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ddysgwyr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yn</a:t>
                      </a:r>
                      <a:r>
                        <a:rPr lang="en-GB" sz="1400" b="0">
                          <a:effectLst/>
                        </a:rPr>
                        <a:t> y </a:t>
                      </a:r>
                      <a:r>
                        <a:rPr lang="en-GB" sz="1400" b="0" err="1">
                          <a:effectLst/>
                        </a:rPr>
                        <a:t>dosbarth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e.e.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meicro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wers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lle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rydych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chi’n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ymateb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i'r</a:t>
                      </a:r>
                      <a:r>
                        <a:rPr lang="en-GB" sz="1400" b="0">
                          <a:effectLst/>
                        </a:rPr>
                        <a:t> plant. </a:t>
                      </a:r>
                      <a:endParaRPr lang="en-GB" sz="1400" b="0" i="0">
                        <a:effectLst/>
                        <a:latin typeface="Avenir Book" panose="02000503020000020003" pitchFamily="2" charset="0"/>
                      </a:endParaRPr>
                    </a:p>
                  </a:txBody>
                  <a:tcPr marL="60621" marR="60621" marT="30310" marB="3031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400">
                        <a:effectLst/>
                      </a:endParaRPr>
                    </a:p>
                    <a:p>
                      <a:pPr algn="l" rtl="0" fontAlgn="base"/>
                      <a:r>
                        <a:rPr lang="en-GB" sz="1400" b="0" err="1">
                          <a:effectLst/>
                        </a:rPr>
                        <a:t>Cadw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cofnod</a:t>
                      </a:r>
                      <a:r>
                        <a:rPr lang="en-GB" sz="1400" b="0">
                          <a:effectLst/>
                        </a:rPr>
                        <a:t> o </a:t>
                      </a:r>
                      <a:r>
                        <a:rPr lang="en-GB" sz="1400" b="0" err="1">
                          <a:effectLst/>
                        </a:rPr>
                        <a:t>ganlyniadau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cwisiau</a:t>
                      </a:r>
                      <a:r>
                        <a:rPr lang="en-GB" sz="1400" b="0">
                          <a:effectLst/>
                        </a:rPr>
                        <a:t>/Microsoft Forms </a:t>
                      </a:r>
                      <a:r>
                        <a:rPr lang="en-GB" sz="1400" b="0" err="1">
                          <a:effectLst/>
                        </a:rPr>
                        <a:t>lle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mae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ymarferion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gwrando</a:t>
                      </a:r>
                      <a:r>
                        <a:rPr lang="en-GB" sz="1400" b="0">
                          <a:effectLst/>
                        </a:rPr>
                        <a:t>  </a:t>
                      </a:r>
                    </a:p>
                    <a:p>
                      <a:pPr algn="l" rtl="0" fontAlgn="base"/>
                      <a:r>
                        <a:rPr lang="en-GB" sz="1400" b="0" err="1">
                          <a:effectLst/>
                        </a:rPr>
                        <a:t>Recordiad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ohonoch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chi’n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gwneud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yr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ymarferion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gwrando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e.e.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gwrando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ar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sgwrs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yna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ateb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cwestiynau</a:t>
                      </a:r>
                      <a:r>
                        <a:rPr lang="en-GB" sz="1400" b="0">
                          <a:effectLst/>
                        </a:rPr>
                        <a:t>  /</a:t>
                      </a:r>
                      <a:r>
                        <a:rPr lang="en-GB" sz="1400" b="0" err="1">
                          <a:effectLst/>
                        </a:rPr>
                        <a:t>llenwi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bylchau</a:t>
                      </a:r>
                      <a:r>
                        <a:rPr lang="en-GB" sz="1400" b="0">
                          <a:effectLst/>
                        </a:rPr>
                        <a:t>. </a:t>
                      </a:r>
                    </a:p>
                    <a:p>
                      <a:pPr algn="l" rtl="0" fontAlgn="base"/>
                      <a:r>
                        <a:rPr lang="en-GB" sz="1400" b="0">
                          <a:effectLst/>
                        </a:rPr>
                        <a:t> </a:t>
                      </a:r>
                    </a:p>
                    <a:p>
                      <a:pPr algn="l" rtl="0" fontAlgn="base"/>
                      <a:r>
                        <a:rPr lang="en-GB" sz="1400" b="0" err="1">
                          <a:effectLst/>
                        </a:rPr>
                        <a:t>Recordiad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ohonoch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chi’n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ymateb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i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gwestiynau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syml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gan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ddysgwyr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yn</a:t>
                      </a:r>
                      <a:r>
                        <a:rPr lang="en-GB" sz="1400" b="0">
                          <a:effectLst/>
                        </a:rPr>
                        <a:t> y </a:t>
                      </a:r>
                      <a:r>
                        <a:rPr lang="en-GB" sz="1400" b="0" err="1">
                          <a:effectLst/>
                        </a:rPr>
                        <a:t>dosbarth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e.e.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meicro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wers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lle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rydych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chi’n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ymateb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i'r</a:t>
                      </a:r>
                      <a:r>
                        <a:rPr lang="en-GB" sz="1400" b="0">
                          <a:effectLst/>
                        </a:rPr>
                        <a:t> plant. </a:t>
                      </a:r>
                    </a:p>
                    <a:p>
                      <a:pPr algn="l" rtl="0" fontAlgn="base"/>
                      <a:r>
                        <a:rPr lang="en-GB" sz="1400" b="0">
                          <a:effectLst/>
                        </a:rPr>
                        <a:t> </a:t>
                      </a:r>
                      <a:endParaRPr lang="en-GB" sz="1400" b="0" i="0">
                        <a:effectLst/>
                        <a:latin typeface="Avenir Book" panose="02000503020000020003" pitchFamily="2" charset="0"/>
                      </a:endParaRPr>
                    </a:p>
                  </a:txBody>
                  <a:tcPr marL="60621" marR="60621" marT="30310" marB="3031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400">
                        <a:effectLst/>
                      </a:endParaRPr>
                    </a:p>
                    <a:p>
                      <a:pPr algn="l" rtl="0" fontAlgn="base"/>
                      <a:r>
                        <a:rPr lang="en-GB" sz="1400" b="0" err="1">
                          <a:effectLst/>
                        </a:rPr>
                        <a:t>Cadw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cofnod</a:t>
                      </a:r>
                      <a:r>
                        <a:rPr lang="en-GB" sz="1400" b="0">
                          <a:effectLst/>
                        </a:rPr>
                        <a:t> o </a:t>
                      </a:r>
                      <a:r>
                        <a:rPr lang="en-GB" sz="1400" b="0" err="1">
                          <a:effectLst/>
                        </a:rPr>
                        <a:t>ganlyniadau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cwisiau</a:t>
                      </a:r>
                      <a:r>
                        <a:rPr lang="en-GB" sz="1400" b="0">
                          <a:effectLst/>
                        </a:rPr>
                        <a:t>/Microsoft Forms </a:t>
                      </a:r>
                      <a:r>
                        <a:rPr lang="en-GB" sz="1400" b="0" err="1">
                          <a:effectLst/>
                        </a:rPr>
                        <a:t>lle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mae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ymarferion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gwrando</a:t>
                      </a:r>
                      <a:r>
                        <a:rPr lang="en-GB" sz="1400" b="0">
                          <a:effectLst/>
                        </a:rPr>
                        <a:t> </a:t>
                      </a:r>
                    </a:p>
                    <a:p>
                      <a:pPr algn="l" rtl="0" fontAlgn="base"/>
                      <a:r>
                        <a:rPr lang="en-GB" sz="1400" b="0">
                          <a:effectLst/>
                        </a:rPr>
                        <a:t> </a:t>
                      </a:r>
                    </a:p>
                    <a:p>
                      <a:pPr algn="l" rtl="0" fontAlgn="base"/>
                      <a:r>
                        <a:rPr lang="en-GB" sz="1400" b="0">
                          <a:effectLst/>
                        </a:rPr>
                        <a:t> </a:t>
                      </a:r>
                    </a:p>
                    <a:p>
                      <a:pPr algn="l" rtl="0" fontAlgn="base"/>
                      <a:r>
                        <a:rPr lang="en-GB" sz="1400" b="0" err="1">
                          <a:effectLst/>
                        </a:rPr>
                        <a:t>Gwrando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ar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sgwrs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yn</a:t>
                      </a:r>
                      <a:r>
                        <a:rPr lang="en-GB" sz="1400" b="0">
                          <a:effectLst/>
                        </a:rPr>
                        <a:t> y </a:t>
                      </a:r>
                      <a:r>
                        <a:rPr lang="en-GB" sz="1400" b="0" err="1">
                          <a:effectLst/>
                        </a:rPr>
                        <a:t>Gymraeg</a:t>
                      </a:r>
                      <a:r>
                        <a:rPr lang="en-GB" sz="1400" b="0">
                          <a:effectLst/>
                        </a:rPr>
                        <a:t> a </a:t>
                      </a:r>
                      <a:r>
                        <a:rPr lang="en-GB" sz="1400" b="0" err="1">
                          <a:effectLst/>
                        </a:rPr>
                        <a:t>chyfieithu’r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cynnwys</a:t>
                      </a:r>
                      <a:r>
                        <a:rPr lang="en-GB" sz="1400" b="0">
                          <a:effectLst/>
                        </a:rPr>
                        <a:t>  </a:t>
                      </a:r>
                    </a:p>
                    <a:p>
                      <a:pPr algn="l" rtl="0" fontAlgn="base"/>
                      <a:r>
                        <a:rPr lang="en-GB" sz="1400" b="0">
                          <a:effectLst/>
                        </a:rPr>
                        <a:t> </a:t>
                      </a:r>
                    </a:p>
                    <a:p>
                      <a:pPr algn="l" rtl="0" fontAlgn="base"/>
                      <a:r>
                        <a:rPr lang="en-GB" sz="1400" b="0" err="1">
                          <a:effectLst/>
                        </a:rPr>
                        <a:t>Recordio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sgwrs</a:t>
                      </a:r>
                      <a:r>
                        <a:rPr lang="en-GB" sz="1400" b="0">
                          <a:effectLst/>
                        </a:rPr>
                        <a:t> “</a:t>
                      </a:r>
                      <a:r>
                        <a:rPr lang="en-GB" sz="1400" b="0" err="1">
                          <a:effectLst/>
                        </a:rPr>
                        <a:t>naturiol</a:t>
                      </a:r>
                      <a:r>
                        <a:rPr lang="en-GB" sz="1400" b="0">
                          <a:effectLst/>
                        </a:rPr>
                        <a:t>”- </a:t>
                      </a:r>
                      <a:r>
                        <a:rPr lang="en-GB" sz="1400" b="0" err="1">
                          <a:effectLst/>
                        </a:rPr>
                        <a:t>holi</a:t>
                      </a:r>
                      <a:r>
                        <a:rPr lang="en-GB" sz="1400" b="0">
                          <a:effectLst/>
                        </a:rPr>
                        <a:t> ac </a:t>
                      </a:r>
                      <a:r>
                        <a:rPr lang="en-GB" sz="1400" b="0" err="1">
                          <a:effectLst/>
                        </a:rPr>
                        <a:t>ateb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ei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gilydd</a:t>
                      </a:r>
                      <a:r>
                        <a:rPr lang="en-GB" sz="1400" b="0">
                          <a:effectLst/>
                        </a:rPr>
                        <a:t>. </a:t>
                      </a:r>
                      <a:endParaRPr lang="en-GB" sz="1400" b="0" i="0">
                        <a:effectLst/>
                        <a:latin typeface="Avenir Book" panose="02000503020000020003" pitchFamily="2" charset="0"/>
                      </a:endParaRPr>
                    </a:p>
                  </a:txBody>
                  <a:tcPr marL="60621" marR="60621" marT="30310" marB="3031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400">
                        <a:effectLst/>
                      </a:endParaRPr>
                    </a:p>
                    <a:p>
                      <a:pPr algn="l" rtl="0" fontAlgn="base"/>
                      <a:r>
                        <a:rPr lang="en-GB" sz="1400" b="0" err="1">
                          <a:effectLst/>
                        </a:rPr>
                        <a:t>Trafodaeth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grŵp</a:t>
                      </a:r>
                      <a:r>
                        <a:rPr lang="en-GB" sz="1400" b="0">
                          <a:effectLst/>
                        </a:rPr>
                        <a:t> (</a:t>
                      </a:r>
                      <a:r>
                        <a:rPr lang="en-GB" sz="1400" b="0" err="1">
                          <a:effectLst/>
                        </a:rPr>
                        <a:t>e.e.</a:t>
                      </a:r>
                      <a:r>
                        <a:rPr lang="en-GB" sz="1400" b="0">
                          <a:effectLst/>
                        </a:rPr>
                        <a:t> am </a:t>
                      </a:r>
                      <a:r>
                        <a:rPr lang="en-GB" sz="1400" b="0" err="1">
                          <a:effectLst/>
                        </a:rPr>
                        <a:t>erthygl</a:t>
                      </a:r>
                      <a:r>
                        <a:rPr lang="en-GB" sz="1400" b="0">
                          <a:effectLst/>
                        </a:rPr>
                        <a:t> neu </a:t>
                      </a:r>
                      <a:r>
                        <a:rPr lang="en-GB" sz="1400" b="0" err="1">
                          <a:effectLst/>
                        </a:rPr>
                        <a:t>drafodaeth</a:t>
                      </a:r>
                      <a:r>
                        <a:rPr lang="en-GB" sz="1400" b="0">
                          <a:effectLst/>
                        </a:rPr>
                        <a:t> am </a:t>
                      </a:r>
                      <a:r>
                        <a:rPr lang="en-GB" sz="1400" b="0" err="1">
                          <a:effectLst/>
                        </a:rPr>
                        <a:t>bwnc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llosg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ym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myd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addysg</a:t>
                      </a:r>
                      <a:r>
                        <a:rPr lang="en-GB" sz="1400" b="0">
                          <a:effectLst/>
                        </a:rPr>
                        <a:t>) - </a:t>
                      </a:r>
                      <a:r>
                        <a:rPr lang="en-GB" sz="1400" b="0" err="1">
                          <a:effectLst/>
                        </a:rPr>
                        <a:t>gwrando</a:t>
                      </a:r>
                      <a:r>
                        <a:rPr lang="en-GB" sz="1400" b="0">
                          <a:effectLst/>
                        </a:rPr>
                        <a:t> ac </a:t>
                      </a:r>
                      <a:r>
                        <a:rPr lang="en-GB" sz="1400" b="0" err="1">
                          <a:effectLst/>
                        </a:rPr>
                        <a:t>ymateb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i’w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gilydd</a:t>
                      </a:r>
                      <a:r>
                        <a:rPr lang="en-GB" sz="1400" b="0">
                          <a:effectLst/>
                        </a:rPr>
                        <a:t>  </a:t>
                      </a:r>
                    </a:p>
                    <a:p>
                      <a:pPr algn="l" rtl="0" fontAlgn="base"/>
                      <a:r>
                        <a:rPr lang="en-GB" sz="1400" b="0">
                          <a:solidFill>
                            <a:srgbClr val="0070C0"/>
                          </a:solidFill>
                          <a:effectLst/>
                        </a:rPr>
                        <a:t> </a:t>
                      </a:r>
                      <a:endParaRPr lang="en-GB" sz="1400" b="0">
                        <a:effectLst/>
                      </a:endParaRPr>
                    </a:p>
                    <a:p>
                      <a:pPr algn="l" rtl="0" fontAlgn="base"/>
                      <a:r>
                        <a:rPr lang="en-GB" sz="1400" b="0" err="1">
                          <a:effectLst/>
                        </a:rPr>
                        <a:t>Recordiad</a:t>
                      </a:r>
                      <a:r>
                        <a:rPr lang="en-GB" sz="1400" b="0">
                          <a:effectLst/>
                        </a:rPr>
                        <a:t> o </a:t>
                      </a:r>
                      <a:r>
                        <a:rPr lang="en-GB" sz="1400" b="0" err="1">
                          <a:effectLst/>
                        </a:rPr>
                        <a:t>wers</a:t>
                      </a:r>
                      <a:r>
                        <a:rPr lang="en-GB" sz="1400" b="0">
                          <a:effectLst/>
                        </a:rPr>
                        <a:t> - </a:t>
                      </a:r>
                      <a:r>
                        <a:rPr lang="en-GB" sz="1400" b="0" err="1">
                          <a:effectLst/>
                        </a:rPr>
                        <a:t>dangos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ymateb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i’r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disgyblion</a:t>
                      </a:r>
                      <a:r>
                        <a:rPr lang="en-GB" sz="1400" b="0">
                          <a:effectLst/>
                        </a:rPr>
                        <a:t> (</a:t>
                      </a:r>
                      <a:r>
                        <a:rPr lang="en-GB" sz="1400" b="0" err="1">
                          <a:effectLst/>
                        </a:rPr>
                        <a:t>ar</a:t>
                      </a:r>
                      <a:r>
                        <a:rPr lang="en-GB" sz="1400" b="0">
                          <a:effectLst/>
                        </a:rPr>
                        <a:t> y </a:t>
                      </a:r>
                      <a:r>
                        <a:rPr lang="en-GB" sz="1400" b="0" err="1">
                          <a:effectLst/>
                        </a:rPr>
                        <a:t>lefel</a:t>
                      </a:r>
                      <a:r>
                        <a:rPr lang="en-GB" sz="1400" b="0">
                          <a:effectLst/>
                        </a:rPr>
                        <a:t> hon, </a:t>
                      </a:r>
                      <a:r>
                        <a:rPr lang="en-GB" sz="1400" b="0" err="1">
                          <a:effectLst/>
                        </a:rPr>
                        <a:t>nid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yw’n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ddigon</a:t>
                      </a:r>
                      <a:r>
                        <a:rPr lang="en-GB" sz="1400" b="0">
                          <a:effectLst/>
                        </a:rPr>
                        <a:t> o </a:t>
                      </a:r>
                      <a:r>
                        <a:rPr lang="en-GB" sz="1400" b="0" err="1">
                          <a:effectLst/>
                        </a:rPr>
                        <a:t>dystiolaeth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ar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ei</a:t>
                      </a:r>
                      <a:r>
                        <a:rPr lang="en-GB" sz="1400" b="0">
                          <a:effectLst/>
                        </a:rPr>
                        <a:t> ben </a:t>
                      </a:r>
                      <a:r>
                        <a:rPr lang="en-GB" sz="1400" b="0" err="1">
                          <a:effectLst/>
                        </a:rPr>
                        <a:t>ei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hun</a:t>
                      </a:r>
                      <a:r>
                        <a:rPr lang="en-GB" sz="1400" b="0">
                          <a:effectLst/>
                        </a:rPr>
                        <a:t>) </a:t>
                      </a:r>
                    </a:p>
                    <a:p>
                      <a:pPr algn="l" rtl="0" fontAlgn="base"/>
                      <a:r>
                        <a:rPr lang="en-GB" sz="1400" b="0">
                          <a:effectLst/>
                        </a:rPr>
                        <a:t> </a:t>
                      </a:r>
                    </a:p>
                    <a:p>
                      <a:pPr algn="l" rtl="0" fontAlgn="base"/>
                      <a:r>
                        <a:rPr lang="en-GB" sz="1400" b="0" err="1">
                          <a:effectLst/>
                        </a:rPr>
                        <a:t>Cyflwyiad</a:t>
                      </a:r>
                      <a:r>
                        <a:rPr lang="en-GB" sz="1400" b="0">
                          <a:effectLst/>
                        </a:rPr>
                        <a:t> TSI - y </a:t>
                      </a:r>
                      <a:r>
                        <a:rPr lang="en-GB" sz="1400" b="0" err="1">
                          <a:effectLst/>
                        </a:rPr>
                        <a:t>cwestiynau</a:t>
                      </a:r>
                      <a:r>
                        <a:rPr lang="en-GB" sz="1400" b="0">
                          <a:effectLst/>
                        </a:rPr>
                        <a:t> </a:t>
                      </a:r>
                      <a:r>
                        <a:rPr lang="en-GB" sz="1400" b="0" err="1">
                          <a:effectLst/>
                        </a:rPr>
                        <a:t>ar</a:t>
                      </a:r>
                      <a:r>
                        <a:rPr lang="en-GB" sz="1400" b="0">
                          <a:effectLst/>
                        </a:rPr>
                        <a:t> y </a:t>
                      </a:r>
                      <a:r>
                        <a:rPr lang="en-GB" sz="1400" b="0" err="1">
                          <a:effectLst/>
                        </a:rPr>
                        <a:t>diwedd</a:t>
                      </a:r>
                      <a:r>
                        <a:rPr lang="en-GB" sz="1400" b="0">
                          <a:effectLst/>
                        </a:rPr>
                        <a:t> </a:t>
                      </a:r>
                      <a:endParaRPr lang="en-GB" sz="1400" b="0" i="0">
                        <a:effectLst/>
                        <a:latin typeface="Avenir Book" panose="02000503020000020003" pitchFamily="2" charset="0"/>
                      </a:endParaRPr>
                    </a:p>
                  </a:txBody>
                  <a:tcPr marL="60621" marR="60621" marT="30310" marB="3031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400" dirty="0">
                        <a:effectLst/>
                      </a:endParaRPr>
                    </a:p>
                    <a:p>
                      <a:pPr algn="l" rtl="0" fontAlgn="base"/>
                      <a:r>
                        <a:rPr lang="en-GB" sz="1400" b="0" dirty="0" err="1">
                          <a:effectLst/>
                        </a:rPr>
                        <a:t>Trafodaeth</a:t>
                      </a:r>
                      <a:r>
                        <a:rPr lang="en-GB" sz="1400" b="0" dirty="0">
                          <a:effectLst/>
                        </a:rPr>
                        <a:t> </a:t>
                      </a:r>
                      <a:r>
                        <a:rPr lang="en-GB" sz="1400" b="0" dirty="0" err="1">
                          <a:effectLst/>
                        </a:rPr>
                        <a:t>grwp</a:t>
                      </a:r>
                      <a:r>
                        <a:rPr lang="en-GB" sz="1400" b="0" dirty="0">
                          <a:effectLst/>
                        </a:rPr>
                        <a:t> (</a:t>
                      </a:r>
                      <a:r>
                        <a:rPr lang="en-GB" sz="1400" b="0" dirty="0" err="1">
                          <a:effectLst/>
                        </a:rPr>
                        <a:t>e.e.</a:t>
                      </a:r>
                      <a:r>
                        <a:rPr lang="en-GB" sz="1400" b="0" dirty="0">
                          <a:effectLst/>
                        </a:rPr>
                        <a:t> am </a:t>
                      </a:r>
                      <a:r>
                        <a:rPr lang="en-GB" sz="1400" b="0" dirty="0" err="1">
                          <a:effectLst/>
                        </a:rPr>
                        <a:t>erthygl</a:t>
                      </a:r>
                      <a:r>
                        <a:rPr lang="en-GB" sz="1400" b="0" dirty="0">
                          <a:effectLst/>
                        </a:rPr>
                        <a:t> neu </a:t>
                      </a:r>
                      <a:r>
                        <a:rPr lang="en-GB" sz="1400" b="0" dirty="0" err="1">
                          <a:effectLst/>
                        </a:rPr>
                        <a:t>drafodaeth</a:t>
                      </a:r>
                      <a:r>
                        <a:rPr lang="en-GB" sz="1400" b="0" dirty="0">
                          <a:effectLst/>
                        </a:rPr>
                        <a:t> am </a:t>
                      </a:r>
                      <a:r>
                        <a:rPr lang="en-GB" sz="1400" b="0" dirty="0" err="1">
                          <a:effectLst/>
                        </a:rPr>
                        <a:t>bwnc</a:t>
                      </a:r>
                      <a:r>
                        <a:rPr lang="en-GB" sz="1400" b="0" dirty="0">
                          <a:effectLst/>
                        </a:rPr>
                        <a:t> </a:t>
                      </a:r>
                      <a:r>
                        <a:rPr lang="en-GB" sz="1400" b="0" dirty="0" err="1">
                          <a:effectLst/>
                        </a:rPr>
                        <a:t>llosg</a:t>
                      </a:r>
                      <a:r>
                        <a:rPr lang="en-GB" sz="1400" b="0" dirty="0">
                          <a:effectLst/>
                        </a:rPr>
                        <a:t> </a:t>
                      </a:r>
                      <a:r>
                        <a:rPr lang="en-GB" sz="1400" b="0" dirty="0" err="1">
                          <a:effectLst/>
                        </a:rPr>
                        <a:t>ym</a:t>
                      </a:r>
                      <a:r>
                        <a:rPr lang="en-GB" sz="1400" b="0" dirty="0">
                          <a:effectLst/>
                        </a:rPr>
                        <a:t> </a:t>
                      </a:r>
                      <a:r>
                        <a:rPr lang="en-GB" sz="1400" b="0" dirty="0" err="1">
                          <a:effectLst/>
                        </a:rPr>
                        <a:t>myd</a:t>
                      </a:r>
                      <a:r>
                        <a:rPr lang="en-GB" sz="1400" b="0" dirty="0">
                          <a:effectLst/>
                        </a:rPr>
                        <a:t> </a:t>
                      </a:r>
                      <a:r>
                        <a:rPr lang="en-GB" sz="1400" b="0" dirty="0" err="1">
                          <a:effectLst/>
                        </a:rPr>
                        <a:t>addysg</a:t>
                      </a:r>
                      <a:r>
                        <a:rPr lang="en-GB" sz="1400" b="0" dirty="0">
                          <a:effectLst/>
                        </a:rPr>
                        <a:t>) - </a:t>
                      </a:r>
                      <a:r>
                        <a:rPr lang="en-GB" sz="1400" b="0" dirty="0" err="1">
                          <a:effectLst/>
                        </a:rPr>
                        <a:t>gwrando</a:t>
                      </a:r>
                      <a:r>
                        <a:rPr lang="en-GB" sz="1400" b="0" dirty="0">
                          <a:effectLst/>
                        </a:rPr>
                        <a:t> ac </a:t>
                      </a:r>
                      <a:r>
                        <a:rPr lang="en-GB" sz="1400" b="0" dirty="0" err="1">
                          <a:effectLst/>
                        </a:rPr>
                        <a:t>ymateb</a:t>
                      </a:r>
                      <a:r>
                        <a:rPr lang="en-GB" sz="1400" b="0" dirty="0">
                          <a:effectLst/>
                        </a:rPr>
                        <a:t> </a:t>
                      </a:r>
                      <a:r>
                        <a:rPr lang="en-GB" sz="1400" b="0" dirty="0" err="1">
                          <a:effectLst/>
                        </a:rPr>
                        <a:t>i’w</a:t>
                      </a:r>
                      <a:r>
                        <a:rPr lang="en-GB" sz="1400" b="0" dirty="0">
                          <a:effectLst/>
                        </a:rPr>
                        <a:t> </a:t>
                      </a:r>
                      <a:r>
                        <a:rPr lang="en-GB" sz="1400" b="0" dirty="0" err="1">
                          <a:effectLst/>
                        </a:rPr>
                        <a:t>gilydd</a:t>
                      </a:r>
                      <a:r>
                        <a:rPr lang="en-GB" sz="1400" b="0" dirty="0">
                          <a:effectLst/>
                        </a:rPr>
                        <a:t> </a:t>
                      </a:r>
                    </a:p>
                    <a:p>
                      <a:pPr algn="l" rtl="0" fontAlgn="base"/>
                      <a:r>
                        <a:rPr lang="en-GB" sz="1400" b="0" dirty="0">
                          <a:solidFill>
                            <a:srgbClr val="0070C0"/>
                          </a:solidFill>
                          <a:effectLst/>
                        </a:rPr>
                        <a:t> </a:t>
                      </a:r>
                      <a:endParaRPr lang="en-GB" sz="1400" b="0" dirty="0">
                        <a:effectLst/>
                      </a:endParaRPr>
                    </a:p>
                    <a:p>
                      <a:pPr algn="l" rtl="0" fontAlgn="base"/>
                      <a:r>
                        <a:rPr lang="en-GB" sz="1400" b="0" dirty="0" err="1">
                          <a:effectLst/>
                        </a:rPr>
                        <a:t>Recordiad</a:t>
                      </a:r>
                      <a:r>
                        <a:rPr lang="en-GB" sz="1400" b="0" dirty="0">
                          <a:effectLst/>
                        </a:rPr>
                        <a:t> o </a:t>
                      </a:r>
                      <a:r>
                        <a:rPr lang="en-GB" sz="1400" b="0" dirty="0" err="1">
                          <a:effectLst/>
                        </a:rPr>
                        <a:t>wers</a:t>
                      </a:r>
                      <a:r>
                        <a:rPr lang="en-GB" sz="1400" b="0" dirty="0">
                          <a:effectLst/>
                        </a:rPr>
                        <a:t> - </a:t>
                      </a:r>
                      <a:r>
                        <a:rPr lang="en-GB" sz="1400" b="0" dirty="0" err="1">
                          <a:effectLst/>
                        </a:rPr>
                        <a:t>dangos</a:t>
                      </a:r>
                      <a:r>
                        <a:rPr lang="en-GB" sz="1400" b="0" dirty="0">
                          <a:effectLst/>
                        </a:rPr>
                        <a:t> </a:t>
                      </a:r>
                      <a:r>
                        <a:rPr lang="en-GB" sz="1400" b="0" dirty="0" err="1">
                          <a:effectLst/>
                        </a:rPr>
                        <a:t>ymateb</a:t>
                      </a:r>
                      <a:r>
                        <a:rPr lang="en-GB" sz="1400" b="0" dirty="0">
                          <a:effectLst/>
                        </a:rPr>
                        <a:t> </a:t>
                      </a:r>
                      <a:r>
                        <a:rPr lang="en-GB" sz="1400" b="0" dirty="0" err="1">
                          <a:effectLst/>
                        </a:rPr>
                        <a:t>i’r</a:t>
                      </a:r>
                      <a:r>
                        <a:rPr lang="en-GB" sz="1400" b="0" dirty="0">
                          <a:effectLst/>
                        </a:rPr>
                        <a:t> </a:t>
                      </a:r>
                      <a:r>
                        <a:rPr lang="en-GB" sz="1400" b="0" dirty="0" err="1">
                          <a:effectLst/>
                        </a:rPr>
                        <a:t>disgyblion</a:t>
                      </a:r>
                      <a:r>
                        <a:rPr lang="en-GB" sz="1400" b="0" dirty="0">
                          <a:effectLst/>
                        </a:rPr>
                        <a:t> (</a:t>
                      </a:r>
                      <a:r>
                        <a:rPr lang="en-GB" sz="1400" b="0" dirty="0" err="1">
                          <a:effectLst/>
                        </a:rPr>
                        <a:t>ar</a:t>
                      </a:r>
                      <a:r>
                        <a:rPr lang="en-GB" sz="1400" b="0" dirty="0">
                          <a:effectLst/>
                        </a:rPr>
                        <a:t> y </a:t>
                      </a:r>
                      <a:r>
                        <a:rPr lang="en-GB" sz="1400" b="0" dirty="0" err="1">
                          <a:effectLst/>
                        </a:rPr>
                        <a:t>lefel</a:t>
                      </a:r>
                      <a:r>
                        <a:rPr lang="en-GB" sz="1400" b="0" dirty="0">
                          <a:effectLst/>
                        </a:rPr>
                        <a:t> hon, </a:t>
                      </a:r>
                      <a:r>
                        <a:rPr lang="en-GB" sz="1400" b="0" dirty="0" err="1">
                          <a:effectLst/>
                        </a:rPr>
                        <a:t>nid</a:t>
                      </a:r>
                      <a:r>
                        <a:rPr lang="en-GB" sz="1400" b="0" dirty="0">
                          <a:effectLst/>
                        </a:rPr>
                        <a:t> </a:t>
                      </a:r>
                      <a:r>
                        <a:rPr lang="en-GB" sz="1400" b="0" dirty="0" err="1">
                          <a:effectLst/>
                        </a:rPr>
                        <a:t>yw’n</a:t>
                      </a:r>
                      <a:r>
                        <a:rPr lang="en-GB" sz="1400" b="0" dirty="0">
                          <a:effectLst/>
                        </a:rPr>
                        <a:t> </a:t>
                      </a:r>
                      <a:r>
                        <a:rPr lang="en-GB" sz="1400" b="0" dirty="0" err="1">
                          <a:effectLst/>
                        </a:rPr>
                        <a:t>ddigon</a:t>
                      </a:r>
                      <a:r>
                        <a:rPr lang="en-GB" sz="1400" b="0" dirty="0">
                          <a:effectLst/>
                        </a:rPr>
                        <a:t> o </a:t>
                      </a:r>
                      <a:r>
                        <a:rPr lang="en-GB" sz="1400" b="0" dirty="0" err="1">
                          <a:effectLst/>
                        </a:rPr>
                        <a:t>dystiolaeth</a:t>
                      </a:r>
                      <a:r>
                        <a:rPr lang="en-GB" sz="1400" b="0" dirty="0">
                          <a:effectLst/>
                        </a:rPr>
                        <a:t> </a:t>
                      </a:r>
                      <a:r>
                        <a:rPr lang="en-GB" sz="1400" b="0" dirty="0" err="1">
                          <a:effectLst/>
                        </a:rPr>
                        <a:t>ar</a:t>
                      </a:r>
                      <a:r>
                        <a:rPr lang="en-GB" sz="1400" b="0" dirty="0">
                          <a:effectLst/>
                        </a:rPr>
                        <a:t> </a:t>
                      </a:r>
                      <a:r>
                        <a:rPr lang="en-GB" sz="1400" b="0" dirty="0" err="1">
                          <a:effectLst/>
                        </a:rPr>
                        <a:t>ei</a:t>
                      </a:r>
                      <a:r>
                        <a:rPr lang="en-GB" sz="1400" b="0" dirty="0">
                          <a:effectLst/>
                        </a:rPr>
                        <a:t> ben </a:t>
                      </a:r>
                      <a:r>
                        <a:rPr lang="en-GB" sz="1400" b="0" dirty="0" err="1">
                          <a:effectLst/>
                        </a:rPr>
                        <a:t>ei</a:t>
                      </a:r>
                      <a:r>
                        <a:rPr lang="en-GB" sz="1400" b="0" dirty="0">
                          <a:effectLst/>
                        </a:rPr>
                        <a:t> </a:t>
                      </a:r>
                      <a:r>
                        <a:rPr lang="en-GB" sz="1400" b="0" dirty="0" err="1">
                          <a:effectLst/>
                        </a:rPr>
                        <a:t>hun</a:t>
                      </a:r>
                      <a:r>
                        <a:rPr lang="en-GB" sz="1400" b="0" dirty="0">
                          <a:effectLst/>
                        </a:rPr>
                        <a:t>) </a:t>
                      </a:r>
                    </a:p>
                    <a:p>
                      <a:pPr algn="l" rtl="0" fontAlgn="base"/>
                      <a:r>
                        <a:rPr lang="en-GB" sz="1400" b="0" dirty="0">
                          <a:effectLst/>
                        </a:rPr>
                        <a:t> </a:t>
                      </a:r>
                    </a:p>
                    <a:p>
                      <a:pPr algn="l" rtl="0" fontAlgn="base"/>
                      <a:r>
                        <a:rPr lang="en-GB" sz="1400" b="0" dirty="0" err="1">
                          <a:effectLst/>
                        </a:rPr>
                        <a:t>Cyflwyniad</a:t>
                      </a:r>
                      <a:r>
                        <a:rPr lang="en-GB" sz="1400" b="0" dirty="0">
                          <a:effectLst/>
                        </a:rPr>
                        <a:t> </a:t>
                      </a:r>
                      <a:r>
                        <a:rPr lang="en-GB" sz="1400" b="0" dirty="0" err="1">
                          <a:effectLst/>
                        </a:rPr>
                        <a:t>llafar</a:t>
                      </a:r>
                      <a:r>
                        <a:rPr lang="en-GB" sz="1400" b="0" dirty="0">
                          <a:effectLst/>
                        </a:rPr>
                        <a:t> TSI – y </a:t>
                      </a:r>
                      <a:r>
                        <a:rPr lang="en-GB" sz="1400" b="0" dirty="0" err="1">
                          <a:effectLst/>
                        </a:rPr>
                        <a:t>cwestiynau</a:t>
                      </a:r>
                      <a:r>
                        <a:rPr lang="en-GB" sz="1400" b="0" dirty="0">
                          <a:effectLst/>
                        </a:rPr>
                        <a:t> </a:t>
                      </a:r>
                      <a:r>
                        <a:rPr lang="en-GB" sz="1400" b="0" dirty="0" err="1">
                          <a:effectLst/>
                        </a:rPr>
                        <a:t>ar</a:t>
                      </a:r>
                      <a:r>
                        <a:rPr lang="en-GB" sz="1400" b="0" dirty="0">
                          <a:effectLst/>
                        </a:rPr>
                        <a:t> y </a:t>
                      </a:r>
                      <a:r>
                        <a:rPr lang="en-GB" sz="1400" b="0" dirty="0" err="1">
                          <a:effectLst/>
                        </a:rPr>
                        <a:t>diwedd</a:t>
                      </a:r>
                      <a:r>
                        <a:rPr lang="en-GB" sz="1400" b="0" dirty="0">
                          <a:effectLst/>
                        </a:rPr>
                        <a:t> </a:t>
                      </a:r>
                      <a:endParaRPr lang="en-GB" sz="1400" b="0" i="0" dirty="0">
                        <a:effectLst/>
                        <a:latin typeface="Avenir Book" panose="02000503020000020003" pitchFamily="2" charset="0"/>
                      </a:endParaRPr>
                    </a:p>
                  </a:txBody>
                  <a:tcPr marL="60621" marR="60621" marT="30310" marB="3031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21999462"/>
                  </a:ext>
                </a:extLst>
              </a:tr>
            </a:tbl>
          </a:graphicData>
        </a:graphic>
      </p:graphicFrame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DBF65A18-8765-B845-7E54-7F088FBA19E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01889842"/>
              </p:ext>
            </p:extLst>
          </p:nvPr>
        </p:nvGraphicFramePr>
        <p:xfrm>
          <a:off x="435737" y="758136"/>
          <a:ext cx="11320525" cy="42672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616755">
                  <a:extLst>
                    <a:ext uri="{9D8B030D-6E8A-4147-A177-3AD203B41FA5}">
                      <a16:colId xmlns:a16="http://schemas.microsoft.com/office/drawing/2014/main" val="2415147"/>
                    </a:ext>
                  </a:extLst>
                </a:gridCol>
                <a:gridCol w="1616755">
                  <a:extLst>
                    <a:ext uri="{9D8B030D-6E8A-4147-A177-3AD203B41FA5}">
                      <a16:colId xmlns:a16="http://schemas.microsoft.com/office/drawing/2014/main" val="3876604121"/>
                    </a:ext>
                  </a:extLst>
                </a:gridCol>
                <a:gridCol w="1616755">
                  <a:extLst>
                    <a:ext uri="{9D8B030D-6E8A-4147-A177-3AD203B41FA5}">
                      <a16:colId xmlns:a16="http://schemas.microsoft.com/office/drawing/2014/main" val="376364633"/>
                    </a:ext>
                  </a:extLst>
                </a:gridCol>
                <a:gridCol w="1617565">
                  <a:extLst>
                    <a:ext uri="{9D8B030D-6E8A-4147-A177-3AD203B41FA5}">
                      <a16:colId xmlns:a16="http://schemas.microsoft.com/office/drawing/2014/main" val="1368636834"/>
                    </a:ext>
                  </a:extLst>
                </a:gridCol>
                <a:gridCol w="1617565">
                  <a:extLst>
                    <a:ext uri="{9D8B030D-6E8A-4147-A177-3AD203B41FA5}">
                      <a16:colId xmlns:a16="http://schemas.microsoft.com/office/drawing/2014/main" val="2291962000"/>
                    </a:ext>
                  </a:extLst>
                </a:gridCol>
                <a:gridCol w="1617565">
                  <a:extLst>
                    <a:ext uri="{9D8B030D-6E8A-4147-A177-3AD203B41FA5}">
                      <a16:colId xmlns:a16="http://schemas.microsoft.com/office/drawing/2014/main" val="269292014"/>
                    </a:ext>
                  </a:extLst>
                </a:gridCol>
                <a:gridCol w="1617565">
                  <a:extLst>
                    <a:ext uri="{9D8B030D-6E8A-4147-A177-3AD203B41FA5}">
                      <a16:colId xmlns:a16="http://schemas.microsoft.com/office/drawing/2014/main" val="809345116"/>
                    </a:ext>
                  </a:extLst>
                </a:gridCol>
              </a:tblGrid>
              <a:tr h="273499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Cyn-fynediad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Mynediad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</a:endParaRPr>
                    </a:p>
                    <a:p>
                      <a:pPr algn="ctr"/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A1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Sylfaen</a:t>
                      </a:r>
                    </a:p>
                    <a:p>
                      <a:pPr algn="ctr"/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A2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Canolradd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</a:endParaRPr>
                    </a:p>
                    <a:p>
                      <a:pPr algn="ctr"/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B1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Uwch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</a:endParaRPr>
                    </a:p>
                    <a:p>
                      <a:pPr algn="ctr"/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B2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err="1">
                          <a:effectLst/>
                          <a:latin typeface="Avenir Book" panose="02000503020000020003" pitchFamily="2" charset="0"/>
                        </a:rPr>
                        <a:t>Hyfedredd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</a:endParaRPr>
                    </a:p>
                    <a:p>
                      <a:pPr algn="ctr"/>
                      <a:r>
                        <a:rPr lang="en-GB" sz="1400" dirty="0">
                          <a:effectLst/>
                          <a:latin typeface="Avenir Book" panose="02000503020000020003" pitchFamily="2" charset="0"/>
                        </a:rPr>
                        <a:t>C1</a:t>
                      </a:r>
                      <a:endParaRPr lang="en-GB" sz="1400" dirty="0"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453" marR="42453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17353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181008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CEB1854D-B506-7EB9-4802-DB8E7CD3D20B}"/>
              </a:ext>
            </a:extLst>
          </p:cNvPr>
          <p:cNvGraphicFramePr>
            <a:graphicFrameLocks noGrp="1"/>
          </p:cNvGraphicFramePr>
          <p:nvPr/>
        </p:nvGraphicFramePr>
        <p:xfrm>
          <a:off x="993912" y="1417982"/>
          <a:ext cx="9586761" cy="2682240"/>
        </p:xfrm>
        <a:graphic>
          <a:graphicData uri="http://schemas.openxmlformats.org/drawingml/2006/table">
            <a:tbl>
              <a:tblPr firstRow="1" firstCol="1" bandRow="1">
                <a:tableStyleId>{616DA210-FB5B-4158-B5E0-FEB733F419BA}</a:tableStyleId>
              </a:tblPr>
              <a:tblGrid>
                <a:gridCol w="1369145">
                  <a:extLst>
                    <a:ext uri="{9D8B030D-6E8A-4147-A177-3AD203B41FA5}">
                      <a16:colId xmlns:a16="http://schemas.microsoft.com/office/drawing/2014/main" val="1304569104"/>
                    </a:ext>
                  </a:extLst>
                </a:gridCol>
                <a:gridCol w="8217616">
                  <a:extLst>
                    <a:ext uri="{9D8B030D-6E8A-4147-A177-3AD203B41FA5}">
                      <a16:colId xmlns:a16="http://schemas.microsoft.com/office/drawing/2014/main" val="1476801576"/>
                    </a:ext>
                  </a:extLst>
                </a:gridCol>
              </a:tblGrid>
              <a:tr h="2460342">
                <a:tc>
                  <a:txBody>
                    <a:bodyPr/>
                    <a:lstStyle/>
                    <a:p>
                      <a:pPr algn="ctr"/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Methodoleg</a:t>
                      </a:r>
                      <a:endParaRPr lang="en-GB" sz="1600" b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Ffilm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o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wers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neu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rannau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o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wersi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gwahanol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yn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dangos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gwahanol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ddulliau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addysgu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</a:p>
                    <a:p>
                      <a:endParaRPr lang="en-GB" sz="1600" b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Cynlluniau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Gwersi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–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gyda’r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rhannau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perthnasol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wedi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eu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hwucholeuo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</a:p>
                    <a:p>
                      <a:endParaRPr lang="en-GB" sz="1600" b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Gweithgaredd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grŵp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neu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feicro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wers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gyda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chyfoedion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,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wedi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ei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recordio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yn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dangos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un dull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e.e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drilio</a:t>
                      </a:r>
                      <a:endParaRPr lang="en-GB" sz="1600" b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endParaRPr lang="en-GB" sz="1600" b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Aseiniad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academiadd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/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hunadfyfyriol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sy’n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trafod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eich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defnydd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o’r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gwahanol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ddulliau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</a:p>
                    <a:p>
                      <a:endParaRPr lang="en-GB" sz="1600" b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Nodiadau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mentor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ar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wersi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sy’n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eich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canmol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am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eich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defnydd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o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ddulliau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gwahanol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i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gyflwyno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GB" sz="16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iaith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  <a:endParaRPr lang="en-GB" sz="1600" b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14716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037654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039927-1C7C-E8AB-7D34-AFB784A4FA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4304" y="1246511"/>
            <a:ext cx="7983086" cy="4344061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y-GB" dirty="0">
                <a:latin typeface="Avenir Book" panose="02000503020000020003" pitchFamily="2" charset="0"/>
              </a:rPr>
              <a:t>MAE’R canllawiau a’r ffurflenni ar Moodle – </a:t>
            </a:r>
            <a:br>
              <a:rPr lang="cy-GB" dirty="0">
                <a:latin typeface="Avenir Book" panose="02000503020000020003" pitchFamily="2" charset="0"/>
              </a:rPr>
            </a:br>
            <a:br>
              <a:rPr lang="cy-GB" dirty="0">
                <a:latin typeface="Avenir Book" panose="02000503020000020003" pitchFamily="2" charset="0"/>
              </a:rPr>
            </a:br>
            <a:r>
              <a:rPr lang="cy-GB" dirty="0">
                <a:latin typeface="Avenir Book" panose="02000503020000020003" pitchFamily="2" charset="0"/>
              </a:rPr>
              <a:t>Gwybodaeth Gyffredinol 23-24 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69199833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7EED0D-651C-7849-99E8-2F087908E8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051" y="245856"/>
            <a:ext cx="11628783" cy="1325563"/>
          </a:xfrm>
          <a:solidFill>
            <a:srgbClr val="002060"/>
          </a:solidFill>
          <a:ln w="38100">
            <a:solidFill>
              <a:srgbClr val="002060"/>
            </a:solidFill>
          </a:ln>
        </p:spPr>
        <p:txBody>
          <a:bodyPr anchor="ctr">
            <a:norm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</a:rPr>
              <a:t>Sut </a:t>
            </a:r>
            <a:r>
              <a:rPr lang="en-US" sz="5400" b="1" dirty="0" err="1">
                <a:solidFill>
                  <a:schemeClr val="bg1"/>
                </a:solidFill>
              </a:rPr>
              <a:t>i</a:t>
            </a:r>
            <a:r>
              <a:rPr lang="en-US" sz="5400" b="1" dirty="0">
                <a:solidFill>
                  <a:schemeClr val="bg1"/>
                </a:solidFill>
              </a:rPr>
              <a:t> </a:t>
            </a:r>
            <a:r>
              <a:rPr lang="en-US" sz="5400" b="1" dirty="0" err="1">
                <a:solidFill>
                  <a:schemeClr val="bg1"/>
                </a:solidFill>
              </a:rPr>
              <a:t>lwytho</a:t>
            </a:r>
            <a:r>
              <a:rPr lang="en-US" sz="5400" b="1" dirty="0">
                <a:solidFill>
                  <a:schemeClr val="bg1"/>
                </a:solidFill>
              </a:rPr>
              <a:t> </a:t>
            </a:r>
            <a:r>
              <a:rPr lang="en-US" sz="5400" b="1" dirty="0" err="1">
                <a:solidFill>
                  <a:schemeClr val="bg1"/>
                </a:solidFill>
              </a:rPr>
              <a:t>fy</a:t>
            </a:r>
            <a:r>
              <a:rPr lang="en-US" sz="5400" b="1" dirty="0">
                <a:solidFill>
                  <a:schemeClr val="bg1"/>
                </a:solidFill>
              </a:rPr>
              <a:t> </a:t>
            </a:r>
            <a:r>
              <a:rPr lang="en-US" sz="5400" b="1" dirty="0" err="1">
                <a:solidFill>
                  <a:schemeClr val="bg1"/>
                </a:solidFill>
              </a:rPr>
              <a:t>nhystiolaeth</a:t>
            </a:r>
            <a:r>
              <a:rPr lang="en-US" sz="5400" b="1" dirty="0">
                <a:solidFill>
                  <a:schemeClr val="bg1"/>
                </a:solidFill>
              </a:rPr>
              <a:t>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7E1B3-79BB-8E45-90AE-8C75B94C0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05626"/>
            <a:ext cx="10515600" cy="3780045"/>
          </a:xfrm>
        </p:spPr>
        <p:txBody>
          <a:bodyPr>
            <a:normAutofit/>
          </a:bodyPr>
          <a:lstStyle/>
          <a:p>
            <a:pPr marL="0" indent="0" algn="ctr" fontAlgn="base">
              <a:buNone/>
            </a:pPr>
            <a:br>
              <a:rPr lang="en-GB" dirty="0"/>
            </a:br>
            <a:r>
              <a:rPr lang="en-GB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Cymraeg: </a:t>
            </a:r>
            <a:r>
              <a:rPr lang="en-GB" b="0" i="0" dirty="0">
                <a:solidFill>
                  <a:srgbClr val="0078D7"/>
                </a:solidFill>
                <a:effectLst/>
                <a:latin typeface="Aptos" panose="020B0004020202020204" pitchFamily="34" charset="0"/>
                <a:hlinkClick r:id="rId3" tooltip="Original URL:&#10;https://uwtsd.hosted.panopto.com/Panopto/Pages/Viewer.aspx?id=4eccc918-353e-4cd9-855e-b11b00cd13a1&#10;&#10;Click to follow link."/>
              </a:rPr>
              <a:t>https://uwtsd.hosted.panopto.com/Panopto/Pages/Viewer.aspx?id=4eccc918-353e-4cd9-855e-b11b00cd13a1</a:t>
            </a:r>
            <a:br>
              <a:rPr lang="en-GB" dirty="0"/>
            </a:br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D9841F5-6A59-4561-1618-F0D8EFBED23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44710" y="6132095"/>
            <a:ext cx="7749210" cy="588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871455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1DCC83-A426-91A0-44E6-65C20B4246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Dydd Mawrth 27ain Chwefror</a:t>
            </a: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844FF961-F77A-AC8C-61F6-CB4456B883B1}"/>
              </a:ext>
            </a:extLst>
          </p:cNvPr>
          <p:cNvSpPr/>
          <p:nvPr/>
        </p:nvSpPr>
        <p:spPr>
          <a:xfrm>
            <a:off x="1778643" y="1492132"/>
            <a:ext cx="8634714" cy="512858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200" dirty="0"/>
              <a:t>Bydd un ddarlith gyfan yn cael ei chlustnodi fel amser i chi ganolbwyntio ar eich portffolio a chasglu tystiolaeth at ei gilydd.  </a:t>
            </a:r>
          </a:p>
          <a:p>
            <a:pPr algn="ctr"/>
            <a:endParaRPr lang="cy-GB" sz="3200" dirty="0"/>
          </a:p>
          <a:p>
            <a:pPr algn="ctr"/>
            <a:r>
              <a:rPr lang="cy-GB" sz="3200" dirty="0"/>
              <a:t>Manteisiwch ar rannu syniadau gyda chyd-fyfyrwyr.</a:t>
            </a:r>
          </a:p>
          <a:p>
            <a:pPr algn="ctr"/>
            <a:endParaRPr lang="cy-GB" sz="3200" dirty="0"/>
          </a:p>
          <a:p>
            <a:pPr algn="ctr"/>
            <a:r>
              <a:rPr lang="cy-GB" sz="3200" dirty="0"/>
              <a:t>Gofynnwch gwestiynau i Eleri / Aled!</a:t>
            </a:r>
          </a:p>
          <a:p>
            <a:pPr algn="ctr"/>
            <a:endParaRPr lang="cy-GB" sz="3200" dirty="0"/>
          </a:p>
          <a:p>
            <a:pPr algn="ctr"/>
            <a:r>
              <a:rPr lang="cy-GB" sz="3200" dirty="0"/>
              <a:t>Dewch â’ch gliniadur! </a:t>
            </a:r>
          </a:p>
        </p:txBody>
      </p:sp>
    </p:spTree>
    <p:extLst>
      <p:ext uri="{BB962C8B-B14F-4D97-AF65-F5344CB8AC3E}">
        <p14:creationId xmlns:p14="http://schemas.microsoft.com/office/powerpoint/2010/main" val="331596391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5384613-A493-4A01-873E-5BD3769D1A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7406A8-FE31-5956-F6FF-C1D3F1B1D6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333" y="643467"/>
            <a:ext cx="7558609" cy="4849909"/>
          </a:xfrm>
        </p:spPr>
        <p:txBody>
          <a:bodyPr anchor="b">
            <a:normAutofit/>
          </a:bodyPr>
          <a:lstStyle/>
          <a:p>
            <a:pPr algn="l"/>
            <a:r>
              <a:rPr lang="cy-GB" sz="8800"/>
              <a:t>Cyfweliadau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D3380E7-3800-F4EE-86AF-7CEF5570E4B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4333" y="5563388"/>
            <a:ext cx="7558609" cy="742279"/>
          </a:xfrm>
        </p:spPr>
        <p:txBody>
          <a:bodyPr>
            <a:normAutofit/>
          </a:bodyPr>
          <a:lstStyle/>
          <a:p>
            <a:pPr algn="l"/>
            <a:r>
              <a:rPr lang="cy-GB" sz="1800" dirty="0"/>
              <a:t>Cywair Iaith Addas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4336F18-80E9-4DFA-9C2E-3F85614720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83464" cy="6858000"/>
          </a:xfrm>
          <a:prstGeom prst="rect">
            <a:avLst/>
          </a:prstGeom>
          <a:solidFill>
            <a:srgbClr val="17162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9D293054-EC89-4CF2-AAEF-B38981E92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9302764" y="0"/>
            <a:ext cx="2889236" cy="6858000"/>
          </a:xfrm>
          <a:custGeom>
            <a:avLst/>
            <a:gdLst>
              <a:gd name="connsiteX0" fmla="*/ 1514461 w 2889236"/>
              <a:gd name="connsiteY0" fmla="*/ 0 h 6858000"/>
              <a:gd name="connsiteX1" fmla="*/ 1291796 w 2889236"/>
              <a:gd name="connsiteY1" fmla="*/ 0 h 6858000"/>
              <a:gd name="connsiteX2" fmla="*/ 1242998 w 2889236"/>
              <a:gd name="connsiteY2" fmla="*/ 0 h 6858000"/>
              <a:gd name="connsiteX3" fmla="*/ 303177 w 2889236"/>
              <a:gd name="connsiteY3" fmla="*/ 0 h 6858000"/>
              <a:gd name="connsiteX4" fmla="*/ 235415 w 2889236"/>
              <a:gd name="connsiteY4" fmla="*/ 0 h 6858000"/>
              <a:gd name="connsiteX5" fmla="*/ 0 w 2889236"/>
              <a:gd name="connsiteY5" fmla="*/ 0 h 6858000"/>
              <a:gd name="connsiteX6" fmla="*/ 0 w 2889236"/>
              <a:gd name="connsiteY6" fmla="*/ 6858000 h 6858000"/>
              <a:gd name="connsiteX7" fmla="*/ 235415 w 2889236"/>
              <a:gd name="connsiteY7" fmla="*/ 6858000 h 6858000"/>
              <a:gd name="connsiteX8" fmla="*/ 303177 w 2889236"/>
              <a:gd name="connsiteY8" fmla="*/ 6858000 h 6858000"/>
              <a:gd name="connsiteX9" fmla="*/ 1242998 w 2889236"/>
              <a:gd name="connsiteY9" fmla="*/ 6858000 h 6858000"/>
              <a:gd name="connsiteX10" fmla="*/ 1291795 w 2889236"/>
              <a:gd name="connsiteY10" fmla="*/ 6858000 h 6858000"/>
              <a:gd name="connsiteX11" fmla="*/ 1514461 w 2889236"/>
              <a:gd name="connsiteY11" fmla="*/ 6858000 h 6858000"/>
              <a:gd name="connsiteX12" fmla="*/ 1541448 w 2889236"/>
              <a:gd name="connsiteY12" fmla="*/ 6770688 h 6858000"/>
              <a:gd name="connsiteX13" fmla="*/ 1566848 w 2889236"/>
              <a:gd name="connsiteY13" fmla="*/ 6683375 h 6858000"/>
              <a:gd name="connsiteX14" fmla="*/ 1592248 w 2889236"/>
              <a:gd name="connsiteY14" fmla="*/ 6594475 h 6858000"/>
              <a:gd name="connsiteX15" fmla="*/ 1614473 w 2889236"/>
              <a:gd name="connsiteY15" fmla="*/ 6503988 h 6858000"/>
              <a:gd name="connsiteX16" fmla="*/ 1641461 w 2889236"/>
              <a:gd name="connsiteY16" fmla="*/ 6416675 h 6858000"/>
              <a:gd name="connsiteX17" fmla="*/ 1670036 w 2889236"/>
              <a:gd name="connsiteY17" fmla="*/ 6332538 h 6858000"/>
              <a:gd name="connsiteX18" fmla="*/ 1706548 w 2889236"/>
              <a:gd name="connsiteY18" fmla="*/ 6253163 h 6858000"/>
              <a:gd name="connsiteX19" fmla="*/ 1749411 w 2889236"/>
              <a:gd name="connsiteY19" fmla="*/ 6180138 h 6858000"/>
              <a:gd name="connsiteX20" fmla="*/ 1797036 w 2889236"/>
              <a:gd name="connsiteY20" fmla="*/ 6118225 h 6858000"/>
              <a:gd name="connsiteX21" fmla="*/ 1849423 w 2889236"/>
              <a:gd name="connsiteY21" fmla="*/ 6059488 h 6858000"/>
              <a:gd name="connsiteX22" fmla="*/ 1909748 w 2889236"/>
              <a:gd name="connsiteY22" fmla="*/ 6005513 h 6858000"/>
              <a:gd name="connsiteX23" fmla="*/ 1973248 w 2889236"/>
              <a:gd name="connsiteY23" fmla="*/ 5951538 h 6858000"/>
              <a:gd name="connsiteX24" fmla="*/ 2039923 w 2889236"/>
              <a:gd name="connsiteY24" fmla="*/ 5900738 h 6858000"/>
              <a:gd name="connsiteX25" fmla="*/ 2106598 w 2889236"/>
              <a:gd name="connsiteY25" fmla="*/ 5849938 h 6858000"/>
              <a:gd name="connsiteX26" fmla="*/ 2174861 w 2889236"/>
              <a:gd name="connsiteY26" fmla="*/ 5797550 h 6858000"/>
              <a:gd name="connsiteX27" fmla="*/ 2239948 w 2889236"/>
              <a:gd name="connsiteY27" fmla="*/ 5746750 h 6858000"/>
              <a:gd name="connsiteX28" fmla="*/ 2301861 w 2889236"/>
              <a:gd name="connsiteY28" fmla="*/ 5692775 h 6858000"/>
              <a:gd name="connsiteX29" fmla="*/ 2359011 w 2889236"/>
              <a:gd name="connsiteY29" fmla="*/ 5634038 h 6858000"/>
              <a:gd name="connsiteX30" fmla="*/ 2411398 w 2889236"/>
              <a:gd name="connsiteY30" fmla="*/ 5575300 h 6858000"/>
              <a:gd name="connsiteX31" fmla="*/ 2454261 w 2889236"/>
              <a:gd name="connsiteY31" fmla="*/ 5511800 h 6858000"/>
              <a:gd name="connsiteX32" fmla="*/ 2490773 w 2889236"/>
              <a:gd name="connsiteY32" fmla="*/ 5440363 h 6858000"/>
              <a:gd name="connsiteX33" fmla="*/ 2512998 w 2889236"/>
              <a:gd name="connsiteY33" fmla="*/ 5370513 h 6858000"/>
              <a:gd name="connsiteX34" fmla="*/ 2527286 w 2889236"/>
              <a:gd name="connsiteY34" fmla="*/ 5292725 h 6858000"/>
              <a:gd name="connsiteX35" fmla="*/ 2533636 w 2889236"/>
              <a:gd name="connsiteY35" fmla="*/ 5216525 h 6858000"/>
              <a:gd name="connsiteX36" fmla="*/ 2532048 w 2889236"/>
              <a:gd name="connsiteY36" fmla="*/ 5135563 h 6858000"/>
              <a:gd name="connsiteX37" fmla="*/ 2525698 w 2889236"/>
              <a:gd name="connsiteY37" fmla="*/ 5054600 h 6858000"/>
              <a:gd name="connsiteX38" fmla="*/ 2517761 w 2889236"/>
              <a:gd name="connsiteY38" fmla="*/ 4970463 h 6858000"/>
              <a:gd name="connsiteX39" fmla="*/ 2506648 w 2889236"/>
              <a:gd name="connsiteY39" fmla="*/ 4886325 h 6858000"/>
              <a:gd name="connsiteX40" fmla="*/ 2493948 w 2889236"/>
              <a:gd name="connsiteY40" fmla="*/ 4802188 h 6858000"/>
              <a:gd name="connsiteX41" fmla="*/ 2484423 w 2889236"/>
              <a:gd name="connsiteY41" fmla="*/ 4718050 h 6858000"/>
              <a:gd name="connsiteX42" fmla="*/ 2478073 w 2889236"/>
              <a:gd name="connsiteY42" fmla="*/ 4633913 h 6858000"/>
              <a:gd name="connsiteX43" fmla="*/ 2473311 w 2889236"/>
              <a:gd name="connsiteY43" fmla="*/ 4552950 h 6858000"/>
              <a:gd name="connsiteX44" fmla="*/ 2478073 w 2889236"/>
              <a:gd name="connsiteY44" fmla="*/ 4473575 h 6858000"/>
              <a:gd name="connsiteX45" fmla="*/ 2487598 w 2889236"/>
              <a:gd name="connsiteY45" fmla="*/ 4395788 h 6858000"/>
              <a:gd name="connsiteX46" fmla="*/ 2508236 w 2889236"/>
              <a:gd name="connsiteY46" fmla="*/ 4314825 h 6858000"/>
              <a:gd name="connsiteX47" fmla="*/ 2539986 w 2889236"/>
              <a:gd name="connsiteY47" fmla="*/ 4235450 h 6858000"/>
              <a:gd name="connsiteX48" fmla="*/ 2578086 w 2889236"/>
              <a:gd name="connsiteY48" fmla="*/ 4156075 h 6858000"/>
              <a:gd name="connsiteX49" fmla="*/ 2620948 w 2889236"/>
              <a:gd name="connsiteY49" fmla="*/ 4076700 h 6858000"/>
              <a:gd name="connsiteX50" fmla="*/ 2665398 w 2889236"/>
              <a:gd name="connsiteY50" fmla="*/ 3998913 h 6858000"/>
              <a:gd name="connsiteX51" fmla="*/ 2713024 w 2889236"/>
              <a:gd name="connsiteY51" fmla="*/ 3919538 h 6858000"/>
              <a:gd name="connsiteX52" fmla="*/ 2755886 w 2889236"/>
              <a:gd name="connsiteY52" fmla="*/ 3840163 h 6858000"/>
              <a:gd name="connsiteX53" fmla="*/ 2798748 w 2889236"/>
              <a:gd name="connsiteY53" fmla="*/ 3759200 h 6858000"/>
              <a:gd name="connsiteX54" fmla="*/ 2835261 w 2889236"/>
              <a:gd name="connsiteY54" fmla="*/ 3678238 h 6858000"/>
              <a:gd name="connsiteX55" fmla="*/ 2863836 w 2889236"/>
              <a:gd name="connsiteY55" fmla="*/ 3597275 h 6858000"/>
              <a:gd name="connsiteX56" fmla="*/ 2879711 w 2889236"/>
              <a:gd name="connsiteY56" fmla="*/ 3514725 h 6858000"/>
              <a:gd name="connsiteX57" fmla="*/ 2889236 w 2889236"/>
              <a:gd name="connsiteY57" fmla="*/ 3429000 h 6858000"/>
              <a:gd name="connsiteX58" fmla="*/ 2879711 w 2889236"/>
              <a:gd name="connsiteY58" fmla="*/ 3343275 h 6858000"/>
              <a:gd name="connsiteX59" fmla="*/ 2863836 w 2889236"/>
              <a:gd name="connsiteY59" fmla="*/ 3260725 h 6858000"/>
              <a:gd name="connsiteX60" fmla="*/ 2835261 w 2889236"/>
              <a:gd name="connsiteY60" fmla="*/ 3179763 h 6858000"/>
              <a:gd name="connsiteX61" fmla="*/ 2798748 w 2889236"/>
              <a:gd name="connsiteY61" fmla="*/ 3098800 h 6858000"/>
              <a:gd name="connsiteX62" fmla="*/ 2755886 w 2889236"/>
              <a:gd name="connsiteY62" fmla="*/ 3017838 h 6858000"/>
              <a:gd name="connsiteX63" fmla="*/ 2713024 w 2889236"/>
              <a:gd name="connsiteY63" fmla="*/ 2938463 h 6858000"/>
              <a:gd name="connsiteX64" fmla="*/ 2665398 w 2889236"/>
              <a:gd name="connsiteY64" fmla="*/ 2859088 h 6858000"/>
              <a:gd name="connsiteX65" fmla="*/ 2620948 w 2889236"/>
              <a:gd name="connsiteY65" fmla="*/ 2781300 h 6858000"/>
              <a:gd name="connsiteX66" fmla="*/ 2578086 w 2889236"/>
              <a:gd name="connsiteY66" fmla="*/ 2701925 h 6858000"/>
              <a:gd name="connsiteX67" fmla="*/ 2539986 w 2889236"/>
              <a:gd name="connsiteY67" fmla="*/ 2622550 h 6858000"/>
              <a:gd name="connsiteX68" fmla="*/ 2508236 w 2889236"/>
              <a:gd name="connsiteY68" fmla="*/ 2543175 h 6858000"/>
              <a:gd name="connsiteX69" fmla="*/ 2487598 w 2889236"/>
              <a:gd name="connsiteY69" fmla="*/ 2462213 h 6858000"/>
              <a:gd name="connsiteX70" fmla="*/ 2478073 w 2889236"/>
              <a:gd name="connsiteY70" fmla="*/ 2384425 h 6858000"/>
              <a:gd name="connsiteX71" fmla="*/ 2473311 w 2889236"/>
              <a:gd name="connsiteY71" fmla="*/ 2305050 h 6858000"/>
              <a:gd name="connsiteX72" fmla="*/ 2478073 w 2889236"/>
              <a:gd name="connsiteY72" fmla="*/ 2224088 h 6858000"/>
              <a:gd name="connsiteX73" fmla="*/ 2484423 w 2889236"/>
              <a:gd name="connsiteY73" fmla="*/ 2139950 h 6858000"/>
              <a:gd name="connsiteX74" fmla="*/ 2493948 w 2889236"/>
              <a:gd name="connsiteY74" fmla="*/ 2055813 h 6858000"/>
              <a:gd name="connsiteX75" fmla="*/ 2506648 w 2889236"/>
              <a:gd name="connsiteY75" fmla="*/ 1971675 h 6858000"/>
              <a:gd name="connsiteX76" fmla="*/ 2517761 w 2889236"/>
              <a:gd name="connsiteY76" fmla="*/ 1887538 h 6858000"/>
              <a:gd name="connsiteX77" fmla="*/ 2525698 w 2889236"/>
              <a:gd name="connsiteY77" fmla="*/ 1803400 h 6858000"/>
              <a:gd name="connsiteX78" fmla="*/ 2532048 w 2889236"/>
              <a:gd name="connsiteY78" fmla="*/ 1722438 h 6858000"/>
              <a:gd name="connsiteX79" fmla="*/ 2533636 w 2889236"/>
              <a:gd name="connsiteY79" fmla="*/ 1641475 h 6858000"/>
              <a:gd name="connsiteX80" fmla="*/ 2527286 w 2889236"/>
              <a:gd name="connsiteY80" fmla="*/ 1565275 h 6858000"/>
              <a:gd name="connsiteX81" fmla="*/ 2512998 w 2889236"/>
              <a:gd name="connsiteY81" fmla="*/ 1487488 h 6858000"/>
              <a:gd name="connsiteX82" fmla="*/ 2490773 w 2889236"/>
              <a:gd name="connsiteY82" fmla="*/ 1417638 h 6858000"/>
              <a:gd name="connsiteX83" fmla="*/ 2454261 w 2889236"/>
              <a:gd name="connsiteY83" fmla="*/ 1346200 h 6858000"/>
              <a:gd name="connsiteX84" fmla="*/ 2411398 w 2889236"/>
              <a:gd name="connsiteY84" fmla="*/ 1282700 h 6858000"/>
              <a:gd name="connsiteX85" fmla="*/ 2359011 w 2889236"/>
              <a:gd name="connsiteY85" fmla="*/ 1223963 h 6858000"/>
              <a:gd name="connsiteX86" fmla="*/ 2301861 w 2889236"/>
              <a:gd name="connsiteY86" fmla="*/ 1165225 h 6858000"/>
              <a:gd name="connsiteX87" fmla="*/ 2239948 w 2889236"/>
              <a:gd name="connsiteY87" fmla="*/ 1111250 h 6858000"/>
              <a:gd name="connsiteX88" fmla="*/ 2174861 w 2889236"/>
              <a:gd name="connsiteY88" fmla="*/ 1060450 h 6858000"/>
              <a:gd name="connsiteX89" fmla="*/ 2106598 w 2889236"/>
              <a:gd name="connsiteY89" fmla="*/ 1008063 h 6858000"/>
              <a:gd name="connsiteX90" fmla="*/ 2039923 w 2889236"/>
              <a:gd name="connsiteY90" fmla="*/ 957263 h 6858000"/>
              <a:gd name="connsiteX91" fmla="*/ 1973248 w 2889236"/>
              <a:gd name="connsiteY91" fmla="*/ 906463 h 6858000"/>
              <a:gd name="connsiteX92" fmla="*/ 1909748 w 2889236"/>
              <a:gd name="connsiteY92" fmla="*/ 852488 h 6858000"/>
              <a:gd name="connsiteX93" fmla="*/ 1849423 w 2889236"/>
              <a:gd name="connsiteY93" fmla="*/ 798513 h 6858000"/>
              <a:gd name="connsiteX94" fmla="*/ 1797036 w 2889236"/>
              <a:gd name="connsiteY94" fmla="*/ 739775 h 6858000"/>
              <a:gd name="connsiteX95" fmla="*/ 1749411 w 2889236"/>
              <a:gd name="connsiteY95" fmla="*/ 677863 h 6858000"/>
              <a:gd name="connsiteX96" fmla="*/ 1706548 w 2889236"/>
              <a:gd name="connsiteY96" fmla="*/ 604838 h 6858000"/>
              <a:gd name="connsiteX97" fmla="*/ 1670036 w 2889236"/>
              <a:gd name="connsiteY97" fmla="*/ 525463 h 6858000"/>
              <a:gd name="connsiteX98" fmla="*/ 1641461 w 2889236"/>
              <a:gd name="connsiteY98" fmla="*/ 441325 h 6858000"/>
              <a:gd name="connsiteX99" fmla="*/ 1614473 w 2889236"/>
              <a:gd name="connsiteY99" fmla="*/ 354013 h 6858000"/>
              <a:gd name="connsiteX100" fmla="*/ 1592248 w 2889236"/>
              <a:gd name="connsiteY100" fmla="*/ 263525 h 6858000"/>
              <a:gd name="connsiteX101" fmla="*/ 1566848 w 2889236"/>
              <a:gd name="connsiteY101" fmla="*/ 174625 h 6858000"/>
              <a:gd name="connsiteX102" fmla="*/ 1541448 w 2889236"/>
              <a:gd name="connsiteY102" fmla="*/ 8731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89236" h="6858000">
                <a:moveTo>
                  <a:pt x="1514461" y="0"/>
                </a:moveTo>
                <a:lnTo>
                  <a:pt x="1291796" y="0"/>
                </a:lnTo>
                <a:lnTo>
                  <a:pt x="1242998" y="0"/>
                </a:lnTo>
                <a:lnTo>
                  <a:pt x="303177" y="0"/>
                </a:lnTo>
                <a:lnTo>
                  <a:pt x="235415" y="0"/>
                </a:lnTo>
                <a:lnTo>
                  <a:pt x="0" y="0"/>
                </a:lnTo>
                <a:lnTo>
                  <a:pt x="0" y="6858000"/>
                </a:lnTo>
                <a:lnTo>
                  <a:pt x="235415" y="6858000"/>
                </a:lnTo>
                <a:lnTo>
                  <a:pt x="303177" y="6858000"/>
                </a:lnTo>
                <a:lnTo>
                  <a:pt x="1242998" y="6858000"/>
                </a:lnTo>
                <a:lnTo>
                  <a:pt x="1291795" y="6858000"/>
                </a:lnTo>
                <a:lnTo>
                  <a:pt x="1514461" y="6858000"/>
                </a:lnTo>
                <a:lnTo>
                  <a:pt x="1541448" y="6770688"/>
                </a:lnTo>
                <a:lnTo>
                  <a:pt x="1566848" y="6683375"/>
                </a:lnTo>
                <a:lnTo>
                  <a:pt x="1592248" y="6594475"/>
                </a:lnTo>
                <a:lnTo>
                  <a:pt x="1614473" y="6503988"/>
                </a:lnTo>
                <a:lnTo>
                  <a:pt x="1641461" y="6416675"/>
                </a:lnTo>
                <a:lnTo>
                  <a:pt x="1670036" y="6332538"/>
                </a:lnTo>
                <a:lnTo>
                  <a:pt x="1706548" y="6253163"/>
                </a:lnTo>
                <a:lnTo>
                  <a:pt x="1749411" y="6180138"/>
                </a:lnTo>
                <a:lnTo>
                  <a:pt x="1797036" y="6118225"/>
                </a:lnTo>
                <a:lnTo>
                  <a:pt x="1849423" y="6059488"/>
                </a:lnTo>
                <a:lnTo>
                  <a:pt x="1909748" y="6005513"/>
                </a:lnTo>
                <a:lnTo>
                  <a:pt x="1973248" y="5951538"/>
                </a:lnTo>
                <a:lnTo>
                  <a:pt x="2039923" y="5900738"/>
                </a:lnTo>
                <a:lnTo>
                  <a:pt x="2106598" y="5849938"/>
                </a:lnTo>
                <a:lnTo>
                  <a:pt x="2174861" y="5797550"/>
                </a:lnTo>
                <a:lnTo>
                  <a:pt x="2239948" y="5746750"/>
                </a:lnTo>
                <a:lnTo>
                  <a:pt x="2301861" y="5692775"/>
                </a:lnTo>
                <a:lnTo>
                  <a:pt x="2359011" y="5634038"/>
                </a:lnTo>
                <a:lnTo>
                  <a:pt x="2411398" y="5575300"/>
                </a:lnTo>
                <a:lnTo>
                  <a:pt x="2454261" y="5511800"/>
                </a:lnTo>
                <a:lnTo>
                  <a:pt x="2490773" y="5440363"/>
                </a:lnTo>
                <a:lnTo>
                  <a:pt x="2512998" y="5370513"/>
                </a:lnTo>
                <a:lnTo>
                  <a:pt x="2527286" y="5292725"/>
                </a:lnTo>
                <a:lnTo>
                  <a:pt x="2533636" y="5216525"/>
                </a:lnTo>
                <a:lnTo>
                  <a:pt x="2532048" y="5135563"/>
                </a:lnTo>
                <a:lnTo>
                  <a:pt x="2525698" y="5054600"/>
                </a:lnTo>
                <a:lnTo>
                  <a:pt x="2517761" y="4970463"/>
                </a:lnTo>
                <a:lnTo>
                  <a:pt x="2506648" y="4886325"/>
                </a:lnTo>
                <a:lnTo>
                  <a:pt x="2493948" y="4802188"/>
                </a:lnTo>
                <a:lnTo>
                  <a:pt x="2484423" y="4718050"/>
                </a:lnTo>
                <a:lnTo>
                  <a:pt x="2478073" y="4633913"/>
                </a:lnTo>
                <a:lnTo>
                  <a:pt x="2473311" y="4552950"/>
                </a:lnTo>
                <a:lnTo>
                  <a:pt x="2478073" y="4473575"/>
                </a:lnTo>
                <a:lnTo>
                  <a:pt x="2487598" y="4395788"/>
                </a:lnTo>
                <a:lnTo>
                  <a:pt x="2508236" y="4314825"/>
                </a:lnTo>
                <a:lnTo>
                  <a:pt x="2539986" y="4235450"/>
                </a:lnTo>
                <a:lnTo>
                  <a:pt x="2578086" y="4156075"/>
                </a:lnTo>
                <a:lnTo>
                  <a:pt x="2620948" y="4076700"/>
                </a:lnTo>
                <a:lnTo>
                  <a:pt x="2665398" y="3998913"/>
                </a:lnTo>
                <a:lnTo>
                  <a:pt x="2713024" y="3919538"/>
                </a:lnTo>
                <a:lnTo>
                  <a:pt x="2755886" y="3840163"/>
                </a:lnTo>
                <a:lnTo>
                  <a:pt x="2798748" y="3759200"/>
                </a:lnTo>
                <a:lnTo>
                  <a:pt x="2835261" y="3678238"/>
                </a:lnTo>
                <a:lnTo>
                  <a:pt x="2863836" y="3597275"/>
                </a:lnTo>
                <a:lnTo>
                  <a:pt x="2879711" y="3514725"/>
                </a:lnTo>
                <a:lnTo>
                  <a:pt x="2889236" y="3429000"/>
                </a:lnTo>
                <a:lnTo>
                  <a:pt x="2879711" y="3343275"/>
                </a:lnTo>
                <a:lnTo>
                  <a:pt x="2863836" y="3260725"/>
                </a:lnTo>
                <a:lnTo>
                  <a:pt x="2835261" y="3179763"/>
                </a:lnTo>
                <a:lnTo>
                  <a:pt x="2798748" y="3098800"/>
                </a:lnTo>
                <a:lnTo>
                  <a:pt x="2755886" y="3017838"/>
                </a:lnTo>
                <a:lnTo>
                  <a:pt x="2713024" y="2938463"/>
                </a:lnTo>
                <a:lnTo>
                  <a:pt x="2665398" y="2859088"/>
                </a:lnTo>
                <a:lnTo>
                  <a:pt x="2620948" y="2781300"/>
                </a:lnTo>
                <a:lnTo>
                  <a:pt x="2578086" y="2701925"/>
                </a:lnTo>
                <a:lnTo>
                  <a:pt x="2539986" y="2622550"/>
                </a:lnTo>
                <a:lnTo>
                  <a:pt x="2508236" y="2543175"/>
                </a:lnTo>
                <a:lnTo>
                  <a:pt x="2487598" y="2462213"/>
                </a:lnTo>
                <a:lnTo>
                  <a:pt x="2478073" y="2384425"/>
                </a:lnTo>
                <a:lnTo>
                  <a:pt x="2473311" y="2305050"/>
                </a:lnTo>
                <a:lnTo>
                  <a:pt x="2478073" y="2224088"/>
                </a:lnTo>
                <a:lnTo>
                  <a:pt x="2484423" y="2139950"/>
                </a:lnTo>
                <a:lnTo>
                  <a:pt x="2493948" y="2055813"/>
                </a:lnTo>
                <a:lnTo>
                  <a:pt x="2506648" y="1971675"/>
                </a:lnTo>
                <a:lnTo>
                  <a:pt x="2517761" y="1887538"/>
                </a:lnTo>
                <a:lnTo>
                  <a:pt x="2525698" y="1803400"/>
                </a:lnTo>
                <a:lnTo>
                  <a:pt x="2532048" y="1722438"/>
                </a:lnTo>
                <a:lnTo>
                  <a:pt x="2533636" y="1641475"/>
                </a:lnTo>
                <a:lnTo>
                  <a:pt x="2527286" y="1565275"/>
                </a:lnTo>
                <a:lnTo>
                  <a:pt x="2512998" y="1487488"/>
                </a:lnTo>
                <a:lnTo>
                  <a:pt x="2490773" y="1417638"/>
                </a:lnTo>
                <a:lnTo>
                  <a:pt x="2454261" y="1346200"/>
                </a:lnTo>
                <a:lnTo>
                  <a:pt x="2411398" y="1282700"/>
                </a:lnTo>
                <a:lnTo>
                  <a:pt x="2359011" y="1223963"/>
                </a:lnTo>
                <a:lnTo>
                  <a:pt x="2301861" y="1165225"/>
                </a:lnTo>
                <a:lnTo>
                  <a:pt x="2239948" y="1111250"/>
                </a:lnTo>
                <a:lnTo>
                  <a:pt x="2174861" y="1060450"/>
                </a:lnTo>
                <a:lnTo>
                  <a:pt x="2106598" y="1008063"/>
                </a:lnTo>
                <a:lnTo>
                  <a:pt x="2039923" y="957263"/>
                </a:lnTo>
                <a:lnTo>
                  <a:pt x="1973248" y="906463"/>
                </a:lnTo>
                <a:lnTo>
                  <a:pt x="1909748" y="852488"/>
                </a:lnTo>
                <a:lnTo>
                  <a:pt x="1849423" y="798513"/>
                </a:lnTo>
                <a:lnTo>
                  <a:pt x="1797036" y="739775"/>
                </a:lnTo>
                <a:lnTo>
                  <a:pt x="1749411" y="677863"/>
                </a:lnTo>
                <a:lnTo>
                  <a:pt x="1706548" y="604838"/>
                </a:lnTo>
                <a:lnTo>
                  <a:pt x="1670036" y="525463"/>
                </a:lnTo>
                <a:lnTo>
                  <a:pt x="1641461" y="441325"/>
                </a:lnTo>
                <a:lnTo>
                  <a:pt x="1614473" y="354013"/>
                </a:lnTo>
                <a:lnTo>
                  <a:pt x="1592248" y="263525"/>
                </a:lnTo>
                <a:lnTo>
                  <a:pt x="1566848" y="174625"/>
                </a:lnTo>
                <a:lnTo>
                  <a:pt x="1541448" y="87313"/>
                </a:lnTo>
                <a:close/>
              </a:path>
            </a:pathLst>
          </a:custGeom>
          <a:solidFill>
            <a:srgbClr val="171624"/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635546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12 Admission Interview Questions To Ask Prospective Students and Families |  Finalsite Blog">
            <a:extLst>
              <a:ext uri="{FF2B5EF4-FFF2-40B4-BE49-F238E27FC236}">
                <a16:creationId xmlns:a16="http://schemas.microsoft.com/office/drawing/2014/main" id="{CA7D76A6-CA04-B9E2-21C3-45BDE3F041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357437"/>
            <a:ext cx="8001001" cy="4500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loud Callout 5">
            <a:extLst>
              <a:ext uri="{FF2B5EF4-FFF2-40B4-BE49-F238E27FC236}">
                <a16:creationId xmlns:a16="http://schemas.microsoft.com/office/drawing/2014/main" id="{2A70C4B3-82B0-86AB-2229-930956CE3903}"/>
              </a:ext>
            </a:extLst>
          </p:cNvPr>
          <p:cNvSpPr/>
          <p:nvPr/>
        </p:nvSpPr>
        <p:spPr>
          <a:xfrm>
            <a:off x="6448424" y="200025"/>
            <a:ext cx="5305425" cy="2557463"/>
          </a:xfrm>
          <a:prstGeom prst="cloudCallout">
            <a:avLst>
              <a:gd name="adj1" fmla="val -95587"/>
              <a:gd name="adj2" fmla="val 137216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800" dirty="0"/>
              <a:t>Math o iaith?</a:t>
            </a:r>
          </a:p>
        </p:txBody>
      </p:sp>
    </p:spTree>
    <p:extLst>
      <p:ext uri="{BB962C8B-B14F-4D97-AF65-F5344CB8AC3E}">
        <p14:creationId xmlns:p14="http://schemas.microsoft.com/office/powerpoint/2010/main" val="246902232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FB9092-61D3-B0ED-8705-85EC153C38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Pethau i’w Cofio...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72A1C4-83AA-09DE-71B9-9F6431B563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6839" y="1389893"/>
            <a:ext cx="10178322" cy="3593591"/>
          </a:xfrm>
        </p:spPr>
        <p:txBody>
          <a:bodyPr>
            <a:normAutofit fontScale="92500" lnSpcReduction="10000"/>
          </a:bodyPr>
          <a:lstStyle/>
          <a:p>
            <a:r>
              <a:rPr lang="cy-GB" sz="3200" dirty="0"/>
              <a:t>Defnyddiwch batrymau ‘</a:t>
            </a:r>
            <a:r>
              <a:rPr lang="cy-GB" sz="3200" b="1" dirty="0"/>
              <a:t>chi</a:t>
            </a:r>
            <a:r>
              <a:rPr lang="cy-GB" sz="3200" dirty="0"/>
              <a:t>’ bob tro- mae’n sefyllfa ffurfiol</a:t>
            </a:r>
          </a:p>
          <a:p>
            <a:r>
              <a:rPr lang="cy-GB" sz="3200" dirty="0"/>
              <a:t>Peidiwch â bod ofn gofyn iddyn nhw ailadrodd y cwestiwn</a:t>
            </a:r>
          </a:p>
          <a:p>
            <a:r>
              <a:rPr lang="cy-GB" sz="3200" dirty="0"/>
              <a:t>Cyfeiriwch mor aml â phosib at brofiadau rydych chi wedi eu cael i gefnogi eich ateb.  Mae’n haws siarad am rywbeth rydych chi wedi ei wneud.</a:t>
            </a:r>
          </a:p>
          <a:p>
            <a:r>
              <a:rPr lang="cy-GB" sz="3200" dirty="0"/>
              <a:t>Atebwch mor llawn â phosib- dyma eich cyfle chi i arddangos eich hun ar eich gorau! </a:t>
            </a:r>
          </a:p>
          <a:p>
            <a:endParaRPr lang="cy-GB" dirty="0"/>
          </a:p>
          <a:p>
            <a:pPr marL="0" indent="0">
              <a:buNone/>
            </a:pPr>
            <a:endParaRPr lang="cy-GB" dirty="0"/>
          </a:p>
        </p:txBody>
      </p:sp>
      <p:pic>
        <p:nvPicPr>
          <p:cNvPr id="2050" name="Picture 2" descr="How to Blow Your Own Trumpet">
            <a:extLst>
              <a:ext uri="{FF2B5EF4-FFF2-40B4-BE49-F238E27FC236}">
                <a16:creationId xmlns:a16="http://schemas.microsoft.com/office/drawing/2014/main" id="{9B9E3B8C-B8C0-EA2D-9042-B75D0FF213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69630" y="4629462"/>
            <a:ext cx="2321393" cy="2228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2758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DC504F-6566-6EC1-4977-51C1CE329E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2568" y="226007"/>
            <a:ext cx="10178322" cy="1492132"/>
          </a:xfrm>
        </p:spPr>
        <p:txBody>
          <a:bodyPr/>
          <a:lstStyle/>
          <a:p>
            <a:r>
              <a:rPr lang="cy-GB" dirty="0"/>
              <a:t>Patrymau Iaith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FC5438-9042-37B3-3764-8BEC9C521E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5318" y="1131305"/>
            <a:ext cx="3834672" cy="5500688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b="1" dirty="0"/>
              <a:t>Dechrau brawddegau</a:t>
            </a:r>
          </a:p>
          <a:p>
            <a:pPr marL="0" indent="0">
              <a:buNone/>
            </a:pPr>
            <a:r>
              <a:rPr lang="cy-GB" dirty="0"/>
              <a:t>Yn fy marn i...</a:t>
            </a:r>
          </a:p>
          <a:p>
            <a:pPr marL="0" indent="0">
              <a:buNone/>
            </a:pPr>
            <a:r>
              <a:rPr lang="cy-GB" dirty="0"/>
              <a:t>Rhaid i fi ddweud...</a:t>
            </a:r>
          </a:p>
          <a:p>
            <a:pPr marL="0" indent="0">
              <a:buNone/>
            </a:pPr>
            <a:r>
              <a:rPr lang="cy-GB" dirty="0"/>
              <a:t>Yn bersonol,...</a:t>
            </a:r>
          </a:p>
          <a:p>
            <a:pPr marL="0" indent="0">
              <a:buNone/>
            </a:pPr>
            <a:r>
              <a:rPr lang="cy-GB" dirty="0"/>
              <a:t>Ar y cyfan,...</a:t>
            </a:r>
          </a:p>
          <a:p>
            <a:pPr marL="0" indent="0">
              <a:buNone/>
            </a:pPr>
            <a:r>
              <a:rPr lang="cy-GB" dirty="0"/>
              <a:t>Dw i’n credu’n gryf ...</a:t>
            </a:r>
          </a:p>
          <a:p>
            <a:pPr marL="0" indent="0">
              <a:buNone/>
            </a:pPr>
            <a:r>
              <a:rPr lang="cy-GB" dirty="0"/>
              <a:t>Byddwn i’n dweud...</a:t>
            </a:r>
          </a:p>
          <a:p>
            <a:pPr marL="0" indent="0">
              <a:buNone/>
            </a:pPr>
            <a:r>
              <a:rPr lang="cy-GB" dirty="0"/>
              <a:t>O fy mhrofiad blaenorol...</a:t>
            </a:r>
          </a:p>
          <a:p>
            <a:pPr marL="0" indent="0">
              <a:buNone/>
            </a:pPr>
            <a:r>
              <a:rPr lang="cy-GB" dirty="0"/>
              <a:t>Pan oeddwn i ar leoliad...</a:t>
            </a:r>
          </a:p>
          <a:p>
            <a:pPr marL="0" indent="0">
              <a:buNone/>
            </a:pPr>
            <a:r>
              <a:rPr lang="cy-GB" dirty="0"/>
              <a:t>Wrth adfyfyrio ar...</a:t>
            </a:r>
          </a:p>
          <a:p>
            <a:pPr marL="0" indent="0">
              <a:buNone/>
            </a:pPr>
            <a:r>
              <a:rPr lang="cy-GB" dirty="0"/>
              <a:t>Yn gyntaf...yn ail...ac yn olaf. 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37E6DB2-A3C7-1A16-A302-B29D8AF66A55}"/>
              </a:ext>
            </a:extLst>
          </p:cNvPr>
          <p:cNvSpPr txBox="1">
            <a:spLocks/>
          </p:cNvSpPr>
          <p:nvPr/>
        </p:nvSpPr>
        <p:spPr>
          <a:xfrm>
            <a:off x="4215906" y="1133897"/>
            <a:ext cx="3834672" cy="550068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cy-GB" b="1" dirty="0"/>
              <a:t>Geirfa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y-GB" dirty="0"/>
              <a:t>Dysgwyr medrus, annibynnol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y-GB" dirty="0"/>
              <a:t>Meithrin sgiliau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y-GB" dirty="0"/>
              <a:t>Magu hyder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y-GB" dirty="0"/>
              <a:t>brwdfrydedd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y-GB" dirty="0"/>
              <a:t>datblygu sgiliau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y-GB" dirty="0"/>
              <a:t>strategaethau / methodolegau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y-GB" dirty="0"/>
              <a:t>adfyfyrio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y-GB" dirty="0"/>
              <a:t>gwerthuso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y-GB" dirty="0"/>
              <a:t>cynllunio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y-GB" dirty="0"/>
              <a:t>gwarchod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y-GB" dirty="0"/>
              <a:t>diogelu plant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y-GB" dirty="0"/>
              <a:t>dyletswydd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y-GB" dirty="0"/>
              <a:t>dysgu ac addysgu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cy-GB" dirty="0"/>
          </a:p>
          <a:p>
            <a:pPr marL="0" indent="0">
              <a:buFont typeface="Arial" panose="020B0604020202020204" pitchFamily="34" charset="0"/>
              <a:buNone/>
            </a:pPr>
            <a:endParaRPr lang="cy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E72D58-CEC1-272C-1055-031465E931BF}"/>
              </a:ext>
            </a:extLst>
          </p:cNvPr>
          <p:cNvSpPr txBox="1">
            <a:spLocks/>
          </p:cNvSpPr>
          <p:nvPr/>
        </p:nvSpPr>
        <p:spPr>
          <a:xfrm>
            <a:off x="8260132" y="1146115"/>
            <a:ext cx="3834672" cy="55006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cy-GB" b="1" dirty="0"/>
              <a:t>Cwestiynau</a:t>
            </a:r>
          </a:p>
          <a:p>
            <a:pPr>
              <a:buFont typeface="Wingdings" pitchFamily="2" charset="2"/>
              <a:buChar char="Ø"/>
            </a:pPr>
            <a:r>
              <a:rPr lang="cy-GB" dirty="0"/>
              <a:t>Fyddech chi’n fodlon ailadrodd y cwestiwn os gwelwch yn dda?</a:t>
            </a:r>
          </a:p>
          <a:p>
            <a:pPr>
              <a:buFont typeface="Wingdings" pitchFamily="2" charset="2"/>
              <a:buChar char="Ø"/>
            </a:pPr>
            <a:r>
              <a:rPr lang="cy-GB" dirty="0"/>
              <a:t>Sori, ga i’r cwestiwn eto plis? </a:t>
            </a:r>
          </a:p>
          <a:p>
            <a:pPr>
              <a:buFont typeface="Wingdings" pitchFamily="2" charset="2"/>
              <a:buChar char="Ø"/>
            </a:pPr>
            <a:r>
              <a:rPr lang="cy-GB" dirty="0"/>
              <a:t>Pa glybiau neu gyfleoedd allgyrsiol sydd gan y dysgwyr? </a:t>
            </a:r>
          </a:p>
          <a:p>
            <a:pPr>
              <a:buFont typeface="Wingdings" pitchFamily="2" charset="2"/>
              <a:buChar char="Ø"/>
            </a:pPr>
            <a:r>
              <a:rPr lang="cy-GB" dirty="0"/>
              <a:t>Hoffwn i gyfrannu at brofiadau allgyrsiol y dysgwyr.  Pa gyfleoedd fydd ar gael? </a:t>
            </a:r>
          </a:p>
          <a:p>
            <a:pPr>
              <a:buFont typeface="Wingdings" pitchFamily="2" charset="2"/>
              <a:buChar char="Ø"/>
            </a:pPr>
            <a:r>
              <a:rPr lang="cy-GB" dirty="0"/>
              <a:t>Pan oedd wn i ar brofiad, roedd.......   Oes cynllun tebyg yn yr ysgol hon?</a:t>
            </a:r>
          </a:p>
          <a:p>
            <a:pPr>
              <a:buFont typeface="Wingdings" pitchFamily="2" charset="2"/>
              <a:buChar char="Ø"/>
            </a:pPr>
            <a:r>
              <a:rPr lang="cy-GB" dirty="0"/>
              <a:t> Cyfeirio at adroddiad Estyn am rywbeth sydd o ddiddordeb i chi?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cy-GB" b="1" dirty="0"/>
          </a:p>
          <a:p>
            <a:pPr marL="0" indent="0">
              <a:buFont typeface="Arial" panose="020B0604020202020204" pitchFamily="34" charset="0"/>
              <a:buNone/>
            </a:pPr>
            <a:endParaRPr lang="cy-GB" b="1" dirty="0"/>
          </a:p>
          <a:p>
            <a:pPr marL="0" indent="0">
              <a:buFont typeface="Arial" panose="020B0604020202020204" pitchFamily="34" charset="0"/>
              <a:buNone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48482264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A114A3-65E7-6D2A-B75B-3C4A80E67B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Eich tro chi...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CDD9CB-57B7-C36A-97EE-67044E853A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8" y="1414463"/>
            <a:ext cx="10178322" cy="4465129"/>
          </a:xfrm>
        </p:spPr>
        <p:txBody>
          <a:bodyPr>
            <a:normAutofit/>
          </a:bodyPr>
          <a:lstStyle/>
          <a:p>
            <a:r>
              <a:rPr lang="cy-GB" sz="3200" dirty="0"/>
              <a:t>Mewn parau, cymrwch dro i ymarfer sefyllfa o gyfweliad.</a:t>
            </a:r>
          </a:p>
          <a:p>
            <a:endParaRPr lang="cy-GB" sz="3200" dirty="0"/>
          </a:p>
          <a:p>
            <a:r>
              <a:rPr lang="cy-GB" sz="3200" dirty="0"/>
              <a:t>Defnyddiwch y cwestiynau enghreifftiol.</a:t>
            </a:r>
          </a:p>
          <a:p>
            <a:endParaRPr lang="cy-GB" sz="3200" dirty="0"/>
          </a:p>
          <a:p>
            <a:r>
              <a:rPr lang="cy-GB" sz="3200" dirty="0"/>
              <a:t>Os ydych chi’n cael trafferth ateb, helpwch eich gilydd.</a:t>
            </a:r>
          </a:p>
          <a:p>
            <a:endParaRPr lang="cy-GB" sz="3200" dirty="0"/>
          </a:p>
          <a:p>
            <a:r>
              <a:rPr lang="cy-GB" sz="3200" dirty="0"/>
              <a:t>Gofynnwch i’r tiwtor am gyngor, help. </a:t>
            </a:r>
          </a:p>
        </p:txBody>
      </p:sp>
    </p:spTree>
    <p:extLst>
      <p:ext uri="{BB962C8B-B14F-4D97-AF65-F5344CB8AC3E}">
        <p14:creationId xmlns:p14="http://schemas.microsoft.com/office/powerpoint/2010/main" val="2378674859"/>
      </p:ext>
    </p:extLst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2A1A00"/>
      </a:dk2>
      <a:lt2>
        <a:srgbClr val="F3F3F2"/>
      </a:lt2>
      <a:accent1>
        <a:srgbClr val="F8B323"/>
      </a:accent1>
      <a:accent2>
        <a:srgbClr val="656A59"/>
      </a:accent2>
      <a:accent3>
        <a:srgbClr val="46B2B5"/>
      </a:accent3>
      <a:accent4>
        <a:srgbClr val="8CAA7E"/>
      </a:accent4>
      <a:accent5>
        <a:srgbClr val="D36F68"/>
      </a:accent5>
      <a:accent6>
        <a:srgbClr val="826276"/>
      </a:accent6>
      <a:hlink>
        <a:srgbClr val="46B2B5"/>
      </a:hlink>
      <a:folHlink>
        <a:srgbClr val="A46694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771EA782-DFA6-45B1-AEA3-661F1715B31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{605EAB0B-0386-8343-9E90-B9A7C10564A6}tf10001071</Template>
  <TotalTime>61</TotalTime>
  <Words>1983</Words>
  <Application>Microsoft Macintosh PowerPoint</Application>
  <PresentationFormat>Widescreen</PresentationFormat>
  <Paragraphs>328</Paragraphs>
  <Slides>22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1" baseType="lpstr">
      <vt:lpstr>Aptos</vt:lpstr>
      <vt:lpstr>Arial</vt:lpstr>
      <vt:lpstr>Avenir Book</vt:lpstr>
      <vt:lpstr>Calibri</vt:lpstr>
      <vt:lpstr>Calibri Light</vt:lpstr>
      <vt:lpstr>Gill Sans MT</vt:lpstr>
      <vt:lpstr>Impact</vt:lpstr>
      <vt:lpstr>Wingdings</vt:lpstr>
      <vt:lpstr>Badge</vt:lpstr>
      <vt:lpstr>PowerPoint Presentation</vt:lpstr>
      <vt:lpstr>PowerPoint Presentation</vt:lpstr>
      <vt:lpstr>PowerPoint Presentation</vt:lpstr>
      <vt:lpstr>PowerPoint Presentation</vt:lpstr>
      <vt:lpstr>Trafodaeth mewn grwpiau</vt:lpstr>
      <vt:lpstr>Y Portffolio: Fframwaith Cymwyseddau iaith</vt:lpstr>
      <vt:lpstr>Dyddiad cyflwyno:  15.4.24</vt:lpstr>
      <vt:lpstr>PowerPoint Presentation</vt:lpstr>
      <vt:lpstr>Help! Pa fath o dystiolaeth?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MAE’R canllawiau a’r ffurflenni ar Moodle –   Gwybodaeth Gyffredinol 23-24 </vt:lpstr>
      <vt:lpstr>Sut i lwytho fy nhystiolaeth? </vt:lpstr>
      <vt:lpstr>Dydd Mawrth 27ain Chwefror</vt:lpstr>
      <vt:lpstr>Cyfweliadau</vt:lpstr>
      <vt:lpstr>PowerPoint Presentation</vt:lpstr>
      <vt:lpstr>Pethau i’w Cofio...</vt:lpstr>
      <vt:lpstr>Patrymau Iaith</vt:lpstr>
      <vt:lpstr>Eich tro chi...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Eleri Powell</dc:creator>
  <cp:lastModifiedBy>Eleri Powell</cp:lastModifiedBy>
  <cp:revision>12</cp:revision>
  <dcterms:created xsi:type="dcterms:W3CDTF">2024-02-20T20:56:32Z</dcterms:created>
  <dcterms:modified xsi:type="dcterms:W3CDTF">2024-02-22T07:05:20Z</dcterms:modified>
</cp:coreProperties>
</file>