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64" r:id="rId5"/>
    <p:sldId id="278" r:id="rId6"/>
    <p:sldId id="265" r:id="rId7"/>
    <p:sldId id="266" r:id="rId8"/>
    <p:sldId id="267" r:id="rId9"/>
    <p:sldId id="279" r:id="rId10"/>
    <p:sldId id="269" r:id="rId11"/>
    <p:sldId id="281" r:id="rId12"/>
    <p:sldId id="280" r:id="rId13"/>
    <p:sldId id="270" r:id="rId14"/>
    <p:sldId id="271" r:id="rId15"/>
    <p:sldId id="273" r:id="rId16"/>
    <p:sldId id="275" r:id="rId17"/>
    <p:sldId id="276"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9190" autoAdjust="0"/>
  </p:normalViewPr>
  <p:slideViewPr>
    <p:cSldViewPr>
      <p:cViewPr varScale="1">
        <p:scale>
          <a:sx n="65" d="100"/>
          <a:sy n="65" d="100"/>
        </p:scale>
        <p:origin x="1954" y="5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27F3C7-512F-40FC-AC75-31499F97C026}"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5FF80733-72DF-45CF-94A4-10BA4DBDABD9}">
      <dgm:prSet custT="1"/>
      <dgm:spPr/>
      <dgm:t>
        <a:bodyPr/>
        <a:lstStyle/>
        <a:p>
          <a:r>
            <a:rPr lang="en-GB" sz="2400" b="1" dirty="0">
              <a:latin typeface="Times New Roman" panose="02020603050405020304" pitchFamily="18" charset="0"/>
              <a:cs typeface="Times New Roman" panose="02020603050405020304" pitchFamily="18" charset="0"/>
            </a:rPr>
            <a:t>Hofstede’s cultural dimensions theory </a:t>
          </a:r>
          <a:endParaRPr lang="en-US" sz="2400" dirty="0">
            <a:latin typeface="Times New Roman" panose="02020603050405020304" pitchFamily="18" charset="0"/>
            <a:cs typeface="Times New Roman" panose="02020603050405020304" pitchFamily="18" charset="0"/>
          </a:endParaRPr>
        </a:p>
      </dgm:t>
    </dgm:pt>
    <dgm:pt modelId="{9971A623-65E4-4126-BFEF-A69E79AEE7F7}" type="parTrans" cxnId="{15A55E31-DF19-461E-931F-7DAAA95E2BB0}">
      <dgm:prSet/>
      <dgm:spPr/>
      <dgm:t>
        <a:bodyPr/>
        <a:lstStyle/>
        <a:p>
          <a:endParaRPr lang="en-US"/>
        </a:p>
      </dgm:t>
    </dgm:pt>
    <dgm:pt modelId="{04813BE2-C603-49A0-86C0-D66011390255}" type="sibTrans" cxnId="{15A55E31-DF19-461E-931F-7DAAA95E2BB0}">
      <dgm:prSet/>
      <dgm:spPr/>
      <dgm:t>
        <a:bodyPr/>
        <a:lstStyle/>
        <a:p>
          <a:endParaRPr lang="en-US"/>
        </a:p>
      </dgm:t>
    </dgm:pt>
    <dgm:pt modelId="{2507F99F-58A7-4071-95E7-2FC596F1AC62}">
      <dgm:prSet phldrT="[Text]" custT="1"/>
      <dgm:spPr/>
      <dgm:t>
        <a:bodyPr/>
        <a:lstStyle/>
        <a:p>
          <a:r>
            <a:rPr lang="en-GB" sz="1800" b="1" dirty="0">
              <a:latin typeface="Times New Roman" panose="02020603050405020304" pitchFamily="18" charset="0"/>
              <a:cs typeface="Times New Roman" panose="02020603050405020304" pitchFamily="18" charset="0"/>
            </a:rPr>
            <a:t>Power distance index</a:t>
          </a:r>
          <a:endParaRPr lang="en-US" sz="1800" dirty="0">
            <a:latin typeface="Times New Roman" panose="02020603050405020304" pitchFamily="18" charset="0"/>
            <a:cs typeface="Times New Roman" panose="02020603050405020304" pitchFamily="18" charset="0"/>
          </a:endParaRPr>
        </a:p>
      </dgm:t>
    </dgm:pt>
    <dgm:pt modelId="{4803B4D8-C2B2-47A3-81B3-DF400D73719D}" type="parTrans" cxnId="{AE9F6494-25C2-45BA-8E72-A33C7F9578CC}">
      <dgm:prSet/>
      <dgm:spPr/>
      <dgm:t>
        <a:bodyPr/>
        <a:lstStyle/>
        <a:p>
          <a:endParaRPr lang="en-US"/>
        </a:p>
      </dgm:t>
    </dgm:pt>
    <dgm:pt modelId="{0C633BE2-778E-4D21-A8D0-9ACBC168C990}" type="sibTrans" cxnId="{AE9F6494-25C2-45BA-8E72-A33C7F9578CC}">
      <dgm:prSet/>
      <dgm:spPr/>
      <dgm:t>
        <a:bodyPr/>
        <a:lstStyle/>
        <a:p>
          <a:endParaRPr lang="en-US"/>
        </a:p>
      </dgm:t>
    </dgm:pt>
    <dgm:pt modelId="{486D47DE-261A-4AAE-8D49-BD177CE4B531}">
      <dgm:prSet phldrT="[Text]" custT="1"/>
      <dgm:spPr/>
      <dgm:t>
        <a:bodyPr/>
        <a:lstStyle/>
        <a:p>
          <a:r>
            <a:rPr lang="en-GB" sz="1800" b="1" dirty="0">
              <a:latin typeface="Times New Roman" panose="02020603050405020304" pitchFamily="18" charset="0"/>
              <a:cs typeface="Times New Roman" panose="02020603050405020304" pitchFamily="18" charset="0"/>
            </a:rPr>
            <a:t>Individualism vs. collectivism</a:t>
          </a:r>
          <a:endParaRPr lang="en-US" sz="1800" dirty="0">
            <a:latin typeface="Times New Roman" panose="02020603050405020304" pitchFamily="18" charset="0"/>
            <a:cs typeface="Times New Roman" panose="02020603050405020304" pitchFamily="18" charset="0"/>
          </a:endParaRPr>
        </a:p>
      </dgm:t>
    </dgm:pt>
    <dgm:pt modelId="{945FCFF0-9D6D-4E9C-9C08-4B97461BA892}" type="parTrans" cxnId="{5AD8112D-C893-48AA-B8F9-998F46437B2F}">
      <dgm:prSet/>
      <dgm:spPr/>
      <dgm:t>
        <a:bodyPr/>
        <a:lstStyle/>
        <a:p>
          <a:endParaRPr lang="en-US"/>
        </a:p>
      </dgm:t>
    </dgm:pt>
    <dgm:pt modelId="{5BE4AEB5-8E25-4173-820A-C6D2D83D4181}" type="sibTrans" cxnId="{5AD8112D-C893-48AA-B8F9-998F46437B2F}">
      <dgm:prSet/>
      <dgm:spPr/>
      <dgm:t>
        <a:bodyPr/>
        <a:lstStyle/>
        <a:p>
          <a:endParaRPr lang="en-US"/>
        </a:p>
      </dgm:t>
    </dgm:pt>
    <dgm:pt modelId="{B6822A2E-5362-47D1-A865-7E18E8AC5687}">
      <dgm:prSet phldrT="[Text]" custT="1"/>
      <dgm:spPr/>
      <dgm:t>
        <a:bodyPr/>
        <a:lstStyle/>
        <a:p>
          <a:r>
            <a:rPr lang="en-GB" sz="1800" b="1" dirty="0">
              <a:latin typeface="Times New Roman" panose="02020603050405020304" pitchFamily="18" charset="0"/>
              <a:cs typeface="Times New Roman" panose="02020603050405020304" pitchFamily="18" charset="0"/>
            </a:rPr>
            <a:t>Uncertainty avoidance</a:t>
          </a:r>
          <a:endParaRPr lang="en-US" sz="1800" dirty="0">
            <a:latin typeface="Times New Roman" panose="02020603050405020304" pitchFamily="18" charset="0"/>
            <a:cs typeface="Times New Roman" panose="02020603050405020304" pitchFamily="18" charset="0"/>
          </a:endParaRPr>
        </a:p>
      </dgm:t>
    </dgm:pt>
    <dgm:pt modelId="{5FC00CA6-38C9-452C-9837-2015A2201423}" type="parTrans" cxnId="{E88B5763-B302-40B2-B3BA-56555543714C}">
      <dgm:prSet/>
      <dgm:spPr/>
      <dgm:t>
        <a:bodyPr/>
        <a:lstStyle/>
        <a:p>
          <a:endParaRPr lang="en-US"/>
        </a:p>
      </dgm:t>
    </dgm:pt>
    <dgm:pt modelId="{BD9D5694-36FF-489A-A869-66EB4C033084}" type="sibTrans" cxnId="{E88B5763-B302-40B2-B3BA-56555543714C}">
      <dgm:prSet/>
      <dgm:spPr/>
      <dgm:t>
        <a:bodyPr/>
        <a:lstStyle/>
        <a:p>
          <a:endParaRPr lang="en-US"/>
        </a:p>
      </dgm:t>
    </dgm:pt>
    <dgm:pt modelId="{8C74DB81-F611-43BD-B9C9-8896B449A382}">
      <dgm:prSet phldrT="[Text]" custT="1"/>
      <dgm:spPr/>
      <dgm:t>
        <a:bodyPr/>
        <a:lstStyle/>
        <a:p>
          <a:r>
            <a:rPr lang="en-GB" sz="1800" b="1" dirty="0">
              <a:latin typeface="Times New Roman" panose="02020603050405020304" pitchFamily="18" charset="0"/>
              <a:cs typeface="Times New Roman" panose="02020603050405020304" pitchFamily="18" charset="0"/>
            </a:rPr>
            <a:t>Masculinity vs. femininity</a:t>
          </a:r>
          <a:endParaRPr lang="en-US" sz="1800" dirty="0">
            <a:latin typeface="Times New Roman" panose="02020603050405020304" pitchFamily="18" charset="0"/>
            <a:cs typeface="Times New Roman" panose="02020603050405020304" pitchFamily="18" charset="0"/>
          </a:endParaRPr>
        </a:p>
      </dgm:t>
    </dgm:pt>
    <dgm:pt modelId="{11E04973-96C3-4EE8-8253-43F89798DDCF}" type="parTrans" cxnId="{3DCDE7BB-CC29-4BBE-B905-8C571385E8D5}">
      <dgm:prSet/>
      <dgm:spPr/>
      <dgm:t>
        <a:bodyPr/>
        <a:lstStyle/>
        <a:p>
          <a:endParaRPr lang="en-US"/>
        </a:p>
      </dgm:t>
    </dgm:pt>
    <dgm:pt modelId="{FC6C8ECA-ECE7-4B97-9397-124054519102}" type="sibTrans" cxnId="{3DCDE7BB-CC29-4BBE-B905-8C571385E8D5}">
      <dgm:prSet/>
      <dgm:spPr/>
      <dgm:t>
        <a:bodyPr/>
        <a:lstStyle/>
        <a:p>
          <a:endParaRPr lang="en-US"/>
        </a:p>
      </dgm:t>
    </dgm:pt>
    <dgm:pt modelId="{5B6AD94B-2698-4612-880E-55F46EC2046E}">
      <dgm:prSet phldrT="[Text]" custT="1"/>
      <dgm:spPr/>
      <dgm:t>
        <a:bodyPr/>
        <a:lstStyle/>
        <a:p>
          <a:r>
            <a:rPr lang="en-GB" sz="1800" b="1" dirty="0">
              <a:latin typeface="Times New Roman" panose="02020603050405020304" pitchFamily="18" charset="0"/>
              <a:cs typeface="Times New Roman" panose="02020603050405020304" pitchFamily="18" charset="0"/>
            </a:rPr>
            <a:t>Long-term orientation vs. short-term orientation</a:t>
          </a:r>
          <a:endParaRPr lang="en-US" sz="1800" dirty="0">
            <a:latin typeface="Times New Roman" panose="02020603050405020304" pitchFamily="18" charset="0"/>
            <a:cs typeface="Times New Roman" panose="02020603050405020304" pitchFamily="18" charset="0"/>
          </a:endParaRPr>
        </a:p>
      </dgm:t>
    </dgm:pt>
    <dgm:pt modelId="{FA399891-5026-4B1B-9C72-1ED14A1CC4D8}" type="parTrans" cxnId="{2C1CB6B9-7744-4E4C-BAB9-FF507F1B1F73}">
      <dgm:prSet/>
      <dgm:spPr/>
      <dgm:t>
        <a:bodyPr/>
        <a:lstStyle/>
        <a:p>
          <a:endParaRPr lang="en-US"/>
        </a:p>
      </dgm:t>
    </dgm:pt>
    <dgm:pt modelId="{03693EB7-710F-4B9A-A661-B8A7F3A69CB4}" type="sibTrans" cxnId="{2C1CB6B9-7744-4E4C-BAB9-FF507F1B1F73}">
      <dgm:prSet/>
      <dgm:spPr/>
      <dgm:t>
        <a:bodyPr/>
        <a:lstStyle/>
        <a:p>
          <a:endParaRPr lang="en-US"/>
        </a:p>
      </dgm:t>
    </dgm:pt>
    <dgm:pt modelId="{98E51803-72C6-41A6-92BD-75BC0BFEFD4D}" type="pres">
      <dgm:prSet presAssocID="{9727F3C7-512F-40FC-AC75-31499F97C026}" presName="Name0" presStyleCnt="0">
        <dgm:presLayoutVars>
          <dgm:chPref val="1"/>
          <dgm:dir/>
          <dgm:animOne val="branch"/>
          <dgm:animLvl val="lvl"/>
          <dgm:resizeHandles val="exact"/>
        </dgm:presLayoutVars>
      </dgm:prSet>
      <dgm:spPr/>
    </dgm:pt>
    <dgm:pt modelId="{E51847CA-16EE-4CC4-B100-B9FEBBDC0BBA}" type="pres">
      <dgm:prSet presAssocID="{5FF80733-72DF-45CF-94A4-10BA4DBDABD9}" presName="root1" presStyleCnt="0"/>
      <dgm:spPr/>
    </dgm:pt>
    <dgm:pt modelId="{73DC39F7-2E82-46BA-B39E-E6A2CC933DC4}" type="pres">
      <dgm:prSet presAssocID="{5FF80733-72DF-45CF-94A4-10BA4DBDABD9}" presName="LevelOneTextNode" presStyleLbl="node0" presStyleIdx="0" presStyleCnt="1">
        <dgm:presLayoutVars>
          <dgm:chPref val="3"/>
        </dgm:presLayoutVars>
      </dgm:prSet>
      <dgm:spPr/>
    </dgm:pt>
    <dgm:pt modelId="{55B3F600-9C81-41B9-89E3-59F5420385EC}" type="pres">
      <dgm:prSet presAssocID="{5FF80733-72DF-45CF-94A4-10BA4DBDABD9}" presName="level2hierChild" presStyleCnt="0"/>
      <dgm:spPr/>
    </dgm:pt>
    <dgm:pt modelId="{A62B3D5E-9118-46B8-8AE8-B90A680E6206}" type="pres">
      <dgm:prSet presAssocID="{4803B4D8-C2B2-47A3-81B3-DF400D73719D}" presName="conn2-1" presStyleLbl="parChTrans1D2" presStyleIdx="0" presStyleCnt="5"/>
      <dgm:spPr/>
    </dgm:pt>
    <dgm:pt modelId="{3A929143-1332-4708-836F-0401C3EC9635}" type="pres">
      <dgm:prSet presAssocID="{4803B4D8-C2B2-47A3-81B3-DF400D73719D}" presName="connTx" presStyleLbl="parChTrans1D2" presStyleIdx="0" presStyleCnt="5"/>
      <dgm:spPr/>
    </dgm:pt>
    <dgm:pt modelId="{ABEBCCA8-2D61-4289-8B54-51F4AFB354F8}" type="pres">
      <dgm:prSet presAssocID="{2507F99F-58A7-4071-95E7-2FC596F1AC62}" presName="root2" presStyleCnt="0"/>
      <dgm:spPr/>
    </dgm:pt>
    <dgm:pt modelId="{F69C5288-3AE5-4A51-A003-18E08AB967A0}" type="pres">
      <dgm:prSet presAssocID="{2507F99F-58A7-4071-95E7-2FC596F1AC62}" presName="LevelTwoTextNode" presStyleLbl="node2" presStyleIdx="0" presStyleCnt="5">
        <dgm:presLayoutVars>
          <dgm:chPref val="3"/>
        </dgm:presLayoutVars>
      </dgm:prSet>
      <dgm:spPr/>
    </dgm:pt>
    <dgm:pt modelId="{FEC7CCA0-DBC8-4E3D-A3BE-0F217449969B}" type="pres">
      <dgm:prSet presAssocID="{2507F99F-58A7-4071-95E7-2FC596F1AC62}" presName="level3hierChild" presStyleCnt="0"/>
      <dgm:spPr/>
    </dgm:pt>
    <dgm:pt modelId="{DCECC356-7CBC-4112-96AF-A64C5205C993}" type="pres">
      <dgm:prSet presAssocID="{945FCFF0-9D6D-4E9C-9C08-4B97461BA892}" presName="conn2-1" presStyleLbl="parChTrans1D2" presStyleIdx="1" presStyleCnt="5"/>
      <dgm:spPr/>
    </dgm:pt>
    <dgm:pt modelId="{D14E7E6B-A25A-4807-A924-03AEB832A851}" type="pres">
      <dgm:prSet presAssocID="{945FCFF0-9D6D-4E9C-9C08-4B97461BA892}" presName="connTx" presStyleLbl="parChTrans1D2" presStyleIdx="1" presStyleCnt="5"/>
      <dgm:spPr/>
    </dgm:pt>
    <dgm:pt modelId="{F586B56D-66CE-4418-AB5C-B025CB9AA9C0}" type="pres">
      <dgm:prSet presAssocID="{486D47DE-261A-4AAE-8D49-BD177CE4B531}" presName="root2" presStyleCnt="0"/>
      <dgm:spPr/>
    </dgm:pt>
    <dgm:pt modelId="{859D1F87-7C05-4093-9702-C9B3545A92EB}" type="pres">
      <dgm:prSet presAssocID="{486D47DE-261A-4AAE-8D49-BD177CE4B531}" presName="LevelTwoTextNode" presStyleLbl="node2" presStyleIdx="1" presStyleCnt="5">
        <dgm:presLayoutVars>
          <dgm:chPref val="3"/>
        </dgm:presLayoutVars>
      </dgm:prSet>
      <dgm:spPr/>
    </dgm:pt>
    <dgm:pt modelId="{783E357E-7455-422A-8284-E61AC23E9A1A}" type="pres">
      <dgm:prSet presAssocID="{486D47DE-261A-4AAE-8D49-BD177CE4B531}" presName="level3hierChild" presStyleCnt="0"/>
      <dgm:spPr/>
    </dgm:pt>
    <dgm:pt modelId="{0E12DA41-1754-42B8-B020-F729E03424BF}" type="pres">
      <dgm:prSet presAssocID="{5FC00CA6-38C9-452C-9837-2015A2201423}" presName="conn2-1" presStyleLbl="parChTrans1D2" presStyleIdx="2" presStyleCnt="5"/>
      <dgm:spPr/>
    </dgm:pt>
    <dgm:pt modelId="{949AB32C-E72E-4810-9F82-4655A53D9EDA}" type="pres">
      <dgm:prSet presAssocID="{5FC00CA6-38C9-452C-9837-2015A2201423}" presName="connTx" presStyleLbl="parChTrans1D2" presStyleIdx="2" presStyleCnt="5"/>
      <dgm:spPr/>
    </dgm:pt>
    <dgm:pt modelId="{28BBB78E-0C5D-4CB2-A605-F141F066F07D}" type="pres">
      <dgm:prSet presAssocID="{B6822A2E-5362-47D1-A865-7E18E8AC5687}" presName="root2" presStyleCnt="0"/>
      <dgm:spPr/>
    </dgm:pt>
    <dgm:pt modelId="{3ABFAFBD-0898-41DC-9113-FDE6BA1147B2}" type="pres">
      <dgm:prSet presAssocID="{B6822A2E-5362-47D1-A865-7E18E8AC5687}" presName="LevelTwoTextNode" presStyleLbl="node2" presStyleIdx="2" presStyleCnt="5">
        <dgm:presLayoutVars>
          <dgm:chPref val="3"/>
        </dgm:presLayoutVars>
      </dgm:prSet>
      <dgm:spPr/>
    </dgm:pt>
    <dgm:pt modelId="{0F49896C-9F2C-4D41-86DD-2C5986BF5B8D}" type="pres">
      <dgm:prSet presAssocID="{B6822A2E-5362-47D1-A865-7E18E8AC5687}" presName="level3hierChild" presStyleCnt="0"/>
      <dgm:spPr/>
    </dgm:pt>
    <dgm:pt modelId="{727903A4-5331-4270-9900-927BE91E6F94}" type="pres">
      <dgm:prSet presAssocID="{11E04973-96C3-4EE8-8253-43F89798DDCF}" presName="conn2-1" presStyleLbl="parChTrans1D2" presStyleIdx="3" presStyleCnt="5"/>
      <dgm:spPr/>
    </dgm:pt>
    <dgm:pt modelId="{1EEE1373-11A0-4BDA-A990-2A78E450B64D}" type="pres">
      <dgm:prSet presAssocID="{11E04973-96C3-4EE8-8253-43F89798DDCF}" presName="connTx" presStyleLbl="parChTrans1D2" presStyleIdx="3" presStyleCnt="5"/>
      <dgm:spPr/>
    </dgm:pt>
    <dgm:pt modelId="{19C99F80-6617-41A4-9BB0-74E682093852}" type="pres">
      <dgm:prSet presAssocID="{8C74DB81-F611-43BD-B9C9-8896B449A382}" presName="root2" presStyleCnt="0"/>
      <dgm:spPr/>
    </dgm:pt>
    <dgm:pt modelId="{61BCE9E5-E859-4904-97B4-716701EA78D7}" type="pres">
      <dgm:prSet presAssocID="{8C74DB81-F611-43BD-B9C9-8896B449A382}" presName="LevelTwoTextNode" presStyleLbl="node2" presStyleIdx="3" presStyleCnt="5">
        <dgm:presLayoutVars>
          <dgm:chPref val="3"/>
        </dgm:presLayoutVars>
      </dgm:prSet>
      <dgm:spPr/>
    </dgm:pt>
    <dgm:pt modelId="{8DDDE8C8-A604-4007-A5B5-1C8B13901874}" type="pres">
      <dgm:prSet presAssocID="{8C74DB81-F611-43BD-B9C9-8896B449A382}" presName="level3hierChild" presStyleCnt="0"/>
      <dgm:spPr/>
    </dgm:pt>
    <dgm:pt modelId="{E163F747-161F-4D4C-9CED-E591C47F990F}" type="pres">
      <dgm:prSet presAssocID="{FA399891-5026-4B1B-9C72-1ED14A1CC4D8}" presName="conn2-1" presStyleLbl="parChTrans1D2" presStyleIdx="4" presStyleCnt="5"/>
      <dgm:spPr/>
    </dgm:pt>
    <dgm:pt modelId="{2B76AB63-44B0-44AF-B990-2B5F6C149AFB}" type="pres">
      <dgm:prSet presAssocID="{FA399891-5026-4B1B-9C72-1ED14A1CC4D8}" presName="connTx" presStyleLbl="parChTrans1D2" presStyleIdx="4" presStyleCnt="5"/>
      <dgm:spPr/>
    </dgm:pt>
    <dgm:pt modelId="{A74C49D3-110E-40BC-AC2F-6BBAB80488DD}" type="pres">
      <dgm:prSet presAssocID="{5B6AD94B-2698-4612-880E-55F46EC2046E}" presName="root2" presStyleCnt="0"/>
      <dgm:spPr/>
    </dgm:pt>
    <dgm:pt modelId="{A4C66CCF-C806-4232-8719-EEC99618C0DF}" type="pres">
      <dgm:prSet presAssocID="{5B6AD94B-2698-4612-880E-55F46EC2046E}" presName="LevelTwoTextNode" presStyleLbl="node2" presStyleIdx="4" presStyleCnt="5">
        <dgm:presLayoutVars>
          <dgm:chPref val="3"/>
        </dgm:presLayoutVars>
      </dgm:prSet>
      <dgm:spPr/>
    </dgm:pt>
    <dgm:pt modelId="{AB39A89C-EF32-47F2-9409-ABCAAF4F01B3}" type="pres">
      <dgm:prSet presAssocID="{5B6AD94B-2698-4612-880E-55F46EC2046E}" presName="level3hierChild" presStyleCnt="0"/>
      <dgm:spPr/>
    </dgm:pt>
  </dgm:ptLst>
  <dgm:cxnLst>
    <dgm:cxn modelId="{507DF903-65FE-4232-BB2F-7018C675A555}" type="presOf" srcId="{5FC00CA6-38C9-452C-9837-2015A2201423}" destId="{949AB32C-E72E-4810-9F82-4655A53D9EDA}" srcOrd="1" destOrd="0" presId="urn:microsoft.com/office/officeart/2008/layout/HorizontalMultiLevelHierarchy"/>
    <dgm:cxn modelId="{C001CC0C-BF3D-4089-A761-C6304F7E07AF}" type="presOf" srcId="{4803B4D8-C2B2-47A3-81B3-DF400D73719D}" destId="{3A929143-1332-4708-836F-0401C3EC9635}" srcOrd="1" destOrd="0" presId="urn:microsoft.com/office/officeart/2008/layout/HorizontalMultiLevelHierarchy"/>
    <dgm:cxn modelId="{F8F98A12-0D6B-4407-B39D-44C5893136C4}" type="presOf" srcId="{B6822A2E-5362-47D1-A865-7E18E8AC5687}" destId="{3ABFAFBD-0898-41DC-9113-FDE6BA1147B2}" srcOrd="0" destOrd="0" presId="urn:microsoft.com/office/officeart/2008/layout/HorizontalMultiLevelHierarchy"/>
    <dgm:cxn modelId="{3488331A-2F40-4E6B-8150-82C52822B718}" type="presOf" srcId="{11E04973-96C3-4EE8-8253-43F89798DDCF}" destId="{1EEE1373-11A0-4BDA-A990-2A78E450B64D}" srcOrd="1" destOrd="0" presId="urn:microsoft.com/office/officeart/2008/layout/HorizontalMultiLevelHierarchy"/>
    <dgm:cxn modelId="{9E5F3B25-5032-44D5-803F-EF8C21B208F4}" type="presOf" srcId="{486D47DE-261A-4AAE-8D49-BD177CE4B531}" destId="{859D1F87-7C05-4093-9702-C9B3545A92EB}" srcOrd="0" destOrd="0" presId="urn:microsoft.com/office/officeart/2008/layout/HorizontalMultiLevelHierarchy"/>
    <dgm:cxn modelId="{DC0BD326-86B2-4E79-AA3A-A6CCBF56E393}" type="presOf" srcId="{5FF80733-72DF-45CF-94A4-10BA4DBDABD9}" destId="{73DC39F7-2E82-46BA-B39E-E6A2CC933DC4}" srcOrd="0" destOrd="0" presId="urn:microsoft.com/office/officeart/2008/layout/HorizontalMultiLevelHierarchy"/>
    <dgm:cxn modelId="{6BEDC729-FA0E-4209-ACA8-4FF08AF15FBF}" type="presOf" srcId="{9727F3C7-512F-40FC-AC75-31499F97C026}" destId="{98E51803-72C6-41A6-92BD-75BC0BFEFD4D}" srcOrd="0" destOrd="0" presId="urn:microsoft.com/office/officeart/2008/layout/HorizontalMultiLevelHierarchy"/>
    <dgm:cxn modelId="{5AD8112D-C893-48AA-B8F9-998F46437B2F}" srcId="{5FF80733-72DF-45CF-94A4-10BA4DBDABD9}" destId="{486D47DE-261A-4AAE-8D49-BD177CE4B531}" srcOrd="1" destOrd="0" parTransId="{945FCFF0-9D6D-4E9C-9C08-4B97461BA892}" sibTransId="{5BE4AEB5-8E25-4173-820A-C6D2D83D4181}"/>
    <dgm:cxn modelId="{15A55E31-DF19-461E-931F-7DAAA95E2BB0}" srcId="{9727F3C7-512F-40FC-AC75-31499F97C026}" destId="{5FF80733-72DF-45CF-94A4-10BA4DBDABD9}" srcOrd="0" destOrd="0" parTransId="{9971A623-65E4-4126-BFEF-A69E79AEE7F7}" sibTransId="{04813BE2-C603-49A0-86C0-D66011390255}"/>
    <dgm:cxn modelId="{E88B5763-B302-40B2-B3BA-56555543714C}" srcId="{5FF80733-72DF-45CF-94A4-10BA4DBDABD9}" destId="{B6822A2E-5362-47D1-A865-7E18E8AC5687}" srcOrd="2" destOrd="0" parTransId="{5FC00CA6-38C9-452C-9837-2015A2201423}" sibTransId="{BD9D5694-36FF-489A-A869-66EB4C033084}"/>
    <dgm:cxn modelId="{A52A2065-F5E4-4A25-A0F6-E88BDA42ACE5}" type="presOf" srcId="{FA399891-5026-4B1B-9C72-1ED14A1CC4D8}" destId="{2B76AB63-44B0-44AF-B990-2B5F6C149AFB}" srcOrd="1" destOrd="0" presId="urn:microsoft.com/office/officeart/2008/layout/HorizontalMultiLevelHierarchy"/>
    <dgm:cxn modelId="{84B2106E-B667-45EC-A2EF-C302E0EF6E56}" type="presOf" srcId="{4803B4D8-C2B2-47A3-81B3-DF400D73719D}" destId="{A62B3D5E-9118-46B8-8AE8-B90A680E6206}" srcOrd="0" destOrd="0" presId="urn:microsoft.com/office/officeart/2008/layout/HorizontalMultiLevelHierarchy"/>
    <dgm:cxn modelId="{2D92534F-C40E-4E25-9FE9-E27E3412456C}" type="presOf" srcId="{11E04973-96C3-4EE8-8253-43F89798DDCF}" destId="{727903A4-5331-4270-9900-927BE91E6F94}" srcOrd="0" destOrd="0" presId="urn:microsoft.com/office/officeart/2008/layout/HorizontalMultiLevelHierarchy"/>
    <dgm:cxn modelId="{C5C84575-C9AE-4C56-9F0A-A2302C96228D}" type="presOf" srcId="{FA399891-5026-4B1B-9C72-1ED14A1CC4D8}" destId="{E163F747-161F-4D4C-9CED-E591C47F990F}" srcOrd="0" destOrd="0" presId="urn:microsoft.com/office/officeart/2008/layout/HorizontalMultiLevelHierarchy"/>
    <dgm:cxn modelId="{AE9F6494-25C2-45BA-8E72-A33C7F9578CC}" srcId="{5FF80733-72DF-45CF-94A4-10BA4DBDABD9}" destId="{2507F99F-58A7-4071-95E7-2FC596F1AC62}" srcOrd="0" destOrd="0" parTransId="{4803B4D8-C2B2-47A3-81B3-DF400D73719D}" sibTransId="{0C633BE2-778E-4D21-A8D0-9ACBC168C990}"/>
    <dgm:cxn modelId="{98BEAFA4-E9D9-413B-99D4-07B39DD2EABB}" type="presOf" srcId="{945FCFF0-9D6D-4E9C-9C08-4B97461BA892}" destId="{D14E7E6B-A25A-4807-A924-03AEB832A851}" srcOrd="1" destOrd="0" presId="urn:microsoft.com/office/officeart/2008/layout/HorizontalMultiLevelHierarchy"/>
    <dgm:cxn modelId="{2C0D58A5-463B-472E-BF9D-2CBE414C5242}" type="presOf" srcId="{945FCFF0-9D6D-4E9C-9C08-4B97461BA892}" destId="{DCECC356-7CBC-4112-96AF-A64C5205C993}" srcOrd="0" destOrd="0" presId="urn:microsoft.com/office/officeart/2008/layout/HorizontalMultiLevelHierarchy"/>
    <dgm:cxn modelId="{8ADF51B1-8DAE-49B5-8427-1AF1BD4024E0}" type="presOf" srcId="{2507F99F-58A7-4071-95E7-2FC596F1AC62}" destId="{F69C5288-3AE5-4A51-A003-18E08AB967A0}" srcOrd="0" destOrd="0" presId="urn:microsoft.com/office/officeart/2008/layout/HorizontalMultiLevelHierarchy"/>
    <dgm:cxn modelId="{2C1CB6B9-7744-4E4C-BAB9-FF507F1B1F73}" srcId="{5FF80733-72DF-45CF-94A4-10BA4DBDABD9}" destId="{5B6AD94B-2698-4612-880E-55F46EC2046E}" srcOrd="4" destOrd="0" parTransId="{FA399891-5026-4B1B-9C72-1ED14A1CC4D8}" sibTransId="{03693EB7-710F-4B9A-A661-B8A7F3A69CB4}"/>
    <dgm:cxn modelId="{ED0CB1BA-C45C-4FEB-95AA-45D8C3B8B9C7}" type="presOf" srcId="{5B6AD94B-2698-4612-880E-55F46EC2046E}" destId="{A4C66CCF-C806-4232-8719-EEC99618C0DF}" srcOrd="0" destOrd="0" presId="urn:microsoft.com/office/officeart/2008/layout/HorizontalMultiLevelHierarchy"/>
    <dgm:cxn modelId="{F183CEBA-D653-4488-AF68-29BE1A344FAC}" type="presOf" srcId="{8C74DB81-F611-43BD-B9C9-8896B449A382}" destId="{61BCE9E5-E859-4904-97B4-716701EA78D7}" srcOrd="0" destOrd="0" presId="urn:microsoft.com/office/officeart/2008/layout/HorizontalMultiLevelHierarchy"/>
    <dgm:cxn modelId="{3DCDE7BB-CC29-4BBE-B905-8C571385E8D5}" srcId="{5FF80733-72DF-45CF-94A4-10BA4DBDABD9}" destId="{8C74DB81-F611-43BD-B9C9-8896B449A382}" srcOrd="3" destOrd="0" parTransId="{11E04973-96C3-4EE8-8253-43F89798DDCF}" sibTransId="{FC6C8ECA-ECE7-4B97-9397-124054519102}"/>
    <dgm:cxn modelId="{64D786D0-AC7F-4830-886A-F7A8445EB1A7}" type="presOf" srcId="{5FC00CA6-38C9-452C-9837-2015A2201423}" destId="{0E12DA41-1754-42B8-B020-F729E03424BF}" srcOrd="0" destOrd="0" presId="urn:microsoft.com/office/officeart/2008/layout/HorizontalMultiLevelHierarchy"/>
    <dgm:cxn modelId="{36C42C3C-4477-4CD6-AAA1-8F36C3A96F80}" type="presParOf" srcId="{98E51803-72C6-41A6-92BD-75BC0BFEFD4D}" destId="{E51847CA-16EE-4CC4-B100-B9FEBBDC0BBA}" srcOrd="0" destOrd="0" presId="urn:microsoft.com/office/officeart/2008/layout/HorizontalMultiLevelHierarchy"/>
    <dgm:cxn modelId="{1A4C8EB9-5593-4FB2-9A1A-0CC14138E85B}" type="presParOf" srcId="{E51847CA-16EE-4CC4-B100-B9FEBBDC0BBA}" destId="{73DC39F7-2E82-46BA-B39E-E6A2CC933DC4}" srcOrd="0" destOrd="0" presId="urn:microsoft.com/office/officeart/2008/layout/HorizontalMultiLevelHierarchy"/>
    <dgm:cxn modelId="{844FFA72-EAD1-4751-9EE4-9B4D1DA0BE51}" type="presParOf" srcId="{E51847CA-16EE-4CC4-B100-B9FEBBDC0BBA}" destId="{55B3F600-9C81-41B9-89E3-59F5420385EC}" srcOrd="1" destOrd="0" presId="urn:microsoft.com/office/officeart/2008/layout/HorizontalMultiLevelHierarchy"/>
    <dgm:cxn modelId="{7623D93D-3F9E-4715-8352-3D7F36AD35CB}" type="presParOf" srcId="{55B3F600-9C81-41B9-89E3-59F5420385EC}" destId="{A62B3D5E-9118-46B8-8AE8-B90A680E6206}" srcOrd="0" destOrd="0" presId="urn:microsoft.com/office/officeart/2008/layout/HorizontalMultiLevelHierarchy"/>
    <dgm:cxn modelId="{E2CBB179-53EA-42D2-B668-C0B52004F726}" type="presParOf" srcId="{A62B3D5E-9118-46B8-8AE8-B90A680E6206}" destId="{3A929143-1332-4708-836F-0401C3EC9635}" srcOrd="0" destOrd="0" presId="urn:microsoft.com/office/officeart/2008/layout/HorizontalMultiLevelHierarchy"/>
    <dgm:cxn modelId="{1014D15B-0271-4554-9BB3-A2EBC45D5C92}" type="presParOf" srcId="{55B3F600-9C81-41B9-89E3-59F5420385EC}" destId="{ABEBCCA8-2D61-4289-8B54-51F4AFB354F8}" srcOrd="1" destOrd="0" presId="urn:microsoft.com/office/officeart/2008/layout/HorizontalMultiLevelHierarchy"/>
    <dgm:cxn modelId="{414EBE0B-E73A-4E26-A859-8BEE7EFC8482}" type="presParOf" srcId="{ABEBCCA8-2D61-4289-8B54-51F4AFB354F8}" destId="{F69C5288-3AE5-4A51-A003-18E08AB967A0}" srcOrd="0" destOrd="0" presId="urn:microsoft.com/office/officeart/2008/layout/HorizontalMultiLevelHierarchy"/>
    <dgm:cxn modelId="{21AE0BCA-CB3E-48FE-8CD8-D6B5F3A0AAD0}" type="presParOf" srcId="{ABEBCCA8-2D61-4289-8B54-51F4AFB354F8}" destId="{FEC7CCA0-DBC8-4E3D-A3BE-0F217449969B}" srcOrd="1" destOrd="0" presId="urn:microsoft.com/office/officeart/2008/layout/HorizontalMultiLevelHierarchy"/>
    <dgm:cxn modelId="{21138E2C-D108-430A-A72E-AF1E5D78E658}" type="presParOf" srcId="{55B3F600-9C81-41B9-89E3-59F5420385EC}" destId="{DCECC356-7CBC-4112-96AF-A64C5205C993}" srcOrd="2" destOrd="0" presId="urn:microsoft.com/office/officeart/2008/layout/HorizontalMultiLevelHierarchy"/>
    <dgm:cxn modelId="{E58FCCF0-B667-44EB-9B17-98EEE4A1268F}" type="presParOf" srcId="{DCECC356-7CBC-4112-96AF-A64C5205C993}" destId="{D14E7E6B-A25A-4807-A924-03AEB832A851}" srcOrd="0" destOrd="0" presId="urn:microsoft.com/office/officeart/2008/layout/HorizontalMultiLevelHierarchy"/>
    <dgm:cxn modelId="{AF3A77C9-F71C-40C4-A374-A9FA6DB50CC2}" type="presParOf" srcId="{55B3F600-9C81-41B9-89E3-59F5420385EC}" destId="{F586B56D-66CE-4418-AB5C-B025CB9AA9C0}" srcOrd="3" destOrd="0" presId="urn:microsoft.com/office/officeart/2008/layout/HorizontalMultiLevelHierarchy"/>
    <dgm:cxn modelId="{1A70E951-0890-4BC9-BA06-224CC67BAB9E}" type="presParOf" srcId="{F586B56D-66CE-4418-AB5C-B025CB9AA9C0}" destId="{859D1F87-7C05-4093-9702-C9B3545A92EB}" srcOrd="0" destOrd="0" presId="urn:microsoft.com/office/officeart/2008/layout/HorizontalMultiLevelHierarchy"/>
    <dgm:cxn modelId="{92DF6A2F-CBA3-4572-A180-6BA7746CA6BB}" type="presParOf" srcId="{F586B56D-66CE-4418-AB5C-B025CB9AA9C0}" destId="{783E357E-7455-422A-8284-E61AC23E9A1A}" srcOrd="1" destOrd="0" presId="urn:microsoft.com/office/officeart/2008/layout/HorizontalMultiLevelHierarchy"/>
    <dgm:cxn modelId="{9E277855-B31C-4357-8F43-DFFCFE31B84B}" type="presParOf" srcId="{55B3F600-9C81-41B9-89E3-59F5420385EC}" destId="{0E12DA41-1754-42B8-B020-F729E03424BF}" srcOrd="4" destOrd="0" presId="urn:microsoft.com/office/officeart/2008/layout/HorizontalMultiLevelHierarchy"/>
    <dgm:cxn modelId="{02DFBA37-1544-47F5-A626-7873EACFB90F}" type="presParOf" srcId="{0E12DA41-1754-42B8-B020-F729E03424BF}" destId="{949AB32C-E72E-4810-9F82-4655A53D9EDA}" srcOrd="0" destOrd="0" presId="urn:microsoft.com/office/officeart/2008/layout/HorizontalMultiLevelHierarchy"/>
    <dgm:cxn modelId="{6D43B026-1A64-4712-A825-55EC67A06CA8}" type="presParOf" srcId="{55B3F600-9C81-41B9-89E3-59F5420385EC}" destId="{28BBB78E-0C5D-4CB2-A605-F141F066F07D}" srcOrd="5" destOrd="0" presId="urn:microsoft.com/office/officeart/2008/layout/HorizontalMultiLevelHierarchy"/>
    <dgm:cxn modelId="{C431B78E-B0BD-49A9-B956-57A2302EFE9B}" type="presParOf" srcId="{28BBB78E-0C5D-4CB2-A605-F141F066F07D}" destId="{3ABFAFBD-0898-41DC-9113-FDE6BA1147B2}" srcOrd="0" destOrd="0" presId="urn:microsoft.com/office/officeart/2008/layout/HorizontalMultiLevelHierarchy"/>
    <dgm:cxn modelId="{630200E6-C6DC-46A0-9EFB-51813B29BA55}" type="presParOf" srcId="{28BBB78E-0C5D-4CB2-A605-F141F066F07D}" destId="{0F49896C-9F2C-4D41-86DD-2C5986BF5B8D}" srcOrd="1" destOrd="0" presId="urn:microsoft.com/office/officeart/2008/layout/HorizontalMultiLevelHierarchy"/>
    <dgm:cxn modelId="{BB1F60A1-F81B-4824-8C46-48CE4CDBE7C5}" type="presParOf" srcId="{55B3F600-9C81-41B9-89E3-59F5420385EC}" destId="{727903A4-5331-4270-9900-927BE91E6F94}" srcOrd="6" destOrd="0" presId="urn:microsoft.com/office/officeart/2008/layout/HorizontalMultiLevelHierarchy"/>
    <dgm:cxn modelId="{706138D8-0C39-489B-979F-AF8D2EF03944}" type="presParOf" srcId="{727903A4-5331-4270-9900-927BE91E6F94}" destId="{1EEE1373-11A0-4BDA-A990-2A78E450B64D}" srcOrd="0" destOrd="0" presId="urn:microsoft.com/office/officeart/2008/layout/HorizontalMultiLevelHierarchy"/>
    <dgm:cxn modelId="{C994EF6D-728E-48A9-A479-097495E43012}" type="presParOf" srcId="{55B3F600-9C81-41B9-89E3-59F5420385EC}" destId="{19C99F80-6617-41A4-9BB0-74E682093852}" srcOrd="7" destOrd="0" presId="urn:microsoft.com/office/officeart/2008/layout/HorizontalMultiLevelHierarchy"/>
    <dgm:cxn modelId="{A6BB6D74-8011-4B24-9561-B717C3C58D26}" type="presParOf" srcId="{19C99F80-6617-41A4-9BB0-74E682093852}" destId="{61BCE9E5-E859-4904-97B4-716701EA78D7}" srcOrd="0" destOrd="0" presId="urn:microsoft.com/office/officeart/2008/layout/HorizontalMultiLevelHierarchy"/>
    <dgm:cxn modelId="{5A8B4805-6D3F-4F2A-A9AC-663803143D5B}" type="presParOf" srcId="{19C99F80-6617-41A4-9BB0-74E682093852}" destId="{8DDDE8C8-A604-4007-A5B5-1C8B13901874}" srcOrd="1" destOrd="0" presId="urn:microsoft.com/office/officeart/2008/layout/HorizontalMultiLevelHierarchy"/>
    <dgm:cxn modelId="{C3955370-569F-4B22-9FFF-C2577B707BFB}" type="presParOf" srcId="{55B3F600-9C81-41B9-89E3-59F5420385EC}" destId="{E163F747-161F-4D4C-9CED-E591C47F990F}" srcOrd="8" destOrd="0" presId="urn:microsoft.com/office/officeart/2008/layout/HorizontalMultiLevelHierarchy"/>
    <dgm:cxn modelId="{020D8B75-8EEB-4BA6-866B-42D2C4B4A0B0}" type="presParOf" srcId="{E163F747-161F-4D4C-9CED-E591C47F990F}" destId="{2B76AB63-44B0-44AF-B990-2B5F6C149AFB}" srcOrd="0" destOrd="0" presId="urn:microsoft.com/office/officeart/2008/layout/HorizontalMultiLevelHierarchy"/>
    <dgm:cxn modelId="{DEAA62E7-FFB7-44D8-8B44-8B7CFBE1F6C1}" type="presParOf" srcId="{55B3F600-9C81-41B9-89E3-59F5420385EC}" destId="{A74C49D3-110E-40BC-AC2F-6BBAB80488DD}" srcOrd="9" destOrd="0" presId="urn:microsoft.com/office/officeart/2008/layout/HorizontalMultiLevelHierarchy"/>
    <dgm:cxn modelId="{C6A5C91D-763D-4354-9577-BB3D51526BD0}" type="presParOf" srcId="{A74C49D3-110E-40BC-AC2F-6BBAB80488DD}" destId="{A4C66CCF-C806-4232-8719-EEC99618C0DF}" srcOrd="0" destOrd="0" presId="urn:microsoft.com/office/officeart/2008/layout/HorizontalMultiLevelHierarchy"/>
    <dgm:cxn modelId="{85E019C4-01F1-4546-B4C5-5B2382AB6027}" type="presParOf" srcId="{A74C49D3-110E-40BC-AC2F-6BBAB80488DD}" destId="{AB39A89C-EF32-47F2-9409-ABCAAF4F01B3}"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3F747-161F-4D4C-9CED-E591C47F990F}">
      <dsp:nvSpPr>
        <dsp:cNvPr id="0" name=""/>
        <dsp:cNvSpPr/>
      </dsp:nvSpPr>
      <dsp:spPr>
        <a:xfrm>
          <a:off x="3114920" y="2268252"/>
          <a:ext cx="495855" cy="1889693"/>
        </a:xfrm>
        <a:custGeom>
          <a:avLst/>
          <a:gdLst/>
          <a:ahLst/>
          <a:cxnLst/>
          <a:rect l="0" t="0" r="0" b="0"/>
          <a:pathLst>
            <a:path>
              <a:moveTo>
                <a:pt x="0" y="0"/>
              </a:moveTo>
              <a:lnTo>
                <a:pt x="247927" y="0"/>
              </a:lnTo>
              <a:lnTo>
                <a:pt x="247927" y="1889693"/>
              </a:lnTo>
              <a:lnTo>
                <a:pt x="495855" y="188969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314006" y="3164256"/>
        <a:ext cx="97683" cy="97683"/>
      </dsp:txXfrm>
    </dsp:sp>
    <dsp:sp modelId="{727903A4-5331-4270-9900-927BE91E6F94}">
      <dsp:nvSpPr>
        <dsp:cNvPr id="0" name=""/>
        <dsp:cNvSpPr/>
      </dsp:nvSpPr>
      <dsp:spPr>
        <a:xfrm>
          <a:off x="3114920" y="2268252"/>
          <a:ext cx="495855" cy="944846"/>
        </a:xfrm>
        <a:custGeom>
          <a:avLst/>
          <a:gdLst/>
          <a:ahLst/>
          <a:cxnLst/>
          <a:rect l="0" t="0" r="0" b="0"/>
          <a:pathLst>
            <a:path>
              <a:moveTo>
                <a:pt x="0" y="0"/>
              </a:moveTo>
              <a:lnTo>
                <a:pt x="247927" y="0"/>
              </a:lnTo>
              <a:lnTo>
                <a:pt x="247927" y="944846"/>
              </a:lnTo>
              <a:lnTo>
                <a:pt x="495855" y="9448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6171" y="2713998"/>
        <a:ext cx="53352" cy="53352"/>
      </dsp:txXfrm>
    </dsp:sp>
    <dsp:sp modelId="{0E12DA41-1754-42B8-B020-F729E03424BF}">
      <dsp:nvSpPr>
        <dsp:cNvPr id="0" name=""/>
        <dsp:cNvSpPr/>
      </dsp:nvSpPr>
      <dsp:spPr>
        <a:xfrm>
          <a:off x="3114920" y="2222531"/>
          <a:ext cx="495855" cy="91440"/>
        </a:xfrm>
        <a:custGeom>
          <a:avLst/>
          <a:gdLst/>
          <a:ahLst/>
          <a:cxnLst/>
          <a:rect l="0" t="0" r="0" b="0"/>
          <a:pathLst>
            <a:path>
              <a:moveTo>
                <a:pt x="0" y="45720"/>
              </a:moveTo>
              <a:lnTo>
                <a:pt x="495855" y="457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0451" y="2255855"/>
        <a:ext cx="24792" cy="24792"/>
      </dsp:txXfrm>
    </dsp:sp>
    <dsp:sp modelId="{DCECC356-7CBC-4112-96AF-A64C5205C993}">
      <dsp:nvSpPr>
        <dsp:cNvPr id="0" name=""/>
        <dsp:cNvSpPr/>
      </dsp:nvSpPr>
      <dsp:spPr>
        <a:xfrm>
          <a:off x="3114920" y="1323405"/>
          <a:ext cx="495855" cy="944846"/>
        </a:xfrm>
        <a:custGeom>
          <a:avLst/>
          <a:gdLst/>
          <a:ahLst/>
          <a:cxnLst/>
          <a:rect l="0" t="0" r="0" b="0"/>
          <a:pathLst>
            <a:path>
              <a:moveTo>
                <a:pt x="0" y="944846"/>
              </a:moveTo>
              <a:lnTo>
                <a:pt x="247927" y="944846"/>
              </a:lnTo>
              <a:lnTo>
                <a:pt x="247927" y="0"/>
              </a:lnTo>
              <a:lnTo>
                <a:pt x="49585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6171" y="1769152"/>
        <a:ext cx="53352" cy="53352"/>
      </dsp:txXfrm>
    </dsp:sp>
    <dsp:sp modelId="{A62B3D5E-9118-46B8-8AE8-B90A680E6206}">
      <dsp:nvSpPr>
        <dsp:cNvPr id="0" name=""/>
        <dsp:cNvSpPr/>
      </dsp:nvSpPr>
      <dsp:spPr>
        <a:xfrm>
          <a:off x="3114920" y="378558"/>
          <a:ext cx="495855" cy="1889693"/>
        </a:xfrm>
        <a:custGeom>
          <a:avLst/>
          <a:gdLst/>
          <a:ahLst/>
          <a:cxnLst/>
          <a:rect l="0" t="0" r="0" b="0"/>
          <a:pathLst>
            <a:path>
              <a:moveTo>
                <a:pt x="0" y="1889693"/>
              </a:moveTo>
              <a:lnTo>
                <a:pt x="247927" y="1889693"/>
              </a:lnTo>
              <a:lnTo>
                <a:pt x="247927" y="0"/>
              </a:lnTo>
              <a:lnTo>
                <a:pt x="49585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314006" y="1274563"/>
        <a:ext cx="97683" cy="97683"/>
      </dsp:txXfrm>
    </dsp:sp>
    <dsp:sp modelId="{73DC39F7-2E82-46BA-B39E-E6A2CC933DC4}">
      <dsp:nvSpPr>
        <dsp:cNvPr id="0" name=""/>
        <dsp:cNvSpPr/>
      </dsp:nvSpPr>
      <dsp:spPr>
        <a:xfrm rot="16200000">
          <a:off x="747830" y="1890313"/>
          <a:ext cx="3978301"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Hofstede’s cultural dimensions theory </a:t>
          </a:r>
          <a:endParaRPr lang="en-US" sz="2400" kern="1200" dirty="0">
            <a:latin typeface="Times New Roman" panose="02020603050405020304" pitchFamily="18" charset="0"/>
            <a:cs typeface="Times New Roman" panose="02020603050405020304" pitchFamily="18" charset="0"/>
          </a:endParaRPr>
        </a:p>
      </dsp:txBody>
      <dsp:txXfrm>
        <a:off x="747830" y="1890313"/>
        <a:ext cx="3978301" cy="755877"/>
      </dsp:txXfrm>
    </dsp:sp>
    <dsp:sp modelId="{F69C5288-3AE5-4A51-A003-18E08AB967A0}">
      <dsp:nvSpPr>
        <dsp:cNvPr id="0" name=""/>
        <dsp:cNvSpPr/>
      </dsp:nvSpPr>
      <dsp:spPr>
        <a:xfrm>
          <a:off x="3610775" y="620"/>
          <a:ext cx="2479277"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Power distance index</a:t>
          </a:r>
          <a:endParaRPr lang="en-US" sz="1800" kern="1200" dirty="0">
            <a:latin typeface="Times New Roman" panose="02020603050405020304" pitchFamily="18" charset="0"/>
            <a:cs typeface="Times New Roman" panose="02020603050405020304" pitchFamily="18" charset="0"/>
          </a:endParaRPr>
        </a:p>
      </dsp:txBody>
      <dsp:txXfrm>
        <a:off x="3610775" y="620"/>
        <a:ext cx="2479277" cy="755877"/>
      </dsp:txXfrm>
    </dsp:sp>
    <dsp:sp modelId="{859D1F87-7C05-4093-9702-C9B3545A92EB}">
      <dsp:nvSpPr>
        <dsp:cNvPr id="0" name=""/>
        <dsp:cNvSpPr/>
      </dsp:nvSpPr>
      <dsp:spPr>
        <a:xfrm>
          <a:off x="3610775" y="945466"/>
          <a:ext cx="2479277"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Individualism vs. collectivism</a:t>
          </a:r>
          <a:endParaRPr lang="en-US" sz="1800" kern="1200" dirty="0">
            <a:latin typeface="Times New Roman" panose="02020603050405020304" pitchFamily="18" charset="0"/>
            <a:cs typeface="Times New Roman" panose="02020603050405020304" pitchFamily="18" charset="0"/>
          </a:endParaRPr>
        </a:p>
      </dsp:txBody>
      <dsp:txXfrm>
        <a:off x="3610775" y="945466"/>
        <a:ext cx="2479277" cy="755877"/>
      </dsp:txXfrm>
    </dsp:sp>
    <dsp:sp modelId="{3ABFAFBD-0898-41DC-9113-FDE6BA1147B2}">
      <dsp:nvSpPr>
        <dsp:cNvPr id="0" name=""/>
        <dsp:cNvSpPr/>
      </dsp:nvSpPr>
      <dsp:spPr>
        <a:xfrm>
          <a:off x="3610775" y="1890313"/>
          <a:ext cx="2479277"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Uncertainty avoidance</a:t>
          </a:r>
          <a:endParaRPr lang="en-US" sz="1800" kern="1200" dirty="0">
            <a:latin typeface="Times New Roman" panose="02020603050405020304" pitchFamily="18" charset="0"/>
            <a:cs typeface="Times New Roman" panose="02020603050405020304" pitchFamily="18" charset="0"/>
          </a:endParaRPr>
        </a:p>
      </dsp:txBody>
      <dsp:txXfrm>
        <a:off x="3610775" y="1890313"/>
        <a:ext cx="2479277" cy="755877"/>
      </dsp:txXfrm>
    </dsp:sp>
    <dsp:sp modelId="{61BCE9E5-E859-4904-97B4-716701EA78D7}">
      <dsp:nvSpPr>
        <dsp:cNvPr id="0" name=""/>
        <dsp:cNvSpPr/>
      </dsp:nvSpPr>
      <dsp:spPr>
        <a:xfrm>
          <a:off x="3610775" y="2835159"/>
          <a:ext cx="2479277"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Masculinity vs. femininity</a:t>
          </a:r>
          <a:endParaRPr lang="en-US" sz="1800" kern="1200" dirty="0">
            <a:latin typeface="Times New Roman" panose="02020603050405020304" pitchFamily="18" charset="0"/>
            <a:cs typeface="Times New Roman" panose="02020603050405020304" pitchFamily="18" charset="0"/>
          </a:endParaRPr>
        </a:p>
      </dsp:txBody>
      <dsp:txXfrm>
        <a:off x="3610775" y="2835159"/>
        <a:ext cx="2479277" cy="755877"/>
      </dsp:txXfrm>
    </dsp:sp>
    <dsp:sp modelId="{A4C66CCF-C806-4232-8719-EEC99618C0DF}">
      <dsp:nvSpPr>
        <dsp:cNvPr id="0" name=""/>
        <dsp:cNvSpPr/>
      </dsp:nvSpPr>
      <dsp:spPr>
        <a:xfrm>
          <a:off x="3610775" y="3780006"/>
          <a:ext cx="2479277" cy="7558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Long-term orientation vs. short-term orientation</a:t>
          </a:r>
          <a:endParaRPr lang="en-US" sz="1800" kern="1200" dirty="0">
            <a:latin typeface="Times New Roman" panose="02020603050405020304" pitchFamily="18" charset="0"/>
            <a:cs typeface="Times New Roman" panose="02020603050405020304" pitchFamily="18" charset="0"/>
          </a:endParaRPr>
        </a:p>
      </dsp:txBody>
      <dsp:txXfrm>
        <a:off x="3610775" y="3780006"/>
        <a:ext cx="2479277" cy="755877"/>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11/22/2022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solidFill>
                  <a:schemeClr val="tx1"/>
                </a:solidFill>
                <a:effectLst/>
                <a:latin typeface="Times New Roman" panose="02020603050405020304" pitchFamily="18" charset="0"/>
                <a:ea typeface="Palatino Linotype" panose="02040502050505030304" pitchFamily="18" charset="0"/>
                <a:cs typeface="Palatino Linotype" panose="02040502050505030304" pitchFamily="18" charset="0"/>
              </a:rPr>
              <a:t>Most international business endeavors fail because of poor communication. Organizations, both new and old, rely heavily on communication for a variety of reasons, including but not limited to the dissemination of information, the establishment of connections, the development of partnerships, and the conclusion of transactions. These days, effective individual, group, and corporate communication is seen as crucial to the success of multinational corporations (MNCs). Studies of international business have linked efficient communication to a variety of firm-level activities, including entry strategy choices, intercontinental joint business success, and Multinational Corporation knowledge flows, as well as to the success of expatriates, culturally diverse innovators, and a variety of team outcomes. While several subjects, such as language and information transfer, have amassed extensive and well-organized bodies of knowledge, interpersonal communication, the foundation of any prosperous enterprise, has received noticeably less attention. By taking stock of where we are and where we need to go with our understanding of communication and how to study it, we hope to add to the expanding corpus of IB communication research through this editorial.</a:t>
            </a:r>
            <a:endParaRPr lang="en-US" dirty="0">
              <a:solidFill>
                <a:schemeClr val="tx1"/>
              </a:solidFill>
            </a:endParaRPr>
          </a:p>
        </p:txBody>
      </p:sp>
      <p:sp>
        <p:nvSpPr>
          <p:cNvPr id="4" name="Slide Number Placeholder 3"/>
          <p:cNvSpPr>
            <a:spLocks noGrp="1"/>
          </p:cNvSpPr>
          <p:nvPr>
            <p:ph type="sldNum" sz="quarter" idx="5"/>
          </p:nvPr>
        </p:nvSpPr>
        <p:spPr/>
        <p:txBody>
          <a:bodyPr/>
          <a:lstStyle/>
          <a:p>
            <a:fld id="{BD367E6F-A9F2-4C05-845E-35606B260249}" type="slidenum">
              <a:rPr lang="en-US" smtClean="0"/>
              <a:t>4</a:t>
            </a:fld>
            <a:endParaRPr lang="en-US"/>
          </a:p>
        </p:txBody>
      </p:sp>
    </p:spTree>
    <p:extLst>
      <p:ext uri="{BB962C8B-B14F-4D97-AF65-F5344CB8AC3E}">
        <p14:creationId xmlns:p14="http://schemas.microsoft.com/office/powerpoint/2010/main" val="2608306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China has the world's largest population and second-largest economy. Many corporations are attracted to the UK's size and expansion. China's retail business could overtake the U.S. in 2019 with $5.6 trillion in sales. China's history, politics, and culture are complex, so newcomers will need time to adjust. This article gives recommendations for British companies interested in China. China's contribution to Australia's GDP in 2019 was "the whole Australian economy," according to one estimate. UN report: China is the leading destination for international direct investment (FDI). This isn't surprising. China's economic growth should be quicker than the rest of the world. China is a party to several trade agreements, including the Regional Comprehensive Economic Partnership (RCEP) agreement (15 nations) and the Enhanced New Zealand-China Agreement on Free Trade (both countries), which make doing business abroad easier. Multinational firms should investigate extensively before making major investments or signing long-term leases (Hamilton &amp; Webster, 2018). China's business startup process differs from the U.S. You may witness greater bureaucracy and administration involvement in business. One may have to jump through a few extra hoops to do business in China, but once they do, they'll find one of the most exciting and fruitful ecosystems in the world.</a:t>
            </a:r>
          </a:p>
        </p:txBody>
      </p:sp>
      <p:sp>
        <p:nvSpPr>
          <p:cNvPr id="4" name="Slide Number Placeholder 3"/>
          <p:cNvSpPr>
            <a:spLocks noGrp="1"/>
          </p:cNvSpPr>
          <p:nvPr>
            <p:ph type="sldNum" sz="quarter" idx="5"/>
          </p:nvPr>
        </p:nvSpPr>
        <p:spPr/>
        <p:txBody>
          <a:bodyPr/>
          <a:lstStyle/>
          <a:p>
            <a:fld id="{BD367E6F-A9F2-4C05-845E-35606B260249}" type="slidenum">
              <a:rPr lang="en-US" smtClean="0"/>
              <a:t>5</a:t>
            </a:fld>
            <a:endParaRPr lang="en-US"/>
          </a:p>
        </p:txBody>
      </p:sp>
    </p:spTree>
    <p:extLst>
      <p:ext uri="{BB962C8B-B14F-4D97-AF65-F5344CB8AC3E}">
        <p14:creationId xmlns:p14="http://schemas.microsoft.com/office/powerpoint/2010/main" val="3971208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Relationship-building: </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With in Chinese market, all business transactions begin with the establishment of a personal rapport between the parties involved. Guanxi is the term used to describe this in Chinese business culture. This refers to the foundational social networks, linkages, and influential relationships in any company or formal encounter. This typically involves having faith in one another, having some sort of moral obligation to do so, and exchanging favors. Communication involving Chinese partners is extremely difficult without good Guanxi.</a:t>
            </a:r>
          </a:p>
          <a:p>
            <a:pPr algn="just">
              <a:lnSpc>
                <a:spcPct val="150000"/>
              </a:lnSpc>
            </a:pPr>
            <a:r>
              <a:rPr lang="en-US" sz="1200"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Chinese language, culture, and traditions: </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Since China is a member of the world's oldest civilizations, Chinese (enterprise) culture has had a profound impact on the morals, customs, and values that permeate the rest of Asia. The importance of harmony in Chinese culture probably doesn't come as a big surprise to you. Associated with this virtue are thoughtfulness, courtesy, knowledge, integrity, and devotion.</a:t>
            </a:r>
          </a:p>
          <a:p>
            <a:pPr algn="just">
              <a:lnSpc>
                <a:spcPct val="150000"/>
              </a:lnSpc>
            </a:pPr>
            <a:r>
              <a:rPr lang="en-US" sz="1200"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Online/mobile first: </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The rapid pace of the market, the significance of social networks, e-commerce platforms, and mobile payment methods are important to comprehending China's digital and mobile-first e commerce (</a:t>
            </a:r>
            <a:r>
              <a:rPr lang="en-US" sz="1200"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AliPay</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WeChat Pay). This includes fine-tuning your company's online persona as necessary. Use Baidu/</a:t>
            </a:r>
            <a:r>
              <a:rPr lang="en-US" sz="1200"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Sogou</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SEO/PPC along with a robust locally optimized social media and website presence (primarily WeChat).</a:t>
            </a:r>
          </a:p>
          <a:p>
            <a:pPr algn="just">
              <a:lnSpc>
                <a:spcPct val="150000"/>
              </a:lnSpc>
            </a:pPr>
            <a:r>
              <a:rPr lang="en-US" sz="1200"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Things to avoid in China: </a:t>
            </a:r>
            <a:r>
              <a:rPr lang="en-US" sz="1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You've probably heard of the restrictions in China. In fact, the Chinese government has constructed a massive firewall, known as the Great Firewall, to keep out any content it deems harmful to the Chinese people. This effectively prevents Middle Eastern residents from accessing over 8,000 websites, including Google and Wikipedia. The censorship guidelines prohibit images that depict violence, sensuality, and gambling. In addition, the government censors what it sees as "problematic" and "poor morale," such as hip-hop acts, tattooing, and the LGBTQ community. For your SEO and pay-per-click ad campaigns on Chinese search results like Baidu PPC, this is crucial information to have. Health-related (and especially health-supplement) financial and gambling advertisements are prohibited.</a:t>
            </a:r>
            <a:endParaRPr lang="en-GB" sz="1200"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67E6F-A9F2-4C05-845E-35606B260249}" type="slidenum">
              <a:rPr lang="en-US" smtClean="0"/>
              <a:t>6</a:t>
            </a:fld>
            <a:endParaRPr lang="en-US"/>
          </a:p>
        </p:txBody>
      </p:sp>
    </p:spTree>
    <p:extLst>
      <p:ext uri="{BB962C8B-B14F-4D97-AF65-F5344CB8AC3E}">
        <p14:creationId xmlns:p14="http://schemas.microsoft.com/office/powerpoint/2010/main" val="2073285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Cultural sensitivity means knowing, appreciating, and being conversant with other cultures. Cultural sensitivity requires acknowledging different cultures. Cross-cultural competency comprises understanding of various cultures and the capacity to engage with people from other cultures. These two notions are "salient and semantically related" in the cultural sensitivity literature. Cultural sensitivity is being aware of cultural differences and interested in different cultures. Businesses must adapt to local practices and values to succeed in China, which is tough due to cultural differences (Dong &amp; Liu, 2017). Most people regard their own cultural standards and business techniques in China. Those who understand and respect Chinese culture and adapt their processes and procedures to international clientele are more successful. In practice, foreign corporate representatives must be culturally aware to build long-term customer-seller relationships. Globalization and localization can only coexist when differences are acknowledged and addressed. Compatibility in a sales dyad depends on national character, company culture, and individual personality. The vendor's success depends on their interoperability. There are more success indicators besides transaction volume and value (</a:t>
            </a:r>
            <a:r>
              <a:rPr lang="en-US" dirty="0" err="1">
                <a:latin typeface="Times New Roman" panose="02020603050405020304" pitchFamily="18" charset="0"/>
                <a:cs typeface="Times New Roman" panose="02020603050405020304" pitchFamily="18" charset="0"/>
              </a:rPr>
              <a:t>Ghauri</a:t>
            </a:r>
            <a:r>
              <a:rPr lang="en-US" dirty="0">
                <a:latin typeface="Times New Roman" panose="02020603050405020304" pitchFamily="18" charset="0"/>
                <a:cs typeface="Times New Roman" panose="02020603050405020304" pitchFamily="18" charset="0"/>
              </a:rPr>
              <a:t> &amp; Fang, 2019). Cultural awareness and a solid rapport with the business partner are vital.</a:t>
            </a:r>
          </a:p>
        </p:txBody>
      </p:sp>
      <p:sp>
        <p:nvSpPr>
          <p:cNvPr id="4" name="Slide Number Placeholder 3"/>
          <p:cNvSpPr>
            <a:spLocks noGrp="1"/>
          </p:cNvSpPr>
          <p:nvPr>
            <p:ph type="sldNum" sz="quarter" idx="5"/>
          </p:nvPr>
        </p:nvSpPr>
        <p:spPr/>
        <p:txBody>
          <a:bodyPr/>
          <a:lstStyle/>
          <a:p>
            <a:fld id="{BD367E6F-A9F2-4C05-845E-35606B260249}" type="slidenum">
              <a:rPr lang="en-US" smtClean="0"/>
              <a:t>7</a:t>
            </a:fld>
            <a:endParaRPr lang="en-US"/>
          </a:p>
        </p:txBody>
      </p:sp>
    </p:spTree>
    <p:extLst>
      <p:ext uri="{BB962C8B-B14F-4D97-AF65-F5344CB8AC3E}">
        <p14:creationId xmlns:p14="http://schemas.microsoft.com/office/powerpoint/2010/main" val="694253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8</a:t>
            </a:fld>
            <a:endParaRPr lang="en-US"/>
          </a:p>
        </p:txBody>
      </p:sp>
    </p:spTree>
    <p:extLst>
      <p:ext uri="{BB962C8B-B14F-4D97-AF65-F5344CB8AC3E}">
        <p14:creationId xmlns:p14="http://schemas.microsoft.com/office/powerpoint/2010/main" val="2946786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200" b="1" dirty="0">
                <a:latin typeface="Times New Roman" panose="02020603050405020304" pitchFamily="18" charset="0"/>
                <a:cs typeface="Times New Roman" panose="02020603050405020304" pitchFamily="18" charset="0"/>
              </a:rPr>
              <a:t>Power distance index: </a:t>
            </a:r>
            <a:r>
              <a:rPr lang="en-US" sz="1200" b="0" dirty="0">
                <a:latin typeface="Times New Roman" panose="02020603050405020304" pitchFamily="18" charset="0"/>
                <a:cs typeface="Times New Roman" panose="02020603050405020304" pitchFamily="18" charset="0"/>
              </a:rPr>
              <a:t>The power distance dimension shows that people aren't equal. This explains why these groups accept an unequal power allocation. China's amazing 80 proves that most residents are ready to accept inequality. When people take initiative and lead, companies benefit. Britain ranked #35, meaning most Britons don't accept current imbalances. That somebody should be treated fairly means they can demand equality (Soares et al., 2017). Divergent perspectives on "equality" will cause a cultural rift in China-UK joint venture communication and decision-making.</a:t>
            </a:r>
          </a:p>
          <a:p>
            <a:pPr lvl="0" algn="just">
              <a:lnSpc>
                <a:spcPct val="150000"/>
              </a:lnSpc>
            </a:pPr>
            <a:r>
              <a:rPr lang="en-GB" sz="1200" b="1" dirty="0">
                <a:latin typeface="Times New Roman" panose="02020603050405020304" pitchFamily="18" charset="0"/>
                <a:cs typeface="Times New Roman" panose="02020603050405020304" pitchFamily="18" charset="0"/>
              </a:rPr>
              <a:t>Individualism vs. collectivism: </a:t>
            </a:r>
            <a:r>
              <a:rPr lang="en-US" sz="1200" b="0" dirty="0">
                <a:latin typeface="Times New Roman" panose="02020603050405020304" pitchFamily="18" charset="0"/>
                <a:cs typeface="Times New Roman" panose="02020603050405020304" pitchFamily="18" charset="0"/>
              </a:rPr>
              <a:t>Individualists care about themselves and their families. In a collectivist culture, group loyalty is stronger. 20 means Chinese civilization prioritizes group over individual concerns. The UK is the most individualistic country surveyed (89). This suggests Brits are self-reliant. The substantial difference in scores implies that individualists and collectivists will complicate the China-UK joint venture's group collaboration strategy.</a:t>
            </a:r>
          </a:p>
          <a:p>
            <a:pPr lvl="0" algn="just">
              <a:lnSpc>
                <a:spcPct val="150000"/>
              </a:lnSpc>
            </a:pPr>
            <a:r>
              <a:rPr lang="en-GB" sz="1200" b="1" dirty="0">
                <a:latin typeface="Times New Roman" panose="02020603050405020304" pitchFamily="18" charset="0"/>
                <a:cs typeface="Times New Roman" panose="02020603050405020304" pitchFamily="18" charset="0"/>
              </a:rPr>
              <a:t>Uncertainty avoidance: </a:t>
            </a:r>
            <a:r>
              <a:rPr lang="en-US" sz="1200" b="0" dirty="0">
                <a:latin typeface="Times New Roman" panose="02020603050405020304" pitchFamily="18" charset="0"/>
                <a:cs typeface="Times New Roman" panose="02020603050405020304" pitchFamily="18" charset="0"/>
              </a:rPr>
              <a:t>People talk about "uncertainty avoidance" to highlight the fact that it's tough to do anything about the future of society and predict what it'll be like. Due to the unknown, some people may start to feel anxious. Scores of 30 and 35 for China and the United Kingdom are not significantly different. Confidence in ambiguity is high among the Chinese and British, in part because of their low scores on the uncertainty avoidance scale.</a:t>
            </a:r>
          </a:p>
          <a:p>
            <a:pPr lvl="0" algn="just">
              <a:lnSpc>
                <a:spcPct val="150000"/>
              </a:lnSpc>
            </a:pPr>
            <a:r>
              <a:rPr lang="en-GB" sz="1200" b="1" dirty="0">
                <a:latin typeface="Times New Roman" panose="02020603050405020304" pitchFamily="18" charset="0"/>
                <a:cs typeface="Times New Roman" panose="02020603050405020304" pitchFamily="18" charset="0"/>
              </a:rPr>
              <a:t>Masculinity vs. femininity: </a:t>
            </a:r>
            <a:r>
              <a:rPr lang="en-US" sz="1200" b="0" dirty="0">
                <a:latin typeface="Times New Roman" panose="02020603050405020304" pitchFamily="18" charset="0"/>
                <a:cs typeface="Times New Roman" panose="02020603050405020304" pitchFamily="18" charset="0"/>
              </a:rPr>
              <a:t>High masculinity levels imply people value success and competition. A low score shows people in this culture worry more about health care and education than wealth and crime. China and the UK had manly scores of 66. Many Chinese value work over family and pleasure. China is experiencing a widespread occurrence. Migrant farm laborer's abandoned family for higher income in cities. The UK has a more overt performance ambition than traditionally feminine civilizations like Scandinavia.</a:t>
            </a:r>
          </a:p>
          <a:p>
            <a:pPr lvl="0" algn="just">
              <a:lnSpc>
                <a:spcPct val="150000"/>
              </a:lnSpc>
            </a:pPr>
            <a:r>
              <a:rPr lang="en-GB" sz="1200" b="1" dirty="0">
                <a:latin typeface="Times New Roman" panose="02020603050405020304" pitchFamily="18" charset="0"/>
                <a:cs typeface="Times New Roman" panose="02020603050405020304" pitchFamily="18" charset="0"/>
              </a:rPr>
              <a:t>Long-term orientation vs. short-term orientation: </a:t>
            </a:r>
            <a:r>
              <a:rPr lang="en-US" sz="1200" b="0" dirty="0">
                <a:latin typeface="Times New Roman" panose="02020603050405020304" pitchFamily="18" charset="0"/>
                <a:cs typeface="Times New Roman" panose="02020603050405020304" pitchFamily="18" charset="0"/>
              </a:rPr>
              <a:t>A culture's long-term orientation can be judged by how well it balances ties to the past with present and future problems. A score of 87 suggests that Chinese culture is pragmatic; truth is extremely context- and time-dependent. The UK scored 51 across the board in this category, putting it in the middle and preventing it from being clearly defined by cultural taste.</a:t>
            </a:r>
          </a:p>
          <a:p>
            <a:pPr algn="just">
              <a:lnSpc>
                <a:spcPct val="150000"/>
              </a:lnSpc>
            </a:pPr>
            <a:endParaRPr lang="en-US" b="0" dirty="0"/>
          </a:p>
        </p:txBody>
      </p:sp>
      <p:sp>
        <p:nvSpPr>
          <p:cNvPr id="4" name="Slide Number Placeholder 3"/>
          <p:cNvSpPr>
            <a:spLocks noGrp="1"/>
          </p:cNvSpPr>
          <p:nvPr>
            <p:ph type="sldNum" sz="quarter" idx="5"/>
          </p:nvPr>
        </p:nvSpPr>
        <p:spPr/>
        <p:txBody>
          <a:bodyPr/>
          <a:lstStyle/>
          <a:p>
            <a:fld id="{BD367E6F-A9F2-4C05-845E-35606B260249}" type="slidenum">
              <a:rPr lang="en-US" smtClean="0"/>
              <a:t>9</a:t>
            </a:fld>
            <a:endParaRPr lang="en-US"/>
          </a:p>
        </p:txBody>
      </p:sp>
    </p:spTree>
    <p:extLst>
      <p:ext uri="{BB962C8B-B14F-4D97-AF65-F5344CB8AC3E}">
        <p14:creationId xmlns:p14="http://schemas.microsoft.com/office/powerpoint/2010/main" val="3266504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Research the market thoroughly before making any purchases: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Before releasing a digital marketing campaign, you should first conduct in-depth research into the demographics of your potential Chinese clients. Create a buyer persona based on this data next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Pauluzzo</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2018).</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Adjust for local context and publish on appropriate channels: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Localize your material for the Chinese market to ensure it's timely, culturally acceptable, and of the greatest quality. China's customers need new, cutting-edge digital experiences, thus anything less will be ignored. Most Western marketers know social media is vital in China, but it's also critical to know which platforms will work for your China-based firm. WeChat, Weibo, and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Douyin</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(TikTok) are widely utilized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Peyrouse</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2016). Little Red Book targets young, well-off, well-educated women interested in travel, fashion, and beauty.</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Recognize the shifting tendencies: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As Western women led the #MeToo movement, Chinese youth have been at the forefront of efforts to reduce extreme poverty and to rethink gender roles. SK-#</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ChangeDestiny</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II's campaign is a great example of an initiative targeted at giving single Chinese women over the age of 30 a sense of agency and peace with their personal relationships and life decisions. However, it is essential to avoid content that could cause offense. Many large corporations have been under fire recently for separating Taiwan and Hong Kong from China on their websites.</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Make use of a digital marketing firm based in China: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With the assistance of a Chinese digital agency, successful digital marketing in China can be accomplished more rapidly. There are native Chinese speakers on staff at Market Me China who specialize in digital marketing. In order to help your business reach Chinese consumers and build lasting, mutually beneficial relationships with them, our team is available to work with you on a flexible schedule to create effective marketing campaigns.</a:t>
            </a:r>
            <a:endParaRPr lang="en-US" sz="20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67E6F-A9F2-4C05-845E-35606B260249}" type="slidenum">
              <a:rPr lang="en-US" smtClean="0"/>
              <a:t>10</a:t>
            </a:fld>
            <a:endParaRPr lang="en-US"/>
          </a:p>
        </p:txBody>
      </p:sp>
    </p:spTree>
    <p:extLst>
      <p:ext uri="{BB962C8B-B14F-4D97-AF65-F5344CB8AC3E}">
        <p14:creationId xmlns:p14="http://schemas.microsoft.com/office/powerpoint/2010/main" val="599816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Market access: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China's local distribution networks, consumers' purchasing patterns, and restrictions all make it difficult to enter into China's massive market. To add insult to injury, the market is cut off from the rest of the global economy, making it difficult to launch a business (Tian &amp; Borges, 2017). According to reports, almost 37% of all products introduced to the US market fail miserably in China.</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Consumer preference: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The Chinese consumer environment has changed dramatically over the past two decades, with a far wider range of incomes and levels of education among customers. Since international companies often fail in China because they don't cater to local preferences, the Chinese market is unlike any other in the world.</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Governmental challenges: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Concerns about corruption and a lack of openness in government operations are common among companies thinking about entering the Chinese market. Confidence in the Chinese government is essential, and there is a growing risk that Party officials will be regarded as clinging to power for their own benefit, undermining the trust of the Chinese people (Liu et al., 2016). China has strict rules on the manufacturing, distribution, sale, use, and disposal of any product sold there. This is likely to be an unfamiliar procedure for many companies, which could hurt the allure of the country as a whole.</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Competition: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To increase their exports, many Chinese companies are attempting to improve the quality of their products and services, which is increasing competition. Consumers may also show preference for domestic companies over their overseas competitors under certain conditions. Because the government has the power to promote domestic firms, it is more difficult to disrupt the market (Griffith, 2015).</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Human resources: </a:t>
            </a:r>
            <a:r>
              <a:rPr lang="en-US" b="0" i="0" dirty="0">
                <a:solidFill>
                  <a:srgbClr val="9B51E0"/>
                </a:solidFill>
                <a:effectLst/>
                <a:latin typeface="Times New Roman" panose="02020603050405020304" pitchFamily="18" charset="0"/>
                <a:cs typeface="Times New Roman" panose="02020603050405020304" pitchFamily="18" charset="0"/>
              </a:rPr>
              <a:t>Management of human resources </a:t>
            </a:r>
            <a:r>
              <a:rPr lang="en-US" b="0" i="0" dirty="0">
                <a:solidFill>
                  <a:srgbClr val="E36B00"/>
                </a:solidFill>
                <a:effectLst/>
                <a:latin typeface="Times New Roman" panose="02020603050405020304" pitchFamily="18" charset="0"/>
                <a:cs typeface="Times New Roman" panose="02020603050405020304" pitchFamily="18" charset="0"/>
              </a:rPr>
              <a:t>remains </a:t>
            </a:r>
            <a:r>
              <a:rPr lang="en-US" b="0" i="0" dirty="0">
                <a:solidFill>
                  <a:srgbClr val="000000"/>
                </a:solidFill>
                <a:effectLst/>
                <a:latin typeface="Times New Roman" panose="02020603050405020304" pitchFamily="18" charset="0"/>
                <a:cs typeface="Times New Roman" panose="02020603050405020304" pitchFamily="18" charset="0"/>
              </a:rPr>
              <a:t>a </a:t>
            </a:r>
            <a:r>
              <a:rPr lang="en-US" b="0" i="0" dirty="0">
                <a:solidFill>
                  <a:srgbClr val="E36B00"/>
                </a:solidFill>
                <a:effectLst/>
                <a:latin typeface="Times New Roman" panose="02020603050405020304" pitchFamily="18" charset="0"/>
                <a:cs typeface="Times New Roman" panose="02020603050405020304" pitchFamily="18" charset="0"/>
              </a:rPr>
              <a:t>high </a:t>
            </a:r>
            <a:r>
              <a:rPr lang="en-US" b="0" i="0" dirty="0">
                <a:solidFill>
                  <a:srgbClr val="000000"/>
                </a:solidFill>
                <a:effectLst/>
                <a:latin typeface="Times New Roman" panose="02020603050405020304" pitchFamily="18" charset="0"/>
                <a:cs typeface="Times New Roman" panose="02020603050405020304" pitchFamily="18" charset="0"/>
              </a:rPr>
              <a:t>priority for Chinese </a:t>
            </a:r>
            <a:r>
              <a:rPr lang="en-US" b="0" i="0" dirty="0">
                <a:solidFill>
                  <a:srgbClr val="E36B00"/>
                </a:solidFill>
                <a:effectLst/>
                <a:latin typeface="Times New Roman" panose="02020603050405020304" pitchFamily="18" charset="0"/>
                <a:cs typeface="Times New Roman" panose="02020603050405020304" pitchFamily="18" charset="0"/>
              </a:rPr>
              <a:t>companies due </a:t>
            </a:r>
            <a:r>
              <a:rPr lang="en-US" b="0" i="0" dirty="0">
                <a:solidFill>
                  <a:srgbClr val="000000"/>
                </a:solidFill>
                <a:effectLst/>
                <a:latin typeface="Times New Roman" panose="02020603050405020304" pitchFamily="18" charset="0"/>
                <a:cs typeface="Times New Roman" panose="02020603050405020304" pitchFamily="18" charset="0"/>
              </a:rPr>
              <a:t>to the </a:t>
            </a:r>
            <a:r>
              <a:rPr lang="en-US" b="0" i="0" dirty="0">
                <a:solidFill>
                  <a:srgbClr val="E36B00"/>
                </a:solidFill>
                <a:effectLst/>
                <a:latin typeface="Times New Roman" panose="02020603050405020304" pitchFamily="18" charset="0"/>
                <a:cs typeface="Times New Roman" panose="02020603050405020304" pitchFamily="18" charset="0"/>
              </a:rPr>
              <a:t>country's acute skills gap. </a:t>
            </a:r>
            <a:r>
              <a:rPr lang="en-US" b="0" i="0" dirty="0">
                <a:solidFill>
                  <a:srgbClr val="252525"/>
                </a:solidFill>
                <a:effectLst/>
                <a:latin typeface="Times New Roman" panose="02020603050405020304" pitchFamily="18" charset="0"/>
                <a:cs typeface="Times New Roman" panose="02020603050405020304" pitchFamily="18" charset="0"/>
              </a:rPr>
              <a:t> It's </a:t>
            </a:r>
            <a:r>
              <a:rPr lang="en-US" b="0" i="0" dirty="0">
                <a:solidFill>
                  <a:srgbClr val="E36B00"/>
                </a:solidFill>
                <a:effectLst/>
                <a:latin typeface="Times New Roman" panose="02020603050405020304" pitchFamily="18" charset="0"/>
                <a:cs typeface="Times New Roman" panose="02020603050405020304" pitchFamily="18" charset="0"/>
              </a:rPr>
              <a:t>challenging </a:t>
            </a:r>
            <a:r>
              <a:rPr lang="en-US" b="0" i="0" dirty="0">
                <a:solidFill>
                  <a:srgbClr val="252525"/>
                </a:solidFill>
                <a:effectLst/>
                <a:latin typeface="Times New Roman" panose="02020603050405020304" pitchFamily="18" charset="0"/>
                <a:cs typeface="Times New Roman" panose="02020603050405020304" pitchFamily="18" charset="0"/>
              </a:rPr>
              <a:t>for </a:t>
            </a:r>
            <a:r>
              <a:rPr lang="en-US" b="0" i="0" dirty="0">
                <a:solidFill>
                  <a:srgbClr val="E36B00"/>
                </a:solidFill>
                <a:effectLst/>
                <a:latin typeface="Times New Roman" panose="02020603050405020304" pitchFamily="18" charset="0"/>
                <a:cs typeface="Times New Roman" panose="02020603050405020304" pitchFamily="18" charset="0"/>
              </a:rPr>
              <a:t>firms </a:t>
            </a:r>
            <a:r>
              <a:rPr lang="en-US" b="0" i="0" dirty="0">
                <a:solidFill>
                  <a:srgbClr val="252525"/>
                </a:solidFill>
                <a:effectLst/>
                <a:latin typeface="Times New Roman" panose="02020603050405020304" pitchFamily="18" charset="0"/>
                <a:cs typeface="Times New Roman" panose="02020603050405020304" pitchFamily="18" charset="0"/>
              </a:rPr>
              <a:t>to </a:t>
            </a:r>
            <a:r>
              <a:rPr lang="en-US" b="0" i="0" dirty="0">
                <a:solidFill>
                  <a:srgbClr val="E36B00"/>
                </a:solidFill>
                <a:effectLst/>
                <a:latin typeface="Times New Roman" panose="02020603050405020304" pitchFamily="18" charset="0"/>
                <a:cs typeface="Times New Roman" panose="02020603050405020304" pitchFamily="18" charset="0"/>
              </a:rPr>
              <a:t>keep </a:t>
            </a:r>
            <a:r>
              <a:rPr lang="en-US" b="0" i="0" dirty="0">
                <a:solidFill>
                  <a:srgbClr val="252525"/>
                </a:solidFill>
                <a:effectLst/>
                <a:latin typeface="Times New Roman" panose="02020603050405020304" pitchFamily="18" charset="0"/>
                <a:cs typeface="Times New Roman" panose="02020603050405020304" pitchFamily="18" charset="0"/>
              </a:rPr>
              <a:t>their </a:t>
            </a:r>
            <a:r>
              <a:rPr lang="en-US" b="0" i="0" dirty="0">
                <a:solidFill>
                  <a:srgbClr val="E36B00"/>
                </a:solidFill>
                <a:effectLst/>
                <a:latin typeface="Times New Roman" panose="02020603050405020304" pitchFamily="18" charset="0"/>
                <a:cs typeface="Times New Roman" panose="02020603050405020304" pitchFamily="18" charset="0"/>
              </a:rPr>
              <a:t>best </a:t>
            </a:r>
            <a:r>
              <a:rPr lang="en-US" b="0" i="0" dirty="0">
                <a:solidFill>
                  <a:srgbClr val="252525"/>
                </a:solidFill>
                <a:effectLst/>
                <a:latin typeface="Times New Roman" panose="02020603050405020304" pitchFamily="18" charset="0"/>
                <a:cs typeface="Times New Roman" panose="02020603050405020304" pitchFamily="18" charset="0"/>
              </a:rPr>
              <a:t>employees </a:t>
            </a:r>
            <a:r>
              <a:rPr lang="en-US" b="0" i="0" dirty="0">
                <a:solidFill>
                  <a:srgbClr val="E36B00"/>
                </a:solidFill>
                <a:effectLst/>
                <a:latin typeface="Times New Roman" panose="02020603050405020304" pitchFamily="18" charset="0"/>
                <a:cs typeface="Times New Roman" panose="02020603050405020304" pitchFamily="18" charset="0"/>
              </a:rPr>
              <a:t>when they </a:t>
            </a:r>
            <a:r>
              <a:rPr lang="en-US" b="0" i="0" dirty="0">
                <a:solidFill>
                  <a:srgbClr val="252525"/>
                </a:solidFill>
                <a:effectLst/>
                <a:latin typeface="Times New Roman" panose="02020603050405020304" pitchFamily="18" charset="0"/>
                <a:cs typeface="Times New Roman" panose="02020603050405020304" pitchFamily="18" charset="0"/>
              </a:rPr>
              <a:t>might </a:t>
            </a:r>
            <a:r>
              <a:rPr lang="en-US" b="0" i="0" dirty="0">
                <a:solidFill>
                  <a:srgbClr val="E36B00"/>
                </a:solidFill>
                <a:effectLst/>
                <a:latin typeface="Times New Roman" panose="02020603050405020304" pitchFamily="18" charset="0"/>
                <a:cs typeface="Times New Roman" panose="02020603050405020304" pitchFamily="18" charset="0"/>
              </a:rPr>
              <a:t>be offered </a:t>
            </a:r>
            <a:r>
              <a:rPr lang="en-US" b="0" i="0" dirty="0">
                <a:solidFill>
                  <a:srgbClr val="252525"/>
                </a:solidFill>
                <a:effectLst/>
                <a:latin typeface="Times New Roman" panose="02020603050405020304" pitchFamily="18" charset="0"/>
                <a:cs typeface="Times New Roman" panose="02020603050405020304" pitchFamily="18" charset="0"/>
              </a:rPr>
              <a:t>up to a 30% </a:t>
            </a:r>
            <a:r>
              <a:rPr lang="en-US" b="0" i="0" dirty="0">
                <a:solidFill>
                  <a:srgbClr val="E36B00"/>
                </a:solidFill>
                <a:effectLst/>
                <a:latin typeface="Times New Roman" panose="02020603050405020304" pitchFamily="18" charset="0"/>
                <a:cs typeface="Times New Roman" panose="02020603050405020304" pitchFamily="18" charset="0"/>
              </a:rPr>
              <a:t>pay increase by switching jobs.</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Language and cultural barriers: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International enterprises in China face a language barrier. Chinese is a sophisticated language system. Some accents and idioms are universal while others are regional. Beginner Chinese isn't enough for business. Non-native speakers who haven't studied or worked in China may struggle to learn Chinese. English isn't an official or business language in China. Many Chinese speak English, yet Western corporations struggle to understand accents and slang. Businesses need competent translators to succeed in China. The translator needs local dialect, vocabulary, and idioms. Hiring a translation can assist bridge cultural gaps. Chinese communication and language need modifications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Jin</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&amp; Hurd, 2018). Actions or words can cause "face loss." Gifts and praise can "give face." When negotiating in China, go beyond the surface.</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67E6F-A9F2-4C05-845E-35606B260249}" type="slidenum">
              <a:rPr lang="en-US" smtClean="0"/>
              <a:t>11</a:t>
            </a:fld>
            <a:endParaRPr lang="en-US"/>
          </a:p>
        </p:txBody>
      </p:sp>
    </p:spTree>
    <p:extLst>
      <p:ext uri="{BB962C8B-B14F-4D97-AF65-F5344CB8AC3E}">
        <p14:creationId xmlns:p14="http://schemas.microsoft.com/office/powerpoint/2010/main" val="3750119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Create a Website That Speaks to Chinese Audiences and Learn to Market to Them: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A Chinese website helps reach Chinese customers. Chinese-language content, local hosting, a.cn domain. Don't only translate your English website and marketing materials for China. Culture, local norms, and business etiquette matter. Then online (Zhao, 2014). Westerners trust websites, but Chinese don't. Chinese customers avoid phony websites, frauds, and low-quality goods. Their marketing will be different because they are more critical of firms online and surf more.</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Research Your Rivals: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Chinese consumers are brand-savvy but not loyal, which helps new companies. Whatever you sell, check competitors' prices. Your website should have engaging text or visuals. Your service or product should boost Chinese consumer standing.</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Engage in the Local social media: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Western marketing strategies may not work with Chinese buyers. Marketing failure results from duplicating them. Social networking helps reach local customers. You may target Chinese customers on other social networks even if Facebook, Twitter, Instagram, and YouTube are prohibited. China loves WeChat,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Sina</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Weibo, and </a:t>
            </a:r>
            <a:r>
              <a:rPr lang="en-US"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Douyin</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/TikTok. Some. Digital marketing to Chinese customers is promising.</a:t>
            </a:r>
            <a:endPar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endParaRPr>
          </a:p>
          <a:p>
            <a:pPr algn="just">
              <a:lnSpc>
                <a:spcPct val="150000"/>
              </a:lnSpc>
            </a:pPr>
            <a:r>
              <a:rPr lang="en-GB" b="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To Facilitate Cross-Cultural Communication and Establish Links to Key Opinion Leaders: </a:t>
            </a:r>
            <a:r>
              <a:rPr lang="en-US"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Consumers matter. Age and socioeconomic class also classify. Chinese millennials have distinct needs than older or wealthier people. By knowing Middle Kingdom lifestyles and behaviors, your business can engage consumers authentically. Social media targets cultural communication efforts efficiently. KOLs affect social media. Chinese consumers distrust new brands (Tsang &amp; Prendergast, 2019). Credibility and endorsements are boosted by KOLs. Social media influencers with millions of followers. People buy depending on KOL endorsements. Businesses employ KOLs to market in China. SEO and PPC ads can bring in new customers.</a:t>
            </a:r>
            <a:endParaRPr lang="en-US" sz="20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67E6F-A9F2-4C05-845E-35606B260249}" type="slidenum">
              <a:rPr lang="en-US" smtClean="0"/>
              <a:t>12</a:t>
            </a:fld>
            <a:endParaRPr lang="en-US"/>
          </a:p>
        </p:txBody>
      </p:sp>
    </p:spTree>
    <p:extLst>
      <p:ext uri="{BB962C8B-B14F-4D97-AF65-F5344CB8AC3E}">
        <p14:creationId xmlns:p14="http://schemas.microsoft.com/office/powerpoint/2010/main" val="33709518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475656" y="1340768"/>
            <a:ext cx="7056784" cy="4032448"/>
          </a:xfrm>
        </p:spPr>
        <p:txBody>
          <a:bodyPr>
            <a:normAutofit/>
          </a:bodyPr>
          <a:lstStyle/>
          <a:p>
            <a:pPr>
              <a:lnSpc>
                <a:spcPct val="150000"/>
              </a:lnSpc>
            </a:pPr>
            <a:r>
              <a:rPr lang="en-US" sz="2400" b="1" dirty="0">
                <a:solidFill>
                  <a:schemeClr val="bg1">
                    <a:lumMod val="95000"/>
                  </a:schemeClr>
                </a:solidFill>
                <a:latin typeface="Bahnschrift SemiBold" panose="020B0502040204020203" pitchFamily="34" charset="0"/>
              </a:rPr>
              <a:t>Name: Ronju Costa</a:t>
            </a:r>
            <a:br>
              <a:rPr lang="en-US" sz="2400" b="1" dirty="0">
                <a:solidFill>
                  <a:schemeClr val="bg1">
                    <a:lumMod val="95000"/>
                  </a:schemeClr>
                </a:solidFill>
                <a:latin typeface="Bahnschrift SemiBold" panose="020B0502040204020203" pitchFamily="34" charset="0"/>
              </a:rPr>
            </a:br>
            <a:r>
              <a:rPr lang="en-US" sz="2400" b="1" dirty="0">
                <a:solidFill>
                  <a:schemeClr val="bg1">
                    <a:lumMod val="95000"/>
                  </a:schemeClr>
                </a:solidFill>
                <a:latin typeface="Bahnschrift SemiBold" panose="020B0502040204020203" pitchFamily="34" charset="0"/>
              </a:rPr>
              <a:t>Module: International Business Communication</a:t>
            </a:r>
            <a:br>
              <a:rPr lang="en-US" sz="2400" b="1" dirty="0">
                <a:solidFill>
                  <a:schemeClr val="bg1">
                    <a:lumMod val="95000"/>
                  </a:schemeClr>
                </a:solidFill>
                <a:latin typeface="Bahnschrift SemiBold" panose="020B0502040204020203" pitchFamily="34" charset="0"/>
              </a:rPr>
            </a:br>
            <a:r>
              <a:rPr lang="en-US" sz="2400" b="1" dirty="0">
                <a:solidFill>
                  <a:schemeClr val="bg1">
                    <a:lumMod val="95000"/>
                  </a:schemeClr>
                </a:solidFill>
                <a:latin typeface="Bahnschrift SemiBold" panose="020B0502040204020203" pitchFamily="34" charset="0"/>
              </a:rPr>
              <a:t>Module Code: LCBB6001</a:t>
            </a:r>
            <a:br>
              <a:rPr lang="en-US" sz="2400" b="1" dirty="0">
                <a:solidFill>
                  <a:schemeClr val="bg1">
                    <a:lumMod val="95000"/>
                  </a:schemeClr>
                </a:solidFill>
                <a:latin typeface="Bahnschrift SemiBold" panose="020B0502040204020203" pitchFamily="34" charset="0"/>
              </a:rPr>
            </a:br>
            <a:r>
              <a:rPr lang="en-US" sz="2400" b="1" dirty="0">
                <a:solidFill>
                  <a:schemeClr val="bg1">
                    <a:lumMod val="95000"/>
                  </a:schemeClr>
                </a:solidFill>
                <a:latin typeface="Bahnschrift SemiBold" panose="020B0502040204020203" pitchFamily="34" charset="0"/>
              </a:rPr>
              <a:t>Lecturer: Dr Hossein Shokri</a:t>
            </a:r>
            <a:br>
              <a:rPr lang="en-US" sz="2400" b="1" dirty="0">
                <a:solidFill>
                  <a:schemeClr val="bg1">
                    <a:lumMod val="95000"/>
                  </a:schemeClr>
                </a:solidFill>
                <a:latin typeface="Bahnschrift SemiBold" panose="020B0502040204020203" pitchFamily="34" charset="0"/>
              </a:rPr>
            </a:br>
            <a:r>
              <a:rPr lang="en-US" sz="2400" b="1" dirty="0">
                <a:solidFill>
                  <a:schemeClr val="bg1">
                    <a:lumMod val="95000"/>
                  </a:schemeClr>
                </a:solidFill>
                <a:latin typeface="Bahnschrift SemiBold" panose="020B0502040204020203" pitchFamily="34" charset="0"/>
              </a:rPr>
              <a:t>Assignment Title: Group Presentation</a:t>
            </a:r>
            <a:br>
              <a:rPr lang="en-US" sz="2400" b="1" dirty="0">
                <a:solidFill>
                  <a:schemeClr val="bg1">
                    <a:lumMod val="95000"/>
                  </a:schemeClr>
                </a:solidFill>
                <a:latin typeface="Bahnschrift SemiBold" panose="020B0502040204020203" pitchFamily="34" charset="0"/>
              </a:rPr>
            </a:br>
            <a:r>
              <a:rPr lang="en-US" sz="2400" b="1" dirty="0">
                <a:solidFill>
                  <a:schemeClr val="bg1">
                    <a:lumMod val="95000"/>
                  </a:schemeClr>
                </a:solidFill>
                <a:latin typeface="Bahnschrift SemiBold" panose="020B0502040204020203" pitchFamily="34" charset="0"/>
              </a:rPr>
              <a:t>Student ID: 1921242</a:t>
            </a: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685800" y="1196752"/>
            <a:ext cx="7772400" cy="2088232"/>
          </a:xfrm>
        </p:spPr>
        <p:txBody>
          <a:bodyPr>
            <a:normAutofit/>
          </a:bodyPr>
          <a:lstStyle/>
          <a:p>
            <a:pPr>
              <a:lnSpc>
                <a:spcPct val="150000"/>
              </a:lnSpc>
            </a:pPr>
            <a:r>
              <a:rPr lang="en-GB" b="1" dirty="0"/>
              <a:t>International Business Communication</a:t>
            </a:r>
            <a:endParaRPr lang="en-US" b="1" dirty="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p:txBody>
          <a:bodyPr/>
          <a:lstStyle/>
          <a:p>
            <a:pPr algn="l">
              <a:lnSpc>
                <a:spcPct val="150000"/>
              </a:lnSpc>
            </a:pPr>
            <a:endParaRPr lang="en-US" dirty="0">
              <a:solidFill>
                <a:schemeClr val="bg1">
                  <a:lumMod val="95000"/>
                </a:schemeClr>
              </a:solidFill>
            </a:endParaRPr>
          </a:p>
        </p:txBody>
      </p:sp>
    </p:spTree>
    <p:extLst>
      <p:ext uri="{BB962C8B-B14F-4D97-AF65-F5344CB8AC3E}">
        <p14:creationId xmlns:p14="http://schemas.microsoft.com/office/powerpoint/2010/main" val="341647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457200" y="23167"/>
            <a:ext cx="8229600" cy="778098"/>
          </a:xfrm>
        </p:spPr>
        <p:txBody>
          <a:bodyPr>
            <a:normAutofit/>
          </a:bodyPr>
          <a:lstStyle/>
          <a:p>
            <a:r>
              <a:rPr lang="en-GB" sz="4000" dirty="0">
                <a:latin typeface="Times New Roman" panose="02020603050405020304" pitchFamily="18" charset="0"/>
                <a:cs typeface="Times New Roman" panose="02020603050405020304" pitchFamily="18" charset="0"/>
              </a:rPr>
              <a:t>Agenda of the presentation </a:t>
            </a: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457200" y="908720"/>
            <a:ext cx="8229600" cy="4608512"/>
          </a:xfrm>
        </p:spPr>
        <p:txBody>
          <a:bodyPr>
            <a:normAutofit fontScale="85000" lnSpcReduction="10000"/>
          </a:bodyPr>
          <a:lstStyle/>
          <a:p>
            <a:pPr algn="just">
              <a:lnSpc>
                <a:spcPct val="170000"/>
              </a:lnSpc>
            </a:pPr>
            <a:r>
              <a:rPr lang="en-US" sz="2400" dirty="0">
                <a:latin typeface="Times New Roman" panose="02020603050405020304" pitchFamily="18" charset="0"/>
                <a:cs typeface="Times New Roman" panose="02020603050405020304" pitchFamily="18" charset="0"/>
              </a:rPr>
              <a:t>Tesco is an UK based super shop chain company wants to expand its business in China market</a:t>
            </a:r>
          </a:p>
          <a:p>
            <a:pPr algn="just">
              <a:lnSpc>
                <a:spcPct val="170000"/>
              </a:lnSpc>
            </a:pPr>
            <a:r>
              <a:rPr lang="en-US" sz="2400" dirty="0">
                <a:latin typeface="Times New Roman" panose="02020603050405020304" pitchFamily="18" charset="0"/>
                <a:cs typeface="Times New Roman" panose="02020603050405020304" pitchFamily="18" charset="0"/>
              </a:rPr>
              <a:t>Chinese market entry strategy for Tesco</a:t>
            </a:r>
          </a:p>
          <a:p>
            <a:pPr algn="just">
              <a:lnSpc>
                <a:spcPct val="170000"/>
              </a:lnSpc>
            </a:pPr>
            <a:r>
              <a:rPr lang="en-US" sz="2400" dirty="0">
                <a:latin typeface="Times New Roman" panose="02020603050405020304" pitchFamily="18" charset="0"/>
                <a:cs typeface="Times New Roman" panose="02020603050405020304" pitchFamily="18" charset="0"/>
              </a:rPr>
              <a:t>Find out the cultural differences between UK and China market</a:t>
            </a:r>
          </a:p>
          <a:p>
            <a:pPr algn="just">
              <a:lnSpc>
                <a:spcPct val="170000"/>
              </a:lnSpc>
            </a:pPr>
            <a:r>
              <a:rPr lang="en-US" sz="2400" dirty="0">
                <a:latin typeface="Times New Roman" panose="02020603050405020304" pitchFamily="18" charset="0"/>
                <a:cs typeface="Times New Roman" panose="02020603050405020304" pitchFamily="18" charset="0"/>
              </a:rPr>
              <a:t>Determine the cultural sensitivity when Tesco enter into the China market</a:t>
            </a:r>
          </a:p>
          <a:p>
            <a:pPr algn="just">
              <a:lnSpc>
                <a:spcPct val="170000"/>
              </a:lnSpc>
            </a:pPr>
            <a:r>
              <a:rPr lang="en-US" sz="2400" dirty="0">
                <a:latin typeface="Times New Roman" panose="02020603050405020304" pitchFamily="18" charset="0"/>
                <a:cs typeface="Times New Roman" panose="02020603050405020304" pitchFamily="18" charset="0"/>
              </a:rPr>
              <a:t>Identify the communication barriers and challenges</a:t>
            </a:r>
          </a:p>
          <a:p>
            <a:pPr algn="just">
              <a:lnSpc>
                <a:spcPct val="170000"/>
              </a:lnSpc>
            </a:pPr>
            <a:r>
              <a:rPr lang="en-US" sz="2400" dirty="0">
                <a:latin typeface="Times New Roman" panose="02020603050405020304" pitchFamily="18" charset="0"/>
                <a:cs typeface="Times New Roman" panose="02020603050405020304" pitchFamily="18" charset="0"/>
              </a:rPr>
              <a:t>Discover communication strategy and recommendation for Tesco to enter into the Chinese market</a:t>
            </a:r>
          </a:p>
          <a:p>
            <a:pPr algn="just">
              <a:lnSpc>
                <a:spcPct val="170000"/>
              </a:lnSpc>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8886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457200" y="23581"/>
            <a:ext cx="8229600" cy="778098"/>
          </a:xfrm>
        </p:spPr>
        <p:txBody>
          <a:bodyPr/>
          <a:lstStyle/>
          <a:p>
            <a:r>
              <a:rPr lang="en-GB" dirty="0"/>
              <a:t>Introduction to the context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457200" y="980728"/>
            <a:ext cx="8229600" cy="4608512"/>
          </a:xfrm>
        </p:spPr>
        <p:txBody>
          <a:bodyPr>
            <a:normAutofit/>
          </a:bodyPr>
          <a:lstStyle/>
          <a:p>
            <a:pPr algn="just">
              <a:lnSpc>
                <a:spcPct val="150000"/>
              </a:lnSpc>
            </a:pPr>
            <a:r>
              <a:rPr lang="en-US" sz="2400" dirty="0">
                <a:latin typeface="Times New Roman" panose="02020603050405020304" pitchFamily="18" charset="0"/>
                <a:cs typeface="Times New Roman" panose="02020603050405020304" pitchFamily="18" charset="0"/>
              </a:rPr>
              <a:t>Effective communication is key to most cross-cultural business ventures.</a:t>
            </a:r>
          </a:p>
          <a:p>
            <a:pPr algn="just">
              <a:lnSpc>
                <a:spcPct val="150000"/>
              </a:lnSpc>
            </a:pPr>
            <a:r>
              <a:rPr lang="en-US" sz="2400" dirty="0">
                <a:latin typeface="Times New Roman" panose="02020603050405020304" pitchFamily="18" charset="0"/>
                <a:cs typeface="Times New Roman" panose="02020603050405020304" pitchFamily="18" charset="0"/>
              </a:rPr>
              <a:t>Effective communication has been connected to expatriate adaptation, international empowering leadership, culturally different innovation, and diverse team outcomes, as well as firm-level activities like entrance strategy decisions, intercontinental joint company success, and MNC knowledge flows.</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983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323528" y="0"/>
            <a:ext cx="8229600" cy="634082"/>
          </a:xfrm>
        </p:spPr>
        <p:txBody>
          <a:bodyPr>
            <a:normAutofit fontScale="90000"/>
          </a:bodyPr>
          <a:lstStyle/>
          <a:p>
            <a:r>
              <a:rPr lang="en-GB" dirty="0"/>
              <a:t>Introduce the Chinese culture </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57200" y="666542"/>
            <a:ext cx="8229600" cy="4922697"/>
          </a:xfrm>
        </p:spPr>
        <p:txBody>
          <a:bodyPr>
            <a:noAutofit/>
          </a:bodyPr>
          <a:lstStyle/>
          <a:p>
            <a:pPr algn="just">
              <a:lnSpc>
                <a:spcPct val="150000"/>
              </a:lnSpc>
            </a:pPr>
            <a:r>
              <a:rPr lang="en-GB" sz="22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China's internal economic development will likewise advance at a faster rate</a:t>
            </a:r>
          </a:p>
          <a:p>
            <a:pPr algn="just">
              <a:lnSpc>
                <a:spcPct val="150000"/>
              </a:lnSpc>
            </a:pPr>
            <a:r>
              <a:rPr lang="en-US" sz="2200" dirty="0">
                <a:latin typeface="Times New Roman" panose="02020603050405020304" pitchFamily="18" charset="0"/>
                <a:cs typeface="Times New Roman" panose="02020603050405020304" pitchFamily="18" charset="0"/>
              </a:rPr>
              <a:t>The Regional Comprehensive Economic Partnership (RCEP) agreement (15 nations) and the Enhanced New Zealand-China Agreement on Free Trade (both countries) make doing business in other countries easier for China.</a:t>
            </a:r>
            <a:endParaRPr lang="en-GB" sz="2200" dirty="0">
              <a:solidFill>
                <a:srgbClr val="000000"/>
              </a:solidFill>
              <a:latin typeface="Times New Roman" panose="02020603050405020304" pitchFamily="18" charset="0"/>
              <a:cs typeface="Times New Roman" panose="02020603050405020304" pitchFamily="18" charset="0"/>
            </a:endParaRPr>
          </a:p>
          <a:p>
            <a:pPr algn="just">
              <a:lnSpc>
                <a:spcPct val="150000"/>
              </a:lnSpc>
            </a:pPr>
            <a:r>
              <a:rPr lang="en-US" sz="2200" dirty="0">
                <a:latin typeface="Times New Roman" panose="02020603050405020304" pitchFamily="18" charset="0"/>
                <a:cs typeface="Times New Roman" panose="02020603050405020304" pitchFamily="18" charset="0"/>
              </a:rPr>
              <a:t>If one has to go through a few extra hoops to do business in China, but once they do, they'll find one of the most exciting and fruitful ecosystems in the world.</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41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323528" y="0"/>
            <a:ext cx="8229600" cy="634082"/>
          </a:xfrm>
        </p:spPr>
        <p:txBody>
          <a:bodyPr>
            <a:normAutofit fontScale="90000"/>
          </a:bodyPr>
          <a:lstStyle/>
          <a:p>
            <a:r>
              <a:rPr lang="en-GB" dirty="0"/>
              <a:t>Introduce the Chinese culture </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356072" y="1124744"/>
            <a:ext cx="8229600" cy="4058602"/>
          </a:xfrm>
        </p:spPr>
        <p:txBody>
          <a:bodyPr>
            <a:noAutofit/>
          </a:bodyPr>
          <a:lstStyle/>
          <a:p>
            <a:pPr algn="just">
              <a:lnSpc>
                <a:spcPct val="150000"/>
              </a:lnSpc>
            </a:pPr>
            <a:r>
              <a:rPr lang="en-US" sz="36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Relationship-building</a:t>
            </a:r>
          </a:p>
          <a:p>
            <a:pPr algn="just">
              <a:lnSpc>
                <a:spcPct val="150000"/>
              </a:lnSpc>
            </a:pPr>
            <a:r>
              <a:rPr lang="en-US" sz="36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Chinese language, culture, and traditions</a:t>
            </a:r>
          </a:p>
          <a:p>
            <a:pPr algn="just">
              <a:lnSpc>
                <a:spcPct val="150000"/>
              </a:lnSpc>
            </a:pPr>
            <a:r>
              <a:rPr lang="en-US" sz="36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Online/mobile first</a:t>
            </a:r>
          </a:p>
          <a:p>
            <a:pPr algn="just">
              <a:lnSpc>
                <a:spcPct val="150000"/>
              </a:lnSpc>
            </a:pPr>
            <a:r>
              <a:rPr lang="en-US" sz="36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Things to avoid in China</a:t>
            </a:r>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696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fontScale="90000"/>
          </a:bodyPr>
          <a:lstStyle/>
          <a:p>
            <a:r>
              <a:rPr lang="en-GB" dirty="0"/>
              <a:t>Success and failure factors of joint ventures </a:t>
            </a:r>
            <a:endParaRPr lang="en-US"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p:txBody>
          <a:bodyPr/>
          <a:lstStyle/>
          <a:p>
            <a:r>
              <a:rPr lang="en-GB" dirty="0"/>
              <a:t>Cultural Differences</a:t>
            </a:r>
          </a:p>
          <a:p>
            <a:r>
              <a:rPr lang="en-GB" dirty="0"/>
              <a:t>Cultural Sensitivity</a:t>
            </a:r>
          </a:p>
          <a:p>
            <a:r>
              <a:rPr lang="en-GB" dirty="0"/>
              <a:t>Different Beliefs, Norms, and Attitudes of consumers</a:t>
            </a:r>
          </a:p>
          <a:p>
            <a:r>
              <a:rPr lang="en-GB" dirty="0"/>
              <a:t>Government rules and regulations</a:t>
            </a:r>
          </a:p>
          <a:p>
            <a:r>
              <a:rPr lang="en-GB" dirty="0"/>
              <a:t>Communication and language</a:t>
            </a:r>
          </a:p>
          <a:p>
            <a:endParaRPr lang="en-GB" dirty="0"/>
          </a:p>
        </p:txBody>
      </p:sp>
    </p:spTree>
    <p:extLst>
      <p:ext uri="{BB962C8B-B14F-4D97-AF65-F5344CB8AC3E}">
        <p14:creationId xmlns:p14="http://schemas.microsoft.com/office/powerpoint/2010/main" val="4019880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457200" y="0"/>
            <a:ext cx="8229600" cy="562074"/>
          </a:xfrm>
        </p:spPr>
        <p:txBody>
          <a:bodyPr>
            <a:normAutofit fontScale="90000"/>
          </a:bodyPr>
          <a:lstStyle/>
          <a:p>
            <a:r>
              <a:rPr lang="en-GB" dirty="0"/>
              <a:t>Cultural Differences</a:t>
            </a:r>
            <a:endParaRPr lang="en-US"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465252" y="764704"/>
            <a:ext cx="8499235" cy="4968552"/>
          </a:xfrm>
        </p:spPr>
        <p:txBody>
          <a:bodyPr>
            <a:normAutofit fontScale="92500" lnSpcReduction="10000"/>
          </a:bodyPr>
          <a:lstStyle/>
          <a:p>
            <a:pPr marL="0" indent="0" algn="just">
              <a:lnSpc>
                <a:spcPct val="160000"/>
              </a:lnSpc>
              <a:buNone/>
            </a:pPr>
            <a:r>
              <a:rPr lang="en-US" sz="2800" dirty="0">
                <a:latin typeface="Times New Roman" panose="02020603050405020304" pitchFamily="18" charset="0"/>
                <a:cs typeface="Times New Roman" panose="02020603050405020304" pitchFamily="18" charset="0"/>
              </a:rPr>
              <a:t>Knowledge gained from researching the relationship between culture and language has had global business ramifications. Hofstede's cultural dimensions theory appears to be appropriate when comparing the cultures of the UK and China (Hofstede, 2017). These movements and research trends should address the information gap, illuminate IB communication, boost theory development, and advance the field.</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3593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469363" y="0"/>
            <a:ext cx="8229600" cy="922114"/>
          </a:xfrm>
        </p:spPr>
        <p:txBody>
          <a:bodyPr>
            <a:normAutofit fontScale="90000"/>
          </a:bodyPr>
          <a:lstStyle/>
          <a:p>
            <a:pPr marL="0" marR="0">
              <a:lnSpc>
                <a:spcPct val="150000"/>
              </a:lnSpc>
              <a:spcBef>
                <a:spcPts val="2400"/>
              </a:spcBef>
              <a:spcAft>
                <a:spcPts val="0"/>
              </a:spcAft>
            </a:pPr>
            <a:r>
              <a:rPr lang="en-GB"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Cultural Differences </a:t>
            </a:r>
            <a:endPar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C86B8100-A5F4-B4EB-D22D-A810F9798A46}"/>
              </a:ext>
            </a:extLst>
          </p:cNvPr>
          <p:cNvGraphicFramePr>
            <a:graphicFrameLocks noGrp="1"/>
          </p:cNvGraphicFramePr>
          <p:nvPr>
            <p:ph idx="1"/>
          </p:nvPr>
        </p:nvGraphicFramePr>
        <p:xfrm>
          <a:off x="443384" y="1052736"/>
          <a:ext cx="8449096"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991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457200" y="188640"/>
            <a:ext cx="8229600" cy="634082"/>
          </a:xfrm>
        </p:spPr>
        <p:txBody>
          <a:bodyPr>
            <a:normAutofit fontScale="90000"/>
          </a:bodyPr>
          <a:lstStyle/>
          <a:p>
            <a:r>
              <a:rPr lang="en-GB" dirty="0"/>
              <a:t>Cultural sensitivity in China</a:t>
            </a:r>
            <a:endParaRPr lang="en-US" dirty="0"/>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457200" y="848122"/>
            <a:ext cx="8229600" cy="4741117"/>
          </a:xfrm>
        </p:spPr>
        <p:txBody>
          <a:bodyPr>
            <a:normAutofit fontScale="92500" lnSpcReduction="20000"/>
          </a:bodyPr>
          <a:lstStyle/>
          <a:p>
            <a:pPr algn="just">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Research the market thoroughly before making any purchases</a:t>
            </a:r>
          </a:p>
          <a:p>
            <a:pPr algn="just">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Adjust for local context and publish on appropriate channels</a:t>
            </a:r>
            <a:endParaRPr lang="en-GB" dirty="0">
              <a:solidFill>
                <a:srgbClr val="000000"/>
              </a:solidFill>
              <a:latin typeface="Times New Roman" panose="02020603050405020304" pitchFamily="18" charset="0"/>
              <a:ea typeface="Palatino Linotype" panose="02040502050505030304" pitchFamily="18" charset="0"/>
              <a:cs typeface="Palatino Linotype" panose="02040502050505030304" pitchFamily="18" charset="0"/>
            </a:endParaRPr>
          </a:p>
          <a:p>
            <a:pPr algn="just">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Recognize the shifting tendencies</a:t>
            </a:r>
          </a:p>
          <a:p>
            <a:pPr algn="just">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Make use of a digital marketing firm based in China</a:t>
            </a:r>
            <a:endParaRPr lang="en-US" sz="4800" dirty="0"/>
          </a:p>
        </p:txBody>
      </p:sp>
    </p:spTree>
    <p:extLst>
      <p:ext uri="{BB962C8B-B14F-4D97-AF65-F5344CB8AC3E}">
        <p14:creationId xmlns:p14="http://schemas.microsoft.com/office/powerpoint/2010/main" val="459178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457200" y="260648"/>
            <a:ext cx="8229600" cy="490066"/>
          </a:xfrm>
        </p:spPr>
        <p:txBody>
          <a:bodyPr>
            <a:normAutofit fontScale="90000"/>
          </a:bodyPr>
          <a:lstStyle/>
          <a:p>
            <a:pPr marL="0" marR="0">
              <a:lnSpc>
                <a:spcPct val="150000"/>
              </a:lnSpc>
              <a:spcBef>
                <a:spcPts val="2400"/>
              </a:spcBef>
              <a:spcAft>
                <a:spcPts val="0"/>
              </a:spcAft>
            </a:pPr>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Barriers and Challenges</a:t>
            </a:r>
            <a:endPar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477746" y="1052736"/>
            <a:ext cx="8486741" cy="4464496"/>
          </a:xfrm>
        </p:spPr>
        <p:txBody>
          <a:bodyPr>
            <a:normAutofit fontScale="92500" lnSpcReduction="10000"/>
          </a:bodyPr>
          <a:lstStyle/>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Market access</a:t>
            </a:r>
          </a:p>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Consumer preference</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Governmental challenges</a:t>
            </a:r>
          </a:p>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Competition</a:t>
            </a:r>
            <a:endParaRPr lang="en-GB" dirty="0">
              <a:solidFill>
                <a:srgbClr val="000000"/>
              </a:solidFill>
              <a:latin typeface="Times New Roman" panose="02020603050405020304" pitchFamily="18" charset="0"/>
              <a:ea typeface="Palatino Linotype" panose="02040502050505030304" pitchFamily="18" charset="0"/>
              <a:cs typeface="Times New Roman" panose="02020603050405020304" pitchFamily="18" charset="0"/>
            </a:endParaRPr>
          </a:p>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Human resources</a:t>
            </a:r>
          </a:p>
          <a:p>
            <a:pPr>
              <a:lnSpc>
                <a:spcPct val="150000"/>
              </a:lnSpc>
            </a:pPr>
            <a:r>
              <a:rPr lang="en-GB"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Language and cultural barriers</a:t>
            </a:r>
            <a:endParaRPr lang="en-US"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2108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457200" y="274637"/>
            <a:ext cx="8229600" cy="1092985"/>
          </a:xfrm>
        </p:spPr>
        <p:txBody>
          <a:bodyPr>
            <a:noAutofit/>
          </a:bodyPr>
          <a:lstStyle/>
          <a:p>
            <a:pPr marL="0" marR="0">
              <a:lnSpc>
                <a:spcPct val="150000"/>
              </a:lnSpc>
              <a:spcBef>
                <a:spcPts val="2400"/>
              </a:spcBef>
              <a:spcAft>
                <a:spcPts val="0"/>
              </a:spcAft>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strategies and Recommendations</a:t>
            </a:r>
            <a:endParaRPr lang="en-US"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457200" y="1367623"/>
            <a:ext cx="8229600" cy="4752528"/>
          </a:xfrm>
        </p:spPr>
        <p:txBody>
          <a:bodyPr>
            <a:normAutofit/>
          </a:bodyPr>
          <a:lstStyle/>
          <a:p>
            <a:pPr algn="just">
              <a:lnSpc>
                <a:spcPct val="150000"/>
              </a:lnSpc>
            </a:pPr>
            <a:r>
              <a:rPr lang="en-GB" sz="2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Create a Website That Speaks to Chinese Audiences and Learn to Market to Them</a:t>
            </a:r>
          </a:p>
          <a:p>
            <a:pPr algn="just">
              <a:lnSpc>
                <a:spcPct val="150000"/>
              </a:lnSpc>
            </a:pPr>
            <a:r>
              <a:rPr lang="en-GB" sz="2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Research Your Rivals</a:t>
            </a:r>
            <a:endParaRPr lang="en-GB" sz="2800" dirty="0">
              <a:solidFill>
                <a:srgbClr val="000000"/>
              </a:solidFill>
              <a:latin typeface="Times New Roman" panose="02020603050405020304" pitchFamily="18" charset="0"/>
              <a:ea typeface="Palatino Linotype" panose="02040502050505030304" pitchFamily="18" charset="0"/>
              <a:cs typeface="Palatino Linotype" panose="02040502050505030304" pitchFamily="18" charset="0"/>
            </a:endParaRPr>
          </a:p>
          <a:p>
            <a:pPr algn="just">
              <a:lnSpc>
                <a:spcPct val="150000"/>
              </a:lnSpc>
            </a:pPr>
            <a:r>
              <a:rPr lang="en-GB" sz="2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Engage in the Local social media</a:t>
            </a:r>
          </a:p>
          <a:p>
            <a:pPr algn="just">
              <a:lnSpc>
                <a:spcPct val="150000"/>
              </a:lnSpc>
            </a:pPr>
            <a:r>
              <a:rPr lang="en-GB" sz="2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To Facilitate Cross-Cultural Communication and Establish Links to Key Opinion Leaders</a:t>
            </a:r>
            <a:endParaRPr lang="en-US" sz="4400" dirty="0"/>
          </a:p>
        </p:txBody>
      </p:sp>
    </p:spTree>
    <p:extLst>
      <p:ext uri="{BB962C8B-B14F-4D97-AF65-F5344CB8AC3E}">
        <p14:creationId xmlns:p14="http://schemas.microsoft.com/office/powerpoint/2010/main" val="1498498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426120" y="1470484"/>
            <a:ext cx="8229600" cy="3917032"/>
          </a:xfrm>
        </p:spPr>
        <p:txBody>
          <a:bodyPr>
            <a:normAutofit/>
          </a:bodyPr>
          <a:lstStyle/>
          <a:p>
            <a:pPr marL="0" indent="0" algn="just">
              <a:lnSpc>
                <a:spcPct val="150000"/>
              </a:lnSpc>
              <a:buNone/>
            </a:pPr>
            <a:r>
              <a:rPr lang="en-US" sz="24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rPr>
              <a:t>This thesis sets out to answer the question, "Does a UK company expand its business in China market to increase its performance?" As a result of China's economy undergoing reform over the course of several years, a new business climate has arisen, and this paper assesses its efficacy. To better control its diverse and market-based economy, China is working toward developing an unified rule of law structure.</a:t>
            </a:r>
            <a:endParaRPr lang="en-US" sz="4000" dirty="0"/>
          </a:p>
        </p:txBody>
      </p:sp>
    </p:spTree>
    <p:extLst>
      <p:ext uri="{BB962C8B-B14F-4D97-AF65-F5344CB8AC3E}">
        <p14:creationId xmlns:p14="http://schemas.microsoft.com/office/powerpoint/2010/main" val="3463758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457200" y="0"/>
            <a:ext cx="8229600" cy="620688"/>
          </a:xfrm>
        </p:spPr>
        <p:txBody>
          <a:bodyPr>
            <a:normAutofit fontScale="90000"/>
          </a:bodyPr>
          <a:lstStyle/>
          <a:p>
            <a:r>
              <a:rPr lang="en-GB" b="1" dirty="0"/>
              <a:t>References </a:t>
            </a:r>
            <a:endParaRPr lang="en-US" b="1"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457200" y="623556"/>
            <a:ext cx="8686800" cy="5397732"/>
          </a:xfrm>
        </p:spPr>
        <p:txBody>
          <a:bodyPr>
            <a:normAutofit lnSpcReduction="10000"/>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Dong, K. and Liu, Y., 2017. Cross‐cultural management in China.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Cross Cultural Management: An International Journal</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17</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(3), pp.223-243.</a:t>
            </a:r>
            <a:endParaRPr lang="en-US" sz="1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endParaRPr>
          </a:p>
          <a:p>
            <a:pPr marL="0" marR="0" algn="just">
              <a:lnSpc>
                <a:spcPct val="150000"/>
              </a:lnSpc>
              <a:spcBef>
                <a:spcPts val="0"/>
              </a:spcBef>
              <a:spcAft>
                <a:spcPts val="0"/>
              </a:spcAft>
            </a:pPr>
            <a:r>
              <a:rPr lang="en-GB" sz="1800" dirty="0" err="1">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Ghauri</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P. and Fang, T., 2019. Negotiating with the Chinese: A socio-cultural analysis.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Journal of World Business</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36</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(3), pp.303-325.</a:t>
            </a:r>
            <a:endParaRPr lang="en-US" sz="1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Griffith, D.A., 2015. The role of communication competencies in international business relationship development.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Journal of World Business</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37</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(4), pp.256-265.</a:t>
            </a:r>
            <a:endParaRPr lang="en-US" sz="1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Hamilton, L. and Webster, P., 2018.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The international business environment</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Oxford University Press.</a:t>
            </a:r>
          </a:p>
          <a:p>
            <a:pPr marL="0" algn="just">
              <a:lnSpc>
                <a:spcPct val="150000"/>
              </a:lnSpc>
              <a:spcBef>
                <a:spcPts val="0"/>
              </a:spcBef>
            </a:pP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Pun, K.F., Chin, K.S. and Lau, H., 2015. A review of the Chinese cultural influences on Chinese enterprise management.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International Journal of Management Reviews</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2</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(4), pp.325-338.Tian, K. and Borges, L., 2017. Cross-cultural issues in marketing communications: An anthropological perspective of international business.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International Journal of China Marketing</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2</a:t>
            </a:r>
            <a:r>
              <a:rPr lang="en-GB" sz="1800" dirty="0">
                <a:solidFill>
                  <a:srgbClr val="000000"/>
                </a:solidFill>
                <a:effectLst/>
                <a:latin typeface="Times New Roman" panose="02020603050405020304" pitchFamily="18" charset="0"/>
                <a:ea typeface="Palatino Linotype" panose="02040502050505030304" pitchFamily="18" charset="0"/>
                <a:cs typeface="Times New Roman" panose="02020603050405020304" pitchFamily="18" charset="0"/>
              </a:rPr>
              <a:t>(1), pp.110-126.</a:t>
            </a:r>
            <a:endParaRPr lang="en-US" sz="1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endParaRPr>
          </a:p>
          <a:p>
            <a:pPr marL="0" marR="0" algn="just">
              <a:lnSpc>
                <a:spcPct val="150000"/>
              </a:lnSpc>
              <a:spcBef>
                <a:spcPts val="0"/>
              </a:spcBef>
              <a:spcAft>
                <a:spcPts val="0"/>
              </a:spcAft>
            </a:pPr>
            <a:endParaRPr lang="en-US" sz="1800" dirty="0">
              <a:solidFill>
                <a:srgbClr val="000000"/>
              </a:solidFill>
              <a:effectLst/>
              <a:latin typeface="Times New Roman" panose="02020603050405020304" pitchFamily="18" charset="0"/>
              <a:ea typeface="Palatino Linotype" panose="02040502050505030304" pitchFamily="18" charset="0"/>
              <a:cs typeface="Palatino Linotype" panose="0204050205050503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457200" y="623556"/>
            <a:ext cx="8686800" cy="5397732"/>
          </a:xfrm>
        </p:spPr>
        <p:txBody>
          <a:bodyPr>
            <a:normAutofit fontScale="77500" lnSpcReduction="20000"/>
          </a:bodyPr>
          <a:lstStyle/>
          <a:p>
            <a:pPr marL="0" marR="0" indent="0" algn="ctr">
              <a:lnSpc>
                <a:spcPct val="150000"/>
              </a:lnSpc>
              <a:spcBef>
                <a:spcPts val="0"/>
              </a:spcBef>
              <a:spcAft>
                <a:spcPts val="0"/>
              </a:spcAft>
              <a:buNone/>
            </a:pPr>
            <a:r>
              <a:rPr lang="en-US" sz="17500" dirty="0">
                <a:solidFill>
                  <a:srgbClr val="000000"/>
                </a:solidFill>
                <a:effectLst/>
                <a:latin typeface="Bauhaus 93" panose="04030905020B02020C02" pitchFamily="82" charset="0"/>
                <a:ea typeface="Palatino Linotype" panose="02040502050505030304" pitchFamily="18" charset="0"/>
                <a:cs typeface="Times New Roman" panose="02020603050405020304" pitchFamily="18" charset="0"/>
              </a:rPr>
              <a:t>Thank </a:t>
            </a:r>
          </a:p>
          <a:p>
            <a:pPr marL="0" marR="0" indent="0" algn="ctr">
              <a:lnSpc>
                <a:spcPct val="150000"/>
              </a:lnSpc>
              <a:spcBef>
                <a:spcPts val="0"/>
              </a:spcBef>
              <a:spcAft>
                <a:spcPts val="0"/>
              </a:spcAft>
              <a:buNone/>
            </a:pPr>
            <a:r>
              <a:rPr lang="en-US" sz="17500" dirty="0">
                <a:solidFill>
                  <a:srgbClr val="000000"/>
                </a:solidFill>
                <a:effectLst/>
                <a:latin typeface="Bauhaus 93" panose="04030905020B02020C02" pitchFamily="82" charset="0"/>
                <a:ea typeface="Palatino Linotype" panose="02040502050505030304" pitchFamily="18" charset="0"/>
                <a:cs typeface="Times New Roman" panose="02020603050405020304" pitchFamily="18" charset="0"/>
              </a:rPr>
              <a:t>You</a:t>
            </a:r>
            <a:endParaRPr lang="en-US" sz="17500" dirty="0">
              <a:solidFill>
                <a:srgbClr val="000000"/>
              </a:solidFill>
              <a:effectLst/>
              <a:latin typeface="Bauhaus 93" panose="04030905020B02020C02" pitchFamily="82" charset="0"/>
              <a:ea typeface="Palatino Linotype" panose="02040502050505030304" pitchFamily="18" charset="0"/>
              <a:cs typeface="Palatino Linotype" panose="02040502050505030304" pitchFamily="18" charset="0"/>
            </a:endParaRPr>
          </a:p>
        </p:txBody>
      </p:sp>
    </p:spTree>
    <p:extLst>
      <p:ext uri="{BB962C8B-B14F-4D97-AF65-F5344CB8AC3E}">
        <p14:creationId xmlns:p14="http://schemas.microsoft.com/office/powerpoint/2010/main" val="17170931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 ds:uri="http://schemas.microsoft.com/office/infopath/2007/PartnerControl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0/xmlns/"/>
    <ds:schemaRef ds:uri="http://www.w3.org/2001/XMLSchema"/>
    <ds:schemaRef ds:uri="211f9404-bca0-4bcf-9c1d-965ccb6f8d2d"/>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3391</Words>
  <Application>Microsoft Office PowerPoint</Application>
  <PresentationFormat>On-screen Show (4:3)</PresentationFormat>
  <Paragraphs>98</Paragraphs>
  <Slides>15</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Bahnschrift SemiBold</vt:lpstr>
      <vt:lpstr>Bauhaus 93</vt:lpstr>
      <vt:lpstr>Calibri</vt:lpstr>
      <vt:lpstr>Myriad Pro</vt:lpstr>
      <vt:lpstr>Times New Roman</vt:lpstr>
      <vt:lpstr>20140311PresentationUWTSDTemplate</vt:lpstr>
      <vt:lpstr>Name: Ronju Costa Module: International Business Communication Module Code: LCBB6001 Lecturer: Dr Hossein Shokri Assignment Title: Group Presentation Student ID: 1921242</vt:lpstr>
      <vt:lpstr>International Business Communication</vt:lpstr>
      <vt:lpstr>Agenda of the presentation </vt:lpstr>
      <vt:lpstr>Introduction to the context </vt:lpstr>
      <vt:lpstr>Introduce the Chinese culture </vt:lpstr>
      <vt:lpstr>Introduce the Chinese culture </vt:lpstr>
      <vt:lpstr>Success and failure factors of joint ventures </vt:lpstr>
      <vt:lpstr>Cultural Differences</vt:lpstr>
      <vt:lpstr>Cultural Differences </vt:lpstr>
      <vt:lpstr>Cultural sensitivity in China</vt:lpstr>
      <vt:lpstr>Communication Barriers and Challenges</vt:lpstr>
      <vt:lpstr>Communication strategies and Recommendations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Ronju Costa (1921242)</cp:lastModifiedBy>
  <cp:revision>17</cp:revision>
  <dcterms:created xsi:type="dcterms:W3CDTF">2015-04-14T15:21:28Z</dcterms:created>
  <dcterms:modified xsi:type="dcterms:W3CDTF">2022-11-22T20:24:23Z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