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9" r:id="rId1"/>
  </p:sldMasterIdLst>
  <p:notesMasterIdLst>
    <p:notesMasterId r:id="rId51"/>
  </p:notesMasterIdLst>
  <p:sldIdLst>
    <p:sldId id="257" r:id="rId2"/>
    <p:sldId id="258" r:id="rId3"/>
    <p:sldId id="290" r:id="rId4"/>
    <p:sldId id="259" r:id="rId5"/>
    <p:sldId id="303" r:id="rId6"/>
    <p:sldId id="304" r:id="rId7"/>
    <p:sldId id="306" r:id="rId8"/>
    <p:sldId id="307" r:id="rId9"/>
    <p:sldId id="308" r:id="rId10"/>
    <p:sldId id="305" r:id="rId11"/>
    <p:sldId id="309" r:id="rId12"/>
    <p:sldId id="310" r:id="rId13"/>
    <p:sldId id="311" r:id="rId14"/>
    <p:sldId id="312" r:id="rId15"/>
    <p:sldId id="313" r:id="rId16"/>
    <p:sldId id="289" r:id="rId17"/>
    <p:sldId id="292" r:id="rId18"/>
    <p:sldId id="293" r:id="rId19"/>
    <p:sldId id="291" r:id="rId20"/>
    <p:sldId id="262" r:id="rId21"/>
    <p:sldId id="298" r:id="rId22"/>
    <p:sldId id="299" r:id="rId23"/>
    <p:sldId id="300" r:id="rId24"/>
    <p:sldId id="301" r:id="rId25"/>
    <p:sldId id="302" r:id="rId26"/>
    <p:sldId id="281" r:id="rId27"/>
    <p:sldId id="282" r:id="rId28"/>
    <p:sldId id="261" r:id="rId29"/>
    <p:sldId id="284" r:id="rId30"/>
    <p:sldId id="285" r:id="rId31"/>
    <p:sldId id="263" r:id="rId32"/>
    <p:sldId id="264" r:id="rId33"/>
    <p:sldId id="287" r:id="rId34"/>
    <p:sldId id="283" r:id="rId35"/>
    <p:sldId id="266" r:id="rId36"/>
    <p:sldId id="267" r:id="rId37"/>
    <p:sldId id="268" r:id="rId38"/>
    <p:sldId id="269" r:id="rId39"/>
    <p:sldId id="270" r:id="rId40"/>
    <p:sldId id="272" r:id="rId41"/>
    <p:sldId id="288" r:id="rId42"/>
    <p:sldId id="273" r:id="rId43"/>
    <p:sldId id="274" r:id="rId44"/>
    <p:sldId id="275" r:id="rId45"/>
    <p:sldId id="276" r:id="rId46"/>
    <p:sldId id="277" r:id="rId47"/>
    <p:sldId id="278" r:id="rId48"/>
    <p:sldId id="279" r:id="rId49"/>
    <p:sldId id="280"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9" autoAdjust="0"/>
    <p:restoredTop sz="94660"/>
  </p:normalViewPr>
  <p:slideViewPr>
    <p:cSldViewPr snapToGrid="0">
      <p:cViewPr varScale="1">
        <p:scale>
          <a:sx n="115" d="100"/>
          <a:sy n="115" d="100"/>
        </p:scale>
        <p:origin x="144"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E5472C-51BC-422B-B184-624E8710E868}" type="datetimeFigureOut">
              <a:rPr lang="en-GB" smtClean="0"/>
              <a:t>24/02/2020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20BF1D-3E70-4815-8FF1-9B90BC729B31}" type="slidenum">
              <a:rPr lang="en-GB" smtClean="0"/>
              <a:t>‹#›</a:t>
            </a:fld>
            <a:endParaRPr lang="en-GB"/>
          </a:p>
        </p:txBody>
      </p:sp>
    </p:spTree>
    <p:extLst>
      <p:ext uri="{BB962C8B-B14F-4D97-AF65-F5344CB8AC3E}">
        <p14:creationId xmlns:p14="http://schemas.microsoft.com/office/powerpoint/2010/main" val="4117470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4</a:t>
            </a:fld>
            <a:endParaRPr lang="en-GB"/>
          </a:p>
        </p:txBody>
      </p:sp>
    </p:spTree>
    <p:extLst>
      <p:ext uri="{BB962C8B-B14F-4D97-AF65-F5344CB8AC3E}">
        <p14:creationId xmlns:p14="http://schemas.microsoft.com/office/powerpoint/2010/main" val="31978522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2/24/2020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223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82701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1366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39479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9712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5053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20626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81326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79331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73750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42315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3590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262861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350332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02427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65879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954109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600201"/>
            <a:ext cx="53848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noChangeArrowheads="1"/>
          </p:cNvSpPr>
          <p:nvPr>
            <p:ph type="dt" sz="half" idx="10"/>
          </p:nvPr>
        </p:nvSpPr>
        <p:spPr>
          <a:xfrm>
            <a:off x="609600" y="6248400"/>
            <a:ext cx="2844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GB" altLang="en-US"/>
          </a:p>
        </p:txBody>
      </p:sp>
      <p:sp>
        <p:nvSpPr>
          <p:cNvPr id="6" name="Rectangle 5"/>
          <p:cNvSpPr>
            <a:spLocks noGrp="1" noChangeArrowheads="1"/>
          </p:cNvSpPr>
          <p:nvPr>
            <p:ph type="ftr" sz="quarter" idx="11"/>
          </p:nvPr>
        </p:nvSpPr>
        <p:spPr/>
        <p:txBody>
          <a:bodyPr/>
          <a:lstStyle>
            <a:lvl1pPr>
              <a:defRPr/>
            </a:lvl1pPr>
          </a:lstStyle>
          <a:p>
            <a:endParaRPr lang="en-GB" altLang="en-US"/>
          </a:p>
        </p:txBody>
      </p:sp>
      <p:sp>
        <p:nvSpPr>
          <p:cNvPr id="7" name="Rectangle 6"/>
          <p:cNvSpPr>
            <a:spLocks noGrp="1" noChangeArrowheads="1"/>
          </p:cNvSpPr>
          <p:nvPr>
            <p:ph type="sldNum" sz="quarter" idx="12"/>
          </p:nvPr>
        </p:nvSpPr>
        <p:spPr/>
        <p:txBody>
          <a:bodyPr/>
          <a:lstStyle>
            <a:lvl1pPr>
              <a:defRPr/>
            </a:lvl1pPr>
          </a:lstStyle>
          <a:p>
            <a:fld id="{84B8189E-004E-45DA-8C53-7BEC7B61F92D}" type="slidenum">
              <a:rPr lang="en-GB" altLang="en-US"/>
              <a:pPr/>
              <a:t>‹#›</a:t>
            </a:fld>
            <a:endParaRPr lang="en-GB" altLang="en-US"/>
          </a:p>
        </p:txBody>
      </p:sp>
    </p:spTree>
    <p:extLst>
      <p:ext uri="{BB962C8B-B14F-4D97-AF65-F5344CB8AC3E}">
        <p14:creationId xmlns:p14="http://schemas.microsoft.com/office/powerpoint/2010/main" val="731160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2/24/2020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283377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 id="2147483707"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hyperlink" Target="http://en.wikipedia.org/wiki/International_Monetary_Fun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en.wikipedia.org/wiki/Technology"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imf.org/external/np/exr/facts/glance.ht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t41rFqVpB1I" TargetMode="External"/><Relationship Id="rId2" Type="http://schemas.openxmlformats.org/officeDocument/2006/relationships/hyperlink" Target="https://www.youtube.com/watch?v=DLtxUiwY6j8"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en.wikipedia.org/wiki/Natural_environment" TargetMode="External"/><Relationship Id="rId3" Type="http://schemas.openxmlformats.org/officeDocument/2006/relationships/hyperlink" Target="https://en.wikipedia.org/wiki/Water_pollution" TargetMode="External"/><Relationship Id="rId7" Type="http://schemas.openxmlformats.org/officeDocument/2006/relationships/hyperlink" Target="https://en.wikipedia.org/wiki/Employment" TargetMode="External"/><Relationship Id="rId2" Type="http://schemas.openxmlformats.org/officeDocument/2006/relationships/hyperlink" Target="https://en.wikipedia.org/wiki/Global_warming" TargetMode="External"/><Relationship Id="rId1" Type="http://schemas.openxmlformats.org/officeDocument/2006/relationships/slideLayout" Target="../slideLayouts/slideLayout2.xml"/><Relationship Id="rId6" Type="http://schemas.openxmlformats.org/officeDocument/2006/relationships/hyperlink" Target="https://en.wikipedia.org/wiki/Business" TargetMode="External"/><Relationship Id="rId11" Type="http://schemas.openxmlformats.org/officeDocument/2006/relationships/hyperlink" Target="https://en.wikipedia.org/wiki/Political_globalization" TargetMode="External"/><Relationship Id="rId5" Type="http://schemas.openxmlformats.org/officeDocument/2006/relationships/hyperlink" Target="https://en.wikipedia.org/wiki/Overfishing" TargetMode="External"/><Relationship Id="rId10" Type="http://schemas.openxmlformats.org/officeDocument/2006/relationships/hyperlink" Target="https://en.wikipedia.org/wiki/Cultural_globalization" TargetMode="External"/><Relationship Id="rId4" Type="http://schemas.openxmlformats.org/officeDocument/2006/relationships/hyperlink" Target="https://en.wikipedia.org/wiki/Air_pollution" TargetMode="External"/><Relationship Id="rId9" Type="http://schemas.openxmlformats.org/officeDocument/2006/relationships/hyperlink" Target="https://en.wikipedia.org/wiki/Economic_globalization"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qz.com/767751/marxist-philosopher-slavoj-zizek-on-europes-refugee-crisis-the-left-is-wrong-to-pity-and-romanticize-migrants/" TargetMode="External"/><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hyperlink" Target="https://www.youtube.com/watch?v=r-Nw7HbaeWY"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LOvrkkj_T-I" TargetMode="External"/><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wmf"/><Relationship Id="rId1" Type="http://schemas.openxmlformats.org/officeDocument/2006/relationships/slideLayout" Target="../slideLayouts/slideLayout4.xml"/><Relationship Id="rId4" Type="http://schemas.openxmlformats.org/officeDocument/2006/relationships/hyperlink" Target="http://myweb.stedwards.edu/mikef/dimenz.htm"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worldbank.org/en/who-we-are" TargetMode="External"/><Relationship Id="rId2" Type="http://schemas.openxmlformats.org/officeDocument/2006/relationships/hyperlink" Target="https://www.oxfam.org/en/5-shocking-facts-about-extreme-global-inequality-and-how-even-i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3"/>
          <p:cNvSpPr>
            <a:spLocks noGrp="1"/>
          </p:cNvSpPr>
          <p:nvPr>
            <p:ph type="sldNum" sz="quarter" idx="12"/>
          </p:nvPr>
        </p:nvSpPr>
        <p:spPr>
          <a:xfrm>
            <a:off x="0" y="6172200"/>
            <a:ext cx="7543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460179C-9C72-4B7A-82DB-A4108D2521A4}" type="slidenum">
              <a:rPr lang="en-US" altLang="en-US"/>
              <a:pPr eaLnBrk="1" hangingPunct="1"/>
              <a:t>1</a:t>
            </a:fld>
            <a:endParaRPr lang="en-US" altLang="en-US"/>
          </a:p>
        </p:txBody>
      </p:sp>
      <p:sp>
        <p:nvSpPr>
          <p:cNvPr id="5" name="Rectangle 2"/>
          <p:cNvSpPr txBox="1">
            <a:spLocks noChangeArrowheads="1"/>
          </p:cNvSpPr>
          <p:nvPr/>
        </p:nvSpPr>
        <p:spPr bwMode="auto">
          <a:xfrm>
            <a:off x="2309813" y="0"/>
            <a:ext cx="7772400" cy="2590800"/>
          </a:xfrm>
          <a:prstGeom prst="rect">
            <a:avLst/>
          </a:prstGeom>
          <a:noFill/>
          <a:ln w="9525">
            <a:noFill/>
            <a:miter lim="800000"/>
            <a:headEnd/>
            <a:tailEnd/>
          </a:ln>
        </p:spPr>
        <p:txBody>
          <a:bodyPr anchor="ctr"/>
          <a:lstStyle/>
          <a:p>
            <a:pPr algn="ctr">
              <a:defRPr/>
            </a:pPr>
            <a:r>
              <a:rPr lang="en-US" sz="6000" kern="0" dirty="0">
                <a:latin typeface="+mj-lt"/>
                <a:ea typeface="+mj-ea"/>
                <a:cs typeface="+mj-cs"/>
              </a:rPr>
              <a:t>Globalization Theory</a:t>
            </a:r>
          </a:p>
        </p:txBody>
      </p:sp>
      <p:sp>
        <p:nvSpPr>
          <p:cNvPr id="6" name="Rectangle 3"/>
          <p:cNvSpPr txBox="1">
            <a:spLocks noChangeArrowheads="1"/>
          </p:cNvSpPr>
          <p:nvPr/>
        </p:nvSpPr>
        <p:spPr bwMode="auto">
          <a:xfrm>
            <a:off x="2952750" y="1714500"/>
            <a:ext cx="6400800" cy="1752600"/>
          </a:xfrm>
          <a:prstGeom prst="rect">
            <a:avLst/>
          </a:prstGeom>
          <a:noFill/>
          <a:ln w="9525">
            <a:noFill/>
            <a:miter lim="800000"/>
            <a:headEnd/>
            <a:tailEnd/>
          </a:ln>
        </p:spPr>
        <p:txBody>
          <a:bodyPr/>
          <a:lstStyle/>
          <a:p>
            <a:pPr marL="342900" indent="-342900" algn="ctr">
              <a:spcBef>
                <a:spcPct val="20000"/>
              </a:spcBef>
              <a:buFontTx/>
              <a:buChar char="•"/>
              <a:defRPr/>
            </a:pPr>
            <a:r>
              <a:rPr lang="en-US" sz="2800" kern="0" dirty="0"/>
              <a:t>Prof George </a:t>
            </a:r>
            <a:r>
              <a:rPr lang="en-US" sz="2800" kern="0" dirty="0" err="1" smtClean="0"/>
              <a:t>Ritzer</a:t>
            </a:r>
            <a:endParaRPr lang="en-US" sz="2800" kern="0" dirty="0"/>
          </a:p>
        </p:txBody>
      </p:sp>
      <p:pic>
        <p:nvPicPr>
          <p:cNvPr id="819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08544" y="2822171"/>
            <a:ext cx="3571875" cy="2643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7"/>
          <p:cNvPicPr>
            <a:picLocks noChangeAspect="1" noChangeArrowheads="1"/>
          </p:cNvPicPr>
          <p:nvPr/>
        </p:nvPicPr>
        <p:blipFill rotWithShape="1">
          <a:blip r:embed="rId3">
            <a:extLst>
              <a:ext uri="{28A0092B-C50C-407E-A947-70E740481C1C}">
                <a14:useLocalDpi xmlns:a14="http://schemas.microsoft.com/office/drawing/2010/main" val="0"/>
              </a:ext>
            </a:extLst>
          </a:blip>
          <a:srcRect l="16565" t="13485" r="22883" b="-328"/>
          <a:stretch/>
        </p:blipFill>
        <p:spPr bwMode="auto">
          <a:xfrm>
            <a:off x="2743200" y="2590800"/>
            <a:ext cx="2335877" cy="3350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053459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Rot="1" noChangeArrowheads="1"/>
          </p:cNvSpPr>
          <p:nvPr>
            <p:ph type="title"/>
          </p:nvPr>
        </p:nvSpPr>
        <p:spPr/>
        <p:txBody>
          <a:bodyPr/>
          <a:lstStyle/>
          <a:p>
            <a:pPr eaLnBrk="1" hangingPunct="1"/>
            <a:r>
              <a:rPr lang="en-US" altLang="en-US" dirty="0" smtClean="0"/>
              <a:t>Globalization </a:t>
            </a:r>
          </a:p>
        </p:txBody>
      </p:sp>
      <p:sp>
        <p:nvSpPr>
          <p:cNvPr id="9219" name="Rectangle 3"/>
          <p:cNvSpPr>
            <a:spLocks noGrp="1" noRot="1" noChangeArrowheads="1"/>
          </p:cNvSpPr>
          <p:nvPr>
            <p:ph idx="1"/>
          </p:nvPr>
        </p:nvSpPr>
        <p:spPr>
          <a:xfrm>
            <a:off x="987830" y="2061556"/>
            <a:ext cx="9601196" cy="3657600"/>
          </a:xfrm>
        </p:spPr>
        <p:txBody>
          <a:bodyPr>
            <a:normAutofit/>
          </a:bodyPr>
          <a:lstStyle/>
          <a:p>
            <a:pPr algn="ctr" eaLnBrk="1" hangingPunct="1">
              <a:buFontTx/>
              <a:buNone/>
            </a:pPr>
            <a:endParaRPr lang="en-US" altLang="en-US" sz="4000" dirty="0"/>
          </a:p>
          <a:p>
            <a:pPr algn="ctr" eaLnBrk="1" hangingPunct="1">
              <a:buFontTx/>
              <a:buNone/>
            </a:pPr>
            <a:r>
              <a:rPr lang="en-US" altLang="en-US" sz="4000" dirty="0"/>
              <a:t>The spread of worldwide practices, relations, consciousness, and organization of social life </a:t>
            </a:r>
          </a:p>
          <a:p>
            <a:pPr algn="ctr" eaLnBrk="1" hangingPunct="1">
              <a:buFontTx/>
              <a:buNone/>
            </a:pPr>
            <a:r>
              <a:rPr lang="en-US" altLang="en-US" sz="4000" dirty="0"/>
              <a:t>(</a:t>
            </a:r>
            <a:r>
              <a:rPr lang="en-US" altLang="en-US" sz="4000" dirty="0" err="1"/>
              <a:t>Ritzer</a:t>
            </a:r>
            <a:r>
              <a:rPr lang="en-US" altLang="en-US" sz="4000" dirty="0"/>
              <a:t>, 2008, p. 447).</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87103" y="4214993"/>
            <a:ext cx="2674449" cy="15041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87966180"/>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3494" y="1079047"/>
            <a:ext cx="8534400" cy="1507067"/>
          </a:xfrm>
        </p:spPr>
        <p:txBody>
          <a:bodyPr/>
          <a:lstStyle/>
          <a:p>
            <a:r>
              <a:rPr lang="en-GB" dirty="0" smtClean="0"/>
              <a:t>First &amp; Second </a:t>
            </a:r>
            <a:r>
              <a:rPr lang="en-GB" dirty="0" smtClean="0"/>
              <a:t>Globalization</a:t>
            </a:r>
            <a:endParaRPr lang="en-GB" dirty="0"/>
          </a:p>
        </p:txBody>
      </p:sp>
      <p:sp>
        <p:nvSpPr>
          <p:cNvPr id="3" name="Content Placeholder 2"/>
          <p:cNvSpPr>
            <a:spLocks noGrp="1"/>
          </p:cNvSpPr>
          <p:nvPr>
            <p:ph idx="1"/>
          </p:nvPr>
        </p:nvSpPr>
        <p:spPr>
          <a:xfrm>
            <a:off x="757773" y="2664299"/>
            <a:ext cx="4931184" cy="3379123"/>
          </a:xfrm>
        </p:spPr>
        <p:txBody>
          <a:bodyPr>
            <a:normAutofit lnSpcReduction="10000"/>
          </a:bodyPr>
          <a:lstStyle/>
          <a:p>
            <a:r>
              <a:rPr lang="en-GB" sz="3200" dirty="0" smtClean="0">
                <a:solidFill>
                  <a:schemeClr val="tx1"/>
                </a:solidFill>
              </a:rPr>
              <a:t>1</a:t>
            </a:r>
            <a:r>
              <a:rPr lang="en-GB" sz="3200" baseline="30000" dirty="0" smtClean="0">
                <a:solidFill>
                  <a:schemeClr val="tx1"/>
                </a:solidFill>
              </a:rPr>
              <a:t>st</a:t>
            </a:r>
            <a:r>
              <a:rPr lang="en-GB" sz="3200" dirty="0" smtClean="0">
                <a:solidFill>
                  <a:schemeClr val="tx1"/>
                </a:solidFill>
              </a:rPr>
              <a:t> globalization 1870-1914 = Industrial revolution, invention of electric lights, film, radio, automobiles, Titanic </a:t>
            </a:r>
            <a:r>
              <a:rPr lang="en-GB" sz="3200" dirty="0" err="1" smtClean="0">
                <a:solidFill>
                  <a:schemeClr val="tx1"/>
                </a:solidFill>
              </a:rPr>
              <a:t>etc</a:t>
            </a:r>
            <a:endParaRPr lang="en-GB" sz="3200" dirty="0" smtClean="0">
              <a:solidFill>
                <a:schemeClr val="tx1"/>
              </a:solidFill>
            </a:endParaRPr>
          </a:p>
          <a:p>
            <a:r>
              <a:rPr lang="en-GB" sz="3200" dirty="0" smtClean="0">
                <a:solidFill>
                  <a:schemeClr val="tx1"/>
                </a:solidFill>
              </a:rPr>
              <a:t>2</a:t>
            </a:r>
            <a:r>
              <a:rPr lang="en-GB" sz="3200" baseline="30000" dirty="0" smtClean="0">
                <a:solidFill>
                  <a:schemeClr val="tx1"/>
                </a:solidFill>
              </a:rPr>
              <a:t>nd</a:t>
            </a:r>
            <a:r>
              <a:rPr lang="en-GB" sz="3200" dirty="0" smtClean="0">
                <a:solidFill>
                  <a:schemeClr val="tx1"/>
                </a:solidFill>
              </a:rPr>
              <a:t> globalization 1970s-present</a:t>
            </a:r>
            <a:endParaRPr lang="en-GB" sz="3200" dirty="0">
              <a:solidFill>
                <a:schemeClr val="tx1"/>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19062" y="2583652"/>
            <a:ext cx="2279182" cy="15394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92641" y="815904"/>
            <a:ext cx="1524985" cy="1382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9576" y="3439864"/>
            <a:ext cx="3542256" cy="26035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52973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5123" name="Rectangle 3"/>
          <p:cNvSpPr>
            <a:spLocks noGrp="1" noChangeArrowheads="1"/>
          </p:cNvSpPr>
          <p:nvPr>
            <p:ph idx="1"/>
          </p:nvPr>
        </p:nvSpPr>
        <p:spPr>
          <a:xfrm>
            <a:off x="689260" y="2648988"/>
            <a:ext cx="10590415" cy="3757354"/>
          </a:xfrm>
        </p:spPr>
        <p:txBody>
          <a:bodyPr>
            <a:normAutofit/>
          </a:bodyPr>
          <a:lstStyle/>
          <a:p>
            <a:pPr eaLnBrk="1" hangingPunct="1">
              <a:defRPr/>
            </a:pPr>
            <a:r>
              <a:rPr lang="en-US" dirty="0">
                <a:solidFill>
                  <a:schemeClr val="tx1"/>
                </a:solidFill>
                <a:latin typeface="Times New Roman" pitchFamily="18" charset="0"/>
              </a:rPr>
              <a:t>A typical - but restrictive - definition can be taken from the </a:t>
            </a:r>
            <a:r>
              <a:rPr lang="en-US" dirty="0">
                <a:solidFill>
                  <a:schemeClr val="tx1"/>
                </a:solidFill>
                <a:latin typeface="Times New Roman" pitchFamily="18" charset="0"/>
                <a:hlinkClick r:id="rId3" tooltip="International Monetary Fund"/>
              </a:rPr>
              <a:t>International Monetary Fund</a:t>
            </a:r>
            <a:r>
              <a:rPr lang="en-US" dirty="0">
                <a:solidFill>
                  <a:schemeClr val="tx1"/>
                </a:solidFill>
                <a:latin typeface="Times New Roman" pitchFamily="18" charset="0"/>
              </a:rPr>
              <a:t> which stresses the growing economic interdependence of countries worldwide through increasing volume and variety of cross-border transactions in goods and services, free international capital flows, and more rapid and widespread diffusion of </a:t>
            </a:r>
            <a:r>
              <a:rPr lang="en-US" dirty="0">
                <a:solidFill>
                  <a:schemeClr val="tx1"/>
                </a:solidFill>
                <a:latin typeface="Times New Roman" pitchFamily="18" charset="0"/>
                <a:hlinkClick r:id="rId4" tooltip="Technology"/>
              </a:rPr>
              <a:t>technology</a:t>
            </a:r>
            <a:r>
              <a:rPr lang="en-US" dirty="0" smtClean="0">
                <a:solidFill>
                  <a:schemeClr val="tx1"/>
                </a:solidFill>
                <a:latin typeface="Times New Roman" pitchFamily="18" charset="0"/>
              </a:rPr>
              <a:t>. </a:t>
            </a:r>
            <a:endParaRPr lang="en-US" dirty="0" smtClean="0">
              <a:solidFill>
                <a:schemeClr val="tx1"/>
              </a:solidFill>
              <a:latin typeface="Times New Roman" pitchFamily="18" charset="0"/>
            </a:endParaRPr>
          </a:p>
          <a:p>
            <a:pPr eaLnBrk="1" hangingPunct="1">
              <a:defRPr/>
            </a:pPr>
            <a:r>
              <a:rPr lang="en-US" dirty="0" smtClean="0">
                <a:solidFill>
                  <a:schemeClr val="tx1"/>
                </a:solidFill>
                <a:latin typeface="Times New Roman" pitchFamily="18" charset="0"/>
              </a:rPr>
              <a:t>The </a:t>
            </a:r>
            <a:r>
              <a:rPr lang="en-US" dirty="0" smtClean="0">
                <a:solidFill>
                  <a:schemeClr val="tx1"/>
                </a:solidFill>
                <a:latin typeface="Times New Roman" pitchFamily="18" charset="0"/>
              </a:rPr>
              <a:t>biggest economic advocates of neoliberal globalization and international development are the IMF and the World Bank</a:t>
            </a:r>
          </a:p>
          <a:p>
            <a:pPr eaLnBrk="1" hangingPunct="1">
              <a:defRPr/>
            </a:pPr>
            <a:r>
              <a:rPr lang="en-US" b="1" dirty="0" smtClean="0">
                <a:solidFill>
                  <a:schemeClr val="tx1"/>
                </a:solidFill>
                <a:latin typeface="Times New Roman" pitchFamily="18" charset="0"/>
              </a:rPr>
              <a:t>To what extent is </a:t>
            </a:r>
            <a:r>
              <a:rPr lang="en-US" b="1" dirty="0" smtClean="0">
                <a:solidFill>
                  <a:schemeClr val="tx1"/>
                </a:solidFill>
                <a:latin typeface="Times New Roman" pitchFamily="18" charset="0"/>
              </a:rPr>
              <a:t>globalization </a:t>
            </a:r>
            <a:r>
              <a:rPr lang="en-US" b="1" dirty="0" smtClean="0">
                <a:solidFill>
                  <a:schemeClr val="tx1"/>
                </a:solidFill>
                <a:latin typeface="Times New Roman" pitchFamily="18" charset="0"/>
              </a:rPr>
              <a:t>synonymous with neoliberal capitalism?</a:t>
            </a:r>
            <a:endParaRPr lang="en-US" b="1" dirty="0">
              <a:solidFill>
                <a:schemeClr val="tx1"/>
              </a:solidFill>
              <a:latin typeface="Times New Roman" pitchFamily="18" charset="0"/>
            </a:endParaRPr>
          </a:p>
        </p:txBody>
      </p:sp>
      <p:sp>
        <p:nvSpPr>
          <p:cNvPr id="3" name="Footer Placeholder 2"/>
          <p:cNvSpPr>
            <a:spLocks noGrp="1"/>
          </p:cNvSpPr>
          <p:nvPr>
            <p:ph type="ftr" sz="quarter" idx="11"/>
          </p:nvPr>
        </p:nvSpPr>
        <p:spPr>
          <a:xfrm>
            <a:off x="10513520" y="5969000"/>
            <a:ext cx="766155" cy="279400"/>
          </a:xfrm>
        </p:spPr>
        <p:txBody>
          <a:bodyPr/>
          <a:lstStyle/>
          <a:p>
            <a:r>
              <a:rPr lang="en-US" sz="1050" dirty="0"/>
              <a:t>IMF, 2006</a:t>
            </a:r>
          </a:p>
        </p:txBody>
      </p:sp>
    </p:spTree>
    <p:extLst>
      <p:ext uri="{BB962C8B-B14F-4D97-AF65-F5344CB8AC3E}">
        <p14:creationId xmlns:p14="http://schemas.microsoft.com/office/powerpoint/2010/main" val="27460768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IMF and World Bank</a:t>
            </a:r>
            <a:endParaRPr lang="en-GB" dirty="0"/>
          </a:p>
        </p:txBody>
      </p:sp>
      <p:sp>
        <p:nvSpPr>
          <p:cNvPr id="3" name="Content Placeholder 2"/>
          <p:cNvSpPr>
            <a:spLocks noGrp="1"/>
          </p:cNvSpPr>
          <p:nvPr>
            <p:ph idx="1"/>
          </p:nvPr>
        </p:nvSpPr>
        <p:spPr/>
        <p:txBody>
          <a:bodyPr/>
          <a:lstStyle/>
          <a:p>
            <a:r>
              <a:rPr lang="en-GB" dirty="0" smtClean="0"/>
              <a:t>International Monetary Fund (IMF)</a:t>
            </a:r>
            <a:endParaRPr lang="en-GB" dirty="0"/>
          </a:p>
          <a:p>
            <a:r>
              <a:rPr lang="en-GB" dirty="0" smtClean="0"/>
              <a:t>An </a:t>
            </a:r>
            <a:r>
              <a:rPr lang="en-GB" dirty="0"/>
              <a:t>organization of 189 countries, working to foster global monetary cooperation, secure financial stability, facilitate international trade, promote high employment and sustainable economic growth, and reduce poverty around the world</a:t>
            </a:r>
            <a:endParaRPr lang="en-GB" dirty="0"/>
          </a:p>
        </p:txBody>
      </p:sp>
    </p:spTree>
    <p:extLst>
      <p:ext uri="{BB962C8B-B14F-4D97-AF65-F5344CB8AC3E}">
        <p14:creationId xmlns:p14="http://schemas.microsoft.com/office/powerpoint/2010/main" val="8719296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Monetary Fund (IMF)</a:t>
            </a:r>
            <a:endParaRPr lang="en-GB" dirty="0"/>
          </a:p>
        </p:txBody>
      </p:sp>
      <p:sp>
        <p:nvSpPr>
          <p:cNvPr id="3" name="Content Placeholder 2"/>
          <p:cNvSpPr>
            <a:spLocks noGrp="1"/>
          </p:cNvSpPr>
          <p:nvPr>
            <p:ph idx="1"/>
          </p:nvPr>
        </p:nvSpPr>
        <p:spPr/>
        <p:txBody>
          <a:bodyPr/>
          <a:lstStyle/>
          <a:p>
            <a:r>
              <a:rPr lang="en-GB" dirty="0"/>
              <a:t>The IMF's </a:t>
            </a:r>
            <a:r>
              <a:rPr lang="en-GB" dirty="0">
                <a:hlinkClick r:id="rId2"/>
              </a:rPr>
              <a:t>primary purpose</a:t>
            </a:r>
            <a:r>
              <a:rPr lang="en-GB" dirty="0"/>
              <a:t> is to ensure the stability of the international monetary system—the system of exchange rates and international payments that enables countries (and their citizens) to transact with each other. </a:t>
            </a:r>
            <a:endParaRPr lang="en-GB" dirty="0" smtClean="0"/>
          </a:p>
          <a:p>
            <a:r>
              <a:rPr lang="en-GB" dirty="0" smtClean="0"/>
              <a:t>The </a:t>
            </a:r>
            <a:r>
              <a:rPr lang="en-GB" dirty="0"/>
              <a:t>Fund's mandate was updated in 2012 to include all macroeconomic and financial sector issues that bear on global stability.</a:t>
            </a:r>
            <a:endParaRPr lang="en-GB" dirty="0"/>
          </a:p>
        </p:txBody>
      </p:sp>
      <p:sp>
        <p:nvSpPr>
          <p:cNvPr id="4" name="TextBox 3"/>
          <p:cNvSpPr txBox="1"/>
          <p:nvPr/>
        </p:nvSpPr>
        <p:spPr>
          <a:xfrm>
            <a:off x="10324407" y="5575161"/>
            <a:ext cx="2626822" cy="276999"/>
          </a:xfrm>
          <a:prstGeom prst="rect">
            <a:avLst/>
          </a:prstGeom>
          <a:noFill/>
        </p:spPr>
        <p:txBody>
          <a:bodyPr wrap="square" rtlCol="0">
            <a:spAutoFit/>
          </a:bodyPr>
          <a:lstStyle/>
          <a:p>
            <a:r>
              <a:rPr lang="en-GB" sz="1200" dirty="0" smtClean="0"/>
              <a:t>(IMF, 2020)</a:t>
            </a:r>
            <a:endParaRPr lang="en-GB" sz="1200" dirty="0"/>
          </a:p>
        </p:txBody>
      </p:sp>
    </p:spTree>
    <p:extLst>
      <p:ext uri="{BB962C8B-B14F-4D97-AF65-F5344CB8AC3E}">
        <p14:creationId xmlns:p14="http://schemas.microsoft.com/office/powerpoint/2010/main" val="7223330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Monetary Fund (IMF)</a:t>
            </a:r>
            <a:endParaRPr lang="en-GB" dirty="0"/>
          </a:p>
        </p:txBody>
      </p:sp>
      <p:sp>
        <p:nvSpPr>
          <p:cNvPr id="3" name="Content Placeholder 2"/>
          <p:cNvSpPr>
            <a:spLocks noGrp="1"/>
          </p:cNvSpPr>
          <p:nvPr>
            <p:ph idx="1"/>
          </p:nvPr>
        </p:nvSpPr>
        <p:spPr/>
        <p:txBody>
          <a:bodyPr>
            <a:normAutofit/>
          </a:bodyPr>
          <a:lstStyle/>
          <a:p>
            <a:pPr marL="0" indent="0">
              <a:buNone/>
            </a:pPr>
            <a:r>
              <a:rPr lang="en-GB" sz="3900" b="1" dirty="0" smtClean="0"/>
              <a:t>Economic Surveillance </a:t>
            </a:r>
            <a:r>
              <a:rPr lang="en-GB" dirty="0" smtClean="0"/>
              <a:t>(</a:t>
            </a:r>
            <a:r>
              <a:rPr lang="en-GB" dirty="0" err="1" smtClean="0"/>
              <a:t>eg</a:t>
            </a:r>
            <a:r>
              <a:rPr lang="en-GB" dirty="0" smtClean="0"/>
              <a:t>. Vietnam)</a:t>
            </a:r>
          </a:p>
          <a:p>
            <a:r>
              <a:rPr lang="en-GB" dirty="0" smtClean="0"/>
              <a:t>Oversees </a:t>
            </a:r>
            <a:r>
              <a:rPr lang="en-GB" dirty="0"/>
              <a:t>the international monetary system and monitors the economic and financial policies of its 189 member countries. </a:t>
            </a:r>
            <a:endParaRPr lang="en-GB" dirty="0" smtClean="0"/>
          </a:p>
          <a:p>
            <a:r>
              <a:rPr lang="en-GB" dirty="0" smtClean="0"/>
              <a:t>As </a:t>
            </a:r>
            <a:r>
              <a:rPr lang="en-GB" dirty="0"/>
              <a:t>part of this process, which takes place both at the global level and in individual countries, the IMF highlights possible risks to stability and advises on needed policy adjustments</a:t>
            </a:r>
            <a:r>
              <a:rPr lang="en-GB" dirty="0" smtClean="0"/>
              <a:t>.</a:t>
            </a:r>
          </a:p>
        </p:txBody>
      </p:sp>
      <p:sp>
        <p:nvSpPr>
          <p:cNvPr id="4" name="Rectangle 3"/>
          <p:cNvSpPr/>
          <p:nvPr/>
        </p:nvSpPr>
        <p:spPr>
          <a:xfrm>
            <a:off x="10655749" y="5659628"/>
            <a:ext cx="889026" cy="276999"/>
          </a:xfrm>
          <a:prstGeom prst="rect">
            <a:avLst/>
          </a:prstGeom>
        </p:spPr>
        <p:txBody>
          <a:bodyPr wrap="none">
            <a:spAutoFit/>
          </a:bodyPr>
          <a:lstStyle/>
          <a:p>
            <a:pPr lvl="0"/>
            <a:r>
              <a:rPr lang="en-GB" sz="1200" dirty="0">
                <a:solidFill>
                  <a:prstClr val="black"/>
                </a:solidFill>
              </a:rPr>
              <a:t>(IMF, 2020)</a:t>
            </a:r>
            <a:endParaRPr lang="en-GB" sz="1200" dirty="0">
              <a:solidFill>
                <a:prstClr val="black"/>
              </a:solidFill>
            </a:endParaRPr>
          </a:p>
        </p:txBody>
      </p:sp>
    </p:spTree>
    <p:extLst>
      <p:ext uri="{BB962C8B-B14F-4D97-AF65-F5344CB8AC3E}">
        <p14:creationId xmlns:p14="http://schemas.microsoft.com/office/powerpoint/2010/main" val="32404139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Monetary Fund (IMF)</a:t>
            </a:r>
            <a:endParaRPr lang="en-GB" dirty="0"/>
          </a:p>
        </p:txBody>
      </p:sp>
      <p:sp>
        <p:nvSpPr>
          <p:cNvPr id="3" name="Content Placeholder 2"/>
          <p:cNvSpPr>
            <a:spLocks noGrp="1"/>
          </p:cNvSpPr>
          <p:nvPr>
            <p:ph idx="1"/>
          </p:nvPr>
        </p:nvSpPr>
        <p:spPr/>
        <p:txBody>
          <a:bodyPr/>
          <a:lstStyle/>
          <a:p>
            <a:pPr marL="0" indent="0">
              <a:buNone/>
            </a:pPr>
            <a:r>
              <a:rPr lang="en-GB" sz="3600" b="1" dirty="0" smtClean="0"/>
              <a:t>Lending </a:t>
            </a:r>
            <a:r>
              <a:rPr lang="en-GB" dirty="0" smtClean="0"/>
              <a:t>(</a:t>
            </a:r>
            <a:r>
              <a:rPr lang="en-GB" dirty="0" err="1" smtClean="0"/>
              <a:t>eg</a:t>
            </a:r>
            <a:r>
              <a:rPr lang="en-GB" dirty="0" smtClean="0"/>
              <a:t>. Ireland)</a:t>
            </a:r>
          </a:p>
          <a:p>
            <a:r>
              <a:rPr lang="en-GB" dirty="0"/>
              <a:t>P</a:t>
            </a:r>
            <a:r>
              <a:rPr lang="en-GB" dirty="0" smtClean="0"/>
              <a:t>rovides </a:t>
            </a:r>
            <a:r>
              <a:rPr lang="en-GB" dirty="0"/>
              <a:t>loans to member countries experiencing actual or potential balance of payments problems to help them rebuild their international reserves, stabilize their currencies, continue paying for imports, and restore conditions for strong economic growth, while correcting underlying problems.</a:t>
            </a:r>
            <a:endParaRPr lang="en-GB" dirty="0" smtClean="0"/>
          </a:p>
        </p:txBody>
      </p:sp>
      <p:sp>
        <p:nvSpPr>
          <p:cNvPr id="4" name="Rectangle 3"/>
          <p:cNvSpPr/>
          <p:nvPr/>
        </p:nvSpPr>
        <p:spPr>
          <a:xfrm>
            <a:off x="10547683" y="5598869"/>
            <a:ext cx="889026" cy="276999"/>
          </a:xfrm>
          <a:prstGeom prst="rect">
            <a:avLst/>
          </a:prstGeom>
        </p:spPr>
        <p:txBody>
          <a:bodyPr wrap="none">
            <a:spAutoFit/>
          </a:bodyPr>
          <a:lstStyle/>
          <a:p>
            <a:pPr lvl="0"/>
            <a:r>
              <a:rPr lang="en-GB" sz="1200" dirty="0">
                <a:solidFill>
                  <a:prstClr val="black"/>
                </a:solidFill>
              </a:rPr>
              <a:t>(IMF, 2020)</a:t>
            </a:r>
            <a:endParaRPr lang="en-GB" sz="1200" dirty="0">
              <a:solidFill>
                <a:prstClr val="black"/>
              </a:solidFill>
            </a:endParaRPr>
          </a:p>
        </p:txBody>
      </p:sp>
    </p:spTree>
    <p:extLst>
      <p:ext uri="{BB962C8B-B14F-4D97-AF65-F5344CB8AC3E}">
        <p14:creationId xmlns:p14="http://schemas.microsoft.com/office/powerpoint/2010/main" val="16217199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Monetary Fund (IMF)</a:t>
            </a:r>
            <a:endParaRPr lang="en-GB" dirty="0"/>
          </a:p>
        </p:txBody>
      </p:sp>
      <p:sp>
        <p:nvSpPr>
          <p:cNvPr id="3" name="Content Placeholder 2"/>
          <p:cNvSpPr>
            <a:spLocks noGrp="1"/>
          </p:cNvSpPr>
          <p:nvPr>
            <p:ph idx="1"/>
          </p:nvPr>
        </p:nvSpPr>
        <p:spPr/>
        <p:txBody>
          <a:bodyPr/>
          <a:lstStyle/>
          <a:p>
            <a:pPr marL="0" indent="0">
              <a:buNone/>
            </a:pPr>
            <a:r>
              <a:rPr lang="en-GB" sz="3600" b="1" dirty="0" smtClean="0"/>
              <a:t>Capacity Development </a:t>
            </a:r>
            <a:r>
              <a:rPr lang="en-GB" dirty="0" smtClean="0"/>
              <a:t>(</a:t>
            </a:r>
            <a:r>
              <a:rPr lang="en-GB" dirty="0" err="1" smtClean="0"/>
              <a:t>eg</a:t>
            </a:r>
            <a:r>
              <a:rPr lang="en-GB" dirty="0" smtClean="0"/>
              <a:t>. Colombia)</a:t>
            </a:r>
          </a:p>
          <a:p>
            <a:r>
              <a:rPr lang="en-GB" dirty="0"/>
              <a:t>W</a:t>
            </a:r>
            <a:r>
              <a:rPr lang="en-GB" dirty="0" smtClean="0"/>
              <a:t>orks </a:t>
            </a:r>
            <a:r>
              <a:rPr lang="en-GB" dirty="0"/>
              <a:t>with governments around the world to modernize their economic policies and institutions, and train their people. </a:t>
            </a:r>
            <a:endParaRPr lang="en-GB" dirty="0" smtClean="0"/>
          </a:p>
          <a:p>
            <a:r>
              <a:rPr lang="en-GB" dirty="0" smtClean="0"/>
              <a:t>This </a:t>
            </a:r>
            <a:r>
              <a:rPr lang="en-GB" dirty="0"/>
              <a:t>helps countries strengthen their economy, improve growth and create jobs.</a:t>
            </a:r>
            <a:endParaRPr lang="en-GB" dirty="0"/>
          </a:p>
        </p:txBody>
      </p:sp>
      <p:pic>
        <p:nvPicPr>
          <p:cNvPr id="4" name="Picture 3"/>
          <p:cNvPicPr>
            <a:picLocks noChangeAspect="1"/>
          </p:cNvPicPr>
          <p:nvPr/>
        </p:nvPicPr>
        <p:blipFill>
          <a:blip r:embed="rId2"/>
          <a:stretch>
            <a:fillRect/>
          </a:stretch>
        </p:blipFill>
        <p:spPr>
          <a:xfrm>
            <a:off x="10758015" y="5552752"/>
            <a:ext cx="883997" cy="323116"/>
          </a:xfrm>
          <a:prstGeom prst="rect">
            <a:avLst/>
          </a:prstGeom>
        </p:spPr>
      </p:pic>
    </p:spTree>
    <p:extLst>
      <p:ext uri="{BB962C8B-B14F-4D97-AF65-F5344CB8AC3E}">
        <p14:creationId xmlns:p14="http://schemas.microsoft.com/office/powerpoint/2010/main" val="30931689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ast facts numbers"/>
          <p:cNvPicPr/>
          <p:nvPr/>
        </p:nvPicPr>
        <p:blipFill>
          <a:blip r:embed="rId2">
            <a:extLst>
              <a:ext uri="{28A0092B-C50C-407E-A947-70E740481C1C}">
                <a14:useLocalDpi xmlns:a14="http://schemas.microsoft.com/office/drawing/2010/main" val="0"/>
              </a:ext>
            </a:extLst>
          </a:blip>
          <a:srcRect/>
          <a:stretch>
            <a:fillRect/>
          </a:stretch>
        </p:blipFill>
        <p:spPr bwMode="auto">
          <a:xfrm>
            <a:off x="2942706" y="581891"/>
            <a:ext cx="6467302" cy="5777345"/>
          </a:xfrm>
          <a:prstGeom prst="rect">
            <a:avLst/>
          </a:prstGeom>
          <a:noFill/>
          <a:ln>
            <a:noFill/>
          </a:ln>
        </p:spPr>
      </p:pic>
      <p:sp>
        <p:nvSpPr>
          <p:cNvPr id="3" name="Rectangle 2"/>
          <p:cNvSpPr/>
          <p:nvPr/>
        </p:nvSpPr>
        <p:spPr>
          <a:xfrm>
            <a:off x="10747188" y="5701192"/>
            <a:ext cx="889026" cy="276999"/>
          </a:xfrm>
          <a:prstGeom prst="rect">
            <a:avLst/>
          </a:prstGeom>
        </p:spPr>
        <p:txBody>
          <a:bodyPr wrap="none">
            <a:spAutoFit/>
          </a:bodyPr>
          <a:lstStyle/>
          <a:p>
            <a:pPr lvl="0"/>
            <a:r>
              <a:rPr lang="en-GB" sz="1200" dirty="0">
                <a:solidFill>
                  <a:prstClr val="black"/>
                </a:solidFill>
              </a:rPr>
              <a:t>(IMF, 2020)</a:t>
            </a:r>
            <a:endParaRPr lang="en-GB" sz="1200" dirty="0">
              <a:solidFill>
                <a:prstClr val="black"/>
              </a:solidFill>
            </a:endParaRPr>
          </a:p>
        </p:txBody>
      </p:sp>
    </p:spTree>
    <p:extLst>
      <p:ext uri="{BB962C8B-B14F-4D97-AF65-F5344CB8AC3E}">
        <p14:creationId xmlns:p14="http://schemas.microsoft.com/office/powerpoint/2010/main" val="9607779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The World Bank</a:t>
            </a:r>
            <a:br>
              <a:rPr lang="en-GB" dirty="0" smtClean="0"/>
            </a:br>
            <a:r>
              <a:rPr lang="en-GB" sz="3600" dirty="0" smtClean="0"/>
              <a:t>Consists of Five Organizations </a:t>
            </a:r>
            <a:endParaRPr lang="en-GB" sz="3600" dirty="0"/>
          </a:p>
        </p:txBody>
      </p:sp>
      <p:sp>
        <p:nvSpPr>
          <p:cNvPr id="3" name="Content Placeholder 2"/>
          <p:cNvSpPr>
            <a:spLocks noGrp="1"/>
          </p:cNvSpPr>
          <p:nvPr>
            <p:ph idx="1"/>
          </p:nvPr>
        </p:nvSpPr>
        <p:spPr>
          <a:xfrm>
            <a:off x="1228899" y="2482116"/>
            <a:ext cx="9601196" cy="3386669"/>
          </a:xfrm>
        </p:spPr>
        <p:txBody>
          <a:bodyPr>
            <a:normAutofit fontScale="70000" lnSpcReduction="20000"/>
          </a:bodyPr>
          <a:lstStyle/>
          <a:p>
            <a:r>
              <a:rPr lang="en-GB" b="1" dirty="0" smtClean="0"/>
              <a:t>The </a:t>
            </a:r>
            <a:r>
              <a:rPr lang="en-GB" b="1" dirty="0"/>
              <a:t>International Bank for Reconstruction and </a:t>
            </a:r>
            <a:r>
              <a:rPr lang="en-GB" b="1" dirty="0" smtClean="0"/>
              <a:t>Development (IBRD</a:t>
            </a:r>
            <a:r>
              <a:rPr lang="en-GB" b="1" dirty="0"/>
              <a:t>) </a:t>
            </a:r>
            <a:r>
              <a:rPr lang="en-GB" dirty="0"/>
              <a:t>lends to governments of middle-income and creditworthy low-income countries.</a:t>
            </a:r>
          </a:p>
          <a:p>
            <a:r>
              <a:rPr lang="en-GB" b="1" dirty="0"/>
              <a:t>The International Development </a:t>
            </a:r>
            <a:r>
              <a:rPr lang="en-GB" b="1" dirty="0" smtClean="0"/>
              <a:t>Association  </a:t>
            </a:r>
            <a:r>
              <a:rPr lang="en-GB" b="1" dirty="0"/>
              <a:t>(IDA) </a:t>
            </a:r>
            <a:r>
              <a:rPr lang="en-GB" dirty="0"/>
              <a:t>provides interest-free loans — called credits — and grants to governments of the poorest </a:t>
            </a:r>
            <a:r>
              <a:rPr lang="en-GB" dirty="0" smtClean="0"/>
              <a:t>countries (Together</a:t>
            </a:r>
            <a:r>
              <a:rPr lang="en-GB" dirty="0"/>
              <a:t>, IBRD and IDA make up the World </a:t>
            </a:r>
            <a:r>
              <a:rPr lang="en-GB" dirty="0" smtClean="0"/>
              <a:t>Bank).</a:t>
            </a:r>
            <a:endParaRPr lang="en-GB" dirty="0"/>
          </a:p>
          <a:p>
            <a:r>
              <a:rPr lang="en-GB" b="1" dirty="0"/>
              <a:t>The International Finance </a:t>
            </a:r>
            <a:r>
              <a:rPr lang="en-GB" b="1" dirty="0" smtClean="0"/>
              <a:t>Corporation </a:t>
            </a:r>
            <a:r>
              <a:rPr lang="en-GB" b="1" dirty="0"/>
              <a:t>(IFC) </a:t>
            </a:r>
            <a:r>
              <a:rPr lang="en-GB" dirty="0"/>
              <a:t>is the largest global development institution focused exclusively on the private sector. We help developing countries achieve sustainable growth by financing investment, mobilizing capital in international financial markets, and providing advisory services to businesses and governments.</a:t>
            </a:r>
          </a:p>
          <a:p>
            <a:r>
              <a:rPr lang="en-GB" b="1" dirty="0"/>
              <a:t>The Multilateral Investment Guarantee </a:t>
            </a:r>
            <a:r>
              <a:rPr lang="en-GB" b="1" dirty="0" smtClean="0"/>
              <a:t>Agency- </a:t>
            </a:r>
            <a:r>
              <a:rPr lang="en-GB" b="1" dirty="0"/>
              <a:t>(MIGA) </a:t>
            </a:r>
            <a:r>
              <a:rPr lang="en-GB" dirty="0"/>
              <a:t>was created in 1988 to promote foreign direct investment into developing countries to support economic growth, reduce poverty, and improve people’s lives. MIGA </a:t>
            </a:r>
            <a:r>
              <a:rPr lang="en-GB" dirty="0" err="1"/>
              <a:t>fulfills</a:t>
            </a:r>
            <a:r>
              <a:rPr lang="en-GB" dirty="0"/>
              <a:t> this mandate by offering political risk insurance (guarantees) to investors and lenders.</a:t>
            </a:r>
          </a:p>
          <a:p>
            <a:r>
              <a:rPr lang="en-GB" b="1" dirty="0"/>
              <a:t>The International Centre for Settlement of Investment </a:t>
            </a:r>
            <a:r>
              <a:rPr lang="en-GB" b="1" dirty="0" smtClean="0"/>
              <a:t>Disputes(ICSID</a:t>
            </a:r>
            <a:r>
              <a:rPr lang="en-GB" b="1" dirty="0"/>
              <a:t>) </a:t>
            </a:r>
            <a:r>
              <a:rPr lang="en-GB" dirty="0"/>
              <a:t>provides international facilities for conciliation and arbitration of investment disputes.</a:t>
            </a:r>
          </a:p>
        </p:txBody>
      </p:sp>
      <p:sp>
        <p:nvSpPr>
          <p:cNvPr id="4" name="TextBox 3"/>
          <p:cNvSpPr txBox="1"/>
          <p:nvPr/>
        </p:nvSpPr>
        <p:spPr>
          <a:xfrm>
            <a:off x="9983584" y="5591786"/>
            <a:ext cx="2003367" cy="276999"/>
          </a:xfrm>
          <a:prstGeom prst="rect">
            <a:avLst/>
          </a:prstGeom>
          <a:noFill/>
        </p:spPr>
        <p:txBody>
          <a:bodyPr wrap="square" rtlCol="0">
            <a:spAutoFit/>
          </a:bodyPr>
          <a:lstStyle/>
          <a:p>
            <a:r>
              <a:rPr lang="en-GB" sz="1200" dirty="0" smtClean="0"/>
              <a:t>(The World Bank, 2020)</a:t>
            </a:r>
            <a:endParaRPr lang="en-GB" sz="1200" dirty="0"/>
          </a:p>
        </p:txBody>
      </p:sp>
    </p:spTree>
    <p:extLst>
      <p:ext uri="{BB962C8B-B14F-4D97-AF65-F5344CB8AC3E}">
        <p14:creationId xmlns:p14="http://schemas.microsoft.com/office/powerpoint/2010/main" val="2977594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World Bank</a:t>
            </a:r>
          </a:p>
        </p:txBody>
      </p:sp>
      <p:sp>
        <p:nvSpPr>
          <p:cNvPr id="3" name="Content Placeholder 2"/>
          <p:cNvSpPr>
            <a:spLocks noGrp="1"/>
          </p:cNvSpPr>
          <p:nvPr>
            <p:ph idx="1"/>
          </p:nvPr>
        </p:nvSpPr>
        <p:spPr/>
        <p:txBody>
          <a:bodyPr>
            <a:normAutofit lnSpcReduction="10000"/>
          </a:bodyPr>
          <a:lstStyle/>
          <a:p>
            <a:pPr marL="0" indent="0">
              <a:buNone/>
            </a:pPr>
            <a:r>
              <a:rPr lang="en-GB" b="1" dirty="0"/>
              <a:t>Since 1947, the World Bank has funded over 12,000 development projects, via traditional loans, interest-free credits, and grants</a:t>
            </a:r>
            <a:r>
              <a:rPr lang="en-GB" b="1" dirty="0" smtClean="0"/>
              <a:t>.</a:t>
            </a:r>
            <a:endParaRPr lang="en-GB" b="1" dirty="0"/>
          </a:p>
          <a:p>
            <a:r>
              <a:rPr lang="en-GB" dirty="0"/>
              <a:t>IBRD provides financial development and policy financing</a:t>
            </a:r>
          </a:p>
          <a:p>
            <a:r>
              <a:rPr lang="en-GB" dirty="0"/>
              <a:t>IDA provides zero-to low-interest loans and grants</a:t>
            </a:r>
          </a:p>
          <a:p>
            <a:r>
              <a:rPr lang="en-GB" dirty="0"/>
              <a:t>IFC mobilizes private sector investment and provides advice</a:t>
            </a:r>
          </a:p>
          <a:p>
            <a:r>
              <a:rPr lang="en-GB" dirty="0"/>
              <a:t>MIGA provides political risk insurance (guarantees)</a:t>
            </a:r>
          </a:p>
          <a:p>
            <a:r>
              <a:rPr lang="en-GB" dirty="0"/>
              <a:t>ICSID settles investment disputes</a:t>
            </a:r>
          </a:p>
        </p:txBody>
      </p:sp>
      <p:sp>
        <p:nvSpPr>
          <p:cNvPr id="4" name="Rectangle 3"/>
          <p:cNvSpPr/>
          <p:nvPr/>
        </p:nvSpPr>
        <p:spPr>
          <a:xfrm>
            <a:off x="9930284" y="5659628"/>
            <a:ext cx="1625060" cy="276999"/>
          </a:xfrm>
          <a:prstGeom prst="rect">
            <a:avLst/>
          </a:prstGeom>
        </p:spPr>
        <p:txBody>
          <a:bodyPr wrap="none">
            <a:spAutoFit/>
          </a:bodyPr>
          <a:lstStyle/>
          <a:p>
            <a:pPr lvl="0"/>
            <a:r>
              <a:rPr lang="en-GB" sz="1200" dirty="0">
                <a:solidFill>
                  <a:prstClr val="black"/>
                </a:solidFill>
              </a:rPr>
              <a:t>(The World Bank, 2020)</a:t>
            </a:r>
            <a:endParaRPr lang="en-GB" sz="1200" dirty="0">
              <a:solidFill>
                <a:prstClr val="black"/>
              </a:solidFill>
            </a:endParaRPr>
          </a:p>
        </p:txBody>
      </p:sp>
    </p:spTree>
    <p:extLst>
      <p:ext uri="{BB962C8B-B14F-4D97-AF65-F5344CB8AC3E}">
        <p14:creationId xmlns:p14="http://schemas.microsoft.com/office/powerpoint/2010/main" val="103745074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World Bank- Priorities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smtClean="0"/>
              <a:t>Three </a:t>
            </a:r>
            <a:r>
              <a:rPr lang="en-GB" b="1" dirty="0"/>
              <a:t>priorities </a:t>
            </a:r>
            <a:r>
              <a:rPr lang="en-GB" b="1" dirty="0" smtClean="0"/>
              <a:t>guide </a:t>
            </a:r>
            <a:r>
              <a:rPr lang="en-GB" b="1" dirty="0"/>
              <a:t>work with countries to end poverty and boost prosperity for the poorest people. </a:t>
            </a:r>
            <a:endParaRPr lang="en-GB" b="1" dirty="0" smtClean="0"/>
          </a:p>
          <a:p>
            <a:r>
              <a:rPr lang="en-GB" dirty="0" smtClean="0"/>
              <a:t>Helping </a:t>
            </a:r>
            <a:r>
              <a:rPr lang="en-GB" dirty="0"/>
              <a:t>create sustainable economic </a:t>
            </a:r>
            <a:r>
              <a:rPr lang="en-GB" dirty="0" smtClean="0"/>
              <a:t>growth</a:t>
            </a:r>
          </a:p>
          <a:p>
            <a:r>
              <a:rPr lang="en-GB" dirty="0"/>
              <a:t>I</a:t>
            </a:r>
            <a:r>
              <a:rPr lang="en-GB" dirty="0" smtClean="0"/>
              <a:t>nvesting </a:t>
            </a:r>
            <a:r>
              <a:rPr lang="en-GB" dirty="0"/>
              <a:t>in </a:t>
            </a:r>
            <a:r>
              <a:rPr lang="en-GB" dirty="0" smtClean="0"/>
              <a:t>people</a:t>
            </a:r>
          </a:p>
          <a:p>
            <a:r>
              <a:rPr lang="en-GB" dirty="0"/>
              <a:t>B</a:t>
            </a:r>
            <a:r>
              <a:rPr lang="en-GB" dirty="0" smtClean="0"/>
              <a:t>uilding </a:t>
            </a:r>
            <a:r>
              <a:rPr lang="en-GB" dirty="0"/>
              <a:t>resilience to shocks and threats that can roll back decades of progress.</a:t>
            </a:r>
          </a:p>
          <a:p>
            <a:endParaRPr lang="en-GB" dirty="0"/>
          </a:p>
          <a:p>
            <a:r>
              <a:rPr lang="en-GB" i="1" dirty="0" smtClean="0"/>
              <a:t>Human Capital Project- </a:t>
            </a:r>
            <a:r>
              <a:rPr lang="en-GB" dirty="0" smtClean="0"/>
              <a:t>investing in people through nutrition, health care, quality education, jobs and skills</a:t>
            </a:r>
            <a:endParaRPr lang="en-GB" i="1" dirty="0"/>
          </a:p>
        </p:txBody>
      </p:sp>
      <p:sp>
        <p:nvSpPr>
          <p:cNvPr id="4" name="Rectangle 3"/>
          <p:cNvSpPr/>
          <p:nvPr/>
        </p:nvSpPr>
        <p:spPr>
          <a:xfrm>
            <a:off x="9988473" y="5737368"/>
            <a:ext cx="1625060" cy="276999"/>
          </a:xfrm>
          <a:prstGeom prst="rect">
            <a:avLst/>
          </a:prstGeom>
        </p:spPr>
        <p:txBody>
          <a:bodyPr wrap="none">
            <a:spAutoFit/>
          </a:bodyPr>
          <a:lstStyle/>
          <a:p>
            <a:pPr lvl="0"/>
            <a:r>
              <a:rPr lang="en-GB" sz="1200" dirty="0">
                <a:solidFill>
                  <a:prstClr val="black"/>
                </a:solidFill>
              </a:rPr>
              <a:t>(The World Bank, 2020)</a:t>
            </a:r>
            <a:endParaRPr lang="en-GB" sz="1200" dirty="0">
              <a:solidFill>
                <a:prstClr val="black"/>
              </a:solidFill>
            </a:endParaRPr>
          </a:p>
        </p:txBody>
      </p:sp>
    </p:spTree>
    <p:extLst>
      <p:ext uri="{BB962C8B-B14F-4D97-AF65-F5344CB8AC3E}">
        <p14:creationId xmlns:p14="http://schemas.microsoft.com/office/powerpoint/2010/main" val="1413774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lumMod val="85000"/>
                    <a:lumOff val="15000"/>
                  </a:prstClr>
                </a:solidFill>
              </a:rPr>
              <a:t>The World Bank- </a:t>
            </a:r>
            <a:r>
              <a:rPr lang="en-GB" dirty="0" smtClean="0">
                <a:solidFill>
                  <a:prstClr val="black">
                    <a:lumMod val="85000"/>
                    <a:lumOff val="15000"/>
                  </a:prstClr>
                </a:solidFill>
              </a:rPr>
              <a:t>Knowledge</a:t>
            </a:r>
            <a:endParaRPr lang="en-GB" dirty="0"/>
          </a:p>
        </p:txBody>
      </p:sp>
      <p:sp>
        <p:nvSpPr>
          <p:cNvPr id="3" name="Content Placeholder 2"/>
          <p:cNvSpPr>
            <a:spLocks noGrp="1"/>
          </p:cNvSpPr>
          <p:nvPr>
            <p:ph idx="1"/>
          </p:nvPr>
        </p:nvSpPr>
        <p:spPr/>
        <p:txBody>
          <a:bodyPr/>
          <a:lstStyle/>
          <a:p>
            <a:pPr marL="0" indent="0">
              <a:buNone/>
            </a:pPr>
            <a:r>
              <a:rPr lang="en-GB" dirty="0" smtClean="0"/>
              <a:t>Access </a:t>
            </a:r>
            <a:r>
              <a:rPr lang="en-GB" dirty="0"/>
              <a:t>to Information policy was the catalyst for initiatives such as Open Data and the Open Knowledge Repository</a:t>
            </a:r>
            <a:r>
              <a:rPr lang="en-GB" dirty="0" smtClean="0"/>
              <a:t>.</a:t>
            </a:r>
          </a:p>
          <a:p>
            <a:r>
              <a:rPr lang="en-GB" dirty="0"/>
              <a:t>The World Bank has published over 200,000 documents to increase understanding of development policies and programs. </a:t>
            </a:r>
            <a:endParaRPr lang="en-GB" dirty="0" smtClean="0"/>
          </a:p>
          <a:p>
            <a:r>
              <a:rPr lang="en-GB" dirty="0" smtClean="0"/>
              <a:t>These </a:t>
            </a:r>
            <a:r>
              <a:rPr lang="en-GB" dirty="0"/>
              <a:t>reports, working papers, and documents, along with the primary data on which they are based, are available online at no cost.</a:t>
            </a:r>
            <a:endParaRPr lang="en-GB" dirty="0"/>
          </a:p>
        </p:txBody>
      </p:sp>
      <p:sp>
        <p:nvSpPr>
          <p:cNvPr id="4" name="Rectangle 3"/>
          <p:cNvSpPr/>
          <p:nvPr/>
        </p:nvSpPr>
        <p:spPr>
          <a:xfrm>
            <a:off x="10084067" y="5667941"/>
            <a:ext cx="1625060" cy="276999"/>
          </a:xfrm>
          <a:prstGeom prst="rect">
            <a:avLst/>
          </a:prstGeom>
        </p:spPr>
        <p:txBody>
          <a:bodyPr wrap="none">
            <a:spAutoFit/>
          </a:bodyPr>
          <a:lstStyle/>
          <a:p>
            <a:pPr lvl="0"/>
            <a:r>
              <a:rPr lang="en-GB" sz="1200" dirty="0">
                <a:solidFill>
                  <a:prstClr val="black"/>
                </a:solidFill>
              </a:rPr>
              <a:t>(The World Bank, 2020)</a:t>
            </a:r>
            <a:endParaRPr lang="en-GB" sz="1200" dirty="0">
              <a:solidFill>
                <a:prstClr val="black"/>
              </a:solidFill>
            </a:endParaRPr>
          </a:p>
        </p:txBody>
      </p:sp>
    </p:spTree>
    <p:extLst>
      <p:ext uri="{BB962C8B-B14F-4D97-AF65-F5344CB8AC3E}">
        <p14:creationId xmlns:p14="http://schemas.microsoft.com/office/powerpoint/2010/main" val="1670674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World Bank- Products and Services</a:t>
            </a:r>
            <a:endParaRPr lang="en-GB" dirty="0"/>
          </a:p>
        </p:txBody>
      </p:sp>
      <p:sp>
        <p:nvSpPr>
          <p:cNvPr id="3" name="Content Placeholder 2"/>
          <p:cNvSpPr>
            <a:spLocks noGrp="1"/>
          </p:cNvSpPr>
          <p:nvPr>
            <p:ph idx="1"/>
          </p:nvPr>
        </p:nvSpPr>
        <p:spPr>
          <a:xfrm>
            <a:off x="1295402" y="2872815"/>
            <a:ext cx="9601196" cy="3318936"/>
          </a:xfrm>
        </p:spPr>
        <p:txBody>
          <a:bodyPr/>
          <a:lstStyle/>
          <a:p>
            <a:r>
              <a:rPr lang="en-GB" dirty="0"/>
              <a:t>O</a:t>
            </a:r>
            <a:r>
              <a:rPr lang="en-GB" dirty="0" smtClean="0"/>
              <a:t>ffer </a:t>
            </a:r>
            <a:r>
              <a:rPr lang="en-GB" dirty="0"/>
              <a:t>support to developing countries through policy advice, research and analysis, and technical </a:t>
            </a:r>
            <a:r>
              <a:rPr lang="en-GB" dirty="0" smtClean="0"/>
              <a:t>assistance</a:t>
            </a:r>
          </a:p>
          <a:p>
            <a:r>
              <a:rPr lang="en-GB" dirty="0"/>
              <a:t>A</a:t>
            </a:r>
            <a:r>
              <a:rPr lang="en-GB" dirty="0" smtClean="0"/>
              <a:t>nalytical </a:t>
            </a:r>
            <a:r>
              <a:rPr lang="en-GB" dirty="0"/>
              <a:t>work often underpins World Bank financing and helps inform developing countries' own investments.</a:t>
            </a:r>
            <a:endParaRPr lang="en-GB" dirty="0"/>
          </a:p>
        </p:txBody>
      </p:sp>
      <p:sp>
        <p:nvSpPr>
          <p:cNvPr id="4" name="Rectangle 3"/>
          <p:cNvSpPr/>
          <p:nvPr/>
        </p:nvSpPr>
        <p:spPr>
          <a:xfrm>
            <a:off x="10084068" y="5659629"/>
            <a:ext cx="1625060" cy="276999"/>
          </a:xfrm>
          <a:prstGeom prst="rect">
            <a:avLst/>
          </a:prstGeom>
        </p:spPr>
        <p:txBody>
          <a:bodyPr wrap="none">
            <a:spAutoFit/>
          </a:bodyPr>
          <a:lstStyle/>
          <a:p>
            <a:pPr lvl="0"/>
            <a:r>
              <a:rPr lang="en-GB" sz="1200" dirty="0">
                <a:solidFill>
                  <a:prstClr val="black"/>
                </a:solidFill>
              </a:rPr>
              <a:t>(The World Bank, 2020)</a:t>
            </a:r>
            <a:endParaRPr lang="en-GB" sz="1200" dirty="0">
              <a:solidFill>
                <a:prstClr val="black"/>
              </a:solidFill>
            </a:endParaRPr>
          </a:p>
        </p:txBody>
      </p:sp>
    </p:spTree>
    <p:extLst>
      <p:ext uri="{BB962C8B-B14F-4D97-AF65-F5344CB8AC3E}">
        <p14:creationId xmlns:p14="http://schemas.microsoft.com/office/powerpoint/2010/main" val="3060821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2046" y="979208"/>
            <a:ext cx="8534400" cy="1507067"/>
          </a:xfrm>
        </p:spPr>
        <p:txBody>
          <a:bodyPr/>
          <a:lstStyle/>
          <a:p>
            <a:r>
              <a:rPr lang="en-GB" dirty="0" smtClean="0"/>
              <a:t>Neoliberalism</a:t>
            </a:r>
            <a:endParaRPr lang="en-GB" dirty="0"/>
          </a:p>
        </p:txBody>
      </p:sp>
      <p:sp>
        <p:nvSpPr>
          <p:cNvPr id="3" name="Content Placeholder 2"/>
          <p:cNvSpPr>
            <a:spLocks noGrp="1"/>
          </p:cNvSpPr>
          <p:nvPr>
            <p:ph idx="1"/>
          </p:nvPr>
        </p:nvSpPr>
        <p:spPr>
          <a:xfrm>
            <a:off x="1128885" y="2686241"/>
            <a:ext cx="8250361" cy="2781010"/>
          </a:xfrm>
        </p:spPr>
        <p:txBody>
          <a:bodyPr>
            <a:noAutofit/>
          </a:bodyPr>
          <a:lstStyle/>
          <a:p>
            <a:pPr marL="0" indent="0">
              <a:buNone/>
            </a:pPr>
            <a:r>
              <a:rPr lang="en-GB" dirty="0" smtClean="0">
                <a:solidFill>
                  <a:schemeClr val="tx1"/>
                </a:solidFill>
              </a:rPr>
              <a:t>Some basic features of neoliberalism:</a:t>
            </a:r>
          </a:p>
          <a:p>
            <a:r>
              <a:rPr lang="en-GB" dirty="0" smtClean="0">
                <a:solidFill>
                  <a:schemeClr val="tx1"/>
                </a:solidFill>
              </a:rPr>
              <a:t>Milton Friedman and the </a:t>
            </a:r>
            <a:r>
              <a:rPr lang="en-GB" i="1" dirty="0" smtClean="0">
                <a:solidFill>
                  <a:schemeClr val="tx1"/>
                </a:solidFill>
              </a:rPr>
              <a:t>Chicago School</a:t>
            </a:r>
          </a:p>
          <a:p>
            <a:r>
              <a:rPr lang="en-GB" dirty="0" smtClean="0">
                <a:solidFill>
                  <a:schemeClr val="tx1"/>
                </a:solidFill>
              </a:rPr>
              <a:t>First introduced in Latin America, Russia, Iraq</a:t>
            </a:r>
          </a:p>
          <a:p>
            <a:r>
              <a:rPr lang="en-GB" dirty="0" smtClean="0">
                <a:solidFill>
                  <a:schemeClr val="tx1"/>
                </a:solidFill>
              </a:rPr>
              <a:t>Trade liberalisation (e.g. lower tariffs, removing price controls)</a:t>
            </a:r>
          </a:p>
          <a:p>
            <a:r>
              <a:rPr lang="en-GB" dirty="0" smtClean="0">
                <a:solidFill>
                  <a:schemeClr val="tx1"/>
                </a:solidFill>
              </a:rPr>
              <a:t>Privatization of state assets (e.g. water, electricity, transport)</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19804" y="2486275"/>
            <a:ext cx="2648387" cy="1590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8710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Neoliberalism</a:t>
            </a:r>
            <a:endParaRPr lang="en-GB" dirty="0"/>
          </a:p>
        </p:txBody>
      </p:sp>
      <p:sp>
        <p:nvSpPr>
          <p:cNvPr id="3" name="Content Placeholder 2"/>
          <p:cNvSpPr>
            <a:spLocks noGrp="1"/>
          </p:cNvSpPr>
          <p:nvPr>
            <p:ph idx="1"/>
          </p:nvPr>
        </p:nvSpPr>
        <p:spPr>
          <a:xfrm>
            <a:off x="2650376" y="3321702"/>
            <a:ext cx="7108766" cy="1433177"/>
          </a:xfrm>
        </p:spPr>
        <p:txBody>
          <a:bodyPr/>
          <a:lstStyle/>
          <a:p>
            <a:r>
              <a:rPr lang="en-GB" u="sng" dirty="0">
                <a:hlinkClick r:id="rId2"/>
              </a:rPr>
              <a:t>https://www.youtube.com/watch?v=DLtxUiwY6j8</a:t>
            </a:r>
            <a:endParaRPr lang="en-GB" dirty="0"/>
          </a:p>
          <a:p>
            <a:r>
              <a:rPr lang="en-GB" u="sng" dirty="0">
                <a:hlinkClick r:id="rId3"/>
              </a:rPr>
              <a:t>https://www.youtube.com/watch?v=t41rFqVpB1I</a:t>
            </a:r>
            <a:endParaRPr lang="en-GB" dirty="0"/>
          </a:p>
          <a:p>
            <a:endParaRPr lang="en-GB" dirty="0"/>
          </a:p>
        </p:txBody>
      </p:sp>
    </p:spTree>
    <p:extLst>
      <p:ext uri="{BB962C8B-B14F-4D97-AF65-F5344CB8AC3E}">
        <p14:creationId xmlns:p14="http://schemas.microsoft.com/office/powerpoint/2010/main" val="5247028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fference Between Liberalism and Neoliberalism - Comparison Summary"/>
          <p:cNvPicPr/>
          <p:nvPr/>
        </p:nvPicPr>
        <p:blipFill>
          <a:blip r:embed="rId2">
            <a:extLst>
              <a:ext uri="{28A0092B-C50C-407E-A947-70E740481C1C}">
                <a14:useLocalDpi xmlns:a14="http://schemas.microsoft.com/office/drawing/2010/main" val="0"/>
              </a:ext>
            </a:extLst>
          </a:blip>
          <a:srcRect/>
          <a:stretch>
            <a:fillRect/>
          </a:stretch>
        </p:blipFill>
        <p:spPr bwMode="auto">
          <a:xfrm>
            <a:off x="2460566" y="498764"/>
            <a:ext cx="7489768" cy="5818909"/>
          </a:xfrm>
          <a:prstGeom prst="rect">
            <a:avLst/>
          </a:prstGeom>
          <a:noFill/>
          <a:ln>
            <a:noFill/>
          </a:ln>
        </p:spPr>
      </p:pic>
    </p:spTree>
    <p:extLst>
      <p:ext uri="{BB962C8B-B14F-4D97-AF65-F5344CB8AC3E}">
        <p14:creationId xmlns:p14="http://schemas.microsoft.com/office/powerpoint/2010/main" val="120026998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Neoliberalism</a:t>
            </a:r>
          </a:p>
        </p:txBody>
      </p:sp>
      <p:sp>
        <p:nvSpPr>
          <p:cNvPr id="3" name="Content Placeholder 2"/>
          <p:cNvSpPr>
            <a:spLocks noGrp="1"/>
          </p:cNvSpPr>
          <p:nvPr>
            <p:ph idx="1"/>
          </p:nvPr>
        </p:nvSpPr>
        <p:spPr>
          <a:xfrm>
            <a:off x="1212274" y="3080633"/>
            <a:ext cx="9601196" cy="2954407"/>
          </a:xfrm>
        </p:spPr>
        <p:txBody>
          <a:bodyPr/>
          <a:lstStyle/>
          <a:p>
            <a:r>
              <a:rPr lang="en-GB" dirty="0">
                <a:solidFill>
                  <a:schemeClr val="tx1"/>
                </a:solidFill>
              </a:rPr>
              <a:t>Deregulation of competition laws</a:t>
            </a:r>
          </a:p>
          <a:p>
            <a:r>
              <a:rPr lang="en-GB" dirty="0">
                <a:solidFill>
                  <a:schemeClr val="tx1"/>
                </a:solidFill>
              </a:rPr>
              <a:t>Market determination rather than government intervention</a:t>
            </a:r>
          </a:p>
          <a:p>
            <a:r>
              <a:rPr lang="en-GB" dirty="0">
                <a:solidFill>
                  <a:schemeClr val="tx1"/>
                </a:solidFill>
              </a:rPr>
              <a:t>Property rights (</a:t>
            </a:r>
            <a:r>
              <a:rPr lang="en-GB" dirty="0" err="1">
                <a:solidFill>
                  <a:schemeClr val="tx1"/>
                </a:solidFill>
              </a:rPr>
              <a:t>e.g.Thatcher’s</a:t>
            </a:r>
            <a:r>
              <a:rPr lang="en-GB" dirty="0">
                <a:solidFill>
                  <a:schemeClr val="tx1"/>
                </a:solidFill>
              </a:rPr>
              <a:t> incentives to become homeowners)</a:t>
            </a:r>
          </a:p>
          <a:p>
            <a:r>
              <a:rPr lang="en-GB" dirty="0">
                <a:solidFill>
                  <a:schemeClr val="tx1"/>
                </a:solidFill>
              </a:rPr>
              <a:t>Structural Adjustment Programmes (SAPs), and economic reform</a:t>
            </a:r>
          </a:p>
          <a:p>
            <a:endParaRPr lang="en-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76223" y="2486275"/>
            <a:ext cx="1991968" cy="11962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2918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948569" y="2667818"/>
            <a:ext cx="10556246" cy="4686300"/>
          </a:xfrm>
        </p:spPr>
        <p:txBody>
          <a:bodyPr>
            <a:noAutofit/>
          </a:bodyPr>
          <a:lstStyle/>
          <a:p>
            <a:pPr eaLnBrk="1" hangingPunct="1">
              <a:defRPr/>
            </a:pPr>
            <a:r>
              <a:rPr lang="en-US" dirty="0" smtClean="0">
                <a:solidFill>
                  <a:schemeClr val="tx1"/>
                </a:solidFill>
                <a:latin typeface="+mj-lt"/>
              </a:rPr>
              <a:t>Globalization </a:t>
            </a:r>
            <a:r>
              <a:rPr lang="en-US" i="1" dirty="0">
                <a:solidFill>
                  <a:schemeClr val="tx1"/>
                </a:solidFill>
                <a:latin typeface="+mj-lt"/>
              </a:rPr>
              <a:t>can</a:t>
            </a:r>
            <a:r>
              <a:rPr lang="en-US" dirty="0">
                <a:solidFill>
                  <a:schemeClr val="tx1"/>
                </a:solidFill>
                <a:latin typeface="+mj-lt"/>
              </a:rPr>
              <a:t> be a force for good. It has the potential to generate wealth and improve living standards. </a:t>
            </a:r>
            <a:endParaRPr lang="en-US" dirty="0" smtClean="0">
              <a:solidFill>
                <a:schemeClr val="tx1"/>
              </a:solidFill>
              <a:latin typeface="+mj-lt"/>
            </a:endParaRPr>
          </a:p>
          <a:p>
            <a:pPr eaLnBrk="1" hangingPunct="1">
              <a:defRPr/>
            </a:pPr>
            <a:r>
              <a:rPr lang="en-US" dirty="0" smtClean="0">
                <a:solidFill>
                  <a:schemeClr val="tx1"/>
                </a:solidFill>
                <a:latin typeface="+mj-lt"/>
              </a:rPr>
              <a:t>The </a:t>
            </a:r>
            <a:r>
              <a:rPr lang="en-US" dirty="0">
                <a:solidFill>
                  <a:schemeClr val="tx1"/>
                </a:solidFill>
                <a:latin typeface="+mj-lt"/>
              </a:rPr>
              <a:t>benefits from increased trade, investment, and technological innovation are not fairly distributed. </a:t>
            </a:r>
            <a:endParaRPr lang="en-US" dirty="0" smtClean="0">
              <a:solidFill>
                <a:schemeClr val="tx1"/>
              </a:solidFill>
              <a:latin typeface="+mj-lt"/>
            </a:endParaRPr>
          </a:p>
          <a:p>
            <a:pPr eaLnBrk="1" hangingPunct="1">
              <a:defRPr/>
            </a:pPr>
            <a:r>
              <a:rPr lang="en-US" dirty="0" smtClean="0">
                <a:solidFill>
                  <a:schemeClr val="tx1"/>
                </a:solidFill>
                <a:latin typeface="+mj-lt"/>
              </a:rPr>
              <a:t>Globalization </a:t>
            </a:r>
            <a:r>
              <a:rPr lang="en-US" dirty="0">
                <a:solidFill>
                  <a:schemeClr val="tx1"/>
                </a:solidFill>
                <a:latin typeface="+mj-lt"/>
              </a:rPr>
              <a:t>as we know it is increasing the gap between rich and poor. This is because the policies that drive the globalization process are largely focused on the needs of </a:t>
            </a:r>
            <a:r>
              <a:rPr lang="en-US" b="1" dirty="0">
                <a:solidFill>
                  <a:schemeClr val="tx1"/>
                </a:solidFill>
                <a:latin typeface="+mj-lt"/>
              </a:rPr>
              <a:t>business</a:t>
            </a:r>
            <a:r>
              <a:rPr lang="en-US" dirty="0">
                <a:solidFill>
                  <a:schemeClr val="tx1"/>
                </a:solidFill>
                <a:latin typeface="+mj-lt"/>
              </a:rPr>
              <a:t>. </a:t>
            </a:r>
          </a:p>
        </p:txBody>
      </p:sp>
      <p:sp>
        <p:nvSpPr>
          <p:cNvPr id="2" name="Rectangle 1"/>
          <p:cNvSpPr/>
          <p:nvPr/>
        </p:nvSpPr>
        <p:spPr>
          <a:xfrm>
            <a:off x="3537863" y="1326912"/>
            <a:ext cx="4892173" cy="646331"/>
          </a:xfrm>
          <a:prstGeom prst="rect">
            <a:avLst/>
          </a:prstGeom>
        </p:spPr>
        <p:txBody>
          <a:bodyPr wrap="none">
            <a:spAutoFit/>
          </a:bodyPr>
          <a:lstStyle/>
          <a:p>
            <a:pPr marL="285750" lvl="0" indent="-285750">
              <a:spcBef>
                <a:spcPct val="20000"/>
              </a:spcBef>
              <a:spcAft>
                <a:spcPts val="600"/>
              </a:spcAft>
              <a:buClr>
                <a:srgbClr val="D9B247"/>
              </a:buClr>
              <a:buSzPct val="115000"/>
              <a:defRPr/>
            </a:pPr>
            <a:r>
              <a:rPr lang="en-US" sz="3600" b="1" dirty="0">
                <a:solidFill>
                  <a:prstClr val="black"/>
                </a:solidFill>
              </a:rPr>
              <a:t>Threat or </a:t>
            </a:r>
            <a:r>
              <a:rPr lang="en-US" sz="3600" b="1" dirty="0" smtClean="0">
                <a:solidFill>
                  <a:prstClr val="black"/>
                </a:solidFill>
              </a:rPr>
              <a:t>Opportunity</a:t>
            </a:r>
            <a:r>
              <a:rPr lang="en-US" sz="3600" b="1" dirty="0">
                <a:solidFill>
                  <a:prstClr val="black"/>
                </a:solidFill>
              </a:rPr>
              <a:t>...</a:t>
            </a:r>
            <a:endParaRPr lang="en-US" sz="3600" dirty="0">
              <a:solidFill>
                <a:prstClr val="black"/>
              </a:solidFill>
            </a:endParaRPr>
          </a:p>
        </p:txBody>
      </p:sp>
    </p:spTree>
    <p:extLst>
      <p:ext uri="{BB962C8B-B14F-4D97-AF65-F5344CB8AC3E}">
        <p14:creationId xmlns:p14="http://schemas.microsoft.com/office/powerpoint/2010/main" val="30399353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Extreme Global Inequality- Oxfam</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smtClean="0"/>
              <a:t> </a:t>
            </a:r>
            <a:r>
              <a:rPr lang="en-GB" sz="3600" b="1" dirty="0"/>
              <a:t>Lining the </a:t>
            </a:r>
            <a:r>
              <a:rPr lang="en-GB" sz="3600" b="1" dirty="0"/>
              <a:t>P</a:t>
            </a:r>
            <a:r>
              <a:rPr lang="en-GB" sz="3600" b="1" dirty="0" smtClean="0"/>
              <a:t>ockets </a:t>
            </a:r>
            <a:r>
              <a:rPr lang="en-GB" sz="3600" b="1" dirty="0"/>
              <a:t>of the </a:t>
            </a:r>
            <a:r>
              <a:rPr lang="en-GB" sz="3600" b="1" dirty="0" smtClean="0"/>
              <a:t>World’s </a:t>
            </a:r>
            <a:r>
              <a:rPr lang="en-GB" sz="3600" b="1" dirty="0"/>
              <a:t>B</a:t>
            </a:r>
            <a:r>
              <a:rPr lang="en-GB" sz="3600" b="1" dirty="0" smtClean="0"/>
              <a:t>illionaires</a:t>
            </a:r>
          </a:p>
          <a:p>
            <a:endParaRPr lang="en-GB" dirty="0" smtClean="0"/>
          </a:p>
          <a:p>
            <a:r>
              <a:rPr lang="en-GB" dirty="0" smtClean="0"/>
              <a:t>The </a:t>
            </a:r>
            <a:r>
              <a:rPr lang="en-GB" dirty="0"/>
              <a:t>World’s Richest 1% Have More Than Twice As Much Wealth As </a:t>
            </a:r>
            <a:r>
              <a:rPr lang="en-GB" b="1" dirty="0"/>
              <a:t>6.9 Billion People.</a:t>
            </a:r>
          </a:p>
          <a:p>
            <a:r>
              <a:rPr lang="en-GB" dirty="0"/>
              <a:t>Almost Half Of Humanity Is Living On Less Than </a:t>
            </a:r>
            <a:r>
              <a:rPr lang="en-GB" b="1" dirty="0"/>
              <a:t>$5.50 A Day</a:t>
            </a:r>
            <a:r>
              <a:rPr lang="en-GB" b="1" dirty="0" smtClean="0"/>
              <a:t>.</a:t>
            </a:r>
          </a:p>
          <a:p>
            <a:pPr marL="0" indent="0">
              <a:buNone/>
            </a:pPr>
            <a:r>
              <a:rPr lang="en-GB" dirty="0"/>
              <a:t>Billionaires have now more wealth than the 4.6 billion people who make up 60 percent of the planet’s population. Meanwhile, around 735 million people are still living in extreme poverty.</a:t>
            </a:r>
            <a:endParaRPr lang="en-GB" b="1" dirty="0"/>
          </a:p>
        </p:txBody>
      </p:sp>
      <p:sp>
        <p:nvSpPr>
          <p:cNvPr id="4" name="Rectangle 3"/>
          <p:cNvSpPr/>
          <p:nvPr/>
        </p:nvSpPr>
        <p:spPr>
          <a:xfrm>
            <a:off x="10181213" y="5598869"/>
            <a:ext cx="1056700" cy="276999"/>
          </a:xfrm>
          <a:prstGeom prst="rect">
            <a:avLst/>
          </a:prstGeom>
        </p:spPr>
        <p:txBody>
          <a:bodyPr wrap="none">
            <a:spAutoFit/>
          </a:bodyPr>
          <a:lstStyle/>
          <a:p>
            <a:pPr lvl="0"/>
            <a:r>
              <a:rPr lang="en-GB" sz="1200" dirty="0">
                <a:solidFill>
                  <a:prstClr val="black"/>
                </a:solidFill>
              </a:rPr>
              <a:t>(Oxfam, 2020)</a:t>
            </a:r>
            <a:endParaRPr lang="en-GB" sz="1200" dirty="0">
              <a:solidFill>
                <a:prstClr val="black"/>
              </a:solidFill>
            </a:endParaRPr>
          </a:p>
        </p:txBody>
      </p:sp>
    </p:spTree>
    <p:extLst>
      <p:ext uri="{BB962C8B-B14F-4D97-AF65-F5344CB8AC3E}">
        <p14:creationId xmlns:p14="http://schemas.microsoft.com/office/powerpoint/2010/main" val="70126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Extreme Global Inequality- Oxfam</a:t>
            </a:r>
          </a:p>
        </p:txBody>
      </p:sp>
      <p:sp>
        <p:nvSpPr>
          <p:cNvPr id="3" name="Content Placeholder 2"/>
          <p:cNvSpPr>
            <a:spLocks noGrp="1"/>
          </p:cNvSpPr>
          <p:nvPr>
            <p:ph idx="1"/>
          </p:nvPr>
        </p:nvSpPr>
        <p:spPr/>
        <p:txBody>
          <a:bodyPr>
            <a:normAutofit fontScale="92500"/>
          </a:bodyPr>
          <a:lstStyle/>
          <a:p>
            <a:pPr marL="0" indent="0">
              <a:buNone/>
            </a:pPr>
            <a:r>
              <a:rPr lang="en-GB" b="1" dirty="0" smtClean="0"/>
              <a:t> </a:t>
            </a:r>
            <a:r>
              <a:rPr lang="en-GB" sz="3500" b="1" dirty="0" smtClean="0"/>
              <a:t>Wealth Undertaxed!</a:t>
            </a:r>
          </a:p>
          <a:p>
            <a:r>
              <a:rPr lang="en-GB" dirty="0" smtClean="0"/>
              <a:t>Only</a:t>
            </a:r>
            <a:r>
              <a:rPr lang="en-GB" dirty="0"/>
              <a:t> </a:t>
            </a:r>
            <a:r>
              <a:rPr lang="en-GB" b="1" dirty="0"/>
              <a:t>4 Cents In Every Dollar</a:t>
            </a:r>
            <a:r>
              <a:rPr lang="en-GB" dirty="0"/>
              <a:t> Of Tax Revenue Comes From Taxes On Wealth</a:t>
            </a:r>
            <a:r>
              <a:rPr lang="en-GB" dirty="0" smtClean="0"/>
              <a:t>.</a:t>
            </a:r>
          </a:p>
          <a:p>
            <a:r>
              <a:rPr lang="en-GB" dirty="0"/>
              <a:t>Taxes Fall </a:t>
            </a:r>
            <a:r>
              <a:rPr lang="en-GB" b="1" dirty="0"/>
              <a:t>Disproportionately</a:t>
            </a:r>
            <a:r>
              <a:rPr lang="en-GB" dirty="0"/>
              <a:t> On Working People.</a:t>
            </a:r>
          </a:p>
          <a:p>
            <a:r>
              <a:rPr lang="en-GB" dirty="0" smtClean="0"/>
              <a:t>The Super-Rich </a:t>
            </a:r>
            <a:r>
              <a:rPr lang="en-GB" b="1" dirty="0" smtClean="0"/>
              <a:t>Avoid</a:t>
            </a:r>
            <a:r>
              <a:rPr lang="en-GB" dirty="0" smtClean="0"/>
              <a:t> As Much As </a:t>
            </a:r>
            <a:r>
              <a:rPr lang="en-GB" b="1" dirty="0" smtClean="0"/>
              <a:t>30% </a:t>
            </a:r>
            <a:r>
              <a:rPr lang="en-GB" dirty="0" smtClean="0"/>
              <a:t>Of Their Tax Liability</a:t>
            </a:r>
            <a:endParaRPr lang="en-GB" dirty="0"/>
          </a:p>
          <a:p>
            <a:pPr marL="0" indent="0">
              <a:buNone/>
            </a:pPr>
            <a:r>
              <a:rPr lang="en-GB" dirty="0"/>
              <a:t> When governments </a:t>
            </a:r>
            <a:r>
              <a:rPr lang="en-GB" dirty="0" smtClean="0"/>
              <a:t>under-tax </a:t>
            </a:r>
            <a:r>
              <a:rPr lang="en-GB" dirty="0"/>
              <a:t>the rich, there's less money for vital services like healthcare and education, increasing the amount of care work that falls on the shoulders of women and girls</a:t>
            </a:r>
            <a:endParaRPr lang="en-GB" dirty="0" smtClean="0"/>
          </a:p>
          <a:p>
            <a:endParaRPr lang="en-GB" dirty="0"/>
          </a:p>
          <a:p>
            <a:endParaRPr lang="en-GB" b="1" dirty="0"/>
          </a:p>
        </p:txBody>
      </p:sp>
      <p:sp>
        <p:nvSpPr>
          <p:cNvPr id="4" name="Rectangle 3"/>
          <p:cNvSpPr/>
          <p:nvPr/>
        </p:nvSpPr>
        <p:spPr>
          <a:xfrm>
            <a:off x="10563599" y="5501687"/>
            <a:ext cx="1056700" cy="276999"/>
          </a:xfrm>
          <a:prstGeom prst="rect">
            <a:avLst/>
          </a:prstGeom>
        </p:spPr>
        <p:txBody>
          <a:bodyPr wrap="none">
            <a:spAutoFit/>
          </a:bodyPr>
          <a:lstStyle/>
          <a:p>
            <a:pPr lvl="0"/>
            <a:r>
              <a:rPr lang="en-GB" sz="1200" dirty="0">
                <a:solidFill>
                  <a:prstClr val="black"/>
                </a:solidFill>
              </a:rPr>
              <a:t>(Oxfam, 2020)</a:t>
            </a:r>
            <a:endParaRPr lang="en-GB" sz="1200" dirty="0">
              <a:solidFill>
                <a:prstClr val="black"/>
              </a:solidFill>
            </a:endParaRPr>
          </a:p>
        </p:txBody>
      </p:sp>
    </p:spTree>
    <p:extLst>
      <p:ext uri="{BB962C8B-B14F-4D97-AF65-F5344CB8AC3E}">
        <p14:creationId xmlns:p14="http://schemas.microsoft.com/office/powerpoint/2010/main" val="3499063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Extreme Global Inequality- Oxfam</a:t>
            </a:r>
          </a:p>
        </p:txBody>
      </p:sp>
      <p:sp>
        <p:nvSpPr>
          <p:cNvPr id="3" name="Content Placeholder 2"/>
          <p:cNvSpPr>
            <a:spLocks noGrp="1"/>
          </p:cNvSpPr>
          <p:nvPr>
            <p:ph idx="1"/>
          </p:nvPr>
        </p:nvSpPr>
        <p:spPr/>
        <p:txBody>
          <a:bodyPr>
            <a:normAutofit lnSpcReduction="10000"/>
          </a:bodyPr>
          <a:lstStyle/>
          <a:p>
            <a:pPr marL="0" indent="0">
              <a:buNone/>
            </a:pPr>
            <a:r>
              <a:rPr lang="en-GB" sz="3600" b="1" dirty="0"/>
              <a:t>Underfunded </a:t>
            </a:r>
            <a:r>
              <a:rPr lang="en-GB" sz="3600" b="1" dirty="0" smtClean="0"/>
              <a:t>Public </a:t>
            </a:r>
            <a:r>
              <a:rPr lang="en-GB" sz="3600" b="1" dirty="0"/>
              <a:t>S</a:t>
            </a:r>
            <a:r>
              <a:rPr lang="en-GB" sz="3600" b="1" dirty="0" smtClean="0"/>
              <a:t>ervices.</a:t>
            </a:r>
          </a:p>
          <a:p>
            <a:r>
              <a:rPr lang="en-GB" dirty="0"/>
              <a:t>Today </a:t>
            </a:r>
            <a:r>
              <a:rPr lang="en-GB" b="1" dirty="0"/>
              <a:t>258 Million</a:t>
            </a:r>
            <a:r>
              <a:rPr lang="en-GB" dirty="0"/>
              <a:t> Children – 1 Out Of Every 5 – Will Not Be Allowed To Go To School</a:t>
            </a:r>
            <a:r>
              <a:rPr lang="en-GB" dirty="0" smtClean="0"/>
              <a:t>.</a:t>
            </a:r>
          </a:p>
          <a:p>
            <a:r>
              <a:rPr lang="en-GB" dirty="0"/>
              <a:t>For Every 100 Boys Of Primary School Age Who Are Out Of School, </a:t>
            </a:r>
            <a:r>
              <a:rPr lang="en-GB" b="1" dirty="0"/>
              <a:t>121 Girls</a:t>
            </a:r>
            <a:r>
              <a:rPr lang="en-GB" dirty="0"/>
              <a:t> Are Denied The Right To Education</a:t>
            </a:r>
            <a:r>
              <a:rPr lang="en-GB" dirty="0" smtClean="0"/>
              <a:t>.</a:t>
            </a:r>
          </a:p>
          <a:p>
            <a:pPr marL="0" indent="0">
              <a:buNone/>
            </a:pPr>
            <a:r>
              <a:rPr lang="en-GB" dirty="0"/>
              <a:t> In many countries a decent education or quality healthcare has become a luxury only the rich can afford</a:t>
            </a:r>
            <a:endParaRPr lang="en-GB" dirty="0"/>
          </a:p>
          <a:p>
            <a:endParaRPr lang="en-GB" sz="3600" dirty="0"/>
          </a:p>
        </p:txBody>
      </p:sp>
      <p:sp>
        <p:nvSpPr>
          <p:cNvPr id="4" name="Rectangle 3"/>
          <p:cNvSpPr/>
          <p:nvPr/>
        </p:nvSpPr>
        <p:spPr>
          <a:xfrm>
            <a:off x="10368247" y="5501687"/>
            <a:ext cx="1056700" cy="276999"/>
          </a:xfrm>
          <a:prstGeom prst="rect">
            <a:avLst/>
          </a:prstGeom>
        </p:spPr>
        <p:txBody>
          <a:bodyPr wrap="none">
            <a:spAutoFit/>
          </a:bodyPr>
          <a:lstStyle/>
          <a:p>
            <a:pPr lvl="0"/>
            <a:r>
              <a:rPr lang="en-GB" sz="1200" dirty="0">
                <a:solidFill>
                  <a:prstClr val="black"/>
                </a:solidFill>
              </a:rPr>
              <a:t>(Oxfam, 2020)</a:t>
            </a:r>
            <a:endParaRPr lang="en-GB" sz="1200" dirty="0">
              <a:solidFill>
                <a:prstClr val="black"/>
              </a:solidFill>
            </a:endParaRPr>
          </a:p>
        </p:txBody>
      </p:sp>
    </p:spTree>
    <p:extLst>
      <p:ext uri="{BB962C8B-B14F-4D97-AF65-F5344CB8AC3E}">
        <p14:creationId xmlns:p14="http://schemas.microsoft.com/office/powerpoint/2010/main" val="2638813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Extreme Global Inequality- Oxfam</a:t>
            </a:r>
          </a:p>
        </p:txBody>
      </p:sp>
      <p:sp>
        <p:nvSpPr>
          <p:cNvPr id="3" name="Content Placeholder 2"/>
          <p:cNvSpPr>
            <a:spLocks noGrp="1"/>
          </p:cNvSpPr>
          <p:nvPr>
            <p:ph idx="1"/>
          </p:nvPr>
        </p:nvSpPr>
        <p:spPr/>
        <p:txBody>
          <a:bodyPr>
            <a:normAutofit fontScale="92500" lnSpcReduction="10000"/>
          </a:bodyPr>
          <a:lstStyle/>
          <a:p>
            <a:pPr marL="0" indent="0">
              <a:buNone/>
            </a:pPr>
            <a:r>
              <a:rPr lang="en-GB" sz="3900" b="1" dirty="0" smtClean="0"/>
              <a:t>Denied A Longer Life</a:t>
            </a:r>
          </a:p>
          <a:p>
            <a:r>
              <a:rPr lang="en-GB" dirty="0" smtClean="0"/>
              <a:t>Every Day </a:t>
            </a:r>
            <a:r>
              <a:rPr lang="en-GB" b="1" dirty="0" smtClean="0"/>
              <a:t>10,000 People</a:t>
            </a:r>
            <a:r>
              <a:rPr lang="en-GB" dirty="0" smtClean="0"/>
              <a:t> Die Because They Lack Access To Affordable Healthcare.</a:t>
            </a:r>
          </a:p>
          <a:p>
            <a:r>
              <a:rPr lang="en-GB" dirty="0" smtClean="0"/>
              <a:t>Each Year, </a:t>
            </a:r>
            <a:r>
              <a:rPr lang="en-GB" b="1" dirty="0" smtClean="0"/>
              <a:t>100 Million </a:t>
            </a:r>
            <a:r>
              <a:rPr lang="en-GB" dirty="0" smtClean="0"/>
              <a:t>People Are Forced Into Extreme Poverty Due To Healthcare Costs.</a:t>
            </a:r>
          </a:p>
          <a:p>
            <a:pPr marL="0" indent="0">
              <a:buNone/>
            </a:pPr>
            <a:r>
              <a:rPr lang="en-GB" dirty="0"/>
              <a:t>People from poor communities can expect to die </a:t>
            </a:r>
            <a:r>
              <a:rPr lang="en-GB" dirty="0" smtClean="0"/>
              <a:t>10 </a:t>
            </a:r>
            <a:r>
              <a:rPr lang="en-GB" dirty="0"/>
              <a:t>or </a:t>
            </a:r>
            <a:r>
              <a:rPr lang="en-GB" dirty="0" smtClean="0"/>
              <a:t>20 </a:t>
            </a:r>
            <a:r>
              <a:rPr lang="en-GB" dirty="0"/>
              <a:t>years earlier than people in wealthy areas. In developing countries, a child from a poor family is twice as likely to die before the age of five than a child from a rich family.</a:t>
            </a:r>
            <a:endParaRPr lang="en-GB" dirty="0"/>
          </a:p>
        </p:txBody>
      </p:sp>
      <p:sp>
        <p:nvSpPr>
          <p:cNvPr id="5" name="Rectangle 4"/>
          <p:cNvSpPr/>
          <p:nvPr/>
        </p:nvSpPr>
        <p:spPr>
          <a:xfrm>
            <a:off x="10368247" y="5393621"/>
            <a:ext cx="1056700" cy="276999"/>
          </a:xfrm>
          <a:prstGeom prst="rect">
            <a:avLst/>
          </a:prstGeom>
        </p:spPr>
        <p:txBody>
          <a:bodyPr wrap="none">
            <a:spAutoFit/>
          </a:bodyPr>
          <a:lstStyle/>
          <a:p>
            <a:pPr lvl="0"/>
            <a:r>
              <a:rPr lang="en-GB" sz="1200" dirty="0">
                <a:solidFill>
                  <a:prstClr val="black"/>
                </a:solidFill>
              </a:rPr>
              <a:t>(Oxfam, 2020)</a:t>
            </a:r>
            <a:endParaRPr lang="en-GB" sz="1200" dirty="0">
              <a:solidFill>
                <a:prstClr val="black"/>
              </a:solidFill>
            </a:endParaRPr>
          </a:p>
        </p:txBody>
      </p:sp>
    </p:spTree>
    <p:extLst>
      <p:ext uri="{BB962C8B-B14F-4D97-AF65-F5344CB8AC3E}">
        <p14:creationId xmlns:p14="http://schemas.microsoft.com/office/powerpoint/2010/main" val="128452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Extreme Global Inequality- Oxfam</a:t>
            </a:r>
          </a:p>
        </p:txBody>
      </p:sp>
      <p:sp>
        <p:nvSpPr>
          <p:cNvPr id="3" name="Content Placeholder 2"/>
          <p:cNvSpPr>
            <a:spLocks noGrp="1"/>
          </p:cNvSpPr>
          <p:nvPr>
            <p:ph idx="1"/>
          </p:nvPr>
        </p:nvSpPr>
        <p:spPr>
          <a:xfrm>
            <a:off x="1295402" y="2392616"/>
            <a:ext cx="9601196" cy="3660988"/>
          </a:xfrm>
        </p:spPr>
        <p:txBody>
          <a:bodyPr>
            <a:normAutofit/>
          </a:bodyPr>
          <a:lstStyle/>
          <a:p>
            <a:pPr marL="0" indent="0">
              <a:buNone/>
            </a:pPr>
            <a:r>
              <a:rPr lang="en-GB" sz="3600" b="1" dirty="0" smtClean="0"/>
              <a:t>Inequality is Sexist</a:t>
            </a:r>
          </a:p>
          <a:p>
            <a:r>
              <a:rPr lang="en-GB" dirty="0" smtClean="0"/>
              <a:t>Men Own </a:t>
            </a:r>
            <a:r>
              <a:rPr lang="en-GB" b="1" dirty="0" smtClean="0"/>
              <a:t>50% More</a:t>
            </a:r>
            <a:r>
              <a:rPr lang="en-GB" dirty="0" smtClean="0"/>
              <a:t> Of The World's Wealth Than Women, And The </a:t>
            </a:r>
            <a:r>
              <a:rPr lang="en-GB" b="1" dirty="0" smtClean="0"/>
              <a:t>22 Richest Men</a:t>
            </a:r>
            <a:r>
              <a:rPr lang="en-GB" dirty="0" smtClean="0"/>
              <a:t> Have More Wealth Than All The Women In Africa</a:t>
            </a:r>
          </a:p>
          <a:p>
            <a:r>
              <a:rPr lang="en-GB" dirty="0" smtClean="0"/>
              <a:t>The Unpaid Care Work Done By Women Is Estimated  </a:t>
            </a:r>
            <a:r>
              <a:rPr lang="en-GB" b="1" dirty="0" smtClean="0"/>
              <a:t>$10.8 Trillion</a:t>
            </a:r>
            <a:r>
              <a:rPr lang="en-GB" dirty="0" smtClean="0"/>
              <a:t> A Year - Three Times The Size Of The Tech Industry</a:t>
            </a:r>
          </a:p>
          <a:p>
            <a:pPr marL="0" indent="0">
              <a:buNone/>
            </a:pPr>
            <a:r>
              <a:rPr lang="en-GB" dirty="0" smtClean="0"/>
              <a:t>Women make up the greatest proportion of the worlds poorest households because of poorly paid and precarious employment. Support the state through billions of unpaid or underpaid care work</a:t>
            </a:r>
            <a:endParaRPr lang="en-GB" dirty="0"/>
          </a:p>
        </p:txBody>
      </p:sp>
      <p:sp>
        <p:nvSpPr>
          <p:cNvPr id="4" name="TextBox 3"/>
          <p:cNvSpPr txBox="1"/>
          <p:nvPr/>
        </p:nvSpPr>
        <p:spPr>
          <a:xfrm>
            <a:off x="2751513" y="598516"/>
            <a:ext cx="1720734" cy="276999"/>
          </a:xfrm>
          <a:prstGeom prst="rect">
            <a:avLst/>
          </a:prstGeom>
          <a:noFill/>
        </p:spPr>
        <p:txBody>
          <a:bodyPr wrap="square" rtlCol="0">
            <a:spAutoFit/>
          </a:bodyPr>
          <a:lstStyle/>
          <a:p>
            <a:r>
              <a:rPr lang="en-GB" sz="1200" dirty="0" smtClean="0"/>
              <a:t>(Oxfam, 2020)</a:t>
            </a:r>
            <a:endParaRPr lang="en-GB" sz="1200" dirty="0"/>
          </a:p>
        </p:txBody>
      </p:sp>
      <p:sp>
        <p:nvSpPr>
          <p:cNvPr id="5" name="Rectangle 4"/>
          <p:cNvSpPr/>
          <p:nvPr/>
        </p:nvSpPr>
        <p:spPr>
          <a:xfrm>
            <a:off x="10131337" y="5940921"/>
            <a:ext cx="1056700" cy="276999"/>
          </a:xfrm>
          <a:prstGeom prst="rect">
            <a:avLst/>
          </a:prstGeom>
        </p:spPr>
        <p:txBody>
          <a:bodyPr wrap="none">
            <a:spAutoFit/>
          </a:bodyPr>
          <a:lstStyle/>
          <a:p>
            <a:pPr lvl="0"/>
            <a:r>
              <a:rPr lang="en-GB" sz="1200" dirty="0">
                <a:solidFill>
                  <a:prstClr val="black"/>
                </a:solidFill>
              </a:rPr>
              <a:t>(Oxfam, 2020)</a:t>
            </a:r>
            <a:endParaRPr lang="en-GB" sz="1200" dirty="0">
              <a:solidFill>
                <a:prstClr val="black"/>
              </a:solidFill>
            </a:endParaRPr>
          </a:p>
        </p:txBody>
      </p:sp>
    </p:spTree>
    <p:extLst>
      <p:ext uri="{BB962C8B-B14F-4D97-AF65-F5344CB8AC3E}">
        <p14:creationId xmlns:p14="http://schemas.microsoft.com/office/powerpoint/2010/main" val="1886994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30040" y="2394065"/>
            <a:ext cx="11016691" cy="3597908"/>
          </a:xfrm>
          <a:prstGeom prst="rect">
            <a:avLst/>
          </a:prstGeom>
        </p:spPr>
        <p:txBody>
          <a:bodyPr wrap="square">
            <a:spAutoFit/>
          </a:bodyPr>
          <a:lstStyle/>
          <a:p>
            <a:pPr marL="0" indent="0">
              <a:buNone/>
            </a:pPr>
            <a:r>
              <a:rPr lang="en-GB" sz="2800" dirty="0">
                <a:solidFill>
                  <a:schemeClr val="tx1"/>
                </a:solidFill>
              </a:rPr>
              <a:t>E</a:t>
            </a:r>
            <a:r>
              <a:rPr lang="en-GB" sz="2800" dirty="0" smtClean="0">
                <a:solidFill>
                  <a:schemeClr val="tx1"/>
                </a:solidFill>
              </a:rPr>
              <a:t>nvironmental </a:t>
            </a:r>
            <a:r>
              <a:rPr lang="en-GB" sz="2800" dirty="0">
                <a:solidFill>
                  <a:schemeClr val="tx1"/>
                </a:solidFill>
              </a:rPr>
              <a:t>challenges such as </a:t>
            </a:r>
            <a:r>
              <a:rPr lang="en-GB" sz="2800" dirty="0">
                <a:solidFill>
                  <a:schemeClr val="tx1"/>
                </a:solidFill>
                <a:hlinkClick r:id="rId2" tooltip="Global warming"/>
              </a:rPr>
              <a:t>global warming</a:t>
            </a:r>
            <a:r>
              <a:rPr lang="en-GB" sz="2800" dirty="0">
                <a:solidFill>
                  <a:schemeClr val="tx1"/>
                </a:solidFill>
              </a:rPr>
              <a:t>, cross-boundary </a:t>
            </a:r>
            <a:r>
              <a:rPr lang="en-GB" sz="2800" dirty="0">
                <a:solidFill>
                  <a:schemeClr val="tx1"/>
                </a:solidFill>
                <a:hlinkClick r:id="rId3" tooltip="Water pollution"/>
              </a:rPr>
              <a:t>water,</a:t>
            </a:r>
            <a:r>
              <a:rPr lang="en-GB" sz="2800" dirty="0">
                <a:solidFill>
                  <a:schemeClr val="tx1"/>
                </a:solidFill>
              </a:rPr>
              <a:t> </a:t>
            </a:r>
            <a:r>
              <a:rPr lang="en-GB" sz="2800" dirty="0">
                <a:solidFill>
                  <a:schemeClr val="tx1"/>
                </a:solidFill>
                <a:hlinkClick r:id="rId4" tooltip="Air pollution"/>
              </a:rPr>
              <a:t>air pollution</a:t>
            </a:r>
            <a:r>
              <a:rPr lang="en-GB" sz="2800" dirty="0">
                <a:solidFill>
                  <a:schemeClr val="tx1"/>
                </a:solidFill>
              </a:rPr>
              <a:t>, and </a:t>
            </a:r>
            <a:r>
              <a:rPr lang="en-GB" sz="2800" dirty="0">
                <a:solidFill>
                  <a:schemeClr val="tx1"/>
                </a:solidFill>
                <a:hlinkClick r:id="rId5" tooltip="Overfishing"/>
              </a:rPr>
              <a:t>over-fishing</a:t>
            </a:r>
            <a:r>
              <a:rPr lang="en-GB" sz="2800" dirty="0">
                <a:solidFill>
                  <a:schemeClr val="tx1"/>
                </a:solidFill>
              </a:rPr>
              <a:t> of the ocean are linked with </a:t>
            </a:r>
            <a:r>
              <a:rPr lang="en-GB" sz="2800" dirty="0" smtClean="0">
                <a:solidFill>
                  <a:schemeClr val="tx1"/>
                </a:solidFill>
              </a:rPr>
              <a:t>globalization</a:t>
            </a:r>
            <a:r>
              <a:rPr lang="en-GB" sz="2800" dirty="0" smtClean="0">
                <a:solidFill>
                  <a:schemeClr val="tx1"/>
                </a:solidFill>
              </a:rPr>
              <a:t>.</a:t>
            </a:r>
            <a:endParaRPr lang="en-GB" sz="2800" dirty="0" smtClean="0">
              <a:solidFill>
                <a:schemeClr val="tx1"/>
              </a:solidFill>
            </a:endParaRPr>
          </a:p>
          <a:p>
            <a:pPr marL="0" indent="0">
              <a:buNone/>
            </a:pPr>
            <a:r>
              <a:rPr lang="en-GB" sz="2800" b="1" dirty="0" smtClean="0">
                <a:solidFill>
                  <a:schemeClr val="tx1"/>
                </a:solidFill>
              </a:rPr>
              <a:t>Globalizing </a:t>
            </a:r>
            <a:r>
              <a:rPr lang="en-GB" sz="2800" b="1" dirty="0">
                <a:solidFill>
                  <a:schemeClr val="tx1"/>
                </a:solidFill>
              </a:rPr>
              <a:t>processes affect and are </a:t>
            </a:r>
            <a:r>
              <a:rPr lang="en-GB" sz="2800" b="1" dirty="0" smtClean="0">
                <a:solidFill>
                  <a:schemeClr val="tx1"/>
                </a:solidFill>
              </a:rPr>
              <a:t>affected by… </a:t>
            </a:r>
            <a:endParaRPr lang="en-GB" sz="2800" b="1" dirty="0">
              <a:solidFill>
                <a:schemeClr val="tx1"/>
              </a:solidFill>
            </a:endParaRPr>
          </a:p>
          <a:p>
            <a:pPr marL="0" indent="0">
              <a:buNone/>
            </a:pPr>
            <a:r>
              <a:rPr lang="en-GB" sz="2800" dirty="0" smtClean="0">
                <a:solidFill>
                  <a:schemeClr val="tx1"/>
                </a:solidFill>
                <a:hlinkClick r:id="rId6" tooltip="Business"/>
              </a:rPr>
              <a:t>business</a:t>
            </a:r>
            <a:r>
              <a:rPr lang="en-GB" sz="2800" dirty="0">
                <a:solidFill>
                  <a:schemeClr val="tx1"/>
                </a:solidFill>
              </a:rPr>
              <a:t> and </a:t>
            </a:r>
            <a:r>
              <a:rPr lang="en-GB" sz="2800" dirty="0">
                <a:solidFill>
                  <a:schemeClr val="tx1"/>
                </a:solidFill>
                <a:hlinkClick r:id="rId7" tooltip="Employment"/>
              </a:rPr>
              <a:t>work</a:t>
            </a:r>
            <a:r>
              <a:rPr lang="en-GB" sz="2800" dirty="0">
                <a:solidFill>
                  <a:schemeClr val="tx1"/>
                </a:solidFill>
              </a:rPr>
              <a:t> organization, economics, socio-cultural resources, and the </a:t>
            </a:r>
            <a:r>
              <a:rPr lang="en-GB" sz="2800" dirty="0">
                <a:solidFill>
                  <a:schemeClr val="tx1"/>
                </a:solidFill>
                <a:hlinkClick r:id="rId8" tooltip="Natural environment"/>
              </a:rPr>
              <a:t>natural environment</a:t>
            </a:r>
            <a:r>
              <a:rPr lang="en-GB" sz="2800" dirty="0">
                <a:solidFill>
                  <a:schemeClr val="tx1"/>
                </a:solidFill>
              </a:rPr>
              <a:t>. </a:t>
            </a:r>
            <a:endParaRPr lang="en-GB" sz="2800" dirty="0" smtClean="0">
              <a:solidFill>
                <a:schemeClr val="tx1"/>
              </a:solidFill>
            </a:endParaRPr>
          </a:p>
          <a:p>
            <a:pPr marL="0" indent="0">
              <a:buNone/>
            </a:pPr>
            <a:r>
              <a:rPr lang="en-GB" sz="2800" dirty="0" smtClean="0">
                <a:solidFill>
                  <a:schemeClr val="tx1"/>
                </a:solidFill>
              </a:rPr>
              <a:t>Academic </a:t>
            </a:r>
            <a:r>
              <a:rPr lang="en-GB" sz="2800" dirty="0">
                <a:solidFill>
                  <a:schemeClr val="tx1"/>
                </a:solidFill>
              </a:rPr>
              <a:t>literature commonly subdivides globalization into three major areas: </a:t>
            </a:r>
            <a:r>
              <a:rPr lang="en-GB" sz="2800" dirty="0">
                <a:solidFill>
                  <a:schemeClr val="tx1"/>
                </a:solidFill>
                <a:hlinkClick r:id="rId9" tooltip="Economic globalization"/>
              </a:rPr>
              <a:t>economic globalization</a:t>
            </a:r>
            <a:r>
              <a:rPr lang="en-GB" sz="2800" dirty="0">
                <a:solidFill>
                  <a:schemeClr val="tx1"/>
                </a:solidFill>
              </a:rPr>
              <a:t>, </a:t>
            </a:r>
            <a:r>
              <a:rPr lang="en-GB" sz="2800" dirty="0">
                <a:solidFill>
                  <a:schemeClr val="tx1"/>
                </a:solidFill>
                <a:hlinkClick r:id="rId10" tooltip="Cultural globalization"/>
              </a:rPr>
              <a:t>cultural globalization</a:t>
            </a:r>
            <a:r>
              <a:rPr lang="en-GB" sz="2800" dirty="0">
                <a:solidFill>
                  <a:schemeClr val="tx1"/>
                </a:solidFill>
              </a:rPr>
              <a:t>, and </a:t>
            </a:r>
            <a:r>
              <a:rPr lang="en-GB" sz="2800" dirty="0">
                <a:solidFill>
                  <a:schemeClr val="tx1"/>
                </a:solidFill>
                <a:hlinkClick r:id="rId11" tooltip="Political globalization"/>
              </a:rPr>
              <a:t>political </a:t>
            </a:r>
            <a:r>
              <a:rPr lang="en-GB" sz="2800" dirty="0" smtClean="0">
                <a:solidFill>
                  <a:schemeClr val="tx1"/>
                </a:solidFill>
                <a:hlinkClick r:id="rId11" tooltip="Political globalization"/>
              </a:rPr>
              <a:t>globalization</a:t>
            </a:r>
            <a:r>
              <a:rPr lang="en-GB" sz="2800" dirty="0">
                <a:solidFill>
                  <a:schemeClr val="tx1"/>
                </a:solidFill>
              </a:rPr>
              <a:t>.</a:t>
            </a:r>
          </a:p>
        </p:txBody>
      </p:sp>
      <p:sp>
        <p:nvSpPr>
          <p:cNvPr id="2" name="TextBox 1"/>
          <p:cNvSpPr txBox="1"/>
          <p:nvPr/>
        </p:nvSpPr>
        <p:spPr>
          <a:xfrm>
            <a:off x="3631181" y="1161049"/>
            <a:ext cx="4591321" cy="923330"/>
          </a:xfrm>
          <a:prstGeom prst="rect">
            <a:avLst/>
          </a:prstGeom>
          <a:noFill/>
        </p:spPr>
        <p:txBody>
          <a:bodyPr wrap="none" rtlCol="0">
            <a:spAutoFit/>
          </a:bodyPr>
          <a:lstStyle/>
          <a:p>
            <a:r>
              <a:rPr lang="en-GB" sz="5400" dirty="0" smtClean="0"/>
              <a:t>Globalisation</a:t>
            </a:r>
            <a:endParaRPr lang="en-GB" sz="5400" dirty="0"/>
          </a:p>
        </p:txBody>
      </p:sp>
    </p:spTree>
    <p:extLst>
      <p:ext uri="{BB962C8B-B14F-4D97-AF65-F5344CB8AC3E}">
        <p14:creationId xmlns:p14="http://schemas.microsoft.com/office/powerpoint/2010/main" val="392455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3010" y="671936"/>
            <a:ext cx="7233251" cy="5424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500866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p:txBody>
          <a:bodyPr>
            <a:normAutofit/>
          </a:bodyPr>
          <a:lstStyle/>
          <a:p>
            <a:r>
              <a:rPr lang="en-GB" sz="2800" dirty="0">
                <a:solidFill>
                  <a:schemeClr val="tx1"/>
                </a:solidFill>
              </a:rPr>
              <a:t>Globalization is a form of cultural integration that is usually defined in terms of economics, but also encompasses cultural, biological, and political homogenization on a global scale</a:t>
            </a:r>
            <a:r>
              <a:rPr lang="en-GB" sz="2800" dirty="0" smtClean="0">
                <a:solidFill>
                  <a:schemeClr val="tx1"/>
                </a:solidFill>
              </a:rPr>
              <a:t>.</a:t>
            </a:r>
          </a:p>
          <a:p>
            <a:r>
              <a:rPr lang="en-GB" sz="2800" dirty="0" smtClean="0">
                <a:solidFill>
                  <a:schemeClr val="tx1"/>
                </a:solidFill>
              </a:rPr>
              <a:t> </a:t>
            </a:r>
            <a:r>
              <a:rPr lang="en-GB" sz="2800" dirty="0">
                <a:solidFill>
                  <a:schemeClr val="tx1"/>
                </a:solidFill>
              </a:rPr>
              <a:t>The term is often used to describe the process by which dominant cultures exert social, political, and economic influence on other nations and cultures.</a:t>
            </a:r>
          </a:p>
        </p:txBody>
      </p:sp>
      <p:sp>
        <p:nvSpPr>
          <p:cNvPr id="4" name="AutoShape 2" descr="Related ima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Related imag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1"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19309" y="982132"/>
            <a:ext cx="2146590" cy="12274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522926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616" y="122768"/>
            <a:ext cx="8534400" cy="1507067"/>
          </a:xfrm>
        </p:spPr>
        <p:txBody>
          <a:bodyPr/>
          <a:lstStyle/>
          <a:p>
            <a:pPr algn="ctr"/>
            <a:r>
              <a:rPr lang="en-GB" b="1" dirty="0" smtClean="0"/>
              <a:t>Who </a:t>
            </a:r>
            <a:r>
              <a:rPr lang="en-GB" b="1" dirty="0" smtClean="0"/>
              <a:t>Benefits</a:t>
            </a:r>
            <a:r>
              <a:rPr lang="en-GB" b="1" dirty="0" smtClean="0"/>
              <a:t>?</a:t>
            </a:r>
            <a:endParaRPr lang="en-GB" b="1"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8300" y="1385136"/>
            <a:ext cx="3881533" cy="2911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5034" y="1367033"/>
            <a:ext cx="4868281" cy="29216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939453" y="4785035"/>
            <a:ext cx="2002471" cy="369332"/>
          </a:xfrm>
          <a:prstGeom prst="rect">
            <a:avLst/>
          </a:prstGeom>
          <a:noFill/>
        </p:spPr>
        <p:txBody>
          <a:bodyPr wrap="none" rtlCol="0">
            <a:spAutoFit/>
          </a:bodyPr>
          <a:lstStyle/>
          <a:p>
            <a:r>
              <a:rPr lang="en-GB" dirty="0" smtClean="0"/>
              <a:t>Beverly Hills, USA</a:t>
            </a:r>
            <a:endParaRPr lang="en-GB" dirty="0"/>
          </a:p>
        </p:txBody>
      </p:sp>
      <p:sp>
        <p:nvSpPr>
          <p:cNvPr id="4" name="Rectangle 3"/>
          <p:cNvSpPr/>
          <p:nvPr/>
        </p:nvSpPr>
        <p:spPr>
          <a:xfrm>
            <a:off x="6332406" y="4797561"/>
            <a:ext cx="2683748" cy="369332"/>
          </a:xfrm>
          <a:prstGeom prst="rect">
            <a:avLst/>
          </a:prstGeom>
        </p:spPr>
        <p:txBody>
          <a:bodyPr wrap="none">
            <a:spAutoFit/>
          </a:bodyPr>
          <a:lstStyle/>
          <a:p>
            <a:r>
              <a:rPr lang="en-GB" dirty="0" err="1"/>
              <a:t>Agbogbloshie</a:t>
            </a:r>
            <a:r>
              <a:rPr lang="en-GB" dirty="0"/>
              <a:t>, Ghana</a:t>
            </a:r>
          </a:p>
        </p:txBody>
      </p:sp>
      <p:sp>
        <p:nvSpPr>
          <p:cNvPr id="5" name="TextBox 4"/>
          <p:cNvSpPr txBox="1"/>
          <p:nvPr/>
        </p:nvSpPr>
        <p:spPr>
          <a:xfrm>
            <a:off x="2941924" y="5675727"/>
            <a:ext cx="5498621" cy="523220"/>
          </a:xfrm>
          <a:prstGeom prst="rect">
            <a:avLst/>
          </a:prstGeom>
          <a:noFill/>
        </p:spPr>
        <p:txBody>
          <a:bodyPr wrap="none" rtlCol="0">
            <a:spAutoFit/>
          </a:bodyPr>
          <a:lstStyle/>
          <a:p>
            <a:r>
              <a:rPr lang="en-GB" sz="2800" dirty="0" smtClean="0"/>
              <a:t>Nationally and internationally?</a:t>
            </a:r>
            <a:endParaRPr lang="en-GB" sz="2800" dirty="0"/>
          </a:p>
        </p:txBody>
      </p:sp>
    </p:spTree>
    <p:extLst>
      <p:ext uri="{BB962C8B-B14F-4D97-AF65-F5344CB8AC3E}">
        <p14:creationId xmlns:p14="http://schemas.microsoft.com/office/powerpoint/2010/main" val="357086288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6300" y="826153"/>
            <a:ext cx="6626595" cy="20670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358716" y="826153"/>
            <a:ext cx="2943615" cy="1754326"/>
          </a:xfrm>
          <a:prstGeom prst="rect">
            <a:avLst/>
          </a:prstGeom>
        </p:spPr>
        <p:txBody>
          <a:bodyPr wrap="square">
            <a:spAutoFit/>
          </a:bodyPr>
          <a:lstStyle/>
          <a:p>
            <a:r>
              <a:rPr lang="en-GB" dirty="0">
                <a:hlinkClick r:id="rId3"/>
              </a:rPr>
              <a:t>https://qz.com/767751/marxist-philosopher-slavoj-zizek-on-europes-refugee-crisis-the-left-is-wrong-to-pity-and-romanticize-migrants</a:t>
            </a:r>
            <a:r>
              <a:rPr lang="en-GB" dirty="0" smtClean="0">
                <a:hlinkClick r:id="rId3"/>
              </a:rPr>
              <a:t>/</a:t>
            </a:r>
            <a:r>
              <a:rPr lang="en-GB" dirty="0" smtClean="0"/>
              <a:t> </a:t>
            </a:r>
            <a:endParaRPr lang="en-GB" dirty="0"/>
          </a:p>
        </p:txBody>
      </p:sp>
      <p:sp>
        <p:nvSpPr>
          <p:cNvPr id="5" name="Rectangle 4"/>
          <p:cNvSpPr/>
          <p:nvPr/>
        </p:nvSpPr>
        <p:spPr>
          <a:xfrm>
            <a:off x="6127519" y="5135857"/>
            <a:ext cx="6064481" cy="369332"/>
          </a:xfrm>
          <a:prstGeom prst="rect">
            <a:avLst/>
          </a:prstGeom>
        </p:spPr>
        <p:txBody>
          <a:bodyPr wrap="none">
            <a:spAutoFit/>
          </a:bodyPr>
          <a:lstStyle/>
          <a:p>
            <a:r>
              <a:rPr lang="en-GB" dirty="0">
                <a:hlinkClick r:id="rId4"/>
              </a:rPr>
              <a:t>https://</a:t>
            </a:r>
            <a:r>
              <a:rPr lang="en-GB" dirty="0" smtClean="0">
                <a:hlinkClick r:id="rId4"/>
              </a:rPr>
              <a:t>www.youtube.com/watch?v=r-Nw7HbaeWY</a:t>
            </a:r>
            <a:r>
              <a:rPr lang="en-GB" dirty="0" smtClean="0"/>
              <a:t> </a:t>
            </a:r>
            <a:endParaRPr lang="en-GB" dirty="0"/>
          </a:p>
        </p:txBody>
      </p:sp>
      <p:pic>
        <p:nvPicPr>
          <p:cNvPr id="717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66809" y="2928269"/>
            <a:ext cx="4870735" cy="32471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6475956" y="4321014"/>
            <a:ext cx="4427815" cy="461665"/>
          </a:xfrm>
          <a:prstGeom prst="rect">
            <a:avLst/>
          </a:prstGeom>
          <a:noFill/>
        </p:spPr>
        <p:txBody>
          <a:bodyPr wrap="none" rtlCol="0">
            <a:spAutoFit/>
          </a:bodyPr>
          <a:lstStyle/>
          <a:p>
            <a:r>
              <a:rPr lang="en-GB" sz="2400" dirty="0" smtClean="0"/>
              <a:t>M.I.A’s </a:t>
            </a:r>
            <a:r>
              <a:rPr lang="en-GB" sz="2400" i="1" dirty="0" smtClean="0"/>
              <a:t>‘Borders</a:t>
            </a:r>
            <a:r>
              <a:rPr lang="en-GB" sz="2400" dirty="0" smtClean="0"/>
              <a:t>’ music video</a:t>
            </a:r>
            <a:endParaRPr lang="en-GB" sz="2400" dirty="0"/>
          </a:p>
        </p:txBody>
      </p:sp>
    </p:spTree>
    <p:extLst>
      <p:ext uri="{BB962C8B-B14F-4D97-AF65-F5344CB8AC3E}">
        <p14:creationId xmlns:p14="http://schemas.microsoft.com/office/powerpoint/2010/main" val="2736338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pl-PL" altLang="en-US" smtClean="0"/>
              <a:t>TRANSFORMATIONALISTS</a:t>
            </a:r>
          </a:p>
        </p:txBody>
      </p:sp>
      <p:sp>
        <p:nvSpPr>
          <p:cNvPr id="14339" name="Rectangle 4"/>
          <p:cNvSpPr>
            <a:spLocks noGrp="1" noChangeArrowheads="1"/>
          </p:cNvSpPr>
          <p:nvPr>
            <p:ph type="body" sz="half" idx="1"/>
          </p:nvPr>
        </p:nvSpPr>
        <p:spPr>
          <a:xfrm>
            <a:off x="2011680" y="1417639"/>
            <a:ext cx="3859759" cy="4530725"/>
          </a:xfrm>
        </p:spPr>
        <p:txBody>
          <a:bodyPr>
            <a:noAutofit/>
          </a:bodyPr>
          <a:lstStyle/>
          <a:p>
            <a:pPr eaLnBrk="1" hangingPunct="1">
              <a:buFont typeface="Wingdings" panose="05000000000000000000" pitchFamily="2" charset="2"/>
              <a:buNone/>
            </a:pPr>
            <a:r>
              <a:rPr lang="pl-PL" altLang="en-US" sz="2800" b="1" dirty="0">
                <a:solidFill>
                  <a:schemeClr val="tx1"/>
                </a:solidFill>
              </a:rPr>
              <a:t>Globalization:</a:t>
            </a:r>
          </a:p>
          <a:p>
            <a:pPr eaLnBrk="1" hangingPunct="1">
              <a:buFont typeface="Wingdings" panose="05000000000000000000" pitchFamily="2" charset="2"/>
              <a:buChar char="ü"/>
            </a:pPr>
            <a:r>
              <a:rPr lang="pl-PL" altLang="en-US" sz="2800" dirty="0">
                <a:solidFill>
                  <a:schemeClr val="tx1"/>
                </a:solidFill>
              </a:rPr>
              <a:t>Main force of changes</a:t>
            </a:r>
          </a:p>
          <a:p>
            <a:pPr eaLnBrk="1" hangingPunct="1">
              <a:buFont typeface="Wingdings" panose="05000000000000000000" pitchFamily="2" charset="2"/>
              <a:buNone/>
            </a:pPr>
            <a:r>
              <a:rPr lang="pl-PL" altLang="en-US" sz="2800" dirty="0">
                <a:solidFill>
                  <a:schemeClr val="tx1"/>
                </a:solidFill>
              </a:rPr>
              <a:t>	on political, economical </a:t>
            </a:r>
          </a:p>
          <a:p>
            <a:pPr eaLnBrk="1" hangingPunct="1">
              <a:buFont typeface="Wingdings" panose="05000000000000000000" pitchFamily="2" charset="2"/>
              <a:buNone/>
            </a:pPr>
            <a:r>
              <a:rPr lang="pl-PL" altLang="en-US" sz="2800" dirty="0">
                <a:solidFill>
                  <a:schemeClr val="tx1"/>
                </a:solidFill>
              </a:rPr>
              <a:t>	and social levels</a:t>
            </a:r>
          </a:p>
          <a:p>
            <a:pPr eaLnBrk="1" hangingPunct="1">
              <a:buFont typeface="Wingdings" panose="05000000000000000000" pitchFamily="2" charset="2"/>
              <a:buChar char="ü"/>
            </a:pPr>
            <a:r>
              <a:rPr lang="pl-PL" altLang="en-US" sz="2800" dirty="0">
                <a:solidFill>
                  <a:schemeClr val="tx1"/>
                </a:solidFill>
              </a:rPr>
              <a:t>New world order</a:t>
            </a:r>
          </a:p>
          <a:p>
            <a:pPr eaLnBrk="1" hangingPunct="1">
              <a:buFont typeface="Wingdings" panose="05000000000000000000" pitchFamily="2" charset="2"/>
              <a:buNone/>
            </a:pPr>
            <a:r>
              <a:rPr lang="pl-PL" altLang="en-US" sz="2800" dirty="0">
                <a:solidFill>
                  <a:schemeClr val="tx1"/>
                </a:solidFill>
              </a:rPr>
              <a:t>	which needs some</a:t>
            </a:r>
          </a:p>
          <a:p>
            <a:pPr eaLnBrk="1" hangingPunct="1">
              <a:buFont typeface="Wingdings" panose="05000000000000000000" pitchFamily="2" charset="2"/>
              <a:buNone/>
            </a:pPr>
            <a:r>
              <a:rPr lang="pl-PL" altLang="en-US" sz="2800" dirty="0">
                <a:solidFill>
                  <a:schemeClr val="tx1"/>
                </a:solidFill>
              </a:rPr>
              <a:t>	adaptation and</a:t>
            </a:r>
          </a:p>
          <a:p>
            <a:pPr eaLnBrk="1" hangingPunct="1">
              <a:buFont typeface="Wingdings" panose="05000000000000000000" pitchFamily="2" charset="2"/>
              <a:buNone/>
            </a:pPr>
            <a:r>
              <a:rPr lang="pl-PL" altLang="en-US" sz="2800" dirty="0">
                <a:solidFill>
                  <a:schemeClr val="tx1"/>
                </a:solidFill>
              </a:rPr>
              <a:t>	transformation</a:t>
            </a:r>
          </a:p>
          <a:p>
            <a:pPr eaLnBrk="1" hangingPunct="1">
              <a:buFont typeface="Wingdings" panose="05000000000000000000" pitchFamily="2" charset="2"/>
              <a:buChar char="ü"/>
            </a:pPr>
            <a:endParaRPr lang="pl-PL" altLang="en-US" sz="2800" dirty="0">
              <a:solidFill>
                <a:schemeClr val="bg1"/>
              </a:solidFill>
            </a:endParaRPr>
          </a:p>
          <a:p>
            <a:pPr eaLnBrk="1" hangingPunct="1">
              <a:buFont typeface="Wingdings" panose="05000000000000000000" pitchFamily="2" charset="2"/>
              <a:buNone/>
            </a:pPr>
            <a:endParaRPr lang="pl-PL" altLang="en-US" sz="2800" dirty="0">
              <a:solidFill>
                <a:schemeClr val="bg1"/>
              </a:solidFill>
            </a:endParaRPr>
          </a:p>
        </p:txBody>
      </p:sp>
      <p:pic>
        <p:nvPicPr>
          <p:cNvPr id="14340" name="Picture 6" descr="Giddens"/>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664035" y="1345931"/>
            <a:ext cx="2961987" cy="3967432"/>
          </a:xfrm>
          <a:noFill/>
        </p:spPr>
      </p:pic>
      <p:sp>
        <p:nvSpPr>
          <p:cNvPr id="14341" name="Text Box 7"/>
          <p:cNvSpPr txBox="1">
            <a:spLocks noChangeArrowheads="1"/>
          </p:cNvSpPr>
          <p:nvPr/>
        </p:nvSpPr>
        <p:spPr bwMode="auto">
          <a:xfrm>
            <a:off x="7844128" y="5719764"/>
            <a:ext cx="28797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pl-PL" altLang="en-US" sz="2400" dirty="0"/>
              <a:t>Anthony Giddens</a:t>
            </a:r>
          </a:p>
        </p:txBody>
      </p:sp>
    </p:spTree>
    <p:extLst>
      <p:ext uri="{BB962C8B-B14F-4D97-AF65-F5344CB8AC3E}">
        <p14:creationId xmlns:p14="http://schemas.microsoft.com/office/powerpoint/2010/main" val="1580461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339">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4339">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43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pl-PL" altLang="en-US" dirty="0" smtClean="0"/>
              <a:t>TRANSFORMATIONALISTS</a:t>
            </a:r>
          </a:p>
        </p:txBody>
      </p:sp>
      <p:sp>
        <p:nvSpPr>
          <p:cNvPr id="15363" name="Rectangle 3"/>
          <p:cNvSpPr>
            <a:spLocks noGrp="1" noChangeArrowheads="1"/>
          </p:cNvSpPr>
          <p:nvPr>
            <p:ph idx="1"/>
          </p:nvPr>
        </p:nvSpPr>
        <p:spPr>
          <a:xfrm>
            <a:off x="950218" y="2473037"/>
            <a:ext cx="10726999" cy="4186825"/>
          </a:xfrm>
        </p:spPr>
        <p:txBody>
          <a:bodyPr>
            <a:normAutofit/>
          </a:bodyPr>
          <a:lstStyle/>
          <a:p>
            <a:pPr eaLnBrk="1" hangingPunct="1"/>
            <a:r>
              <a:rPr lang="pl-PL" altLang="en-US" sz="2800" dirty="0">
                <a:solidFill>
                  <a:schemeClr val="tx1"/>
                </a:solidFill>
              </a:rPr>
              <a:t>Globalization determines new international order</a:t>
            </a:r>
          </a:p>
          <a:p>
            <a:pPr eaLnBrk="1" hangingPunct="1"/>
            <a:r>
              <a:rPr lang="pl-PL" altLang="en-US" sz="2800" dirty="0">
                <a:solidFill>
                  <a:schemeClr val="tx1"/>
                </a:solidFill>
              </a:rPr>
              <a:t>International relations are influenced by globalization</a:t>
            </a:r>
          </a:p>
          <a:p>
            <a:pPr eaLnBrk="1" hangingPunct="1"/>
            <a:r>
              <a:rPr lang="pl-PL" altLang="en-US" sz="2800" dirty="0">
                <a:solidFill>
                  <a:schemeClr val="tx1"/>
                </a:solidFill>
              </a:rPr>
              <a:t>States have to adjust their role to the new situation</a:t>
            </a:r>
          </a:p>
          <a:p>
            <a:pPr eaLnBrk="1" hangingPunct="1"/>
            <a:r>
              <a:rPr lang="pl-PL" altLang="en-US" sz="2800" dirty="0">
                <a:solidFill>
                  <a:schemeClr val="tx1"/>
                </a:solidFill>
              </a:rPr>
              <a:t>New institutions come into picture and new regulations must be </a:t>
            </a:r>
            <a:r>
              <a:rPr lang="pl-PL" altLang="en-US" sz="2800" dirty="0" smtClean="0">
                <a:solidFill>
                  <a:schemeClr val="tx1"/>
                </a:solidFill>
              </a:rPr>
              <a:t>applied</a:t>
            </a:r>
          </a:p>
          <a:p>
            <a:pPr eaLnBrk="1" hangingPunct="1"/>
            <a:r>
              <a:rPr lang="en-GB" altLang="en-US" sz="2800" b="1" dirty="0" smtClean="0">
                <a:solidFill>
                  <a:schemeClr val="tx1"/>
                </a:solidFill>
              </a:rPr>
              <a:t>For example: To what extent can a nation maintain its </a:t>
            </a:r>
            <a:r>
              <a:rPr lang="en-GB" altLang="en-US" sz="2800" b="1" u="sng" dirty="0" smtClean="0">
                <a:solidFill>
                  <a:schemeClr val="tx1"/>
                </a:solidFill>
              </a:rPr>
              <a:t>sovereignty</a:t>
            </a:r>
            <a:r>
              <a:rPr lang="en-GB" altLang="en-US" sz="2800" b="1" dirty="0" smtClean="0">
                <a:solidFill>
                  <a:schemeClr val="tx1"/>
                </a:solidFill>
              </a:rPr>
              <a:t> in an increasingly globalised world?</a:t>
            </a:r>
            <a:endParaRPr lang="pl-PL" altLang="en-US" sz="2800" b="1" dirty="0">
              <a:solidFill>
                <a:schemeClr val="tx1"/>
              </a:solidFill>
            </a:endParaRPr>
          </a:p>
        </p:txBody>
      </p:sp>
    </p:spTree>
    <p:extLst>
      <p:ext uri="{BB962C8B-B14F-4D97-AF65-F5344CB8AC3E}">
        <p14:creationId xmlns:p14="http://schemas.microsoft.com/office/powerpoint/2010/main" val="123315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Transformationalism globaliza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5547" y="532014"/>
            <a:ext cx="8327704" cy="57773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6985581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t="5448" b="3109"/>
          <a:stretch/>
        </p:blipFill>
        <p:spPr bwMode="auto">
          <a:xfrm>
            <a:off x="1626788" y="465513"/>
            <a:ext cx="8581924" cy="59103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523216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p:txBody>
          <a:bodyPr/>
          <a:lstStyle/>
          <a:p>
            <a:pPr eaLnBrk="1" hangingPunct="1"/>
            <a:r>
              <a:rPr lang="en-US" altLang="en-US" dirty="0" smtClean="0"/>
              <a:t>Bureaucracies: Max Weber</a:t>
            </a:r>
          </a:p>
        </p:txBody>
      </p:sp>
      <p:sp>
        <p:nvSpPr>
          <p:cNvPr id="2" name="Rectangle 3"/>
          <p:cNvSpPr>
            <a:spLocks noGrp="1" noChangeArrowheads="1"/>
          </p:cNvSpPr>
          <p:nvPr>
            <p:ph idx="1"/>
          </p:nvPr>
        </p:nvSpPr>
        <p:spPr/>
        <p:txBody>
          <a:bodyPr/>
          <a:lstStyle/>
          <a:p>
            <a:pPr eaLnBrk="1" hangingPunct="1"/>
            <a:r>
              <a:rPr lang="en-US" altLang="en-US" b="1" dirty="0" smtClean="0">
                <a:solidFill>
                  <a:schemeClr val="tx1"/>
                </a:solidFill>
              </a:rPr>
              <a:t>A bureaucracy</a:t>
            </a:r>
            <a:r>
              <a:rPr lang="en-US" altLang="en-US" dirty="0" smtClean="0">
                <a:solidFill>
                  <a:schemeClr val="tx1"/>
                </a:solidFill>
              </a:rPr>
              <a:t> is a large hierarchical organization that is governed by formal rules and regulations and that has a clear specification of work tasks.</a:t>
            </a:r>
          </a:p>
          <a:p>
            <a:pPr eaLnBrk="1" hangingPunct="1"/>
            <a:r>
              <a:rPr lang="en-US" altLang="en-US" dirty="0" smtClean="0">
                <a:solidFill>
                  <a:schemeClr val="tx1"/>
                </a:solidFill>
              </a:rPr>
              <a:t>Needed to accomplish feats such as building cities, governing large populations etc.</a:t>
            </a:r>
          </a:p>
          <a:p>
            <a:pPr eaLnBrk="1" hangingPunct="1"/>
            <a:r>
              <a:rPr lang="en-US" altLang="en-US" dirty="0" smtClean="0">
                <a:solidFill>
                  <a:schemeClr val="tx1"/>
                </a:solidFill>
              </a:rPr>
              <a:t>The ‘Iron Cage’: a system concerned with rationalization, i.e. maximum efficiency, calculation &amp; control, can be stultifying to society. This idea would later be picked up on by the Frankfurt School. (</a:t>
            </a:r>
            <a:r>
              <a:rPr lang="en-US" altLang="en-US" dirty="0" err="1" smtClean="0">
                <a:solidFill>
                  <a:schemeClr val="tx1"/>
                </a:solidFill>
              </a:rPr>
              <a:t>Jurgen</a:t>
            </a:r>
            <a:r>
              <a:rPr lang="en-US" altLang="en-US" dirty="0" smtClean="0">
                <a:solidFill>
                  <a:schemeClr val="tx1"/>
                </a:solidFill>
              </a:rPr>
              <a:t> </a:t>
            </a:r>
            <a:r>
              <a:rPr lang="en-US" altLang="en-US" dirty="0" err="1" smtClean="0">
                <a:solidFill>
                  <a:schemeClr val="tx1"/>
                </a:solidFill>
              </a:rPr>
              <a:t>Habermas</a:t>
            </a:r>
            <a:r>
              <a:rPr lang="en-US" altLang="en-US" dirty="0" smtClean="0">
                <a:solidFill>
                  <a:schemeClr val="bg1"/>
                </a:solidFill>
              </a:rPr>
              <a:t>, Theodor Adorno, Herbert Marcuse..)</a:t>
            </a:r>
          </a:p>
        </p:txBody>
      </p:sp>
      <p:sp>
        <p:nvSpPr>
          <p:cNvPr id="12290" name="Footer Placeholder 4"/>
          <p:cNvSpPr>
            <a:spLocks noGrp="1"/>
          </p:cNvSpPr>
          <p:nvPr>
            <p:ph type="ftr" sz="quarter" idx="11"/>
          </p:nvPr>
        </p:nvSpPr>
        <p:spPr>
          <a:xfrm>
            <a:off x="10058400" y="6245225"/>
            <a:ext cx="21336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US" altLang="en-US"/>
              <a:t>©Pine Forge Press, an imprint of Sage Publications, 2004</a:t>
            </a:r>
          </a:p>
        </p:txBody>
      </p:sp>
      <p:pic>
        <p:nvPicPr>
          <p:cNvPr id="12293" name="Picture 2" descr="C:\Users\Marissa\Desktop\180px-Max_Weber_1894.jpg"/>
          <p:cNvPicPr>
            <a:picLocks noChangeAspect="1" noChangeArrowheads="1"/>
          </p:cNvPicPr>
          <p:nvPr/>
        </p:nvPicPr>
        <p:blipFill rotWithShape="1">
          <a:blip r:embed="rId2">
            <a:extLst>
              <a:ext uri="{28A0092B-C50C-407E-A947-70E740481C1C}">
                <a14:useLocalDpi xmlns:a14="http://schemas.microsoft.com/office/drawing/2010/main" val="0"/>
              </a:ext>
            </a:extLst>
          </a:blip>
          <a:srcRect t="6894"/>
          <a:stretch/>
        </p:blipFill>
        <p:spPr bwMode="auto">
          <a:xfrm rot="427817">
            <a:off x="9778494" y="715451"/>
            <a:ext cx="1562524" cy="1837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51047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a:xfrm>
            <a:off x="2130829" y="1047404"/>
            <a:ext cx="7772400" cy="1143000"/>
          </a:xfrm>
        </p:spPr>
        <p:txBody>
          <a:bodyPr>
            <a:normAutofit/>
          </a:bodyPr>
          <a:lstStyle/>
          <a:p>
            <a:pPr eaLnBrk="1" hangingPunct="1"/>
            <a:r>
              <a:rPr lang="en-US" altLang="en-US" sz="4000" dirty="0"/>
              <a:t>Characteristics of Bureaucracies</a:t>
            </a:r>
          </a:p>
        </p:txBody>
      </p:sp>
      <p:sp>
        <p:nvSpPr>
          <p:cNvPr id="2" name="Rectangle 3"/>
          <p:cNvSpPr>
            <a:spLocks noGrp="1" noChangeArrowheads="1"/>
          </p:cNvSpPr>
          <p:nvPr>
            <p:ph idx="1"/>
          </p:nvPr>
        </p:nvSpPr>
        <p:spPr>
          <a:xfrm>
            <a:off x="908858" y="2371725"/>
            <a:ext cx="10216342" cy="4111625"/>
          </a:xfrm>
        </p:spPr>
        <p:txBody>
          <a:bodyPr>
            <a:normAutofit/>
          </a:bodyPr>
          <a:lstStyle/>
          <a:p>
            <a:pPr eaLnBrk="1" hangingPunct="1">
              <a:lnSpc>
                <a:spcPct val="90000"/>
              </a:lnSpc>
            </a:pPr>
            <a:r>
              <a:rPr lang="en-US" altLang="en-US" sz="2800" b="1" dirty="0">
                <a:solidFill>
                  <a:schemeClr val="tx1"/>
                </a:solidFill>
              </a:rPr>
              <a:t>Division of labor</a:t>
            </a:r>
            <a:r>
              <a:rPr lang="en-US" altLang="en-US" sz="2800" dirty="0">
                <a:solidFill>
                  <a:schemeClr val="tx1"/>
                </a:solidFill>
              </a:rPr>
              <a:t>: </a:t>
            </a:r>
            <a:r>
              <a:rPr lang="en-US" altLang="en-US" sz="2800" dirty="0">
                <a:solidFill>
                  <a:schemeClr val="tx1"/>
                </a:solidFill>
                <a:cs typeface="Times New Roman" panose="02020603050405020304" pitchFamily="18" charset="0"/>
              </a:rPr>
              <a:t>Specialization of different people or groups in different tasks, characteristic of most bureaucracies</a:t>
            </a:r>
          </a:p>
          <a:p>
            <a:pPr eaLnBrk="1" hangingPunct="1">
              <a:lnSpc>
                <a:spcPct val="90000"/>
              </a:lnSpc>
            </a:pPr>
            <a:r>
              <a:rPr lang="en-US" altLang="en-US" sz="2800" dirty="0">
                <a:solidFill>
                  <a:schemeClr val="tx1"/>
                </a:solidFill>
              </a:rPr>
              <a:t> </a:t>
            </a:r>
            <a:r>
              <a:rPr lang="en-US" altLang="en-US" sz="2800" b="1" dirty="0">
                <a:solidFill>
                  <a:schemeClr val="tx1"/>
                </a:solidFill>
              </a:rPr>
              <a:t>Hierarchy of authority:</a:t>
            </a:r>
            <a:r>
              <a:rPr lang="en-US" altLang="en-US" sz="2800" dirty="0">
                <a:solidFill>
                  <a:schemeClr val="tx1"/>
                </a:solidFill>
              </a:rPr>
              <a:t> Ranking of people or tasks in a bureaucracy from those at the top, where there is a great deal of power and authority, to those at the bottom, where there is very little </a:t>
            </a:r>
            <a:r>
              <a:rPr lang="en-US" altLang="en-US" sz="2800" dirty="0" smtClean="0">
                <a:solidFill>
                  <a:schemeClr val="tx1"/>
                </a:solidFill>
              </a:rPr>
              <a:t>power and authority </a:t>
            </a:r>
            <a:endParaRPr lang="en-US" altLang="en-US" sz="2800" dirty="0">
              <a:solidFill>
                <a:schemeClr val="tx1"/>
              </a:solidFill>
            </a:endParaRPr>
          </a:p>
          <a:p>
            <a:pPr>
              <a:lnSpc>
                <a:spcPct val="90000"/>
              </a:lnSpc>
            </a:pPr>
            <a:r>
              <a:rPr lang="en-US" altLang="en-US" sz="2800" b="1" dirty="0" smtClean="0">
                <a:solidFill>
                  <a:schemeClr val="tx1"/>
                </a:solidFill>
              </a:rPr>
              <a:t>Impersonality</a:t>
            </a:r>
            <a:r>
              <a:rPr lang="en-GB" altLang="en-US" dirty="0" smtClean="0"/>
              <a:t>: </a:t>
            </a:r>
            <a:r>
              <a:rPr lang="en-GB" altLang="en-US" dirty="0"/>
              <a:t>R</a:t>
            </a:r>
            <a:r>
              <a:rPr lang="en-GB" dirty="0" smtClean="0"/>
              <a:t>ational </a:t>
            </a:r>
            <a:r>
              <a:rPr lang="en-GB" dirty="0"/>
              <a:t>and based on rules rather than ties of kinship, friendship, or patrimonial or charismatic authority.</a:t>
            </a:r>
            <a:endParaRPr lang="en-US" altLang="en-US" sz="2800" b="1" dirty="0">
              <a:solidFill>
                <a:schemeClr val="tx1"/>
              </a:solidFill>
            </a:endParaRPr>
          </a:p>
          <a:p>
            <a:pPr eaLnBrk="1" hangingPunct="1">
              <a:lnSpc>
                <a:spcPct val="90000"/>
              </a:lnSpc>
            </a:pPr>
            <a:r>
              <a:rPr lang="en-US" altLang="en-US" sz="2800" dirty="0">
                <a:solidFill>
                  <a:schemeClr val="tx1"/>
                </a:solidFill>
              </a:rPr>
              <a:t>How does a university provide an example of these 3 characteristics?</a:t>
            </a:r>
          </a:p>
        </p:txBody>
      </p:sp>
      <p:sp>
        <p:nvSpPr>
          <p:cNvPr id="13314" name="Footer Placeholder 4"/>
          <p:cNvSpPr>
            <a:spLocks noGrp="1"/>
          </p:cNvSpPr>
          <p:nvPr>
            <p:ph type="ftr" sz="quarter" idx="11"/>
          </p:nvPr>
        </p:nvSpPr>
        <p:spPr>
          <a:xfrm>
            <a:off x="10058400" y="6245225"/>
            <a:ext cx="21336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endParaRPr lang="en-US" altLang="en-US" dirty="0"/>
          </a:p>
        </p:txBody>
      </p:sp>
    </p:spTree>
    <p:extLst>
      <p:ext uri="{BB962C8B-B14F-4D97-AF65-F5344CB8AC3E}">
        <p14:creationId xmlns:p14="http://schemas.microsoft.com/office/powerpoint/2010/main" val="19160018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a:xfrm>
            <a:off x="1301894" y="927178"/>
            <a:ext cx="8534400" cy="1507067"/>
          </a:xfrm>
        </p:spPr>
        <p:txBody>
          <a:bodyPr/>
          <a:lstStyle/>
          <a:p>
            <a:pPr eaLnBrk="1" hangingPunct="1"/>
            <a:r>
              <a:rPr lang="en-US" altLang="en-US" dirty="0" smtClean="0"/>
              <a:t>Criticisms – Ulrich Beck</a:t>
            </a:r>
          </a:p>
        </p:txBody>
      </p:sp>
      <p:sp>
        <p:nvSpPr>
          <p:cNvPr id="18435" name="Rectangle 3"/>
          <p:cNvSpPr>
            <a:spLocks noGrp="1" noRot="1" noChangeArrowheads="1"/>
          </p:cNvSpPr>
          <p:nvPr>
            <p:ph idx="1"/>
          </p:nvPr>
        </p:nvSpPr>
        <p:spPr>
          <a:xfrm>
            <a:off x="498764" y="2434245"/>
            <a:ext cx="11388436" cy="4498975"/>
          </a:xfrm>
        </p:spPr>
        <p:txBody>
          <a:bodyPr>
            <a:normAutofit/>
          </a:bodyPr>
          <a:lstStyle/>
          <a:p>
            <a:pPr eaLnBrk="1" hangingPunct="1">
              <a:lnSpc>
                <a:spcPct val="80000"/>
              </a:lnSpc>
              <a:spcAft>
                <a:spcPct val="15000"/>
              </a:spcAft>
            </a:pPr>
            <a:r>
              <a:rPr lang="en-US" altLang="en-US" sz="2400" dirty="0">
                <a:solidFill>
                  <a:schemeClr val="tx1"/>
                </a:solidFill>
              </a:rPr>
              <a:t>Work centered on his critique of globalism.</a:t>
            </a:r>
          </a:p>
          <a:p>
            <a:pPr eaLnBrk="1" hangingPunct="1">
              <a:lnSpc>
                <a:spcPct val="80000"/>
              </a:lnSpc>
              <a:spcAft>
                <a:spcPct val="15000"/>
              </a:spcAft>
            </a:pPr>
            <a:r>
              <a:rPr lang="en-US" altLang="en-US" sz="2400" dirty="0" smtClean="0">
                <a:solidFill>
                  <a:schemeClr val="tx1"/>
                </a:solidFill>
              </a:rPr>
              <a:t>Globalism</a:t>
            </a:r>
            <a:r>
              <a:rPr lang="en-US" altLang="en-US" sz="2400" dirty="0">
                <a:solidFill>
                  <a:schemeClr val="tx1"/>
                </a:solidFill>
              </a:rPr>
              <a:t>: the view that the world market eliminates or </a:t>
            </a:r>
            <a:r>
              <a:rPr lang="en-US" altLang="en-US" sz="2400" dirty="0" smtClean="0">
                <a:solidFill>
                  <a:schemeClr val="tx1"/>
                </a:solidFill>
              </a:rPr>
              <a:t>supplants </a:t>
            </a:r>
            <a:r>
              <a:rPr lang="en-US" altLang="en-US" sz="2400" dirty="0">
                <a:solidFill>
                  <a:schemeClr val="tx1"/>
                </a:solidFill>
              </a:rPr>
              <a:t>political action – that is, the ideology of rule by the world market, the ideology of neoliberalism (</a:t>
            </a:r>
            <a:r>
              <a:rPr lang="en-US" altLang="en-US" sz="2400" dirty="0" err="1">
                <a:solidFill>
                  <a:schemeClr val="tx1"/>
                </a:solidFill>
              </a:rPr>
              <a:t>Gane</a:t>
            </a:r>
            <a:r>
              <a:rPr lang="en-US" altLang="en-US" sz="2400" dirty="0">
                <a:solidFill>
                  <a:schemeClr val="tx1"/>
                </a:solidFill>
              </a:rPr>
              <a:t>, 2001, p. 84).  </a:t>
            </a:r>
          </a:p>
          <a:p>
            <a:pPr eaLnBrk="1" hangingPunct="1">
              <a:lnSpc>
                <a:spcPct val="80000"/>
              </a:lnSpc>
              <a:spcAft>
                <a:spcPct val="15000"/>
              </a:spcAft>
            </a:pPr>
            <a:r>
              <a:rPr lang="en-US" altLang="en-US" sz="2400" dirty="0">
                <a:solidFill>
                  <a:schemeClr val="tx1"/>
                </a:solidFill>
              </a:rPr>
              <a:t>Reduction of globalization to one dimension – </a:t>
            </a:r>
            <a:r>
              <a:rPr lang="en-US" altLang="en-US" sz="2400" b="1" dirty="0">
                <a:solidFill>
                  <a:schemeClr val="tx1"/>
                </a:solidFill>
              </a:rPr>
              <a:t>economics</a:t>
            </a:r>
            <a:r>
              <a:rPr lang="en-US" altLang="en-US" sz="2400" dirty="0">
                <a:solidFill>
                  <a:schemeClr val="tx1"/>
                </a:solidFill>
              </a:rPr>
              <a:t>. </a:t>
            </a:r>
          </a:p>
          <a:p>
            <a:pPr eaLnBrk="1" hangingPunct="1">
              <a:lnSpc>
                <a:spcPct val="80000"/>
              </a:lnSpc>
              <a:spcAft>
                <a:spcPct val="15000"/>
              </a:spcAft>
            </a:pPr>
            <a:r>
              <a:rPr lang="en-US" altLang="en-US" sz="2400" dirty="0">
                <a:solidFill>
                  <a:schemeClr val="tx1"/>
                </a:solidFill>
              </a:rPr>
              <a:t>Proposed a reflexive theory of globalism based on two main concepts: </a:t>
            </a:r>
            <a:r>
              <a:rPr lang="en-US" altLang="en-US" sz="2400" dirty="0" err="1">
                <a:solidFill>
                  <a:schemeClr val="tx1"/>
                </a:solidFill>
              </a:rPr>
              <a:t>globality</a:t>
            </a:r>
            <a:r>
              <a:rPr lang="en-US" altLang="en-US" sz="2400" dirty="0">
                <a:solidFill>
                  <a:schemeClr val="tx1"/>
                </a:solidFill>
              </a:rPr>
              <a:t> and globalization.</a:t>
            </a:r>
          </a:p>
          <a:p>
            <a:pPr eaLnBrk="1" hangingPunct="1">
              <a:lnSpc>
                <a:spcPct val="80000"/>
              </a:lnSpc>
              <a:spcAft>
                <a:spcPct val="15000"/>
              </a:spcAft>
            </a:pPr>
            <a:r>
              <a:rPr lang="en-US" altLang="en-US" sz="2400" dirty="0" err="1">
                <a:solidFill>
                  <a:schemeClr val="tx1"/>
                </a:solidFill>
              </a:rPr>
              <a:t>Globality</a:t>
            </a:r>
            <a:r>
              <a:rPr lang="en-US" altLang="en-US" sz="2400" dirty="0">
                <a:solidFill>
                  <a:schemeClr val="tx1"/>
                </a:solidFill>
              </a:rPr>
              <a:t>: refers to the collision of economic, cultural, and political forms in world society (</a:t>
            </a:r>
            <a:r>
              <a:rPr lang="en-US" altLang="en-US" sz="2400" dirty="0" err="1">
                <a:solidFill>
                  <a:schemeClr val="tx1"/>
                </a:solidFill>
              </a:rPr>
              <a:t>Gane</a:t>
            </a:r>
            <a:r>
              <a:rPr lang="en-US" altLang="en-US" sz="2400" dirty="0">
                <a:solidFill>
                  <a:schemeClr val="tx1"/>
                </a:solidFill>
              </a:rPr>
              <a:t>, 2001, p. 84). </a:t>
            </a:r>
          </a:p>
          <a:p>
            <a:pPr eaLnBrk="1" hangingPunct="1">
              <a:lnSpc>
                <a:spcPct val="80000"/>
              </a:lnSpc>
              <a:spcAft>
                <a:spcPct val="15000"/>
              </a:spcAft>
            </a:pPr>
            <a:r>
              <a:rPr lang="en-US" altLang="en-US" sz="2400" dirty="0">
                <a:solidFill>
                  <a:schemeClr val="tx1"/>
                </a:solidFill>
              </a:rPr>
              <a:t>Globalization: denotes the processes through which sovereign national states are </a:t>
            </a:r>
            <a:r>
              <a:rPr lang="en-US" altLang="en-US" sz="2400" dirty="0" err="1">
                <a:solidFill>
                  <a:schemeClr val="tx1"/>
                </a:solidFill>
              </a:rPr>
              <a:t>criss-crossed</a:t>
            </a:r>
            <a:r>
              <a:rPr lang="en-US" altLang="en-US" sz="2400" dirty="0">
                <a:solidFill>
                  <a:schemeClr val="tx1"/>
                </a:solidFill>
              </a:rPr>
              <a:t> and undermined by transnational actors with varying prospects of power, orientations, identities, and networks </a:t>
            </a:r>
            <a:r>
              <a:rPr lang="en-US" altLang="en-US" sz="2400" dirty="0" smtClean="0">
                <a:solidFill>
                  <a:schemeClr val="tx1"/>
                </a:solidFill>
              </a:rPr>
              <a:t>                                                                </a:t>
            </a:r>
            <a:r>
              <a:rPr lang="en-US" altLang="en-US" sz="1200" dirty="0" smtClean="0">
                <a:solidFill>
                  <a:schemeClr val="tx1"/>
                </a:solidFill>
              </a:rPr>
              <a:t>(</a:t>
            </a:r>
            <a:r>
              <a:rPr lang="en-US" altLang="en-US" sz="1200" dirty="0" err="1">
                <a:solidFill>
                  <a:schemeClr val="tx1"/>
                </a:solidFill>
              </a:rPr>
              <a:t>Gane</a:t>
            </a:r>
            <a:r>
              <a:rPr lang="en-US" altLang="en-US" sz="1200" dirty="0">
                <a:solidFill>
                  <a:schemeClr val="tx1"/>
                </a:solidFill>
              </a:rPr>
              <a:t>, 2001, p. 84).</a:t>
            </a:r>
          </a:p>
        </p:txBody>
      </p:sp>
    </p:spTree>
    <p:extLst>
      <p:ext uri="{BB962C8B-B14F-4D97-AF65-F5344CB8AC3E}">
        <p14:creationId xmlns:p14="http://schemas.microsoft.com/office/powerpoint/2010/main" val="286278554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pPr eaLnBrk="1" hangingPunct="1"/>
            <a:r>
              <a:rPr lang="en-US" altLang="en-US" smtClean="0"/>
              <a:t>Criticisms – Zygmunt Bauman</a:t>
            </a:r>
          </a:p>
        </p:txBody>
      </p:sp>
      <p:sp>
        <p:nvSpPr>
          <p:cNvPr id="20483" name="Rectangle 3"/>
          <p:cNvSpPr>
            <a:spLocks noGrp="1" noRot="1" noChangeArrowheads="1"/>
          </p:cNvSpPr>
          <p:nvPr>
            <p:ph idx="1"/>
          </p:nvPr>
        </p:nvSpPr>
        <p:spPr/>
        <p:txBody>
          <a:bodyPr>
            <a:normAutofit/>
          </a:bodyPr>
          <a:lstStyle/>
          <a:p>
            <a:pPr eaLnBrk="1" hangingPunct="1">
              <a:lnSpc>
                <a:spcPct val="90000"/>
              </a:lnSpc>
              <a:spcAft>
                <a:spcPct val="20000"/>
              </a:spcAft>
            </a:pPr>
            <a:r>
              <a:rPr lang="en-US" altLang="en-US" sz="2800" dirty="0">
                <a:solidFill>
                  <a:schemeClr val="tx1"/>
                </a:solidFill>
              </a:rPr>
              <a:t>Adopted a more critical stance than Giddens or Beck.</a:t>
            </a:r>
          </a:p>
          <a:p>
            <a:pPr eaLnBrk="1" hangingPunct="1">
              <a:lnSpc>
                <a:spcPct val="90000"/>
              </a:lnSpc>
              <a:spcAft>
                <a:spcPct val="20000"/>
              </a:spcAft>
            </a:pPr>
            <a:r>
              <a:rPr lang="en-US" altLang="en-US" sz="2800" dirty="0">
                <a:solidFill>
                  <a:schemeClr val="tx1"/>
                </a:solidFill>
              </a:rPr>
              <a:t>Argued globalization gives rise to new forms of class polarization and uncertainty.  </a:t>
            </a:r>
          </a:p>
          <a:p>
            <a:pPr eaLnBrk="1" hangingPunct="1">
              <a:lnSpc>
                <a:spcPct val="90000"/>
              </a:lnSpc>
              <a:spcAft>
                <a:spcPct val="20000"/>
              </a:spcAft>
            </a:pPr>
            <a:r>
              <a:rPr lang="en-US" altLang="en-US" sz="2800" dirty="0">
                <a:solidFill>
                  <a:schemeClr val="tx1"/>
                </a:solidFill>
              </a:rPr>
              <a:t>Believed globalism engendered new forms of social exclusion and formed a new hierarchy of social mobility.  </a:t>
            </a:r>
          </a:p>
          <a:p>
            <a:pPr eaLnBrk="1" hangingPunct="1">
              <a:lnSpc>
                <a:spcPct val="90000"/>
              </a:lnSpc>
              <a:spcAft>
                <a:spcPct val="20000"/>
              </a:spcAft>
            </a:pPr>
            <a:r>
              <a:rPr lang="en-US" altLang="en-US" sz="2800" dirty="0">
                <a:solidFill>
                  <a:schemeClr val="tx1"/>
                </a:solidFill>
              </a:rPr>
              <a:t>Felt the winners are new elites who have the freedom to move.  The losers are those who remain bound to their locality.</a:t>
            </a:r>
          </a:p>
        </p:txBody>
      </p:sp>
      <p:pic>
        <p:nvPicPr>
          <p:cNvPr id="20484"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09512" y="822441"/>
            <a:ext cx="1524000" cy="202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394635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p:txBody>
          <a:bodyPr/>
          <a:lstStyle/>
          <a:p>
            <a:pPr eaLnBrk="1" hangingPunct="1"/>
            <a:r>
              <a:rPr lang="en-US" altLang="en-US" smtClean="0"/>
              <a:t>Major Types</a:t>
            </a:r>
          </a:p>
        </p:txBody>
      </p:sp>
      <p:sp>
        <p:nvSpPr>
          <p:cNvPr id="21507" name="Rectangle 3"/>
          <p:cNvSpPr>
            <a:spLocks noGrp="1" noRot="1" noChangeArrowheads="1"/>
          </p:cNvSpPr>
          <p:nvPr>
            <p:ph idx="1"/>
          </p:nvPr>
        </p:nvSpPr>
        <p:spPr/>
        <p:txBody>
          <a:bodyPr>
            <a:normAutofit lnSpcReduction="10000"/>
          </a:bodyPr>
          <a:lstStyle/>
          <a:p>
            <a:pPr eaLnBrk="1" hangingPunct="1"/>
            <a:r>
              <a:rPr lang="en-US" altLang="en-US" sz="3600" dirty="0">
                <a:solidFill>
                  <a:schemeClr val="tx1"/>
                </a:solidFill>
              </a:rPr>
              <a:t>Cultural Theory</a:t>
            </a:r>
          </a:p>
          <a:p>
            <a:pPr eaLnBrk="1" hangingPunct="1">
              <a:buFontTx/>
              <a:buNone/>
            </a:pPr>
            <a:endParaRPr lang="en-US" altLang="en-US" sz="3600" dirty="0">
              <a:solidFill>
                <a:schemeClr val="tx1"/>
              </a:solidFill>
            </a:endParaRPr>
          </a:p>
          <a:p>
            <a:pPr eaLnBrk="1" hangingPunct="1"/>
            <a:r>
              <a:rPr lang="en-US" altLang="en-US" sz="3600" dirty="0">
                <a:solidFill>
                  <a:schemeClr val="tx1"/>
                </a:solidFill>
              </a:rPr>
              <a:t>Economic Theory</a:t>
            </a:r>
          </a:p>
          <a:p>
            <a:pPr eaLnBrk="1" hangingPunct="1">
              <a:buFontTx/>
              <a:buNone/>
            </a:pPr>
            <a:endParaRPr lang="en-US" altLang="en-US" sz="3600" dirty="0">
              <a:solidFill>
                <a:schemeClr val="tx1"/>
              </a:solidFill>
            </a:endParaRPr>
          </a:p>
          <a:p>
            <a:pPr eaLnBrk="1" hangingPunct="1"/>
            <a:r>
              <a:rPr lang="en-US" altLang="en-US" sz="3600" dirty="0">
                <a:solidFill>
                  <a:schemeClr val="tx1"/>
                </a:solidFill>
              </a:rPr>
              <a:t>Political Theory</a:t>
            </a:r>
          </a:p>
        </p:txBody>
      </p:sp>
    </p:spTree>
    <p:extLst>
      <p:ext uri="{BB962C8B-B14F-4D97-AF65-F5344CB8AC3E}">
        <p14:creationId xmlns:p14="http://schemas.microsoft.com/office/powerpoint/2010/main" val="2299431846"/>
      </p:ext>
    </p:extLst>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Rot="1" noChangeArrowheads="1"/>
          </p:cNvSpPr>
          <p:nvPr>
            <p:ph type="title"/>
          </p:nvPr>
        </p:nvSpPr>
        <p:spPr>
          <a:xfrm>
            <a:off x="1410652" y="1101744"/>
            <a:ext cx="8534400" cy="1507067"/>
          </a:xfrm>
        </p:spPr>
        <p:txBody>
          <a:bodyPr/>
          <a:lstStyle/>
          <a:p>
            <a:r>
              <a:rPr lang="en-US" altLang="en-US" dirty="0" smtClean="0"/>
              <a:t>Cultural Theory – </a:t>
            </a:r>
            <a:r>
              <a:rPr lang="en-GB" dirty="0" smtClean="0"/>
              <a:t>Jan </a:t>
            </a:r>
            <a:r>
              <a:rPr lang="en-US" altLang="en-US" dirty="0" err="1" smtClean="0"/>
              <a:t>Pieterse</a:t>
            </a:r>
            <a:endParaRPr lang="en-US" altLang="en-US" dirty="0" smtClean="0"/>
          </a:p>
        </p:txBody>
      </p:sp>
      <p:sp>
        <p:nvSpPr>
          <p:cNvPr id="23555" name="Rectangle 3"/>
          <p:cNvSpPr>
            <a:spLocks noGrp="1" noRot="1" noChangeArrowheads="1"/>
          </p:cNvSpPr>
          <p:nvPr>
            <p:ph idx="1"/>
          </p:nvPr>
        </p:nvSpPr>
        <p:spPr>
          <a:xfrm>
            <a:off x="621532" y="2453794"/>
            <a:ext cx="10866657" cy="4030134"/>
          </a:xfrm>
        </p:spPr>
        <p:txBody>
          <a:bodyPr/>
          <a:lstStyle/>
          <a:p>
            <a:pPr eaLnBrk="1" hangingPunct="1">
              <a:lnSpc>
                <a:spcPct val="80000"/>
              </a:lnSpc>
              <a:spcAft>
                <a:spcPct val="15000"/>
              </a:spcAft>
            </a:pPr>
            <a:r>
              <a:rPr lang="en-US" altLang="en-US" sz="2800" dirty="0">
                <a:solidFill>
                  <a:schemeClr val="tx1"/>
                </a:solidFill>
              </a:rPr>
              <a:t>Cultural </a:t>
            </a:r>
            <a:r>
              <a:rPr lang="en-US" altLang="en-US" sz="2800" dirty="0" err="1">
                <a:solidFill>
                  <a:schemeClr val="tx1"/>
                </a:solidFill>
              </a:rPr>
              <a:t>differentialism</a:t>
            </a:r>
            <a:r>
              <a:rPr lang="en-US" altLang="en-US" sz="2800" dirty="0">
                <a:solidFill>
                  <a:schemeClr val="tx1"/>
                </a:solidFill>
              </a:rPr>
              <a:t> – cultures unaffected by globalization &amp; closed.</a:t>
            </a:r>
          </a:p>
          <a:p>
            <a:pPr eaLnBrk="1" hangingPunct="1">
              <a:lnSpc>
                <a:spcPct val="80000"/>
              </a:lnSpc>
              <a:spcAft>
                <a:spcPct val="15000"/>
              </a:spcAft>
            </a:pPr>
            <a:r>
              <a:rPr lang="en-US" altLang="en-US" sz="2800" dirty="0">
                <a:solidFill>
                  <a:schemeClr val="tx1"/>
                </a:solidFill>
              </a:rPr>
              <a:t>Cultural convergence - increasing sameness in the direction of dominant groups.</a:t>
            </a:r>
          </a:p>
          <a:p>
            <a:pPr lvl="1" eaLnBrk="1" hangingPunct="1">
              <a:lnSpc>
                <a:spcPct val="80000"/>
              </a:lnSpc>
              <a:spcAft>
                <a:spcPct val="15000"/>
              </a:spcAft>
            </a:pPr>
            <a:r>
              <a:rPr lang="en-US" altLang="en-US" sz="2200" dirty="0">
                <a:solidFill>
                  <a:schemeClr val="tx1"/>
                </a:solidFill>
              </a:rPr>
              <a:t>Example – </a:t>
            </a:r>
            <a:r>
              <a:rPr lang="en-US" altLang="en-US" sz="2200" dirty="0" err="1">
                <a:solidFill>
                  <a:schemeClr val="tx1"/>
                </a:solidFill>
              </a:rPr>
              <a:t>McDonalization</a:t>
            </a:r>
            <a:r>
              <a:rPr lang="en-US" altLang="en-US" sz="2200" dirty="0">
                <a:solidFill>
                  <a:schemeClr val="tx1"/>
                </a:solidFill>
              </a:rPr>
              <a:t>, influenced by Weber.</a:t>
            </a:r>
            <a:r>
              <a:rPr lang="en-US" altLang="en-US" sz="2000" dirty="0">
                <a:solidFill>
                  <a:schemeClr val="tx1"/>
                </a:solidFill>
              </a:rPr>
              <a:t> </a:t>
            </a:r>
          </a:p>
          <a:p>
            <a:pPr eaLnBrk="1" hangingPunct="1">
              <a:lnSpc>
                <a:spcPct val="80000"/>
              </a:lnSpc>
              <a:spcAft>
                <a:spcPct val="15000"/>
              </a:spcAft>
            </a:pPr>
            <a:r>
              <a:rPr lang="en-US" altLang="en-US" sz="2800" dirty="0">
                <a:solidFill>
                  <a:schemeClr val="tx1"/>
                </a:solidFill>
              </a:rPr>
              <a:t>Cultural hybridization - mixing of cultures, producing new and unique cultures.  A key concept is </a:t>
            </a:r>
            <a:r>
              <a:rPr lang="en-US" altLang="en-US" sz="2800" dirty="0" err="1">
                <a:solidFill>
                  <a:schemeClr val="tx1"/>
                </a:solidFill>
              </a:rPr>
              <a:t>glocalization</a:t>
            </a:r>
            <a:r>
              <a:rPr lang="en-US" altLang="en-US" sz="2800" dirty="0">
                <a:solidFill>
                  <a:schemeClr val="tx1"/>
                </a:solidFill>
              </a:rPr>
              <a:t>.</a:t>
            </a:r>
          </a:p>
          <a:p>
            <a:pPr lvl="1" eaLnBrk="1" hangingPunct="1">
              <a:lnSpc>
                <a:spcPct val="80000"/>
              </a:lnSpc>
              <a:spcAft>
                <a:spcPct val="15000"/>
              </a:spcAft>
            </a:pPr>
            <a:r>
              <a:rPr lang="en-US" altLang="en-US" sz="2200" dirty="0">
                <a:solidFill>
                  <a:schemeClr val="tx1"/>
                </a:solidFill>
              </a:rPr>
              <a:t>Hybridization: emphasizes increasing diversity associated with the unique mixtures of the global and the local (</a:t>
            </a:r>
            <a:r>
              <a:rPr lang="en-US" altLang="en-US" sz="2200" dirty="0" err="1">
                <a:solidFill>
                  <a:schemeClr val="tx1"/>
                </a:solidFill>
              </a:rPr>
              <a:t>Ritzer</a:t>
            </a:r>
            <a:r>
              <a:rPr lang="en-US" altLang="en-US" sz="2200" dirty="0">
                <a:solidFill>
                  <a:schemeClr val="tx1"/>
                </a:solidFill>
              </a:rPr>
              <a:t>, 2008, p. 462).</a:t>
            </a:r>
          </a:p>
          <a:p>
            <a:pPr lvl="1" eaLnBrk="1" hangingPunct="1">
              <a:lnSpc>
                <a:spcPct val="80000"/>
              </a:lnSpc>
              <a:spcAft>
                <a:spcPct val="15000"/>
              </a:spcAft>
            </a:pPr>
            <a:r>
              <a:rPr lang="en-US" altLang="en-US" sz="2200" dirty="0" err="1">
                <a:solidFill>
                  <a:schemeClr val="tx1"/>
                </a:solidFill>
              </a:rPr>
              <a:t>Glocalization</a:t>
            </a:r>
            <a:r>
              <a:rPr lang="en-US" altLang="en-US" sz="2200" dirty="0">
                <a:solidFill>
                  <a:schemeClr val="tx1"/>
                </a:solidFill>
              </a:rPr>
              <a:t>: the interpenetration of the global and the local resulting in unique outcomes in different geographic areas </a:t>
            </a:r>
            <a:r>
              <a:rPr lang="en-US" altLang="en-US" sz="2200" dirty="0" smtClean="0">
                <a:solidFill>
                  <a:schemeClr val="tx1"/>
                </a:solidFill>
              </a:rPr>
              <a:t>                                                                            </a:t>
            </a:r>
            <a:r>
              <a:rPr lang="en-US" altLang="en-US" sz="1200" dirty="0" smtClean="0">
                <a:solidFill>
                  <a:schemeClr val="tx1"/>
                </a:solidFill>
              </a:rPr>
              <a:t>(</a:t>
            </a:r>
            <a:r>
              <a:rPr lang="en-US" altLang="en-US" sz="1200" dirty="0" err="1">
                <a:solidFill>
                  <a:schemeClr val="tx1"/>
                </a:solidFill>
              </a:rPr>
              <a:t>Ritzer</a:t>
            </a:r>
            <a:r>
              <a:rPr lang="en-US" altLang="en-US" sz="1200" dirty="0">
                <a:solidFill>
                  <a:schemeClr val="tx1"/>
                </a:solidFill>
              </a:rPr>
              <a:t>, 2008, p. 461).</a:t>
            </a:r>
          </a:p>
        </p:txBody>
      </p:sp>
    </p:spTree>
    <p:extLst>
      <p:ext uri="{BB962C8B-B14F-4D97-AF65-F5344CB8AC3E}">
        <p14:creationId xmlns:p14="http://schemas.microsoft.com/office/powerpoint/2010/main" val="41317636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6484" y="5350933"/>
            <a:ext cx="8534400" cy="1507067"/>
          </a:xfrm>
        </p:spPr>
        <p:txBody>
          <a:bodyPr/>
          <a:lstStyle/>
          <a:p>
            <a:pPr algn="ctr"/>
            <a:r>
              <a:rPr lang="en-GB" dirty="0" err="1" smtClean="0"/>
              <a:t>Glocalization</a:t>
            </a:r>
            <a:r>
              <a:rPr lang="en-GB" dirty="0" smtClean="0"/>
              <a:t> example</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2050" y="128781"/>
            <a:ext cx="8313158" cy="55204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521654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3"/>
          <p:cNvSpPr>
            <a:spLocks noGrp="1"/>
          </p:cNvSpPr>
          <p:nvPr>
            <p:ph type="sldNum" sz="quarter" idx="12"/>
          </p:nvPr>
        </p:nvSpPr>
        <p:spPr>
          <a:xfrm>
            <a:off x="0" y="6172200"/>
            <a:ext cx="7543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C4C8774-618B-4A7A-AF3E-AF707D0D9D45}" type="slidenum">
              <a:rPr lang="en-US" altLang="en-US"/>
              <a:pPr eaLnBrk="1" hangingPunct="1"/>
              <a:t>42</a:t>
            </a:fld>
            <a:endParaRPr lang="en-US" altLang="en-US"/>
          </a:p>
        </p:txBody>
      </p:sp>
      <p:pic>
        <p:nvPicPr>
          <p:cNvPr id="2457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1774" y="642801"/>
            <a:ext cx="7362305" cy="5529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6131213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4"/>
          <p:cNvSpPr>
            <a:spLocks noGrp="1" noChangeArrowheads="1"/>
          </p:cNvSpPr>
          <p:nvPr>
            <p:ph type="title"/>
          </p:nvPr>
        </p:nvSpPr>
        <p:spPr>
          <a:xfrm>
            <a:off x="1824052" y="1238597"/>
            <a:ext cx="8075612" cy="908050"/>
          </a:xfrm>
        </p:spPr>
        <p:txBody>
          <a:bodyPr/>
          <a:lstStyle/>
          <a:p>
            <a:pPr eaLnBrk="1" hangingPunct="1"/>
            <a:r>
              <a:rPr lang="en-GB" altLang="en-US" dirty="0" smtClean="0"/>
              <a:t>McDonaldization</a:t>
            </a:r>
          </a:p>
        </p:txBody>
      </p:sp>
      <p:sp>
        <p:nvSpPr>
          <p:cNvPr id="27650" name="Rectangle 3"/>
          <p:cNvSpPr>
            <a:spLocks noGrp="1" noChangeArrowheads="1"/>
          </p:cNvSpPr>
          <p:nvPr>
            <p:ph idx="1"/>
          </p:nvPr>
        </p:nvSpPr>
        <p:spPr>
          <a:xfrm>
            <a:off x="1515687" y="2468879"/>
            <a:ext cx="8692342" cy="3823855"/>
          </a:xfrm>
        </p:spPr>
        <p:txBody>
          <a:bodyPr>
            <a:normAutofit fontScale="77500" lnSpcReduction="20000"/>
          </a:bodyPr>
          <a:lstStyle/>
          <a:p>
            <a:pPr eaLnBrk="1" hangingPunct="1">
              <a:lnSpc>
                <a:spcPct val="90000"/>
              </a:lnSpc>
              <a:buFont typeface="Wingdings" panose="05000000000000000000" pitchFamily="2" charset="2"/>
              <a:buNone/>
            </a:pPr>
            <a:r>
              <a:rPr lang="en-GB" altLang="en-US" dirty="0">
                <a:solidFill>
                  <a:schemeClr val="bg1"/>
                </a:solidFill>
              </a:rPr>
              <a:t>	</a:t>
            </a:r>
            <a:r>
              <a:rPr lang="en-GB" altLang="en-US" sz="2800" dirty="0">
                <a:solidFill>
                  <a:schemeClr val="tx1"/>
                </a:solidFill>
              </a:rPr>
              <a:t>The idea of </a:t>
            </a:r>
            <a:r>
              <a:rPr lang="en-GB" altLang="en-US" sz="2800" dirty="0" err="1">
                <a:solidFill>
                  <a:schemeClr val="tx1"/>
                </a:solidFill>
              </a:rPr>
              <a:t>McDonaldization</a:t>
            </a:r>
            <a:r>
              <a:rPr lang="en-GB" altLang="en-US" sz="2800" dirty="0">
                <a:solidFill>
                  <a:schemeClr val="tx1"/>
                </a:solidFill>
              </a:rPr>
              <a:t> is associated with the work of George </a:t>
            </a:r>
            <a:r>
              <a:rPr lang="en-GB" altLang="en-US" sz="2800" dirty="0" err="1">
                <a:solidFill>
                  <a:schemeClr val="tx1"/>
                </a:solidFill>
              </a:rPr>
              <a:t>Ritzer</a:t>
            </a:r>
            <a:endParaRPr lang="en-GB" altLang="en-US" sz="2800" dirty="0">
              <a:solidFill>
                <a:schemeClr val="tx1"/>
              </a:solidFill>
            </a:endParaRPr>
          </a:p>
          <a:p>
            <a:pPr eaLnBrk="1" hangingPunct="1">
              <a:lnSpc>
                <a:spcPct val="90000"/>
              </a:lnSpc>
              <a:buFont typeface="Wingdings" panose="05000000000000000000" pitchFamily="2" charset="2"/>
              <a:buNone/>
            </a:pPr>
            <a:endParaRPr lang="en-GB" altLang="en-US" sz="2800" dirty="0">
              <a:solidFill>
                <a:schemeClr val="tx1"/>
              </a:solidFill>
            </a:endParaRPr>
          </a:p>
          <a:p>
            <a:pPr eaLnBrk="1" hangingPunct="1">
              <a:lnSpc>
                <a:spcPct val="90000"/>
              </a:lnSpc>
              <a:buFont typeface="Wingdings" panose="05000000000000000000" pitchFamily="2" charset="2"/>
              <a:buNone/>
            </a:pPr>
            <a:r>
              <a:rPr lang="en-GB" altLang="en-US" sz="2800" dirty="0">
                <a:solidFill>
                  <a:schemeClr val="tx1"/>
                </a:solidFill>
              </a:rPr>
              <a:t>	This does not mean that the world is dominated by McDonalds restaurants</a:t>
            </a:r>
          </a:p>
          <a:p>
            <a:pPr eaLnBrk="1" hangingPunct="1">
              <a:lnSpc>
                <a:spcPct val="90000"/>
              </a:lnSpc>
              <a:buFont typeface="Wingdings" panose="05000000000000000000" pitchFamily="2" charset="2"/>
              <a:buNone/>
            </a:pPr>
            <a:endParaRPr lang="en-GB" altLang="en-US" sz="2800" dirty="0">
              <a:solidFill>
                <a:schemeClr val="tx1"/>
              </a:solidFill>
            </a:endParaRPr>
          </a:p>
          <a:p>
            <a:pPr eaLnBrk="1" hangingPunct="1">
              <a:lnSpc>
                <a:spcPct val="90000"/>
              </a:lnSpc>
              <a:buFont typeface="Wingdings" panose="05000000000000000000" pitchFamily="2" charset="2"/>
              <a:buNone/>
            </a:pPr>
            <a:r>
              <a:rPr lang="en-GB" altLang="en-US" sz="2800" dirty="0">
                <a:solidFill>
                  <a:schemeClr val="tx1"/>
                </a:solidFill>
              </a:rPr>
              <a:t>	It suggests that economic activity is becoming standardized and homogenized and organized for efficiency along the lines of fast food outlets</a:t>
            </a:r>
          </a:p>
          <a:p>
            <a:pPr eaLnBrk="1" hangingPunct="1">
              <a:lnSpc>
                <a:spcPct val="90000"/>
              </a:lnSpc>
              <a:buFont typeface="Wingdings" panose="05000000000000000000" pitchFamily="2" charset="2"/>
              <a:buNone/>
            </a:pPr>
            <a:endParaRPr lang="en-GB" altLang="en-US" sz="2800" dirty="0">
              <a:solidFill>
                <a:schemeClr val="tx1"/>
              </a:solidFill>
            </a:endParaRPr>
          </a:p>
          <a:p>
            <a:pPr eaLnBrk="1" hangingPunct="1">
              <a:lnSpc>
                <a:spcPct val="90000"/>
              </a:lnSpc>
              <a:buFont typeface="Wingdings" panose="05000000000000000000" pitchFamily="2" charset="2"/>
              <a:buNone/>
            </a:pPr>
            <a:r>
              <a:rPr lang="en-GB" altLang="en-US" sz="2800" dirty="0">
                <a:solidFill>
                  <a:schemeClr val="tx1"/>
                </a:solidFill>
              </a:rPr>
              <a:t>	By the ‘</a:t>
            </a:r>
            <a:r>
              <a:rPr lang="en-GB" altLang="en-US" sz="2800" dirty="0" err="1">
                <a:solidFill>
                  <a:schemeClr val="tx1"/>
                </a:solidFill>
              </a:rPr>
              <a:t>McDonaldization</a:t>
            </a:r>
            <a:r>
              <a:rPr lang="en-GB" altLang="en-US" sz="2800" dirty="0">
                <a:solidFill>
                  <a:schemeClr val="tx1"/>
                </a:solidFill>
              </a:rPr>
              <a:t> of society’ </a:t>
            </a:r>
            <a:r>
              <a:rPr lang="en-GB" altLang="en-US" sz="2800" dirty="0" err="1">
                <a:solidFill>
                  <a:schemeClr val="tx1"/>
                </a:solidFill>
              </a:rPr>
              <a:t>Ritzer</a:t>
            </a:r>
            <a:r>
              <a:rPr lang="en-GB" altLang="en-US" sz="2800" dirty="0">
                <a:solidFill>
                  <a:schemeClr val="tx1"/>
                </a:solidFill>
              </a:rPr>
              <a:t> means that other sectors, including hospitals and universities are  being organized along similar lines</a:t>
            </a:r>
          </a:p>
          <a:p>
            <a:pPr eaLnBrk="1" hangingPunct="1">
              <a:lnSpc>
                <a:spcPct val="90000"/>
              </a:lnSpc>
              <a:buFont typeface="Wingdings" panose="05000000000000000000" pitchFamily="2" charset="2"/>
              <a:buNone/>
            </a:pPr>
            <a:endParaRPr lang="en-GB" altLang="en-US" sz="2800" dirty="0">
              <a:solidFill>
                <a:schemeClr val="bg1"/>
              </a:solidFill>
            </a:endParaRPr>
          </a:p>
          <a:p>
            <a:pPr eaLnBrk="1" hangingPunct="1">
              <a:lnSpc>
                <a:spcPct val="90000"/>
              </a:lnSpc>
            </a:pPr>
            <a:endParaRPr lang="en-GB" altLang="en-US" dirty="0">
              <a:solidFill>
                <a:schemeClr val="bg1"/>
              </a:solidFill>
            </a:endParaRPr>
          </a:p>
          <a:p>
            <a:pPr eaLnBrk="1" hangingPunct="1">
              <a:lnSpc>
                <a:spcPct val="90000"/>
              </a:lnSpc>
            </a:pPr>
            <a:endParaRPr lang="en-GB" altLang="en-US" dirty="0">
              <a:solidFill>
                <a:schemeClr val="bg1"/>
              </a:solidFill>
            </a:endParaRPr>
          </a:p>
        </p:txBody>
      </p:sp>
    </p:spTree>
    <p:extLst>
      <p:ext uri="{BB962C8B-B14F-4D97-AF65-F5344CB8AC3E}">
        <p14:creationId xmlns:p14="http://schemas.microsoft.com/office/powerpoint/2010/main" val="96926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446363" y="989120"/>
            <a:ext cx="5845231" cy="1303867"/>
          </a:xfrm>
          <a:solidFill>
            <a:srgbClr val="FF3300"/>
          </a:solidFill>
        </p:spPr>
        <p:txBody>
          <a:bodyPr>
            <a:normAutofit fontScale="90000"/>
          </a:bodyPr>
          <a:lstStyle/>
          <a:p>
            <a:pPr algn="l" eaLnBrk="1" hangingPunct="1"/>
            <a:r>
              <a:rPr lang="en-GB" altLang="en-US" sz="5400" b="1" dirty="0">
                <a:solidFill>
                  <a:srgbClr val="FFFF00"/>
                </a:solidFill>
              </a:rPr>
              <a:t>The Four Pillars of</a:t>
            </a:r>
            <a:r>
              <a:rPr lang="en-GB" altLang="en-US" sz="5400" b="1" dirty="0">
                <a:solidFill>
                  <a:srgbClr val="FFFF00"/>
                </a:solidFill>
                <a:latin typeface="Comic Sans MS" panose="030F0702030302020204" pitchFamily="66" charset="0"/>
              </a:rPr>
              <a:t> Mc</a:t>
            </a:r>
            <a:r>
              <a:rPr lang="en-GB" altLang="en-US" sz="5400" b="1" dirty="0">
                <a:solidFill>
                  <a:srgbClr val="FFFF00"/>
                </a:solidFill>
              </a:rPr>
              <a:t>Donaldization</a:t>
            </a:r>
            <a:r>
              <a:rPr lang="en-GB" altLang="en-US" sz="4000" b="1" dirty="0">
                <a:solidFill>
                  <a:srgbClr val="FFFF00"/>
                </a:solidFill>
              </a:rPr>
              <a:t> </a:t>
            </a:r>
            <a:br>
              <a:rPr lang="en-GB" altLang="en-US" sz="4000" b="1" dirty="0">
                <a:solidFill>
                  <a:srgbClr val="FFFF00"/>
                </a:solidFill>
              </a:rPr>
            </a:br>
            <a:r>
              <a:rPr lang="en-GB" altLang="en-US" sz="1200" b="1" dirty="0">
                <a:solidFill>
                  <a:srgbClr val="FFFF00"/>
                </a:solidFill>
              </a:rPr>
              <a:t>(</a:t>
            </a:r>
            <a:r>
              <a:rPr lang="en-GB" altLang="en-US" sz="1200" b="1" dirty="0" err="1">
                <a:solidFill>
                  <a:srgbClr val="FFFF00"/>
                </a:solidFill>
              </a:rPr>
              <a:t>Ritzer</a:t>
            </a:r>
            <a:r>
              <a:rPr lang="en-GB" altLang="en-US" sz="1200" b="1" dirty="0">
                <a:solidFill>
                  <a:srgbClr val="FFFF00"/>
                </a:solidFill>
              </a:rPr>
              <a:t>, 2000)</a:t>
            </a:r>
          </a:p>
        </p:txBody>
      </p:sp>
      <p:sp>
        <p:nvSpPr>
          <p:cNvPr id="757763" name="Rectangle 3"/>
          <p:cNvSpPr>
            <a:spLocks noGrp="1" noChangeArrowheads="1"/>
          </p:cNvSpPr>
          <p:nvPr>
            <p:ph idx="1"/>
          </p:nvPr>
        </p:nvSpPr>
        <p:spPr>
          <a:xfrm>
            <a:off x="1295402" y="2668385"/>
            <a:ext cx="9001295" cy="3158837"/>
          </a:xfrm>
        </p:spPr>
        <p:txBody>
          <a:bodyPr>
            <a:normAutofit fontScale="85000" lnSpcReduction="10000"/>
          </a:bodyPr>
          <a:lstStyle/>
          <a:p>
            <a:pPr eaLnBrk="1" hangingPunct="1"/>
            <a:endParaRPr lang="en-GB" altLang="en-US" dirty="0" smtClean="0"/>
          </a:p>
          <a:p>
            <a:pPr eaLnBrk="1" hangingPunct="1"/>
            <a:r>
              <a:rPr lang="en-GB" altLang="en-US" sz="4400" b="1" dirty="0" smtClean="0">
                <a:solidFill>
                  <a:schemeClr val="tx1"/>
                </a:solidFill>
              </a:rPr>
              <a:t>Efficiency </a:t>
            </a:r>
            <a:r>
              <a:rPr lang="en-GB" altLang="en-US" sz="3500" b="1" dirty="0" smtClean="0">
                <a:solidFill>
                  <a:schemeClr val="tx1"/>
                </a:solidFill>
              </a:rPr>
              <a:t>(think of dating websites!)</a:t>
            </a:r>
            <a:endParaRPr lang="en-GB" altLang="en-US" sz="3500" b="1" dirty="0">
              <a:solidFill>
                <a:schemeClr val="tx1"/>
              </a:solidFill>
            </a:endParaRPr>
          </a:p>
          <a:p>
            <a:pPr eaLnBrk="1" hangingPunct="1"/>
            <a:r>
              <a:rPr lang="en-GB" altLang="en-US" sz="4400" b="1" dirty="0">
                <a:solidFill>
                  <a:schemeClr val="tx1"/>
                </a:solidFill>
              </a:rPr>
              <a:t>Calculability</a:t>
            </a:r>
          </a:p>
          <a:p>
            <a:pPr eaLnBrk="1" hangingPunct="1"/>
            <a:r>
              <a:rPr lang="en-GB" altLang="en-US" sz="4400" b="1" dirty="0">
                <a:solidFill>
                  <a:schemeClr val="tx1"/>
                </a:solidFill>
              </a:rPr>
              <a:t>Predictability</a:t>
            </a:r>
          </a:p>
          <a:p>
            <a:pPr eaLnBrk="1" hangingPunct="1"/>
            <a:r>
              <a:rPr lang="en-GB" altLang="en-US" sz="4400" b="1" dirty="0">
                <a:solidFill>
                  <a:schemeClr val="tx1"/>
                </a:solidFill>
              </a:rPr>
              <a:t>Control (via technology)</a:t>
            </a:r>
          </a:p>
        </p:txBody>
      </p:sp>
      <p:pic>
        <p:nvPicPr>
          <p:cNvPr id="28676" name="Picture 8" descr="01fry-mouth"/>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91594" y="2418120"/>
            <a:ext cx="22304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4263339" y="5892821"/>
            <a:ext cx="7827784" cy="369332"/>
          </a:xfrm>
          <a:prstGeom prst="rect">
            <a:avLst/>
          </a:prstGeom>
        </p:spPr>
        <p:txBody>
          <a:bodyPr wrap="none">
            <a:spAutoFit/>
          </a:bodyPr>
          <a:lstStyle/>
          <a:p>
            <a:r>
              <a:rPr lang="en-GB" dirty="0">
                <a:hlinkClick r:id="rId3"/>
              </a:rPr>
              <a:t>https://</a:t>
            </a:r>
            <a:r>
              <a:rPr lang="en-GB" dirty="0" smtClean="0">
                <a:hlinkClick r:id="rId3"/>
              </a:rPr>
              <a:t>www.youtube.com/watch?v=LOvrkkj_T-I</a:t>
            </a:r>
            <a:r>
              <a:rPr lang="en-GB" dirty="0" smtClean="0"/>
              <a:t> – Supersize Me Trailer</a:t>
            </a:r>
            <a:endParaRPr lang="en-GB" dirty="0"/>
          </a:p>
        </p:txBody>
      </p:sp>
    </p:spTree>
    <p:extLst>
      <p:ext uri="{BB962C8B-B14F-4D97-AF65-F5344CB8AC3E}">
        <p14:creationId xmlns:p14="http://schemas.microsoft.com/office/powerpoint/2010/main" val="840615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57763">
                                            <p:txEl>
                                              <p:pRg st="1" end="1"/>
                                            </p:txEl>
                                          </p:spTgt>
                                        </p:tgtEl>
                                        <p:attrNameLst>
                                          <p:attrName>style.visibility</p:attrName>
                                        </p:attrNameLst>
                                      </p:cBhvr>
                                      <p:to>
                                        <p:strVal val="visible"/>
                                      </p:to>
                                    </p:set>
                                    <p:animEffect transition="in" filter="wipe(left)">
                                      <p:cBhvr>
                                        <p:cTn id="7" dur="500"/>
                                        <p:tgtEl>
                                          <p:spTgt spid="75776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57763">
                                            <p:txEl>
                                              <p:pRg st="2" end="2"/>
                                            </p:txEl>
                                          </p:spTgt>
                                        </p:tgtEl>
                                        <p:attrNameLst>
                                          <p:attrName>style.visibility</p:attrName>
                                        </p:attrNameLst>
                                      </p:cBhvr>
                                      <p:to>
                                        <p:strVal val="visible"/>
                                      </p:to>
                                    </p:set>
                                    <p:animEffect transition="in" filter="wipe(left)">
                                      <p:cBhvr>
                                        <p:cTn id="12" dur="500"/>
                                        <p:tgtEl>
                                          <p:spTgt spid="75776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57763">
                                            <p:txEl>
                                              <p:pRg st="3" end="3"/>
                                            </p:txEl>
                                          </p:spTgt>
                                        </p:tgtEl>
                                        <p:attrNameLst>
                                          <p:attrName>style.visibility</p:attrName>
                                        </p:attrNameLst>
                                      </p:cBhvr>
                                      <p:to>
                                        <p:strVal val="visible"/>
                                      </p:to>
                                    </p:set>
                                    <p:animEffect transition="in" filter="wipe(left)">
                                      <p:cBhvr>
                                        <p:cTn id="17" dur="500"/>
                                        <p:tgtEl>
                                          <p:spTgt spid="75776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57763">
                                            <p:txEl>
                                              <p:pRg st="4" end="4"/>
                                            </p:txEl>
                                          </p:spTgt>
                                        </p:tgtEl>
                                        <p:attrNameLst>
                                          <p:attrName>style.visibility</p:attrName>
                                        </p:attrNameLst>
                                      </p:cBhvr>
                                      <p:to>
                                        <p:strVal val="visible"/>
                                      </p:to>
                                    </p:set>
                                    <p:animEffect transition="in" filter="wipe(left)">
                                      <p:cBhvr>
                                        <p:cTn id="22" dur="500"/>
                                        <p:tgtEl>
                                          <p:spTgt spid="75776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63"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4"/>
          <p:cNvSpPr>
            <a:spLocks noGrp="1" noChangeArrowheads="1"/>
          </p:cNvSpPr>
          <p:nvPr>
            <p:ph type="title"/>
          </p:nvPr>
        </p:nvSpPr>
        <p:spPr/>
        <p:txBody>
          <a:bodyPr/>
          <a:lstStyle/>
          <a:p>
            <a:pPr eaLnBrk="1" hangingPunct="1"/>
            <a:r>
              <a:rPr lang="en-GB" altLang="en-US" smtClean="0"/>
              <a:t>The McDonaldization of Society</a:t>
            </a:r>
          </a:p>
        </p:txBody>
      </p:sp>
      <p:pic>
        <p:nvPicPr>
          <p:cNvPr id="29701" name="Picture 9" descr="MCj04134480000[1]"/>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558725" y="2560638"/>
            <a:ext cx="2197750" cy="3309937"/>
          </a:xfrm>
        </p:spPr>
      </p:pic>
      <p:pic>
        <p:nvPicPr>
          <p:cNvPr id="29699" name="Picture 7" descr="ritze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9051764" y="2758251"/>
            <a:ext cx="1679274" cy="2214622"/>
          </a:xfrm>
          <a:noFill/>
        </p:spPr>
      </p:pic>
      <p:sp>
        <p:nvSpPr>
          <p:cNvPr id="29700" name="Rectangle 5"/>
          <p:cNvSpPr>
            <a:spLocks noGrp="1" noChangeArrowheads="1"/>
          </p:cNvSpPr>
          <p:nvPr>
            <p:ph type="body" sz="half" idx="4294967295"/>
          </p:nvPr>
        </p:nvSpPr>
        <p:spPr>
          <a:xfrm>
            <a:off x="3756025" y="5445125"/>
            <a:ext cx="8435975" cy="1079500"/>
          </a:xfrm>
        </p:spPr>
        <p:txBody>
          <a:bodyPr>
            <a:normAutofit fontScale="92500" lnSpcReduction="20000"/>
          </a:bodyPr>
          <a:lstStyle/>
          <a:p>
            <a:pPr eaLnBrk="1" hangingPunct="1">
              <a:lnSpc>
                <a:spcPct val="80000"/>
              </a:lnSpc>
              <a:buFont typeface="Wingdings" panose="05000000000000000000" pitchFamily="2" charset="2"/>
              <a:buNone/>
            </a:pPr>
            <a:r>
              <a:rPr lang="en-GB" altLang="en-US" sz="1600" dirty="0"/>
              <a:t>	</a:t>
            </a:r>
          </a:p>
          <a:p>
            <a:pPr eaLnBrk="1" hangingPunct="1">
              <a:lnSpc>
                <a:spcPct val="80000"/>
              </a:lnSpc>
              <a:buFont typeface="Wingdings" panose="05000000000000000000" pitchFamily="2" charset="2"/>
              <a:buNone/>
            </a:pPr>
            <a:r>
              <a:rPr lang="en-GB" altLang="en-US" sz="1600" dirty="0"/>
              <a:t>	</a:t>
            </a:r>
            <a:r>
              <a:rPr lang="en-GB" altLang="en-US" dirty="0" smtClean="0">
                <a:solidFill>
                  <a:schemeClr val="bg1"/>
                </a:solidFill>
              </a:rPr>
              <a:t>Read a short excerpt from </a:t>
            </a:r>
            <a:r>
              <a:rPr lang="en-GB" altLang="en-US" dirty="0" err="1" smtClean="0">
                <a:solidFill>
                  <a:schemeClr val="bg1"/>
                </a:solidFill>
              </a:rPr>
              <a:t>Ritzer’s</a:t>
            </a:r>
            <a:r>
              <a:rPr lang="en-GB" altLang="en-US" dirty="0" smtClean="0">
                <a:solidFill>
                  <a:schemeClr val="bg1"/>
                </a:solidFill>
              </a:rPr>
              <a:t>  book</a:t>
            </a:r>
            <a:r>
              <a:rPr lang="en-GB" altLang="en-US" dirty="0">
                <a:solidFill>
                  <a:schemeClr val="bg1"/>
                </a:solidFill>
              </a:rPr>
              <a:t> </a:t>
            </a:r>
          </a:p>
          <a:p>
            <a:pPr eaLnBrk="1" hangingPunct="1">
              <a:lnSpc>
                <a:spcPct val="80000"/>
              </a:lnSpc>
              <a:buFont typeface="Wingdings" panose="05000000000000000000" pitchFamily="2" charset="2"/>
              <a:buNone/>
            </a:pPr>
            <a:r>
              <a:rPr lang="en-GB" altLang="en-US" dirty="0"/>
              <a:t>	</a:t>
            </a:r>
            <a:r>
              <a:rPr lang="en-GB" altLang="en-US" dirty="0">
                <a:hlinkClick r:id="rId4"/>
              </a:rPr>
              <a:t>http://myweb.stedwards.edu/mikef/dimenz.htm</a:t>
            </a:r>
            <a:endParaRPr lang="en-GB" altLang="en-US" dirty="0"/>
          </a:p>
          <a:p>
            <a:pPr eaLnBrk="1" hangingPunct="1">
              <a:lnSpc>
                <a:spcPct val="80000"/>
              </a:lnSpc>
            </a:pPr>
            <a:endParaRPr lang="en-GB" altLang="en-US" sz="1800" dirty="0"/>
          </a:p>
        </p:txBody>
      </p:sp>
    </p:spTree>
    <p:extLst>
      <p:ext uri="{BB962C8B-B14F-4D97-AF65-F5344CB8AC3E}">
        <p14:creationId xmlns:p14="http://schemas.microsoft.com/office/powerpoint/2010/main" val="54440596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US" altLang="en-US" smtClean="0"/>
              <a:t>McDonaldization</a:t>
            </a:r>
          </a:p>
        </p:txBody>
      </p:sp>
      <p:sp>
        <p:nvSpPr>
          <p:cNvPr id="31747" name="Rectangle 3"/>
          <p:cNvSpPr>
            <a:spLocks noGrp="1" noChangeArrowheads="1"/>
          </p:cNvSpPr>
          <p:nvPr>
            <p:ph idx="1"/>
          </p:nvPr>
        </p:nvSpPr>
        <p:spPr/>
        <p:txBody>
          <a:bodyPr>
            <a:noAutofit/>
          </a:bodyPr>
          <a:lstStyle/>
          <a:p>
            <a:pPr eaLnBrk="1" hangingPunct="1"/>
            <a:r>
              <a:rPr lang="en-US" altLang="en-US" sz="2800" dirty="0">
                <a:solidFill>
                  <a:schemeClr val="tx1"/>
                </a:solidFill>
              </a:rPr>
              <a:t>...</a:t>
            </a:r>
            <a:r>
              <a:rPr lang="en-US" altLang="en-US" sz="2800" i="1" dirty="0" err="1">
                <a:solidFill>
                  <a:schemeClr val="tx1"/>
                </a:solidFill>
              </a:rPr>
              <a:t>McDonaldization</a:t>
            </a:r>
            <a:r>
              <a:rPr lang="en-US" altLang="en-US" sz="2800" i="1" dirty="0">
                <a:solidFill>
                  <a:schemeClr val="tx1"/>
                </a:solidFill>
              </a:rPr>
              <a:t>,...</a:t>
            </a:r>
            <a:r>
              <a:rPr lang="en-US" altLang="en-US" sz="2800" dirty="0">
                <a:solidFill>
                  <a:schemeClr val="tx1"/>
                </a:solidFill>
              </a:rPr>
              <a:t>is</a:t>
            </a:r>
            <a:r>
              <a:rPr lang="en-US" altLang="en-US" sz="2800" i="1" dirty="0">
                <a:solidFill>
                  <a:schemeClr val="tx1"/>
                </a:solidFill>
              </a:rPr>
              <a:t> the process by which the principles of the fast-food restaurant are coming to dominate more and more sectors of American society as well as of the rest of the world. </a:t>
            </a:r>
            <a:r>
              <a:rPr lang="en-US" altLang="en-US" sz="2800" dirty="0">
                <a:solidFill>
                  <a:schemeClr val="tx1"/>
                </a:solidFill>
              </a:rPr>
              <a:t>(George </a:t>
            </a:r>
            <a:r>
              <a:rPr lang="en-US" altLang="en-US" sz="2800" dirty="0" err="1">
                <a:solidFill>
                  <a:schemeClr val="tx1"/>
                </a:solidFill>
              </a:rPr>
              <a:t>Ritzer</a:t>
            </a:r>
            <a:r>
              <a:rPr lang="en-US" altLang="en-US" sz="2800" dirty="0">
                <a:solidFill>
                  <a:schemeClr val="tx1"/>
                </a:solidFill>
              </a:rPr>
              <a:t>)</a:t>
            </a:r>
          </a:p>
          <a:p>
            <a:pPr eaLnBrk="1" hangingPunct="1"/>
            <a:r>
              <a:rPr lang="en-US" altLang="en-US" sz="2800" dirty="0">
                <a:solidFill>
                  <a:schemeClr val="tx1"/>
                </a:solidFill>
              </a:rPr>
              <a:t>The </a:t>
            </a:r>
            <a:r>
              <a:rPr lang="en-US" altLang="en-US" sz="2800" dirty="0" err="1">
                <a:solidFill>
                  <a:schemeClr val="tx1"/>
                </a:solidFill>
              </a:rPr>
              <a:t>McDonaldization</a:t>
            </a:r>
            <a:r>
              <a:rPr lang="en-US" altLang="en-US" sz="2800" dirty="0">
                <a:solidFill>
                  <a:schemeClr val="tx1"/>
                </a:solidFill>
              </a:rPr>
              <a:t> of culture refers to the blending of elements of cultures due to the effects globalization and technology</a:t>
            </a:r>
          </a:p>
        </p:txBody>
      </p:sp>
    </p:spTree>
    <p:extLst>
      <p:ext uri="{BB962C8B-B14F-4D97-AF65-F5344CB8AC3E}">
        <p14:creationId xmlns:p14="http://schemas.microsoft.com/office/powerpoint/2010/main" val="396381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a:xfrm>
            <a:off x="2382982" y="1066107"/>
            <a:ext cx="7772400" cy="1143000"/>
          </a:xfrm>
        </p:spPr>
        <p:txBody>
          <a:bodyPr/>
          <a:lstStyle/>
          <a:p>
            <a:pPr eaLnBrk="1" hangingPunct="1"/>
            <a:r>
              <a:rPr lang="en-US" altLang="en-US" dirty="0" smtClean="0"/>
              <a:t>McDonaldization of Society</a:t>
            </a:r>
          </a:p>
        </p:txBody>
      </p:sp>
      <p:sp>
        <p:nvSpPr>
          <p:cNvPr id="16387" name="Rectangle 3"/>
          <p:cNvSpPr>
            <a:spLocks noGrp="1" noChangeArrowheads="1"/>
          </p:cNvSpPr>
          <p:nvPr>
            <p:ph idx="1"/>
          </p:nvPr>
        </p:nvSpPr>
        <p:spPr>
          <a:xfrm>
            <a:off x="723206" y="1778923"/>
            <a:ext cx="11316393" cy="4607617"/>
          </a:xfrm>
        </p:spPr>
        <p:txBody>
          <a:bodyPr>
            <a:normAutofit fontScale="92500" lnSpcReduction="20000"/>
          </a:bodyPr>
          <a:lstStyle/>
          <a:p>
            <a:pPr eaLnBrk="1" hangingPunct="1">
              <a:lnSpc>
                <a:spcPct val="90000"/>
              </a:lnSpc>
            </a:pPr>
            <a:endParaRPr lang="en-US" altLang="en-US" sz="2400" b="1" dirty="0" smtClean="0">
              <a:solidFill>
                <a:schemeClr val="tx1"/>
              </a:solidFill>
              <a:latin typeface="Minion"/>
              <a:cs typeface="Times New Roman" panose="02020603050405020304" pitchFamily="18" charset="0"/>
            </a:endParaRPr>
          </a:p>
          <a:p>
            <a:pPr eaLnBrk="1" hangingPunct="1">
              <a:lnSpc>
                <a:spcPct val="90000"/>
              </a:lnSpc>
            </a:pPr>
            <a:endParaRPr lang="en-US" altLang="en-US" sz="2400" b="1" dirty="0">
              <a:solidFill>
                <a:schemeClr val="tx1"/>
              </a:solidFill>
              <a:latin typeface="Minion"/>
              <a:cs typeface="Times New Roman" panose="02020603050405020304" pitchFamily="18" charset="0"/>
            </a:endParaRPr>
          </a:p>
          <a:p>
            <a:pPr eaLnBrk="1" hangingPunct="1">
              <a:lnSpc>
                <a:spcPct val="90000"/>
              </a:lnSpc>
            </a:pPr>
            <a:r>
              <a:rPr lang="en-US" altLang="en-US" sz="2400" b="1" dirty="0" err="1" smtClean="0">
                <a:solidFill>
                  <a:schemeClr val="tx1"/>
                </a:solidFill>
                <a:latin typeface="+mj-lt"/>
                <a:cs typeface="Times New Roman" panose="02020603050405020304" pitchFamily="18" charset="0"/>
              </a:rPr>
              <a:t>McDonaldization</a:t>
            </a:r>
            <a:r>
              <a:rPr lang="en-US" altLang="en-US" sz="2400" b="1" dirty="0">
                <a:solidFill>
                  <a:schemeClr val="tx1"/>
                </a:solidFill>
                <a:latin typeface="+mj-lt"/>
                <a:cs typeface="Times New Roman" panose="02020603050405020304" pitchFamily="18" charset="0"/>
              </a:rPr>
              <a:t>: </a:t>
            </a:r>
            <a:r>
              <a:rPr lang="en-US" altLang="en-US" sz="2400" dirty="0">
                <a:solidFill>
                  <a:schemeClr val="tx1"/>
                </a:solidFill>
                <a:latin typeface="+mj-lt"/>
                <a:cs typeface="Times New Roman" panose="02020603050405020304" pitchFamily="18" charset="0"/>
              </a:rPr>
              <a:t>The process by which the characteristics and principles of the fast food restaurant come to dominate other areas of social life.</a:t>
            </a:r>
          </a:p>
          <a:p>
            <a:pPr lvl="1" eaLnBrk="1" hangingPunct="1">
              <a:lnSpc>
                <a:spcPct val="90000"/>
              </a:lnSpc>
            </a:pPr>
            <a:r>
              <a:rPr lang="en-US" altLang="en-US" sz="2400" dirty="0">
                <a:solidFill>
                  <a:schemeClr val="tx1"/>
                </a:solidFill>
                <a:latin typeface="+mj-lt"/>
                <a:cs typeface="Times New Roman" panose="02020603050405020304" pitchFamily="18" charset="0"/>
              </a:rPr>
              <a:t>Streamlined processes</a:t>
            </a:r>
          </a:p>
          <a:p>
            <a:pPr lvl="1" eaLnBrk="1" hangingPunct="1">
              <a:lnSpc>
                <a:spcPct val="90000"/>
              </a:lnSpc>
            </a:pPr>
            <a:r>
              <a:rPr lang="en-US" altLang="en-US" sz="2400" dirty="0">
                <a:solidFill>
                  <a:schemeClr val="tx1"/>
                </a:solidFill>
                <a:latin typeface="+mj-lt"/>
                <a:cs typeface="Times New Roman" panose="02020603050405020304" pitchFamily="18" charset="0"/>
              </a:rPr>
              <a:t>Uniform goods or services </a:t>
            </a:r>
          </a:p>
          <a:p>
            <a:pPr lvl="1" eaLnBrk="1" hangingPunct="1">
              <a:lnSpc>
                <a:spcPct val="90000"/>
              </a:lnSpc>
            </a:pPr>
            <a:r>
              <a:rPr lang="en-US" altLang="en-US" sz="2400" dirty="0">
                <a:solidFill>
                  <a:schemeClr val="tx1"/>
                </a:solidFill>
                <a:latin typeface="+mj-lt"/>
                <a:cs typeface="Times New Roman" panose="02020603050405020304" pitchFamily="18" charset="0"/>
              </a:rPr>
              <a:t>Speeded up transactions</a:t>
            </a:r>
          </a:p>
          <a:p>
            <a:pPr eaLnBrk="1" hangingPunct="1">
              <a:lnSpc>
                <a:spcPct val="90000"/>
              </a:lnSpc>
            </a:pPr>
            <a:r>
              <a:rPr lang="en-US" altLang="en-US" sz="2600" dirty="0">
                <a:solidFill>
                  <a:schemeClr val="tx1"/>
                </a:solidFill>
              </a:rPr>
              <a:t>George </a:t>
            </a:r>
            <a:r>
              <a:rPr lang="en-US" altLang="en-US" sz="2600" dirty="0" err="1">
                <a:solidFill>
                  <a:schemeClr val="tx1"/>
                </a:solidFill>
              </a:rPr>
              <a:t>Ritzer</a:t>
            </a:r>
            <a:r>
              <a:rPr lang="en-US" altLang="en-US" sz="2600" dirty="0">
                <a:solidFill>
                  <a:schemeClr val="tx1"/>
                </a:solidFill>
              </a:rPr>
              <a:t> used idea as metaphor for harmful effects of bureaucratization on society.</a:t>
            </a:r>
          </a:p>
          <a:p>
            <a:pPr eaLnBrk="1" hangingPunct="1">
              <a:lnSpc>
                <a:spcPct val="90000"/>
              </a:lnSpc>
            </a:pPr>
            <a:r>
              <a:rPr lang="en-US" altLang="en-US" sz="2600" dirty="0">
                <a:solidFill>
                  <a:schemeClr val="tx1"/>
                </a:solidFill>
              </a:rPr>
              <a:t>Likely to continue because:</a:t>
            </a:r>
          </a:p>
          <a:p>
            <a:pPr lvl="1" eaLnBrk="1" hangingPunct="1">
              <a:lnSpc>
                <a:spcPct val="90000"/>
              </a:lnSpc>
            </a:pPr>
            <a:r>
              <a:rPr lang="en-US" altLang="en-US" sz="2200" dirty="0">
                <a:solidFill>
                  <a:schemeClr val="tx1"/>
                </a:solidFill>
              </a:rPr>
              <a:t>Impelled by economic interests</a:t>
            </a:r>
          </a:p>
          <a:p>
            <a:pPr lvl="1" eaLnBrk="1" hangingPunct="1">
              <a:lnSpc>
                <a:spcPct val="90000"/>
              </a:lnSpc>
            </a:pPr>
            <a:r>
              <a:rPr lang="en-US" altLang="en-US" sz="2200" dirty="0">
                <a:solidFill>
                  <a:schemeClr val="tx1"/>
                </a:solidFill>
              </a:rPr>
              <a:t>Efficiency has become culturally desirable</a:t>
            </a:r>
          </a:p>
          <a:p>
            <a:pPr lvl="1" eaLnBrk="1" hangingPunct="1">
              <a:lnSpc>
                <a:spcPct val="90000"/>
              </a:lnSpc>
            </a:pPr>
            <a:r>
              <a:rPr lang="en-US" altLang="en-US" sz="2200" dirty="0">
                <a:solidFill>
                  <a:schemeClr val="tx1"/>
                </a:solidFill>
              </a:rPr>
              <a:t>Parallels other changes in society</a:t>
            </a:r>
          </a:p>
          <a:p>
            <a:pPr lvl="1" eaLnBrk="1" hangingPunct="1">
              <a:lnSpc>
                <a:spcPct val="90000"/>
              </a:lnSpc>
            </a:pPr>
            <a:endParaRPr lang="en-US" altLang="en-US" sz="2000" dirty="0">
              <a:solidFill>
                <a:schemeClr val="bg1"/>
              </a:solidFill>
            </a:endParaRPr>
          </a:p>
          <a:p>
            <a:pPr lvl="1" eaLnBrk="1" hangingPunct="1">
              <a:lnSpc>
                <a:spcPct val="90000"/>
              </a:lnSpc>
            </a:pPr>
            <a:endParaRPr lang="en-US" altLang="en-US" sz="2400" dirty="0">
              <a:solidFill>
                <a:schemeClr val="bg1"/>
              </a:solidFill>
            </a:endParaRPr>
          </a:p>
          <a:p>
            <a:pPr eaLnBrk="1" hangingPunct="1">
              <a:lnSpc>
                <a:spcPct val="90000"/>
              </a:lnSpc>
            </a:pPr>
            <a:endParaRPr lang="en-US" altLang="en-US" sz="2800" dirty="0">
              <a:solidFill>
                <a:schemeClr val="bg1"/>
              </a:solidFill>
              <a:latin typeface="Minion"/>
              <a:cs typeface="Times New Roman" panose="02020603050405020304" pitchFamily="18" charset="0"/>
            </a:endParaRPr>
          </a:p>
          <a:p>
            <a:pPr eaLnBrk="1" hangingPunct="1">
              <a:lnSpc>
                <a:spcPct val="90000"/>
              </a:lnSpc>
            </a:pPr>
            <a:endParaRPr lang="en-US" altLang="en-US" sz="2800" dirty="0">
              <a:solidFill>
                <a:schemeClr val="bg1"/>
              </a:solidFill>
              <a:latin typeface="Minion"/>
            </a:endParaRPr>
          </a:p>
        </p:txBody>
      </p:sp>
      <p:sp>
        <p:nvSpPr>
          <p:cNvPr id="32770" name="Footer Placeholder 4"/>
          <p:cNvSpPr>
            <a:spLocks noGrp="1"/>
          </p:cNvSpPr>
          <p:nvPr>
            <p:ph type="ftr" sz="quarter" idx="11"/>
          </p:nvPr>
        </p:nvSpPr>
        <p:spPr>
          <a:xfrm>
            <a:off x="10058400" y="6245225"/>
            <a:ext cx="21336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US" altLang="en-US"/>
              <a:t>©Pine Forge Press, an imprint of Sage Publications, 2004</a:t>
            </a:r>
          </a:p>
        </p:txBody>
      </p:sp>
    </p:spTree>
    <p:extLst>
      <p:ext uri="{BB962C8B-B14F-4D97-AF65-F5344CB8AC3E}">
        <p14:creationId xmlns:p14="http://schemas.microsoft.com/office/powerpoint/2010/main" val="825611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6387">
                                            <p:txEl>
                                              <p:pRg st="2" end="2"/>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6387">
                                            <p:txEl>
                                              <p:pRg st="3" end="3"/>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16387">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6387">
                                            <p:txEl>
                                              <p:pRg st="5" end="5"/>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16387">
                                            <p:txEl>
                                              <p:pRg st="6" end="6"/>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6387">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499"/>
                                          </p:stCondLst>
                                        </p:cTn>
                                        <p:tgtEl>
                                          <p:spTgt spid="16387">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499"/>
                                          </p:stCondLst>
                                        </p:cTn>
                                        <p:tgtEl>
                                          <p:spTgt spid="16387">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499"/>
                                          </p:stCondLst>
                                        </p:cTn>
                                        <p:tgtEl>
                                          <p:spTgt spid="1638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rrowheads="1"/>
          </p:cNvSpPr>
          <p:nvPr>
            <p:ph type="title"/>
          </p:nvPr>
        </p:nvSpPr>
        <p:spPr/>
        <p:txBody>
          <a:bodyPr/>
          <a:lstStyle/>
          <a:p>
            <a:pPr eaLnBrk="1" hangingPunct="1"/>
            <a:r>
              <a:rPr lang="en-US" altLang="en-US" smtClean="0"/>
              <a:t>Economic Theory - Variations</a:t>
            </a:r>
          </a:p>
        </p:txBody>
      </p:sp>
      <p:sp>
        <p:nvSpPr>
          <p:cNvPr id="33795" name="Rectangle 3"/>
          <p:cNvSpPr>
            <a:spLocks noGrp="1" noRot="1" noChangeArrowheads="1"/>
          </p:cNvSpPr>
          <p:nvPr>
            <p:ph idx="1"/>
          </p:nvPr>
        </p:nvSpPr>
        <p:spPr>
          <a:xfrm>
            <a:off x="1162397" y="2897753"/>
            <a:ext cx="9601196" cy="3318936"/>
          </a:xfrm>
        </p:spPr>
        <p:txBody>
          <a:bodyPr/>
          <a:lstStyle/>
          <a:p>
            <a:pPr eaLnBrk="1" hangingPunct="1">
              <a:spcAft>
                <a:spcPct val="20000"/>
              </a:spcAft>
            </a:pPr>
            <a:r>
              <a:rPr lang="en-US" altLang="en-US" sz="2400" dirty="0">
                <a:solidFill>
                  <a:schemeClr val="tx1"/>
                </a:solidFill>
              </a:rPr>
              <a:t>Generally see globalization as the spread of neoliberalism, capitalism, and the market economy.</a:t>
            </a:r>
          </a:p>
          <a:p>
            <a:pPr eaLnBrk="1" hangingPunct="1">
              <a:spcAft>
                <a:spcPct val="20000"/>
              </a:spcAft>
            </a:pPr>
            <a:r>
              <a:rPr lang="en-US" altLang="en-US" sz="2400" dirty="0">
                <a:solidFill>
                  <a:schemeClr val="tx1"/>
                </a:solidFill>
              </a:rPr>
              <a:t>Some heterogeneity does exist, such as the commodification and the existence of flexible specialization.  Interaction of the global with local markets leads to the creation of unique </a:t>
            </a:r>
            <a:r>
              <a:rPr lang="en-US" altLang="en-US" sz="2400" dirty="0" err="1">
                <a:solidFill>
                  <a:schemeClr val="tx1"/>
                </a:solidFill>
              </a:rPr>
              <a:t>glocal</a:t>
            </a:r>
            <a:r>
              <a:rPr lang="en-US" altLang="en-US" sz="2400" dirty="0">
                <a:solidFill>
                  <a:schemeClr val="tx1"/>
                </a:solidFill>
              </a:rPr>
              <a:t> markets.</a:t>
            </a:r>
          </a:p>
        </p:txBody>
      </p:sp>
      <p:pic>
        <p:nvPicPr>
          <p:cNvPr id="3379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66713" y="786666"/>
            <a:ext cx="1232404" cy="18759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15516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rrowheads="1"/>
          </p:cNvSpPr>
          <p:nvPr>
            <p:ph type="title"/>
          </p:nvPr>
        </p:nvSpPr>
        <p:spPr/>
        <p:txBody>
          <a:bodyPr/>
          <a:lstStyle/>
          <a:p>
            <a:pPr eaLnBrk="1" hangingPunct="1"/>
            <a:r>
              <a:rPr lang="en-US" altLang="en-US" smtClean="0"/>
              <a:t>References</a:t>
            </a:r>
          </a:p>
        </p:txBody>
      </p:sp>
      <p:sp>
        <p:nvSpPr>
          <p:cNvPr id="44035" name="Rectangle 3"/>
          <p:cNvSpPr>
            <a:spLocks noGrp="1" noRot="1" noChangeArrowheads="1"/>
          </p:cNvSpPr>
          <p:nvPr>
            <p:ph idx="1"/>
          </p:nvPr>
        </p:nvSpPr>
        <p:spPr/>
        <p:txBody>
          <a:bodyPr>
            <a:normAutofit fontScale="62500" lnSpcReduction="20000"/>
          </a:bodyPr>
          <a:lstStyle/>
          <a:p>
            <a:pPr eaLnBrk="1" hangingPunct="1">
              <a:lnSpc>
                <a:spcPct val="80000"/>
              </a:lnSpc>
              <a:spcAft>
                <a:spcPct val="20000"/>
              </a:spcAft>
            </a:pPr>
            <a:r>
              <a:rPr lang="en-US" altLang="en-US" dirty="0">
                <a:solidFill>
                  <a:schemeClr val="tx1"/>
                </a:solidFill>
              </a:rPr>
              <a:t>Albert, M., &amp; ALBERT. (2007). " Globalization theory": Yesterday's fad or more lively than ever?</a:t>
            </a:r>
            <a:r>
              <a:rPr lang="en-US" altLang="en-US" i="1" dirty="0">
                <a:solidFill>
                  <a:schemeClr val="tx1"/>
                </a:solidFill>
              </a:rPr>
              <a:t> International Political Sociology, 1</a:t>
            </a:r>
            <a:r>
              <a:rPr lang="en-US" altLang="en-US" dirty="0">
                <a:solidFill>
                  <a:schemeClr val="tx1"/>
                </a:solidFill>
              </a:rPr>
              <a:t>(2), 165. </a:t>
            </a:r>
          </a:p>
          <a:p>
            <a:pPr eaLnBrk="1" hangingPunct="1">
              <a:lnSpc>
                <a:spcPct val="80000"/>
              </a:lnSpc>
              <a:spcAft>
                <a:spcPct val="20000"/>
              </a:spcAft>
            </a:pPr>
            <a:r>
              <a:rPr lang="en-US" altLang="en-US" dirty="0">
                <a:solidFill>
                  <a:schemeClr val="tx1"/>
                </a:solidFill>
              </a:rPr>
              <a:t>Burrell, G., &amp; Morgan, G. (1994).  </a:t>
            </a:r>
            <a:r>
              <a:rPr lang="en-US" altLang="en-US" i="1" dirty="0">
                <a:solidFill>
                  <a:schemeClr val="tx1"/>
                </a:solidFill>
              </a:rPr>
              <a:t>Sociological paradigms and </a:t>
            </a:r>
            <a:r>
              <a:rPr lang="en-US" altLang="en-US" i="1" dirty="0" err="1">
                <a:solidFill>
                  <a:schemeClr val="tx1"/>
                </a:solidFill>
              </a:rPr>
              <a:t>organisational</a:t>
            </a:r>
            <a:r>
              <a:rPr lang="en-US" altLang="en-US" i="1" dirty="0">
                <a:solidFill>
                  <a:schemeClr val="tx1"/>
                </a:solidFill>
              </a:rPr>
              <a:t> analysis.</a:t>
            </a:r>
            <a:r>
              <a:rPr lang="en-US" altLang="en-US" dirty="0">
                <a:solidFill>
                  <a:schemeClr val="tx1"/>
                </a:solidFill>
              </a:rPr>
              <a:t> Brookfield, VT: Arena</a:t>
            </a:r>
            <a:r>
              <a:rPr lang="en-US" altLang="en-US" dirty="0" smtClean="0">
                <a:solidFill>
                  <a:schemeClr val="tx1"/>
                </a:solidFill>
              </a:rPr>
              <a:t>.</a:t>
            </a:r>
          </a:p>
          <a:p>
            <a:pPr eaLnBrk="1" hangingPunct="1">
              <a:lnSpc>
                <a:spcPct val="80000"/>
              </a:lnSpc>
              <a:spcAft>
                <a:spcPct val="20000"/>
              </a:spcAft>
            </a:pPr>
            <a:r>
              <a:rPr lang="en-US" altLang="en-US" dirty="0" smtClean="0">
                <a:solidFill>
                  <a:schemeClr val="tx1"/>
                </a:solidFill>
              </a:rPr>
              <a:t>Collins, A. (2013). </a:t>
            </a:r>
            <a:r>
              <a:rPr lang="en-US" altLang="en-US" i="1" dirty="0" smtClean="0">
                <a:solidFill>
                  <a:schemeClr val="tx1"/>
                </a:solidFill>
              </a:rPr>
              <a:t>Contemporary Security Studies</a:t>
            </a:r>
            <a:r>
              <a:rPr lang="en-US" altLang="en-US" dirty="0" smtClean="0">
                <a:solidFill>
                  <a:schemeClr val="tx1"/>
                </a:solidFill>
              </a:rPr>
              <a:t>. Oxford: Oxford University Press</a:t>
            </a:r>
            <a:endParaRPr lang="en-US" altLang="en-US" dirty="0">
              <a:solidFill>
                <a:schemeClr val="tx1"/>
              </a:solidFill>
            </a:endParaRPr>
          </a:p>
          <a:p>
            <a:pPr eaLnBrk="1" hangingPunct="1">
              <a:lnSpc>
                <a:spcPct val="80000"/>
              </a:lnSpc>
              <a:spcAft>
                <a:spcPct val="20000"/>
              </a:spcAft>
            </a:pPr>
            <a:r>
              <a:rPr lang="en-US" altLang="en-US" dirty="0" err="1">
                <a:solidFill>
                  <a:schemeClr val="tx1"/>
                </a:solidFill>
              </a:rPr>
              <a:t>Gane</a:t>
            </a:r>
            <a:r>
              <a:rPr lang="en-US" altLang="en-US" dirty="0">
                <a:solidFill>
                  <a:schemeClr val="tx1"/>
                </a:solidFill>
              </a:rPr>
              <a:t>, N. (2001). Chasing the 'runaway world': The politics of recent globalization theory.</a:t>
            </a:r>
            <a:r>
              <a:rPr lang="en-US" altLang="en-US" i="1" dirty="0">
                <a:solidFill>
                  <a:schemeClr val="tx1"/>
                </a:solidFill>
              </a:rPr>
              <a:t> </a:t>
            </a:r>
            <a:r>
              <a:rPr lang="en-US" altLang="en-US" i="1" dirty="0" err="1">
                <a:solidFill>
                  <a:schemeClr val="tx1"/>
                </a:solidFill>
              </a:rPr>
              <a:t>Acta</a:t>
            </a:r>
            <a:r>
              <a:rPr lang="en-US" altLang="en-US" i="1" dirty="0">
                <a:solidFill>
                  <a:schemeClr val="tx1"/>
                </a:solidFill>
              </a:rPr>
              <a:t> </a:t>
            </a:r>
            <a:r>
              <a:rPr lang="en-US" altLang="en-US" i="1" dirty="0" err="1">
                <a:solidFill>
                  <a:schemeClr val="tx1"/>
                </a:solidFill>
              </a:rPr>
              <a:t>Sociologica</a:t>
            </a:r>
            <a:r>
              <a:rPr lang="en-US" altLang="en-US" i="1" dirty="0">
                <a:solidFill>
                  <a:schemeClr val="tx1"/>
                </a:solidFill>
              </a:rPr>
              <a:t>, 44</a:t>
            </a:r>
            <a:r>
              <a:rPr lang="en-US" altLang="en-US" dirty="0">
                <a:solidFill>
                  <a:schemeClr val="tx1"/>
                </a:solidFill>
              </a:rPr>
              <a:t>(1), 81. </a:t>
            </a:r>
          </a:p>
          <a:p>
            <a:pPr eaLnBrk="1" hangingPunct="1">
              <a:lnSpc>
                <a:spcPct val="80000"/>
              </a:lnSpc>
              <a:spcAft>
                <a:spcPct val="20000"/>
              </a:spcAft>
            </a:pPr>
            <a:r>
              <a:rPr lang="en-US" altLang="en-US" dirty="0" err="1">
                <a:solidFill>
                  <a:schemeClr val="tx1"/>
                </a:solidFill>
              </a:rPr>
              <a:t>Kiely</a:t>
            </a:r>
            <a:r>
              <a:rPr lang="en-US" altLang="en-US" dirty="0">
                <a:solidFill>
                  <a:schemeClr val="tx1"/>
                </a:solidFill>
              </a:rPr>
              <a:t>, R. (2005). Globalization and poverty, and the poverty of globalization theory.</a:t>
            </a:r>
            <a:r>
              <a:rPr lang="en-US" altLang="en-US" i="1" dirty="0">
                <a:solidFill>
                  <a:schemeClr val="tx1"/>
                </a:solidFill>
              </a:rPr>
              <a:t> Current Sociology, 53</a:t>
            </a:r>
            <a:r>
              <a:rPr lang="en-US" altLang="en-US" dirty="0">
                <a:solidFill>
                  <a:schemeClr val="tx1"/>
                </a:solidFill>
              </a:rPr>
              <a:t>(6), 895. </a:t>
            </a:r>
          </a:p>
          <a:p>
            <a:pPr eaLnBrk="1" hangingPunct="1">
              <a:lnSpc>
                <a:spcPct val="80000"/>
              </a:lnSpc>
              <a:spcAft>
                <a:spcPct val="20000"/>
              </a:spcAft>
            </a:pPr>
            <a:r>
              <a:rPr lang="en-US" altLang="en-US" dirty="0">
                <a:solidFill>
                  <a:schemeClr val="tx1"/>
                </a:solidFill>
              </a:rPr>
              <a:t>Martell, L. (2007). The third wave in globalization theory.</a:t>
            </a:r>
            <a:r>
              <a:rPr lang="en-US" altLang="en-US" i="1" dirty="0">
                <a:solidFill>
                  <a:schemeClr val="tx1"/>
                </a:solidFill>
              </a:rPr>
              <a:t> International Studies Review, 9</a:t>
            </a:r>
            <a:r>
              <a:rPr lang="en-US" altLang="en-US" dirty="0">
                <a:solidFill>
                  <a:schemeClr val="tx1"/>
                </a:solidFill>
              </a:rPr>
              <a:t>(2), 173. </a:t>
            </a:r>
            <a:endParaRPr lang="en-US" altLang="en-US" dirty="0" smtClean="0">
              <a:solidFill>
                <a:schemeClr val="tx1"/>
              </a:solidFill>
            </a:endParaRPr>
          </a:p>
          <a:p>
            <a:pPr>
              <a:lnSpc>
                <a:spcPct val="80000"/>
              </a:lnSpc>
              <a:spcAft>
                <a:spcPct val="20000"/>
              </a:spcAft>
            </a:pPr>
            <a:r>
              <a:rPr lang="en-US" altLang="en-US" dirty="0" smtClean="0">
                <a:solidFill>
                  <a:schemeClr val="tx1"/>
                </a:solidFill>
              </a:rPr>
              <a:t>Oxfam, (2020) </a:t>
            </a:r>
            <a:r>
              <a:rPr lang="en-GB" dirty="0"/>
              <a:t>5 </a:t>
            </a:r>
            <a:r>
              <a:rPr lang="en-GB" dirty="0" smtClean="0"/>
              <a:t>Shocking </a:t>
            </a:r>
            <a:r>
              <a:rPr lang="en-GB" dirty="0"/>
              <a:t>F</a:t>
            </a:r>
            <a:r>
              <a:rPr lang="en-GB" dirty="0" smtClean="0"/>
              <a:t>acts </a:t>
            </a:r>
            <a:r>
              <a:rPr lang="en-GB" dirty="0"/>
              <a:t>about </a:t>
            </a:r>
            <a:r>
              <a:rPr lang="en-GB" dirty="0" smtClean="0"/>
              <a:t>Extreme </a:t>
            </a:r>
            <a:r>
              <a:rPr lang="en-GB" dirty="0"/>
              <a:t>G</a:t>
            </a:r>
            <a:r>
              <a:rPr lang="en-GB" dirty="0" smtClean="0"/>
              <a:t>lobal </a:t>
            </a:r>
            <a:r>
              <a:rPr lang="en-GB" dirty="0"/>
              <a:t>I</a:t>
            </a:r>
            <a:r>
              <a:rPr lang="en-GB" dirty="0" smtClean="0"/>
              <a:t>nequality </a:t>
            </a:r>
            <a:r>
              <a:rPr lang="en-GB" dirty="0"/>
              <a:t>and how to even it </a:t>
            </a:r>
            <a:r>
              <a:rPr lang="en-GB" dirty="0" smtClean="0"/>
              <a:t>up. Available at: </a:t>
            </a:r>
            <a:r>
              <a:rPr lang="en-GB" dirty="0">
                <a:hlinkClick r:id="rId2"/>
              </a:rPr>
              <a:t>https://</a:t>
            </a:r>
            <a:r>
              <a:rPr lang="en-GB" dirty="0" smtClean="0">
                <a:hlinkClick r:id="rId2"/>
              </a:rPr>
              <a:t>www.oxfam.org/en/5-shocking-facts-about-extreme-global-inequality-and-how-even-it</a:t>
            </a:r>
            <a:r>
              <a:rPr lang="en-GB" dirty="0" smtClean="0"/>
              <a:t> (Accessed: 17 February 2020).</a:t>
            </a:r>
            <a:endParaRPr lang="en-US" altLang="en-US" dirty="0">
              <a:solidFill>
                <a:schemeClr val="tx1"/>
              </a:solidFill>
            </a:endParaRPr>
          </a:p>
          <a:p>
            <a:pPr eaLnBrk="1" hangingPunct="1">
              <a:lnSpc>
                <a:spcPct val="80000"/>
              </a:lnSpc>
              <a:spcAft>
                <a:spcPct val="20000"/>
              </a:spcAft>
            </a:pPr>
            <a:r>
              <a:rPr lang="en-US" altLang="en-US" dirty="0" err="1">
                <a:solidFill>
                  <a:schemeClr val="tx1"/>
                </a:solidFill>
              </a:rPr>
              <a:t>Ritzer</a:t>
            </a:r>
            <a:r>
              <a:rPr lang="en-US" altLang="en-US" dirty="0">
                <a:solidFill>
                  <a:schemeClr val="tx1"/>
                </a:solidFill>
              </a:rPr>
              <a:t>, G. (2008). </a:t>
            </a:r>
            <a:r>
              <a:rPr lang="en-US" altLang="en-US" i="1" dirty="0">
                <a:solidFill>
                  <a:schemeClr val="tx1"/>
                </a:solidFill>
              </a:rPr>
              <a:t>Modern sociological theory</a:t>
            </a:r>
            <a:r>
              <a:rPr lang="en-US" altLang="en-US" dirty="0">
                <a:solidFill>
                  <a:schemeClr val="tx1"/>
                </a:solidFill>
              </a:rPr>
              <a:t> (7th ed.). Boston: McGraw Hill</a:t>
            </a:r>
            <a:r>
              <a:rPr lang="en-US" altLang="en-US" dirty="0" smtClean="0">
                <a:solidFill>
                  <a:schemeClr val="tx1"/>
                </a:solidFill>
              </a:rPr>
              <a:t>.</a:t>
            </a:r>
          </a:p>
          <a:p>
            <a:pPr>
              <a:lnSpc>
                <a:spcPct val="80000"/>
              </a:lnSpc>
              <a:spcAft>
                <a:spcPct val="20000"/>
              </a:spcAft>
            </a:pPr>
            <a:r>
              <a:rPr lang="en-US" altLang="en-US" dirty="0" smtClean="0">
                <a:solidFill>
                  <a:schemeClr val="tx1"/>
                </a:solidFill>
              </a:rPr>
              <a:t>The World Bank, (2020) </a:t>
            </a:r>
            <a:r>
              <a:rPr lang="en-US" altLang="en-US" i="1" dirty="0" smtClean="0">
                <a:solidFill>
                  <a:schemeClr val="tx1"/>
                </a:solidFill>
              </a:rPr>
              <a:t>Who We Are </a:t>
            </a:r>
            <a:r>
              <a:rPr lang="en-US" altLang="en-US" dirty="0" smtClean="0">
                <a:solidFill>
                  <a:schemeClr val="tx1"/>
                </a:solidFill>
              </a:rPr>
              <a:t>Available at: </a:t>
            </a:r>
            <a:r>
              <a:rPr lang="en-GB" dirty="0">
                <a:hlinkClick r:id="rId3"/>
              </a:rPr>
              <a:t>https://</a:t>
            </a:r>
            <a:r>
              <a:rPr lang="en-GB" dirty="0" smtClean="0">
                <a:hlinkClick r:id="rId3"/>
              </a:rPr>
              <a:t>www.worldbank.org/en/who-we-are</a:t>
            </a:r>
            <a:r>
              <a:rPr lang="en-GB" dirty="0" smtClean="0"/>
              <a:t> (Accessed: 17 February 2020).</a:t>
            </a:r>
          </a:p>
          <a:p>
            <a:pPr>
              <a:lnSpc>
                <a:spcPct val="80000"/>
              </a:lnSpc>
              <a:spcAft>
                <a:spcPct val="20000"/>
              </a:spcAft>
            </a:pPr>
            <a:r>
              <a:rPr lang="en-US" altLang="en-US" dirty="0" smtClean="0">
                <a:solidFill>
                  <a:schemeClr val="tx1"/>
                </a:solidFill>
              </a:rPr>
              <a:t>Yeung</a:t>
            </a:r>
            <a:r>
              <a:rPr lang="en-US" altLang="en-US" dirty="0">
                <a:solidFill>
                  <a:schemeClr val="tx1"/>
                </a:solidFill>
              </a:rPr>
              <a:t>, H. W. (2002). The limits to globalization theory: A geographic perspective on global economic change.</a:t>
            </a:r>
            <a:r>
              <a:rPr lang="en-US" altLang="en-US" i="1" dirty="0">
                <a:solidFill>
                  <a:schemeClr val="tx1"/>
                </a:solidFill>
              </a:rPr>
              <a:t> Economic Geography, 78</a:t>
            </a:r>
            <a:r>
              <a:rPr lang="en-US" altLang="en-US" dirty="0">
                <a:solidFill>
                  <a:schemeClr val="tx1"/>
                </a:solidFill>
              </a:rPr>
              <a:t>(3), 285. </a:t>
            </a:r>
          </a:p>
        </p:txBody>
      </p:sp>
    </p:spTree>
    <p:extLst>
      <p:ext uri="{BB962C8B-B14F-4D97-AF65-F5344CB8AC3E}">
        <p14:creationId xmlns:p14="http://schemas.microsoft.com/office/powerpoint/2010/main" val="1841466398"/>
      </p:ext>
    </p:extLst>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1560</TotalTime>
  <Words>2810</Words>
  <Application>Microsoft Office PowerPoint</Application>
  <PresentationFormat>Widescreen</PresentationFormat>
  <Paragraphs>240</Paragraphs>
  <Slides>49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Arial</vt:lpstr>
      <vt:lpstr>Calibri</vt:lpstr>
      <vt:lpstr>Comic Sans MS</vt:lpstr>
      <vt:lpstr>Garamond</vt:lpstr>
      <vt:lpstr>Minion</vt:lpstr>
      <vt:lpstr>Times New Roman</vt:lpstr>
      <vt:lpstr>Wingdings</vt:lpstr>
      <vt:lpstr>Organic</vt:lpstr>
      <vt:lpstr>PowerPoint Presentation</vt:lpstr>
      <vt:lpstr>Globalization </vt:lpstr>
      <vt:lpstr>First &amp; Second Globalization</vt:lpstr>
      <vt:lpstr>Definitions</vt:lpstr>
      <vt:lpstr>The IMF and World Bank</vt:lpstr>
      <vt:lpstr>International Monetary Fund (IMF)</vt:lpstr>
      <vt:lpstr>International Monetary Fund (IMF)</vt:lpstr>
      <vt:lpstr>International Monetary Fund (IMF)</vt:lpstr>
      <vt:lpstr>International Monetary Fund (IMF)</vt:lpstr>
      <vt:lpstr>PowerPoint Presentation</vt:lpstr>
      <vt:lpstr> The World Bank Consists of Five Organizations </vt:lpstr>
      <vt:lpstr>The World Bank</vt:lpstr>
      <vt:lpstr>The World Bank- Priorities</vt:lpstr>
      <vt:lpstr>The World Bank- Knowledge</vt:lpstr>
      <vt:lpstr>The World Bank- Products and Services</vt:lpstr>
      <vt:lpstr>Neoliberalism</vt:lpstr>
      <vt:lpstr>Neoliberalism</vt:lpstr>
      <vt:lpstr>PowerPoint Presentation</vt:lpstr>
      <vt:lpstr>Neoliberalism</vt:lpstr>
      <vt:lpstr>PowerPoint Presentation</vt:lpstr>
      <vt:lpstr>Extreme Global Inequality- Oxfam</vt:lpstr>
      <vt:lpstr>Extreme Global Inequality- Oxfam</vt:lpstr>
      <vt:lpstr>Extreme Global Inequality- Oxfam</vt:lpstr>
      <vt:lpstr>Extreme Global Inequality- Oxfam</vt:lpstr>
      <vt:lpstr>Extreme Global Inequality- Oxfam</vt:lpstr>
      <vt:lpstr>PowerPoint Presentation</vt:lpstr>
      <vt:lpstr>PowerPoint Presentation</vt:lpstr>
      <vt:lpstr>Definitions</vt:lpstr>
      <vt:lpstr>Who Benefits?</vt:lpstr>
      <vt:lpstr>PowerPoint Presentation</vt:lpstr>
      <vt:lpstr>TRANSFORMATIONALISTS</vt:lpstr>
      <vt:lpstr>TRANSFORMATIONALISTS</vt:lpstr>
      <vt:lpstr>PowerPoint Presentation</vt:lpstr>
      <vt:lpstr>PowerPoint Presentation</vt:lpstr>
      <vt:lpstr>Bureaucracies: Max Weber</vt:lpstr>
      <vt:lpstr>Characteristics of Bureaucracies</vt:lpstr>
      <vt:lpstr>Criticisms – Ulrich Beck</vt:lpstr>
      <vt:lpstr>Criticisms – Zygmunt Bauman</vt:lpstr>
      <vt:lpstr>Major Types</vt:lpstr>
      <vt:lpstr>Cultural Theory – Jan Pieterse</vt:lpstr>
      <vt:lpstr>Glocalization example</vt:lpstr>
      <vt:lpstr>PowerPoint Presentation</vt:lpstr>
      <vt:lpstr>McDonaldization</vt:lpstr>
      <vt:lpstr>The Four Pillars of McDonaldization  (Ritzer, 2000)</vt:lpstr>
      <vt:lpstr>The McDonaldization of Society</vt:lpstr>
      <vt:lpstr>McDonaldization</vt:lpstr>
      <vt:lpstr>McDonaldization of Society</vt:lpstr>
      <vt:lpstr>Economic Theory - Variations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Heike Griffiths</dc:creator>
  <cp:lastModifiedBy>Joanne Davies (Yr Athrofa)</cp:lastModifiedBy>
  <cp:revision>58</cp:revision>
  <dcterms:created xsi:type="dcterms:W3CDTF">2016-10-17T09:12:03Z</dcterms:created>
  <dcterms:modified xsi:type="dcterms:W3CDTF">2020-02-24T11:50:52Z</dcterms:modified>
</cp:coreProperties>
</file>