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8288000" cy="10287000"/>
  <p:notesSz cx="6858000" cy="9144000"/>
  <p:embeddedFontLst>
    <p:embeddedFont>
      <p:font typeface="Open Sauce" panose="020B0604020202020204" charset="0"/>
      <p:regular r:id="rId11"/>
    </p:embeddedFont>
    <p:embeddedFont>
      <p:font typeface="Open Sauce Bold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E62437F-8792-4F0F-FCFA-293F981BE6FA}"/>
              </a:ext>
            </a:extLst>
          </p:cNvPr>
          <p:cNvSpPr txBox="1">
            <a:spLocks/>
          </p:cNvSpPr>
          <p:nvPr/>
        </p:nvSpPr>
        <p:spPr>
          <a:xfrm>
            <a:off x="2133600" y="800100"/>
            <a:ext cx="14630400" cy="7391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8"/>
            <a:endParaRPr lang="en-GB" altLang="en-US" b="1" i="1" dirty="0"/>
          </a:p>
          <a:p>
            <a:pPr lvl="8"/>
            <a:endParaRPr lang="en-GB" altLang="en-US" b="1" i="1" dirty="0"/>
          </a:p>
          <a:p>
            <a:pPr marL="3657600" lvl="8" indent="0">
              <a:buNone/>
            </a:pPr>
            <a:endParaRPr lang="en-GB" altLang="en-US" b="1" i="1" dirty="0"/>
          </a:p>
          <a:p>
            <a:pPr marL="0" indent="0">
              <a:buNone/>
            </a:pPr>
            <a:endParaRPr lang="en-GB" altLang="en-US" u="sng" dirty="0"/>
          </a:p>
          <a:p>
            <a:r>
              <a:rPr lang="en-GB" altLang="en-US" u="sng" dirty="0"/>
              <a:t>Module Title</a:t>
            </a:r>
            <a:r>
              <a:rPr lang="en-GB" altLang="en-US" dirty="0"/>
              <a:t>: </a:t>
            </a:r>
            <a:r>
              <a:rPr lang="en-GB" altLang="en-US" b="1" dirty="0"/>
              <a:t>Professional Career Development within H&amp;SC</a:t>
            </a:r>
          </a:p>
          <a:p>
            <a:r>
              <a:rPr lang="en-GB" altLang="en-US" u="sng" dirty="0"/>
              <a:t>Module Number</a:t>
            </a:r>
            <a:r>
              <a:rPr lang="en-GB" altLang="en-US" dirty="0"/>
              <a:t>: </a:t>
            </a:r>
            <a:r>
              <a:rPr lang="en-GB" altLang="en-US" b="1" i="1" dirty="0"/>
              <a:t>LCHS 4009 (LON)</a:t>
            </a:r>
          </a:p>
          <a:p>
            <a:r>
              <a:rPr lang="en-GB" altLang="en-US" u="sng" dirty="0"/>
              <a:t>Assignment No</a:t>
            </a:r>
            <a:r>
              <a:rPr lang="en-GB" altLang="en-US" b="1" i="1" dirty="0"/>
              <a:t>:  ASSIGNMENT 1</a:t>
            </a:r>
          </a:p>
          <a:p>
            <a:r>
              <a:rPr lang="en-GB" altLang="en-US" u="sng" dirty="0"/>
              <a:t>Student Name</a:t>
            </a:r>
            <a:r>
              <a:rPr lang="en-GB" altLang="en-US" b="1" i="1" dirty="0"/>
              <a:t>: Nuria Muge Balde</a:t>
            </a:r>
          </a:p>
          <a:p>
            <a:r>
              <a:rPr lang="en-GB" altLang="en-US" u="sng" dirty="0"/>
              <a:t>Student ID</a:t>
            </a:r>
            <a:r>
              <a:rPr lang="en-GB" altLang="en-US" dirty="0"/>
              <a:t>: </a:t>
            </a:r>
            <a:r>
              <a:rPr lang="en-GB" altLang="en-US" b="1" dirty="0"/>
              <a:t>2426749</a:t>
            </a:r>
            <a:endParaRPr lang="en-GB" altLang="en-US" b="1" i="1" dirty="0"/>
          </a:p>
          <a:p>
            <a:r>
              <a:rPr lang="en-GB" altLang="en-US" u="sng" dirty="0"/>
              <a:t>Lecturer’s Name</a:t>
            </a:r>
            <a:r>
              <a:rPr lang="en-GB" altLang="en-US" b="1" i="1" dirty="0"/>
              <a:t>: </a:t>
            </a:r>
            <a:r>
              <a:rPr lang="en-GB" altLang="en-US" b="1" i="1" dirty="0" err="1"/>
              <a:t>Amitave</a:t>
            </a:r>
            <a:r>
              <a:rPr lang="en-GB" altLang="en-US" b="1" i="1" dirty="0"/>
              <a:t> Banik</a:t>
            </a:r>
          </a:p>
        </p:txBody>
      </p:sp>
    </p:spTree>
    <p:extLst>
      <p:ext uri="{BB962C8B-B14F-4D97-AF65-F5344CB8AC3E}">
        <p14:creationId xmlns:p14="http://schemas.microsoft.com/office/powerpoint/2010/main" val="529900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3111" b="-13111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 rot="-5400000">
            <a:off x="11919670" y="1410820"/>
            <a:ext cx="5602127" cy="1418941"/>
            <a:chOff x="0" y="0"/>
            <a:chExt cx="1604509" cy="406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604509" cy="406400"/>
            </a:xfrm>
            <a:custGeom>
              <a:avLst/>
              <a:gdLst/>
              <a:ahLst/>
              <a:cxnLst/>
              <a:rect l="l" t="t" r="r" b="b"/>
              <a:pathLst>
                <a:path w="1604509" h="406400">
                  <a:moveTo>
                    <a:pt x="1401309" y="0"/>
                  </a:moveTo>
                  <a:cubicBezTo>
                    <a:pt x="1513533" y="0"/>
                    <a:pt x="1604509" y="90976"/>
                    <a:pt x="1604509" y="203200"/>
                  </a:cubicBezTo>
                  <a:cubicBezTo>
                    <a:pt x="1604509" y="315424"/>
                    <a:pt x="1513533" y="406400"/>
                    <a:pt x="1401309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51000"/>
                  </a:srgbClr>
                </a:gs>
                <a:gs pos="100000">
                  <a:srgbClr val="2C49B4">
                    <a:alpha val="51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1604509" cy="434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4253678" y="3752536"/>
            <a:ext cx="934110" cy="934110"/>
          </a:xfrm>
          <a:custGeom>
            <a:avLst/>
            <a:gdLst/>
            <a:ahLst/>
            <a:cxnLst/>
            <a:rect l="l" t="t" r="r" b="b"/>
            <a:pathLst>
              <a:path w="934110" h="934110">
                <a:moveTo>
                  <a:pt x="0" y="0"/>
                </a:moveTo>
                <a:lnTo>
                  <a:pt x="934111" y="0"/>
                </a:lnTo>
                <a:lnTo>
                  <a:pt x="934111" y="934110"/>
                </a:lnTo>
                <a:lnTo>
                  <a:pt x="0" y="9341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582511" y="2091716"/>
            <a:ext cx="10956346" cy="3880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2"/>
              </a:lnSpc>
            </a:pPr>
            <a:r>
              <a:rPr lang="en-US" sz="6151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Navigating the UK Health &amp; Social Care Sector: A Personal SWOT Analysis for Professional Growth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82511" y="6529003"/>
            <a:ext cx="8561489" cy="589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71"/>
              </a:lnSpc>
            </a:pPr>
            <a:r>
              <a:rPr lang="en-US" sz="3835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Strategic Planning for Development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301" y="0"/>
            <a:ext cx="18276699" cy="4917940"/>
            <a:chOff x="0" y="0"/>
            <a:chExt cx="2831539" cy="7619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539" cy="761918"/>
            </a:xfrm>
            <a:custGeom>
              <a:avLst/>
              <a:gdLst/>
              <a:ahLst/>
              <a:cxnLst/>
              <a:rect l="l" t="t" r="r" b="b"/>
              <a:pathLst>
                <a:path w="2831539" h="761918">
                  <a:moveTo>
                    <a:pt x="0" y="0"/>
                  </a:moveTo>
                  <a:lnTo>
                    <a:pt x="2831539" y="0"/>
                  </a:lnTo>
                  <a:lnTo>
                    <a:pt x="2831539" y="761918"/>
                  </a:lnTo>
                  <a:lnTo>
                    <a:pt x="0" y="761918"/>
                  </a:lnTo>
                  <a:close/>
                </a:path>
              </a:pathLst>
            </a:custGeom>
            <a:blipFill>
              <a:blip r:embed="rId2"/>
              <a:stretch>
                <a:fillRect t="-73800" b="-7380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371342" y="1028700"/>
            <a:ext cx="6497385" cy="3889240"/>
            <a:chOff x="0" y="0"/>
            <a:chExt cx="859428" cy="51444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59428" cy="514441"/>
            </a:xfrm>
            <a:custGeom>
              <a:avLst/>
              <a:gdLst/>
              <a:ahLst/>
              <a:cxnLst/>
              <a:rect l="l" t="t" r="r" b="b"/>
              <a:pathLst>
                <a:path w="859428" h="514441">
                  <a:moveTo>
                    <a:pt x="0" y="0"/>
                  </a:moveTo>
                  <a:lnTo>
                    <a:pt x="859428" y="0"/>
                  </a:lnTo>
                  <a:lnTo>
                    <a:pt x="859428" y="514441"/>
                  </a:lnTo>
                  <a:lnTo>
                    <a:pt x="0" y="514441"/>
                  </a:lnTo>
                  <a:close/>
                </a:path>
              </a:pathLst>
            </a:custGeom>
            <a:solidFill>
              <a:srgbClr val="064FB8">
                <a:alpha val="8000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28575"/>
              <a:ext cx="859428" cy="5430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7" name="AutoShape 7"/>
          <p:cNvSpPr/>
          <p:nvPr/>
        </p:nvSpPr>
        <p:spPr>
          <a:xfrm>
            <a:off x="1742408" y="4231602"/>
            <a:ext cx="4470059" cy="0"/>
          </a:xfrm>
          <a:prstGeom prst="line">
            <a:avLst/>
          </a:prstGeom>
          <a:ln w="161925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flipH="1">
            <a:off x="13977679" y="6941815"/>
            <a:ext cx="5630054" cy="3725391"/>
          </a:xfrm>
          <a:custGeom>
            <a:avLst/>
            <a:gdLst/>
            <a:ahLst/>
            <a:cxnLst/>
            <a:rect l="l" t="t" r="r" b="b"/>
            <a:pathLst>
              <a:path w="5630054" h="3725391">
                <a:moveTo>
                  <a:pt x="5630054" y="0"/>
                </a:moveTo>
                <a:lnTo>
                  <a:pt x="0" y="0"/>
                </a:lnTo>
                <a:lnTo>
                  <a:pt x="0" y="3725391"/>
                </a:lnTo>
                <a:lnTo>
                  <a:pt x="5630054" y="3725391"/>
                </a:lnTo>
                <a:lnTo>
                  <a:pt x="5630054" y="0"/>
                </a:lnTo>
                <a:close/>
              </a:path>
            </a:pathLst>
          </a:custGeom>
          <a:blipFill>
            <a:blip r:embed="rId3">
              <a:alphaModFix amt="31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1742408" y="3085716"/>
            <a:ext cx="5402738" cy="769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62"/>
              </a:lnSpc>
            </a:pPr>
            <a:r>
              <a:rPr lang="en-US" sz="4544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Introduction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42408" y="5573805"/>
            <a:ext cx="3550901" cy="436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18"/>
              </a:lnSpc>
            </a:pPr>
            <a:r>
              <a:rPr lang="en-US" sz="25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My Role And Focus: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742408" y="6241905"/>
            <a:ext cx="10635226" cy="2631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5441" lvl="1" indent="-172721" algn="l">
              <a:lnSpc>
                <a:spcPts val="2592"/>
              </a:lnSpc>
              <a:buFont typeface="Arial"/>
              <a:buChar char="•"/>
            </a:pPr>
            <a:r>
              <a:rPr lang="en-US" sz="1600" dirty="0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My name is Nuria Balde, and I am developing my professional skills within the Health and Social Care (H&amp;SC) sector.</a:t>
            </a:r>
          </a:p>
          <a:p>
            <a:pPr marL="345441" lvl="1" indent="-172721" algn="l">
              <a:lnSpc>
                <a:spcPts val="2592"/>
              </a:lnSpc>
              <a:buFont typeface="Arial"/>
              <a:buChar char="•"/>
            </a:pPr>
            <a:r>
              <a:rPr lang="en-US" sz="1600" dirty="0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This presentation focuses on my personal and professional growth through a SWOT Analysis approach.</a:t>
            </a:r>
          </a:p>
          <a:p>
            <a:pPr marL="345441" lvl="1" indent="-172721" algn="l">
              <a:lnSpc>
                <a:spcPts val="2592"/>
              </a:lnSpc>
              <a:buFont typeface="Arial"/>
              <a:buChar char="•"/>
            </a:pPr>
            <a:r>
              <a:rPr lang="en-US" sz="1600" dirty="0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A SWOT Analysis helps identify my Strengths, Weaknesses, Opportunities, and Threats, allowing me to plan how to improve and progress effectively.</a:t>
            </a:r>
          </a:p>
          <a:p>
            <a:pPr marL="345441" lvl="1" indent="-172721" algn="l">
              <a:lnSpc>
                <a:spcPts val="2592"/>
              </a:lnSpc>
              <a:buFont typeface="Arial"/>
              <a:buChar char="•"/>
            </a:pPr>
            <a:r>
              <a:rPr lang="en-US" sz="1600" dirty="0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Understanding these factors is essential for strategic career planning and for adapting to the dynamic demands of the UK health and social care environment.</a:t>
            </a:r>
          </a:p>
          <a:p>
            <a:pPr algn="l">
              <a:lnSpc>
                <a:spcPts val="2592"/>
              </a:lnSpc>
            </a:pPr>
            <a:endParaRPr lang="en-US" sz="1600" dirty="0">
              <a:solidFill>
                <a:srgbClr val="404155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87763" y="3767123"/>
            <a:ext cx="6106888" cy="4920943"/>
            <a:chOff x="0" y="0"/>
            <a:chExt cx="1608399" cy="129605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08399" cy="1296051"/>
            </a:xfrm>
            <a:custGeom>
              <a:avLst/>
              <a:gdLst/>
              <a:ahLst/>
              <a:cxnLst/>
              <a:rect l="l" t="t" r="r" b="b"/>
              <a:pathLst>
                <a:path w="1608399" h="1296051">
                  <a:moveTo>
                    <a:pt x="31693" y="0"/>
                  </a:moveTo>
                  <a:lnTo>
                    <a:pt x="1576705" y="0"/>
                  </a:lnTo>
                  <a:cubicBezTo>
                    <a:pt x="1594209" y="0"/>
                    <a:pt x="1608399" y="14190"/>
                    <a:pt x="1608399" y="31693"/>
                  </a:cubicBezTo>
                  <a:lnTo>
                    <a:pt x="1608399" y="1264357"/>
                  </a:lnTo>
                  <a:cubicBezTo>
                    <a:pt x="1608399" y="1281861"/>
                    <a:pt x="1594209" y="1296051"/>
                    <a:pt x="1576705" y="1296051"/>
                  </a:cubicBezTo>
                  <a:lnTo>
                    <a:pt x="31693" y="1296051"/>
                  </a:lnTo>
                  <a:cubicBezTo>
                    <a:pt x="14190" y="1296051"/>
                    <a:pt x="0" y="1281861"/>
                    <a:pt x="0" y="1264357"/>
                  </a:cubicBezTo>
                  <a:lnTo>
                    <a:pt x="0" y="31693"/>
                  </a:lnTo>
                  <a:cubicBezTo>
                    <a:pt x="0" y="14190"/>
                    <a:pt x="14190" y="0"/>
                    <a:pt x="31693" y="0"/>
                  </a:cubicBezTo>
                  <a:close/>
                </a:path>
              </a:pathLst>
            </a:custGeom>
            <a:solidFill>
              <a:srgbClr val="ECECE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608399" cy="13246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919927" y="4194325"/>
            <a:ext cx="7015346" cy="771525"/>
            <a:chOff x="0" y="0"/>
            <a:chExt cx="3695327" cy="406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95326" cy="406400"/>
            </a:xfrm>
            <a:custGeom>
              <a:avLst/>
              <a:gdLst/>
              <a:ahLst/>
              <a:cxnLst/>
              <a:rect l="l" t="t" r="r" b="b"/>
              <a:pathLst>
                <a:path w="3695326" h="406400">
                  <a:moveTo>
                    <a:pt x="3492126" y="0"/>
                  </a:moveTo>
                  <a:cubicBezTo>
                    <a:pt x="3604351" y="0"/>
                    <a:pt x="3695326" y="90976"/>
                    <a:pt x="3695326" y="203200"/>
                  </a:cubicBezTo>
                  <a:cubicBezTo>
                    <a:pt x="3695326" y="315424"/>
                    <a:pt x="3604351" y="406400"/>
                    <a:pt x="3492126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64F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3695327" cy="434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3012143" y="809625"/>
            <a:ext cx="12373256" cy="1804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99"/>
              </a:lnSpc>
            </a:pPr>
            <a:r>
              <a:rPr lang="en-US" sz="4278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SWOT ANALYSIS: STRENGTHS AND WEAKNESSES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012143" y="4324693"/>
            <a:ext cx="466542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Strengths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604603" y="5136591"/>
            <a:ext cx="5717172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Strong data analysis and pattern recognition skills, enabling evidence-based decisions (Davenport and Patil, 2012).</a:t>
            </a:r>
          </a:p>
        </p:txBody>
      </p:sp>
      <p:sp>
        <p:nvSpPr>
          <p:cNvPr id="11" name="Freeform 11"/>
          <p:cNvSpPr/>
          <p:nvPr/>
        </p:nvSpPr>
        <p:spPr>
          <a:xfrm flipH="1">
            <a:off x="13511139" y="6708925"/>
            <a:ext cx="5982013" cy="3958281"/>
          </a:xfrm>
          <a:custGeom>
            <a:avLst/>
            <a:gdLst/>
            <a:ahLst/>
            <a:cxnLst/>
            <a:rect l="l" t="t" r="r" b="b"/>
            <a:pathLst>
              <a:path w="5982013" h="3958281">
                <a:moveTo>
                  <a:pt x="5982012" y="0"/>
                </a:moveTo>
                <a:lnTo>
                  <a:pt x="0" y="0"/>
                </a:lnTo>
                <a:lnTo>
                  <a:pt x="0" y="3958281"/>
                </a:lnTo>
                <a:lnTo>
                  <a:pt x="5982012" y="3958281"/>
                </a:lnTo>
                <a:lnTo>
                  <a:pt x="5982012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flipV="1">
            <a:off x="-1389681" y="-330424"/>
            <a:ext cx="5982013" cy="3958281"/>
          </a:xfrm>
          <a:custGeom>
            <a:avLst/>
            <a:gdLst/>
            <a:ahLst/>
            <a:cxnLst/>
            <a:rect l="l" t="t" r="r" b="b"/>
            <a:pathLst>
              <a:path w="5982013" h="3958281">
                <a:moveTo>
                  <a:pt x="0" y="3958281"/>
                </a:moveTo>
                <a:lnTo>
                  <a:pt x="5982013" y="3958281"/>
                </a:lnTo>
                <a:lnTo>
                  <a:pt x="5982013" y="0"/>
                </a:lnTo>
                <a:lnTo>
                  <a:pt x="0" y="0"/>
                </a:lnTo>
                <a:lnTo>
                  <a:pt x="0" y="3958281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3" name="Group 13"/>
          <p:cNvGrpSpPr/>
          <p:nvPr/>
        </p:nvGrpSpPr>
        <p:grpSpPr>
          <a:xfrm>
            <a:off x="9611836" y="3767123"/>
            <a:ext cx="6106888" cy="4920943"/>
            <a:chOff x="0" y="0"/>
            <a:chExt cx="1608399" cy="1296051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608399" cy="1296051"/>
            </a:xfrm>
            <a:custGeom>
              <a:avLst/>
              <a:gdLst/>
              <a:ahLst/>
              <a:cxnLst/>
              <a:rect l="l" t="t" r="r" b="b"/>
              <a:pathLst>
                <a:path w="1608399" h="1296051">
                  <a:moveTo>
                    <a:pt x="31693" y="0"/>
                  </a:moveTo>
                  <a:lnTo>
                    <a:pt x="1576705" y="0"/>
                  </a:lnTo>
                  <a:cubicBezTo>
                    <a:pt x="1594209" y="0"/>
                    <a:pt x="1608399" y="14190"/>
                    <a:pt x="1608399" y="31693"/>
                  </a:cubicBezTo>
                  <a:lnTo>
                    <a:pt x="1608399" y="1264357"/>
                  </a:lnTo>
                  <a:cubicBezTo>
                    <a:pt x="1608399" y="1281861"/>
                    <a:pt x="1594209" y="1296051"/>
                    <a:pt x="1576705" y="1296051"/>
                  </a:cubicBezTo>
                  <a:lnTo>
                    <a:pt x="31693" y="1296051"/>
                  </a:lnTo>
                  <a:cubicBezTo>
                    <a:pt x="14190" y="1296051"/>
                    <a:pt x="0" y="1281861"/>
                    <a:pt x="0" y="1264357"/>
                  </a:cubicBezTo>
                  <a:lnTo>
                    <a:pt x="0" y="31693"/>
                  </a:lnTo>
                  <a:cubicBezTo>
                    <a:pt x="0" y="14190"/>
                    <a:pt x="14190" y="0"/>
                    <a:pt x="31693" y="0"/>
                  </a:cubicBezTo>
                  <a:close/>
                </a:path>
              </a:pathLst>
            </a:custGeom>
            <a:solidFill>
              <a:srgbClr val="ECECE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1608399" cy="13246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144000" y="4194325"/>
            <a:ext cx="7015346" cy="771525"/>
            <a:chOff x="0" y="0"/>
            <a:chExt cx="3695327" cy="4064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3695326" cy="406400"/>
            </a:xfrm>
            <a:custGeom>
              <a:avLst/>
              <a:gdLst/>
              <a:ahLst/>
              <a:cxnLst/>
              <a:rect l="l" t="t" r="r" b="b"/>
              <a:pathLst>
                <a:path w="3695326" h="406400">
                  <a:moveTo>
                    <a:pt x="3492126" y="0"/>
                  </a:moveTo>
                  <a:cubicBezTo>
                    <a:pt x="3604351" y="0"/>
                    <a:pt x="3695326" y="90976"/>
                    <a:pt x="3695326" y="203200"/>
                  </a:cubicBezTo>
                  <a:cubicBezTo>
                    <a:pt x="3695326" y="315424"/>
                    <a:pt x="3604351" y="406400"/>
                    <a:pt x="3492126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64F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28575"/>
              <a:ext cx="3695327" cy="434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9869005" y="5136591"/>
            <a:ext cx="5516394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 Lack of human empathy, limiting emotional understanding and response to non-verbal cues (Tuckett, 2020)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318962" y="4353392"/>
            <a:ext cx="466542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Weaknesses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604603" y="6208672"/>
            <a:ext cx="5717172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24/7 availability and consistency, ensuring uninterrupted support in high-demand environments (NHS England, 2023).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604603" y="7323478"/>
            <a:ext cx="5717172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High level of task automation and operational efficiency, freeing human staff for complex, patient-facing roles (Davenport and Patil, 2012).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869005" y="6208672"/>
            <a:ext cx="5516394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Dependence on data quality, risking bias or inaccuracies when training data is incomplete (Miyanji et al., 2023)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869005" y="7323478"/>
            <a:ext cx="5516394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Inability to perform physical or manual care tasks, restricting real-world interaction (Tuckett, 2020).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343169" y="9107166"/>
            <a:ext cx="15051672" cy="10843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5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Davenport, T. H., &amp; Patil, D. J. (2012). Data Scientist: The Sexiest Job of the 21st Century. Harvard Business Review, 90(10), 70-76.</a:t>
            </a:r>
          </a:p>
          <a:p>
            <a:pPr marL="237491" lvl="1" indent="-118745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Miyanji, H. and Samsi, K., 2024. The Health &amp; Social Care Workforce Research Unit Annual Report 2023.</a:t>
            </a:r>
          </a:p>
          <a:p>
            <a:pPr marL="237491" lvl="1" indent="-118745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NHS England. (2023). A Plan for Digital Health and Social Care.</a:t>
            </a:r>
          </a:p>
          <a:p>
            <a:pPr marL="237491" lvl="1" indent="-118745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Tuckett, D. (2020). Can AI empathise? The limits of artificial emotional intelligence in healthcare. The Lancet Digital Health, 2(11), e566-e567.</a:t>
            </a:r>
          </a:p>
          <a:p>
            <a:pPr algn="l">
              <a:lnSpc>
                <a:spcPts val="1782"/>
              </a:lnSpc>
            </a:pPr>
            <a:endParaRPr lang="en-US" sz="1100" spc="19">
              <a:solidFill>
                <a:srgbClr val="404155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87763" y="3767123"/>
            <a:ext cx="6106888" cy="4920943"/>
            <a:chOff x="0" y="0"/>
            <a:chExt cx="1608399" cy="129605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08399" cy="1296051"/>
            </a:xfrm>
            <a:custGeom>
              <a:avLst/>
              <a:gdLst/>
              <a:ahLst/>
              <a:cxnLst/>
              <a:rect l="l" t="t" r="r" b="b"/>
              <a:pathLst>
                <a:path w="1608399" h="1296051">
                  <a:moveTo>
                    <a:pt x="31693" y="0"/>
                  </a:moveTo>
                  <a:lnTo>
                    <a:pt x="1576705" y="0"/>
                  </a:lnTo>
                  <a:cubicBezTo>
                    <a:pt x="1594209" y="0"/>
                    <a:pt x="1608399" y="14190"/>
                    <a:pt x="1608399" y="31693"/>
                  </a:cubicBezTo>
                  <a:lnTo>
                    <a:pt x="1608399" y="1264357"/>
                  </a:lnTo>
                  <a:cubicBezTo>
                    <a:pt x="1608399" y="1281861"/>
                    <a:pt x="1594209" y="1296051"/>
                    <a:pt x="1576705" y="1296051"/>
                  </a:cubicBezTo>
                  <a:lnTo>
                    <a:pt x="31693" y="1296051"/>
                  </a:lnTo>
                  <a:cubicBezTo>
                    <a:pt x="14190" y="1296051"/>
                    <a:pt x="0" y="1281861"/>
                    <a:pt x="0" y="1264357"/>
                  </a:cubicBezTo>
                  <a:lnTo>
                    <a:pt x="0" y="31693"/>
                  </a:lnTo>
                  <a:cubicBezTo>
                    <a:pt x="0" y="14190"/>
                    <a:pt x="14190" y="0"/>
                    <a:pt x="31693" y="0"/>
                  </a:cubicBezTo>
                  <a:close/>
                </a:path>
              </a:pathLst>
            </a:custGeom>
            <a:solidFill>
              <a:srgbClr val="ECECE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608399" cy="13246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919927" y="4194325"/>
            <a:ext cx="7015346" cy="771525"/>
            <a:chOff x="0" y="0"/>
            <a:chExt cx="3695327" cy="406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95326" cy="406400"/>
            </a:xfrm>
            <a:custGeom>
              <a:avLst/>
              <a:gdLst/>
              <a:ahLst/>
              <a:cxnLst/>
              <a:rect l="l" t="t" r="r" b="b"/>
              <a:pathLst>
                <a:path w="3695326" h="406400">
                  <a:moveTo>
                    <a:pt x="3492126" y="0"/>
                  </a:moveTo>
                  <a:cubicBezTo>
                    <a:pt x="3604351" y="0"/>
                    <a:pt x="3695326" y="90976"/>
                    <a:pt x="3695326" y="203200"/>
                  </a:cubicBezTo>
                  <a:cubicBezTo>
                    <a:pt x="3695326" y="315424"/>
                    <a:pt x="3604351" y="406400"/>
                    <a:pt x="3492126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64F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3695327" cy="434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3012143" y="809625"/>
            <a:ext cx="12373256" cy="1804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99"/>
              </a:lnSpc>
            </a:pPr>
            <a:r>
              <a:rPr lang="en-US" sz="4278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SWOT ANALYSIS: OPPORTUNITIES AND THREATS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012143" y="4324693"/>
            <a:ext cx="466542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Opportunities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604603" y="5136591"/>
            <a:ext cx="5717172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Government-backed NHS Digital Strategy promoting AI integration and innovation in care quality (NHS England, 2023).</a:t>
            </a:r>
          </a:p>
        </p:txBody>
      </p:sp>
      <p:sp>
        <p:nvSpPr>
          <p:cNvPr id="11" name="Freeform 11"/>
          <p:cNvSpPr/>
          <p:nvPr/>
        </p:nvSpPr>
        <p:spPr>
          <a:xfrm flipH="1">
            <a:off x="13511139" y="6708925"/>
            <a:ext cx="5982013" cy="3958281"/>
          </a:xfrm>
          <a:custGeom>
            <a:avLst/>
            <a:gdLst/>
            <a:ahLst/>
            <a:cxnLst/>
            <a:rect l="l" t="t" r="r" b="b"/>
            <a:pathLst>
              <a:path w="5982013" h="3958281">
                <a:moveTo>
                  <a:pt x="5982012" y="0"/>
                </a:moveTo>
                <a:lnTo>
                  <a:pt x="0" y="0"/>
                </a:lnTo>
                <a:lnTo>
                  <a:pt x="0" y="3958281"/>
                </a:lnTo>
                <a:lnTo>
                  <a:pt x="5982012" y="3958281"/>
                </a:lnTo>
                <a:lnTo>
                  <a:pt x="5982012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flipV="1">
            <a:off x="-1389681" y="-330424"/>
            <a:ext cx="5982013" cy="3958281"/>
          </a:xfrm>
          <a:custGeom>
            <a:avLst/>
            <a:gdLst/>
            <a:ahLst/>
            <a:cxnLst/>
            <a:rect l="l" t="t" r="r" b="b"/>
            <a:pathLst>
              <a:path w="5982013" h="3958281">
                <a:moveTo>
                  <a:pt x="0" y="3958281"/>
                </a:moveTo>
                <a:lnTo>
                  <a:pt x="5982013" y="3958281"/>
                </a:lnTo>
                <a:lnTo>
                  <a:pt x="5982013" y="0"/>
                </a:lnTo>
                <a:lnTo>
                  <a:pt x="0" y="0"/>
                </a:lnTo>
                <a:lnTo>
                  <a:pt x="0" y="3958281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3" name="Group 13"/>
          <p:cNvGrpSpPr/>
          <p:nvPr/>
        </p:nvGrpSpPr>
        <p:grpSpPr>
          <a:xfrm>
            <a:off x="9611836" y="3767123"/>
            <a:ext cx="6106888" cy="4920943"/>
            <a:chOff x="0" y="0"/>
            <a:chExt cx="1608399" cy="1296051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608399" cy="1296051"/>
            </a:xfrm>
            <a:custGeom>
              <a:avLst/>
              <a:gdLst/>
              <a:ahLst/>
              <a:cxnLst/>
              <a:rect l="l" t="t" r="r" b="b"/>
              <a:pathLst>
                <a:path w="1608399" h="1296051">
                  <a:moveTo>
                    <a:pt x="31693" y="0"/>
                  </a:moveTo>
                  <a:lnTo>
                    <a:pt x="1576705" y="0"/>
                  </a:lnTo>
                  <a:cubicBezTo>
                    <a:pt x="1594209" y="0"/>
                    <a:pt x="1608399" y="14190"/>
                    <a:pt x="1608399" y="31693"/>
                  </a:cubicBezTo>
                  <a:lnTo>
                    <a:pt x="1608399" y="1264357"/>
                  </a:lnTo>
                  <a:cubicBezTo>
                    <a:pt x="1608399" y="1281861"/>
                    <a:pt x="1594209" y="1296051"/>
                    <a:pt x="1576705" y="1296051"/>
                  </a:cubicBezTo>
                  <a:lnTo>
                    <a:pt x="31693" y="1296051"/>
                  </a:lnTo>
                  <a:cubicBezTo>
                    <a:pt x="14190" y="1296051"/>
                    <a:pt x="0" y="1281861"/>
                    <a:pt x="0" y="1264357"/>
                  </a:cubicBezTo>
                  <a:lnTo>
                    <a:pt x="0" y="31693"/>
                  </a:lnTo>
                  <a:cubicBezTo>
                    <a:pt x="0" y="14190"/>
                    <a:pt x="14190" y="0"/>
                    <a:pt x="31693" y="0"/>
                  </a:cubicBezTo>
                  <a:close/>
                </a:path>
              </a:pathLst>
            </a:custGeom>
            <a:solidFill>
              <a:srgbClr val="ECECE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1608399" cy="13246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144000" y="4194325"/>
            <a:ext cx="7015346" cy="771525"/>
            <a:chOff x="0" y="0"/>
            <a:chExt cx="3695327" cy="4064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3695326" cy="406400"/>
            </a:xfrm>
            <a:custGeom>
              <a:avLst/>
              <a:gdLst/>
              <a:ahLst/>
              <a:cxnLst/>
              <a:rect l="l" t="t" r="r" b="b"/>
              <a:pathLst>
                <a:path w="3695326" h="406400">
                  <a:moveTo>
                    <a:pt x="3492126" y="0"/>
                  </a:moveTo>
                  <a:cubicBezTo>
                    <a:pt x="3604351" y="0"/>
                    <a:pt x="3695326" y="90976"/>
                    <a:pt x="3695326" y="203200"/>
                  </a:cubicBezTo>
                  <a:cubicBezTo>
                    <a:pt x="3695326" y="315424"/>
                    <a:pt x="3604351" y="406400"/>
                    <a:pt x="3492126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64F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28575"/>
              <a:ext cx="3695327" cy="434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9869005" y="5136591"/>
            <a:ext cx="5516394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Data security and privacy compliance challenges under GDPR and Caldicott Principles (Spencer et al., 2019).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318962" y="4353392"/>
            <a:ext cx="466542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Threats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604603" y="6489521"/>
            <a:ext cx="5717172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Workforce shortages creating a demand for digital solutions that support staff (Miyanji et al., 2023)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604603" y="7518602"/>
            <a:ext cx="5717172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Integrated Care Systems (ICSs) enabling better data coordination and collaboration (NHS England, 2023).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893476" y="6489521"/>
            <a:ext cx="5516394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Regulatory lag may slow approval and limit adoption of AI tools (NHS England, 2023).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907083" y="7518602"/>
            <a:ext cx="5516394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User resistance due to mistrust or fear of technology replacing human judgment (Miyanji et al., 2023)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343169" y="9107166"/>
            <a:ext cx="15051672" cy="865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5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Miyanji, H. and Samsi, K., 2024. The Health &amp; Social Care Workforce Research Unit Annual Report 2023.</a:t>
            </a:r>
          </a:p>
          <a:p>
            <a:pPr marL="237491" lvl="1" indent="-118745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NHS England. (2023). A Plan for Digital Health and Social Care.</a:t>
            </a:r>
          </a:p>
          <a:p>
            <a:pPr marL="237491" lvl="1" indent="-118745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Spencer, A. and Patel, S., 2019. Applying the data protection act 2018 and general data protection regulation principles in healthcare settings. Nursing Management, 26(1).</a:t>
            </a:r>
          </a:p>
          <a:p>
            <a:pPr algn="l">
              <a:lnSpc>
                <a:spcPts val="1782"/>
              </a:lnSpc>
            </a:pPr>
            <a:endParaRPr lang="en-US" sz="1100" spc="19">
              <a:solidFill>
                <a:srgbClr val="404155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301" y="0"/>
            <a:ext cx="18276699" cy="4659912"/>
            <a:chOff x="0" y="0"/>
            <a:chExt cx="2831539" cy="72194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539" cy="721942"/>
            </a:xfrm>
            <a:custGeom>
              <a:avLst/>
              <a:gdLst/>
              <a:ahLst/>
              <a:cxnLst/>
              <a:rect l="l" t="t" r="r" b="b"/>
              <a:pathLst>
                <a:path w="2831539" h="721942">
                  <a:moveTo>
                    <a:pt x="0" y="0"/>
                  </a:moveTo>
                  <a:lnTo>
                    <a:pt x="2831539" y="0"/>
                  </a:lnTo>
                  <a:lnTo>
                    <a:pt x="2831539" y="721942"/>
                  </a:lnTo>
                  <a:lnTo>
                    <a:pt x="0" y="721942"/>
                  </a:lnTo>
                  <a:close/>
                </a:path>
              </a:pathLst>
            </a:custGeom>
            <a:blipFill>
              <a:blip r:embed="rId2"/>
              <a:stretch>
                <a:fillRect t="-80655" b="-8065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371342" y="1028700"/>
            <a:ext cx="7016308" cy="3631212"/>
            <a:chOff x="0" y="0"/>
            <a:chExt cx="928068" cy="48031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28068" cy="480311"/>
            </a:xfrm>
            <a:custGeom>
              <a:avLst/>
              <a:gdLst/>
              <a:ahLst/>
              <a:cxnLst/>
              <a:rect l="l" t="t" r="r" b="b"/>
              <a:pathLst>
                <a:path w="928068" h="480311">
                  <a:moveTo>
                    <a:pt x="0" y="0"/>
                  </a:moveTo>
                  <a:lnTo>
                    <a:pt x="928068" y="0"/>
                  </a:lnTo>
                  <a:lnTo>
                    <a:pt x="928068" y="480311"/>
                  </a:lnTo>
                  <a:lnTo>
                    <a:pt x="0" y="480311"/>
                  </a:lnTo>
                  <a:close/>
                </a:path>
              </a:pathLst>
            </a:custGeom>
            <a:solidFill>
              <a:srgbClr val="064FB8">
                <a:alpha val="8000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28575"/>
              <a:ext cx="928068" cy="5088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7" name="AutoShape 7"/>
          <p:cNvSpPr/>
          <p:nvPr/>
        </p:nvSpPr>
        <p:spPr>
          <a:xfrm>
            <a:off x="1678428" y="4238462"/>
            <a:ext cx="5477055" cy="0"/>
          </a:xfrm>
          <a:prstGeom prst="line">
            <a:avLst/>
          </a:prstGeom>
          <a:ln w="161925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flipH="1">
            <a:off x="13977679" y="6941815"/>
            <a:ext cx="5630054" cy="3725391"/>
          </a:xfrm>
          <a:custGeom>
            <a:avLst/>
            <a:gdLst/>
            <a:ahLst/>
            <a:cxnLst/>
            <a:rect l="l" t="t" r="r" b="b"/>
            <a:pathLst>
              <a:path w="5630054" h="3725391">
                <a:moveTo>
                  <a:pt x="5630054" y="0"/>
                </a:moveTo>
                <a:lnTo>
                  <a:pt x="0" y="0"/>
                </a:lnTo>
                <a:lnTo>
                  <a:pt x="0" y="3725391"/>
                </a:lnTo>
                <a:lnTo>
                  <a:pt x="5630054" y="3725391"/>
                </a:lnTo>
                <a:lnTo>
                  <a:pt x="5630054" y="0"/>
                </a:lnTo>
                <a:close/>
              </a:path>
            </a:pathLst>
          </a:custGeom>
          <a:blipFill>
            <a:blip r:embed="rId3">
              <a:alphaModFix amt="31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1678428" y="1416297"/>
            <a:ext cx="6219167" cy="2368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62"/>
              </a:lnSpc>
            </a:pPr>
            <a:r>
              <a:rPr lang="en-US" sz="4544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Strategy I: Strengths to Mitigate Risk (S-W &amp; S-T)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71342" y="5428538"/>
            <a:ext cx="4386196" cy="1345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18"/>
              </a:lnSpc>
            </a:pPr>
            <a:r>
              <a:rPr lang="en-US" sz="25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Strategy 1: S-W Action: Data-Driven Empathy Support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371342" y="6749262"/>
            <a:ext cx="6367467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Use Data Analysis (S) to create highly personalised, structured patient briefings.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71342" y="7955432"/>
            <a:ext cx="6324039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Providing the human clinician with a comprehensive, data-informed summary of a patient's complex needs, enabling them to deliver targeted, empathetic care (Tuckett, 2020).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71342" y="7480058"/>
            <a:ext cx="4195719" cy="380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98"/>
              </a:lnSpc>
            </a:pPr>
            <a:r>
              <a:rPr lang="en-US" sz="22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Example: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844385" y="5428538"/>
            <a:ext cx="4386196" cy="1345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18"/>
              </a:lnSpc>
            </a:pPr>
            <a:r>
              <a:rPr lang="en-US" sz="25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Strategy 2: S-T Action: Automation for Data Security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844385" y="6807880"/>
            <a:ext cx="6367467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Deploy 24/7 Automation (S) to enforce and audit data access protocols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844385" y="7480058"/>
            <a:ext cx="4195719" cy="380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98"/>
              </a:lnSpc>
            </a:pPr>
            <a:r>
              <a:rPr lang="en-US" sz="22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Example: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844385" y="7955432"/>
            <a:ext cx="6324039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Automatically logging and encrypting every data transaction to ensure unbreachable compliance with the Data Security Threats (Spencer et. all , 2019)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71342" y="9498863"/>
            <a:ext cx="16230600" cy="5007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6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Tuckett, D. (2020). Can AI empathise? The limits of artificial emotional intelligence in healthcare. The Lancet Digital Health, 2(11), e566-e567.</a:t>
            </a:r>
          </a:p>
          <a:p>
            <a:pPr marL="237491" lvl="1" indent="-118746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Spencer, A. and Patel, S., 2019. Applying the data protection act 2018 and general data protection regulation principles in healthcare settings. Nursing Management, 26(1).</a:t>
            </a:r>
          </a:p>
          <a:p>
            <a:pPr algn="l">
              <a:lnSpc>
                <a:spcPts val="283"/>
              </a:lnSpc>
            </a:pPr>
            <a:endParaRPr lang="en-US" sz="1100" spc="19">
              <a:solidFill>
                <a:srgbClr val="404155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301" y="0"/>
            <a:ext cx="18276699" cy="4659912"/>
            <a:chOff x="0" y="0"/>
            <a:chExt cx="2831539" cy="72194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539" cy="721942"/>
            </a:xfrm>
            <a:custGeom>
              <a:avLst/>
              <a:gdLst/>
              <a:ahLst/>
              <a:cxnLst/>
              <a:rect l="l" t="t" r="r" b="b"/>
              <a:pathLst>
                <a:path w="2831539" h="721942">
                  <a:moveTo>
                    <a:pt x="0" y="0"/>
                  </a:moveTo>
                  <a:lnTo>
                    <a:pt x="2831539" y="0"/>
                  </a:lnTo>
                  <a:lnTo>
                    <a:pt x="2831539" y="721942"/>
                  </a:lnTo>
                  <a:lnTo>
                    <a:pt x="0" y="721942"/>
                  </a:lnTo>
                  <a:close/>
                </a:path>
              </a:pathLst>
            </a:custGeom>
            <a:blipFill>
              <a:blip r:embed="rId2"/>
              <a:stretch>
                <a:fillRect t="-80655" b="-8065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371342" y="1028700"/>
            <a:ext cx="7016308" cy="3631212"/>
            <a:chOff x="0" y="0"/>
            <a:chExt cx="928068" cy="48031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28068" cy="480311"/>
            </a:xfrm>
            <a:custGeom>
              <a:avLst/>
              <a:gdLst/>
              <a:ahLst/>
              <a:cxnLst/>
              <a:rect l="l" t="t" r="r" b="b"/>
              <a:pathLst>
                <a:path w="928068" h="480311">
                  <a:moveTo>
                    <a:pt x="0" y="0"/>
                  </a:moveTo>
                  <a:lnTo>
                    <a:pt x="928068" y="0"/>
                  </a:lnTo>
                  <a:lnTo>
                    <a:pt x="928068" y="480311"/>
                  </a:lnTo>
                  <a:lnTo>
                    <a:pt x="0" y="480311"/>
                  </a:lnTo>
                  <a:close/>
                </a:path>
              </a:pathLst>
            </a:custGeom>
            <a:solidFill>
              <a:srgbClr val="064FB8">
                <a:alpha val="8000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28575"/>
              <a:ext cx="928068" cy="5088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7" name="AutoShape 7"/>
          <p:cNvSpPr/>
          <p:nvPr/>
        </p:nvSpPr>
        <p:spPr>
          <a:xfrm>
            <a:off x="1678428" y="4238462"/>
            <a:ext cx="5477055" cy="0"/>
          </a:xfrm>
          <a:prstGeom prst="line">
            <a:avLst/>
          </a:prstGeom>
          <a:ln w="161925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flipH="1">
            <a:off x="13977679" y="6941815"/>
            <a:ext cx="5630054" cy="3725391"/>
          </a:xfrm>
          <a:custGeom>
            <a:avLst/>
            <a:gdLst/>
            <a:ahLst/>
            <a:cxnLst/>
            <a:rect l="l" t="t" r="r" b="b"/>
            <a:pathLst>
              <a:path w="5630054" h="3725391">
                <a:moveTo>
                  <a:pt x="5630054" y="0"/>
                </a:moveTo>
                <a:lnTo>
                  <a:pt x="0" y="0"/>
                </a:lnTo>
                <a:lnTo>
                  <a:pt x="0" y="3725391"/>
                </a:lnTo>
                <a:lnTo>
                  <a:pt x="5630054" y="3725391"/>
                </a:lnTo>
                <a:lnTo>
                  <a:pt x="5630054" y="0"/>
                </a:lnTo>
                <a:close/>
              </a:path>
            </a:pathLst>
          </a:custGeom>
          <a:blipFill>
            <a:blip r:embed="rId3">
              <a:alphaModFix amt="31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1678428" y="1416297"/>
            <a:ext cx="6219167" cy="39670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62"/>
              </a:lnSpc>
            </a:pPr>
            <a:r>
              <a:rPr lang="en-US" sz="4544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Strategy II: Seizing External Opportunities (S-O)</a:t>
            </a:r>
          </a:p>
          <a:p>
            <a:pPr marL="981207" lvl="1" indent="-490604" algn="l">
              <a:lnSpc>
                <a:spcPts val="6362"/>
              </a:lnSpc>
              <a:buFont typeface="Arial"/>
              <a:buChar char="•"/>
            </a:pPr>
            <a:endParaRPr lang="en-US" sz="4544" b="1">
              <a:solidFill>
                <a:srgbClr val="FFFFFF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algn="l">
              <a:lnSpc>
                <a:spcPts val="6362"/>
              </a:lnSpc>
            </a:pPr>
            <a:endParaRPr lang="en-US" sz="4544" b="1">
              <a:solidFill>
                <a:srgbClr val="FFFFFF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371342" y="5428538"/>
            <a:ext cx="4386196" cy="1345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18"/>
              </a:lnSpc>
            </a:pPr>
            <a:r>
              <a:rPr lang="en-US" sz="25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Strategy 1: S-O Action: Knowledge Base for Digital Transformation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371342" y="6749262"/>
            <a:ext cx="6367467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Position my Extensive Knowledge Base (S) as the central, accessible hub for all new NHS Digital Strategy (O) policies.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71342" y="7955432"/>
            <a:ext cx="6324039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Acting as an instant query system for staff navigating new integrated care pathways, significantly reducing training time and ensuring compliance (NHS England, 2023)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71342" y="7480058"/>
            <a:ext cx="4195719" cy="380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98"/>
              </a:lnSpc>
            </a:pPr>
            <a:r>
              <a:rPr lang="en-US" sz="22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Example: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844385" y="5428538"/>
            <a:ext cx="4603910" cy="1800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18"/>
              </a:lnSpc>
            </a:pPr>
            <a:r>
              <a:rPr lang="en-US" sz="25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Strategy 2: S-O Action: Efficiency for Workforce Shortages</a:t>
            </a:r>
          </a:p>
          <a:p>
            <a:pPr algn="l">
              <a:lnSpc>
                <a:spcPts val="3618"/>
              </a:lnSpc>
            </a:pPr>
            <a:endParaRPr lang="en-US" sz="2584" b="1">
              <a:solidFill>
                <a:srgbClr val="064FB8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8844385" y="6807880"/>
            <a:ext cx="6367467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Apply Task Automation (S) to high-volume administrative tasks, directly addressing Workforce Challenges (O).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844385" y="7480058"/>
            <a:ext cx="4195719" cy="380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98"/>
              </a:lnSpc>
            </a:pPr>
            <a:r>
              <a:rPr lang="en-US" sz="22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Example: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844385" y="7955432"/>
            <a:ext cx="6324039" cy="943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Automating appointment scheduling and pre-assessment forms, which frees up nurses and administrators for critical, direct patient interaction (Miyanji et. all, 2023).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71342" y="9210675"/>
            <a:ext cx="15421364" cy="646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5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Miyanji, H. and Samsi, K., 2024. The Health &amp; Social Care Workforce Research Unit Annual Report 2023.</a:t>
            </a:r>
          </a:p>
          <a:p>
            <a:pPr marL="237491" lvl="1" indent="-118745" algn="l">
              <a:lnSpc>
                <a:spcPts val="1782"/>
              </a:lnSpc>
              <a:buFont typeface="Arial"/>
              <a:buChar char="•"/>
            </a:pPr>
            <a:r>
              <a:rPr lang="en-US" sz="1100" spc="19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NHS England. (2023). A Plan for Digital Health and Social Care.</a:t>
            </a:r>
          </a:p>
          <a:p>
            <a:pPr algn="l">
              <a:lnSpc>
                <a:spcPts val="1782"/>
              </a:lnSpc>
            </a:pPr>
            <a:endParaRPr lang="en-US" sz="1100" spc="19">
              <a:solidFill>
                <a:srgbClr val="404155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301" y="0"/>
            <a:ext cx="18276699" cy="4659912"/>
            <a:chOff x="0" y="0"/>
            <a:chExt cx="2831539" cy="72194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539" cy="721942"/>
            </a:xfrm>
            <a:custGeom>
              <a:avLst/>
              <a:gdLst/>
              <a:ahLst/>
              <a:cxnLst/>
              <a:rect l="l" t="t" r="r" b="b"/>
              <a:pathLst>
                <a:path w="2831539" h="721942">
                  <a:moveTo>
                    <a:pt x="0" y="0"/>
                  </a:moveTo>
                  <a:lnTo>
                    <a:pt x="2831539" y="0"/>
                  </a:lnTo>
                  <a:lnTo>
                    <a:pt x="2831539" y="721942"/>
                  </a:lnTo>
                  <a:lnTo>
                    <a:pt x="0" y="721942"/>
                  </a:lnTo>
                  <a:close/>
                </a:path>
              </a:pathLst>
            </a:custGeom>
            <a:blipFill>
              <a:blip r:embed="rId2"/>
              <a:stretch>
                <a:fillRect t="-80655" b="-8065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371342" y="1028700"/>
            <a:ext cx="6144869" cy="3631212"/>
            <a:chOff x="0" y="0"/>
            <a:chExt cx="812800" cy="48031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480311"/>
            </a:xfrm>
            <a:custGeom>
              <a:avLst/>
              <a:gdLst/>
              <a:ahLst/>
              <a:cxnLst/>
              <a:rect l="l" t="t" r="r" b="b"/>
              <a:pathLst>
                <a:path w="812800" h="480311">
                  <a:moveTo>
                    <a:pt x="0" y="0"/>
                  </a:moveTo>
                  <a:lnTo>
                    <a:pt x="812800" y="0"/>
                  </a:lnTo>
                  <a:lnTo>
                    <a:pt x="812800" y="480311"/>
                  </a:lnTo>
                  <a:lnTo>
                    <a:pt x="0" y="480311"/>
                  </a:lnTo>
                  <a:close/>
                </a:path>
              </a:pathLst>
            </a:custGeom>
            <a:solidFill>
              <a:srgbClr val="064FB8">
                <a:alpha val="8000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28575"/>
              <a:ext cx="812800" cy="5088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7" name="AutoShape 7"/>
          <p:cNvSpPr/>
          <p:nvPr/>
        </p:nvSpPr>
        <p:spPr>
          <a:xfrm>
            <a:off x="1814116" y="4320105"/>
            <a:ext cx="4470059" cy="0"/>
          </a:xfrm>
          <a:prstGeom prst="line">
            <a:avLst/>
          </a:prstGeom>
          <a:ln w="161925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flipH="1">
            <a:off x="13977679" y="6941815"/>
            <a:ext cx="5630054" cy="3725391"/>
          </a:xfrm>
          <a:custGeom>
            <a:avLst/>
            <a:gdLst/>
            <a:ahLst/>
            <a:cxnLst/>
            <a:rect l="l" t="t" r="r" b="b"/>
            <a:pathLst>
              <a:path w="5630054" h="3725391">
                <a:moveTo>
                  <a:pt x="5630054" y="0"/>
                </a:moveTo>
                <a:lnTo>
                  <a:pt x="0" y="0"/>
                </a:lnTo>
                <a:lnTo>
                  <a:pt x="0" y="3725391"/>
                </a:lnTo>
                <a:lnTo>
                  <a:pt x="5630054" y="3725391"/>
                </a:lnTo>
                <a:lnTo>
                  <a:pt x="5630054" y="0"/>
                </a:lnTo>
                <a:close/>
              </a:path>
            </a:pathLst>
          </a:custGeom>
          <a:blipFill>
            <a:blip r:embed="rId3">
              <a:alphaModFix amt="31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1814116" y="1617260"/>
            <a:ext cx="4470059" cy="2368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62"/>
              </a:lnSpc>
            </a:pPr>
            <a:r>
              <a:rPr lang="en-US" sz="4544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Conclusion: My Role in Your Development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71342" y="6331740"/>
            <a:ext cx="3072435" cy="436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18"/>
              </a:lnSpc>
            </a:pPr>
            <a:r>
              <a:rPr lang="en-US" sz="25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Summary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86035" y="6331740"/>
            <a:ext cx="4195719" cy="436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18"/>
              </a:lnSpc>
            </a:pPr>
            <a:r>
              <a:rPr lang="en-US" sz="25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My Role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901183" y="6331740"/>
            <a:ext cx="3873475" cy="436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18"/>
              </a:lnSpc>
            </a:pPr>
            <a:r>
              <a:rPr lang="en-US" sz="2584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Call to Action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71342" y="7111199"/>
            <a:ext cx="3541641" cy="15910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Strengths: Information, Analysis, Efficiency. Weaknesses: Soft Skills. Opportunities: Digitalisation, Workforce. Threats: Trust, Compliance.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486035" y="7111199"/>
            <a:ext cx="4415367" cy="12672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 spc="28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I am a powerful cognitive assistant, augmenting your capabilities so you can focus on the irreplaceable human elements of care.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901183" y="7111199"/>
            <a:ext cx="4043548" cy="61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2"/>
              </a:lnSpc>
            </a:pPr>
            <a:r>
              <a:rPr lang="en-US" sz="1600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How can we best collaborate effectively in your journey?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24478" y="3086765"/>
            <a:ext cx="14277667" cy="5286664"/>
            <a:chOff x="0" y="0"/>
            <a:chExt cx="3760373" cy="13923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60373" cy="1392372"/>
            </a:xfrm>
            <a:custGeom>
              <a:avLst/>
              <a:gdLst/>
              <a:ahLst/>
              <a:cxnLst/>
              <a:rect l="l" t="t" r="r" b="b"/>
              <a:pathLst>
                <a:path w="3760373" h="1392372">
                  <a:moveTo>
                    <a:pt x="13556" y="0"/>
                  </a:moveTo>
                  <a:lnTo>
                    <a:pt x="3746817" y="0"/>
                  </a:lnTo>
                  <a:cubicBezTo>
                    <a:pt x="3754304" y="0"/>
                    <a:pt x="3760373" y="6069"/>
                    <a:pt x="3760373" y="13556"/>
                  </a:cubicBezTo>
                  <a:lnTo>
                    <a:pt x="3760373" y="1378817"/>
                  </a:lnTo>
                  <a:cubicBezTo>
                    <a:pt x="3760373" y="1382412"/>
                    <a:pt x="3758945" y="1385860"/>
                    <a:pt x="3756403" y="1388402"/>
                  </a:cubicBezTo>
                  <a:cubicBezTo>
                    <a:pt x="3753860" y="1390944"/>
                    <a:pt x="3750413" y="1392372"/>
                    <a:pt x="3746817" y="1392372"/>
                  </a:cubicBezTo>
                  <a:lnTo>
                    <a:pt x="13556" y="1392372"/>
                  </a:lnTo>
                  <a:cubicBezTo>
                    <a:pt x="6069" y="1392372"/>
                    <a:pt x="0" y="1386303"/>
                    <a:pt x="0" y="1378817"/>
                  </a:cubicBezTo>
                  <a:lnTo>
                    <a:pt x="0" y="13556"/>
                  </a:lnTo>
                  <a:cubicBezTo>
                    <a:pt x="0" y="6069"/>
                    <a:pt x="6069" y="0"/>
                    <a:pt x="13556" y="0"/>
                  </a:cubicBezTo>
                  <a:close/>
                </a:path>
              </a:pathLst>
            </a:custGeom>
            <a:solidFill>
              <a:srgbClr val="ECECE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760373" cy="14209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94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2957372" y="1830567"/>
            <a:ext cx="12863113" cy="86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99"/>
              </a:lnSpc>
            </a:pPr>
            <a:r>
              <a:rPr lang="en-US" sz="4278" b="1">
                <a:solidFill>
                  <a:srgbClr val="064FB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REFERENCES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556058" y="3532607"/>
            <a:ext cx="13614506" cy="384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88" lvl="1" indent="-226694" algn="l">
              <a:lnSpc>
                <a:spcPts val="3401"/>
              </a:lnSpc>
              <a:buFont typeface="Arial"/>
              <a:buChar char="•"/>
            </a:pPr>
            <a:r>
              <a:rPr lang="en-US" sz="2099" spc="37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Davenport, T. H., &amp; Patil, D. J. (2012). Data Scientist: The Sexiest Job of the 21st Century. Harvard Business Review, 90(10), 70-76.</a:t>
            </a:r>
          </a:p>
          <a:p>
            <a:pPr marL="453388" lvl="1" indent="-226694" algn="l">
              <a:lnSpc>
                <a:spcPts val="3401"/>
              </a:lnSpc>
              <a:buFont typeface="Arial"/>
              <a:buChar char="•"/>
            </a:pPr>
            <a:r>
              <a:rPr lang="en-US" sz="2099" spc="37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Miyanji, H. and Samsi, K., 2024. The Health &amp; Social Care Workforce Research Unit Annual Report 2023.</a:t>
            </a:r>
          </a:p>
          <a:p>
            <a:pPr marL="453388" lvl="1" indent="-226694" algn="l">
              <a:lnSpc>
                <a:spcPts val="3401"/>
              </a:lnSpc>
              <a:buFont typeface="Arial"/>
              <a:buChar char="•"/>
            </a:pPr>
            <a:r>
              <a:rPr lang="en-US" sz="2099" spc="37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NHS England. (2023). A Plan for Digital Health and Social Care.</a:t>
            </a:r>
          </a:p>
          <a:p>
            <a:pPr marL="453388" lvl="1" indent="-226694" algn="l">
              <a:lnSpc>
                <a:spcPts val="3401"/>
              </a:lnSpc>
              <a:buFont typeface="Arial"/>
              <a:buChar char="•"/>
            </a:pPr>
            <a:r>
              <a:rPr lang="en-US" sz="2099" spc="37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Tuckett, D. (2020). Can AI empathise? The limits of artificial emotional intelligence in healthcare. The Lancet Digital Health, 2(11), e566-e567.</a:t>
            </a:r>
          </a:p>
          <a:p>
            <a:pPr marL="453390" lvl="1" indent="-226695" algn="l">
              <a:lnSpc>
                <a:spcPts val="3402"/>
              </a:lnSpc>
              <a:buFont typeface="Arial"/>
              <a:buChar char="•"/>
            </a:pPr>
            <a:r>
              <a:rPr lang="en-US" sz="2100" spc="37">
                <a:solidFill>
                  <a:srgbClr val="404155"/>
                </a:solidFill>
                <a:latin typeface="Open Sauce"/>
                <a:ea typeface="Open Sauce"/>
                <a:cs typeface="Open Sauce"/>
                <a:sym typeface="Open Sauce"/>
              </a:rPr>
              <a:t>Spencer, A. and Patel, S., 2019. Applying the data protection act 2018 and general data protection regulation principles in healthcare settings. Nursing Management, 26(1).</a:t>
            </a:r>
          </a:p>
        </p:txBody>
      </p:sp>
      <p:sp>
        <p:nvSpPr>
          <p:cNvPr id="7" name="Freeform 7"/>
          <p:cNvSpPr/>
          <p:nvPr/>
        </p:nvSpPr>
        <p:spPr>
          <a:xfrm flipH="1">
            <a:off x="13511139" y="6708925"/>
            <a:ext cx="5982013" cy="3958281"/>
          </a:xfrm>
          <a:custGeom>
            <a:avLst/>
            <a:gdLst/>
            <a:ahLst/>
            <a:cxnLst/>
            <a:rect l="l" t="t" r="r" b="b"/>
            <a:pathLst>
              <a:path w="5982013" h="3958281">
                <a:moveTo>
                  <a:pt x="5982012" y="0"/>
                </a:moveTo>
                <a:lnTo>
                  <a:pt x="0" y="0"/>
                </a:lnTo>
                <a:lnTo>
                  <a:pt x="0" y="3958281"/>
                </a:lnTo>
                <a:lnTo>
                  <a:pt x="5982012" y="3958281"/>
                </a:lnTo>
                <a:lnTo>
                  <a:pt x="5982012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flipV="1">
            <a:off x="-1389681" y="-330424"/>
            <a:ext cx="5982013" cy="3958281"/>
          </a:xfrm>
          <a:custGeom>
            <a:avLst/>
            <a:gdLst/>
            <a:ahLst/>
            <a:cxnLst/>
            <a:rect l="l" t="t" r="r" b="b"/>
            <a:pathLst>
              <a:path w="5982013" h="3958281">
                <a:moveTo>
                  <a:pt x="0" y="3958281"/>
                </a:moveTo>
                <a:lnTo>
                  <a:pt x="5982013" y="3958281"/>
                </a:lnTo>
                <a:lnTo>
                  <a:pt x="5982013" y="0"/>
                </a:lnTo>
                <a:lnTo>
                  <a:pt x="0" y="0"/>
                </a:lnTo>
                <a:lnTo>
                  <a:pt x="0" y="3958281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10184</TotalTime>
  <Words>1119</Words>
  <Application>Microsoft Office PowerPoint</Application>
  <PresentationFormat>Custom</PresentationFormat>
  <Paragraphs>78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Arial</vt:lpstr>
      <vt:lpstr>Open Sauce Bold</vt:lpstr>
      <vt:lpstr>Open Sauce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8481-B</dc:title>
  <dc:creator>Nuria  Muge Balde</dc:creator>
  <cp:lastModifiedBy>Nuria Muge Balde (2426749)</cp:lastModifiedBy>
  <cp:revision>3</cp:revision>
  <dcterms:created xsi:type="dcterms:W3CDTF">2006-08-16T00:00:00Z</dcterms:created>
  <dcterms:modified xsi:type="dcterms:W3CDTF">2025-11-17T13:29:22Z</dcterms:modified>
  <dc:identifier>DAG2w7SSsWo</dc:identifier>
</cp:coreProperties>
</file>