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1"/>
    <p:sldMasterId id="2147483782" r:id="rId2"/>
    <p:sldMasterId id="2147483788" r:id="rId3"/>
    <p:sldMasterId id="2147483796" r:id="rId4"/>
    <p:sldMasterId id="2147483799" r:id="rId5"/>
    <p:sldMasterId id="2147483803" r:id="rId6"/>
    <p:sldMasterId id="2147483807" r:id="rId7"/>
  </p:sldMasterIdLst>
  <p:notesMasterIdLst>
    <p:notesMasterId r:id="rId44"/>
  </p:notesMasterIdLst>
  <p:handoutMasterIdLst>
    <p:handoutMasterId r:id="rId45"/>
  </p:handoutMasterIdLst>
  <p:sldIdLst>
    <p:sldId id="297" r:id="rId8"/>
    <p:sldId id="371" r:id="rId9"/>
    <p:sldId id="337" r:id="rId10"/>
    <p:sldId id="258" r:id="rId11"/>
    <p:sldId id="259" r:id="rId12"/>
    <p:sldId id="341" r:id="rId13"/>
    <p:sldId id="274" r:id="rId14"/>
    <p:sldId id="272" r:id="rId15"/>
    <p:sldId id="273" r:id="rId16"/>
    <p:sldId id="375" r:id="rId17"/>
    <p:sldId id="277" r:id="rId18"/>
    <p:sldId id="278" r:id="rId19"/>
    <p:sldId id="279" r:id="rId20"/>
    <p:sldId id="376" r:id="rId21"/>
    <p:sldId id="353" r:id="rId22"/>
    <p:sldId id="372" r:id="rId23"/>
    <p:sldId id="373" r:id="rId24"/>
    <p:sldId id="374" r:id="rId25"/>
    <p:sldId id="360" r:id="rId26"/>
    <p:sldId id="361" r:id="rId27"/>
    <p:sldId id="362" r:id="rId28"/>
    <p:sldId id="363" r:id="rId29"/>
    <p:sldId id="339" r:id="rId30"/>
    <p:sldId id="377" r:id="rId31"/>
    <p:sldId id="348" r:id="rId32"/>
    <p:sldId id="378" r:id="rId33"/>
    <p:sldId id="349" r:id="rId34"/>
    <p:sldId id="379" r:id="rId35"/>
    <p:sldId id="356" r:id="rId36"/>
    <p:sldId id="380" r:id="rId37"/>
    <p:sldId id="350" r:id="rId38"/>
    <p:sldId id="381" r:id="rId39"/>
    <p:sldId id="351" r:id="rId40"/>
    <p:sldId id="382" r:id="rId41"/>
    <p:sldId id="346" r:id="rId42"/>
    <p:sldId id="367" r:id="rId4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789575-6033-45DD-B6ED-842B01BDA12C}" v="1" dt="2025-03-13T09:42:07.9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595" autoAdjust="0"/>
    <p:restoredTop sz="94660"/>
  </p:normalViewPr>
  <p:slideViewPr>
    <p:cSldViewPr>
      <p:cViewPr varScale="1">
        <p:scale>
          <a:sx n="84" d="100"/>
          <a:sy n="84" d="100"/>
        </p:scale>
        <p:origin x="63" y="195"/>
      </p:cViewPr>
      <p:guideLst>
        <p:guide orient="horz" pos="2160"/>
        <p:guide pos="3840"/>
      </p:guideLst>
    </p:cSldViewPr>
  </p:slideViewPr>
  <p:notesTextViewPr>
    <p:cViewPr>
      <p:scale>
        <a:sx n="1" d="1"/>
        <a:sy n="1" d="1"/>
      </p:scale>
      <p:origin x="0" y="0"/>
    </p:cViewPr>
  </p:notesTextViewPr>
  <p:sorterViewPr>
    <p:cViewPr>
      <p:scale>
        <a:sx n="100" d="100"/>
        <a:sy n="100" d="100"/>
      </p:scale>
      <p:origin x="0" y="-974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handoutMaster" Target="handoutMasters/handoutMaster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heme" Target="theme/theme1.xml"/><Relationship Id="rId8" Type="http://schemas.openxmlformats.org/officeDocument/2006/relationships/slide" Target="slides/slide1.xml"/><Relationship Id="rId51"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presProps" Target="presProps.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63789575-6033-45DD-B6ED-842B01BDA12C}"/>
    <pc:docChg chg="custSel modSld">
      <pc:chgData name="Alison Murphy" userId="9ba79fcb-d62b-4ed0-b66e-b4415e918fea" providerId="ADAL" clId="{63789575-6033-45DD-B6ED-842B01BDA12C}" dt="2025-03-13T09:42:31.582" v="41" actId="20577"/>
      <pc:docMkLst>
        <pc:docMk/>
      </pc:docMkLst>
      <pc:sldChg chg="modSp mod">
        <pc:chgData name="Alison Murphy" userId="9ba79fcb-d62b-4ed0-b66e-b4415e918fea" providerId="ADAL" clId="{63789575-6033-45DD-B6ED-842B01BDA12C}" dt="2025-03-13T09:40:31.912" v="38" actId="20577"/>
        <pc:sldMkLst>
          <pc:docMk/>
          <pc:sldMk cId="618672658" sldId="353"/>
        </pc:sldMkLst>
        <pc:spChg chg="mod">
          <ac:chgData name="Alison Murphy" userId="9ba79fcb-d62b-4ed0-b66e-b4415e918fea" providerId="ADAL" clId="{63789575-6033-45DD-B6ED-842B01BDA12C}" dt="2025-03-13T09:40:31.912" v="38" actId="20577"/>
          <ac:spMkLst>
            <pc:docMk/>
            <pc:sldMk cId="618672658" sldId="353"/>
            <ac:spMk id="3" creationId="{5BFCC988-A659-D940-98F7-B31873029C3F}"/>
          </ac:spMkLst>
        </pc:spChg>
        <pc:spChg chg="mod">
          <ac:chgData name="Alison Murphy" userId="9ba79fcb-d62b-4ed0-b66e-b4415e918fea" providerId="ADAL" clId="{63789575-6033-45DD-B6ED-842B01BDA12C}" dt="2025-03-13T09:39:50.424" v="31" actId="20577"/>
          <ac:spMkLst>
            <pc:docMk/>
            <pc:sldMk cId="618672658" sldId="353"/>
            <ac:spMk id="4" creationId="{C5EFD5E5-1A61-BAA8-4187-4F59E434F514}"/>
          </ac:spMkLst>
        </pc:spChg>
      </pc:sldChg>
      <pc:sldChg chg="modSp">
        <pc:chgData name="Alison Murphy" userId="9ba79fcb-d62b-4ed0-b66e-b4415e918fea" providerId="ADAL" clId="{63789575-6033-45DD-B6ED-842B01BDA12C}" dt="2025-03-13T09:42:07.976" v="39"/>
        <pc:sldMkLst>
          <pc:docMk/>
          <pc:sldMk cId="1567898486" sldId="367"/>
        </pc:sldMkLst>
        <pc:spChg chg="mod">
          <ac:chgData name="Alison Murphy" userId="9ba79fcb-d62b-4ed0-b66e-b4415e918fea" providerId="ADAL" clId="{63789575-6033-45DD-B6ED-842B01BDA12C}" dt="2025-03-13T09:42:07.976" v="39"/>
          <ac:spMkLst>
            <pc:docMk/>
            <pc:sldMk cId="1567898486" sldId="367"/>
            <ac:spMk id="2" creationId="{75336E46-B200-104E-BFCE-158672BCEAF3}"/>
          </ac:spMkLst>
        </pc:spChg>
      </pc:sldChg>
      <pc:sldChg chg="modSp mod">
        <pc:chgData name="Alison Murphy" userId="9ba79fcb-d62b-4ed0-b66e-b4415e918fea" providerId="ADAL" clId="{63789575-6033-45DD-B6ED-842B01BDA12C}" dt="2025-03-13T09:42:31.582" v="41" actId="20577"/>
        <pc:sldMkLst>
          <pc:docMk/>
          <pc:sldMk cId="3428676655" sldId="371"/>
        </pc:sldMkLst>
        <pc:spChg chg="mod">
          <ac:chgData name="Alison Murphy" userId="9ba79fcb-d62b-4ed0-b66e-b4415e918fea" providerId="ADAL" clId="{63789575-6033-45DD-B6ED-842B01BDA12C}" dt="2025-03-13T09:42:31.582" v="41" actId="20577"/>
          <ac:spMkLst>
            <pc:docMk/>
            <pc:sldMk cId="3428676655" sldId="371"/>
            <ac:spMk id="2" creationId="{DA9942E1-9E54-8D28-7E34-2F5543F030EA}"/>
          </ac:spMkLst>
        </pc:spChg>
      </pc:sldChg>
      <pc:sldChg chg="modSp mod">
        <pc:chgData name="Alison Murphy" userId="9ba79fcb-d62b-4ed0-b66e-b4415e918fea" providerId="ADAL" clId="{63789575-6033-45DD-B6ED-842B01BDA12C}" dt="2025-03-13T09:38:25.596" v="23" actId="27636"/>
        <pc:sldMkLst>
          <pc:docMk/>
          <pc:sldMk cId="128768905" sldId="372"/>
        </pc:sldMkLst>
        <pc:spChg chg="mod">
          <ac:chgData name="Alison Murphy" userId="9ba79fcb-d62b-4ed0-b66e-b4415e918fea" providerId="ADAL" clId="{63789575-6033-45DD-B6ED-842B01BDA12C}" dt="2025-03-13T09:38:25.592" v="22" actId="27636"/>
          <ac:spMkLst>
            <pc:docMk/>
            <pc:sldMk cId="128768905" sldId="372"/>
            <ac:spMk id="6" creationId="{0D599E6B-0F15-AA33-05CC-21ADA3DD1307}"/>
          </ac:spMkLst>
        </pc:spChg>
        <pc:spChg chg="mod">
          <ac:chgData name="Alison Murphy" userId="9ba79fcb-d62b-4ed0-b66e-b4415e918fea" providerId="ADAL" clId="{63789575-6033-45DD-B6ED-842B01BDA12C}" dt="2025-03-13T09:38:25.596" v="23" actId="27636"/>
          <ac:spMkLst>
            <pc:docMk/>
            <pc:sldMk cId="128768905" sldId="372"/>
            <ac:spMk id="7" creationId="{2B09E310-EDEA-D752-FBB6-49F240FA8FFE}"/>
          </ac:spMkLst>
        </pc:spChg>
      </pc:sldChg>
    </pc:docChg>
  </pc:docChgLst>
  <pc:docChgLst>
    <pc:chgData name="Alison Murphy" userId="9ba79fcb-d62b-4ed0-b66e-b4415e918fea" providerId="ADAL" clId="{2E17E571-1B82-4606-9B0F-41E88CE02DC2}"/>
    <pc:docChg chg="undo custSel delSld modSld sldOrd">
      <pc:chgData name="Alison Murphy" userId="9ba79fcb-d62b-4ed0-b66e-b4415e918fea" providerId="ADAL" clId="{2E17E571-1B82-4606-9B0F-41E88CE02DC2}" dt="2025-01-30T15:10:35.325" v="162" actId="47"/>
      <pc:docMkLst>
        <pc:docMk/>
      </pc:docMkLst>
      <pc:sldChg chg="modSp mod">
        <pc:chgData name="Alison Murphy" userId="9ba79fcb-d62b-4ed0-b66e-b4415e918fea" providerId="ADAL" clId="{2E17E571-1B82-4606-9B0F-41E88CE02DC2}" dt="2025-01-30T14:14:07.760" v="8" actId="14100"/>
        <pc:sldMkLst>
          <pc:docMk/>
          <pc:sldMk cId="3792906996" sldId="259"/>
        </pc:sldMkLst>
        <pc:spChg chg="mod">
          <ac:chgData name="Alison Murphy" userId="9ba79fcb-d62b-4ed0-b66e-b4415e918fea" providerId="ADAL" clId="{2E17E571-1B82-4606-9B0F-41E88CE02DC2}" dt="2025-01-30T14:14:07.760" v="8" actId="14100"/>
          <ac:spMkLst>
            <pc:docMk/>
            <pc:sldMk cId="3792906996" sldId="259"/>
            <ac:spMk id="3" creationId="{00000000-0000-0000-0000-000000000000}"/>
          </ac:spMkLst>
        </pc:spChg>
        <pc:spChg chg="mod">
          <ac:chgData name="Alison Murphy" userId="9ba79fcb-d62b-4ed0-b66e-b4415e918fea" providerId="ADAL" clId="{2E17E571-1B82-4606-9B0F-41E88CE02DC2}" dt="2025-01-30T14:13:52.410" v="6" actId="255"/>
          <ac:spMkLst>
            <pc:docMk/>
            <pc:sldMk cId="3792906996" sldId="259"/>
            <ac:spMk id="4" creationId="{F222589A-E406-4C5C-9C7E-0A4EE66D4C70}"/>
          </ac:spMkLst>
        </pc:spChg>
      </pc:sldChg>
      <pc:sldChg chg="modSp mod">
        <pc:chgData name="Alison Murphy" userId="9ba79fcb-d62b-4ed0-b66e-b4415e918fea" providerId="ADAL" clId="{2E17E571-1B82-4606-9B0F-41E88CE02DC2}" dt="2025-01-30T14:15:37.387" v="15" actId="14100"/>
        <pc:sldMkLst>
          <pc:docMk/>
          <pc:sldMk cId="2914894892" sldId="272"/>
        </pc:sldMkLst>
        <pc:picChg chg="mod">
          <ac:chgData name="Alison Murphy" userId="9ba79fcb-d62b-4ed0-b66e-b4415e918fea" providerId="ADAL" clId="{2E17E571-1B82-4606-9B0F-41E88CE02DC2}" dt="2025-01-30T14:15:37.387" v="15" actId="14100"/>
          <ac:picMkLst>
            <pc:docMk/>
            <pc:sldMk cId="2914894892" sldId="272"/>
            <ac:picMk id="4" creationId="{00000000-0000-0000-0000-000000000000}"/>
          </ac:picMkLst>
        </pc:picChg>
      </pc:sldChg>
      <pc:sldChg chg="modSp mod">
        <pc:chgData name="Alison Murphy" userId="9ba79fcb-d62b-4ed0-b66e-b4415e918fea" providerId="ADAL" clId="{2E17E571-1B82-4606-9B0F-41E88CE02DC2}" dt="2025-01-30T14:15:49.048" v="16" actId="26606"/>
        <pc:sldMkLst>
          <pc:docMk/>
          <pc:sldMk cId="242506561" sldId="273"/>
        </pc:sldMkLst>
        <pc:spChg chg="mod">
          <ac:chgData name="Alison Murphy" userId="9ba79fcb-d62b-4ed0-b66e-b4415e918fea" providerId="ADAL" clId="{2E17E571-1B82-4606-9B0F-41E88CE02DC2}" dt="2025-01-30T14:15:49.048" v="16" actId="26606"/>
          <ac:spMkLst>
            <pc:docMk/>
            <pc:sldMk cId="242506561" sldId="273"/>
            <ac:spMk id="2" creationId="{00000000-0000-0000-0000-000000000000}"/>
          </ac:spMkLst>
        </pc:spChg>
        <pc:picChg chg="mod">
          <ac:chgData name="Alison Murphy" userId="9ba79fcb-d62b-4ed0-b66e-b4415e918fea" providerId="ADAL" clId="{2E17E571-1B82-4606-9B0F-41E88CE02DC2}" dt="2025-01-30T14:15:49.048" v="16" actId="26606"/>
          <ac:picMkLst>
            <pc:docMk/>
            <pc:sldMk cId="242506561" sldId="273"/>
            <ac:picMk id="6" creationId="{00000000-0000-0000-0000-000000000000}"/>
          </ac:picMkLst>
        </pc:picChg>
      </pc:sldChg>
      <pc:sldChg chg="modSp mod">
        <pc:chgData name="Alison Murphy" userId="9ba79fcb-d62b-4ed0-b66e-b4415e918fea" providerId="ADAL" clId="{2E17E571-1B82-4606-9B0F-41E88CE02DC2}" dt="2025-01-30T15:05:23.786" v="94" actId="20577"/>
        <pc:sldMkLst>
          <pc:docMk/>
          <pc:sldMk cId="1747819233" sldId="277"/>
        </pc:sldMkLst>
        <pc:spChg chg="mod">
          <ac:chgData name="Alison Murphy" userId="9ba79fcb-d62b-4ed0-b66e-b4415e918fea" providerId="ADAL" clId="{2E17E571-1B82-4606-9B0F-41E88CE02DC2}" dt="2025-01-30T15:05:23.786" v="94" actId="20577"/>
          <ac:spMkLst>
            <pc:docMk/>
            <pc:sldMk cId="1747819233" sldId="277"/>
            <ac:spMk id="2" creationId="{00000000-0000-0000-0000-000000000000}"/>
          </ac:spMkLst>
        </pc:spChg>
        <pc:spChg chg="mod">
          <ac:chgData name="Alison Murphy" userId="9ba79fcb-d62b-4ed0-b66e-b4415e918fea" providerId="ADAL" clId="{2E17E571-1B82-4606-9B0F-41E88CE02DC2}" dt="2025-01-30T14:18:58.728" v="37" actId="12"/>
          <ac:spMkLst>
            <pc:docMk/>
            <pc:sldMk cId="1747819233" sldId="277"/>
            <ac:spMk id="3" creationId="{00000000-0000-0000-0000-000000000000}"/>
          </ac:spMkLst>
        </pc:spChg>
        <pc:spChg chg="mod">
          <ac:chgData name="Alison Murphy" userId="9ba79fcb-d62b-4ed0-b66e-b4415e918fea" providerId="ADAL" clId="{2E17E571-1B82-4606-9B0F-41E88CE02DC2}" dt="2025-01-30T14:18:35.083" v="32" actId="27636"/>
          <ac:spMkLst>
            <pc:docMk/>
            <pc:sldMk cId="1747819233" sldId="277"/>
            <ac:spMk id="4" creationId="{9FD2A1A9-7271-4FDE-89C1-2C4ED09AE47C}"/>
          </ac:spMkLst>
        </pc:spChg>
      </pc:sldChg>
      <pc:sldChg chg="modSp mod">
        <pc:chgData name="Alison Murphy" userId="9ba79fcb-d62b-4ed0-b66e-b4415e918fea" providerId="ADAL" clId="{2E17E571-1B82-4606-9B0F-41E88CE02DC2}" dt="2025-01-30T15:06:09.810" v="121" actId="20577"/>
        <pc:sldMkLst>
          <pc:docMk/>
          <pc:sldMk cId="1081516787" sldId="278"/>
        </pc:sldMkLst>
        <pc:spChg chg="mod">
          <ac:chgData name="Alison Murphy" userId="9ba79fcb-d62b-4ed0-b66e-b4415e918fea" providerId="ADAL" clId="{2E17E571-1B82-4606-9B0F-41E88CE02DC2}" dt="2025-01-30T15:06:09.810" v="121" actId="20577"/>
          <ac:spMkLst>
            <pc:docMk/>
            <pc:sldMk cId="1081516787" sldId="278"/>
            <ac:spMk id="2" creationId="{00000000-0000-0000-0000-000000000000}"/>
          </ac:spMkLst>
        </pc:spChg>
        <pc:spChg chg="mod">
          <ac:chgData name="Alison Murphy" userId="9ba79fcb-d62b-4ed0-b66e-b4415e918fea" providerId="ADAL" clId="{2E17E571-1B82-4606-9B0F-41E88CE02DC2}" dt="2025-01-30T14:21:20.182" v="39" actId="255"/>
          <ac:spMkLst>
            <pc:docMk/>
            <pc:sldMk cId="1081516787" sldId="278"/>
            <ac:spMk id="3" creationId="{00000000-0000-0000-0000-000000000000}"/>
          </ac:spMkLst>
        </pc:spChg>
        <pc:spChg chg="mod">
          <ac:chgData name="Alison Murphy" userId="9ba79fcb-d62b-4ed0-b66e-b4415e918fea" providerId="ADAL" clId="{2E17E571-1B82-4606-9B0F-41E88CE02DC2}" dt="2025-01-30T14:21:11.634" v="38" actId="255"/>
          <ac:spMkLst>
            <pc:docMk/>
            <pc:sldMk cId="1081516787" sldId="278"/>
            <ac:spMk id="4" creationId="{BEB04FFB-A709-4942-9A63-21984F9CD3CA}"/>
          </ac:spMkLst>
        </pc:spChg>
      </pc:sldChg>
      <pc:sldChg chg="modSp mod">
        <pc:chgData name="Alison Murphy" userId="9ba79fcb-d62b-4ed0-b66e-b4415e918fea" providerId="ADAL" clId="{2E17E571-1B82-4606-9B0F-41E88CE02DC2}" dt="2025-01-30T15:06:48.080" v="126" actId="27636"/>
        <pc:sldMkLst>
          <pc:docMk/>
          <pc:sldMk cId="3167384916" sldId="279"/>
        </pc:sldMkLst>
        <pc:spChg chg="mod">
          <ac:chgData name="Alison Murphy" userId="9ba79fcb-d62b-4ed0-b66e-b4415e918fea" providerId="ADAL" clId="{2E17E571-1B82-4606-9B0F-41E88CE02DC2}" dt="2025-01-30T15:06:48.080" v="126" actId="27636"/>
          <ac:spMkLst>
            <pc:docMk/>
            <pc:sldMk cId="3167384916" sldId="279"/>
            <ac:spMk id="2" creationId="{00000000-0000-0000-0000-000000000000}"/>
          </ac:spMkLst>
        </pc:spChg>
        <pc:spChg chg="mod">
          <ac:chgData name="Alison Murphy" userId="9ba79fcb-d62b-4ed0-b66e-b4415e918fea" providerId="ADAL" clId="{2E17E571-1B82-4606-9B0F-41E88CE02DC2}" dt="2025-01-30T14:22:01.420" v="44" actId="14100"/>
          <ac:spMkLst>
            <pc:docMk/>
            <pc:sldMk cId="3167384916" sldId="279"/>
            <ac:spMk id="3" creationId="{00000000-0000-0000-0000-000000000000}"/>
          </ac:spMkLst>
        </pc:spChg>
        <pc:spChg chg="mod">
          <ac:chgData name="Alison Murphy" userId="9ba79fcb-d62b-4ed0-b66e-b4415e918fea" providerId="ADAL" clId="{2E17E571-1B82-4606-9B0F-41E88CE02DC2}" dt="2025-01-30T14:21:52.970" v="43" actId="14100"/>
          <ac:spMkLst>
            <pc:docMk/>
            <pc:sldMk cId="3167384916" sldId="279"/>
            <ac:spMk id="4" creationId="{92B45B69-3A8E-4BB2-9929-28D618AEF6A6}"/>
          </ac:spMkLst>
        </pc:spChg>
      </pc:sldChg>
      <pc:sldChg chg="modSp mod setBg modClrScheme chgLayout">
        <pc:chgData name="Alison Murphy" userId="9ba79fcb-d62b-4ed0-b66e-b4415e918fea" providerId="ADAL" clId="{2E17E571-1B82-4606-9B0F-41E88CE02DC2}" dt="2025-01-30T15:00:22.119" v="71" actId="26606"/>
        <pc:sldMkLst>
          <pc:docMk/>
          <pc:sldMk cId="763176955" sldId="339"/>
        </pc:sldMkLst>
        <pc:spChg chg="mod">
          <ac:chgData name="Alison Murphy" userId="9ba79fcb-d62b-4ed0-b66e-b4415e918fea" providerId="ADAL" clId="{2E17E571-1B82-4606-9B0F-41E88CE02DC2}" dt="2025-01-30T15:00:22.119" v="71" actId="26606"/>
          <ac:spMkLst>
            <pc:docMk/>
            <pc:sldMk cId="763176955" sldId="339"/>
            <ac:spMk id="2" creationId="{7E89DE18-AAA7-6F4B-A337-5B4B78B15E79}"/>
          </ac:spMkLst>
        </pc:spChg>
        <pc:spChg chg="mod ord">
          <ac:chgData name="Alison Murphy" userId="9ba79fcb-d62b-4ed0-b66e-b4415e918fea" providerId="ADAL" clId="{2E17E571-1B82-4606-9B0F-41E88CE02DC2}" dt="2025-01-30T15:00:22.119" v="71" actId="26606"/>
          <ac:spMkLst>
            <pc:docMk/>
            <pc:sldMk cId="763176955" sldId="339"/>
            <ac:spMk id="3" creationId="{A8DA4002-0C13-0F46-B8CF-883894868FB7}"/>
          </ac:spMkLst>
        </pc:spChg>
        <pc:spChg chg="mod">
          <ac:chgData name="Alison Murphy" userId="9ba79fcb-d62b-4ed0-b66e-b4415e918fea" providerId="ADAL" clId="{2E17E571-1B82-4606-9B0F-41E88CE02DC2}" dt="2025-01-30T15:00:22.119" v="71" actId="26606"/>
          <ac:spMkLst>
            <pc:docMk/>
            <pc:sldMk cId="763176955" sldId="339"/>
            <ac:spMk id="12" creationId="{2E4E6533-D050-D64B-BF44-04FDED56D2B4}"/>
          </ac:spMkLst>
        </pc:spChg>
        <pc:picChg chg="mod">
          <ac:chgData name="Alison Murphy" userId="9ba79fcb-d62b-4ed0-b66e-b4415e918fea" providerId="ADAL" clId="{2E17E571-1B82-4606-9B0F-41E88CE02DC2}" dt="2025-01-30T15:00:22.119" v="71" actId="26606"/>
          <ac:picMkLst>
            <pc:docMk/>
            <pc:sldMk cId="763176955" sldId="339"/>
            <ac:picMk id="11" creationId="{5115A4F6-A581-7745-9875-5A66A29CB550}"/>
          </ac:picMkLst>
        </pc:picChg>
      </pc:sldChg>
      <pc:sldChg chg="modSp mod modClrScheme chgLayout">
        <pc:chgData name="Alison Murphy" userId="9ba79fcb-d62b-4ed0-b66e-b4415e918fea" providerId="ADAL" clId="{2E17E571-1B82-4606-9B0F-41E88CE02DC2}" dt="2025-01-30T14:15:11.780" v="13" actId="14100"/>
        <pc:sldMkLst>
          <pc:docMk/>
          <pc:sldMk cId="722622735" sldId="341"/>
        </pc:sldMkLst>
        <pc:spChg chg="mod">
          <ac:chgData name="Alison Murphy" userId="9ba79fcb-d62b-4ed0-b66e-b4415e918fea" providerId="ADAL" clId="{2E17E571-1B82-4606-9B0F-41E88CE02DC2}" dt="2025-01-30T14:14:43.769" v="9" actId="26606"/>
          <ac:spMkLst>
            <pc:docMk/>
            <pc:sldMk cId="722622735" sldId="341"/>
            <ac:spMk id="2" creationId="{00000000-0000-0000-0000-000000000000}"/>
          </ac:spMkLst>
        </pc:spChg>
        <pc:picChg chg="mod">
          <ac:chgData name="Alison Murphy" userId="9ba79fcb-d62b-4ed0-b66e-b4415e918fea" providerId="ADAL" clId="{2E17E571-1B82-4606-9B0F-41E88CE02DC2}" dt="2025-01-30T14:15:11.780" v="13" actId="14100"/>
          <ac:picMkLst>
            <pc:docMk/>
            <pc:sldMk cId="722622735" sldId="341"/>
            <ac:picMk id="5" creationId="{00000000-0000-0000-0000-000000000000}"/>
          </ac:picMkLst>
        </pc:picChg>
      </pc:sldChg>
      <pc:sldChg chg="modSp mod setBg modClrScheme chgLayout">
        <pc:chgData name="Alison Murphy" userId="9ba79fcb-d62b-4ed0-b66e-b4415e918fea" providerId="ADAL" clId="{2E17E571-1B82-4606-9B0F-41E88CE02DC2}" dt="2025-01-30T15:00:03.182" v="69" actId="26606"/>
        <pc:sldMkLst>
          <pc:docMk/>
          <pc:sldMk cId="3431530126" sldId="348"/>
        </pc:sldMkLst>
        <pc:spChg chg="mod">
          <ac:chgData name="Alison Murphy" userId="9ba79fcb-d62b-4ed0-b66e-b4415e918fea" providerId="ADAL" clId="{2E17E571-1B82-4606-9B0F-41E88CE02DC2}" dt="2025-01-30T15:00:03.182" v="69" actId="26606"/>
          <ac:spMkLst>
            <pc:docMk/>
            <pc:sldMk cId="3431530126" sldId="348"/>
            <ac:spMk id="2" creationId="{A7638360-F9A6-AA45-9D01-4BA890700442}"/>
          </ac:spMkLst>
        </pc:spChg>
        <pc:spChg chg="mod ord">
          <ac:chgData name="Alison Murphy" userId="9ba79fcb-d62b-4ed0-b66e-b4415e918fea" providerId="ADAL" clId="{2E17E571-1B82-4606-9B0F-41E88CE02DC2}" dt="2025-01-30T15:00:03.182" v="69" actId="26606"/>
          <ac:spMkLst>
            <pc:docMk/>
            <pc:sldMk cId="3431530126" sldId="348"/>
            <ac:spMk id="3" creationId="{78FFA1C4-F85F-0C49-ABE5-456FC685A461}"/>
          </ac:spMkLst>
        </pc:spChg>
        <pc:spChg chg="mod">
          <ac:chgData name="Alison Murphy" userId="9ba79fcb-d62b-4ed0-b66e-b4415e918fea" providerId="ADAL" clId="{2E17E571-1B82-4606-9B0F-41E88CE02DC2}" dt="2025-01-30T15:00:03.182" v="69" actId="26606"/>
          <ac:spMkLst>
            <pc:docMk/>
            <pc:sldMk cId="3431530126" sldId="348"/>
            <ac:spMk id="6" creationId="{3F889D14-37D2-2944-96E3-12DBB00AB2F8}"/>
          </ac:spMkLst>
        </pc:spChg>
        <pc:picChg chg="mod">
          <ac:chgData name="Alison Murphy" userId="9ba79fcb-d62b-4ed0-b66e-b4415e918fea" providerId="ADAL" clId="{2E17E571-1B82-4606-9B0F-41E88CE02DC2}" dt="2025-01-30T15:00:03.182" v="69" actId="26606"/>
          <ac:picMkLst>
            <pc:docMk/>
            <pc:sldMk cId="3431530126" sldId="348"/>
            <ac:picMk id="5" creationId="{EFA72B48-262D-744F-A014-FC2ED61EF1AC}"/>
          </ac:picMkLst>
        </pc:picChg>
      </pc:sldChg>
      <pc:sldChg chg="modSp mod setBg modClrScheme chgLayout">
        <pc:chgData name="Alison Murphy" userId="9ba79fcb-d62b-4ed0-b66e-b4415e918fea" providerId="ADAL" clId="{2E17E571-1B82-4606-9B0F-41E88CE02DC2}" dt="2025-01-30T14:59:34.112" v="65" actId="26606"/>
        <pc:sldMkLst>
          <pc:docMk/>
          <pc:sldMk cId="121291425" sldId="349"/>
        </pc:sldMkLst>
        <pc:spChg chg="mod">
          <ac:chgData name="Alison Murphy" userId="9ba79fcb-d62b-4ed0-b66e-b4415e918fea" providerId="ADAL" clId="{2E17E571-1B82-4606-9B0F-41E88CE02DC2}" dt="2025-01-30T14:59:34.112" v="65" actId="26606"/>
          <ac:spMkLst>
            <pc:docMk/>
            <pc:sldMk cId="121291425" sldId="349"/>
            <ac:spMk id="2" creationId="{4D29CE36-09ED-2B46-9694-8E537F600530}"/>
          </ac:spMkLst>
        </pc:spChg>
        <pc:spChg chg="mod ord">
          <ac:chgData name="Alison Murphy" userId="9ba79fcb-d62b-4ed0-b66e-b4415e918fea" providerId="ADAL" clId="{2E17E571-1B82-4606-9B0F-41E88CE02DC2}" dt="2025-01-30T14:59:34.112" v="65" actId="26606"/>
          <ac:spMkLst>
            <pc:docMk/>
            <pc:sldMk cId="121291425" sldId="349"/>
            <ac:spMk id="3" creationId="{CD3E5A1E-4968-D047-AB85-84245427799E}"/>
          </ac:spMkLst>
        </pc:spChg>
        <pc:spChg chg="mod">
          <ac:chgData name="Alison Murphy" userId="9ba79fcb-d62b-4ed0-b66e-b4415e918fea" providerId="ADAL" clId="{2E17E571-1B82-4606-9B0F-41E88CE02DC2}" dt="2025-01-30T14:59:34.112" v="65" actId="26606"/>
          <ac:spMkLst>
            <pc:docMk/>
            <pc:sldMk cId="121291425" sldId="349"/>
            <ac:spMk id="12" creationId="{BBF9964C-D6AF-D94F-8AC7-FF739A6BC255}"/>
          </ac:spMkLst>
        </pc:spChg>
        <pc:picChg chg="mod">
          <ac:chgData name="Alison Murphy" userId="9ba79fcb-d62b-4ed0-b66e-b4415e918fea" providerId="ADAL" clId="{2E17E571-1B82-4606-9B0F-41E88CE02DC2}" dt="2025-01-30T14:59:34.112" v="65" actId="26606"/>
          <ac:picMkLst>
            <pc:docMk/>
            <pc:sldMk cId="121291425" sldId="349"/>
            <ac:picMk id="11" creationId="{C60E2070-E662-D84E-83CC-96FB2675382B}"/>
          </ac:picMkLst>
        </pc:picChg>
      </pc:sldChg>
      <pc:sldChg chg="modSp mod">
        <pc:chgData name="Alison Murphy" userId="9ba79fcb-d62b-4ed0-b66e-b4415e918fea" providerId="ADAL" clId="{2E17E571-1B82-4606-9B0F-41E88CE02DC2}" dt="2025-01-30T14:58:43.459" v="58" actId="255"/>
        <pc:sldMkLst>
          <pc:docMk/>
          <pc:sldMk cId="3999229123" sldId="350"/>
        </pc:sldMkLst>
        <pc:spChg chg="mod">
          <ac:chgData name="Alison Murphy" userId="9ba79fcb-d62b-4ed0-b66e-b4415e918fea" providerId="ADAL" clId="{2E17E571-1B82-4606-9B0F-41E88CE02DC2}" dt="2025-01-30T14:58:43.459" v="58" actId="255"/>
          <ac:spMkLst>
            <pc:docMk/>
            <pc:sldMk cId="3999229123" sldId="350"/>
            <ac:spMk id="3" creationId="{F1BD2F3E-D7D6-4344-B3DC-DDE4C3BB8CFC}"/>
          </ac:spMkLst>
        </pc:spChg>
      </pc:sldChg>
      <pc:sldChg chg="modSp mod">
        <pc:chgData name="Alison Murphy" userId="9ba79fcb-d62b-4ed0-b66e-b4415e918fea" providerId="ADAL" clId="{2E17E571-1B82-4606-9B0F-41E88CE02DC2}" dt="2025-01-30T14:58:21.985" v="57" actId="255"/>
        <pc:sldMkLst>
          <pc:docMk/>
          <pc:sldMk cId="502599223" sldId="351"/>
        </pc:sldMkLst>
        <pc:spChg chg="mod">
          <ac:chgData name="Alison Murphy" userId="9ba79fcb-d62b-4ed0-b66e-b4415e918fea" providerId="ADAL" clId="{2E17E571-1B82-4606-9B0F-41E88CE02DC2}" dt="2025-01-30T14:58:21.985" v="57" actId="255"/>
          <ac:spMkLst>
            <pc:docMk/>
            <pc:sldMk cId="502599223" sldId="351"/>
            <ac:spMk id="3" creationId="{08265C4C-4CF0-3A46-BC42-9D5142FDCEAD}"/>
          </ac:spMkLst>
        </pc:spChg>
      </pc:sldChg>
      <pc:sldChg chg="modSp mod setBg modClrScheme chgLayout">
        <pc:chgData name="Alison Murphy" userId="9ba79fcb-d62b-4ed0-b66e-b4415e918fea" providerId="ADAL" clId="{2E17E571-1B82-4606-9B0F-41E88CE02DC2}" dt="2025-01-30T14:59:20.671" v="63" actId="26606"/>
        <pc:sldMkLst>
          <pc:docMk/>
          <pc:sldMk cId="4067041438" sldId="356"/>
        </pc:sldMkLst>
        <pc:spChg chg="mod">
          <ac:chgData name="Alison Murphy" userId="9ba79fcb-d62b-4ed0-b66e-b4415e918fea" providerId="ADAL" clId="{2E17E571-1B82-4606-9B0F-41E88CE02DC2}" dt="2025-01-30T14:59:20.671" v="63" actId="26606"/>
          <ac:spMkLst>
            <pc:docMk/>
            <pc:sldMk cId="4067041438" sldId="356"/>
            <ac:spMk id="2" creationId="{7FEC06D8-EDB7-C945-AB50-B1FFB1395451}"/>
          </ac:spMkLst>
        </pc:spChg>
        <pc:spChg chg="mod ord">
          <ac:chgData name="Alison Murphy" userId="9ba79fcb-d62b-4ed0-b66e-b4415e918fea" providerId="ADAL" clId="{2E17E571-1B82-4606-9B0F-41E88CE02DC2}" dt="2025-01-30T14:59:20.671" v="63" actId="26606"/>
          <ac:spMkLst>
            <pc:docMk/>
            <pc:sldMk cId="4067041438" sldId="356"/>
            <ac:spMk id="3" creationId="{54B757F6-DC59-CC49-8767-DCD062A143CF}"/>
          </ac:spMkLst>
        </pc:spChg>
        <pc:spChg chg="mod">
          <ac:chgData name="Alison Murphy" userId="9ba79fcb-d62b-4ed0-b66e-b4415e918fea" providerId="ADAL" clId="{2E17E571-1B82-4606-9B0F-41E88CE02DC2}" dt="2025-01-30T14:59:20.671" v="63" actId="26606"/>
          <ac:spMkLst>
            <pc:docMk/>
            <pc:sldMk cId="4067041438" sldId="356"/>
            <ac:spMk id="6" creationId="{758EBC9B-EC65-734C-AFFC-7593A7FDE99C}"/>
          </ac:spMkLst>
        </pc:spChg>
        <pc:picChg chg="mod">
          <ac:chgData name="Alison Murphy" userId="9ba79fcb-d62b-4ed0-b66e-b4415e918fea" providerId="ADAL" clId="{2E17E571-1B82-4606-9B0F-41E88CE02DC2}" dt="2025-01-30T14:59:20.671" v="63" actId="26606"/>
          <ac:picMkLst>
            <pc:docMk/>
            <pc:sldMk cId="4067041438" sldId="356"/>
            <ac:picMk id="5" creationId="{57D4CB00-D32C-2F49-BB6A-7C7A0BF546BD}"/>
          </ac:picMkLst>
        </pc:picChg>
      </pc:sldChg>
      <pc:sldChg chg="addSp delSp modSp del">
        <pc:chgData name="Alison Murphy" userId="9ba79fcb-d62b-4ed0-b66e-b4415e918fea" providerId="ADAL" clId="{2E17E571-1B82-4606-9B0F-41E88CE02DC2}" dt="2025-01-30T15:10:35.325" v="162" actId="47"/>
        <pc:sldMkLst>
          <pc:docMk/>
          <pc:sldMk cId="1568114436" sldId="357"/>
        </pc:sldMkLst>
      </pc:sldChg>
      <pc:sldChg chg="del ord">
        <pc:chgData name="Alison Murphy" userId="9ba79fcb-d62b-4ed0-b66e-b4415e918fea" providerId="ADAL" clId="{2E17E571-1B82-4606-9B0F-41E88CE02DC2}" dt="2025-01-30T15:03:29.589" v="80" actId="47"/>
        <pc:sldMkLst>
          <pc:docMk/>
          <pc:sldMk cId="244466588" sldId="358"/>
        </pc:sldMkLst>
      </pc:sldChg>
      <pc:sldChg chg="modSp del mod setBg modClrScheme chgLayout">
        <pc:chgData name="Alison Murphy" userId="9ba79fcb-d62b-4ed0-b66e-b4415e918fea" providerId="ADAL" clId="{2E17E571-1B82-4606-9B0F-41E88CE02DC2}" dt="2025-01-30T15:07:36.123" v="137" actId="47"/>
        <pc:sldMkLst>
          <pc:docMk/>
          <pc:sldMk cId="1601506797" sldId="359"/>
        </pc:sldMkLst>
      </pc:sldChg>
      <pc:sldChg chg="modSp mod">
        <pc:chgData name="Alison Murphy" userId="9ba79fcb-d62b-4ed0-b66e-b4415e918fea" providerId="ADAL" clId="{2E17E571-1B82-4606-9B0F-41E88CE02DC2}" dt="2025-01-30T15:08:37.891" v="144" actId="14100"/>
        <pc:sldMkLst>
          <pc:docMk/>
          <pc:sldMk cId="2872853766" sldId="361"/>
        </pc:sldMkLst>
        <pc:spChg chg="mod">
          <ac:chgData name="Alison Murphy" userId="9ba79fcb-d62b-4ed0-b66e-b4415e918fea" providerId="ADAL" clId="{2E17E571-1B82-4606-9B0F-41E88CE02DC2}" dt="2025-01-30T15:07:56.291" v="139" actId="20577"/>
          <ac:spMkLst>
            <pc:docMk/>
            <pc:sldMk cId="2872853766" sldId="361"/>
            <ac:spMk id="2" creationId="{9F60AEBF-9EF0-3F4A-8C7F-647E6E130838}"/>
          </ac:spMkLst>
        </pc:spChg>
        <pc:spChg chg="mod">
          <ac:chgData name="Alison Murphy" userId="9ba79fcb-d62b-4ed0-b66e-b4415e918fea" providerId="ADAL" clId="{2E17E571-1B82-4606-9B0F-41E88CE02DC2}" dt="2025-01-30T15:08:33.247" v="143" actId="14100"/>
          <ac:spMkLst>
            <pc:docMk/>
            <pc:sldMk cId="2872853766" sldId="361"/>
            <ac:spMk id="3" creationId="{91D7A0A8-B5F5-1540-9F4B-E17666BD729D}"/>
          </ac:spMkLst>
        </pc:spChg>
        <pc:spChg chg="mod">
          <ac:chgData name="Alison Murphy" userId="9ba79fcb-d62b-4ed0-b66e-b4415e918fea" providerId="ADAL" clId="{2E17E571-1B82-4606-9B0F-41E88CE02DC2}" dt="2025-01-30T15:08:37.891" v="144" actId="14100"/>
          <ac:spMkLst>
            <pc:docMk/>
            <pc:sldMk cId="2872853766" sldId="361"/>
            <ac:spMk id="4" creationId="{835014AD-F732-5E4F-6782-BB4D2AEAB317}"/>
          </ac:spMkLst>
        </pc:spChg>
      </pc:sldChg>
      <pc:sldChg chg="modSp mod">
        <pc:chgData name="Alison Murphy" userId="9ba79fcb-d62b-4ed0-b66e-b4415e918fea" providerId="ADAL" clId="{2E17E571-1B82-4606-9B0F-41E88CE02DC2}" dt="2025-01-30T15:09:10.442" v="160" actId="14100"/>
        <pc:sldMkLst>
          <pc:docMk/>
          <pc:sldMk cId="893325247" sldId="362"/>
        </pc:sldMkLst>
        <pc:spChg chg="mod">
          <ac:chgData name="Alison Murphy" userId="9ba79fcb-d62b-4ed0-b66e-b4415e918fea" providerId="ADAL" clId="{2E17E571-1B82-4606-9B0F-41E88CE02DC2}" dt="2025-01-30T15:08:57.843" v="158" actId="20577"/>
          <ac:spMkLst>
            <pc:docMk/>
            <pc:sldMk cId="893325247" sldId="362"/>
            <ac:spMk id="2" creationId="{B0CC10FA-B193-054C-9D12-476DA9D3B28E}"/>
          </ac:spMkLst>
        </pc:spChg>
        <pc:graphicFrameChg chg="mod">
          <ac:chgData name="Alison Murphy" userId="9ba79fcb-d62b-4ed0-b66e-b4415e918fea" providerId="ADAL" clId="{2E17E571-1B82-4606-9B0F-41E88CE02DC2}" dt="2025-01-30T15:09:10.442" v="160" actId="14100"/>
          <ac:graphicFrameMkLst>
            <pc:docMk/>
            <pc:sldMk cId="893325247" sldId="362"/>
            <ac:graphicFrameMk id="5" creationId="{693D8578-96B9-4A62-9C29-2F6EB9C5880E}"/>
          </ac:graphicFrameMkLst>
        </pc:graphicFrameChg>
      </pc:sldChg>
      <pc:sldChg chg="modSp mod">
        <pc:chgData name="Alison Murphy" userId="9ba79fcb-d62b-4ed0-b66e-b4415e918fea" providerId="ADAL" clId="{2E17E571-1B82-4606-9B0F-41E88CE02DC2}" dt="2025-01-30T15:02:26.186" v="77" actId="255"/>
        <pc:sldMkLst>
          <pc:docMk/>
          <pc:sldMk cId="1891827619" sldId="363"/>
        </pc:sldMkLst>
        <pc:spChg chg="mod">
          <ac:chgData name="Alison Murphy" userId="9ba79fcb-d62b-4ed0-b66e-b4415e918fea" providerId="ADAL" clId="{2E17E571-1B82-4606-9B0F-41E88CE02DC2}" dt="2025-01-30T15:02:26.186" v="77" actId="255"/>
          <ac:spMkLst>
            <pc:docMk/>
            <pc:sldMk cId="1891827619" sldId="363"/>
            <ac:spMk id="2" creationId="{42930122-2CEB-0D4F-8C99-268422900419}"/>
          </ac:spMkLst>
        </pc:spChg>
        <pc:graphicFrameChg chg="mod modGraphic">
          <ac:chgData name="Alison Murphy" userId="9ba79fcb-d62b-4ed0-b66e-b4415e918fea" providerId="ADAL" clId="{2E17E571-1B82-4606-9B0F-41E88CE02DC2}" dt="2025-01-30T15:02:12.074" v="76" actId="6549"/>
          <ac:graphicFrameMkLst>
            <pc:docMk/>
            <pc:sldMk cId="1891827619" sldId="363"/>
            <ac:graphicFrameMk id="4" creationId="{263E31E7-D00C-3445-91E7-F1D728C81730}"/>
          </ac:graphicFrameMkLst>
        </pc:graphicFrameChg>
      </pc:sldChg>
      <pc:sldChg chg="modSp mod">
        <pc:chgData name="Alison Murphy" userId="9ba79fcb-d62b-4ed0-b66e-b4415e918fea" providerId="ADAL" clId="{2E17E571-1B82-4606-9B0F-41E88CE02DC2}" dt="2025-01-30T15:07:18.060" v="128" actId="20577"/>
        <pc:sldMkLst>
          <pc:docMk/>
          <pc:sldMk cId="3405074596" sldId="373"/>
        </pc:sldMkLst>
        <pc:spChg chg="mod">
          <ac:chgData name="Alison Murphy" userId="9ba79fcb-d62b-4ed0-b66e-b4415e918fea" providerId="ADAL" clId="{2E17E571-1B82-4606-9B0F-41E88CE02DC2}" dt="2025-01-30T15:07:18.060" v="128" actId="20577"/>
          <ac:spMkLst>
            <pc:docMk/>
            <pc:sldMk cId="3405074596" sldId="373"/>
            <ac:spMk id="4" creationId="{0749A709-0055-B9C7-0A15-2A6D1947FBD5}"/>
          </ac:spMkLst>
        </pc:spChg>
      </pc:sldChg>
      <pc:sldChg chg="modSp mod">
        <pc:chgData name="Alison Murphy" userId="9ba79fcb-d62b-4ed0-b66e-b4415e918fea" providerId="ADAL" clId="{2E17E571-1B82-4606-9B0F-41E88CE02DC2}" dt="2025-01-30T14:16:28.925" v="19" actId="255"/>
        <pc:sldMkLst>
          <pc:docMk/>
          <pc:sldMk cId="3672635590" sldId="375"/>
        </pc:sldMkLst>
        <pc:spChg chg="mod">
          <ac:chgData name="Alison Murphy" userId="9ba79fcb-d62b-4ed0-b66e-b4415e918fea" providerId="ADAL" clId="{2E17E571-1B82-4606-9B0F-41E88CE02DC2}" dt="2025-01-30T14:16:08.140" v="18" actId="20577"/>
          <ac:spMkLst>
            <pc:docMk/>
            <pc:sldMk cId="3672635590" sldId="375"/>
            <ac:spMk id="2" creationId="{72A3E4A3-65DC-5B7E-2842-9989EA477D6F}"/>
          </ac:spMkLst>
        </pc:spChg>
        <pc:spChg chg="mod">
          <ac:chgData name="Alison Murphy" userId="9ba79fcb-d62b-4ed0-b66e-b4415e918fea" providerId="ADAL" clId="{2E17E571-1B82-4606-9B0F-41E88CE02DC2}" dt="2025-01-30T14:16:28.925" v="19" actId="255"/>
          <ac:spMkLst>
            <pc:docMk/>
            <pc:sldMk cId="3672635590" sldId="375"/>
            <ac:spMk id="4" creationId="{32176B0F-0CF5-69A9-F202-C2DB5B1199EE}"/>
          </ac:spMkLst>
        </pc:spChg>
      </pc:sldChg>
      <pc:sldChg chg="modSp mod">
        <pc:chgData name="Alison Murphy" userId="9ba79fcb-d62b-4ed0-b66e-b4415e918fea" providerId="ADAL" clId="{2E17E571-1B82-4606-9B0F-41E88CE02DC2}" dt="2025-01-30T15:03:07.971" v="79" actId="20577"/>
        <pc:sldMkLst>
          <pc:docMk/>
          <pc:sldMk cId="343602793" sldId="376"/>
        </pc:sldMkLst>
        <pc:spChg chg="mod">
          <ac:chgData name="Alison Murphy" userId="9ba79fcb-d62b-4ed0-b66e-b4415e918fea" providerId="ADAL" clId="{2E17E571-1B82-4606-9B0F-41E88CE02DC2}" dt="2025-01-30T14:22:08.796" v="46" actId="20577"/>
          <ac:spMkLst>
            <pc:docMk/>
            <pc:sldMk cId="343602793" sldId="376"/>
            <ac:spMk id="2" creationId="{043CECBD-B128-44FD-7BC1-601331960B93}"/>
          </ac:spMkLst>
        </pc:spChg>
        <pc:spChg chg="mod">
          <ac:chgData name="Alison Murphy" userId="9ba79fcb-d62b-4ed0-b66e-b4415e918fea" providerId="ADAL" clId="{2E17E571-1B82-4606-9B0F-41E88CE02DC2}" dt="2025-01-30T15:03:07.971" v="79" actId="20577"/>
          <ac:spMkLst>
            <pc:docMk/>
            <pc:sldMk cId="343602793" sldId="376"/>
            <ac:spMk id="4" creationId="{0B882033-D358-E205-E474-05898884CF72}"/>
          </ac:spMkLst>
        </pc:spChg>
      </pc:sldChg>
      <pc:sldChg chg="modSp mod setBg modClrScheme chgLayout">
        <pc:chgData name="Alison Murphy" userId="9ba79fcb-d62b-4ed0-b66e-b4415e918fea" providerId="ADAL" clId="{2E17E571-1B82-4606-9B0F-41E88CE02DC2}" dt="2025-01-30T15:00:15.068" v="70" actId="26606"/>
        <pc:sldMkLst>
          <pc:docMk/>
          <pc:sldMk cId="762584660" sldId="377"/>
        </pc:sldMkLst>
        <pc:spChg chg="mod">
          <ac:chgData name="Alison Murphy" userId="9ba79fcb-d62b-4ed0-b66e-b4415e918fea" providerId="ADAL" clId="{2E17E571-1B82-4606-9B0F-41E88CE02DC2}" dt="2025-01-30T15:00:15.068" v="70" actId="26606"/>
          <ac:spMkLst>
            <pc:docMk/>
            <pc:sldMk cId="762584660" sldId="377"/>
            <ac:spMk id="2" creationId="{7E89DE18-AAA7-6F4B-A337-5B4B78B15E79}"/>
          </ac:spMkLst>
        </pc:spChg>
        <pc:spChg chg="mod">
          <ac:chgData name="Alison Murphy" userId="9ba79fcb-d62b-4ed0-b66e-b4415e918fea" providerId="ADAL" clId="{2E17E571-1B82-4606-9B0F-41E88CE02DC2}" dt="2025-01-30T15:00:15.068" v="70" actId="26606"/>
          <ac:spMkLst>
            <pc:docMk/>
            <pc:sldMk cId="762584660" sldId="377"/>
            <ac:spMk id="3" creationId="{A8DA4002-0C13-0F46-B8CF-883894868FB7}"/>
          </ac:spMkLst>
        </pc:spChg>
        <pc:spChg chg="mod">
          <ac:chgData name="Alison Murphy" userId="9ba79fcb-d62b-4ed0-b66e-b4415e918fea" providerId="ADAL" clId="{2E17E571-1B82-4606-9B0F-41E88CE02DC2}" dt="2025-01-30T15:00:15.068" v="70" actId="26606"/>
          <ac:spMkLst>
            <pc:docMk/>
            <pc:sldMk cId="762584660" sldId="377"/>
            <ac:spMk id="12" creationId="{2E4E6533-D050-D64B-BF44-04FDED56D2B4}"/>
          </ac:spMkLst>
        </pc:spChg>
        <pc:picChg chg="mod">
          <ac:chgData name="Alison Murphy" userId="9ba79fcb-d62b-4ed0-b66e-b4415e918fea" providerId="ADAL" clId="{2E17E571-1B82-4606-9B0F-41E88CE02DC2}" dt="2025-01-30T15:00:15.068" v="70" actId="26606"/>
          <ac:picMkLst>
            <pc:docMk/>
            <pc:sldMk cId="762584660" sldId="377"/>
            <ac:picMk id="11" creationId="{5115A4F6-A581-7745-9875-5A66A29CB550}"/>
          </ac:picMkLst>
        </pc:picChg>
      </pc:sldChg>
      <pc:sldChg chg="modSp mod setBg modClrScheme chgLayout">
        <pc:chgData name="Alison Murphy" userId="9ba79fcb-d62b-4ed0-b66e-b4415e918fea" providerId="ADAL" clId="{2E17E571-1B82-4606-9B0F-41E88CE02DC2}" dt="2025-01-30T14:59:47.212" v="66" actId="26606"/>
        <pc:sldMkLst>
          <pc:docMk/>
          <pc:sldMk cId="3881164867" sldId="378"/>
        </pc:sldMkLst>
        <pc:spChg chg="mod">
          <ac:chgData name="Alison Murphy" userId="9ba79fcb-d62b-4ed0-b66e-b4415e918fea" providerId="ADAL" clId="{2E17E571-1B82-4606-9B0F-41E88CE02DC2}" dt="2025-01-30T14:59:47.212" v="66" actId="26606"/>
          <ac:spMkLst>
            <pc:docMk/>
            <pc:sldMk cId="3881164867" sldId="378"/>
            <ac:spMk id="2" creationId="{A7638360-F9A6-AA45-9D01-4BA890700442}"/>
          </ac:spMkLst>
        </pc:spChg>
        <pc:spChg chg="mod">
          <ac:chgData name="Alison Murphy" userId="9ba79fcb-d62b-4ed0-b66e-b4415e918fea" providerId="ADAL" clId="{2E17E571-1B82-4606-9B0F-41E88CE02DC2}" dt="2025-01-30T14:59:47.212" v="66" actId="26606"/>
          <ac:spMkLst>
            <pc:docMk/>
            <pc:sldMk cId="3881164867" sldId="378"/>
            <ac:spMk id="3" creationId="{78FFA1C4-F85F-0C49-ABE5-456FC685A461}"/>
          </ac:spMkLst>
        </pc:spChg>
        <pc:spChg chg="mod">
          <ac:chgData name="Alison Murphy" userId="9ba79fcb-d62b-4ed0-b66e-b4415e918fea" providerId="ADAL" clId="{2E17E571-1B82-4606-9B0F-41E88CE02DC2}" dt="2025-01-30T14:59:47.212" v="66" actId="26606"/>
          <ac:spMkLst>
            <pc:docMk/>
            <pc:sldMk cId="3881164867" sldId="378"/>
            <ac:spMk id="6" creationId="{3F889D14-37D2-2944-96E3-12DBB00AB2F8}"/>
          </ac:spMkLst>
        </pc:spChg>
        <pc:picChg chg="mod">
          <ac:chgData name="Alison Murphy" userId="9ba79fcb-d62b-4ed0-b66e-b4415e918fea" providerId="ADAL" clId="{2E17E571-1B82-4606-9B0F-41E88CE02DC2}" dt="2025-01-30T14:59:47.212" v="66" actId="26606"/>
          <ac:picMkLst>
            <pc:docMk/>
            <pc:sldMk cId="3881164867" sldId="378"/>
            <ac:picMk id="5" creationId="{EFA72B48-262D-744F-A014-FC2ED61EF1AC}"/>
          </ac:picMkLst>
        </pc:picChg>
      </pc:sldChg>
      <pc:sldChg chg="modSp mod setBg modClrScheme chgLayout">
        <pc:chgData name="Alison Murphy" userId="9ba79fcb-d62b-4ed0-b66e-b4415e918fea" providerId="ADAL" clId="{2E17E571-1B82-4606-9B0F-41E88CE02DC2}" dt="2025-01-30T14:59:27.824" v="64" actId="26606"/>
        <pc:sldMkLst>
          <pc:docMk/>
          <pc:sldMk cId="4041172703" sldId="379"/>
        </pc:sldMkLst>
        <pc:spChg chg="mod">
          <ac:chgData name="Alison Murphy" userId="9ba79fcb-d62b-4ed0-b66e-b4415e918fea" providerId="ADAL" clId="{2E17E571-1B82-4606-9B0F-41E88CE02DC2}" dt="2025-01-30T14:59:27.824" v="64" actId="26606"/>
          <ac:spMkLst>
            <pc:docMk/>
            <pc:sldMk cId="4041172703" sldId="379"/>
            <ac:spMk id="2" creationId="{4D29CE36-09ED-2B46-9694-8E537F600530}"/>
          </ac:spMkLst>
        </pc:spChg>
        <pc:spChg chg="mod">
          <ac:chgData name="Alison Murphy" userId="9ba79fcb-d62b-4ed0-b66e-b4415e918fea" providerId="ADAL" clId="{2E17E571-1B82-4606-9B0F-41E88CE02DC2}" dt="2025-01-30T14:59:27.824" v="64" actId="26606"/>
          <ac:spMkLst>
            <pc:docMk/>
            <pc:sldMk cId="4041172703" sldId="379"/>
            <ac:spMk id="3" creationId="{CD3E5A1E-4968-D047-AB85-84245427799E}"/>
          </ac:spMkLst>
        </pc:spChg>
        <pc:spChg chg="mod">
          <ac:chgData name="Alison Murphy" userId="9ba79fcb-d62b-4ed0-b66e-b4415e918fea" providerId="ADAL" clId="{2E17E571-1B82-4606-9B0F-41E88CE02DC2}" dt="2025-01-30T14:59:27.824" v="64" actId="26606"/>
          <ac:spMkLst>
            <pc:docMk/>
            <pc:sldMk cId="4041172703" sldId="379"/>
            <ac:spMk id="12" creationId="{BBF9964C-D6AF-D94F-8AC7-FF739A6BC255}"/>
          </ac:spMkLst>
        </pc:spChg>
        <pc:picChg chg="mod">
          <ac:chgData name="Alison Murphy" userId="9ba79fcb-d62b-4ed0-b66e-b4415e918fea" providerId="ADAL" clId="{2E17E571-1B82-4606-9B0F-41E88CE02DC2}" dt="2025-01-30T14:59:27.824" v="64" actId="26606"/>
          <ac:picMkLst>
            <pc:docMk/>
            <pc:sldMk cId="4041172703" sldId="379"/>
            <ac:picMk id="11" creationId="{C60E2070-E662-D84E-83CC-96FB2675382B}"/>
          </ac:picMkLst>
        </pc:picChg>
      </pc:sldChg>
      <pc:sldChg chg="modSp mod">
        <pc:chgData name="Alison Murphy" userId="9ba79fcb-d62b-4ed0-b66e-b4415e918fea" providerId="ADAL" clId="{2E17E571-1B82-4606-9B0F-41E88CE02DC2}" dt="2025-01-30T14:59:10.092" v="61" actId="14100"/>
        <pc:sldMkLst>
          <pc:docMk/>
          <pc:sldMk cId="3096823814" sldId="380"/>
        </pc:sldMkLst>
        <pc:spChg chg="mod">
          <ac:chgData name="Alison Murphy" userId="9ba79fcb-d62b-4ed0-b66e-b4415e918fea" providerId="ADAL" clId="{2E17E571-1B82-4606-9B0F-41E88CE02DC2}" dt="2025-01-30T14:59:10.092" v="61" actId="14100"/>
          <ac:spMkLst>
            <pc:docMk/>
            <pc:sldMk cId="3096823814" sldId="380"/>
            <ac:spMk id="3" creationId="{54B757F6-DC59-CC49-8767-DCD062A143CF}"/>
          </ac:spMkLst>
        </pc:spChg>
      </pc:sldChg>
      <pc:sldChg chg="modSp mod">
        <pc:chgData name="Alison Murphy" userId="9ba79fcb-d62b-4ed0-b66e-b4415e918fea" providerId="ADAL" clId="{2E17E571-1B82-4606-9B0F-41E88CE02DC2}" dt="2025-01-30T14:58:06.172" v="55" actId="255"/>
        <pc:sldMkLst>
          <pc:docMk/>
          <pc:sldMk cId="244941299" sldId="382"/>
        </pc:sldMkLst>
        <pc:spChg chg="mod">
          <ac:chgData name="Alison Murphy" userId="9ba79fcb-d62b-4ed0-b66e-b4415e918fea" providerId="ADAL" clId="{2E17E571-1B82-4606-9B0F-41E88CE02DC2}" dt="2025-01-30T14:58:06.172" v="55" actId="255"/>
          <ac:spMkLst>
            <pc:docMk/>
            <pc:sldMk cId="244941299" sldId="382"/>
            <ac:spMk id="3" creationId="{08265C4C-4CF0-3A46-BC42-9D5142FDCEAD}"/>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23CF4E-5372-47AB-8F98-A0EF671F0362}" type="doc">
      <dgm:prSet loTypeId="urn:microsoft.com/office/officeart/2018/2/layout/IconCircleList" loCatId="icon" qsTypeId="urn:microsoft.com/office/officeart/2005/8/quickstyle/simple1" qsCatId="simple" csTypeId="urn:microsoft.com/office/officeart/2018/5/colors/Iconchunking_neutralbg_accent2_2" csCatId="accent2" phldr="1"/>
      <dgm:spPr/>
      <dgm:t>
        <a:bodyPr/>
        <a:lstStyle/>
        <a:p>
          <a:endParaRPr lang="en-US"/>
        </a:p>
      </dgm:t>
    </dgm:pt>
    <dgm:pt modelId="{59695A61-A73B-4D8C-BD6D-F681A57D3C95}">
      <dgm:prSet/>
      <dgm:spPr/>
      <dgm:t>
        <a:bodyPr/>
        <a:lstStyle/>
        <a:p>
          <a:pPr>
            <a:lnSpc>
              <a:spcPct val="100000"/>
            </a:lnSpc>
          </a:pPr>
          <a:r>
            <a:rPr lang="cy-GB" noProof="0" dirty="0"/>
            <a:t>Beth yw eich dulliau ymchwil o gasglu data?</a:t>
          </a:r>
        </a:p>
        <a:p>
          <a:pPr>
            <a:lnSpc>
              <a:spcPct val="100000"/>
            </a:lnSpc>
          </a:pPr>
          <a:r>
            <a:rPr lang="en-GB" dirty="0"/>
            <a:t>What are your research methods of data collection?</a:t>
          </a:r>
          <a:endParaRPr lang="en-US" dirty="0"/>
        </a:p>
      </dgm:t>
    </dgm:pt>
    <dgm:pt modelId="{91A65E14-5D1F-4199-9732-E0D823376D3C}" type="parTrans" cxnId="{043188F2-1536-48A7-AC1E-2E8FFE3AFA8C}">
      <dgm:prSet/>
      <dgm:spPr/>
      <dgm:t>
        <a:bodyPr/>
        <a:lstStyle/>
        <a:p>
          <a:endParaRPr lang="en-US"/>
        </a:p>
      </dgm:t>
    </dgm:pt>
    <dgm:pt modelId="{166FB545-BBAD-47A5-AEA2-FB09C95C907A}" type="sibTrans" cxnId="{043188F2-1536-48A7-AC1E-2E8FFE3AFA8C}">
      <dgm:prSet/>
      <dgm:spPr/>
      <dgm:t>
        <a:bodyPr/>
        <a:lstStyle/>
        <a:p>
          <a:pPr>
            <a:lnSpc>
              <a:spcPct val="100000"/>
            </a:lnSpc>
          </a:pPr>
          <a:endParaRPr lang="en-US"/>
        </a:p>
      </dgm:t>
    </dgm:pt>
    <dgm:pt modelId="{387909AB-7A1A-4583-B7B9-B7239F65735F}">
      <dgm:prSet/>
      <dgm:spPr/>
      <dgm:t>
        <a:bodyPr/>
        <a:lstStyle/>
        <a:p>
          <a:pPr>
            <a:lnSpc>
              <a:spcPct val="100000"/>
            </a:lnSpc>
          </a:pPr>
          <a:r>
            <a:rPr lang="cy-GB" noProof="0" dirty="0"/>
            <a:t>Cyfweliadau; grŵp ffocws; holiadur; dulliau gweledol</a:t>
          </a:r>
        </a:p>
        <a:p>
          <a:pPr>
            <a:lnSpc>
              <a:spcPct val="100000"/>
            </a:lnSpc>
          </a:pPr>
          <a:r>
            <a:rPr lang="en-GB" dirty="0"/>
            <a:t>Interviews; focus group; questionnaire; visual methods</a:t>
          </a:r>
          <a:endParaRPr lang="en-US" dirty="0"/>
        </a:p>
      </dgm:t>
    </dgm:pt>
    <dgm:pt modelId="{9944201F-8D11-4FCA-80EA-D91C42CF979E}" type="parTrans" cxnId="{F268D0F8-07D8-415E-BB77-5A0250DF0577}">
      <dgm:prSet/>
      <dgm:spPr/>
      <dgm:t>
        <a:bodyPr/>
        <a:lstStyle/>
        <a:p>
          <a:endParaRPr lang="en-US"/>
        </a:p>
      </dgm:t>
    </dgm:pt>
    <dgm:pt modelId="{F19B8CE9-1759-4D4F-B3F0-E49A7450210D}" type="sibTrans" cxnId="{F268D0F8-07D8-415E-BB77-5A0250DF0577}">
      <dgm:prSet/>
      <dgm:spPr/>
      <dgm:t>
        <a:bodyPr/>
        <a:lstStyle/>
        <a:p>
          <a:pPr>
            <a:lnSpc>
              <a:spcPct val="100000"/>
            </a:lnSpc>
          </a:pPr>
          <a:endParaRPr lang="en-US"/>
        </a:p>
      </dgm:t>
    </dgm:pt>
    <dgm:pt modelId="{E71E6666-0DD3-472C-B3D6-ECD884EF8E9A}">
      <dgm:prSet/>
      <dgm:spPr/>
      <dgm:t>
        <a:bodyPr/>
        <a:lstStyle/>
        <a:p>
          <a:pPr>
            <a:lnSpc>
              <a:spcPct val="100000"/>
            </a:lnSpc>
          </a:pPr>
          <a:r>
            <a:rPr lang="cy-GB" noProof="0" dirty="0"/>
            <a:t>Cryfderau a gwendidau'r dulliau hyn ynghyd â chyfeiriadau</a:t>
          </a:r>
        </a:p>
        <a:p>
          <a:pPr>
            <a:lnSpc>
              <a:spcPct val="100000"/>
            </a:lnSpc>
          </a:pPr>
          <a:r>
            <a:rPr lang="en-GB" dirty="0"/>
            <a:t>Strengths and weaknesses of these methods plus reference</a:t>
          </a:r>
          <a:endParaRPr lang="en-US" dirty="0"/>
        </a:p>
      </dgm:t>
    </dgm:pt>
    <dgm:pt modelId="{9A579C97-E87B-47E7-A3FF-40A6CCCFCEE7}" type="parTrans" cxnId="{20842E18-F907-409C-95D6-F237367984B2}">
      <dgm:prSet/>
      <dgm:spPr/>
      <dgm:t>
        <a:bodyPr/>
        <a:lstStyle/>
        <a:p>
          <a:endParaRPr lang="en-US"/>
        </a:p>
      </dgm:t>
    </dgm:pt>
    <dgm:pt modelId="{AFAD8BD3-CEDF-45E8-B6CB-CB1BF79215A1}" type="sibTrans" cxnId="{20842E18-F907-409C-95D6-F237367984B2}">
      <dgm:prSet/>
      <dgm:spPr/>
      <dgm:t>
        <a:bodyPr/>
        <a:lstStyle/>
        <a:p>
          <a:pPr>
            <a:lnSpc>
              <a:spcPct val="100000"/>
            </a:lnSpc>
          </a:pPr>
          <a:endParaRPr lang="en-US"/>
        </a:p>
      </dgm:t>
    </dgm:pt>
    <dgm:pt modelId="{835B436A-D22A-4012-A0B4-2C0CE92EE5CE}">
      <dgm:prSet/>
      <dgm:spPr/>
      <dgm:t>
        <a:bodyPr/>
        <a:lstStyle/>
        <a:p>
          <a:pPr>
            <a:lnSpc>
              <a:spcPct val="100000"/>
            </a:lnSpc>
          </a:pPr>
          <a:r>
            <a:rPr lang="cy-GB" noProof="0" dirty="0"/>
            <a:t>Ystyriaeth o faterion moesegol.</a:t>
          </a:r>
        </a:p>
        <a:p>
          <a:pPr>
            <a:lnSpc>
              <a:spcPct val="100000"/>
            </a:lnSpc>
          </a:pPr>
          <a:r>
            <a:rPr lang="en-GB" dirty="0"/>
            <a:t>Consideration of ethical issues. </a:t>
          </a:r>
          <a:endParaRPr lang="en-US" dirty="0"/>
        </a:p>
      </dgm:t>
    </dgm:pt>
    <dgm:pt modelId="{821BDE22-89B9-4A88-8598-A07277C1A165}" type="parTrans" cxnId="{2E12439B-3CEA-42AD-A123-D66D92A008E9}">
      <dgm:prSet/>
      <dgm:spPr/>
      <dgm:t>
        <a:bodyPr/>
        <a:lstStyle/>
        <a:p>
          <a:endParaRPr lang="en-US"/>
        </a:p>
      </dgm:t>
    </dgm:pt>
    <dgm:pt modelId="{9A158C57-8EE5-476E-A663-7BC2C71C1773}" type="sibTrans" cxnId="{2E12439B-3CEA-42AD-A123-D66D92A008E9}">
      <dgm:prSet/>
      <dgm:spPr/>
      <dgm:t>
        <a:bodyPr/>
        <a:lstStyle/>
        <a:p>
          <a:endParaRPr lang="en-US"/>
        </a:p>
      </dgm:t>
    </dgm:pt>
    <dgm:pt modelId="{E90C0242-F1A7-4B9E-A4E1-972DE3033632}" type="pres">
      <dgm:prSet presAssocID="{2723CF4E-5372-47AB-8F98-A0EF671F0362}" presName="root" presStyleCnt="0">
        <dgm:presLayoutVars>
          <dgm:dir/>
          <dgm:resizeHandles val="exact"/>
        </dgm:presLayoutVars>
      </dgm:prSet>
      <dgm:spPr/>
    </dgm:pt>
    <dgm:pt modelId="{2554D179-5BA6-48E5-BE1C-CC3D7489D4B4}" type="pres">
      <dgm:prSet presAssocID="{2723CF4E-5372-47AB-8F98-A0EF671F0362}" presName="container" presStyleCnt="0">
        <dgm:presLayoutVars>
          <dgm:dir/>
          <dgm:resizeHandles val="exact"/>
        </dgm:presLayoutVars>
      </dgm:prSet>
      <dgm:spPr/>
    </dgm:pt>
    <dgm:pt modelId="{62695530-9D79-49E8-8DE9-F10523A5DA7E}" type="pres">
      <dgm:prSet presAssocID="{59695A61-A73B-4D8C-BD6D-F681A57D3C95}" presName="compNode" presStyleCnt="0"/>
      <dgm:spPr/>
    </dgm:pt>
    <dgm:pt modelId="{FB5ABE0F-822F-4179-B426-B0F8107380BB}" type="pres">
      <dgm:prSet presAssocID="{59695A61-A73B-4D8C-BD6D-F681A57D3C95}" presName="iconBgRect" presStyleLbl="bgShp" presStyleIdx="0" presStyleCnt="4"/>
      <dgm:spPr/>
    </dgm:pt>
    <dgm:pt modelId="{0164E641-DA88-4B61-9951-3933F9CC5C9D}" type="pres">
      <dgm:prSet presAssocID="{59695A61-A73B-4D8C-BD6D-F681A57D3C9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search"/>
        </a:ext>
      </dgm:extLst>
    </dgm:pt>
    <dgm:pt modelId="{9951A431-B089-4634-94EF-265810CE8B10}" type="pres">
      <dgm:prSet presAssocID="{59695A61-A73B-4D8C-BD6D-F681A57D3C95}" presName="spaceRect" presStyleCnt="0"/>
      <dgm:spPr/>
    </dgm:pt>
    <dgm:pt modelId="{C9E4E19C-BEF1-48E6-BBF7-C4AEC16488FF}" type="pres">
      <dgm:prSet presAssocID="{59695A61-A73B-4D8C-BD6D-F681A57D3C95}" presName="textRect" presStyleLbl="revTx" presStyleIdx="0" presStyleCnt="4">
        <dgm:presLayoutVars>
          <dgm:chMax val="1"/>
          <dgm:chPref val="1"/>
        </dgm:presLayoutVars>
      </dgm:prSet>
      <dgm:spPr/>
    </dgm:pt>
    <dgm:pt modelId="{0A4B5B52-3120-45C3-9271-9372D02AFE44}" type="pres">
      <dgm:prSet presAssocID="{166FB545-BBAD-47A5-AEA2-FB09C95C907A}" presName="sibTrans" presStyleLbl="sibTrans2D1" presStyleIdx="0" presStyleCnt="0"/>
      <dgm:spPr/>
    </dgm:pt>
    <dgm:pt modelId="{02AE624A-86FA-497E-9402-B1EE7DF5C6A8}" type="pres">
      <dgm:prSet presAssocID="{387909AB-7A1A-4583-B7B9-B7239F65735F}" presName="compNode" presStyleCnt="0"/>
      <dgm:spPr/>
    </dgm:pt>
    <dgm:pt modelId="{6D156120-9D34-401B-936D-560D0091404B}" type="pres">
      <dgm:prSet presAssocID="{387909AB-7A1A-4583-B7B9-B7239F65735F}" presName="iconBgRect" presStyleLbl="bgShp" presStyleIdx="1" presStyleCnt="4"/>
      <dgm:spPr/>
    </dgm:pt>
    <dgm:pt modelId="{1DAE49F0-2AF2-4EB8-A0E8-498FBE38A32C}" type="pres">
      <dgm:prSet presAssocID="{387909AB-7A1A-4583-B7B9-B7239F65735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8C2FCFFB-C914-4EC8-BCAD-8E88A40FBD76}" type="pres">
      <dgm:prSet presAssocID="{387909AB-7A1A-4583-B7B9-B7239F65735F}" presName="spaceRect" presStyleCnt="0"/>
      <dgm:spPr/>
    </dgm:pt>
    <dgm:pt modelId="{7998386A-2538-4F10-BB4D-5C3BE9913D08}" type="pres">
      <dgm:prSet presAssocID="{387909AB-7A1A-4583-B7B9-B7239F65735F}" presName="textRect" presStyleLbl="revTx" presStyleIdx="1" presStyleCnt="4">
        <dgm:presLayoutVars>
          <dgm:chMax val="1"/>
          <dgm:chPref val="1"/>
        </dgm:presLayoutVars>
      </dgm:prSet>
      <dgm:spPr/>
    </dgm:pt>
    <dgm:pt modelId="{7480D681-6413-4920-A3D7-BEE5A7E98B31}" type="pres">
      <dgm:prSet presAssocID="{F19B8CE9-1759-4D4F-B3F0-E49A7450210D}" presName="sibTrans" presStyleLbl="sibTrans2D1" presStyleIdx="0" presStyleCnt="0"/>
      <dgm:spPr/>
    </dgm:pt>
    <dgm:pt modelId="{4AF11E7A-5995-4C72-9EA5-465D1A3BB128}" type="pres">
      <dgm:prSet presAssocID="{E71E6666-0DD3-472C-B3D6-ECD884EF8E9A}" presName="compNode" presStyleCnt="0"/>
      <dgm:spPr/>
    </dgm:pt>
    <dgm:pt modelId="{301F8789-309A-4035-A40A-0FC394DA4AAA}" type="pres">
      <dgm:prSet presAssocID="{E71E6666-0DD3-472C-B3D6-ECD884EF8E9A}" presName="iconBgRect" presStyleLbl="bgShp" presStyleIdx="2" presStyleCnt="4"/>
      <dgm:spPr/>
    </dgm:pt>
    <dgm:pt modelId="{07A69916-895F-4ACF-98DD-7A643909507F}" type="pres">
      <dgm:prSet presAssocID="{E71E6666-0DD3-472C-B3D6-ECD884EF8E9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C776A6CB-DD4D-40F8-88A1-0376CC5E1CA1}" type="pres">
      <dgm:prSet presAssocID="{E71E6666-0DD3-472C-B3D6-ECD884EF8E9A}" presName="spaceRect" presStyleCnt="0"/>
      <dgm:spPr/>
    </dgm:pt>
    <dgm:pt modelId="{197FD890-BB0A-415A-AB0E-9B363DA07E93}" type="pres">
      <dgm:prSet presAssocID="{E71E6666-0DD3-472C-B3D6-ECD884EF8E9A}" presName="textRect" presStyleLbl="revTx" presStyleIdx="2" presStyleCnt="4">
        <dgm:presLayoutVars>
          <dgm:chMax val="1"/>
          <dgm:chPref val="1"/>
        </dgm:presLayoutVars>
      </dgm:prSet>
      <dgm:spPr/>
    </dgm:pt>
    <dgm:pt modelId="{1A00449D-D5AC-44B3-9BFF-2AEAE7B180B1}" type="pres">
      <dgm:prSet presAssocID="{AFAD8BD3-CEDF-45E8-B6CB-CB1BF79215A1}" presName="sibTrans" presStyleLbl="sibTrans2D1" presStyleIdx="0" presStyleCnt="0"/>
      <dgm:spPr/>
    </dgm:pt>
    <dgm:pt modelId="{54F3C763-3724-4F12-A343-E008CB53D8E6}" type="pres">
      <dgm:prSet presAssocID="{835B436A-D22A-4012-A0B4-2C0CE92EE5CE}" presName="compNode" presStyleCnt="0"/>
      <dgm:spPr/>
    </dgm:pt>
    <dgm:pt modelId="{7507D811-7EA1-4B88-AFA4-165D34EF0391}" type="pres">
      <dgm:prSet presAssocID="{835B436A-D22A-4012-A0B4-2C0CE92EE5CE}" presName="iconBgRect" presStyleLbl="bgShp" presStyleIdx="3" presStyleCnt="4"/>
      <dgm:spPr/>
    </dgm:pt>
    <dgm:pt modelId="{60ED0C90-3991-425F-B161-9879910E62D4}" type="pres">
      <dgm:prSet presAssocID="{835B436A-D22A-4012-A0B4-2C0CE92EE5C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E265DDCB-91AF-43B6-87AE-D81B3A29FD14}" type="pres">
      <dgm:prSet presAssocID="{835B436A-D22A-4012-A0B4-2C0CE92EE5CE}" presName="spaceRect" presStyleCnt="0"/>
      <dgm:spPr/>
    </dgm:pt>
    <dgm:pt modelId="{BA5C8FF5-D6D9-4E7B-A613-AF0F58C4E3E2}" type="pres">
      <dgm:prSet presAssocID="{835B436A-D22A-4012-A0B4-2C0CE92EE5CE}" presName="textRect" presStyleLbl="revTx" presStyleIdx="3" presStyleCnt="4">
        <dgm:presLayoutVars>
          <dgm:chMax val="1"/>
          <dgm:chPref val="1"/>
        </dgm:presLayoutVars>
      </dgm:prSet>
      <dgm:spPr/>
    </dgm:pt>
  </dgm:ptLst>
  <dgm:cxnLst>
    <dgm:cxn modelId="{5C4CBE0D-7D32-4F55-B93D-6501472A64E8}" type="presOf" srcId="{E71E6666-0DD3-472C-B3D6-ECD884EF8E9A}" destId="{197FD890-BB0A-415A-AB0E-9B363DA07E93}" srcOrd="0" destOrd="0" presId="urn:microsoft.com/office/officeart/2018/2/layout/IconCircleList"/>
    <dgm:cxn modelId="{20842E18-F907-409C-95D6-F237367984B2}" srcId="{2723CF4E-5372-47AB-8F98-A0EF671F0362}" destId="{E71E6666-0DD3-472C-B3D6-ECD884EF8E9A}" srcOrd="2" destOrd="0" parTransId="{9A579C97-E87B-47E7-A3FF-40A6CCCFCEE7}" sibTransId="{AFAD8BD3-CEDF-45E8-B6CB-CB1BF79215A1}"/>
    <dgm:cxn modelId="{83559525-58BB-4E2D-BF03-EF6FFE65B43F}" type="presOf" srcId="{F19B8CE9-1759-4D4F-B3F0-E49A7450210D}" destId="{7480D681-6413-4920-A3D7-BEE5A7E98B31}" srcOrd="0" destOrd="0" presId="urn:microsoft.com/office/officeart/2018/2/layout/IconCircleList"/>
    <dgm:cxn modelId="{E4315F29-2F79-432D-8C50-A259803FA903}" type="presOf" srcId="{2723CF4E-5372-47AB-8F98-A0EF671F0362}" destId="{E90C0242-F1A7-4B9E-A4E1-972DE3033632}" srcOrd="0" destOrd="0" presId="urn:microsoft.com/office/officeart/2018/2/layout/IconCircleList"/>
    <dgm:cxn modelId="{C361306B-F6DF-45AD-A517-B615D44603BA}" type="presOf" srcId="{387909AB-7A1A-4583-B7B9-B7239F65735F}" destId="{7998386A-2538-4F10-BB4D-5C3BE9913D08}" srcOrd="0" destOrd="0" presId="urn:microsoft.com/office/officeart/2018/2/layout/IconCircleList"/>
    <dgm:cxn modelId="{4DCA6577-6E95-4AC1-8EC0-F774D7DA00E1}" type="presOf" srcId="{835B436A-D22A-4012-A0B4-2C0CE92EE5CE}" destId="{BA5C8FF5-D6D9-4E7B-A613-AF0F58C4E3E2}" srcOrd="0" destOrd="0" presId="urn:microsoft.com/office/officeart/2018/2/layout/IconCircleList"/>
    <dgm:cxn modelId="{2E12439B-3CEA-42AD-A123-D66D92A008E9}" srcId="{2723CF4E-5372-47AB-8F98-A0EF671F0362}" destId="{835B436A-D22A-4012-A0B4-2C0CE92EE5CE}" srcOrd="3" destOrd="0" parTransId="{821BDE22-89B9-4A88-8598-A07277C1A165}" sibTransId="{9A158C57-8EE5-476E-A663-7BC2C71C1773}"/>
    <dgm:cxn modelId="{34A4F3A1-8369-432F-85A2-B7EDD01A419C}" type="presOf" srcId="{59695A61-A73B-4D8C-BD6D-F681A57D3C95}" destId="{C9E4E19C-BEF1-48E6-BBF7-C4AEC16488FF}" srcOrd="0" destOrd="0" presId="urn:microsoft.com/office/officeart/2018/2/layout/IconCircleList"/>
    <dgm:cxn modelId="{016D9BB3-1F69-4FEA-B417-47BD1CBA61F4}" type="presOf" srcId="{166FB545-BBAD-47A5-AEA2-FB09C95C907A}" destId="{0A4B5B52-3120-45C3-9271-9372D02AFE44}" srcOrd="0" destOrd="0" presId="urn:microsoft.com/office/officeart/2018/2/layout/IconCircleList"/>
    <dgm:cxn modelId="{9E0E5EB7-A760-4C46-B8AD-41DB685F6A66}" type="presOf" srcId="{AFAD8BD3-CEDF-45E8-B6CB-CB1BF79215A1}" destId="{1A00449D-D5AC-44B3-9BFF-2AEAE7B180B1}" srcOrd="0" destOrd="0" presId="urn:microsoft.com/office/officeart/2018/2/layout/IconCircleList"/>
    <dgm:cxn modelId="{043188F2-1536-48A7-AC1E-2E8FFE3AFA8C}" srcId="{2723CF4E-5372-47AB-8F98-A0EF671F0362}" destId="{59695A61-A73B-4D8C-BD6D-F681A57D3C95}" srcOrd="0" destOrd="0" parTransId="{91A65E14-5D1F-4199-9732-E0D823376D3C}" sibTransId="{166FB545-BBAD-47A5-AEA2-FB09C95C907A}"/>
    <dgm:cxn modelId="{F268D0F8-07D8-415E-BB77-5A0250DF0577}" srcId="{2723CF4E-5372-47AB-8F98-A0EF671F0362}" destId="{387909AB-7A1A-4583-B7B9-B7239F65735F}" srcOrd="1" destOrd="0" parTransId="{9944201F-8D11-4FCA-80EA-D91C42CF979E}" sibTransId="{F19B8CE9-1759-4D4F-B3F0-E49A7450210D}"/>
    <dgm:cxn modelId="{14E7143E-906A-4602-BCA5-CD3017D5D8A5}" type="presParOf" srcId="{E90C0242-F1A7-4B9E-A4E1-972DE3033632}" destId="{2554D179-5BA6-48E5-BE1C-CC3D7489D4B4}" srcOrd="0" destOrd="0" presId="urn:microsoft.com/office/officeart/2018/2/layout/IconCircleList"/>
    <dgm:cxn modelId="{E5F5B3C5-EAE1-4D38-A1EE-42C012720D3D}" type="presParOf" srcId="{2554D179-5BA6-48E5-BE1C-CC3D7489D4B4}" destId="{62695530-9D79-49E8-8DE9-F10523A5DA7E}" srcOrd="0" destOrd="0" presId="urn:microsoft.com/office/officeart/2018/2/layout/IconCircleList"/>
    <dgm:cxn modelId="{34EC1C1A-A886-4D02-B413-C06DF178DB89}" type="presParOf" srcId="{62695530-9D79-49E8-8DE9-F10523A5DA7E}" destId="{FB5ABE0F-822F-4179-B426-B0F8107380BB}" srcOrd="0" destOrd="0" presId="urn:microsoft.com/office/officeart/2018/2/layout/IconCircleList"/>
    <dgm:cxn modelId="{CD49BA86-953A-4873-A359-E8662C70C05F}" type="presParOf" srcId="{62695530-9D79-49E8-8DE9-F10523A5DA7E}" destId="{0164E641-DA88-4B61-9951-3933F9CC5C9D}" srcOrd="1" destOrd="0" presId="urn:microsoft.com/office/officeart/2018/2/layout/IconCircleList"/>
    <dgm:cxn modelId="{D5EDFA89-6BC0-44BD-8D76-77AA390F3E4D}" type="presParOf" srcId="{62695530-9D79-49E8-8DE9-F10523A5DA7E}" destId="{9951A431-B089-4634-94EF-265810CE8B10}" srcOrd="2" destOrd="0" presId="urn:microsoft.com/office/officeart/2018/2/layout/IconCircleList"/>
    <dgm:cxn modelId="{C38D9B05-5BE2-4054-A3BD-4C9BE8066716}" type="presParOf" srcId="{62695530-9D79-49E8-8DE9-F10523A5DA7E}" destId="{C9E4E19C-BEF1-48E6-BBF7-C4AEC16488FF}" srcOrd="3" destOrd="0" presId="urn:microsoft.com/office/officeart/2018/2/layout/IconCircleList"/>
    <dgm:cxn modelId="{FBFBA82C-6815-42B2-9CF5-622EEAFE0F58}" type="presParOf" srcId="{2554D179-5BA6-48E5-BE1C-CC3D7489D4B4}" destId="{0A4B5B52-3120-45C3-9271-9372D02AFE44}" srcOrd="1" destOrd="0" presId="urn:microsoft.com/office/officeart/2018/2/layout/IconCircleList"/>
    <dgm:cxn modelId="{4F2B39B2-704B-460D-8424-FF2ADC892D26}" type="presParOf" srcId="{2554D179-5BA6-48E5-BE1C-CC3D7489D4B4}" destId="{02AE624A-86FA-497E-9402-B1EE7DF5C6A8}" srcOrd="2" destOrd="0" presId="urn:microsoft.com/office/officeart/2018/2/layout/IconCircleList"/>
    <dgm:cxn modelId="{73210A69-D1AE-4C5A-A50C-6C5486434626}" type="presParOf" srcId="{02AE624A-86FA-497E-9402-B1EE7DF5C6A8}" destId="{6D156120-9D34-401B-936D-560D0091404B}" srcOrd="0" destOrd="0" presId="urn:microsoft.com/office/officeart/2018/2/layout/IconCircleList"/>
    <dgm:cxn modelId="{066D0006-0200-4C02-941A-F2BAF7DE35AC}" type="presParOf" srcId="{02AE624A-86FA-497E-9402-B1EE7DF5C6A8}" destId="{1DAE49F0-2AF2-4EB8-A0E8-498FBE38A32C}" srcOrd="1" destOrd="0" presId="urn:microsoft.com/office/officeart/2018/2/layout/IconCircleList"/>
    <dgm:cxn modelId="{152B18A2-6961-4476-984A-BAB2C0E2129A}" type="presParOf" srcId="{02AE624A-86FA-497E-9402-B1EE7DF5C6A8}" destId="{8C2FCFFB-C914-4EC8-BCAD-8E88A40FBD76}" srcOrd="2" destOrd="0" presId="urn:microsoft.com/office/officeart/2018/2/layout/IconCircleList"/>
    <dgm:cxn modelId="{F4D2BADB-14C6-4717-B10F-625D7125BE7D}" type="presParOf" srcId="{02AE624A-86FA-497E-9402-B1EE7DF5C6A8}" destId="{7998386A-2538-4F10-BB4D-5C3BE9913D08}" srcOrd="3" destOrd="0" presId="urn:microsoft.com/office/officeart/2018/2/layout/IconCircleList"/>
    <dgm:cxn modelId="{B6433857-16F5-4F3E-BA96-3DB61A6B30B0}" type="presParOf" srcId="{2554D179-5BA6-48E5-BE1C-CC3D7489D4B4}" destId="{7480D681-6413-4920-A3D7-BEE5A7E98B31}" srcOrd="3" destOrd="0" presId="urn:microsoft.com/office/officeart/2018/2/layout/IconCircleList"/>
    <dgm:cxn modelId="{D153A913-4BCA-4489-94E1-FEC411C17AFC}" type="presParOf" srcId="{2554D179-5BA6-48E5-BE1C-CC3D7489D4B4}" destId="{4AF11E7A-5995-4C72-9EA5-465D1A3BB128}" srcOrd="4" destOrd="0" presId="urn:microsoft.com/office/officeart/2018/2/layout/IconCircleList"/>
    <dgm:cxn modelId="{1D37BDC3-FC3D-43AA-8B8E-19C8D5D34FCC}" type="presParOf" srcId="{4AF11E7A-5995-4C72-9EA5-465D1A3BB128}" destId="{301F8789-309A-4035-A40A-0FC394DA4AAA}" srcOrd="0" destOrd="0" presId="urn:microsoft.com/office/officeart/2018/2/layout/IconCircleList"/>
    <dgm:cxn modelId="{C2D812D2-D1F7-4177-AFEC-76286F733E5B}" type="presParOf" srcId="{4AF11E7A-5995-4C72-9EA5-465D1A3BB128}" destId="{07A69916-895F-4ACF-98DD-7A643909507F}" srcOrd="1" destOrd="0" presId="urn:microsoft.com/office/officeart/2018/2/layout/IconCircleList"/>
    <dgm:cxn modelId="{A2877E82-45C1-413C-839C-911383B8A191}" type="presParOf" srcId="{4AF11E7A-5995-4C72-9EA5-465D1A3BB128}" destId="{C776A6CB-DD4D-40F8-88A1-0376CC5E1CA1}" srcOrd="2" destOrd="0" presId="urn:microsoft.com/office/officeart/2018/2/layout/IconCircleList"/>
    <dgm:cxn modelId="{192A4CDD-BD17-45FC-9867-EE5E2020E065}" type="presParOf" srcId="{4AF11E7A-5995-4C72-9EA5-465D1A3BB128}" destId="{197FD890-BB0A-415A-AB0E-9B363DA07E93}" srcOrd="3" destOrd="0" presId="urn:microsoft.com/office/officeart/2018/2/layout/IconCircleList"/>
    <dgm:cxn modelId="{C28B6C22-B30A-43EB-A4C7-99D156C6DBA1}" type="presParOf" srcId="{2554D179-5BA6-48E5-BE1C-CC3D7489D4B4}" destId="{1A00449D-D5AC-44B3-9BFF-2AEAE7B180B1}" srcOrd="5" destOrd="0" presId="urn:microsoft.com/office/officeart/2018/2/layout/IconCircleList"/>
    <dgm:cxn modelId="{D0469DBC-76DB-4839-8B9B-7A1F92DC9540}" type="presParOf" srcId="{2554D179-5BA6-48E5-BE1C-CC3D7489D4B4}" destId="{54F3C763-3724-4F12-A343-E008CB53D8E6}" srcOrd="6" destOrd="0" presId="urn:microsoft.com/office/officeart/2018/2/layout/IconCircleList"/>
    <dgm:cxn modelId="{FC0D0E9A-F9B9-4C9F-99F0-BE75186A7EAE}" type="presParOf" srcId="{54F3C763-3724-4F12-A343-E008CB53D8E6}" destId="{7507D811-7EA1-4B88-AFA4-165D34EF0391}" srcOrd="0" destOrd="0" presId="urn:microsoft.com/office/officeart/2018/2/layout/IconCircleList"/>
    <dgm:cxn modelId="{5EA3E691-237F-400D-9384-02BF81D73DF7}" type="presParOf" srcId="{54F3C763-3724-4F12-A343-E008CB53D8E6}" destId="{60ED0C90-3991-425F-B161-9879910E62D4}" srcOrd="1" destOrd="0" presId="urn:microsoft.com/office/officeart/2018/2/layout/IconCircleList"/>
    <dgm:cxn modelId="{E39EE4C8-8654-45E9-ACA7-A48E3A038EF3}" type="presParOf" srcId="{54F3C763-3724-4F12-A343-E008CB53D8E6}" destId="{E265DDCB-91AF-43B6-87AE-D81B3A29FD14}" srcOrd="2" destOrd="0" presId="urn:microsoft.com/office/officeart/2018/2/layout/IconCircleList"/>
    <dgm:cxn modelId="{6FBCD17F-D6E4-45BD-8435-62726635879A}" type="presParOf" srcId="{54F3C763-3724-4F12-A343-E008CB53D8E6}" destId="{BA5C8FF5-D6D9-4E7B-A613-AF0F58C4E3E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5ABE0F-822F-4179-B426-B0F8107380BB}">
      <dsp:nvSpPr>
        <dsp:cNvPr id="0" name=""/>
        <dsp:cNvSpPr/>
      </dsp:nvSpPr>
      <dsp:spPr>
        <a:xfrm>
          <a:off x="161532" y="393654"/>
          <a:ext cx="1309694" cy="130969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64E641-DA88-4B61-9951-3933F9CC5C9D}">
      <dsp:nvSpPr>
        <dsp:cNvPr id="0" name=""/>
        <dsp:cNvSpPr/>
      </dsp:nvSpPr>
      <dsp:spPr>
        <a:xfrm>
          <a:off x="436568" y="668690"/>
          <a:ext cx="759622" cy="7596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E4E19C-BEF1-48E6-BBF7-C4AEC16488FF}">
      <dsp:nvSpPr>
        <dsp:cNvPr id="0" name=""/>
        <dsp:cNvSpPr/>
      </dsp:nvSpPr>
      <dsp:spPr>
        <a:xfrm>
          <a:off x="1751875" y="393654"/>
          <a:ext cx="3087136" cy="1309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cy-GB" sz="1800" kern="1200" noProof="0" dirty="0"/>
            <a:t>Beth yw eich dulliau ymchwil o gasglu data?</a:t>
          </a:r>
        </a:p>
        <a:p>
          <a:pPr marL="0" lvl="0" indent="0" algn="l" defTabSz="800100">
            <a:lnSpc>
              <a:spcPct val="100000"/>
            </a:lnSpc>
            <a:spcBef>
              <a:spcPct val="0"/>
            </a:spcBef>
            <a:spcAft>
              <a:spcPct val="35000"/>
            </a:spcAft>
            <a:buNone/>
          </a:pPr>
          <a:r>
            <a:rPr lang="en-GB" sz="1800" kern="1200" dirty="0"/>
            <a:t>What are your research methods of data collection?</a:t>
          </a:r>
          <a:endParaRPr lang="en-US" sz="1800" kern="1200" dirty="0"/>
        </a:p>
      </dsp:txBody>
      <dsp:txXfrm>
        <a:off x="1751875" y="393654"/>
        <a:ext cx="3087136" cy="1309694"/>
      </dsp:txXfrm>
    </dsp:sp>
    <dsp:sp modelId="{6D156120-9D34-401B-936D-560D0091404B}">
      <dsp:nvSpPr>
        <dsp:cNvPr id="0" name=""/>
        <dsp:cNvSpPr/>
      </dsp:nvSpPr>
      <dsp:spPr>
        <a:xfrm>
          <a:off x="5376922" y="393654"/>
          <a:ext cx="1309694" cy="130969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AE49F0-2AF2-4EB8-A0E8-498FBE38A32C}">
      <dsp:nvSpPr>
        <dsp:cNvPr id="0" name=""/>
        <dsp:cNvSpPr/>
      </dsp:nvSpPr>
      <dsp:spPr>
        <a:xfrm>
          <a:off x="5651957" y="668690"/>
          <a:ext cx="759622" cy="7596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98386A-2538-4F10-BB4D-5C3BE9913D08}">
      <dsp:nvSpPr>
        <dsp:cNvPr id="0" name=""/>
        <dsp:cNvSpPr/>
      </dsp:nvSpPr>
      <dsp:spPr>
        <a:xfrm>
          <a:off x="6967265" y="393654"/>
          <a:ext cx="3087136" cy="1309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cy-GB" sz="1800" kern="1200" noProof="0" dirty="0"/>
            <a:t>Cyfweliadau; grŵp ffocws; holiadur; dulliau gweledol</a:t>
          </a:r>
        </a:p>
        <a:p>
          <a:pPr marL="0" lvl="0" indent="0" algn="l" defTabSz="800100">
            <a:lnSpc>
              <a:spcPct val="100000"/>
            </a:lnSpc>
            <a:spcBef>
              <a:spcPct val="0"/>
            </a:spcBef>
            <a:spcAft>
              <a:spcPct val="35000"/>
            </a:spcAft>
            <a:buNone/>
          </a:pPr>
          <a:r>
            <a:rPr lang="en-GB" sz="1800" kern="1200" dirty="0"/>
            <a:t>Interviews; focus group; questionnaire; visual methods</a:t>
          </a:r>
          <a:endParaRPr lang="en-US" sz="1800" kern="1200" dirty="0"/>
        </a:p>
      </dsp:txBody>
      <dsp:txXfrm>
        <a:off x="6967265" y="393654"/>
        <a:ext cx="3087136" cy="1309694"/>
      </dsp:txXfrm>
    </dsp:sp>
    <dsp:sp modelId="{301F8789-309A-4035-A40A-0FC394DA4AAA}">
      <dsp:nvSpPr>
        <dsp:cNvPr id="0" name=""/>
        <dsp:cNvSpPr/>
      </dsp:nvSpPr>
      <dsp:spPr>
        <a:xfrm>
          <a:off x="161532" y="2401106"/>
          <a:ext cx="1309694" cy="130969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A69916-895F-4ACF-98DD-7A643909507F}">
      <dsp:nvSpPr>
        <dsp:cNvPr id="0" name=""/>
        <dsp:cNvSpPr/>
      </dsp:nvSpPr>
      <dsp:spPr>
        <a:xfrm>
          <a:off x="436568" y="2676141"/>
          <a:ext cx="759622" cy="7596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7FD890-BB0A-415A-AB0E-9B363DA07E93}">
      <dsp:nvSpPr>
        <dsp:cNvPr id="0" name=""/>
        <dsp:cNvSpPr/>
      </dsp:nvSpPr>
      <dsp:spPr>
        <a:xfrm>
          <a:off x="1751875" y="2401106"/>
          <a:ext cx="3087136" cy="1309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cy-GB" sz="1800" kern="1200" noProof="0" dirty="0"/>
            <a:t>Cryfderau a gwendidau'r dulliau hyn ynghyd â chyfeiriadau</a:t>
          </a:r>
        </a:p>
        <a:p>
          <a:pPr marL="0" lvl="0" indent="0" algn="l" defTabSz="800100">
            <a:lnSpc>
              <a:spcPct val="100000"/>
            </a:lnSpc>
            <a:spcBef>
              <a:spcPct val="0"/>
            </a:spcBef>
            <a:spcAft>
              <a:spcPct val="35000"/>
            </a:spcAft>
            <a:buNone/>
          </a:pPr>
          <a:r>
            <a:rPr lang="en-GB" sz="1800" kern="1200" dirty="0"/>
            <a:t>Strengths and weaknesses of these methods plus reference</a:t>
          </a:r>
          <a:endParaRPr lang="en-US" sz="1800" kern="1200" dirty="0"/>
        </a:p>
      </dsp:txBody>
      <dsp:txXfrm>
        <a:off x="1751875" y="2401106"/>
        <a:ext cx="3087136" cy="1309694"/>
      </dsp:txXfrm>
    </dsp:sp>
    <dsp:sp modelId="{7507D811-7EA1-4B88-AFA4-165D34EF0391}">
      <dsp:nvSpPr>
        <dsp:cNvPr id="0" name=""/>
        <dsp:cNvSpPr/>
      </dsp:nvSpPr>
      <dsp:spPr>
        <a:xfrm>
          <a:off x="5376922" y="2401106"/>
          <a:ext cx="1309694" cy="130969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ED0C90-3991-425F-B161-9879910E62D4}">
      <dsp:nvSpPr>
        <dsp:cNvPr id="0" name=""/>
        <dsp:cNvSpPr/>
      </dsp:nvSpPr>
      <dsp:spPr>
        <a:xfrm>
          <a:off x="5651957" y="2676141"/>
          <a:ext cx="759622" cy="7596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5C8FF5-D6D9-4E7B-A613-AF0F58C4E3E2}">
      <dsp:nvSpPr>
        <dsp:cNvPr id="0" name=""/>
        <dsp:cNvSpPr/>
      </dsp:nvSpPr>
      <dsp:spPr>
        <a:xfrm>
          <a:off x="6967265" y="2401106"/>
          <a:ext cx="3087136" cy="1309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cy-GB" sz="1800" kern="1200" noProof="0" dirty="0"/>
            <a:t>Ystyriaeth o faterion moesegol.</a:t>
          </a:r>
        </a:p>
        <a:p>
          <a:pPr marL="0" lvl="0" indent="0" algn="l" defTabSz="800100">
            <a:lnSpc>
              <a:spcPct val="100000"/>
            </a:lnSpc>
            <a:spcBef>
              <a:spcPct val="0"/>
            </a:spcBef>
            <a:spcAft>
              <a:spcPct val="35000"/>
            </a:spcAft>
            <a:buNone/>
          </a:pPr>
          <a:r>
            <a:rPr lang="en-GB" sz="1800" kern="1200" dirty="0"/>
            <a:t>Consideration of ethical issues. </a:t>
          </a:r>
          <a:endParaRPr lang="en-US" sz="1800" kern="1200" dirty="0"/>
        </a:p>
      </dsp:txBody>
      <dsp:txXfrm>
        <a:off x="6967265" y="2401106"/>
        <a:ext cx="3087136" cy="130969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5EDBFE8-7AC9-4A30-901F-1C15E0FB8B58}" type="datetimeFigureOut">
              <a:rPr lang="en-GB" smtClean="0"/>
              <a:t>13/03/2025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90CDE00-1B95-4E7E-87E8-4F170B65FB37}" type="slidenum">
              <a:rPr lang="en-GB" smtClean="0"/>
              <a:t>‹#›</a:t>
            </a:fld>
            <a:endParaRPr lang="en-GB"/>
          </a:p>
        </p:txBody>
      </p:sp>
    </p:spTree>
    <p:extLst>
      <p:ext uri="{BB962C8B-B14F-4D97-AF65-F5344CB8AC3E}">
        <p14:creationId xmlns:p14="http://schemas.microsoft.com/office/powerpoint/2010/main" val="15962603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76DE02E1-7D40-4ABD-B70F-C77F8004CB89}" type="datetimeFigureOut">
              <a:rPr lang="en-GB" smtClean="0"/>
              <a:t>13/03/2025</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A1157B2C-F137-46ED-B094-B89247F527AE}" type="slidenum">
              <a:rPr lang="en-GB" smtClean="0"/>
              <a:t>‹#›</a:t>
            </a:fld>
            <a:endParaRPr lang="en-GB"/>
          </a:p>
        </p:txBody>
      </p:sp>
    </p:spTree>
    <p:extLst>
      <p:ext uri="{BB962C8B-B14F-4D97-AF65-F5344CB8AC3E}">
        <p14:creationId xmlns:p14="http://schemas.microsoft.com/office/powerpoint/2010/main" val="2515941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3C828836-1701-4445-ACD0-B166F46EA1CB}" type="slidenum">
              <a:rPr lang="cy-GB" smtClean="0"/>
              <a:t>4</a:t>
            </a:fld>
            <a:endParaRPr lang="cy-GB"/>
          </a:p>
        </p:txBody>
      </p:sp>
    </p:spTree>
    <p:extLst>
      <p:ext uri="{BB962C8B-B14F-4D97-AF65-F5344CB8AC3E}">
        <p14:creationId xmlns:p14="http://schemas.microsoft.com/office/powerpoint/2010/main" val="319852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04362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13/03/2025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32459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13/03/2025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65107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04038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1601131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88749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265404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08532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66549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740048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728129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550873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854708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2919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681110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723814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692515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970323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13/03/2025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6798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13/03/2025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25021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672170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3556662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815973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068974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836731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0240468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357103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164032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5286135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678978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120889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114075255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161676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13366994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1850427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14.png"/><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theme" Target="../theme/theme4.xml"/><Relationship Id="rId5" Type="http://schemas.openxmlformats.org/officeDocument/2006/relationships/slideLayout" Target="../slideLayouts/slideLayout21.xml"/><Relationship Id="rId4" Type="http://schemas.openxmlformats.org/officeDocument/2006/relationships/slideLayout" Target="../slideLayouts/slideLayout20.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64F3F4-CE19-49F8-9EF4-FF4EE52031C2}" type="datetimeFigureOut">
              <a:rPr lang="en-GB" smtClean="0"/>
              <a:pPr/>
              <a:t>13/03/2025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44300644"/>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988185257"/>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723981186"/>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47900315"/>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816" r:id="rId3"/>
    <p:sldLayoutId id="2147483817" r:id="rId4"/>
    <p:sldLayoutId id="214748381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70906932"/>
      </p:ext>
    </p:extLst>
  </p:cSld>
  <p:clrMap bg1="lt1" tx1="dk1" bg2="lt2" tx2="dk2" accent1="accent1" accent2="accent2" accent3="accent3" accent4="accent4" accent5="accent5" accent6="accent6" hlink="hlink" folHlink="folHlink"/>
  <p:sldLayoutIdLst>
    <p:sldLayoutId id="2147483800" r:id="rId1"/>
    <p:sldLayoutId id="2147483801" r:id="rId2"/>
    <p:sldLayoutId id="21474838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80749973"/>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8526074"/>
      </p:ext>
    </p:extLst>
  </p:cSld>
  <p:clrMap bg1="lt1" tx1="dk1" bg2="lt2" tx2="dk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13" r:id="rId6"/>
    <p:sldLayoutId id="2147483814" r:id="rId7"/>
    <p:sldLayoutId id="214748381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eg"/><Relationship Id="rId1" Type="http://schemas.openxmlformats.org/officeDocument/2006/relationships/slideLayout" Target="../slideLayouts/slideLayout19.xml"/><Relationship Id="rId5" Type="http://schemas.openxmlformats.org/officeDocument/2006/relationships/hyperlink" Target="https://creativecommons.org/licenses/by-nc-nd/3.0/" TargetMode="External"/><Relationship Id="rId4" Type="http://schemas.openxmlformats.org/officeDocument/2006/relationships/hyperlink" Target="http://jobsanger.blogspot.com/2011/11/are-we-destroying-generation-of-young.html"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3" Type="http://schemas.openxmlformats.org/officeDocument/2006/relationships/hyperlink" Target="http://www.codlrc.org/research/faqresearch/develop" TargetMode="External"/><Relationship Id="rId2" Type="http://schemas.openxmlformats.org/officeDocument/2006/relationships/image" Target="../media/image31.png"/><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3" Type="http://schemas.openxmlformats.org/officeDocument/2006/relationships/hyperlink" Target="https://childrens-participation.org/" TargetMode="External"/><Relationship Id="rId2" Type="http://schemas.openxmlformats.org/officeDocument/2006/relationships/hyperlink" Target="https://childrens-participation.org/cy/hafan" TargetMode="Externa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3" Type="http://schemas.openxmlformats.org/officeDocument/2006/relationships/hyperlink" Target="http://www.blogs.hss.ed.ac.uk/pubs-and-publications/2016/10/17/preparing-for-your-literature-review/" TargetMode="External"/><Relationship Id="rId2" Type="http://schemas.openxmlformats.org/officeDocument/2006/relationships/image" Target="../media/image45.jpg"/><Relationship Id="rId1" Type="http://schemas.openxmlformats.org/officeDocument/2006/relationships/slideLayout" Target="../slideLayouts/slideLayout20.xml"/><Relationship Id="rId4" Type="http://schemas.openxmlformats.org/officeDocument/2006/relationships/hyperlink" Target="https://creativecommons.org/licenses/by-nc-nd/3.0/"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www.blogs.hss.ed.ac.uk/pubs-and-publications/2016/10/17/preparing-for-your-literature-review/" TargetMode="External"/><Relationship Id="rId2" Type="http://schemas.openxmlformats.org/officeDocument/2006/relationships/image" Target="../media/image45.jpg"/><Relationship Id="rId1" Type="http://schemas.openxmlformats.org/officeDocument/2006/relationships/slideLayout" Target="../slideLayouts/slideLayout20.xml"/><Relationship Id="rId4" Type="http://schemas.openxmlformats.org/officeDocument/2006/relationships/hyperlink" Target="https://creativecommons.org/licenses/by-nc-nd/3.0/"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istemasdegestaointegrada.blogspot.com/2017/04/a-iso-90012015-e-o-conhecimento.html" TargetMode="External"/><Relationship Id="rId2" Type="http://schemas.openxmlformats.org/officeDocument/2006/relationships/image" Target="../media/image46.png"/><Relationship Id="rId1" Type="http://schemas.openxmlformats.org/officeDocument/2006/relationships/slideLayout" Target="../slideLayouts/slideLayout20.xml"/><Relationship Id="rId4" Type="http://schemas.openxmlformats.org/officeDocument/2006/relationships/hyperlink" Target="https://creativecommons.org/licenses/by-nc-sa/3.0/"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istemasdegestaointegrada.blogspot.com/2017/04/a-iso-90012015-e-o-conhecimento.html" TargetMode="External"/><Relationship Id="rId2" Type="http://schemas.openxmlformats.org/officeDocument/2006/relationships/image" Target="../media/image46.png"/><Relationship Id="rId1" Type="http://schemas.openxmlformats.org/officeDocument/2006/relationships/slideLayout" Target="../slideLayouts/slideLayout20.xml"/><Relationship Id="rId4" Type="http://schemas.openxmlformats.org/officeDocument/2006/relationships/hyperlink" Target="https://creativecommons.org/licenses/by-nc-sa/3.0/"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itn.hms.harvard.edu/flash/2017/opinion-socially-conscious-scientist/" TargetMode="External"/><Relationship Id="rId2" Type="http://schemas.openxmlformats.org/officeDocument/2006/relationships/image" Target="../media/image47.jpeg"/><Relationship Id="rId1" Type="http://schemas.openxmlformats.org/officeDocument/2006/relationships/slideLayout" Target="../slideLayouts/slideLayout20.xml"/><Relationship Id="rId4" Type="http://schemas.openxmlformats.org/officeDocument/2006/relationships/hyperlink" Target="https://creativecommons.org/licenses/by-nc-sa/3.0/"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itn.hms.harvard.edu/flash/2017/opinion-socially-conscious-scientist/" TargetMode="External"/><Relationship Id="rId2" Type="http://schemas.openxmlformats.org/officeDocument/2006/relationships/image" Target="../media/image47.jpeg"/><Relationship Id="rId1" Type="http://schemas.openxmlformats.org/officeDocument/2006/relationships/slideLayout" Target="../slideLayouts/slideLayout20.xml"/><Relationship Id="rId4" Type="http://schemas.openxmlformats.org/officeDocument/2006/relationships/hyperlink" Target="https://creativecommons.org/licenses/by-nc-sa/3.0/"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gcu.ac.uk/library/pilot/researchskills/criticalreviewing/criticalthinkingdiagram/" TargetMode="External"/><Relationship Id="rId2" Type="http://schemas.openxmlformats.org/officeDocument/2006/relationships/image" Target="../media/image48.jpg"/><Relationship Id="rId1" Type="http://schemas.openxmlformats.org/officeDocument/2006/relationships/slideLayout" Target="../slideLayouts/slideLayout20.xml"/><Relationship Id="rId4" Type="http://schemas.openxmlformats.org/officeDocument/2006/relationships/hyperlink" Target="https://creativecommons.org/licenses/by/3.0/"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gcu.ac.uk/library/pilot/researchskills/criticalreviewing/criticalthinkingdiagram/" TargetMode="External"/><Relationship Id="rId2" Type="http://schemas.openxmlformats.org/officeDocument/2006/relationships/image" Target="../media/image48.jpg"/><Relationship Id="rId1" Type="http://schemas.openxmlformats.org/officeDocument/2006/relationships/slideLayout" Target="../slideLayouts/slideLayout21.xml"/><Relationship Id="rId4" Type="http://schemas.openxmlformats.org/officeDocument/2006/relationships/hyperlink" Target="https://creativecommons.org/licenses/by/3.0/"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tonybates.ca/2014/08/25/developing-intellectual-and-practical-skills-in-a-digital-age/" TargetMode="External"/><Relationship Id="rId2" Type="http://schemas.openxmlformats.org/officeDocument/2006/relationships/image" Target="../media/image49.jpg"/><Relationship Id="rId1" Type="http://schemas.openxmlformats.org/officeDocument/2006/relationships/slideLayout" Target="../slideLayouts/slideLayout21.xml"/><Relationship Id="rId4" Type="http://schemas.openxmlformats.org/officeDocument/2006/relationships/hyperlink" Target="https://creativecommons.org/licenses/by-nc-sa/3.0/"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tonybates.ca/2014/08/25/developing-intellectual-and-practical-skills-in-a-digital-age/" TargetMode="External"/><Relationship Id="rId2" Type="http://schemas.openxmlformats.org/officeDocument/2006/relationships/image" Target="../media/image49.jpg"/><Relationship Id="rId1" Type="http://schemas.openxmlformats.org/officeDocument/2006/relationships/slideLayout" Target="../slideLayouts/slideLayout21.xml"/><Relationship Id="rId4" Type="http://schemas.openxmlformats.org/officeDocument/2006/relationships/hyperlink" Target="https://creativecommons.org/licenses/by-nc-sa/3.0/"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philbasiceducation.blogspot.com/2012/07/education-for-life-and-work-developing.html" TargetMode="External"/><Relationship Id="rId2" Type="http://schemas.openxmlformats.org/officeDocument/2006/relationships/image" Target="../media/image50.gif"/><Relationship Id="rId1" Type="http://schemas.openxmlformats.org/officeDocument/2006/relationships/slideLayout" Target="../slideLayouts/slideLayout21.xml"/><Relationship Id="rId4" Type="http://schemas.openxmlformats.org/officeDocument/2006/relationships/hyperlink" Target="https://creativecommons.org/licenses/by-nc/3.0/"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philbasiceducation.blogspot.com/2012/07/education-for-life-and-work-developing.html" TargetMode="External"/><Relationship Id="rId2" Type="http://schemas.openxmlformats.org/officeDocument/2006/relationships/image" Target="../media/image50.gif"/><Relationship Id="rId1" Type="http://schemas.openxmlformats.org/officeDocument/2006/relationships/slideLayout" Target="../slideLayouts/slideLayout21.xml"/><Relationship Id="rId4" Type="http://schemas.openxmlformats.org/officeDocument/2006/relationships/hyperlink" Target="https://creativecommons.org/licenses/by-nc/3.0/"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justintarte.blogspot.com/2011/12/top-10-questions-to-ask-yourself-in.html?m=0" TargetMode="External"/><Relationship Id="rId2" Type="http://schemas.openxmlformats.org/officeDocument/2006/relationships/image" Target="../media/image51.jpg"/><Relationship Id="rId1" Type="http://schemas.openxmlformats.org/officeDocument/2006/relationships/slideLayout" Target="../slideLayouts/slideLayout21.xml"/><Relationship Id="rId4" Type="http://schemas.openxmlformats.org/officeDocument/2006/relationships/hyperlink" Target="https://creativecommons.org/licenses/by/3.0/"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021821" y="3812954"/>
            <a:ext cx="6465287" cy="1516014"/>
          </a:xfrm>
        </p:spPr>
        <p:txBody>
          <a:bodyPr>
            <a:normAutofit fontScale="90000"/>
          </a:bodyPr>
          <a:lstStyle/>
          <a:p>
            <a:r>
              <a:rPr lang="cy-GB" sz="5400" dirty="0"/>
              <a:t>Cynnig Ymchwil</a:t>
            </a:r>
            <a:br>
              <a:rPr lang="cy-GB" sz="5400" dirty="0"/>
            </a:br>
            <a:r>
              <a:rPr lang="en-GB" sz="5400" dirty="0"/>
              <a:t>Research Proposal</a:t>
            </a:r>
          </a:p>
        </p:txBody>
      </p:sp>
      <p:sp>
        <p:nvSpPr>
          <p:cNvPr id="3" name="Subtitle 2"/>
          <p:cNvSpPr>
            <a:spLocks noGrp="1"/>
          </p:cNvSpPr>
          <p:nvPr>
            <p:ph type="subTitle" idx="1"/>
          </p:nvPr>
        </p:nvSpPr>
        <p:spPr>
          <a:xfrm>
            <a:off x="5021821" y="5405864"/>
            <a:ext cx="6465286" cy="747256"/>
          </a:xfrm>
        </p:spPr>
        <p:txBody>
          <a:bodyPr>
            <a:normAutofit/>
          </a:bodyPr>
          <a:lstStyle/>
          <a:p>
            <a:r>
              <a:rPr lang="cy-GB" sz="1700" b="1" i="1" dirty="0"/>
              <a:t>Aseiniad 2</a:t>
            </a:r>
            <a:r>
              <a:rPr lang="cy-GB" sz="1700" dirty="0">
                <a:solidFill>
                  <a:srgbClr val="FFFFFF"/>
                </a:solidFill>
              </a:rPr>
              <a:t> 				</a:t>
            </a:r>
            <a:r>
              <a:rPr lang="en-GB" sz="1700" b="1" i="1" dirty="0"/>
              <a:t>Assignment 2</a:t>
            </a:r>
          </a:p>
          <a:p>
            <a:endParaRPr lang="cy-GB" sz="1700" dirty="0">
              <a:solidFill>
                <a:srgbClr val="FFFFFF"/>
              </a:solidFill>
            </a:endParaRPr>
          </a:p>
        </p:txBody>
      </p:sp>
      <p:pic>
        <p:nvPicPr>
          <p:cNvPr id="14" name="Picture 13" descr="Kacamata di atas buku">
            <a:extLst>
              <a:ext uri="{FF2B5EF4-FFF2-40B4-BE49-F238E27FC236}">
                <a16:creationId xmlns:a16="http://schemas.microsoft.com/office/drawing/2014/main" id="{007AF4BA-1F75-4929-A67B-2964FB39A34D}"/>
              </a:ext>
            </a:extLst>
          </p:cNvPr>
          <p:cNvPicPr>
            <a:picLocks noChangeAspect="1"/>
          </p:cNvPicPr>
          <p:nvPr/>
        </p:nvPicPr>
        <p:blipFill rotWithShape="1">
          <a:blip r:embed="rId2"/>
          <a:srcRect l="15534" r="40113"/>
          <a:stretch/>
        </p:blipFill>
        <p:spPr>
          <a:xfrm>
            <a:off x="227712" y="188640"/>
            <a:ext cx="4160452" cy="5494454"/>
          </a:xfrm>
          <a:prstGeom prst="rect">
            <a:avLst/>
          </a:prstGeom>
        </p:spPr>
      </p:pic>
      <p:pic>
        <p:nvPicPr>
          <p:cNvPr id="5" name="Picture 4" descr="A large crowd of people&#10;&#10;Description automatically generated with medium confidence">
            <a:extLst>
              <a:ext uri="{FF2B5EF4-FFF2-40B4-BE49-F238E27FC236}">
                <a16:creationId xmlns:a16="http://schemas.microsoft.com/office/drawing/2014/main" id="{FFC4E617-D3C8-6A4C-9FBB-3633DF12621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17" r="2" b="1984"/>
          <a:stretch/>
        </p:blipFill>
        <p:spPr>
          <a:xfrm>
            <a:off x="4654296" y="299363"/>
            <a:ext cx="7217085" cy="3008188"/>
          </a:xfrm>
          <a:prstGeom prst="rect">
            <a:avLst/>
          </a:prstGeom>
        </p:spPr>
      </p:pic>
      <p:sp>
        <p:nvSpPr>
          <p:cNvPr id="6" name="TextBox 5">
            <a:extLst>
              <a:ext uri="{FF2B5EF4-FFF2-40B4-BE49-F238E27FC236}">
                <a16:creationId xmlns:a16="http://schemas.microsoft.com/office/drawing/2014/main" id="{449628F4-EF38-E940-B814-06877BFD92B8}"/>
              </a:ext>
            </a:extLst>
          </p:cNvPr>
          <p:cNvSpPr txBox="1"/>
          <p:nvPr/>
        </p:nvSpPr>
        <p:spPr>
          <a:xfrm>
            <a:off x="9412054" y="3107496"/>
            <a:ext cx="245932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jobsanger.blogspot.com/2011/11/are-we-destroying-generation-of-young.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4208507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942E1-9E54-8D28-7E34-2F5543F030EA}"/>
              </a:ext>
            </a:extLst>
          </p:cNvPr>
          <p:cNvSpPr>
            <a:spLocks noGrp="1"/>
          </p:cNvSpPr>
          <p:nvPr>
            <p:ph type="title"/>
          </p:nvPr>
        </p:nvSpPr>
        <p:spPr/>
        <p:txBody>
          <a:bodyPr>
            <a:normAutofit fontScale="90000"/>
          </a:bodyPr>
          <a:lstStyle/>
          <a:p>
            <a:r>
              <a:rPr lang="cy-GB" dirty="0"/>
              <a:t>NODAU’R SESIWN HEDDIW</a:t>
            </a:r>
            <a:br>
              <a:rPr lang="en-GB" dirty="0"/>
            </a:br>
            <a:r>
              <a:rPr lang="en-GB" dirty="0"/>
              <a:t>Aims of today’s session</a:t>
            </a:r>
          </a:p>
        </p:txBody>
      </p:sp>
      <p:sp>
        <p:nvSpPr>
          <p:cNvPr id="4" name="Content Placeholder 3">
            <a:extLst>
              <a:ext uri="{FF2B5EF4-FFF2-40B4-BE49-F238E27FC236}">
                <a16:creationId xmlns:a16="http://schemas.microsoft.com/office/drawing/2014/main" id="{B1602CFD-7CCF-3139-8E7D-5B8F1CAE3154}"/>
              </a:ext>
            </a:extLst>
          </p:cNvPr>
          <p:cNvSpPr>
            <a:spLocks noGrp="1"/>
          </p:cNvSpPr>
          <p:nvPr>
            <p:ph sz="half" idx="1"/>
          </p:nvPr>
        </p:nvSpPr>
        <p:spPr/>
        <p:txBody>
          <a:bodyPr/>
          <a:lstStyle/>
          <a:p>
            <a:pPr lvl="0">
              <a:buClr>
                <a:srgbClr val="B71E42"/>
              </a:buClr>
              <a:defRPr/>
            </a:pPr>
            <a:r>
              <a:rPr lang="cy-GB" dirty="0">
                <a:solidFill>
                  <a:prstClr val="black"/>
                </a:solidFill>
              </a:rPr>
              <a:t>Nodi’r deilliannau allweddol ar gyfer asesiad 2</a:t>
            </a:r>
          </a:p>
          <a:p>
            <a:pPr lvl="0">
              <a:buClr>
                <a:srgbClr val="B71E42"/>
              </a:buClr>
              <a:defRPr/>
            </a:pPr>
            <a:r>
              <a:rPr lang="cy-GB" dirty="0">
                <a:solidFill>
                  <a:prstClr val="black"/>
                </a:solidFill>
              </a:rPr>
              <a:t>Rhoi trosolwg o sut i gyflwyno eich cynnig ymchwil</a:t>
            </a:r>
          </a:p>
          <a:p>
            <a:pPr lvl="0">
              <a:buClr>
                <a:srgbClr val="B71E42"/>
              </a:buClr>
              <a:defRPr/>
            </a:pPr>
            <a:r>
              <a:rPr lang="cy-GB" dirty="0">
                <a:solidFill>
                  <a:prstClr val="black"/>
                </a:solidFill>
              </a:rPr>
              <a:t>Cysylltu hyn â'ch cynlluniau ymchwil chi fel rhan o'ch traethawd hir</a:t>
            </a:r>
            <a:endParaRPr lang="cy-GB" dirty="0"/>
          </a:p>
        </p:txBody>
      </p:sp>
      <p:sp>
        <p:nvSpPr>
          <p:cNvPr id="5" name="Content Placeholder 4">
            <a:extLst>
              <a:ext uri="{FF2B5EF4-FFF2-40B4-BE49-F238E27FC236}">
                <a16:creationId xmlns:a16="http://schemas.microsoft.com/office/drawing/2014/main" id="{50DA7ED5-E19C-3CE8-8244-A2FF0B1A0B34}"/>
              </a:ext>
            </a:extLst>
          </p:cNvPr>
          <p:cNvSpPr>
            <a:spLocks noGrp="1"/>
          </p:cNvSpPr>
          <p:nvPr>
            <p:ph sz="half" idx="2"/>
          </p:nvPr>
        </p:nvSpPr>
        <p:spPr/>
        <p:txBody>
          <a:bodyPr/>
          <a:lstStyle/>
          <a:p>
            <a:r>
              <a:rPr lang="en-GB" dirty="0"/>
              <a:t>Identify the key outcomes for assessment 2</a:t>
            </a:r>
          </a:p>
          <a:p>
            <a:r>
              <a:rPr lang="en-GB" dirty="0"/>
              <a:t>Provide an overview of how to lay out your research proposal</a:t>
            </a:r>
          </a:p>
          <a:p>
            <a:r>
              <a:rPr lang="en-GB" dirty="0"/>
              <a:t>Relate this to your own plans for research as part of your dissertation</a:t>
            </a:r>
          </a:p>
          <a:p>
            <a:endParaRPr lang="en-GB" dirty="0"/>
          </a:p>
          <a:p>
            <a:endParaRPr lang="en-GB" dirty="0"/>
          </a:p>
        </p:txBody>
      </p:sp>
    </p:spTree>
    <p:extLst>
      <p:ext uri="{BB962C8B-B14F-4D97-AF65-F5344CB8AC3E}">
        <p14:creationId xmlns:p14="http://schemas.microsoft.com/office/powerpoint/2010/main" val="3428676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DFB02-CA29-1847-A34F-AADCAD832EF9}"/>
              </a:ext>
            </a:extLst>
          </p:cNvPr>
          <p:cNvSpPr>
            <a:spLocks noGrp="1"/>
          </p:cNvSpPr>
          <p:nvPr>
            <p:ph type="title"/>
          </p:nvPr>
        </p:nvSpPr>
        <p:spPr>
          <a:xfrm>
            <a:off x="1449217" y="804889"/>
            <a:ext cx="9605635" cy="1059305"/>
          </a:xfrm>
        </p:spPr>
        <p:txBody>
          <a:bodyPr anchor="ctr">
            <a:normAutofit/>
          </a:bodyPr>
          <a:lstStyle/>
          <a:p>
            <a:r>
              <a:rPr lang="en-US" sz="3400" dirty="0"/>
              <a:t>Assignment 2 Submission date </a:t>
            </a:r>
            <a:r>
              <a:rPr lang="en-US" sz="3400" b="1" dirty="0"/>
              <a:t>6.5.25@23:59</a:t>
            </a:r>
            <a:br>
              <a:rPr lang="en-US" sz="3400" dirty="0"/>
            </a:br>
            <a:r>
              <a:rPr lang="en-US" sz="3400" dirty="0"/>
              <a:t>ASEINIAD </a:t>
            </a:r>
            <a:r>
              <a:rPr kumimoji="0" lang="en-US" sz="3400" b="0" i="0" u="none" strike="noStrike" kern="1200" cap="all" spc="0" normalizeH="0" baseline="0" noProof="0" dirty="0">
                <a:ln>
                  <a:noFill/>
                </a:ln>
                <a:effectLst/>
                <a:uLnTx/>
                <a:uFillTx/>
              </a:rPr>
              <a:t>2 DYDDIAD CYFLWYNO </a:t>
            </a:r>
            <a:r>
              <a:rPr lang="en-US" sz="3400" b="1" cap="all" dirty="0"/>
              <a:t>6</a:t>
            </a:r>
            <a:r>
              <a:rPr kumimoji="0" lang="en-US" sz="3400" b="1" i="0" u="none" strike="noStrike" kern="1200" cap="all" spc="0" normalizeH="0" baseline="0" noProof="0" dirty="0">
                <a:ln>
                  <a:noFill/>
                </a:ln>
                <a:effectLst/>
                <a:uLnTx/>
                <a:uFillTx/>
              </a:rPr>
              <a:t>.5.25@23:59</a:t>
            </a:r>
            <a:endParaRPr lang="en-US" sz="3400" b="1" dirty="0"/>
          </a:p>
        </p:txBody>
      </p:sp>
      <p:sp>
        <p:nvSpPr>
          <p:cNvPr id="3" name="Content Placeholder 2">
            <a:extLst>
              <a:ext uri="{FF2B5EF4-FFF2-40B4-BE49-F238E27FC236}">
                <a16:creationId xmlns:a16="http://schemas.microsoft.com/office/drawing/2014/main" id="{7A496CAC-3DF9-1F49-AE67-B7C8C7B17FE9}"/>
              </a:ext>
            </a:extLst>
          </p:cNvPr>
          <p:cNvSpPr>
            <a:spLocks noGrp="1"/>
          </p:cNvSpPr>
          <p:nvPr>
            <p:ph sz="half" idx="1"/>
          </p:nvPr>
        </p:nvSpPr>
        <p:spPr>
          <a:xfrm>
            <a:off x="1447331" y="2010878"/>
            <a:ext cx="4645152" cy="3448595"/>
          </a:xfrm>
        </p:spPr>
        <p:txBody>
          <a:bodyPr>
            <a:normAutofit/>
          </a:bodyPr>
          <a:lstStyle/>
          <a:p>
            <a:r>
              <a:rPr lang="cy-GB" sz="2600"/>
              <a:t>Amlinellwch gynnig ymchwil ar gyfer astudiaeth ar raddfa fach (gall hyn fod yn gysylltiedig â ffocws eich traethawd hir).</a:t>
            </a:r>
          </a:p>
          <a:p>
            <a:r>
              <a:rPr lang="en-US" sz="2600"/>
              <a:t>Outline a research proposal for a small- scale study (this may be related to your dissertation focus). </a:t>
            </a:r>
          </a:p>
        </p:txBody>
      </p:sp>
      <p:pic>
        <p:nvPicPr>
          <p:cNvPr id="7" name="Picture 6" descr="Diagram&#10;&#10;Description automatically generated">
            <a:extLst>
              <a:ext uri="{FF2B5EF4-FFF2-40B4-BE49-F238E27FC236}">
                <a16:creationId xmlns:a16="http://schemas.microsoft.com/office/drawing/2014/main" id="{005DA0E0-3DD1-5341-9F9E-DA75DFCC9EC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76" r="1845" b="2"/>
          <a:stretch/>
        </p:blipFill>
        <p:spPr>
          <a:xfrm>
            <a:off x="6413771" y="2017343"/>
            <a:ext cx="4645152" cy="3441520"/>
          </a:xfrm>
          <a:prstGeom prst="rect">
            <a:avLst/>
          </a:prstGeom>
          <a:noFill/>
        </p:spPr>
      </p:pic>
    </p:spTree>
    <p:extLst>
      <p:ext uri="{BB962C8B-B14F-4D97-AF65-F5344CB8AC3E}">
        <p14:creationId xmlns:p14="http://schemas.microsoft.com/office/powerpoint/2010/main" val="1729477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9217" y="260649"/>
            <a:ext cx="9929983" cy="1603546"/>
          </a:xfrm>
        </p:spPr>
        <p:txBody>
          <a:bodyPr>
            <a:normAutofit fontScale="90000"/>
          </a:bodyPr>
          <a:lstStyle/>
          <a:p>
            <a:r>
              <a:rPr lang="cy-GB" noProof="0" dirty="0"/>
              <a:t>Beth ydyn ni’n ei olygu wrth ‘Ddyluniad </a:t>
            </a:r>
            <a:r>
              <a:rPr lang="cy-GB" dirty="0"/>
              <a:t>Y</a:t>
            </a:r>
            <a:r>
              <a:rPr lang="cy-GB" noProof="0" dirty="0" err="1"/>
              <a:t>mchwil</a:t>
            </a:r>
            <a:r>
              <a:rPr lang="cy-GB" noProof="0" dirty="0"/>
              <a:t>’?</a:t>
            </a:r>
            <a:br>
              <a:rPr lang="cy-GB" noProof="0" dirty="0"/>
            </a:br>
            <a:r>
              <a:rPr lang="cy-GB" noProof="0" dirty="0" err="1"/>
              <a:t>What</a:t>
            </a:r>
            <a:r>
              <a:rPr lang="cy-GB" noProof="0" dirty="0"/>
              <a:t> do we </a:t>
            </a:r>
            <a:r>
              <a:rPr lang="cy-GB" noProof="0" dirty="0" err="1"/>
              <a:t>mean</a:t>
            </a:r>
            <a:r>
              <a:rPr lang="cy-GB" noProof="0" dirty="0"/>
              <a:t> by ‘Research Design’?</a:t>
            </a:r>
          </a:p>
        </p:txBody>
      </p:sp>
      <p:sp>
        <p:nvSpPr>
          <p:cNvPr id="3" name="Content Placeholder 2"/>
          <p:cNvSpPr>
            <a:spLocks noGrp="1"/>
          </p:cNvSpPr>
          <p:nvPr>
            <p:ph sz="half" idx="1"/>
          </p:nvPr>
        </p:nvSpPr>
        <p:spPr/>
        <p:txBody>
          <a:bodyPr>
            <a:normAutofit fontScale="70000" lnSpcReduction="20000"/>
          </a:bodyPr>
          <a:lstStyle/>
          <a:p>
            <a:r>
              <a:rPr lang="cy-GB" altLang="en-US" noProof="0" dirty="0"/>
              <a:t>Mae eich dyluniad ymchwil yn amlinelliad ar gyfer ymgymryd ag astudiaeth gyda’r rheolaeth fwyaf dros ffactorau a allai atal dilysrwydd y canfyddiadau (Burns &amp; Grove, 2016)</a:t>
            </a:r>
          </a:p>
          <a:p>
            <a:r>
              <a:rPr lang="cy-GB" altLang="en-US" noProof="0" dirty="0"/>
              <a:t>Mae’n darparu </a:t>
            </a:r>
            <a:r>
              <a:rPr lang="cy-GB" altLang="en-US" b="1" noProof="0" dirty="0"/>
              <a:t>trosolwg </a:t>
            </a:r>
            <a:r>
              <a:rPr lang="cy-GB" altLang="en-US" noProof="0" dirty="0"/>
              <a:t>o deitl yr ymchwil, y cwestiynau ymchwil a sut y byddant yn cael eu hateb</a:t>
            </a:r>
          </a:p>
          <a:p>
            <a:endParaRPr lang="cy-GB" altLang="en-US" noProof="0" dirty="0"/>
          </a:p>
          <a:p>
            <a:r>
              <a:rPr lang="cy-GB" altLang="en-US" b="1" noProof="0" dirty="0"/>
              <a:t>Deialog</a:t>
            </a:r>
            <a:r>
              <a:rPr lang="cy-GB" altLang="en-US" noProof="0" dirty="0"/>
              <a:t>: mewn trafodaeth 2 funud aralleiriwch yr uchod i wneud eich ystyr eich hun</a:t>
            </a:r>
          </a:p>
        </p:txBody>
      </p:sp>
      <p:sp>
        <p:nvSpPr>
          <p:cNvPr id="4" name="Content Placeholder 3">
            <a:extLst>
              <a:ext uri="{FF2B5EF4-FFF2-40B4-BE49-F238E27FC236}">
                <a16:creationId xmlns:a16="http://schemas.microsoft.com/office/drawing/2014/main" id="{34E2DC30-1802-4174-A753-DEB3C6F0F86D}"/>
              </a:ext>
            </a:extLst>
          </p:cNvPr>
          <p:cNvSpPr>
            <a:spLocks noGrp="1"/>
          </p:cNvSpPr>
          <p:nvPr>
            <p:ph sz="half" idx="2"/>
          </p:nvPr>
        </p:nvSpPr>
        <p:spPr/>
        <p:txBody>
          <a:bodyPr>
            <a:normAutofit fontScale="70000" lnSpcReduction="20000"/>
          </a:bodyPr>
          <a:lstStyle/>
          <a:p>
            <a:pPr lvl="0">
              <a:buClr>
                <a:srgbClr val="B71E42"/>
              </a:buClr>
            </a:pPr>
            <a:r>
              <a:rPr lang="cy-GB" altLang="en-US" dirty="0" err="1">
                <a:solidFill>
                  <a:prstClr val="black"/>
                </a:solidFill>
              </a:rPr>
              <a:t>Your</a:t>
            </a:r>
            <a:r>
              <a:rPr lang="cy-GB" altLang="en-US" dirty="0">
                <a:solidFill>
                  <a:prstClr val="black"/>
                </a:solidFill>
              </a:rPr>
              <a:t> </a:t>
            </a:r>
            <a:r>
              <a:rPr lang="cy-GB" altLang="en-US" dirty="0" err="1">
                <a:solidFill>
                  <a:prstClr val="black"/>
                </a:solidFill>
              </a:rPr>
              <a:t>research</a:t>
            </a:r>
            <a:r>
              <a:rPr lang="cy-GB" altLang="en-US" dirty="0">
                <a:solidFill>
                  <a:prstClr val="black"/>
                </a:solidFill>
              </a:rPr>
              <a:t> </a:t>
            </a:r>
            <a:r>
              <a:rPr lang="cy-GB" altLang="en-US" dirty="0" err="1">
                <a:solidFill>
                  <a:prstClr val="black"/>
                </a:solidFill>
              </a:rPr>
              <a:t>design</a:t>
            </a:r>
            <a:r>
              <a:rPr lang="cy-GB" altLang="en-US" dirty="0">
                <a:solidFill>
                  <a:prstClr val="black"/>
                </a:solidFill>
              </a:rPr>
              <a:t> is </a:t>
            </a:r>
            <a:r>
              <a:rPr lang="cy-GB" altLang="en-US" dirty="0" err="1">
                <a:solidFill>
                  <a:prstClr val="black"/>
                </a:solidFill>
              </a:rPr>
              <a:t>an</a:t>
            </a:r>
            <a:r>
              <a:rPr lang="cy-GB" altLang="en-US" dirty="0">
                <a:solidFill>
                  <a:prstClr val="black"/>
                </a:solidFill>
              </a:rPr>
              <a:t> </a:t>
            </a:r>
            <a:r>
              <a:rPr lang="cy-GB" altLang="en-US" dirty="0" err="1">
                <a:solidFill>
                  <a:prstClr val="black"/>
                </a:solidFill>
              </a:rPr>
              <a:t>outline</a:t>
            </a:r>
            <a:r>
              <a:rPr lang="cy-GB" altLang="en-US" dirty="0">
                <a:solidFill>
                  <a:prstClr val="black"/>
                </a:solidFill>
              </a:rPr>
              <a:t> </a:t>
            </a:r>
            <a:r>
              <a:rPr lang="cy-GB" altLang="en-US" dirty="0" err="1">
                <a:solidFill>
                  <a:prstClr val="black"/>
                </a:solidFill>
              </a:rPr>
              <a:t>for</a:t>
            </a:r>
            <a:r>
              <a:rPr lang="cy-GB" altLang="en-US" dirty="0">
                <a:solidFill>
                  <a:prstClr val="black"/>
                </a:solidFill>
              </a:rPr>
              <a:t> </a:t>
            </a:r>
            <a:r>
              <a:rPr lang="cy-GB" altLang="en-US" dirty="0" err="1">
                <a:solidFill>
                  <a:prstClr val="black"/>
                </a:solidFill>
              </a:rPr>
              <a:t>undertaking</a:t>
            </a:r>
            <a:r>
              <a:rPr lang="cy-GB" altLang="en-US" dirty="0">
                <a:solidFill>
                  <a:prstClr val="black"/>
                </a:solidFill>
              </a:rPr>
              <a:t> a </a:t>
            </a:r>
            <a:r>
              <a:rPr lang="cy-GB" altLang="en-US" dirty="0" err="1">
                <a:solidFill>
                  <a:prstClr val="black"/>
                </a:solidFill>
              </a:rPr>
              <a:t>study</a:t>
            </a:r>
            <a:r>
              <a:rPr lang="cy-GB" altLang="en-US" dirty="0">
                <a:solidFill>
                  <a:prstClr val="black"/>
                </a:solidFill>
              </a:rPr>
              <a:t> </a:t>
            </a:r>
            <a:r>
              <a:rPr lang="cy-GB" altLang="en-US" dirty="0" err="1">
                <a:solidFill>
                  <a:prstClr val="black"/>
                </a:solidFill>
              </a:rPr>
              <a:t>with</a:t>
            </a:r>
            <a:r>
              <a:rPr lang="cy-GB" altLang="en-US" dirty="0">
                <a:solidFill>
                  <a:prstClr val="black"/>
                </a:solidFill>
              </a:rPr>
              <a:t> </a:t>
            </a:r>
            <a:r>
              <a:rPr lang="cy-GB" altLang="en-US" dirty="0" err="1">
                <a:solidFill>
                  <a:prstClr val="black"/>
                </a:solidFill>
              </a:rPr>
              <a:t>maximum</a:t>
            </a:r>
            <a:r>
              <a:rPr lang="cy-GB" altLang="en-US" dirty="0">
                <a:solidFill>
                  <a:prstClr val="black"/>
                </a:solidFill>
              </a:rPr>
              <a:t> </a:t>
            </a:r>
            <a:r>
              <a:rPr lang="cy-GB" altLang="en-US" dirty="0" err="1">
                <a:solidFill>
                  <a:prstClr val="black"/>
                </a:solidFill>
              </a:rPr>
              <a:t>control</a:t>
            </a:r>
            <a:r>
              <a:rPr lang="cy-GB" altLang="en-US" dirty="0">
                <a:solidFill>
                  <a:prstClr val="black"/>
                </a:solidFill>
              </a:rPr>
              <a:t> </a:t>
            </a:r>
            <a:r>
              <a:rPr lang="cy-GB" altLang="en-US" dirty="0" err="1">
                <a:solidFill>
                  <a:prstClr val="black"/>
                </a:solidFill>
              </a:rPr>
              <a:t>over</a:t>
            </a:r>
            <a:r>
              <a:rPr lang="cy-GB" altLang="en-US" dirty="0">
                <a:solidFill>
                  <a:prstClr val="black"/>
                </a:solidFill>
              </a:rPr>
              <a:t> </a:t>
            </a:r>
            <a:r>
              <a:rPr lang="cy-GB" altLang="en-US" dirty="0" err="1">
                <a:solidFill>
                  <a:prstClr val="black"/>
                </a:solidFill>
              </a:rPr>
              <a:t>factors</a:t>
            </a:r>
            <a:r>
              <a:rPr lang="cy-GB" altLang="en-US" dirty="0">
                <a:solidFill>
                  <a:prstClr val="black"/>
                </a:solidFill>
              </a:rPr>
              <a:t> </a:t>
            </a:r>
            <a:r>
              <a:rPr lang="cy-GB" altLang="en-US" dirty="0" err="1">
                <a:solidFill>
                  <a:prstClr val="black"/>
                </a:solidFill>
              </a:rPr>
              <a:t>that</a:t>
            </a:r>
            <a:r>
              <a:rPr lang="cy-GB" altLang="en-US" dirty="0">
                <a:solidFill>
                  <a:prstClr val="black"/>
                </a:solidFill>
              </a:rPr>
              <a:t> </a:t>
            </a:r>
            <a:r>
              <a:rPr lang="cy-GB" altLang="en-US" dirty="0" err="1">
                <a:solidFill>
                  <a:prstClr val="black"/>
                </a:solidFill>
              </a:rPr>
              <a:t>may</a:t>
            </a:r>
            <a:r>
              <a:rPr lang="cy-GB" altLang="en-US" dirty="0">
                <a:solidFill>
                  <a:prstClr val="black"/>
                </a:solidFill>
              </a:rPr>
              <a:t> </a:t>
            </a:r>
            <a:r>
              <a:rPr lang="cy-GB" altLang="en-US" dirty="0" err="1">
                <a:solidFill>
                  <a:prstClr val="black"/>
                </a:solidFill>
              </a:rPr>
              <a:t>inhibit</a:t>
            </a:r>
            <a:r>
              <a:rPr lang="cy-GB" altLang="en-US" dirty="0">
                <a:solidFill>
                  <a:prstClr val="black"/>
                </a:solidFill>
              </a:rPr>
              <a:t> the </a:t>
            </a:r>
            <a:r>
              <a:rPr lang="cy-GB" altLang="en-US" dirty="0" err="1">
                <a:solidFill>
                  <a:prstClr val="black"/>
                </a:solidFill>
              </a:rPr>
              <a:t>validity</a:t>
            </a:r>
            <a:r>
              <a:rPr lang="cy-GB" altLang="en-US" dirty="0">
                <a:solidFill>
                  <a:prstClr val="black"/>
                </a:solidFill>
              </a:rPr>
              <a:t> of the </a:t>
            </a:r>
            <a:r>
              <a:rPr lang="cy-GB" altLang="en-US" dirty="0" err="1">
                <a:solidFill>
                  <a:prstClr val="black"/>
                </a:solidFill>
              </a:rPr>
              <a:t>findings</a:t>
            </a:r>
            <a:r>
              <a:rPr lang="cy-GB" altLang="en-US" dirty="0">
                <a:solidFill>
                  <a:prstClr val="black"/>
                </a:solidFill>
              </a:rPr>
              <a:t> (Burns &amp; Grove, 2016)</a:t>
            </a:r>
          </a:p>
          <a:p>
            <a:pPr lvl="0">
              <a:buClr>
                <a:srgbClr val="B71E42"/>
              </a:buClr>
            </a:pPr>
            <a:r>
              <a:rPr lang="cy-GB" altLang="en-US" dirty="0">
                <a:solidFill>
                  <a:prstClr val="black"/>
                </a:solidFill>
              </a:rPr>
              <a:t>It </a:t>
            </a:r>
            <a:r>
              <a:rPr lang="cy-GB" altLang="en-US" dirty="0" err="1">
                <a:solidFill>
                  <a:prstClr val="black"/>
                </a:solidFill>
              </a:rPr>
              <a:t>provides</a:t>
            </a:r>
            <a:r>
              <a:rPr lang="cy-GB" altLang="en-US" dirty="0">
                <a:solidFill>
                  <a:prstClr val="black"/>
                </a:solidFill>
              </a:rPr>
              <a:t> </a:t>
            </a:r>
            <a:r>
              <a:rPr lang="cy-GB" altLang="en-US" dirty="0" err="1">
                <a:solidFill>
                  <a:prstClr val="black"/>
                </a:solidFill>
              </a:rPr>
              <a:t>an</a:t>
            </a:r>
            <a:r>
              <a:rPr lang="cy-GB" altLang="en-US" dirty="0">
                <a:solidFill>
                  <a:prstClr val="black"/>
                </a:solidFill>
              </a:rPr>
              <a:t> </a:t>
            </a:r>
            <a:r>
              <a:rPr lang="cy-GB" altLang="en-US" b="1" dirty="0" err="1">
                <a:solidFill>
                  <a:prstClr val="black"/>
                </a:solidFill>
              </a:rPr>
              <a:t>overview</a:t>
            </a:r>
            <a:r>
              <a:rPr lang="cy-GB" altLang="en-US" dirty="0">
                <a:solidFill>
                  <a:prstClr val="black"/>
                </a:solidFill>
              </a:rPr>
              <a:t> of </a:t>
            </a:r>
            <a:r>
              <a:rPr lang="cy-GB" altLang="en-US" dirty="0" err="1">
                <a:solidFill>
                  <a:prstClr val="black"/>
                </a:solidFill>
              </a:rPr>
              <a:t>what</a:t>
            </a:r>
            <a:r>
              <a:rPr lang="cy-GB" altLang="en-US" dirty="0">
                <a:solidFill>
                  <a:prstClr val="black"/>
                </a:solidFill>
              </a:rPr>
              <a:t> the </a:t>
            </a:r>
            <a:r>
              <a:rPr lang="cy-GB" altLang="en-US" dirty="0" err="1">
                <a:solidFill>
                  <a:prstClr val="black"/>
                </a:solidFill>
              </a:rPr>
              <a:t>research</a:t>
            </a:r>
            <a:r>
              <a:rPr lang="cy-GB" altLang="en-US" dirty="0">
                <a:solidFill>
                  <a:prstClr val="black"/>
                </a:solidFill>
              </a:rPr>
              <a:t> </a:t>
            </a:r>
            <a:r>
              <a:rPr lang="cy-GB" altLang="en-US" dirty="0" err="1">
                <a:solidFill>
                  <a:prstClr val="black"/>
                </a:solidFill>
              </a:rPr>
              <a:t>title</a:t>
            </a:r>
            <a:r>
              <a:rPr lang="cy-GB" altLang="en-US" dirty="0">
                <a:solidFill>
                  <a:prstClr val="black"/>
                </a:solidFill>
              </a:rPr>
              <a:t>, </a:t>
            </a:r>
            <a:r>
              <a:rPr lang="cy-GB" altLang="en-US" dirty="0" err="1">
                <a:solidFill>
                  <a:prstClr val="black"/>
                </a:solidFill>
              </a:rPr>
              <a:t>research</a:t>
            </a:r>
            <a:r>
              <a:rPr lang="cy-GB" altLang="en-US" dirty="0">
                <a:solidFill>
                  <a:prstClr val="black"/>
                </a:solidFill>
              </a:rPr>
              <a:t> </a:t>
            </a:r>
            <a:r>
              <a:rPr lang="cy-GB" altLang="en-US" dirty="0" err="1">
                <a:solidFill>
                  <a:prstClr val="black"/>
                </a:solidFill>
              </a:rPr>
              <a:t>questions</a:t>
            </a:r>
            <a:r>
              <a:rPr lang="cy-GB" altLang="en-US" dirty="0">
                <a:solidFill>
                  <a:prstClr val="black"/>
                </a:solidFill>
              </a:rPr>
              <a:t> </a:t>
            </a:r>
            <a:r>
              <a:rPr lang="cy-GB" altLang="en-US" dirty="0" err="1">
                <a:solidFill>
                  <a:prstClr val="black"/>
                </a:solidFill>
              </a:rPr>
              <a:t>and</a:t>
            </a:r>
            <a:r>
              <a:rPr lang="cy-GB" altLang="en-US" dirty="0">
                <a:solidFill>
                  <a:prstClr val="black"/>
                </a:solidFill>
              </a:rPr>
              <a:t> </a:t>
            </a:r>
            <a:r>
              <a:rPr lang="cy-GB" altLang="en-US" dirty="0" err="1">
                <a:solidFill>
                  <a:prstClr val="black"/>
                </a:solidFill>
              </a:rPr>
              <a:t>how</a:t>
            </a:r>
            <a:r>
              <a:rPr lang="cy-GB" altLang="en-US" dirty="0">
                <a:solidFill>
                  <a:prstClr val="black"/>
                </a:solidFill>
              </a:rPr>
              <a:t> </a:t>
            </a:r>
            <a:r>
              <a:rPr lang="cy-GB" altLang="en-US" dirty="0" err="1">
                <a:solidFill>
                  <a:prstClr val="black"/>
                </a:solidFill>
              </a:rPr>
              <a:t>they</a:t>
            </a:r>
            <a:r>
              <a:rPr lang="cy-GB" altLang="en-US" dirty="0">
                <a:solidFill>
                  <a:prstClr val="black"/>
                </a:solidFill>
              </a:rPr>
              <a:t> </a:t>
            </a:r>
            <a:r>
              <a:rPr lang="cy-GB" altLang="en-US" dirty="0" err="1">
                <a:solidFill>
                  <a:prstClr val="black"/>
                </a:solidFill>
              </a:rPr>
              <a:t>will</a:t>
            </a:r>
            <a:r>
              <a:rPr lang="cy-GB" altLang="en-US" dirty="0">
                <a:solidFill>
                  <a:prstClr val="black"/>
                </a:solidFill>
              </a:rPr>
              <a:t> be </a:t>
            </a:r>
            <a:r>
              <a:rPr lang="cy-GB" altLang="en-US" dirty="0" err="1">
                <a:solidFill>
                  <a:prstClr val="black"/>
                </a:solidFill>
              </a:rPr>
              <a:t>answered</a:t>
            </a:r>
            <a:endParaRPr lang="cy-GB" altLang="en-US" dirty="0">
              <a:solidFill>
                <a:prstClr val="black"/>
              </a:solidFill>
            </a:endParaRPr>
          </a:p>
          <a:p>
            <a:pPr lvl="0">
              <a:buClr>
                <a:srgbClr val="B71E42"/>
              </a:buClr>
            </a:pPr>
            <a:endParaRPr lang="cy-GB" altLang="en-US" dirty="0">
              <a:solidFill>
                <a:prstClr val="black"/>
              </a:solidFill>
            </a:endParaRPr>
          </a:p>
          <a:p>
            <a:pPr lvl="0">
              <a:buClr>
                <a:srgbClr val="B71E42"/>
              </a:buClr>
            </a:pPr>
            <a:r>
              <a:rPr lang="cy-GB" altLang="en-US" b="1" dirty="0" err="1">
                <a:solidFill>
                  <a:prstClr val="black"/>
                </a:solidFill>
              </a:rPr>
              <a:t>Dialogue</a:t>
            </a:r>
            <a:r>
              <a:rPr lang="cy-GB" altLang="en-US" dirty="0">
                <a:solidFill>
                  <a:prstClr val="black"/>
                </a:solidFill>
              </a:rPr>
              <a:t>: 2 </a:t>
            </a:r>
            <a:r>
              <a:rPr lang="cy-GB" altLang="en-US" dirty="0" err="1">
                <a:solidFill>
                  <a:prstClr val="black"/>
                </a:solidFill>
              </a:rPr>
              <a:t>minute</a:t>
            </a:r>
            <a:r>
              <a:rPr lang="cy-GB" altLang="en-US" dirty="0">
                <a:solidFill>
                  <a:prstClr val="black"/>
                </a:solidFill>
              </a:rPr>
              <a:t> </a:t>
            </a:r>
            <a:r>
              <a:rPr lang="cy-GB" altLang="en-US" dirty="0" err="1">
                <a:solidFill>
                  <a:prstClr val="black"/>
                </a:solidFill>
              </a:rPr>
              <a:t>discussion</a:t>
            </a:r>
            <a:r>
              <a:rPr lang="cy-GB" altLang="en-US" dirty="0">
                <a:solidFill>
                  <a:prstClr val="black"/>
                </a:solidFill>
              </a:rPr>
              <a:t> </a:t>
            </a:r>
            <a:r>
              <a:rPr lang="cy-GB" altLang="en-US" dirty="0" err="1">
                <a:solidFill>
                  <a:prstClr val="black"/>
                </a:solidFill>
              </a:rPr>
              <a:t>rephrase</a:t>
            </a:r>
            <a:r>
              <a:rPr lang="cy-GB" altLang="en-US" dirty="0">
                <a:solidFill>
                  <a:prstClr val="black"/>
                </a:solidFill>
              </a:rPr>
              <a:t> the </a:t>
            </a:r>
            <a:r>
              <a:rPr lang="cy-GB" altLang="en-US" dirty="0" err="1">
                <a:solidFill>
                  <a:prstClr val="black"/>
                </a:solidFill>
              </a:rPr>
              <a:t>above</a:t>
            </a:r>
            <a:r>
              <a:rPr lang="cy-GB" altLang="en-US" dirty="0">
                <a:solidFill>
                  <a:prstClr val="black"/>
                </a:solidFill>
              </a:rPr>
              <a:t> to </a:t>
            </a:r>
            <a:r>
              <a:rPr lang="cy-GB" altLang="en-US" dirty="0" err="1">
                <a:solidFill>
                  <a:prstClr val="black"/>
                </a:solidFill>
              </a:rPr>
              <a:t>make</a:t>
            </a:r>
            <a:r>
              <a:rPr lang="cy-GB" altLang="en-US" dirty="0">
                <a:solidFill>
                  <a:prstClr val="black"/>
                </a:solidFill>
              </a:rPr>
              <a:t> </a:t>
            </a:r>
            <a:r>
              <a:rPr lang="cy-GB" altLang="en-US" dirty="0" err="1">
                <a:solidFill>
                  <a:prstClr val="black"/>
                </a:solidFill>
              </a:rPr>
              <a:t>your</a:t>
            </a:r>
            <a:r>
              <a:rPr lang="cy-GB" altLang="en-US" dirty="0">
                <a:solidFill>
                  <a:prstClr val="black"/>
                </a:solidFill>
              </a:rPr>
              <a:t> </a:t>
            </a:r>
            <a:r>
              <a:rPr lang="cy-GB" altLang="en-US" dirty="0" err="1">
                <a:solidFill>
                  <a:prstClr val="black"/>
                </a:solidFill>
              </a:rPr>
              <a:t>own</a:t>
            </a:r>
            <a:r>
              <a:rPr lang="cy-GB" altLang="en-US" dirty="0">
                <a:solidFill>
                  <a:prstClr val="black"/>
                </a:solidFill>
              </a:rPr>
              <a:t> </a:t>
            </a:r>
            <a:r>
              <a:rPr lang="cy-GB" altLang="en-US" dirty="0" err="1">
                <a:solidFill>
                  <a:prstClr val="black"/>
                </a:solidFill>
              </a:rPr>
              <a:t>meaning</a:t>
            </a:r>
            <a:endParaRPr lang="cy-GB" altLang="en-US" dirty="0">
              <a:solidFill>
                <a:prstClr val="black"/>
              </a:solidFill>
            </a:endParaRPr>
          </a:p>
          <a:p>
            <a:endParaRPr lang="cy-GB" dirty="0"/>
          </a:p>
        </p:txBody>
      </p:sp>
    </p:spTree>
    <p:extLst>
      <p:ext uri="{BB962C8B-B14F-4D97-AF65-F5344CB8AC3E}">
        <p14:creationId xmlns:p14="http://schemas.microsoft.com/office/powerpoint/2010/main" val="1494612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a:t>Diffiniad o ddyluniad ymchwil </a:t>
            </a:r>
            <a:br>
              <a:rPr lang="cy-GB" noProof="0" dirty="0"/>
            </a:br>
            <a:r>
              <a:rPr lang="cy-GB" noProof="0" dirty="0"/>
              <a:t>Research </a:t>
            </a:r>
            <a:r>
              <a:rPr lang="cy-GB" noProof="0" dirty="0" err="1"/>
              <a:t>design</a:t>
            </a:r>
            <a:r>
              <a:rPr lang="cy-GB" noProof="0" dirty="0"/>
              <a:t> </a:t>
            </a:r>
            <a:r>
              <a:rPr lang="cy-GB" noProof="0" dirty="0" err="1"/>
              <a:t>Definition</a:t>
            </a:r>
            <a:endParaRPr lang="cy-GB" noProof="0" dirty="0"/>
          </a:p>
        </p:txBody>
      </p:sp>
      <p:sp>
        <p:nvSpPr>
          <p:cNvPr id="3" name="Content Placeholder 2"/>
          <p:cNvSpPr>
            <a:spLocks noGrp="1"/>
          </p:cNvSpPr>
          <p:nvPr>
            <p:ph sz="half" idx="1"/>
          </p:nvPr>
        </p:nvSpPr>
        <p:spPr>
          <a:xfrm>
            <a:off x="1055440" y="2010878"/>
            <a:ext cx="4645153" cy="3448595"/>
          </a:xfrm>
        </p:spPr>
        <p:txBody>
          <a:bodyPr>
            <a:normAutofit fontScale="77500" lnSpcReduction="20000"/>
          </a:bodyPr>
          <a:lstStyle/>
          <a:p>
            <a:r>
              <a:rPr lang="cy-GB" altLang="en-US" sz="2300" noProof="0" dirty="0"/>
              <a:t>Yn y bôn, sut, pryd a ble bydd data’n cael eu casglu a’u dadansoddi – y fframwaith </a:t>
            </a:r>
            <a:r>
              <a:rPr lang="cy-GB" altLang="en-US" sz="2300" noProof="0" dirty="0" err="1"/>
              <a:t>trosfwaol</a:t>
            </a:r>
            <a:endParaRPr lang="cy-GB" altLang="en-US" sz="2300" noProof="0" dirty="0"/>
          </a:p>
          <a:p>
            <a:r>
              <a:rPr lang="cy-GB" sz="2300" noProof="0" dirty="0"/>
              <a:t>Mae </a:t>
            </a:r>
            <a:r>
              <a:rPr lang="cy-GB" sz="2300" noProof="0" dirty="0" err="1"/>
              <a:t>Punch</a:t>
            </a:r>
            <a:r>
              <a:rPr lang="cy-GB" sz="2300" noProof="0" dirty="0"/>
              <a:t> ac </a:t>
            </a:r>
            <a:r>
              <a:rPr lang="cy-GB" sz="2300" noProof="0" dirty="0" err="1"/>
              <a:t>Oancea</a:t>
            </a:r>
            <a:r>
              <a:rPr lang="cy-GB" sz="2300" noProof="0" dirty="0"/>
              <a:t> (2014, t264) yn diffinio’r cysyniad hwn fel “the </a:t>
            </a:r>
            <a:r>
              <a:rPr lang="cy-GB" sz="2300" noProof="0" dirty="0" err="1"/>
              <a:t>overall</a:t>
            </a:r>
            <a:r>
              <a:rPr lang="cy-GB" sz="2300" noProof="0" dirty="0"/>
              <a:t> plan </a:t>
            </a:r>
            <a:r>
              <a:rPr lang="cy-GB" sz="2300" noProof="0" dirty="0" err="1"/>
              <a:t>for</a:t>
            </a:r>
            <a:r>
              <a:rPr lang="cy-GB" sz="2300" noProof="0" dirty="0"/>
              <a:t> a </a:t>
            </a:r>
            <a:r>
              <a:rPr lang="cy-GB" sz="2300" noProof="0" dirty="0" err="1"/>
              <a:t>piece</a:t>
            </a:r>
            <a:r>
              <a:rPr lang="cy-GB" sz="2300" noProof="0" dirty="0"/>
              <a:t> of </a:t>
            </a:r>
            <a:r>
              <a:rPr lang="cy-GB" sz="2300" noProof="0" dirty="0" err="1"/>
              <a:t>research</a:t>
            </a:r>
            <a:r>
              <a:rPr lang="cy-GB" sz="2300" noProof="0" dirty="0"/>
              <a:t>, </a:t>
            </a:r>
            <a:r>
              <a:rPr lang="cy-GB" sz="2300" noProof="0" dirty="0" err="1"/>
              <a:t>including</a:t>
            </a:r>
            <a:r>
              <a:rPr lang="cy-GB" sz="2300" noProof="0" dirty="0"/>
              <a:t> the </a:t>
            </a:r>
            <a:r>
              <a:rPr lang="cy-GB" sz="2300" noProof="0" dirty="0" err="1"/>
              <a:t>four</a:t>
            </a:r>
            <a:r>
              <a:rPr lang="cy-GB" sz="2300" noProof="0" dirty="0"/>
              <a:t> main </a:t>
            </a:r>
            <a:r>
              <a:rPr lang="cy-GB" sz="2300" noProof="0" dirty="0" err="1"/>
              <a:t>areas</a:t>
            </a:r>
            <a:r>
              <a:rPr lang="cy-GB" sz="2300" noProof="0" dirty="0"/>
              <a:t> – the </a:t>
            </a:r>
            <a:r>
              <a:rPr lang="cy-GB" sz="2300" noProof="0" dirty="0" err="1"/>
              <a:t>strategy</a:t>
            </a:r>
            <a:r>
              <a:rPr lang="cy-GB" sz="2300" noProof="0" dirty="0"/>
              <a:t>, the </a:t>
            </a:r>
            <a:r>
              <a:rPr lang="cy-GB" sz="2300" noProof="0" dirty="0" err="1"/>
              <a:t>conceptual</a:t>
            </a:r>
            <a:r>
              <a:rPr lang="cy-GB" sz="2300" noProof="0" dirty="0"/>
              <a:t> </a:t>
            </a:r>
            <a:r>
              <a:rPr lang="cy-GB" sz="2300" noProof="0" dirty="0" err="1"/>
              <a:t>framework</a:t>
            </a:r>
            <a:r>
              <a:rPr lang="cy-GB" sz="2300" noProof="0" dirty="0"/>
              <a:t>, the </a:t>
            </a:r>
            <a:r>
              <a:rPr lang="cy-GB" sz="2300" noProof="0" dirty="0" err="1"/>
              <a:t>question</a:t>
            </a:r>
            <a:r>
              <a:rPr lang="cy-GB" sz="2300" noProof="0" dirty="0"/>
              <a:t> of </a:t>
            </a:r>
            <a:r>
              <a:rPr lang="cy-GB" sz="2300" noProof="0" dirty="0" err="1"/>
              <a:t>who</a:t>
            </a:r>
            <a:r>
              <a:rPr lang="cy-GB" sz="2300" noProof="0" dirty="0"/>
              <a:t> or </a:t>
            </a:r>
            <a:r>
              <a:rPr lang="cy-GB" sz="2300" noProof="0" dirty="0" err="1"/>
              <a:t>what</a:t>
            </a:r>
            <a:r>
              <a:rPr lang="cy-GB" sz="2300" noProof="0" dirty="0"/>
              <a:t> </a:t>
            </a:r>
            <a:r>
              <a:rPr lang="cy-GB" sz="2300" noProof="0" dirty="0" err="1"/>
              <a:t>will</a:t>
            </a:r>
            <a:r>
              <a:rPr lang="cy-GB" sz="2300" noProof="0" dirty="0"/>
              <a:t> be </a:t>
            </a:r>
            <a:r>
              <a:rPr lang="cy-GB" sz="2300" noProof="0" dirty="0" err="1"/>
              <a:t>studied</a:t>
            </a:r>
            <a:r>
              <a:rPr lang="cy-GB" sz="2300" noProof="0" dirty="0"/>
              <a:t> </a:t>
            </a:r>
            <a:r>
              <a:rPr lang="cy-GB" sz="2300" noProof="0" dirty="0" err="1"/>
              <a:t>and</a:t>
            </a:r>
            <a:r>
              <a:rPr lang="cy-GB" sz="2300" noProof="0" dirty="0"/>
              <a:t> the </a:t>
            </a:r>
            <a:r>
              <a:rPr lang="cy-GB" sz="2300" noProof="0" dirty="0" err="1"/>
              <a:t>tools</a:t>
            </a:r>
            <a:r>
              <a:rPr lang="cy-GB" sz="2300" noProof="0" dirty="0"/>
              <a:t> to be </a:t>
            </a:r>
            <a:r>
              <a:rPr lang="cy-GB" sz="2300" noProof="0" dirty="0" err="1"/>
              <a:t>used</a:t>
            </a:r>
            <a:r>
              <a:rPr lang="cy-GB" sz="2300" noProof="0" dirty="0"/>
              <a:t> </a:t>
            </a:r>
            <a:r>
              <a:rPr lang="cy-GB" sz="2300" noProof="0" dirty="0" err="1"/>
              <a:t>for</a:t>
            </a:r>
            <a:r>
              <a:rPr lang="cy-GB" sz="2300" noProof="0" dirty="0"/>
              <a:t> </a:t>
            </a:r>
            <a:r>
              <a:rPr lang="cy-GB" sz="2300" noProof="0" dirty="0" err="1"/>
              <a:t>collecting</a:t>
            </a:r>
            <a:r>
              <a:rPr lang="cy-GB" sz="2300" noProof="0" dirty="0"/>
              <a:t> </a:t>
            </a:r>
            <a:r>
              <a:rPr lang="cy-GB" sz="2300" noProof="0" dirty="0" err="1"/>
              <a:t>and</a:t>
            </a:r>
            <a:r>
              <a:rPr lang="cy-GB" sz="2300" noProof="0" dirty="0"/>
              <a:t> </a:t>
            </a:r>
            <a:r>
              <a:rPr lang="cy-GB" sz="2300" noProof="0" dirty="0" err="1"/>
              <a:t>analyzing</a:t>
            </a:r>
            <a:r>
              <a:rPr lang="cy-GB" sz="2300" noProof="0" dirty="0"/>
              <a:t> data…</a:t>
            </a:r>
            <a:r>
              <a:rPr lang="cy-GB" sz="2300" noProof="0" dirty="0" err="1"/>
              <a:t>design</a:t>
            </a:r>
            <a:r>
              <a:rPr lang="cy-GB" sz="2300" noProof="0" dirty="0"/>
              <a:t> </a:t>
            </a:r>
            <a:r>
              <a:rPr lang="cy-GB" sz="2300" noProof="0" dirty="0" err="1"/>
              <a:t>connects</a:t>
            </a:r>
            <a:r>
              <a:rPr lang="cy-GB" sz="2300" noProof="0" dirty="0"/>
              <a:t> the </a:t>
            </a:r>
            <a:r>
              <a:rPr lang="cy-GB" sz="2300" noProof="0" dirty="0" err="1"/>
              <a:t>research</a:t>
            </a:r>
            <a:r>
              <a:rPr lang="cy-GB" sz="2300" noProof="0" dirty="0"/>
              <a:t> </a:t>
            </a:r>
            <a:r>
              <a:rPr lang="cy-GB" sz="2300" noProof="0" dirty="0" err="1"/>
              <a:t>questions</a:t>
            </a:r>
            <a:r>
              <a:rPr lang="cy-GB" sz="2300" noProof="0" dirty="0"/>
              <a:t> </a:t>
            </a:r>
            <a:r>
              <a:rPr lang="cy-GB" sz="2300" noProof="0" dirty="0" err="1"/>
              <a:t>with</a:t>
            </a:r>
            <a:r>
              <a:rPr lang="cy-GB" sz="2300" noProof="0" dirty="0"/>
              <a:t> the data…”</a:t>
            </a:r>
          </a:p>
          <a:p>
            <a:endParaRPr lang="cy-GB" noProof="0" dirty="0"/>
          </a:p>
        </p:txBody>
      </p:sp>
      <p:sp>
        <p:nvSpPr>
          <p:cNvPr id="4" name="Content Placeholder 3">
            <a:extLst>
              <a:ext uri="{FF2B5EF4-FFF2-40B4-BE49-F238E27FC236}">
                <a16:creationId xmlns:a16="http://schemas.microsoft.com/office/drawing/2014/main" id="{F222589A-E406-4C5C-9C7E-0A4EE66D4C70}"/>
              </a:ext>
            </a:extLst>
          </p:cNvPr>
          <p:cNvSpPr>
            <a:spLocks noGrp="1"/>
          </p:cNvSpPr>
          <p:nvPr>
            <p:ph sz="half" idx="2"/>
          </p:nvPr>
        </p:nvSpPr>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300" b="0" i="0" u="none" strike="noStrike" kern="1200" cap="none" spc="0" normalizeH="0" baseline="0" noProof="0" dirty="0" err="1">
                <a:ln>
                  <a:noFill/>
                </a:ln>
                <a:solidFill>
                  <a:prstClr val="black"/>
                </a:solidFill>
                <a:effectLst/>
                <a:uLnTx/>
                <a:uFillTx/>
                <a:ea typeface="+mn-ea"/>
                <a:cs typeface="+mn-cs"/>
              </a:rPr>
              <a:t>Essentially</a:t>
            </a:r>
            <a:r>
              <a:rPr kumimoji="0" lang="cy-GB" altLang="en-US" sz="2300" b="0" i="0" u="none" strike="noStrike" kern="1200" cap="none" spc="0" normalizeH="0" baseline="0" noProof="0" dirty="0">
                <a:ln>
                  <a:noFill/>
                </a:ln>
                <a:solidFill>
                  <a:prstClr val="black"/>
                </a:solidFill>
                <a:effectLst/>
                <a:uLnTx/>
                <a:uFillTx/>
                <a:ea typeface="+mn-ea"/>
                <a:cs typeface="+mn-cs"/>
              </a:rPr>
              <a:t> the </a:t>
            </a:r>
            <a:r>
              <a:rPr kumimoji="0" lang="cy-GB" altLang="en-US" sz="2300" b="0" i="0" u="none" strike="noStrike" kern="1200" cap="none" spc="0" normalizeH="0" baseline="0" noProof="0" dirty="0" err="1">
                <a:ln>
                  <a:noFill/>
                </a:ln>
                <a:solidFill>
                  <a:prstClr val="black"/>
                </a:solidFill>
                <a:effectLst/>
                <a:uLnTx/>
                <a:uFillTx/>
                <a:ea typeface="+mn-ea"/>
                <a:cs typeface="+mn-cs"/>
              </a:rPr>
              <a:t>how</a:t>
            </a:r>
            <a:r>
              <a:rPr kumimoji="0" lang="cy-GB" altLang="en-US" sz="2300" b="0" i="0" u="none" strike="noStrike" kern="1200" cap="none" spc="0" normalizeH="0" baseline="0" noProof="0" dirty="0">
                <a:ln>
                  <a:noFill/>
                </a:ln>
                <a:solidFill>
                  <a:prstClr val="black"/>
                </a:solidFill>
                <a:effectLst/>
                <a:uLnTx/>
                <a:uFillTx/>
                <a:ea typeface="+mn-ea"/>
                <a:cs typeface="+mn-cs"/>
              </a:rPr>
              <a:t>, </a:t>
            </a:r>
            <a:r>
              <a:rPr kumimoji="0" lang="cy-GB" altLang="en-US" sz="2300" b="0" i="0" u="none" strike="noStrike" kern="1200" cap="none" spc="0" normalizeH="0" baseline="0" noProof="0" dirty="0" err="1">
                <a:ln>
                  <a:noFill/>
                </a:ln>
                <a:solidFill>
                  <a:prstClr val="black"/>
                </a:solidFill>
                <a:effectLst/>
                <a:uLnTx/>
                <a:uFillTx/>
                <a:ea typeface="+mn-ea"/>
                <a:cs typeface="+mn-cs"/>
              </a:rPr>
              <a:t>when</a:t>
            </a:r>
            <a:r>
              <a:rPr kumimoji="0" lang="cy-GB" altLang="en-US" sz="2300" b="0" i="0" u="none" strike="noStrike" kern="1200" cap="none" spc="0" normalizeH="0" baseline="0" noProof="0" dirty="0">
                <a:ln>
                  <a:noFill/>
                </a:ln>
                <a:solidFill>
                  <a:prstClr val="black"/>
                </a:solidFill>
                <a:effectLst/>
                <a:uLnTx/>
                <a:uFillTx/>
                <a:ea typeface="+mn-ea"/>
                <a:cs typeface="+mn-cs"/>
              </a:rPr>
              <a:t> </a:t>
            </a:r>
            <a:r>
              <a:rPr kumimoji="0" lang="cy-GB" altLang="en-US" sz="2300" b="0" i="0" u="none" strike="noStrike" kern="1200" cap="none" spc="0" normalizeH="0" baseline="0" noProof="0" dirty="0" err="1">
                <a:ln>
                  <a:noFill/>
                </a:ln>
                <a:solidFill>
                  <a:prstClr val="black"/>
                </a:solidFill>
                <a:effectLst/>
                <a:uLnTx/>
                <a:uFillTx/>
                <a:ea typeface="+mn-ea"/>
                <a:cs typeface="+mn-cs"/>
              </a:rPr>
              <a:t>and</a:t>
            </a:r>
            <a:r>
              <a:rPr kumimoji="0" lang="cy-GB" altLang="en-US" sz="2300" b="0" i="0" u="none" strike="noStrike" kern="1200" cap="none" spc="0" normalizeH="0" baseline="0" noProof="0" dirty="0">
                <a:ln>
                  <a:noFill/>
                </a:ln>
                <a:solidFill>
                  <a:prstClr val="black"/>
                </a:solidFill>
                <a:effectLst/>
                <a:uLnTx/>
                <a:uFillTx/>
                <a:ea typeface="+mn-ea"/>
                <a:cs typeface="+mn-cs"/>
              </a:rPr>
              <a:t> </a:t>
            </a:r>
            <a:r>
              <a:rPr kumimoji="0" lang="cy-GB" altLang="en-US" sz="2300" b="0" i="0" u="none" strike="noStrike" kern="1200" cap="none" spc="0" normalizeH="0" baseline="0" noProof="0" dirty="0" err="1">
                <a:ln>
                  <a:noFill/>
                </a:ln>
                <a:solidFill>
                  <a:prstClr val="black"/>
                </a:solidFill>
                <a:effectLst/>
                <a:uLnTx/>
                <a:uFillTx/>
                <a:ea typeface="+mn-ea"/>
                <a:cs typeface="+mn-cs"/>
              </a:rPr>
              <a:t>where</a:t>
            </a:r>
            <a:r>
              <a:rPr kumimoji="0" lang="cy-GB" altLang="en-US" sz="2300" b="0" i="0" u="none" strike="noStrike" kern="1200" cap="none" spc="0" normalizeH="0" baseline="0" noProof="0" dirty="0">
                <a:ln>
                  <a:noFill/>
                </a:ln>
                <a:solidFill>
                  <a:prstClr val="black"/>
                </a:solidFill>
                <a:effectLst/>
                <a:uLnTx/>
                <a:uFillTx/>
                <a:ea typeface="+mn-ea"/>
                <a:cs typeface="+mn-cs"/>
              </a:rPr>
              <a:t> data </a:t>
            </a:r>
            <a:r>
              <a:rPr kumimoji="0" lang="cy-GB" altLang="en-US" sz="2300" b="0" i="0" u="none" strike="noStrike" kern="1200" cap="none" spc="0" normalizeH="0" baseline="0" noProof="0" dirty="0" err="1">
                <a:ln>
                  <a:noFill/>
                </a:ln>
                <a:solidFill>
                  <a:prstClr val="black"/>
                </a:solidFill>
                <a:effectLst/>
                <a:uLnTx/>
                <a:uFillTx/>
                <a:ea typeface="+mn-ea"/>
                <a:cs typeface="+mn-cs"/>
              </a:rPr>
              <a:t>are</a:t>
            </a:r>
            <a:r>
              <a:rPr kumimoji="0" lang="cy-GB" altLang="en-US" sz="2300" b="0" i="0" u="none" strike="noStrike" kern="1200" cap="none" spc="0" normalizeH="0" baseline="0" noProof="0" dirty="0">
                <a:ln>
                  <a:noFill/>
                </a:ln>
                <a:solidFill>
                  <a:prstClr val="black"/>
                </a:solidFill>
                <a:effectLst/>
                <a:uLnTx/>
                <a:uFillTx/>
                <a:ea typeface="+mn-ea"/>
                <a:cs typeface="+mn-cs"/>
              </a:rPr>
              <a:t> to be </a:t>
            </a:r>
            <a:r>
              <a:rPr kumimoji="0" lang="cy-GB" altLang="en-US" sz="2300" b="0" i="0" u="none" strike="noStrike" kern="1200" cap="none" spc="0" normalizeH="0" baseline="0" noProof="0" dirty="0" err="1">
                <a:ln>
                  <a:noFill/>
                </a:ln>
                <a:solidFill>
                  <a:prstClr val="black"/>
                </a:solidFill>
                <a:effectLst/>
                <a:uLnTx/>
                <a:uFillTx/>
                <a:ea typeface="+mn-ea"/>
                <a:cs typeface="+mn-cs"/>
              </a:rPr>
              <a:t>collected</a:t>
            </a:r>
            <a:r>
              <a:rPr kumimoji="0" lang="cy-GB" altLang="en-US" sz="2300" b="0" i="0" u="none" strike="noStrike" kern="1200" cap="none" spc="0" normalizeH="0" baseline="0" noProof="0" dirty="0">
                <a:ln>
                  <a:noFill/>
                </a:ln>
                <a:solidFill>
                  <a:prstClr val="black"/>
                </a:solidFill>
                <a:effectLst/>
                <a:uLnTx/>
                <a:uFillTx/>
                <a:ea typeface="+mn-ea"/>
                <a:cs typeface="+mn-cs"/>
              </a:rPr>
              <a:t> </a:t>
            </a:r>
            <a:r>
              <a:rPr kumimoji="0" lang="cy-GB" altLang="en-US" sz="2300" b="0" i="0" u="none" strike="noStrike" kern="1200" cap="none" spc="0" normalizeH="0" baseline="0" noProof="0" dirty="0" err="1">
                <a:ln>
                  <a:noFill/>
                </a:ln>
                <a:solidFill>
                  <a:prstClr val="black"/>
                </a:solidFill>
                <a:effectLst/>
                <a:uLnTx/>
                <a:uFillTx/>
                <a:ea typeface="+mn-ea"/>
                <a:cs typeface="+mn-cs"/>
              </a:rPr>
              <a:t>and</a:t>
            </a:r>
            <a:r>
              <a:rPr kumimoji="0" lang="cy-GB" altLang="en-US" sz="2300" b="0" i="0" u="none" strike="noStrike" kern="1200" cap="none" spc="0" normalizeH="0" baseline="0" noProof="0" dirty="0">
                <a:ln>
                  <a:noFill/>
                </a:ln>
                <a:solidFill>
                  <a:prstClr val="black"/>
                </a:solidFill>
                <a:effectLst/>
                <a:uLnTx/>
                <a:uFillTx/>
                <a:ea typeface="+mn-ea"/>
                <a:cs typeface="+mn-cs"/>
              </a:rPr>
              <a:t> </a:t>
            </a:r>
            <a:r>
              <a:rPr kumimoji="0" lang="cy-GB" altLang="en-US" sz="2300" b="0" i="0" u="none" strike="noStrike" kern="1200" cap="none" spc="0" normalizeH="0" baseline="0" noProof="0" dirty="0" err="1">
                <a:ln>
                  <a:noFill/>
                </a:ln>
                <a:solidFill>
                  <a:prstClr val="black"/>
                </a:solidFill>
                <a:effectLst/>
                <a:uLnTx/>
                <a:uFillTx/>
                <a:ea typeface="+mn-ea"/>
                <a:cs typeface="+mn-cs"/>
              </a:rPr>
              <a:t>analysed</a:t>
            </a:r>
            <a:r>
              <a:rPr kumimoji="0" lang="cy-GB" altLang="en-US" sz="2300" b="0" i="0" u="none" strike="noStrike" kern="1200" cap="none" spc="0" normalizeH="0" baseline="0" noProof="0" dirty="0">
                <a:ln>
                  <a:noFill/>
                </a:ln>
                <a:solidFill>
                  <a:prstClr val="black"/>
                </a:solidFill>
                <a:effectLst/>
                <a:uLnTx/>
                <a:uFillTx/>
                <a:ea typeface="+mn-ea"/>
                <a:cs typeface="+mn-cs"/>
              </a:rPr>
              <a:t> – the </a:t>
            </a:r>
            <a:r>
              <a:rPr kumimoji="0" lang="cy-GB" altLang="en-US" sz="2300" b="0" i="0" u="none" strike="noStrike" kern="1200" cap="none" spc="0" normalizeH="0" baseline="0" noProof="0" dirty="0" err="1">
                <a:ln>
                  <a:noFill/>
                </a:ln>
                <a:solidFill>
                  <a:prstClr val="black"/>
                </a:solidFill>
                <a:effectLst/>
                <a:uLnTx/>
                <a:uFillTx/>
                <a:ea typeface="+mn-ea"/>
                <a:cs typeface="+mn-cs"/>
              </a:rPr>
              <a:t>overarching</a:t>
            </a:r>
            <a:r>
              <a:rPr kumimoji="0" lang="cy-GB" altLang="en-US" sz="2300" b="0" i="0" u="none" strike="noStrike" kern="1200" cap="none" spc="0" normalizeH="0" baseline="0" noProof="0" dirty="0">
                <a:ln>
                  <a:noFill/>
                </a:ln>
                <a:solidFill>
                  <a:prstClr val="black"/>
                </a:solidFill>
                <a:effectLst/>
                <a:uLnTx/>
                <a:uFillTx/>
                <a:ea typeface="+mn-ea"/>
                <a:cs typeface="+mn-cs"/>
              </a:rPr>
              <a:t> </a:t>
            </a:r>
            <a:r>
              <a:rPr kumimoji="0" lang="cy-GB" altLang="en-US" sz="2300" b="0" i="0" u="none" strike="noStrike" kern="1200" cap="none" spc="0" normalizeH="0" baseline="0" noProof="0" dirty="0" err="1">
                <a:ln>
                  <a:noFill/>
                </a:ln>
                <a:solidFill>
                  <a:prstClr val="black"/>
                </a:solidFill>
                <a:effectLst/>
                <a:uLnTx/>
                <a:uFillTx/>
                <a:ea typeface="+mn-ea"/>
                <a:cs typeface="+mn-cs"/>
              </a:rPr>
              <a:t>framework</a:t>
            </a:r>
            <a:endParaRPr kumimoji="0" lang="cy-GB" altLang="en-US" sz="23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300" b="0" i="0" u="none" strike="noStrike" kern="1200" cap="none" spc="0" normalizeH="0" baseline="0" noProof="0" dirty="0" err="1">
                <a:ln>
                  <a:noFill/>
                </a:ln>
                <a:solidFill>
                  <a:prstClr val="black"/>
                </a:solidFill>
                <a:effectLst/>
                <a:uLnTx/>
                <a:uFillTx/>
                <a:ea typeface="+mn-ea"/>
                <a:cs typeface="+mn-cs"/>
              </a:rPr>
              <a:t>Punch</a:t>
            </a:r>
            <a:r>
              <a:rPr kumimoji="0" lang="cy-GB" sz="2300" b="0" i="0" u="none" strike="noStrike" kern="1200" cap="none" spc="0" normalizeH="0" baseline="0" noProof="0" dirty="0">
                <a:ln>
                  <a:noFill/>
                </a:ln>
                <a:solidFill>
                  <a:prstClr val="black"/>
                </a:solidFill>
                <a:effectLst/>
                <a:uLnTx/>
                <a:uFillTx/>
                <a:ea typeface="+mn-ea"/>
                <a:cs typeface="+mn-cs"/>
              </a:rPr>
              <a:t> </a:t>
            </a:r>
            <a:r>
              <a:rPr kumimoji="0" lang="cy-GB" sz="2300" b="0" i="0" u="none" strike="noStrike" kern="1200" cap="none" spc="0" normalizeH="0" baseline="0" noProof="0" dirty="0" err="1">
                <a:ln>
                  <a:noFill/>
                </a:ln>
                <a:solidFill>
                  <a:prstClr val="black"/>
                </a:solidFill>
                <a:effectLst/>
                <a:uLnTx/>
                <a:uFillTx/>
                <a:ea typeface="+mn-ea"/>
                <a:cs typeface="+mn-cs"/>
              </a:rPr>
              <a:t>and</a:t>
            </a:r>
            <a:r>
              <a:rPr kumimoji="0" lang="cy-GB" sz="2300" b="0" i="0" u="none" strike="noStrike" kern="1200" cap="none" spc="0" normalizeH="0" baseline="0" noProof="0" dirty="0">
                <a:ln>
                  <a:noFill/>
                </a:ln>
                <a:solidFill>
                  <a:prstClr val="black"/>
                </a:solidFill>
                <a:effectLst/>
                <a:uLnTx/>
                <a:uFillTx/>
                <a:ea typeface="+mn-ea"/>
                <a:cs typeface="+mn-cs"/>
              </a:rPr>
              <a:t> </a:t>
            </a:r>
            <a:r>
              <a:rPr kumimoji="0" lang="cy-GB" sz="2300" b="0" i="0" u="none" strike="noStrike" kern="1200" cap="none" spc="0" normalizeH="0" baseline="0" noProof="0" dirty="0" err="1">
                <a:ln>
                  <a:noFill/>
                </a:ln>
                <a:solidFill>
                  <a:prstClr val="black"/>
                </a:solidFill>
                <a:effectLst/>
                <a:uLnTx/>
                <a:uFillTx/>
                <a:ea typeface="+mn-ea"/>
                <a:cs typeface="+mn-cs"/>
              </a:rPr>
              <a:t>Oancea</a:t>
            </a:r>
            <a:r>
              <a:rPr kumimoji="0" lang="cy-GB" sz="2300" b="0" i="0" u="none" strike="noStrike" kern="1200" cap="none" spc="0" normalizeH="0" baseline="0" noProof="0" dirty="0">
                <a:ln>
                  <a:noFill/>
                </a:ln>
                <a:solidFill>
                  <a:prstClr val="black"/>
                </a:solidFill>
                <a:effectLst/>
                <a:uLnTx/>
                <a:uFillTx/>
                <a:ea typeface="+mn-ea"/>
                <a:cs typeface="+mn-cs"/>
              </a:rPr>
              <a:t> (2014, p264) </a:t>
            </a:r>
            <a:r>
              <a:rPr kumimoji="0" lang="cy-GB" sz="2300" b="0" i="0" u="none" strike="noStrike" kern="1200" cap="none" spc="0" normalizeH="0" baseline="0" noProof="0" dirty="0" err="1">
                <a:ln>
                  <a:noFill/>
                </a:ln>
                <a:solidFill>
                  <a:prstClr val="black"/>
                </a:solidFill>
                <a:effectLst/>
                <a:uLnTx/>
                <a:uFillTx/>
                <a:ea typeface="+mn-ea"/>
                <a:cs typeface="+mn-cs"/>
              </a:rPr>
              <a:t>define</a:t>
            </a:r>
            <a:r>
              <a:rPr kumimoji="0" lang="cy-GB" sz="2300" b="0" i="0" u="none" strike="noStrike" kern="1200" cap="none" spc="0" normalizeH="0" baseline="0" noProof="0" dirty="0">
                <a:ln>
                  <a:noFill/>
                </a:ln>
                <a:solidFill>
                  <a:prstClr val="black"/>
                </a:solidFill>
                <a:effectLst/>
                <a:uLnTx/>
                <a:uFillTx/>
                <a:ea typeface="+mn-ea"/>
                <a:cs typeface="+mn-cs"/>
              </a:rPr>
              <a:t> </a:t>
            </a:r>
            <a:r>
              <a:rPr kumimoji="0" lang="cy-GB" sz="2300" b="0" i="0" u="none" strike="noStrike" kern="1200" cap="none" spc="0" normalizeH="0" baseline="0" noProof="0" dirty="0" err="1">
                <a:ln>
                  <a:noFill/>
                </a:ln>
                <a:solidFill>
                  <a:prstClr val="black"/>
                </a:solidFill>
                <a:effectLst/>
                <a:uLnTx/>
                <a:uFillTx/>
                <a:ea typeface="+mn-ea"/>
                <a:cs typeface="+mn-cs"/>
              </a:rPr>
              <a:t>this</a:t>
            </a:r>
            <a:r>
              <a:rPr kumimoji="0" lang="cy-GB" sz="2300" b="0" i="0" u="none" strike="noStrike" kern="1200" cap="none" spc="0" normalizeH="0" baseline="0" noProof="0" dirty="0">
                <a:ln>
                  <a:noFill/>
                </a:ln>
                <a:solidFill>
                  <a:prstClr val="black"/>
                </a:solidFill>
                <a:effectLst/>
                <a:uLnTx/>
                <a:uFillTx/>
                <a:ea typeface="+mn-ea"/>
                <a:cs typeface="+mn-cs"/>
              </a:rPr>
              <a:t> </a:t>
            </a:r>
            <a:r>
              <a:rPr kumimoji="0" lang="cy-GB" sz="2300" b="0" i="0" u="none" strike="noStrike" kern="1200" cap="none" spc="0" normalizeH="0" baseline="0" noProof="0" dirty="0" err="1">
                <a:ln>
                  <a:noFill/>
                </a:ln>
                <a:solidFill>
                  <a:prstClr val="black"/>
                </a:solidFill>
                <a:effectLst/>
                <a:uLnTx/>
                <a:uFillTx/>
                <a:ea typeface="+mn-ea"/>
                <a:cs typeface="+mn-cs"/>
              </a:rPr>
              <a:t>concept</a:t>
            </a:r>
            <a:r>
              <a:rPr kumimoji="0" lang="cy-GB" sz="2300" b="0" i="0" u="none" strike="noStrike" kern="1200" cap="none" spc="0" normalizeH="0" baseline="0" noProof="0" dirty="0">
                <a:ln>
                  <a:noFill/>
                </a:ln>
                <a:solidFill>
                  <a:prstClr val="black"/>
                </a:solidFill>
                <a:effectLst/>
                <a:uLnTx/>
                <a:uFillTx/>
                <a:ea typeface="+mn-ea"/>
                <a:cs typeface="+mn-cs"/>
              </a:rPr>
              <a:t> as “the </a:t>
            </a:r>
            <a:r>
              <a:rPr kumimoji="0" lang="cy-GB" sz="2300" b="0" i="0" u="none" strike="noStrike" kern="1200" cap="none" spc="0" normalizeH="0" baseline="0" noProof="0" dirty="0" err="1">
                <a:ln>
                  <a:noFill/>
                </a:ln>
                <a:solidFill>
                  <a:prstClr val="black"/>
                </a:solidFill>
                <a:effectLst/>
                <a:uLnTx/>
                <a:uFillTx/>
                <a:ea typeface="+mn-ea"/>
                <a:cs typeface="+mn-cs"/>
              </a:rPr>
              <a:t>overall</a:t>
            </a:r>
            <a:r>
              <a:rPr kumimoji="0" lang="cy-GB" sz="2300" b="0" i="0" u="none" strike="noStrike" kern="1200" cap="none" spc="0" normalizeH="0" baseline="0" noProof="0" dirty="0">
                <a:ln>
                  <a:noFill/>
                </a:ln>
                <a:solidFill>
                  <a:prstClr val="black"/>
                </a:solidFill>
                <a:effectLst/>
                <a:uLnTx/>
                <a:uFillTx/>
                <a:ea typeface="+mn-ea"/>
                <a:cs typeface="+mn-cs"/>
              </a:rPr>
              <a:t> plan </a:t>
            </a:r>
            <a:r>
              <a:rPr kumimoji="0" lang="cy-GB" sz="2300" b="0" i="0" u="none" strike="noStrike" kern="1200" cap="none" spc="0" normalizeH="0" baseline="0" noProof="0" dirty="0" err="1">
                <a:ln>
                  <a:noFill/>
                </a:ln>
                <a:solidFill>
                  <a:prstClr val="black"/>
                </a:solidFill>
                <a:effectLst/>
                <a:uLnTx/>
                <a:uFillTx/>
                <a:ea typeface="+mn-ea"/>
                <a:cs typeface="+mn-cs"/>
              </a:rPr>
              <a:t>for</a:t>
            </a:r>
            <a:r>
              <a:rPr kumimoji="0" lang="cy-GB" sz="2300" b="0" i="0" u="none" strike="noStrike" kern="1200" cap="none" spc="0" normalizeH="0" baseline="0" noProof="0" dirty="0">
                <a:ln>
                  <a:noFill/>
                </a:ln>
                <a:solidFill>
                  <a:prstClr val="black"/>
                </a:solidFill>
                <a:effectLst/>
                <a:uLnTx/>
                <a:uFillTx/>
                <a:ea typeface="+mn-ea"/>
                <a:cs typeface="+mn-cs"/>
              </a:rPr>
              <a:t> a </a:t>
            </a:r>
            <a:r>
              <a:rPr kumimoji="0" lang="cy-GB" sz="2300" b="0" i="0" u="none" strike="noStrike" kern="1200" cap="none" spc="0" normalizeH="0" baseline="0" noProof="0" dirty="0" err="1">
                <a:ln>
                  <a:noFill/>
                </a:ln>
                <a:solidFill>
                  <a:prstClr val="black"/>
                </a:solidFill>
                <a:effectLst/>
                <a:uLnTx/>
                <a:uFillTx/>
                <a:ea typeface="+mn-ea"/>
                <a:cs typeface="+mn-cs"/>
              </a:rPr>
              <a:t>piece</a:t>
            </a:r>
            <a:r>
              <a:rPr kumimoji="0" lang="cy-GB" sz="2300" b="0" i="0" u="none" strike="noStrike" kern="1200" cap="none" spc="0" normalizeH="0" baseline="0" noProof="0" dirty="0">
                <a:ln>
                  <a:noFill/>
                </a:ln>
                <a:solidFill>
                  <a:prstClr val="black"/>
                </a:solidFill>
                <a:effectLst/>
                <a:uLnTx/>
                <a:uFillTx/>
                <a:ea typeface="+mn-ea"/>
                <a:cs typeface="+mn-cs"/>
              </a:rPr>
              <a:t> of </a:t>
            </a:r>
            <a:r>
              <a:rPr kumimoji="0" lang="cy-GB" sz="2300" b="0" i="0" u="none" strike="noStrike" kern="1200" cap="none" spc="0" normalizeH="0" baseline="0" noProof="0" dirty="0" err="1">
                <a:ln>
                  <a:noFill/>
                </a:ln>
                <a:solidFill>
                  <a:prstClr val="black"/>
                </a:solidFill>
                <a:effectLst/>
                <a:uLnTx/>
                <a:uFillTx/>
                <a:ea typeface="+mn-ea"/>
                <a:cs typeface="+mn-cs"/>
              </a:rPr>
              <a:t>research</a:t>
            </a:r>
            <a:r>
              <a:rPr kumimoji="0" lang="cy-GB" sz="2300" b="0" i="0" u="none" strike="noStrike" kern="1200" cap="none" spc="0" normalizeH="0" baseline="0" noProof="0" dirty="0">
                <a:ln>
                  <a:noFill/>
                </a:ln>
                <a:solidFill>
                  <a:prstClr val="black"/>
                </a:solidFill>
                <a:effectLst/>
                <a:uLnTx/>
                <a:uFillTx/>
                <a:ea typeface="+mn-ea"/>
                <a:cs typeface="+mn-cs"/>
              </a:rPr>
              <a:t>, </a:t>
            </a:r>
            <a:r>
              <a:rPr kumimoji="0" lang="cy-GB" sz="2300" b="0" i="0" u="none" strike="noStrike" kern="1200" cap="none" spc="0" normalizeH="0" baseline="0" noProof="0" dirty="0" err="1">
                <a:ln>
                  <a:noFill/>
                </a:ln>
                <a:solidFill>
                  <a:prstClr val="black"/>
                </a:solidFill>
                <a:effectLst/>
                <a:uLnTx/>
                <a:uFillTx/>
                <a:ea typeface="+mn-ea"/>
                <a:cs typeface="+mn-cs"/>
              </a:rPr>
              <a:t>including</a:t>
            </a:r>
            <a:r>
              <a:rPr kumimoji="0" lang="cy-GB" sz="2300" b="0" i="0" u="none" strike="noStrike" kern="1200" cap="none" spc="0" normalizeH="0" baseline="0" noProof="0" dirty="0">
                <a:ln>
                  <a:noFill/>
                </a:ln>
                <a:solidFill>
                  <a:prstClr val="black"/>
                </a:solidFill>
                <a:effectLst/>
                <a:uLnTx/>
                <a:uFillTx/>
                <a:ea typeface="+mn-ea"/>
                <a:cs typeface="+mn-cs"/>
              </a:rPr>
              <a:t> the </a:t>
            </a:r>
            <a:r>
              <a:rPr kumimoji="0" lang="cy-GB" sz="2300" b="0" i="0" u="none" strike="noStrike" kern="1200" cap="none" spc="0" normalizeH="0" baseline="0" noProof="0" dirty="0" err="1">
                <a:ln>
                  <a:noFill/>
                </a:ln>
                <a:solidFill>
                  <a:prstClr val="black"/>
                </a:solidFill>
                <a:effectLst/>
                <a:uLnTx/>
                <a:uFillTx/>
                <a:ea typeface="+mn-ea"/>
                <a:cs typeface="+mn-cs"/>
              </a:rPr>
              <a:t>four</a:t>
            </a:r>
            <a:r>
              <a:rPr kumimoji="0" lang="cy-GB" sz="2300" b="0" i="0" u="none" strike="noStrike" kern="1200" cap="none" spc="0" normalizeH="0" baseline="0" noProof="0" dirty="0">
                <a:ln>
                  <a:noFill/>
                </a:ln>
                <a:solidFill>
                  <a:prstClr val="black"/>
                </a:solidFill>
                <a:effectLst/>
                <a:uLnTx/>
                <a:uFillTx/>
                <a:ea typeface="+mn-ea"/>
                <a:cs typeface="+mn-cs"/>
              </a:rPr>
              <a:t> main </a:t>
            </a:r>
            <a:r>
              <a:rPr kumimoji="0" lang="cy-GB" sz="2300" b="0" i="0" u="none" strike="noStrike" kern="1200" cap="none" spc="0" normalizeH="0" baseline="0" noProof="0" dirty="0" err="1">
                <a:ln>
                  <a:noFill/>
                </a:ln>
                <a:solidFill>
                  <a:prstClr val="black"/>
                </a:solidFill>
                <a:effectLst/>
                <a:uLnTx/>
                <a:uFillTx/>
                <a:ea typeface="+mn-ea"/>
                <a:cs typeface="+mn-cs"/>
              </a:rPr>
              <a:t>areas</a:t>
            </a:r>
            <a:r>
              <a:rPr kumimoji="0" lang="cy-GB" sz="2300" b="0" i="0" u="none" strike="noStrike" kern="1200" cap="none" spc="0" normalizeH="0" baseline="0" noProof="0" dirty="0">
                <a:ln>
                  <a:noFill/>
                </a:ln>
                <a:solidFill>
                  <a:prstClr val="black"/>
                </a:solidFill>
                <a:effectLst/>
                <a:uLnTx/>
                <a:uFillTx/>
                <a:ea typeface="+mn-ea"/>
                <a:cs typeface="+mn-cs"/>
              </a:rPr>
              <a:t> – the </a:t>
            </a:r>
            <a:r>
              <a:rPr kumimoji="0" lang="cy-GB" sz="2300" b="0" i="0" u="none" strike="noStrike" kern="1200" cap="none" spc="0" normalizeH="0" baseline="0" noProof="0" dirty="0" err="1">
                <a:ln>
                  <a:noFill/>
                </a:ln>
                <a:solidFill>
                  <a:prstClr val="black"/>
                </a:solidFill>
                <a:effectLst/>
                <a:uLnTx/>
                <a:uFillTx/>
                <a:ea typeface="+mn-ea"/>
                <a:cs typeface="+mn-cs"/>
              </a:rPr>
              <a:t>strategy</a:t>
            </a:r>
            <a:r>
              <a:rPr kumimoji="0" lang="cy-GB" sz="2300" b="0" i="0" u="none" strike="noStrike" kern="1200" cap="none" spc="0" normalizeH="0" baseline="0" noProof="0" dirty="0">
                <a:ln>
                  <a:noFill/>
                </a:ln>
                <a:solidFill>
                  <a:prstClr val="black"/>
                </a:solidFill>
                <a:effectLst/>
                <a:uLnTx/>
                <a:uFillTx/>
                <a:ea typeface="+mn-ea"/>
                <a:cs typeface="+mn-cs"/>
              </a:rPr>
              <a:t>, the </a:t>
            </a:r>
            <a:r>
              <a:rPr kumimoji="0" lang="cy-GB" sz="2300" b="0" i="0" u="none" strike="noStrike" kern="1200" cap="none" spc="0" normalizeH="0" baseline="0" noProof="0" dirty="0" err="1">
                <a:ln>
                  <a:noFill/>
                </a:ln>
                <a:solidFill>
                  <a:prstClr val="black"/>
                </a:solidFill>
                <a:effectLst/>
                <a:uLnTx/>
                <a:uFillTx/>
                <a:ea typeface="+mn-ea"/>
                <a:cs typeface="+mn-cs"/>
              </a:rPr>
              <a:t>conceptual</a:t>
            </a:r>
            <a:r>
              <a:rPr kumimoji="0" lang="cy-GB" sz="2300" b="0" i="0" u="none" strike="noStrike" kern="1200" cap="none" spc="0" normalizeH="0" baseline="0" noProof="0" dirty="0">
                <a:ln>
                  <a:noFill/>
                </a:ln>
                <a:solidFill>
                  <a:prstClr val="black"/>
                </a:solidFill>
                <a:effectLst/>
                <a:uLnTx/>
                <a:uFillTx/>
                <a:ea typeface="+mn-ea"/>
                <a:cs typeface="+mn-cs"/>
              </a:rPr>
              <a:t> </a:t>
            </a:r>
            <a:r>
              <a:rPr kumimoji="0" lang="cy-GB" sz="2300" b="0" i="0" u="none" strike="noStrike" kern="1200" cap="none" spc="0" normalizeH="0" baseline="0" noProof="0" dirty="0" err="1">
                <a:ln>
                  <a:noFill/>
                </a:ln>
                <a:solidFill>
                  <a:prstClr val="black"/>
                </a:solidFill>
                <a:effectLst/>
                <a:uLnTx/>
                <a:uFillTx/>
                <a:ea typeface="+mn-ea"/>
                <a:cs typeface="+mn-cs"/>
              </a:rPr>
              <a:t>framework</a:t>
            </a:r>
            <a:r>
              <a:rPr kumimoji="0" lang="cy-GB" sz="2300" b="0" i="0" u="none" strike="noStrike" kern="1200" cap="none" spc="0" normalizeH="0" baseline="0" noProof="0" dirty="0">
                <a:ln>
                  <a:noFill/>
                </a:ln>
                <a:solidFill>
                  <a:prstClr val="black"/>
                </a:solidFill>
                <a:effectLst/>
                <a:uLnTx/>
                <a:uFillTx/>
                <a:ea typeface="+mn-ea"/>
                <a:cs typeface="+mn-cs"/>
              </a:rPr>
              <a:t>, the </a:t>
            </a:r>
            <a:r>
              <a:rPr kumimoji="0" lang="cy-GB" sz="2300" b="0" i="0" u="none" strike="noStrike" kern="1200" cap="none" spc="0" normalizeH="0" baseline="0" noProof="0" dirty="0" err="1">
                <a:ln>
                  <a:noFill/>
                </a:ln>
                <a:solidFill>
                  <a:prstClr val="black"/>
                </a:solidFill>
                <a:effectLst/>
                <a:uLnTx/>
                <a:uFillTx/>
                <a:ea typeface="+mn-ea"/>
                <a:cs typeface="+mn-cs"/>
              </a:rPr>
              <a:t>question</a:t>
            </a:r>
            <a:r>
              <a:rPr kumimoji="0" lang="cy-GB" sz="2300" b="0" i="0" u="none" strike="noStrike" kern="1200" cap="none" spc="0" normalizeH="0" baseline="0" noProof="0" dirty="0">
                <a:ln>
                  <a:noFill/>
                </a:ln>
                <a:solidFill>
                  <a:prstClr val="black"/>
                </a:solidFill>
                <a:effectLst/>
                <a:uLnTx/>
                <a:uFillTx/>
                <a:ea typeface="+mn-ea"/>
                <a:cs typeface="+mn-cs"/>
              </a:rPr>
              <a:t> of </a:t>
            </a:r>
            <a:r>
              <a:rPr kumimoji="0" lang="cy-GB" sz="2300" b="0" i="0" u="none" strike="noStrike" kern="1200" cap="none" spc="0" normalizeH="0" baseline="0" noProof="0" dirty="0" err="1">
                <a:ln>
                  <a:noFill/>
                </a:ln>
                <a:solidFill>
                  <a:prstClr val="black"/>
                </a:solidFill>
                <a:effectLst/>
                <a:uLnTx/>
                <a:uFillTx/>
                <a:ea typeface="+mn-ea"/>
                <a:cs typeface="+mn-cs"/>
              </a:rPr>
              <a:t>who</a:t>
            </a:r>
            <a:r>
              <a:rPr kumimoji="0" lang="cy-GB" sz="2300" b="0" i="0" u="none" strike="noStrike" kern="1200" cap="none" spc="0" normalizeH="0" baseline="0" noProof="0" dirty="0">
                <a:ln>
                  <a:noFill/>
                </a:ln>
                <a:solidFill>
                  <a:prstClr val="black"/>
                </a:solidFill>
                <a:effectLst/>
                <a:uLnTx/>
                <a:uFillTx/>
                <a:ea typeface="+mn-ea"/>
                <a:cs typeface="+mn-cs"/>
              </a:rPr>
              <a:t> or </a:t>
            </a:r>
            <a:r>
              <a:rPr kumimoji="0" lang="cy-GB" sz="2300" b="0" i="0" u="none" strike="noStrike" kern="1200" cap="none" spc="0" normalizeH="0" baseline="0" noProof="0" dirty="0" err="1">
                <a:ln>
                  <a:noFill/>
                </a:ln>
                <a:solidFill>
                  <a:prstClr val="black"/>
                </a:solidFill>
                <a:effectLst/>
                <a:uLnTx/>
                <a:uFillTx/>
                <a:ea typeface="+mn-ea"/>
                <a:cs typeface="+mn-cs"/>
              </a:rPr>
              <a:t>what</a:t>
            </a:r>
            <a:r>
              <a:rPr kumimoji="0" lang="cy-GB" sz="2300" b="0" i="0" u="none" strike="noStrike" kern="1200" cap="none" spc="0" normalizeH="0" baseline="0" noProof="0" dirty="0">
                <a:ln>
                  <a:noFill/>
                </a:ln>
                <a:solidFill>
                  <a:prstClr val="black"/>
                </a:solidFill>
                <a:effectLst/>
                <a:uLnTx/>
                <a:uFillTx/>
                <a:ea typeface="+mn-ea"/>
                <a:cs typeface="+mn-cs"/>
              </a:rPr>
              <a:t> </a:t>
            </a:r>
            <a:r>
              <a:rPr kumimoji="0" lang="cy-GB" sz="2300" b="0" i="0" u="none" strike="noStrike" kern="1200" cap="none" spc="0" normalizeH="0" baseline="0" noProof="0" dirty="0" err="1">
                <a:ln>
                  <a:noFill/>
                </a:ln>
                <a:solidFill>
                  <a:prstClr val="black"/>
                </a:solidFill>
                <a:effectLst/>
                <a:uLnTx/>
                <a:uFillTx/>
                <a:ea typeface="+mn-ea"/>
                <a:cs typeface="+mn-cs"/>
              </a:rPr>
              <a:t>will</a:t>
            </a:r>
            <a:r>
              <a:rPr kumimoji="0" lang="cy-GB" sz="2300" b="0" i="0" u="none" strike="noStrike" kern="1200" cap="none" spc="0" normalizeH="0" baseline="0" noProof="0" dirty="0">
                <a:ln>
                  <a:noFill/>
                </a:ln>
                <a:solidFill>
                  <a:prstClr val="black"/>
                </a:solidFill>
                <a:effectLst/>
                <a:uLnTx/>
                <a:uFillTx/>
                <a:ea typeface="+mn-ea"/>
                <a:cs typeface="+mn-cs"/>
              </a:rPr>
              <a:t> be </a:t>
            </a:r>
            <a:r>
              <a:rPr kumimoji="0" lang="cy-GB" sz="2300" b="0" i="0" u="none" strike="noStrike" kern="1200" cap="none" spc="0" normalizeH="0" baseline="0" noProof="0" dirty="0" err="1">
                <a:ln>
                  <a:noFill/>
                </a:ln>
                <a:solidFill>
                  <a:prstClr val="black"/>
                </a:solidFill>
                <a:effectLst/>
                <a:uLnTx/>
                <a:uFillTx/>
                <a:ea typeface="+mn-ea"/>
                <a:cs typeface="+mn-cs"/>
              </a:rPr>
              <a:t>studied</a:t>
            </a:r>
            <a:r>
              <a:rPr kumimoji="0" lang="cy-GB" sz="2300" b="0" i="0" u="none" strike="noStrike" kern="1200" cap="none" spc="0" normalizeH="0" baseline="0" noProof="0" dirty="0">
                <a:ln>
                  <a:noFill/>
                </a:ln>
                <a:solidFill>
                  <a:prstClr val="black"/>
                </a:solidFill>
                <a:effectLst/>
                <a:uLnTx/>
                <a:uFillTx/>
                <a:ea typeface="+mn-ea"/>
                <a:cs typeface="+mn-cs"/>
              </a:rPr>
              <a:t> </a:t>
            </a:r>
            <a:r>
              <a:rPr kumimoji="0" lang="cy-GB" sz="2300" b="0" i="0" u="none" strike="noStrike" kern="1200" cap="none" spc="0" normalizeH="0" baseline="0" noProof="0" dirty="0" err="1">
                <a:ln>
                  <a:noFill/>
                </a:ln>
                <a:solidFill>
                  <a:prstClr val="black"/>
                </a:solidFill>
                <a:effectLst/>
                <a:uLnTx/>
                <a:uFillTx/>
                <a:ea typeface="+mn-ea"/>
                <a:cs typeface="+mn-cs"/>
              </a:rPr>
              <a:t>and</a:t>
            </a:r>
            <a:r>
              <a:rPr kumimoji="0" lang="cy-GB" sz="2300" b="0" i="0" u="none" strike="noStrike" kern="1200" cap="none" spc="0" normalizeH="0" baseline="0" noProof="0" dirty="0">
                <a:ln>
                  <a:noFill/>
                </a:ln>
                <a:solidFill>
                  <a:prstClr val="black"/>
                </a:solidFill>
                <a:effectLst/>
                <a:uLnTx/>
                <a:uFillTx/>
                <a:ea typeface="+mn-ea"/>
                <a:cs typeface="+mn-cs"/>
              </a:rPr>
              <a:t> the </a:t>
            </a:r>
            <a:r>
              <a:rPr kumimoji="0" lang="cy-GB" sz="2300" b="0" i="0" u="none" strike="noStrike" kern="1200" cap="none" spc="0" normalizeH="0" baseline="0" noProof="0" dirty="0" err="1">
                <a:ln>
                  <a:noFill/>
                </a:ln>
                <a:solidFill>
                  <a:prstClr val="black"/>
                </a:solidFill>
                <a:effectLst/>
                <a:uLnTx/>
                <a:uFillTx/>
                <a:ea typeface="+mn-ea"/>
                <a:cs typeface="+mn-cs"/>
              </a:rPr>
              <a:t>tools</a:t>
            </a:r>
            <a:r>
              <a:rPr kumimoji="0" lang="cy-GB" sz="2300" b="0" i="0" u="none" strike="noStrike" kern="1200" cap="none" spc="0" normalizeH="0" baseline="0" noProof="0" dirty="0">
                <a:ln>
                  <a:noFill/>
                </a:ln>
                <a:solidFill>
                  <a:prstClr val="black"/>
                </a:solidFill>
                <a:effectLst/>
                <a:uLnTx/>
                <a:uFillTx/>
                <a:ea typeface="+mn-ea"/>
                <a:cs typeface="+mn-cs"/>
              </a:rPr>
              <a:t> to be </a:t>
            </a:r>
            <a:r>
              <a:rPr kumimoji="0" lang="cy-GB" sz="2300" b="0" i="0" u="none" strike="noStrike" kern="1200" cap="none" spc="0" normalizeH="0" baseline="0" noProof="0" dirty="0" err="1">
                <a:ln>
                  <a:noFill/>
                </a:ln>
                <a:solidFill>
                  <a:prstClr val="black"/>
                </a:solidFill>
                <a:effectLst/>
                <a:uLnTx/>
                <a:uFillTx/>
                <a:ea typeface="+mn-ea"/>
                <a:cs typeface="+mn-cs"/>
              </a:rPr>
              <a:t>used</a:t>
            </a:r>
            <a:r>
              <a:rPr kumimoji="0" lang="cy-GB" sz="2300" b="0" i="0" u="none" strike="noStrike" kern="1200" cap="none" spc="0" normalizeH="0" baseline="0" noProof="0" dirty="0">
                <a:ln>
                  <a:noFill/>
                </a:ln>
                <a:solidFill>
                  <a:prstClr val="black"/>
                </a:solidFill>
                <a:effectLst/>
                <a:uLnTx/>
                <a:uFillTx/>
                <a:ea typeface="+mn-ea"/>
                <a:cs typeface="+mn-cs"/>
              </a:rPr>
              <a:t> </a:t>
            </a:r>
            <a:r>
              <a:rPr kumimoji="0" lang="cy-GB" sz="2300" b="0" i="0" u="none" strike="noStrike" kern="1200" cap="none" spc="0" normalizeH="0" baseline="0" noProof="0" dirty="0" err="1">
                <a:ln>
                  <a:noFill/>
                </a:ln>
                <a:solidFill>
                  <a:prstClr val="black"/>
                </a:solidFill>
                <a:effectLst/>
                <a:uLnTx/>
                <a:uFillTx/>
                <a:ea typeface="+mn-ea"/>
                <a:cs typeface="+mn-cs"/>
              </a:rPr>
              <a:t>for</a:t>
            </a:r>
            <a:r>
              <a:rPr kumimoji="0" lang="cy-GB" sz="2300" b="0" i="0" u="none" strike="noStrike" kern="1200" cap="none" spc="0" normalizeH="0" baseline="0" noProof="0" dirty="0">
                <a:ln>
                  <a:noFill/>
                </a:ln>
                <a:solidFill>
                  <a:prstClr val="black"/>
                </a:solidFill>
                <a:effectLst/>
                <a:uLnTx/>
                <a:uFillTx/>
                <a:ea typeface="+mn-ea"/>
                <a:cs typeface="+mn-cs"/>
              </a:rPr>
              <a:t> </a:t>
            </a:r>
            <a:r>
              <a:rPr kumimoji="0" lang="cy-GB" sz="2300" b="0" i="0" u="none" strike="noStrike" kern="1200" cap="none" spc="0" normalizeH="0" baseline="0" noProof="0" dirty="0" err="1">
                <a:ln>
                  <a:noFill/>
                </a:ln>
                <a:solidFill>
                  <a:prstClr val="black"/>
                </a:solidFill>
                <a:effectLst/>
                <a:uLnTx/>
                <a:uFillTx/>
                <a:ea typeface="+mn-ea"/>
                <a:cs typeface="+mn-cs"/>
              </a:rPr>
              <a:t>collecting</a:t>
            </a:r>
            <a:r>
              <a:rPr kumimoji="0" lang="cy-GB" sz="2300" b="0" i="0" u="none" strike="noStrike" kern="1200" cap="none" spc="0" normalizeH="0" baseline="0" noProof="0" dirty="0">
                <a:ln>
                  <a:noFill/>
                </a:ln>
                <a:solidFill>
                  <a:prstClr val="black"/>
                </a:solidFill>
                <a:effectLst/>
                <a:uLnTx/>
                <a:uFillTx/>
                <a:ea typeface="+mn-ea"/>
                <a:cs typeface="+mn-cs"/>
              </a:rPr>
              <a:t> </a:t>
            </a:r>
            <a:r>
              <a:rPr kumimoji="0" lang="cy-GB" sz="2300" b="0" i="0" u="none" strike="noStrike" kern="1200" cap="none" spc="0" normalizeH="0" baseline="0" noProof="0" dirty="0" err="1">
                <a:ln>
                  <a:noFill/>
                </a:ln>
                <a:solidFill>
                  <a:prstClr val="black"/>
                </a:solidFill>
                <a:effectLst/>
                <a:uLnTx/>
                <a:uFillTx/>
                <a:ea typeface="+mn-ea"/>
                <a:cs typeface="+mn-cs"/>
              </a:rPr>
              <a:t>and</a:t>
            </a:r>
            <a:r>
              <a:rPr kumimoji="0" lang="cy-GB" sz="2300" b="0" i="0" u="none" strike="noStrike" kern="1200" cap="none" spc="0" normalizeH="0" baseline="0" noProof="0" dirty="0">
                <a:ln>
                  <a:noFill/>
                </a:ln>
                <a:solidFill>
                  <a:prstClr val="black"/>
                </a:solidFill>
                <a:effectLst/>
                <a:uLnTx/>
                <a:uFillTx/>
                <a:ea typeface="+mn-ea"/>
                <a:cs typeface="+mn-cs"/>
              </a:rPr>
              <a:t> </a:t>
            </a:r>
            <a:r>
              <a:rPr kumimoji="0" lang="cy-GB" sz="2300" b="0" i="0" u="none" strike="noStrike" kern="1200" cap="none" spc="0" normalizeH="0" baseline="0" noProof="0" dirty="0" err="1">
                <a:ln>
                  <a:noFill/>
                </a:ln>
                <a:solidFill>
                  <a:prstClr val="black"/>
                </a:solidFill>
                <a:effectLst/>
                <a:uLnTx/>
                <a:uFillTx/>
                <a:ea typeface="+mn-ea"/>
                <a:cs typeface="+mn-cs"/>
              </a:rPr>
              <a:t>analyzing</a:t>
            </a:r>
            <a:r>
              <a:rPr kumimoji="0" lang="cy-GB" sz="2300" b="0" i="0" u="none" strike="noStrike" kern="1200" cap="none" spc="0" normalizeH="0" baseline="0" noProof="0" dirty="0">
                <a:ln>
                  <a:noFill/>
                </a:ln>
                <a:solidFill>
                  <a:prstClr val="black"/>
                </a:solidFill>
                <a:effectLst/>
                <a:uLnTx/>
                <a:uFillTx/>
                <a:ea typeface="+mn-ea"/>
                <a:cs typeface="+mn-cs"/>
              </a:rPr>
              <a:t> data…</a:t>
            </a:r>
            <a:r>
              <a:rPr kumimoji="0" lang="cy-GB" sz="2300" b="0" i="0" u="none" strike="noStrike" kern="1200" cap="none" spc="0" normalizeH="0" baseline="0" noProof="0" dirty="0" err="1">
                <a:ln>
                  <a:noFill/>
                </a:ln>
                <a:solidFill>
                  <a:prstClr val="black"/>
                </a:solidFill>
                <a:effectLst/>
                <a:uLnTx/>
                <a:uFillTx/>
                <a:ea typeface="+mn-ea"/>
                <a:cs typeface="+mn-cs"/>
              </a:rPr>
              <a:t>design</a:t>
            </a:r>
            <a:r>
              <a:rPr kumimoji="0" lang="cy-GB" sz="2300" b="0" i="0" u="none" strike="noStrike" kern="1200" cap="none" spc="0" normalizeH="0" baseline="0" noProof="0" dirty="0">
                <a:ln>
                  <a:noFill/>
                </a:ln>
                <a:solidFill>
                  <a:prstClr val="black"/>
                </a:solidFill>
                <a:effectLst/>
                <a:uLnTx/>
                <a:uFillTx/>
                <a:ea typeface="+mn-ea"/>
                <a:cs typeface="+mn-cs"/>
              </a:rPr>
              <a:t> </a:t>
            </a:r>
            <a:r>
              <a:rPr kumimoji="0" lang="cy-GB" sz="2300" b="0" i="0" u="none" strike="noStrike" kern="1200" cap="none" spc="0" normalizeH="0" baseline="0" noProof="0" dirty="0" err="1">
                <a:ln>
                  <a:noFill/>
                </a:ln>
                <a:solidFill>
                  <a:prstClr val="black"/>
                </a:solidFill>
                <a:effectLst/>
                <a:uLnTx/>
                <a:uFillTx/>
                <a:ea typeface="+mn-ea"/>
                <a:cs typeface="+mn-cs"/>
              </a:rPr>
              <a:t>connects</a:t>
            </a:r>
            <a:r>
              <a:rPr kumimoji="0" lang="cy-GB" sz="2300" b="0" i="0" u="none" strike="noStrike" kern="1200" cap="none" spc="0" normalizeH="0" baseline="0" noProof="0" dirty="0">
                <a:ln>
                  <a:noFill/>
                </a:ln>
                <a:solidFill>
                  <a:prstClr val="black"/>
                </a:solidFill>
                <a:effectLst/>
                <a:uLnTx/>
                <a:uFillTx/>
                <a:ea typeface="+mn-ea"/>
                <a:cs typeface="+mn-cs"/>
              </a:rPr>
              <a:t> the </a:t>
            </a:r>
            <a:r>
              <a:rPr kumimoji="0" lang="cy-GB" sz="2300" b="0" i="0" u="none" strike="noStrike" kern="1200" cap="none" spc="0" normalizeH="0" baseline="0" noProof="0" dirty="0" err="1">
                <a:ln>
                  <a:noFill/>
                </a:ln>
                <a:solidFill>
                  <a:prstClr val="black"/>
                </a:solidFill>
                <a:effectLst/>
                <a:uLnTx/>
                <a:uFillTx/>
                <a:ea typeface="+mn-ea"/>
                <a:cs typeface="+mn-cs"/>
              </a:rPr>
              <a:t>research</a:t>
            </a:r>
            <a:r>
              <a:rPr kumimoji="0" lang="cy-GB" sz="2300" b="0" i="0" u="none" strike="noStrike" kern="1200" cap="none" spc="0" normalizeH="0" baseline="0" noProof="0" dirty="0">
                <a:ln>
                  <a:noFill/>
                </a:ln>
                <a:solidFill>
                  <a:prstClr val="black"/>
                </a:solidFill>
                <a:effectLst/>
                <a:uLnTx/>
                <a:uFillTx/>
                <a:ea typeface="+mn-ea"/>
                <a:cs typeface="+mn-cs"/>
              </a:rPr>
              <a:t> </a:t>
            </a:r>
            <a:r>
              <a:rPr kumimoji="0" lang="cy-GB" sz="2300" b="0" i="0" u="none" strike="noStrike" kern="1200" cap="none" spc="0" normalizeH="0" baseline="0" noProof="0" dirty="0" err="1">
                <a:ln>
                  <a:noFill/>
                </a:ln>
                <a:solidFill>
                  <a:prstClr val="black"/>
                </a:solidFill>
                <a:effectLst/>
                <a:uLnTx/>
                <a:uFillTx/>
                <a:ea typeface="+mn-ea"/>
                <a:cs typeface="+mn-cs"/>
              </a:rPr>
              <a:t>questions</a:t>
            </a:r>
            <a:r>
              <a:rPr kumimoji="0" lang="cy-GB" sz="2300" b="0" i="0" u="none" strike="noStrike" kern="1200" cap="none" spc="0" normalizeH="0" baseline="0" noProof="0" dirty="0">
                <a:ln>
                  <a:noFill/>
                </a:ln>
                <a:solidFill>
                  <a:prstClr val="black"/>
                </a:solidFill>
                <a:effectLst/>
                <a:uLnTx/>
                <a:uFillTx/>
                <a:ea typeface="+mn-ea"/>
                <a:cs typeface="+mn-cs"/>
              </a:rPr>
              <a:t> </a:t>
            </a:r>
            <a:r>
              <a:rPr kumimoji="0" lang="cy-GB" sz="2300" b="0" i="0" u="none" strike="noStrike" kern="1200" cap="none" spc="0" normalizeH="0" baseline="0" noProof="0" dirty="0" err="1">
                <a:ln>
                  <a:noFill/>
                </a:ln>
                <a:solidFill>
                  <a:prstClr val="black"/>
                </a:solidFill>
                <a:effectLst/>
                <a:uLnTx/>
                <a:uFillTx/>
                <a:ea typeface="+mn-ea"/>
                <a:cs typeface="+mn-cs"/>
              </a:rPr>
              <a:t>with</a:t>
            </a:r>
            <a:r>
              <a:rPr kumimoji="0" lang="cy-GB" sz="2300" b="0" i="0" u="none" strike="noStrike" kern="1200" cap="none" spc="0" normalizeH="0" baseline="0" noProof="0" dirty="0">
                <a:ln>
                  <a:noFill/>
                </a:ln>
                <a:solidFill>
                  <a:prstClr val="black"/>
                </a:solidFill>
                <a:effectLst/>
                <a:uLnTx/>
                <a:uFillTx/>
                <a:ea typeface="+mn-ea"/>
                <a:cs typeface="+mn-cs"/>
              </a:rPr>
              <a:t> the data…”</a:t>
            </a:r>
          </a:p>
          <a:p>
            <a:endParaRPr lang="cy-GB" dirty="0"/>
          </a:p>
        </p:txBody>
      </p:sp>
    </p:spTree>
    <p:extLst>
      <p:ext uri="{BB962C8B-B14F-4D97-AF65-F5344CB8AC3E}">
        <p14:creationId xmlns:p14="http://schemas.microsoft.com/office/powerpoint/2010/main" val="3792906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vert="horz" lIns="91440" tIns="45720" rIns="91440" bIns="45720" rtlCol="0" anchor="ctr">
            <a:normAutofit/>
          </a:bodyPr>
          <a:lstStyle/>
          <a:p>
            <a:r>
              <a:rPr lang="cy-GB" sz="2800"/>
              <a:t>Ymholiad Systematig</a:t>
            </a:r>
            <a:br>
              <a:rPr lang="cy-GB" sz="2800"/>
            </a:br>
            <a:br>
              <a:rPr lang="en-US" sz="2800"/>
            </a:br>
            <a:r>
              <a:rPr lang="en-US" sz="2800"/>
              <a:t>Systematic Enquiry</a:t>
            </a:r>
          </a:p>
        </p:txBody>
      </p:sp>
      <p:pic>
        <p:nvPicPr>
          <p:cNvPr id="5" name="Content Placeholder 4"/>
          <p:cNvPicPr>
            <a:picLocks noGrp="1" noChangeAspect="1"/>
          </p:cNvPicPr>
          <p:nvPr>
            <p:ph idx="1"/>
          </p:nvPr>
        </p:nvPicPr>
        <p:blipFill>
          <a:blip r:embed="rId2"/>
          <a:stretch>
            <a:fillRect/>
          </a:stretch>
        </p:blipFill>
        <p:spPr>
          <a:xfrm>
            <a:off x="3575720" y="548680"/>
            <a:ext cx="7704855" cy="5184576"/>
          </a:xfrm>
          <a:prstGeom prst="rect">
            <a:avLst/>
          </a:prstGeom>
          <a:noFill/>
        </p:spPr>
      </p:pic>
    </p:spTree>
    <p:extLst>
      <p:ext uri="{BB962C8B-B14F-4D97-AF65-F5344CB8AC3E}">
        <p14:creationId xmlns:p14="http://schemas.microsoft.com/office/powerpoint/2010/main" val="722622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Cael y pethau sylfaenol yn iawn
</a:t>
            </a:r>
            <a:r>
              <a:rPr lang="cy-GB" dirty="0" err="1"/>
              <a:t>Getting</a:t>
            </a:r>
            <a:r>
              <a:rPr lang="cy-GB" dirty="0"/>
              <a:t> </a:t>
            </a:r>
            <a:r>
              <a:rPr lang="cy-GB" noProof="0" dirty="0"/>
              <a:t>the </a:t>
            </a:r>
            <a:r>
              <a:rPr lang="cy-GB" noProof="0" dirty="0" err="1"/>
              <a:t>basics</a:t>
            </a:r>
            <a:r>
              <a:rPr lang="cy-GB" noProof="0" dirty="0"/>
              <a:t> </a:t>
            </a:r>
            <a:r>
              <a:rPr lang="cy-GB" noProof="0" dirty="0" err="1"/>
              <a:t>right</a:t>
            </a:r>
            <a:endParaRPr lang="cy-GB" noProof="0" dirty="0"/>
          </a:p>
        </p:txBody>
      </p:sp>
      <p:pic>
        <p:nvPicPr>
          <p:cNvPr id="4" name="Content Placeholder 3"/>
          <p:cNvPicPr>
            <a:picLocks noGrp="1" noChangeAspect="1"/>
          </p:cNvPicPr>
          <p:nvPr>
            <p:ph idx="1"/>
          </p:nvPr>
        </p:nvPicPr>
        <p:blipFill>
          <a:blip r:embed="rId2"/>
          <a:stretch>
            <a:fillRect/>
          </a:stretch>
        </p:blipFill>
        <p:spPr>
          <a:xfrm>
            <a:off x="3104981" y="1825625"/>
            <a:ext cx="5988387" cy="3576638"/>
          </a:xfrm>
          <a:prstGeom prst="rect">
            <a:avLst/>
          </a:prstGeom>
        </p:spPr>
      </p:pic>
    </p:spTree>
    <p:extLst>
      <p:ext uri="{BB962C8B-B14F-4D97-AF65-F5344CB8AC3E}">
        <p14:creationId xmlns:p14="http://schemas.microsoft.com/office/powerpoint/2010/main" val="101602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558455" y="188640"/>
            <a:ext cx="9459234" cy="5400599"/>
          </a:xfrm>
          <a:prstGeom prst="rect">
            <a:avLst/>
          </a:prstGeom>
        </p:spPr>
      </p:pic>
    </p:spTree>
    <p:extLst>
      <p:ext uri="{BB962C8B-B14F-4D97-AF65-F5344CB8AC3E}">
        <p14:creationId xmlns:p14="http://schemas.microsoft.com/office/powerpoint/2010/main" val="2914894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anchor="ctr">
            <a:normAutofit/>
          </a:bodyPr>
          <a:lstStyle/>
          <a:p>
            <a:r>
              <a:rPr lang="cy-GB" sz="3700" noProof="0"/>
              <a:t>ENGHRAIFFT DDA O DEITL A CHWESTIYNAU YMCHWIL</a:t>
            </a:r>
            <a:r>
              <a:rPr kumimoji="0" lang="cy-GB" sz="3700" b="0" i="0" u="none" strike="noStrike" kern="1200" cap="all" spc="0" normalizeH="0" baseline="0" noProof="0">
                <a:ln>
                  <a:noFill/>
                </a:ln>
                <a:effectLst/>
                <a:uLnTx/>
                <a:uFillTx/>
              </a:rPr>
              <a:t> …</a:t>
            </a:r>
            <a:r>
              <a:rPr lang="cy-GB" sz="3700" noProof="0"/>
              <a:t> </a:t>
            </a:r>
            <a:br>
              <a:rPr lang="cy-GB" sz="3700" noProof="0"/>
            </a:br>
            <a:r>
              <a:rPr lang="cy-GB" sz="3700" noProof="0"/>
              <a:t>A </a:t>
            </a:r>
            <a:r>
              <a:rPr lang="cy-GB" sz="3700" noProof="0" err="1"/>
              <a:t>good</a:t>
            </a:r>
            <a:r>
              <a:rPr lang="cy-GB" sz="3700" noProof="0"/>
              <a:t> </a:t>
            </a:r>
            <a:r>
              <a:rPr lang="cy-GB" sz="3700" noProof="0" err="1"/>
              <a:t>example</a:t>
            </a:r>
            <a:r>
              <a:rPr lang="cy-GB" sz="3700" noProof="0"/>
              <a:t> of a </a:t>
            </a:r>
            <a:r>
              <a:rPr lang="cy-GB" sz="3700" noProof="0" err="1"/>
              <a:t>research</a:t>
            </a:r>
            <a:r>
              <a:rPr lang="cy-GB" sz="3700" noProof="0"/>
              <a:t> </a:t>
            </a:r>
            <a:r>
              <a:rPr lang="cy-GB" sz="3700" noProof="0" err="1"/>
              <a:t>title</a:t>
            </a:r>
            <a:r>
              <a:rPr lang="cy-GB" sz="3700" noProof="0"/>
              <a:t> </a:t>
            </a:r>
            <a:r>
              <a:rPr lang="cy-GB" sz="3700" noProof="0" err="1"/>
              <a:t>and</a:t>
            </a:r>
            <a:r>
              <a:rPr lang="cy-GB" sz="3700" noProof="0"/>
              <a:t> </a:t>
            </a:r>
            <a:r>
              <a:rPr lang="cy-GB" sz="3700" noProof="0" err="1"/>
              <a:t>questions</a:t>
            </a:r>
            <a:r>
              <a:rPr lang="cy-GB" sz="3700" noProof="0"/>
              <a:t>…</a:t>
            </a:r>
          </a:p>
        </p:txBody>
      </p:sp>
      <p:pic>
        <p:nvPicPr>
          <p:cNvPr id="6" name="Content Placeholder 5"/>
          <p:cNvPicPr>
            <a:picLocks noGrp="1" noChangeAspect="1"/>
          </p:cNvPicPr>
          <p:nvPr>
            <p:ph idx="1"/>
          </p:nvPr>
        </p:nvPicPr>
        <p:blipFill>
          <a:blip r:embed="rId2"/>
          <a:stretch>
            <a:fillRect/>
          </a:stretch>
        </p:blipFill>
        <p:spPr>
          <a:xfrm>
            <a:off x="3049784" y="1825625"/>
            <a:ext cx="6098717" cy="3575934"/>
          </a:xfrm>
          <a:prstGeom prst="rect">
            <a:avLst/>
          </a:prstGeom>
          <a:noFill/>
        </p:spPr>
      </p:pic>
    </p:spTree>
    <p:extLst>
      <p:ext uri="{BB962C8B-B14F-4D97-AF65-F5344CB8AC3E}">
        <p14:creationId xmlns:p14="http://schemas.microsoft.com/office/powerpoint/2010/main" val="242506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3E4A3-65DC-5B7E-2842-9989EA477D6F}"/>
              </a:ext>
            </a:extLst>
          </p:cNvPr>
          <p:cNvSpPr>
            <a:spLocks noGrp="1"/>
          </p:cNvSpPr>
          <p:nvPr>
            <p:ph type="title"/>
          </p:nvPr>
        </p:nvSpPr>
        <p:spPr/>
        <p:txBody>
          <a:bodyPr/>
          <a:lstStyle/>
          <a:p>
            <a:r>
              <a:rPr lang="en-GB" dirty="0"/>
              <a:t>TASG					Task</a:t>
            </a:r>
          </a:p>
        </p:txBody>
      </p:sp>
      <p:sp>
        <p:nvSpPr>
          <p:cNvPr id="4" name="Content Placeholder 3">
            <a:extLst>
              <a:ext uri="{FF2B5EF4-FFF2-40B4-BE49-F238E27FC236}">
                <a16:creationId xmlns:a16="http://schemas.microsoft.com/office/drawing/2014/main" id="{32176B0F-0CF5-69A9-F202-C2DB5B1199EE}"/>
              </a:ext>
            </a:extLst>
          </p:cNvPr>
          <p:cNvSpPr>
            <a:spLocks noGrp="1"/>
          </p:cNvSpPr>
          <p:nvPr>
            <p:ph sz="half" idx="1"/>
          </p:nvPr>
        </p:nvSpPr>
        <p:spPr/>
        <p:txBody>
          <a:bodyPr>
            <a:normAutofit fontScale="77500" lnSpcReduction="20000"/>
          </a:bodyPr>
          <a:lstStyle/>
          <a:p>
            <a:pPr lvl="0">
              <a:buClr>
                <a:srgbClr val="B71E42"/>
              </a:buClr>
              <a:defRPr/>
            </a:pPr>
            <a:r>
              <a:rPr lang="cy-GB" dirty="0">
                <a:solidFill>
                  <a:prstClr val="black"/>
                </a:solidFill>
              </a:rPr>
              <a:t>Mewn grwpiau trafod, dewch at eich gilydd i drafod eich pwnc dewisol. Nodwch y canlynol:</a:t>
            </a:r>
            <a:endPar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lvl="0">
              <a:buClr>
                <a:srgbClr val="B71E42"/>
              </a:buClr>
              <a:defRPr/>
            </a:pPr>
            <a:r>
              <a:rPr lang="cy-GB" dirty="0">
                <a:solidFill>
                  <a:prstClr val="black"/>
                </a:solidFill>
              </a:rPr>
              <a:t>Pam mae'n bwysig i chi? Y sector</a:t>
            </a:r>
          </a:p>
          <a:p>
            <a:pPr lvl="0">
              <a:buClr>
                <a:srgbClr val="B71E42"/>
              </a:buClr>
              <a:defRPr/>
            </a:pPr>
            <a:r>
              <a:rPr lang="cy-GB" dirty="0">
                <a:solidFill>
                  <a:prstClr val="black"/>
                </a:solidFill>
              </a:rPr>
              <a:t>Sut y bydd ymchwil yn y maes hwn yn cefnogi dealltwriaeth bellach? Ymarfer?</a:t>
            </a:r>
          </a:p>
          <a:p>
            <a:pPr lvl="0">
              <a:buClr>
                <a:srgbClr val="B71E42"/>
              </a:buClr>
              <a:defRPr/>
            </a:pPr>
            <a:r>
              <a:rPr lang="cy-GB" dirty="0">
                <a:solidFill>
                  <a:prstClr val="black"/>
                </a:solidFill>
              </a:rPr>
              <a:t>Beth yw eich teitl neu'ch </a:t>
            </a:r>
            <a:r>
              <a:rPr lang="cy-GB" noProof="1">
                <a:solidFill>
                  <a:prstClr val="black"/>
                </a:solidFill>
              </a:rPr>
              <a:t>cwestiwn trosfwaol</a:t>
            </a:r>
            <a:r>
              <a:rPr lang="cy-GB" dirty="0">
                <a:solidFill>
                  <a:prstClr val="black"/>
                </a:solidFill>
              </a:rPr>
              <a:t>?</a:t>
            </a:r>
            <a:endPar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lvl="0">
              <a:buClr>
                <a:srgbClr val="B71E42"/>
              </a:buClr>
              <a:defRPr/>
            </a:pPr>
            <a:r>
              <a:rPr lang="cy-GB" dirty="0">
                <a:solidFill>
                  <a:prstClr val="black"/>
                </a:solidFill>
              </a:rPr>
              <a:t>Cofnodwch eich syniadau a byddwch yn barod i roi adborth</a:t>
            </a:r>
            <a:endPar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en-GB" dirty="0"/>
          </a:p>
        </p:txBody>
      </p:sp>
      <p:sp>
        <p:nvSpPr>
          <p:cNvPr id="5" name="Content Placeholder 4">
            <a:extLst>
              <a:ext uri="{FF2B5EF4-FFF2-40B4-BE49-F238E27FC236}">
                <a16:creationId xmlns:a16="http://schemas.microsoft.com/office/drawing/2014/main" id="{1F548E3F-800C-26F5-9594-F597847A4ED4}"/>
              </a:ext>
            </a:extLst>
          </p:cNvPr>
          <p:cNvSpPr>
            <a:spLocks noGrp="1"/>
          </p:cNvSpPr>
          <p:nvPr>
            <p:ph sz="half" idx="2"/>
          </p:nvPr>
        </p:nvSpPr>
        <p:spPr/>
        <p:txBody>
          <a:bodyPr>
            <a:normAutofit fontScale="77500" lnSpcReduction="20000"/>
          </a:bodyPr>
          <a:lstStyle/>
          <a:p>
            <a:r>
              <a:rPr lang="en-GB" dirty="0"/>
              <a:t>In breakout groups get together to discuss your chosen topic. Identify the following:</a:t>
            </a:r>
          </a:p>
          <a:p>
            <a:r>
              <a:rPr lang="en-GB" dirty="0"/>
              <a:t>Why is it important to you? The sector</a:t>
            </a:r>
          </a:p>
          <a:p>
            <a:r>
              <a:rPr lang="en-GB" dirty="0"/>
              <a:t>How will research in this area support further understanding? Practice?</a:t>
            </a:r>
          </a:p>
          <a:p>
            <a:r>
              <a:rPr lang="en-GB" dirty="0"/>
              <a:t>What is your title or overarching question?</a:t>
            </a:r>
          </a:p>
          <a:p>
            <a:r>
              <a:rPr lang="en-GB" dirty="0"/>
              <a:t>Record your ideas and be prepared to feed back</a:t>
            </a:r>
          </a:p>
        </p:txBody>
      </p:sp>
    </p:spTree>
    <p:extLst>
      <p:ext uri="{BB962C8B-B14F-4D97-AF65-F5344CB8AC3E}">
        <p14:creationId xmlns:p14="http://schemas.microsoft.com/office/powerpoint/2010/main" val="3672635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Pwysigrwydd y </a:t>
            </a:r>
            <a:r>
              <a:rPr lang="cy-GB" dirty="0" err="1"/>
              <a:t>teit</a:t>
            </a:r>
            <a:r>
              <a:rPr lang="cy-GB" dirty="0"/>
              <a:t>/nodau
</a:t>
            </a:r>
            <a:r>
              <a:rPr lang="cy-GB" dirty="0" err="1"/>
              <a:t>Importance</a:t>
            </a:r>
            <a:r>
              <a:rPr lang="cy-GB" dirty="0"/>
              <a:t> </a:t>
            </a:r>
            <a:r>
              <a:rPr lang="cy-GB" noProof="0" dirty="0"/>
              <a:t>of the </a:t>
            </a:r>
            <a:r>
              <a:rPr lang="cy-GB" noProof="0" dirty="0" err="1"/>
              <a:t>title</a:t>
            </a:r>
            <a:r>
              <a:rPr lang="cy-GB" noProof="0" dirty="0"/>
              <a:t>/</a:t>
            </a:r>
            <a:r>
              <a:rPr lang="cy-GB" noProof="0" dirty="0" err="1"/>
              <a:t>aims</a:t>
            </a:r>
            <a:endParaRPr lang="cy-GB" noProof="0" dirty="0"/>
          </a:p>
        </p:txBody>
      </p:sp>
      <p:sp>
        <p:nvSpPr>
          <p:cNvPr id="3" name="Content Placeholder 2"/>
          <p:cNvSpPr>
            <a:spLocks noGrp="1"/>
          </p:cNvSpPr>
          <p:nvPr>
            <p:ph sz="half" idx="1"/>
          </p:nvPr>
        </p:nvSpPr>
        <p:spPr>
          <a:xfrm>
            <a:off x="1449217" y="1916832"/>
            <a:ext cx="4645152" cy="3744416"/>
          </a:xfrm>
        </p:spPr>
        <p:txBody>
          <a:bodyPr>
            <a:noAutofit/>
          </a:bodyPr>
          <a:lstStyle/>
          <a:p>
            <a:r>
              <a:rPr lang="cy-GB" sz="1600" noProof="0" dirty="0">
                <a:latin typeface="Arial" panose="020B0604020202020204" pitchFamily="34" charset="0"/>
                <a:ea typeface="Times New Roman" panose="02020603050405020304" pitchFamily="18" charset="0"/>
                <a:cs typeface="Times New Roman" panose="02020603050405020304" pitchFamily="18" charset="0"/>
              </a:rPr>
              <a:t>Mae’r teitl yn sefyll allan. Mae’n defnyddio, </a:t>
            </a:r>
            <a:r>
              <a:rPr kumimoji="0" lang="cy-GB" sz="16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mewn ffordd glyfar, </a:t>
            </a:r>
            <a:r>
              <a:rPr lang="cy-GB" sz="1600" noProof="0" dirty="0">
                <a:latin typeface="Arial" panose="020B0604020202020204" pitchFamily="34" charset="0"/>
                <a:ea typeface="Times New Roman" panose="02020603050405020304" pitchFamily="18" charset="0"/>
                <a:cs typeface="Times New Roman" panose="02020603050405020304" pitchFamily="18" charset="0"/>
              </a:rPr>
              <a:t>ymadrodd cyffredin y </a:t>
            </a:r>
            <a:r>
              <a:rPr lang="cy-GB" sz="1600" dirty="0">
                <a:latin typeface="Arial" panose="020B0604020202020204" pitchFamily="34" charset="0"/>
                <a:ea typeface="Times New Roman" panose="02020603050405020304" pitchFamily="18" charset="0"/>
                <a:cs typeface="Times New Roman" panose="02020603050405020304" pitchFamily="18" charset="0"/>
              </a:rPr>
              <a:t>gall pawb </a:t>
            </a:r>
            <a:r>
              <a:rPr lang="cy-GB" sz="1600" noProof="0" dirty="0">
                <a:latin typeface="Arial" panose="020B0604020202020204" pitchFamily="34" charset="0"/>
                <a:ea typeface="Times New Roman" panose="02020603050405020304" pitchFamily="18" charset="0"/>
                <a:cs typeface="Times New Roman" panose="02020603050405020304" pitchFamily="18" charset="0"/>
              </a:rPr>
              <a:t>uniaethu ag ef ac mae’n crisialu ysbryd yr astudiaeth ac yn dal sylw’r darllenydd. Ar ôl y colon, mae gweddill y teitl yn nodi’n gryno ffocws yr ymchwil. Felly gwnewch yn siŵr fod eich teitl: </a:t>
            </a:r>
          </a:p>
          <a:p>
            <a:r>
              <a:rPr lang="cy-GB" sz="1600" noProof="0" dirty="0">
                <a:latin typeface="Arial" panose="020B0604020202020204" pitchFamily="34" charset="0"/>
                <a:ea typeface="Times New Roman" panose="02020603050405020304" pitchFamily="18" charset="0"/>
                <a:cs typeface="Times New Roman" panose="02020603050405020304" pitchFamily="18" charset="0"/>
              </a:rPr>
              <a:t>Yn </a:t>
            </a:r>
            <a:r>
              <a:rPr lang="cy-GB" sz="1600" dirty="0">
                <a:latin typeface="Arial" panose="020B0604020202020204" pitchFamily="34" charset="0"/>
                <a:ea typeface="Times New Roman" panose="02020603050405020304" pitchFamily="18" charset="0"/>
                <a:cs typeface="Times New Roman" panose="02020603050405020304" pitchFamily="18" charset="0"/>
              </a:rPr>
              <a:t>egluro pwrpas eich astudiaeth</a:t>
            </a:r>
            <a:endParaRPr lang="cy-GB" sz="1600" noProof="0" dirty="0">
              <a:latin typeface="Arial" panose="020B0604020202020204" pitchFamily="34" charset="0"/>
              <a:ea typeface="Times New Roman" panose="02020603050405020304" pitchFamily="18" charset="0"/>
              <a:cs typeface="Times New Roman" panose="02020603050405020304" pitchFamily="18" charset="0"/>
            </a:endParaRPr>
          </a:p>
          <a:p>
            <a:r>
              <a:rPr lang="cy-GB" sz="1600" dirty="0">
                <a:latin typeface="Arial" panose="020B0604020202020204" pitchFamily="34" charset="0"/>
                <a:ea typeface="Times New Roman" panose="02020603050405020304" pitchFamily="18" charset="0"/>
                <a:cs typeface="Times New Roman" panose="02020603050405020304" pitchFamily="18" charset="0"/>
              </a:rPr>
              <a:t>Yn eich helpu i ganolbwyntio eich ffocws a'ch meddwl 
Yn eich helpu i ystyried y dulliau y mae angen i chi eu defnyddio
Yn cadw eich ymchwil ar y trywydd cywir</a:t>
            </a:r>
            <a:endParaRPr lang="cy-GB" sz="1600" noProof="0" dirty="0"/>
          </a:p>
        </p:txBody>
      </p:sp>
      <p:sp>
        <p:nvSpPr>
          <p:cNvPr id="4" name="Content Placeholder 3">
            <a:extLst>
              <a:ext uri="{FF2B5EF4-FFF2-40B4-BE49-F238E27FC236}">
                <a16:creationId xmlns:a16="http://schemas.microsoft.com/office/drawing/2014/main" id="{9FD2A1A9-7271-4FDE-89C1-2C4ED09AE47C}"/>
              </a:ext>
            </a:extLst>
          </p:cNvPr>
          <p:cNvSpPr>
            <a:spLocks noGrp="1"/>
          </p:cNvSpPr>
          <p:nvPr>
            <p:ph sz="half" idx="2"/>
          </p:nvPr>
        </p:nvSpPr>
        <p:spPr>
          <a:xfrm>
            <a:off x="6413771" y="1864194"/>
            <a:ext cx="4645152" cy="3797054"/>
          </a:xfrm>
        </p:spPr>
        <p:txBody>
          <a:bodyPr>
            <a:normAutofit fontScale="55000" lnSpcReduction="20000"/>
          </a:bodyPr>
          <a:lstStyle/>
          <a:p>
            <a:pPr>
              <a:lnSpc>
                <a:spcPct val="120000"/>
              </a:lnSpc>
              <a:buClr>
                <a:srgbClr val="B71E42"/>
              </a:buClr>
              <a:buSzPct val="100000"/>
              <a:defRPr/>
            </a:pP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The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title</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stands</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out</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it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cleverly</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uses</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common</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phrase</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that</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everyone</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can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relate</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to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and</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it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captures</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spirit</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of the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study</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and</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reader’s</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attention</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After</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colon, the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rest</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of the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title</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succinctly</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states</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focus</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of the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research</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So</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ensure</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your</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title</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p>
          <a:p>
            <a:pPr>
              <a:lnSpc>
                <a:spcPct val="120000"/>
              </a:lnSpc>
              <a:buClr>
                <a:srgbClr val="B71E42"/>
              </a:buClr>
              <a:buSzPct val="100000"/>
              <a:defRPr/>
            </a:pP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Clarifies</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purpose</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of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your</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study</a:t>
            </a:r>
            <a:endPar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a:p>
            <a:pPr>
              <a:lnSpc>
                <a:spcPct val="120000"/>
              </a:lnSpc>
              <a:buClr>
                <a:srgbClr val="B71E42"/>
              </a:buClr>
              <a:buSzPct val="100000"/>
              <a:defRPr/>
            </a:pP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Helps</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to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concentrate</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your</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focus</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and</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thinking</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p>
          <a:p>
            <a:pPr>
              <a:lnSpc>
                <a:spcPct val="120000"/>
              </a:lnSpc>
              <a:buClr>
                <a:srgbClr val="B71E42"/>
              </a:buClr>
              <a:buSzPct val="100000"/>
              <a:defRPr/>
            </a:pP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Helps</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to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consider</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methods</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that</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need</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to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use</a:t>
            </a:r>
            <a:endPar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a:p>
            <a:pPr>
              <a:lnSpc>
                <a:spcPct val="120000"/>
              </a:lnSpc>
              <a:buClr>
                <a:srgbClr val="B71E42"/>
              </a:buClr>
              <a:buSzPct val="100000"/>
              <a:defRPr/>
            </a:pP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Keeps</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your</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research</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heading</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in</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right</a:t>
            </a:r>
            <a:r>
              <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9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direction</a:t>
            </a:r>
            <a:endParaRPr kumimoji="0" lang="cy-GB" sz="29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a:p>
            <a:endParaRPr lang="cy-GB" dirty="0"/>
          </a:p>
        </p:txBody>
      </p:sp>
    </p:spTree>
    <p:extLst>
      <p:ext uri="{BB962C8B-B14F-4D97-AF65-F5344CB8AC3E}">
        <p14:creationId xmlns:p14="http://schemas.microsoft.com/office/powerpoint/2010/main" val="1747819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solidFill>
                  <a:prstClr val="black"/>
                </a:solidFill>
              </a:rPr>
              <a:t>Cwestiynau ymchwil/amcanion</a:t>
            </a:r>
            <a:br>
              <a:rPr lang="cy-GB" dirty="0">
                <a:solidFill>
                  <a:prstClr val="black"/>
                </a:solidFill>
              </a:rPr>
            </a:br>
            <a:r>
              <a:rPr lang="cy-GB" dirty="0">
                <a:solidFill>
                  <a:prstClr val="black"/>
                </a:solidFill>
              </a:rPr>
              <a:t>Research </a:t>
            </a:r>
            <a:r>
              <a:rPr lang="cy-GB" dirty="0" err="1">
                <a:solidFill>
                  <a:prstClr val="black"/>
                </a:solidFill>
              </a:rPr>
              <a:t>questions</a:t>
            </a:r>
            <a:r>
              <a:rPr lang="cy-GB" dirty="0">
                <a:solidFill>
                  <a:prstClr val="black"/>
                </a:solidFill>
              </a:rPr>
              <a:t>/</a:t>
            </a:r>
            <a:r>
              <a:rPr lang="cy-GB" dirty="0" err="1">
                <a:solidFill>
                  <a:prstClr val="black"/>
                </a:solidFill>
              </a:rPr>
              <a:t>objectives</a:t>
            </a:r>
            <a:endParaRPr lang="cy-GB" noProof="0" dirty="0"/>
          </a:p>
        </p:txBody>
      </p:sp>
      <p:sp>
        <p:nvSpPr>
          <p:cNvPr id="3" name="Content Placeholder 2"/>
          <p:cNvSpPr>
            <a:spLocks noGrp="1"/>
          </p:cNvSpPr>
          <p:nvPr>
            <p:ph sz="half" idx="1"/>
          </p:nvPr>
        </p:nvSpPr>
        <p:spPr/>
        <p:txBody>
          <a:bodyPr>
            <a:normAutofit fontScale="55000" lnSpcReduction="20000"/>
          </a:bodyPr>
          <a:lstStyle/>
          <a:p>
            <a:r>
              <a:rPr lang="cy-GB" sz="2900" noProof="0" dirty="0"/>
              <a:t>Dylai pob cwestiwn ymchwil fod yn gysylltiedig â’r teitl,  fel y byddant, drwy geisio dod o hyd i’r atebion i bob un, yn helpu mynd i’r afael â </a:t>
            </a:r>
            <a:r>
              <a:rPr lang="cy-GB" sz="2900" u="sng" noProof="0" dirty="0"/>
              <a:t>theitl</a:t>
            </a:r>
            <a:r>
              <a:rPr lang="cy-GB" sz="2900" noProof="0" dirty="0"/>
              <a:t> yr ymchwil. Ystyriwch y canlynol wrth lunio eich cwestiynau ymchwil:</a:t>
            </a:r>
          </a:p>
          <a:p>
            <a:pPr lvl="0"/>
            <a:r>
              <a:rPr lang="cy-GB" sz="2900" dirty="0"/>
              <a:t>A yw pob un o'r cwestiynau'n dod â chi'n ôl yn union at yr hyn yr ydych yn edrych arno?
A yw pob un o'r cwestiynau'n benodol, yn gyraeddadwy, yn ddichonadwy ac yn ymarferol? </a:t>
            </a:r>
            <a:endParaRPr lang="cy-GB" sz="2900" noProof="0" dirty="0"/>
          </a:p>
          <a:p>
            <a:pPr lvl="0"/>
            <a:r>
              <a:rPr lang="cy-GB" sz="2900" dirty="0"/>
              <a:t>Pa ddull o gasglu data fyddwch yn ei ddefnyddio?</a:t>
            </a:r>
            <a:endParaRPr lang="cy-GB" sz="2900" noProof="0" dirty="0"/>
          </a:p>
          <a:p>
            <a:pPr lvl="0"/>
            <a:r>
              <a:rPr lang="cy-GB" sz="2900" dirty="0"/>
              <a:t>Allwch chi eu hateb o fewn yr amser a roddir?</a:t>
            </a:r>
            <a:endParaRPr lang="cy-GB" sz="2900" noProof="0" dirty="0"/>
          </a:p>
          <a:p>
            <a:endParaRPr lang="cy-GB" noProof="0" dirty="0"/>
          </a:p>
        </p:txBody>
      </p:sp>
      <p:sp>
        <p:nvSpPr>
          <p:cNvPr id="4" name="Content Placeholder 3">
            <a:extLst>
              <a:ext uri="{FF2B5EF4-FFF2-40B4-BE49-F238E27FC236}">
                <a16:creationId xmlns:a16="http://schemas.microsoft.com/office/drawing/2014/main" id="{BEB04FFB-A709-4942-9A63-21984F9CD3CA}"/>
              </a:ext>
            </a:extLst>
          </p:cNvPr>
          <p:cNvSpPr>
            <a:spLocks noGrp="1"/>
          </p:cNvSpPr>
          <p:nvPr>
            <p:ph sz="half" idx="2"/>
          </p:nvPr>
        </p:nvSpPr>
        <p:spPr/>
        <p:txBody>
          <a:bodyPr>
            <a:normAutofit fontScale="55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should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be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connected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title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so</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by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trying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find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answers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one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it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help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address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900" b="0" i="0" u="sng" strike="noStrike" kern="1200" cap="none" spc="0" normalizeH="0" baseline="0" noProof="0" dirty="0" err="1">
                <a:ln>
                  <a:noFill/>
                </a:ln>
                <a:solidFill>
                  <a:prstClr val="black"/>
                </a:solidFill>
                <a:effectLst/>
                <a:uLnTx/>
                <a:uFillTx/>
                <a:latin typeface="Gill Sans MT" panose="020B0502020104020203"/>
                <a:ea typeface="+mn-ea"/>
                <a:cs typeface="+mn-cs"/>
              </a:rPr>
              <a:t>title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Consider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following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when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formulating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Does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bring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back</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exactly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it is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looking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specific</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achievable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viable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feasible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method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of data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collection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Can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answer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them</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within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given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time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endParaRPr lang="cy-GB" dirty="0"/>
          </a:p>
        </p:txBody>
      </p:sp>
    </p:spTree>
    <p:extLst>
      <p:ext uri="{BB962C8B-B14F-4D97-AF65-F5344CB8AC3E}">
        <p14:creationId xmlns:p14="http://schemas.microsoft.com/office/powerpoint/2010/main" val="1081516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5440" y="713511"/>
            <a:ext cx="9605635" cy="1059305"/>
          </a:xfrm>
        </p:spPr>
        <p:txBody>
          <a:bodyPr>
            <a:normAutofit fontScale="90000"/>
          </a:bodyPr>
          <a:lstStyle/>
          <a:p>
            <a:r>
              <a:rPr lang="cy-GB" dirty="0">
                <a:solidFill>
                  <a:prstClr val="black"/>
                </a:solidFill>
              </a:rPr>
              <a:t>Cwestiynau ymchwil/amcanion</a:t>
            </a:r>
            <a:br>
              <a:rPr lang="cy-GB" dirty="0">
                <a:solidFill>
                  <a:prstClr val="black"/>
                </a:solidFill>
              </a:rPr>
            </a:br>
            <a:r>
              <a:rPr lang="cy-GB" dirty="0">
                <a:solidFill>
                  <a:prstClr val="black"/>
                </a:solidFill>
              </a:rPr>
              <a:t>Research </a:t>
            </a:r>
            <a:r>
              <a:rPr lang="cy-GB" dirty="0" err="1">
                <a:solidFill>
                  <a:prstClr val="black"/>
                </a:solidFill>
              </a:rPr>
              <a:t>questions</a:t>
            </a:r>
            <a:r>
              <a:rPr lang="cy-GB" dirty="0">
                <a:solidFill>
                  <a:prstClr val="black"/>
                </a:solidFill>
              </a:rPr>
              <a:t>/</a:t>
            </a:r>
            <a:r>
              <a:rPr lang="cy-GB" dirty="0" err="1">
                <a:solidFill>
                  <a:prstClr val="black"/>
                </a:solidFill>
              </a:rPr>
              <a:t>objectives</a:t>
            </a:r>
            <a:endParaRPr lang="cy-GB" noProof="0" dirty="0"/>
          </a:p>
        </p:txBody>
      </p:sp>
      <p:sp>
        <p:nvSpPr>
          <p:cNvPr id="3" name="Content Placeholder 2"/>
          <p:cNvSpPr>
            <a:spLocks noGrp="1"/>
          </p:cNvSpPr>
          <p:nvPr>
            <p:ph sz="half" idx="1"/>
          </p:nvPr>
        </p:nvSpPr>
        <p:spPr>
          <a:xfrm>
            <a:off x="767409" y="1864194"/>
            <a:ext cx="4645152" cy="3595279"/>
          </a:xfrm>
        </p:spPr>
        <p:txBody>
          <a:bodyPr>
            <a:normAutofit fontScale="77500" lnSpcReduction="20000"/>
          </a:bodyPr>
          <a:lstStyle/>
          <a:p>
            <a:r>
              <a:rPr lang="cy-GB" sz="2100" noProof="0" dirty="0"/>
              <a:t>Gall cwestiynau penodol eich atal rhag mwydro. Maent yn caniatáu rhywfaint o le i chi ymdrin â chyd-destun gwleidyddol a chymdeithasol ehangach eich gwaith. Mae’r cysylltiadau hyn yn helpu i wneud eich astudiaeth yn berthnasol ac yn ddiddorol</a:t>
            </a:r>
          </a:p>
          <a:p>
            <a:r>
              <a:rPr lang="cy-GB" sz="2100" noProof="0" dirty="0"/>
              <a:t>Efallai y gwelwch eich bod yn newid eich cwestiynau ymchwil ychydig wrth i chi wneud cynnydd yn eich gwaith darllen, casglu data a dadansoddi data  </a:t>
            </a:r>
          </a:p>
          <a:p>
            <a:r>
              <a:rPr lang="cy-GB" sz="2100" noProof="0" dirty="0"/>
              <a:t>Cofiwch pan fydd eich tiwtor yn marcio eich gwaith yn y pen draw, bydd yn edrych i weld a yw eich astudiaeth wedi ateb eich cwestiynau ymchwil neu beidio</a:t>
            </a:r>
          </a:p>
          <a:p>
            <a:endParaRPr lang="cy-GB" noProof="0" dirty="0"/>
          </a:p>
        </p:txBody>
      </p:sp>
      <p:sp>
        <p:nvSpPr>
          <p:cNvPr id="4" name="Content Placeholder 3">
            <a:extLst>
              <a:ext uri="{FF2B5EF4-FFF2-40B4-BE49-F238E27FC236}">
                <a16:creationId xmlns:a16="http://schemas.microsoft.com/office/drawing/2014/main" id="{92B45B69-3A8E-4BB2-9929-28D618AEF6A6}"/>
              </a:ext>
            </a:extLst>
          </p:cNvPr>
          <p:cNvSpPr>
            <a:spLocks noGrp="1"/>
          </p:cNvSpPr>
          <p:nvPr>
            <p:ph sz="half" idx="2"/>
          </p:nvPr>
        </p:nvSpPr>
        <p:spPr>
          <a:xfrm>
            <a:off x="6413771" y="1772816"/>
            <a:ext cx="4645152" cy="3686047"/>
          </a:xfrm>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ea typeface="+mn-ea"/>
                <a:cs typeface="+mn-cs"/>
              </a:rPr>
              <a:t>Specific</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questions</a:t>
            </a:r>
            <a:r>
              <a:rPr kumimoji="0" lang="cy-GB" sz="2100" b="0" i="0" u="none" strike="noStrike" kern="1200" cap="none" spc="0" normalizeH="0" baseline="0" noProof="0" dirty="0">
                <a:ln>
                  <a:noFill/>
                </a:ln>
                <a:solidFill>
                  <a:prstClr val="black"/>
                </a:solidFill>
                <a:effectLst/>
                <a:uLnTx/>
                <a:uFillTx/>
                <a:ea typeface="+mn-ea"/>
                <a:cs typeface="+mn-cs"/>
              </a:rPr>
              <a:t> can </a:t>
            </a:r>
            <a:r>
              <a:rPr kumimoji="0" lang="cy-GB" sz="2100" b="0" i="0" u="none" strike="noStrike" kern="1200" cap="none" spc="0" normalizeH="0" baseline="0" noProof="0" dirty="0" err="1">
                <a:ln>
                  <a:noFill/>
                </a:ln>
                <a:solidFill>
                  <a:prstClr val="black"/>
                </a:solidFill>
                <a:effectLst/>
                <a:uLnTx/>
                <a:uFillTx/>
                <a:ea typeface="+mn-ea"/>
                <a:cs typeface="+mn-cs"/>
              </a:rPr>
              <a:t>prevent</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you</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from</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rambling</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They</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have</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some</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scope</a:t>
            </a:r>
            <a:r>
              <a:rPr kumimoji="0" lang="cy-GB" sz="2100" b="0" i="0" u="none" strike="noStrike" kern="1200" cap="none" spc="0" normalizeH="0" baseline="0" noProof="0" dirty="0">
                <a:ln>
                  <a:noFill/>
                </a:ln>
                <a:solidFill>
                  <a:prstClr val="black"/>
                </a:solidFill>
                <a:effectLst/>
                <a:uLnTx/>
                <a:uFillTx/>
                <a:ea typeface="+mn-ea"/>
                <a:cs typeface="+mn-cs"/>
              </a:rPr>
              <a:t> to </a:t>
            </a:r>
            <a:r>
              <a:rPr kumimoji="0" lang="cy-GB" sz="2100" b="0" i="0" u="none" strike="noStrike" kern="1200" cap="none" spc="0" normalizeH="0" baseline="0" noProof="0" dirty="0" err="1">
                <a:ln>
                  <a:noFill/>
                </a:ln>
                <a:solidFill>
                  <a:prstClr val="black"/>
                </a:solidFill>
                <a:effectLst/>
                <a:uLnTx/>
                <a:uFillTx/>
                <a:ea typeface="+mn-ea"/>
                <a:cs typeface="+mn-cs"/>
              </a:rPr>
              <a:t>allow</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you</a:t>
            </a:r>
            <a:r>
              <a:rPr kumimoji="0" lang="cy-GB" sz="2100" b="0" i="0" u="none" strike="noStrike" kern="1200" cap="none" spc="0" normalizeH="0" baseline="0" noProof="0" dirty="0">
                <a:ln>
                  <a:noFill/>
                </a:ln>
                <a:solidFill>
                  <a:prstClr val="black"/>
                </a:solidFill>
                <a:effectLst/>
                <a:uLnTx/>
                <a:uFillTx/>
                <a:ea typeface="+mn-ea"/>
                <a:cs typeface="+mn-cs"/>
              </a:rPr>
              <a:t> to </a:t>
            </a:r>
            <a:r>
              <a:rPr kumimoji="0" lang="cy-GB" sz="2100" b="0" i="0" u="none" strike="noStrike" kern="1200" cap="none" spc="0" normalizeH="0" baseline="0" noProof="0" dirty="0" err="1">
                <a:ln>
                  <a:noFill/>
                </a:ln>
                <a:solidFill>
                  <a:prstClr val="black"/>
                </a:solidFill>
                <a:effectLst/>
                <a:uLnTx/>
                <a:uFillTx/>
                <a:ea typeface="+mn-ea"/>
                <a:cs typeface="+mn-cs"/>
              </a:rPr>
              <a:t>engage</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with</a:t>
            </a:r>
            <a:r>
              <a:rPr kumimoji="0" lang="cy-GB" sz="2100" b="0" i="0" u="none" strike="noStrike" kern="1200" cap="none" spc="0" normalizeH="0" baseline="0" noProof="0" dirty="0">
                <a:ln>
                  <a:noFill/>
                </a:ln>
                <a:solidFill>
                  <a:prstClr val="black"/>
                </a:solidFill>
                <a:effectLst/>
                <a:uLnTx/>
                <a:uFillTx/>
                <a:ea typeface="+mn-ea"/>
                <a:cs typeface="+mn-cs"/>
              </a:rPr>
              <a:t> the </a:t>
            </a:r>
            <a:r>
              <a:rPr kumimoji="0" lang="cy-GB" sz="2100" b="0" i="0" u="none" strike="noStrike" kern="1200" cap="none" spc="0" normalizeH="0" baseline="0" noProof="0" dirty="0" err="1">
                <a:ln>
                  <a:noFill/>
                </a:ln>
                <a:solidFill>
                  <a:prstClr val="black"/>
                </a:solidFill>
                <a:effectLst/>
                <a:uLnTx/>
                <a:uFillTx/>
                <a:ea typeface="+mn-ea"/>
                <a:cs typeface="+mn-cs"/>
              </a:rPr>
              <a:t>wider</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political</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and</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social</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context</a:t>
            </a:r>
            <a:r>
              <a:rPr kumimoji="0" lang="cy-GB" sz="2100" b="0" i="0" u="none" strike="noStrike" kern="1200" cap="none" spc="0" normalizeH="0" baseline="0" noProof="0" dirty="0">
                <a:ln>
                  <a:noFill/>
                </a:ln>
                <a:solidFill>
                  <a:prstClr val="black"/>
                </a:solidFill>
                <a:effectLst/>
                <a:uLnTx/>
                <a:uFillTx/>
                <a:ea typeface="+mn-ea"/>
                <a:cs typeface="+mn-cs"/>
              </a:rPr>
              <a:t> of </a:t>
            </a:r>
            <a:r>
              <a:rPr kumimoji="0" lang="cy-GB" sz="2100" b="0" i="0" u="none" strike="noStrike" kern="1200" cap="none" spc="0" normalizeH="0" baseline="0" noProof="0" dirty="0" err="1">
                <a:ln>
                  <a:noFill/>
                </a:ln>
                <a:solidFill>
                  <a:prstClr val="black"/>
                </a:solidFill>
                <a:effectLst/>
                <a:uLnTx/>
                <a:uFillTx/>
                <a:ea typeface="+mn-ea"/>
                <a:cs typeface="+mn-cs"/>
              </a:rPr>
              <a:t>your</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work</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These</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connections</a:t>
            </a:r>
            <a:r>
              <a:rPr kumimoji="0" lang="cy-GB" sz="2100" b="0" i="0" u="none" strike="noStrike" kern="1200" cap="none" spc="0" normalizeH="0" baseline="0" noProof="0" dirty="0">
                <a:ln>
                  <a:noFill/>
                </a:ln>
                <a:solidFill>
                  <a:prstClr val="black"/>
                </a:solidFill>
                <a:effectLst/>
                <a:uLnTx/>
                <a:uFillTx/>
                <a:ea typeface="+mn-ea"/>
                <a:cs typeface="+mn-cs"/>
              </a:rPr>
              <a:t> help to </a:t>
            </a:r>
            <a:r>
              <a:rPr kumimoji="0" lang="cy-GB" sz="2100" b="0" i="0" u="none" strike="noStrike" kern="1200" cap="none" spc="0" normalizeH="0" baseline="0" noProof="0" dirty="0" err="1">
                <a:ln>
                  <a:noFill/>
                </a:ln>
                <a:solidFill>
                  <a:prstClr val="black"/>
                </a:solidFill>
                <a:effectLst/>
                <a:uLnTx/>
                <a:uFillTx/>
                <a:ea typeface="+mn-ea"/>
                <a:cs typeface="+mn-cs"/>
              </a:rPr>
              <a:t>make</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your</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study</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relevant</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and</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interesting</a:t>
            </a:r>
            <a:r>
              <a:rPr kumimoji="0" lang="cy-GB" sz="2100" b="0" i="0" u="none" strike="noStrike" kern="1200" cap="none" spc="0" normalizeH="0" baseline="0" noProof="0" dirty="0">
                <a:ln>
                  <a:noFill/>
                </a:ln>
                <a:solidFill>
                  <a:prstClr val="black"/>
                </a:solidFill>
                <a:effectLst/>
                <a:uLnTx/>
                <a:uFillTx/>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a:ln>
                  <a:noFill/>
                </a:ln>
                <a:solidFill>
                  <a:prstClr val="black"/>
                </a:solidFill>
                <a:effectLst/>
                <a:uLnTx/>
                <a:uFillTx/>
                <a:ea typeface="+mn-ea"/>
                <a:cs typeface="+mn-cs"/>
              </a:rPr>
              <a:t>You </a:t>
            </a:r>
            <a:r>
              <a:rPr kumimoji="0" lang="cy-GB" sz="2100" b="0" i="0" u="none" strike="noStrike" kern="1200" cap="none" spc="0" normalizeH="0" baseline="0" noProof="0" dirty="0" err="1">
                <a:ln>
                  <a:noFill/>
                </a:ln>
                <a:solidFill>
                  <a:prstClr val="black"/>
                </a:solidFill>
                <a:effectLst/>
                <a:uLnTx/>
                <a:uFillTx/>
                <a:ea typeface="+mn-ea"/>
                <a:cs typeface="+mn-cs"/>
              </a:rPr>
              <a:t>may</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find</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that</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you</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alter</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your</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research</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questions</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slightly</a:t>
            </a:r>
            <a:r>
              <a:rPr kumimoji="0" lang="cy-GB" sz="2100" b="0" i="0" u="none" strike="noStrike" kern="1200" cap="none" spc="0" normalizeH="0" baseline="0" noProof="0" dirty="0">
                <a:ln>
                  <a:noFill/>
                </a:ln>
                <a:solidFill>
                  <a:prstClr val="black"/>
                </a:solidFill>
                <a:effectLst/>
                <a:uLnTx/>
                <a:uFillTx/>
                <a:ea typeface="+mn-ea"/>
                <a:cs typeface="+mn-cs"/>
              </a:rPr>
              <a:t> as </a:t>
            </a:r>
            <a:r>
              <a:rPr kumimoji="0" lang="cy-GB" sz="2100" b="0" i="0" u="none" strike="noStrike" kern="1200" cap="none" spc="0" normalizeH="0" baseline="0" noProof="0" dirty="0" err="1">
                <a:ln>
                  <a:noFill/>
                </a:ln>
                <a:solidFill>
                  <a:prstClr val="black"/>
                </a:solidFill>
                <a:effectLst/>
                <a:uLnTx/>
                <a:uFillTx/>
                <a:ea typeface="+mn-ea"/>
                <a:cs typeface="+mn-cs"/>
              </a:rPr>
              <a:t>you</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make</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progress</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with</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your</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reading</a:t>
            </a:r>
            <a:r>
              <a:rPr kumimoji="0" lang="cy-GB" sz="2100" b="0" i="0" u="none" strike="noStrike" kern="1200" cap="none" spc="0" normalizeH="0" baseline="0" noProof="0" dirty="0">
                <a:ln>
                  <a:noFill/>
                </a:ln>
                <a:solidFill>
                  <a:prstClr val="black"/>
                </a:solidFill>
                <a:effectLst/>
                <a:uLnTx/>
                <a:uFillTx/>
                <a:ea typeface="+mn-ea"/>
                <a:cs typeface="+mn-cs"/>
              </a:rPr>
              <a:t>, data </a:t>
            </a:r>
            <a:r>
              <a:rPr kumimoji="0" lang="cy-GB" sz="2100" b="0" i="0" u="none" strike="noStrike" kern="1200" cap="none" spc="0" normalizeH="0" baseline="0" noProof="0" dirty="0" err="1">
                <a:ln>
                  <a:noFill/>
                </a:ln>
                <a:solidFill>
                  <a:prstClr val="black"/>
                </a:solidFill>
                <a:effectLst/>
                <a:uLnTx/>
                <a:uFillTx/>
                <a:ea typeface="+mn-ea"/>
                <a:cs typeface="+mn-cs"/>
              </a:rPr>
              <a:t>collection</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and</a:t>
            </a:r>
            <a:r>
              <a:rPr kumimoji="0" lang="cy-GB" sz="2100" b="0" i="0" u="none" strike="noStrike" kern="1200" cap="none" spc="0" normalizeH="0" baseline="0" noProof="0" dirty="0">
                <a:ln>
                  <a:noFill/>
                </a:ln>
                <a:solidFill>
                  <a:prstClr val="black"/>
                </a:solidFill>
                <a:effectLst/>
                <a:uLnTx/>
                <a:uFillTx/>
                <a:ea typeface="+mn-ea"/>
                <a:cs typeface="+mn-cs"/>
              </a:rPr>
              <a:t> data </a:t>
            </a:r>
            <a:r>
              <a:rPr kumimoji="0" lang="cy-GB" sz="2100" b="0" i="0" u="none" strike="noStrike" kern="1200" cap="none" spc="0" normalizeH="0" baseline="0" noProof="0" dirty="0" err="1">
                <a:ln>
                  <a:noFill/>
                </a:ln>
                <a:solidFill>
                  <a:prstClr val="black"/>
                </a:solidFill>
                <a:effectLst/>
                <a:uLnTx/>
                <a:uFillTx/>
                <a:ea typeface="+mn-ea"/>
                <a:cs typeface="+mn-cs"/>
              </a:rPr>
              <a:t>analysis</a:t>
            </a:r>
            <a:r>
              <a:rPr kumimoji="0" lang="cy-GB" sz="2100" b="0" i="0" u="none" strike="noStrike" kern="1200" cap="none" spc="0" normalizeH="0" baseline="0" noProof="0" dirty="0">
                <a:ln>
                  <a:noFill/>
                </a:ln>
                <a:solidFill>
                  <a:prstClr val="black"/>
                </a:solidFill>
                <a:effectLst/>
                <a:uLnTx/>
                <a:uFillTx/>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ea typeface="+mn-ea"/>
                <a:cs typeface="+mn-cs"/>
              </a:rPr>
              <a:t>Remember</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that</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when</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your</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tutor</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finally</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marks</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your</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work</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they</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will</a:t>
            </a:r>
            <a:r>
              <a:rPr kumimoji="0" lang="cy-GB" sz="2100" b="0" i="0" u="none" strike="noStrike" kern="1200" cap="none" spc="0" normalizeH="0" baseline="0" noProof="0" dirty="0">
                <a:ln>
                  <a:noFill/>
                </a:ln>
                <a:solidFill>
                  <a:prstClr val="black"/>
                </a:solidFill>
                <a:effectLst/>
                <a:uLnTx/>
                <a:uFillTx/>
                <a:ea typeface="+mn-ea"/>
                <a:cs typeface="+mn-cs"/>
              </a:rPr>
              <a:t> be </a:t>
            </a:r>
            <a:r>
              <a:rPr kumimoji="0" lang="cy-GB" sz="2100" b="0" i="0" u="none" strike="noStrike" kern="1200" cap="none" spc="0" normalizeH="0" baseline="0" noProof="0" dirty="0" err="1">
                <a:ln>
                  <a:noFill/>
                </a:ln>
                <a:solidFill>
                  <a:prstClr val="black"/>
                </a:solidFill>
                <a:effectLst/>
                <a:uLnTx/>
                <a:uFillTx/>
                <a:ea typeface="+mn-ea"/>
                <a:cs typeface="+mn-cs"/>
              </a:rPr>
              <a:t>looking</a:t>
            </a:r>
            <a:r>
              <a:rPr kumimoji="0" lang="cy-GB" sz="2100" b="0" i="0" u="none" strike="noStrike" kern="1200" cap="none" spc="0" normalizeH="0" baseline="0" noProof="0" dirty="0">
                <a:ln>
                  <a:noFill/>
                </a:ln>
                <a:solidFill>
                  <a:prstClr val="black"/>
                </a:solidFill>
                <a:effectLst/>
                <a:uLnTx/>
                <a:uFillTx/>
                <a:ea typeface="+mn-ea"/>
                <a:cs typeface="+mn-cs"/>
              </a:rPr>
              <a:t> to </a:t>
            </a:r>
            <a:r>
              <a:rPr kumimoji="0" lang="cy-GB" sz="2100" b="0" i="0" u="none" strike="noStrike" kern="1200" cap="none" spc="0" normalizeH="0" baseline="0" noProof="0" dirty="0" err="1">
                <a:ln>
                  <a:noFill/>
                </a:ln>
                <a:solidFill>
                  <a:prstClr val="black"/>
                </a:solidFill>
                <a:effectLst/>
                <a:uLnTx/>
                <a:uFillTx/>
                <a:ea typeface="+mn-ea"/>
                <a:cs typeface="+mn-cs"/>
              </a:rPr>
              <a:t>see</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whether</a:t>
            </a:r>
            <a:r>
              <a:rPr kumimoji="0" lang="cy-GB" sz="2100" b="0" i="0" u="none" strike="noStrike" kern="1200" cap="none" spc="0" normalizeH="0" baseline="0" noProof="0" dirty="0">
                <a:ln>
                  <a:noFill/>
                </a:ln>
                <a:solidFill>
                  <a:prstClr val="black"/>
                </a:solidFill>
                <a:effectLst/>
                <a:uLnTx/>
                <a:uFillTx/>
                <a:ea typeface="+mn-ea"/>
                <a:cs typeface="+mn-cs"/>
              </a:rPr>
              <a:t> or not </a:t>
            </a:r>
            <a:r>
              <a:rPr kumimoji="0" lang="cy-GB" sz="2100" b="0" i="0" u="none" strike="noStrike" kern="1200" cap="none" spc="0" normalizeH="0" baseline="0" noProof="0" dirty="0" err="1">
                <a:ln>
                  <a:noFill/>
                </a:ln>
                <a:solidFill>
                  <a:prstClr val="black"/>
                </a:solidFill>
                <a:effectLst/>
                <a:uLnTx/>
                <a:uFillTx/>
                <a:ea typeface="+mn-ea"/>
                <a:cs typeface="+mn-cs"/>
              </a:rPr>
              <a:t>your</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study</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has</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answered</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your</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research</a:t>
            </a:r>
            <a:r>
              <a:rPr kumimoji="0" lang="cy-GB" sz="2100" b="0" i="0" u="none" strike="noStrike" kern="1200" cap="none" spc="0" normalizeH="0" baseline="0" noProof="0" dirty="0">
                <a:ln>
                  <a:noFill/>
                </a:ln>
                <a:solidFill>
                  <a:prstClr val="black"/>
                </a:solidFill>
                <a:effectLst/>
                <a:uLnTx/>
                <a:uFillTx/>
                <a:ea typeface="+mn-ea"/>
                <a:cs typeface="+mn-cs"/>
              </a:rPr>
              <a:t> </a:t>
            </a:r>
            <a:r>
              <a:rPr kumimoji="0" lang="cy-GB" sz="2100" b="0" i="0" u="none" strike="noStrike" kern="1200" cap="none" spc="0" normalizeH="0" baseline="0" noProof="0" dirty="0" err="1">
                <a:ln>
                  <a:noFill/>
                </a:ln>
                <a:solidFill>
                  <a:prstClr val="black"/>
                </a:solidFill>
                <a:effectLst/>
                <a:uLnTx/>
                <a:uFillTx/>
                <a:ea typeface="+mn-ea"/>
                <a:cs typeface="+mn-cs"/>
              </a:rPr>
              <a:t>questions</a:t>
            </a:r>
            <a:endParaRPr kumimoji="0" lang="cy-GB" sz="2100" b="0" i="0" u="none" strike="noStrike" kern="1200" cap="none" spc="0" normalizeH="0" baseline="0" noProof="0" dirty="0">
              <a:ln>
                <a:noFill/>
              </a:ln>
              <a:solidFill>
                <a:prstClr val="black"/>
              </a:solidFill>
              <a:effectLst/>
              <a:uLnTx/>
              <a:uFillTx/>
              <a:ea typeface="+mn-ea"/>
              <a:cs typeface="+mn-cs"/>
            </a:endParaRPr>
          </a:p>
          <a:p>
            <a:endParaRPr lang="cy-GB" dirty="0"/>
          </a:p>
        </p:txBody>
      </p:sp>
    </p:spTree>
    <p:extLst>
      <p:ext uri="{BB962C8B-B14F-4D97-AF65-F5344CB8AC3E}">
        <p14:creationId xmlns:p14="http://schemas.microsoft.com/office/powerpoint/2010/main" val="31673849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CECBD-B128-44FD-7BC1-601331960B93}"/>
              </a:ext>
            </a:extLst>
          </p:cNvPr>
          <p:cNvSpPr>
            <a:spLocks noGrp="1"/>
          </p:cNvSpPr>
          <p:nvPr>
            <p:ph type="title"/>
          </p:nvPr>
        </p:nvSpPr>
        <p:spPr/>
        <p:txBody>
          <a:bodyPr/>
          <a:lstStyle/>
          <a:p>
            <a:r>
              <a:rPr lang="en-GB" dirty="0"/>
              <a:t>TASG 					Task</a:t>
            </a:r>
          </a:p>
        </p:txBody>
      </p:sp>
      <p:sp>
        <p:nvSpPr>
          <p:cNvPr id="3" name="Content Placeholder 2">
            <a:extLst>
              <a:ext uri="{FF2B5EF4-FFF2-40B4-BE49-F238E27FC236}">
                <a16:creationId xmlns:a16="http://schemas.microsoft.com/office/drawing/2014/main" id="{600F06AE-FF54-E019-F126-204C7BAC7DB4}"/>
              </a:ext>
            </a:extLst>
          </p:cNvPr>
          <p:cNvSpPr>
            <a:spLocks noGrp="1"/>
          </p:cNvSpPr>
          <p:nvPr>
            <p:ph sz="half" idx="1"/>
          </p:nvPr>
        </p:nvSpPr>
        <p:spPr/>
        <p:txBody>
          <a:bodyPr/>
          <a:lstStyle/>
          <a:p>
            <a:pPr lvl="0">
              <a:buClr>
                <a:srgbClr val="B71E42"/>
              </a:buClr>
              <a:defRPr/>
            </a:pPr>
            <a:r>
              <a:rPr lang="cy-GB" dirty="0">
                <a:solidFill>
                  <a:prstClr val="black"/>
                </a:solidFill>
              </a:rPr>
              <a:t>Ailedrychwch ar eich pwnc</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lvl="0">
              <a:buClr>
                <a:srgbClr val="B71E42"/>
              </a:buClr>
              <a:defRPr/>
            </a:pPr>
            <a:r>
              <a:rPr lang="cy-GB" dirty="0">
                <a:solidFill>
                  <a:prstClr val="black"/>
                </a:solidFill>
              </a:rPr>
              <a:t>Treuliwch 10 munud yn ail-ddrafftio eich teitl ac ychwanegu cwestiynau ymchwil (dim mwy na 3)</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lvl="0">
              <a:buClr>
                <a:srgbClr val="B71E42"/>
              </a:buClr>
              <a:defRPr/>
            </a:pPr>
            <a:r>
              <a:rPr lang="cy-GB" dirty="0">
                <a:solidFill>
                  <a:prstClr val="black"/>
                </a:solidFill>
              </a:rPr>
              <a:t>Mewn grwpiau trafodwch eich cynlluniau</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en-GB" dirty="0"/>
          </a:p>
        </p:txBody>
      </p:sp>
      <p:sp>
        <p:nvSpPr>
          <p:cNvPr id="4" name="Content Placeholder 3">
            <a:extLst>
              <a:ext uri="{FF2B5EF4-FFF2-40B4-BE49-F238E27FC236}">
                <a16:creationId xmlns:a16="http://schemas.microsoft.com/office/drawing/2014/main" id="{0B882033-D358-E205-E474-05898884CF72}"/>
              </a:ext>
            </a:extLst>
          </p:cNvPr>
          <p:cNvSpPr>
            <a:spLocks noGrp="1"/>
          </p:cNvSpPr>
          <p:nvPr>
            <p:ph sz="half" idx="2"/>
          </p:nvPr>
        </p:nvSpPr>
        <p:spPr/>
        <p:txBody>
          <a:bodyPr/>
          <a:lstStyle/>
          <a:p>
            <a:r>
              <a:rPr lang="en-GB" dirty="0"/>
              <a:t>Revisit your topic</a:t>
            </a:r>
          </a:p>
          <a:p>
            <a:r>
              <a:rPr lang="en-GB" dirty="0"/>
              <a:t>Spend 10 minutes drafting your title and add RQs (no more than 3)</a:t>
            </a:r>
          </a:p>
          <a:p>
            <a:r>
              <a:rPr lang="en-GB" dirty="0"/>
              <a:t>In groups discuss your plans</a:t>
            </a:r>
          </a:p>
        </p:txBody>
      </p:sp>
    </p:spTree>
    <p:extLst>
      <p:ext uri="{BB962C8B-B14F-4D97-AF65-F5344CB8AC3E}">
        <p14:creationId xmlns:p14="http://schemas.microsoft.com/office/powerpoint/2010/main" val="3436027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CF6CE-34B9-C34B-8FDA-4B9A7FBAFD52}"/>
              </a:ext>
            </a:extLst>
          </p:cNvPr>
          <p:cNvSpPr>
            <a:spLocks noGrp="1"/>
          </p:cNvSpPr>
          <p:nvPr>
            <p:ph type="title"/>
          </p:nvPr>
        </p:nvSpPr>
        <p:spPr/>
        <p:txBody>
          <a:bodyPr>
            <a:normAutofit/>
          </a:bodyPr>
          <a:lstStyle/>
          <a:p>
            <a:r>
              <a:rPr lang="en-US" sz="3400" dirty="0"/>
              <a:t>BETH I’W GYNNWYs 		What to include</a:t>
            </a:r>
          </a:p>
        </p:txBody>
      </p:sp>
      <p:sp>
        <p:nvSpPr>
          <p:cNvPr id="3" name="Content Placeholder 2">
            <a:extLst>
              <a:ext uri="{FF2B5EF4-FFF2-40B4-BE49-F238E27FC236}">
                <a16:creationId xmlns:a16="http://schemas.microsoft.com/office/drawing/2014/main" id="{5BFCC988-A659-D940-98F7-B31873029C3F}"/>
              </a:ext>
            </a:extLst>
          </p:cNvPr>
          <p:cNvSpPr>
            <a:spLocks noGrp="1"/>
          </p:cNvSpPr>
          <p:nvPr>
            <p:ph sz="half" idx="1"/>
          </p:nvPr>
        </p:nvSpPr>
        <p:spPr/>
        <p:txBody>
          <a:bodyPr>
            <a:normAutofit fontScale="85000" lnSpcReduction="20000"/>
          </a:bodyPr>
          <a:lstStyle/>
          <a:p>
            <a:pPr marL="457200" lvl="0" indent="-457200">
              <a:buClr>
                <a:srgbClr val="B71E42"/>
              </a:buClr>
              <a:buFont typeface="+mj-lt"/>
              <a:buAutoNum type="arabicPeriod"/>
              <a:defRPr/>
            </a:pPr>
            <a:r>
              <a:rPr lang="cy-GB" dirty="0">
                <a:solidFill>
                  <a:prstClr val="black"/>
                </a:solidFill>
              </a:rPr>
              <a:t>Nodau ac amcanion clir</a:t>
            </a:r>
          </a:p>
          <a:p>
            <a:pPr marL="457200" lvl="0" indent="-457200">
              <a:buClr>
                <a:srgbClr val="B71E42"/>
              </a:buClr>
              <a:buFont typeface="+mj-lt"/>
              <a:buAutoNum type="arabicPeriod"/>
              <a:defRPr/>
            </a:pPr>
            <a:r>
              <a:rPr lang="cy-GB" dirty="0">
                <a:solidFill>
                  <a:prstClr val="black"/>
                </a:solidFill>
              </a:rPr>
              <a:t>Rhesymwaith dros eich dewis o ffocws gan gynnwys trafodaeth fer iawn ar ymchwil/llenyddiaeth gyfoes allweddol (nid adolygiad llenyddiaeth yw hwn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457200" lvl="0" indent="-457200">
              <a:buClr>
                <a:srgbClr val="B71E42"/>
              </a:buClr>
              <a:buFont typeface="+mj-lt"/>
              <a:buAutoNum type="arabicPeriod"/>
              <a:defRPr/>
            </a:pPr>
            <a:r>
              <a:rPr lang="cy-GB" dirty="0">
                <a:solidFill>
                  <a:prstClr val="black"/>
                </a:solidFill>
              </a:rPr>
              <a:t>Amddiffyniad o’ch dewis o fethodoleg ymchwil (dewis o baradeim, dewis o strategaeth ymchwil, dulliau casglu data, sampl)</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0" indent="0">
              <a:buNone/>
            </a:pPr>
            <a:endParaRPr lang="en-US" dirty="0"/>
          </a:p>
          <a:p>
            <a:endParaRPr lang="en-US" dirty="0"/>
          </a:p>
        </p:txBody>
      </p:sp>
      <p:sp>
        <p:nvSpPr>
          <p:cNvPr id="4" name="Content Placeholder 3">
            <a:extLst>
              <a:ext uri="{FF2B5EF4-FFF2-40B4-BE49-F238E27FC236}">
                <a16:creationId xmlns:a16="http://schemas.microsoft.com/office/drawing/2014/main" id="{C5EFD5E5-1A61-BAA8-4187-4F59E434F514}"/>
              </a:ext>
            </a:extLst>
          </p:cNvPr>
          <p:cNvSpPr>
            <a:spLocks noGrp="1"/>
          </p:cNvSpPr>
          <p:nvPr>
            <p:ph sz="half" idx="2"/>
          </p:nvPr>
        </p:nvSpPr>
        <p:spPr/>
        <p:txBody>
          <a:bodyPr>
            <a:normAutofit fontScale="85000" lnSpcReduction="20000"/>
          </a:bodyPr>
          <a:lstStyle/>
          <a:p>
            <a:pPr marL="457200" indent="-457200">
              <a:buFont typeface="+mj-lt"/>
              <a:buAutoNum type="arabicPeriod"/>
            </a:pPr>
            <a:r>
              <a:rPr lang="en-US" dirty="0"/>
              <a:t>Clear aims and objectives</a:t>
            </a:r>
          </a:p>
          <a:p>
            <a:pPr marL="457200" indent="-457200">
              <a:buFont typeface="+mj-lt"/>
              <a:buAutoNum type="arabicPeriod"/>
            </a:pPr>
            <a:r>
              <a:rPr lang="en-US" dirty="0"/>
              <a:t>A rationale for your choice of focus including a very brief discussion of contemporary key research/literature (this is not a literature review)</a:t>
            </a:r>
          </a:p>
          <a:p>
            <a:pPr marL="457200" indent="-457200">
              <a:buFont typeface="+mj-lt"/>
              <a:buAutoNum type="arabicPeriod"/>
            </a:pPr>
            <a:r>
              <a:rPr lang="en-US" dirty="0"/>
              <a:t>A </a:t>
            </a:r>
            <a:r>
              <a:rPr lang="en-US" dirty="0" err="1"/>
              <a:t>defence</a:t>
            </a:r>
            <a:r>
              <a:rPr lang="en-US" dirty="0"/>
              <a:t> of your choice of research methodology (paradigm choice, research strategy choice, methods of data collection, sample)</a:t>
            </a:r>
          </a:p>
          <a:p>
            <a:endParaRPr lang="en-GB" dirty="0"/>
          </a:p>
        </p:txBody>
      </p:sp>
    </p:spTree>
    <p:extLst>
      <p:ext uri="{BB962C8B-B14F-4D97-AF65-F5344CB8AC3E}">
        <p14:creationId xmlns:p14="http://schemas.microsoft.com/office/powerpoint/2010/main" val="6186726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DD12479-4274-44CB-D8A6-F2815E0DEA89}"/>
              </a:ext>
            </a:extLst>
          </p:cNvPr>
          <p:cNvSpPr>
            <a:spLocks noGrp="1"/>
          </p:cNvSpPr>
          <p:nvPr>
            <p:ph type="title"/>
          </p:nvPr>
        </p:nvSpPr>
        <p:spPr/>
        <p:txBody>
          <a:bodyPr/>
          <a:lstStyle/>
          <a:p>
            <a:r>
              <a:rPr lang="en-GB" dirty="0"/>
              <a:t>BETH I’W GYNNWYS		What to include</a:t>
            </a:r>
          </a:p>
        </p:txBody>
      </p:sp>
      <p:sp>
        <p:nvSpPr>
          <p:cNvPr id="6" name="Content Placeholder 5">
            <a:extLst>
              <a:ext uri="{FF2B5EF4-FFF2-40B4-BE49-F238E27FC236}">
                <a16:creationId xmlns:a16="http://schemas.microsoft.com/office/drawing/2014/main" id="{0D599E6B-0F15-AA33-05CC-21ADA3DD1307}"/>
              </a:ext>
            </a:extLst>
          </p:cNvPr>
          <p:cNvSpPr>
            <a:spLocks noGrp="1"/>
          </p:cNvSpPr>
          <p:nvPr>
            <p:ph sz="half" idx="1"/>
          </p:nvPr>
        </p:nvSpPr>
        <p:spPr/>
        <p:txBody>
          <a:bodyPr>
            <a:normAutofit/>
          </a:bodyPr>
          <a:lstStyle/>
          <a:p>
            <a:pPr marL="0" lvl="0" indent="0">
              <a:buClr>
                <a:srgbClr val="B71E42"/>
              </a:buClr>
              <a:buNone/>
              <a:defRPr/>
            </a:pPr>
            <a:r>
              <a:rPr lang="en-US" sz="2000" dirty="0">
                <a:solidFill>
                  <a:prstClr val="black"/>
                </a:solidFill>
              </a:rPr>
              <a:t>4. </a:t>
            </a:r>
            <a:r>
              <a:rPr lang="cy-GB" sz="2000" dirty="0">
                <a:solidFill>
                  <a:prstClr val="black"/>
                </a:solidFill>
              </a:rPr>
              <a:t>Ystyriaeth o faterion moesegol</a:t>
            </a:r>
            <a:endParaRPr kumimoji="0" lang="cy-GB" sz="2000" b="0" i="0" u="none" strike="noStrike" kern="1200" cap="none" spc="0" normalizeH="0" baseline="0" noProof="0" dirty="0">
              <a:ln>
                <a:noFill/>
              </a:ln>
              <a:solidFill>
                <a:prstClr val="black"/>
              </a:solidFill>
              <a:effectLst/>
              <a:uLnTx/>
              <a:uFillTx/>
              <a:ea typeface="+mn-ea"/>
              <a:cs typeface="+mn-cs"/>
            </a:endParaRPr>
          </a:p>
          <a:p>
            <a:pPr marL="0" lvl="0" indent="0">
              <a:buClr>
                <a:srgbClr val="B71E42"/>
              </a:buClr>
              <a:buNone/>
              <a:defRPr/>
            </a:pPr>
            <a:r>
              <a:rPr lang="cy-GB" sz="2000" dirty="0">
                <a:solidFill>
                  <a:prstClr val="black"/>
                </a:solidFill>
              </a:rPr>
              <a:t>5. Llinellau amser ac ystyriaethau cyllideb</a:t>
            </a:r>
            <a:endParaRPr kumimoji="0" lang="cy-GB" sz="2000" b="0" i="0" u="none" strike="noStrike" kern="1200" cap="none" spc="0" normalizeH="0" baseline="0" noProof="0" dirty="0">
              <a:ln>
                <a:noFill/>
              </a:ln>
              <a:solidFill>
                <a:prstClr val="black"/>
              </a:solidFill>
              <a:effectLst/>
              <a:uLnTx/>
              <a:uFillTx/>
              <a:ea typeface="+mn-ea"/>
              <a:cs typeface="+mn-cs"/>
            </a:endParaRPr>
          </a:p>
          <a:p>
            <a:pPr marL="0" lvl="0" indent="0">
              <a:buClr>
                <a:srgbClr val="B71E42"/>
              </a:buClr>
              <a:buNone/>
              <a:defRPr/>
            </a:pPr>
            <a:r>
              <a:rPr lang="cy-GB" sz="2000" dirty="0">
                <a:solidFill>
                  <a:prstClr val="black"/>
                </a:solidFill>
              </a:rPr>
              <a:t>6. Atodiadau sy'n cynnwys:</a:t>
            </a:r>
            <a:endParaRPr kumimoji="0" lang="cy-GB" sz="2000" b="0" i="0" u="none" strike="noStrike" kern="1200" cap="none" spc="0" normalizeH="0" baseline="0" noProof="0" dirty="0">
              <a:ln>
                <a:noFill/>
              </a:ln>
              <a:solidFill>
                <a:prstClr val="black"/>
              </a:solidFill>
              <a:effectLst/>
              <a:uLnTx/>
              <a:uFillTx/>
              <a:ea typeface="+mn-ea"/>
              <a:cs typeface="+mn-cs"/>
            </a:endParaRPr>
          </a:p>
          <a:p>
            <a:pPr lvl="1">
              <a:buClr>
                <a:srgbClr val="B71E42"/>
              </a:buClr>
              <a:defRPr/>
            </a:pPr>
            <a:r>
              <a:rPr lang="cy-GB" sz="2000" dirty="0">
                <a:solidFill>
                  <a:prstClr val="black"/>
                </a:solidFill>
              </a:rPr>
              <a:t>Ffurflen foeseg (ar gael ar </a:t>
            </a:r>
            <a:r>
              <a:rPr lang="cy-GB" sz="2000" dirty="0" err="1">
                <a:solidFill>
                  <a:prstClr val="black"/>
                </a:solidFill>
              </a:rPr>
              <a:t>Moodle</a:t>
            </a:r>
            <a:r>
              <a:rPr lang="cy-GB" sz="2000" dirty="0">
                <a:solidFill>
                  <a:prstClr val="black"/>
                </a:solidFill>
              </a:rPr>
              <a:t>) ac unrhyw lythyrau cydsyniad perthnasol</a:t>
            </a:r>
            <a:endParaRPr kumimoji="0" lang="cy-GB" sz="2000" b="0" i="0" u="none" strike="noStrike" kern="1200" cap="none" spc="0" normalizeH="0" baseline="0" noProof="0" dirty="0">
              <a:ln>
                <a:noFill/>
              </a:ln>
              <a:solidFill>
                <a:prstClr val="black"/>
              </a:solidFill>
              <a:effectLst/>
              <a:uLnTx/>
              <a:uFillTx/>
              <a:ea typeface="+mn-ea"/>
              <a:cs typeface="+mn-cs"/>
            </a:endParaRPr>
          </a:p>
          <a:p>
            <a:pPr lvl="1">
              <a:buClr>
                <a:srgbClr val="B71E42"/>
              </a:buClr>
              <a:defRPr/>
            </a:pPr>
            <a:r>
              <a:rPr lang="cy-GB" sz="2000" dirty="0">
                <a:solidFill>
                  <a:prstClr val="black"/>
                </a:solidFill>
              </a:rPr>
              <a:t>Enghreifftiau o unrhyw offer casglu data y gallwch eu defnyddio e.e. rhestrau cwestiynau cyfweliad</a:t>
            </a:r>
            <a:endParaRPr lang="cy-GB" sz="2000" dirty="0"/>
          </a:p>
        </p:txBody>
      </p:sp>
      <p:sp>
        <p:nvSpPr>
          <p:cNvPr id="7" name="Content Placeholder 6">
            <a:extLst>
              <a:ext uri="{FF2B5EF4-FFF2-40B4-BE49-F238E27FC236}">
                <a16:creationId xmlns:a16="http://schemas.microsoft.com/office/drawing/2014/main" id="{2B09E310-EDEA-D752-FBB6-49F240FA8FFE}"/>
              </a:ext>
            </a:extLst>
          </p:cNvPr>
          <p:cNvSpPr>
            <a:spLocks noGrp="1"/>
          </p:cNvSpPr>
          <p:nvPr>
            <p:ph sz="half" idx="2"/>
          </p:nvPr>
        </p:nvSpPr>
        <p:spPr/>
        <p:txBody>
          <a:bodyPr>
            <a:normAutofit/>
          </a:bodyPr>
          <a:lstStyle/>
          <a:p>
            <a:pPr marL="0" indent="0">
              <a:buNone/>
            </a:pPr>
            <a:r>
              <a:rPr lang="en-US" sz="2200" dirty="0"/>
              <a:t>4. Consideration of ethical issues</a:t>
            </a:r>
          </a:p>
          <a:p>
            <a:pPr marL="0" indent="0">
              <a:buNone/>
            </a:pPr>
            <a:r>
              <a:rPr lang="en-US" sz="2200" dirty="0"/>
              <a:t>5. Timelines and budget considerations</a:t>
            </a:r>
          </a:p>
          <a:p>
            <a:pPr marL="0" indent="0">
              <a:buNone/>
            </a:pPr>
            <a:r>
              <a:rPr lang="en-US" sz="2200" dirty="0"/>
              <a:t>6.  Appendices that include:</a:t>
            </a:r>
          </a:p>
          <a:p>
            <a:pPr lvl="1"/>
            <a:r>
              <a:rPr lang="en-US" sz="2200" dirty="0"/>
              <a:t> An ethics form (available on Moodle) and any relevant consent letters</a:t>
            </a:r>
          </a:p>
          <a:p>
            <a:pPr lvl="1"/>
            <a:r>
              <a:rPr lang="en-US" sz="2200" dirty="0"/>
              <a:t>Examples of any data collection tools you may utilize e.g. interview schedules</a:t>
            </a:r>
          </a:p>
          <a:p>
            <a:endParaRPr lang="en-GB" dirty="0"/>
          </a:p>
        </p:txBody>
      </p:sp>
    </p:spTree>
    <p:extLst>
      <p:ext uri="{BB962C8B-B14F-4D97-AF65-F5344CB8AC3E}">
        <p14:creationId xmlns:p14="http://schemas.microsoft.com/office/powerpoint/2010/main" val="128768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749A709-0055-B9C7-0A15-2A6D1947FBD5}"/>
              </a:ext>
            </a:extLst>
          </p:cNvPr>
          <p:cNvSpPr>
            <a:spLocks noGrp="1"/>
          </p:cNvSpPr>
          <p:nvPr>
            <p:ph type="title"/>
          </p:nvPr>
        </p:nvSpPr>
        <p:spPr/>
        <p:txBody>
          <a:bodyPr>
            <a:normAutofit fontScale="90000"/>
          </a:bodyPr>
          <a:lstStyle/>
          <a:p>
            <a:r>
              <a:rPr lang="cy-GB" dirty="0"/>
              <a:t>Nodau ac amcanion ymchwil</a:t>
            </a:r>
            <a:br>
              <a:rPr lang="en-GB" dirty="0"/>
            </a:br>
            <a:r>
              <a:rPr lang="en-GB" dirty="0"/>
              <a:t>RESEARCH aims and objectives </a:t>
            </a:r>
          </a:p>
        </p:txBody>
      </p:sp>
      <p:sp>
        <p:nvSpPr>
          <p:cNvPr id="5" name="Content Placeholder 4">
            <a:extLst>
              <a:ext uri="{FF2B5EF4-FFF2-40B4-BE49-F238E27FC236}">
                <a16:creationId xmlns:a16="http://schemas.microsoft.com/office/drawing/2014/main" id="{89A25ADF-52C4-8262-D1EF-3ABCFD3733B7}"/>
              </a:ext>
            </a:extLst>
          </p:cNvPr>
          <p:cNvSpPr>
            <a:spLocks noGrp="1"/>
          </p:cNvSpPr>
          <p:nvPr>
            <p:ph sz="half" idx="1"/>
          </p:nvPr>
        </p:nvSpPr>
        <p:spPr/>
        <p:txBody>
          <a:bodyPr>
            <a:normAutofit fontScale="92500" lnSpcReduction="1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err="1">
                <a:ln>
                  <a:noFill/>
                </a:ln>
                <a:solidFill>
                  <a:prstClr val="black"/>
                </a:solidFill>
                <a:effectLst/>
                <a:uLnTx/>
                <a:uFillTx/>
                <a:latin typeface="Gill Sans MT" panose="020B0502020104020203"/>
                <a:ea typeface="+mn-ea"/>
                <a:cs typeface="+mn-cs"/>
                <a:hlinkClick r:id="rId2"/>
              </a:rPr>
              <a:t>Hafan</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hlinkClick r:id="rId2"/>
              </a:rPr>
              <a:t> | </a:t>
            </a:r>
            <a:r>
              <a:rPr kumimoji="0" lang="en-GB" sz="2000" b="0" i="0" u="none" strike="noStrike" kern="1200" cap="none" spc="0" normalizeH="0" baseline="0" noProof="0" dirty="0" err="1">
                <a:ln>
                  <a:noFill/>
                </a:ln>
                <a:solidFill>
                  <a:prstClr val="black"/>
                </a:solidFill>
                <a:effectLst/>
                <a:uLnTx/>
                <a:uFillTx/>
                <a:latin typeface="Gill Sans MT" panose="020B0502020104020203"/>
                <a:ea typeface="+mn-ea"/>
                <a:cs typeface="+mn-cs"/>
                <a:hlinkClick r:id="rId2"/>
              </a:rPr>
              <a:t>Cyfranogiad</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hlinkClick r:id="rId2"/>
              </a:rPr>
              <a:t> Plant </a:t>
            </a:r>
            <a:r>
              <a:rPr kumimoji="0" lang="en-GB" sz="2000" b="0" i="0" u="none" strike="noStrike" kern="1200" cap="none" spc="0" normalizeH="0" baseline="0" noProof="0" dirty="0" err="1">
                <a:ln>
                  <a:noFill/>
                </a:ln>
                <a:solidFill>
                  <a:prstClr val="black"/>
                </a:solidFill>
                <a:effectLst/>
                <a:uLnTx/>
                <a:uFillTx/>
                <a:latin typeface="Gill Sans MT" panose="020B0502020104020203"/>
                <a:ea typeface="+mn-ea"/>
                <a:cs typeface="+mn-cs"/>
                <a:hlinkClick r:id="rId2"/>
              </a:rPr>
              <a:t>mewn</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hlinkClick r:id="rId2"/>
              </a:rPr>
              <a:t> </a:t>
            </a:r>
            <a:r>
              <a:rPr kumimoji="0" lang="en-GB" sz="2000" b="0" i="0" u="none" strike="noStrike" kern="1200" cap="none" spc="0" normalizeH="0" baseline="0" noProof="0" dirty="0" err="1">
                <a:ln>
                  <a:noFill/>
                </a:ln>
                <a:solidFill>
                  <a:prstClr val="black"/>
                </a:solidFill>
                <a:effectLst/>
                <a:uLnTx/>
                <a:uFillTx/>
                <a:latin typeface="Gill Sans MT" panose="020B0502020104020203"/>
                <a:ea typeface="+mn-ea"/>
                <a:cs typeface="+mn-cs"/>
                <a:hlinkClick r:id="rId2"/>
              </a:rPr>
              <a:t>Ysgolion</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hlinkClick r:id="rId2"/>
              </a:rPr>
              <a:t> (childrens-participation.org)</a:t>
            </a:r>
            <a:endPar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lvl="0">
              <a:buClr>
                <a:srgbClr val="B71E42"/>
              </a:buClr>
              <a:defRPr/>
            </a:pPr>
            <a:r>
              <a:rPr lang="cy-GB" dirty="0">
                <a:solidFill>
                  <a:prstClr val="black"/>
                </a:solidFill>
              </a:rPr>
              <a:t>Nod ymchwil</a:t>
            </a:r>
          </a:p>
          <a:p>
            <a:pPr lvl="0">
              <a:buClr>
                <a:srgbClr val="B71E42"/>
              </a:buClr>
              <a:defRPr/>
            </a:pPr>
            <a:r>
              <a:rPr lang="cy-GB" dirty="0">
                <a:solidFill>
                  <a:srgbClr val="000000"/>
                </a:solidFill>
                <a:latin typeface="Gill Sans MT" panose="020B0502020104020203" pitchFamily="34" charset="0"/>
              </a:rPr>
              <a:t>Nod yr astudiaeth yw sefydlu arferion addysgeg sy'n ymgorffori hawliau cyfranogi plant ifanc yng nghyd-destun ystafelloedd dosbarth cynradd is yng Nghymru.</a:t>
            </a:r>
            <a:endParaRPr lang="cy-GB" dirty="0"/>
          </a:p>
        </p:txBody>
      </p:sp>
      <p:sp>
        <p:nvSpPr>
          <p:cNvPr id="6" name="Content Placeholder 5">
            <a:extLst>
              <a:ext uri="{FF2B5EF4-FFF2-40B4-BE49-F238E27FC236}">
                <a16:creationId xmlns:a16="http://schemas.microsoft.com/office/drawing/2014/main" id="{225E1779-24FB-E128-E838-80541E210D59}"/>
              </a:ext>
            </a:extLst>
          </p:cNvPr>
          <p:cNvSpPr>
            <a:spLocks noGrp="1"/>
          </p:cNvSpPr>
          <p:nvPr>
            <p:ph sz="half" idx="2"/>
          </p:nvPr>
        </p:nvSpPr>
        <p:spPr/>
        <p:txBody>
          <a:bodyPr>
            <a:normAutofit fontScale="92500" lnSpcReduction="10000"/>
          </a:bodyPr>
          <a:lstStyle/>
          <a:p>
            <a:r>
              <a:rPr lang="en-GB" dirty="0">
                <a:hlinkClick r:id="rId3"/>
              </a:rPr>
              <a:t>Home | Children's Participation in Schools (childrens-participation.org)</a:t>
            </a:r>
            <a:endParaRPr lang="en-GB" dirty="0"/>
          </a:p>
          <a:p>
            <a:r>
              <a:rPr lang="en-GB" dirty="0"/>
              <a:t>Research aim</a:t>
            </a:r>
          </a:p>
          <a:p>
            <a:r>
              <a:rPr lang="en-GB" b="0" i="0" dirty="0">
                <a:solidFill>
                  <a:srgbClr val="000000"/>
                </a:solidFill>
                <a:effectLst/>
                <a:latin typeface="Gill Sans MT" panose="020B0502020104020203" pitchFamily="34" charset="0"/>
              </a:rPr>
              <a:t>The study aims to establish pedagogic practices that embed young children's participative rights in the context of lower primary classrooms in Wales.</a:t>
            </a:r>
            <a:endParaRPr lang="en-GB" dirty="0"/>
          </a:p>
        </p:txBody>
      </p:sp>
    </p:spTree>
    <p:extLst>
      <p:ext uri="{BB962C8B-B14F-4D97-AF65-F5344CB8AC3E}">
        <p14:creationId xmlns:p14="http://schemas.microsoft.com/office/powerpoint/2010/main" val="34050745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15116-DB0D-407E-A67C-53914C75ECAB}"/>
              </a:ext>
            </a:extLst>
          </p:cNvPr>
          <p:cNvSpPr>
            <a:spLocks noGrp="1"/>
          </p:cNvSpPr>
          <p:nvPr>
            <p:ph type="title"/>
          </p:nvPr>
        </p:nvSpPr>
        <p:spPr/>
        <p:txBody>
          <a:bodyPr/>
          <a:lstStyle/>
          <a:p>
            <a:r>
              <a:rPr lang="cy-GB" dirty="0"/>
              <a:t>Amcanion ymchwil</a:t>
            </a:r>
            <a:r>
              <a:rPr lang="en-GB" dirty="0"/>
              <a:t>	Research objectives</a:t>
            </a:r>
          </a:p>
        </p:txBody>
      </p:sp>
      <p:sp>
        <p:nvSpPr>
          <p:cNvPr id="3" name="Content Placeholder 2">
            <a:extLst>
              <a:ext uri="{FF2B5EF4-FFF2-40B4-BE49-F238E27FC236}">
                <a16:creationId xmlns:a16="http://schemas.microsoft.com/office/drawing/2014/main" id="{CB520863-4219-4A69-15C9-0F72625EB10D}"/>
              </a:ext>
            </a:extLst>
          </p:cNvPr>
          <p:cNvSpPr>
            <a:spLocks noGrp="1"/>
          </p:cNvSpPr>
          <p:nvPr>
            <p:ph sz="half" idx="1"/>
          </p:nvPr>
        </p:nvSpPr>
        <p:spPr>
          <a:xfrm>
            <a:off x="1447331" y="2010878"/>
            <a:ext cx="4645152" cy="3794386"/>
          </a:xfrm>
        </p:spPr>
        <p:txBody>
          <a:bodyPr>
            <a:normAutofit fontScale="62500" lnSpcReduction="20000"/>
          </a:bodyPr>
          <a:lstStyle/>
          <a:p>
            <a:pPr lvl="0">
              <a:buClr>
                <a:srgbClr val="B71E42"/>
              </a:buClr>
              <a:defRPr/>
            </a:pPr>
            <a:r>
              <a:rPr lang="cy-GB" dirty="0">
                <a:solidFill>
                  <a:prstClr val="black"/>
                </a:solidFill>
              </a:rPr>
              <a:t>Amcanion</a:t>
            </a:r>
          </a:p>
          <a:p>
            <a:pPr lvl="0">
              <a:buClr>
                <a:srgbClr val="B71E42"/>
              </a:buClr>
              <a:defRPr/>
            </a:pPr>
            <a:r>
              <a:rPr kumimoji="0" lang="cy-GB" sz="1900" b="0" i="0" u="none" strike="noStrike" kern="1200" cap="none" spc="0" normalizeH="0" baseline="0" noProof="0" dirty="0">
                <a:ln>
                  <a:noFill/>
                </a:ln>
                <a:solidFill>
                  <a:srgbClr val="000000"/>
                </a:solidFill>
                <a:effectLst/>
                <a:uLnTx/>
                <a:uFillTx/>
                <a:latin typeface="Gill Sans MT" panose="020B0502020104020203" pitchFamily="34" charset="0"/>
                <a:ea typeface="+mn-ea"/>
                <a:cs typeface="+mn-cs"/>
              </a:rPr>
              <a:t>(</a:t>
            </a:r>
            <a:r>
              <a:rPr kumimoji="0" lang="cy-GB" sz="2400" b="0" i="0" u="none" strike="noStrike" kern="1200" cap="none" spc="0" normalizeH="0" baseline="0" noProof="0" dirty="0">
                <a:ln>
                  <a:noFill/>
                </a:ln>
                <a:solidFill>
                  <a:srgbClr val="000000"/>
                </a:solidFill>
                <a:effectLst/>
                <a:uLnTx/>
                <a:uFillTx/>
                <a:latin typeface="Gill Sans MT" panose="020B0502020104020203" pitchFamily="34" charset="0"/>
                <a:ea typeface="+mn-ea"/>
                <a:cs typeface="+mn-cs"/>
              </a:rPr>
              <a:t>i</a:t>
            </a:r>
            <a:r>
              <a:rPr lang="cy-GB" sz="2400" dirty="0">
                <a:solidFill>
                  <a:srgbClr val="000000"/>
                </a:solidFill>
                <a:latin typeface="Gill Sans MT" panose="020B0502020104020203" pitchFamily="34" charset="0"/>
              </a:rPr>
              <a:t>) cefnogi darpar athrawon ac athrawon mewn swydd sy'n gweithio gyda phlant 5-7 oed yng Nghymru, ynghyd ag addysgwyr athrawon, arweinwyr ysgolion a llunwyr polisi, i ddeall a thrawsnewid arferion addysgeg er mwyn ymgorffori hawliau cyfranogi plant ifanc, gan ddefnyddio rhwydweithiau i sicrhau ehangder, dyfnder ac effaith,</a:t>
            </a:r>
          </a:p>
          <a:p>
            <a:pPr lvl="0">
              <a:buClr>
                <a:srgbClr val="B71E42"/>
              </a:buClr>
              <a:defRPr/>
            </a:pPr>
            <a:r>
              <a:rPr lang="cy-GB" sz="2400" dirty="0">
                <a:solidFill>
                  <a:srgbClr val="000000"/>
                </a:solidFill>
                <a:latin typeface="Gill Sans MT" panose="020B0502020104020203" pitchFamily="34" charset="0"/>
              </a:rPr>
              <a:t>(</a:t>
            </a:r>
            <a:r>
              <a:rPr kumimoji="0" lang="cy-GB" sz="2400" b="0" i="0" u="none" strike="noStrike" kern="1200" cap="none" spc="0" normalizeH="0" baseline="0" noProof="0" dirty="0" err="1">
                <a:ln>
                  <a:noFill/>
                </a:ln>
                <a:solidFill>
                  <a:srgbClr val="000000"/>
                </a:solidFill>
                <a:effectLst/>
                <a:uLnTx/>
                <a:uFillTx/>
                <a:latin typeface="Gill Sans MT" panose="020B0502020104020203" pitchFamily="34" charset="0"/>
                <a:ea typeface="+mn-ea"/>
                <a:cs typeface="+mn-cs"/>
              </a:rPr>
              <a:t>ii</a:t>
            </a:r>
            <a:r>
              <a:rPr lang="cy-GB" sz="2400" dirty="0">
                <a:solidFill>
                  <a:srgbClr val="000000"/>
                </a:solidFill>
                <a:latin typeface="Gill Sans MT" panose="020B0502020104020203" pitchFamily="34" charset="0"/>
              </a:rPr>
              <a:t>) archwilio'r cynnig dysgu proffesiynol i athrawon o ran arferion addysgeg sy'n ymgorffori hawliau cyfranogi plant ifanc yn yr ystafell ddosbarth,  </a:t>
            </a:r>
            <a:endParaRPr kumimoji="0" lang="cy-GB" sz="2400" b="0" i="0" u="none" strike="noStrike" kern="1200" cap="none" spc="0" normalizeH="0" baseline="0" noProof="0" dirty="0">
              <a:ln>
                <a:noFill/>
              </a:ln>
              <a:solidFill>
                <a:srgbClr val="000000"/>
              </a:solidFill>
              <a:effectLst/>
              <a:uLnTx/>
              <a:uFillTx/>
              <a:latin typeface="Gill Sans MT" panose="020B0502020104020203" pitchFamily="34" charset="0"/>
              <a:ea typeface="+mn-ea"/>
              <a:cs typeface="+mn-cs"/>
            </a:endParaRPr>
          </a:p>
          <a:p>
            <a:pPr lvl="0">
              <a:buClr>
                <a:srgbClr val="B71E42"/>
              </a:buClr>
              <a:defRPr/>
            </a:pPr>
            <a:r>
              <a:rPr kumimoji="0" lang="cy-GB" sz="2400" b="0" i="0" u="none" strike="noStrike" kern="1200" cap="none" spc="0" normalizeH="0" baseline="0" noProof="0" dirty="0">
                <a:ln>
                  <a:noFill/>
                </a:ln>
                <a:solidFill>
                  <a:srgbClr val="000000"/>
                </a:solidFill>
                <a:effectLst/>
                <a:uLnTx/>
                <a:uFillTx/>
                <a:latin typeface="Gill Sans MT" panose="020B0502020104020203" pitchFamily="34" charset="0"/>
                <a:ea typeface="+mn-ea"/>
                <a:cs typeface="+mn-cs"/>
              </a:rPr>
              <a:t>(</a:t>
            </a:r>
            <a:r>
              <a:rPr kumimoji="0" lang="cy-GB" sz="2400" b="0" i="0" u="none" strike="noStrike" kern="1200" cap="none" spc="0" normalizeH="0" baseline="0" noProof="0" dirty="0" err="1">
                <a:ln>
                  <a:noFill/>
                </a:ln>
                <a:solidFill>
                  <a:srgbClr val="000000"/>
                </a:solidFill>
                <a:effectLst/>
                <a:uLnTx/>
                <a:uFillTx/>
                <a:latin typeface="Gill Sans MT" panose="020B0502020104020203" pitchFamily="34" charset="0"/>
                <a:ea typeface="+mn-ea"/>
                <a:cs typeface="+mn-cs"/>
              </a:rPr>
              <a:t>iii</a:t>
            </a:r>
            <a:r>
              <a:rPr lang="cy-GB" sz="2400" dirty="0">
                <a:solidFill>
                  <a:srgbClr val="000000"/>
                </a:solidFill>
                <a:latin typeface="Gill Sans MT" panose="020B0502020104020203" pitchFamily="34" charset="0"/>
              </a:rPr>
              <a:t>) dehongli canfyddiadau plant ifanc o'u hawliau cyfranogi mewn lleoliadau ystafell ddosbarth a sut yr hoffent i'r rhain ddatblygu, </a:t>
            </a:r>
            <a:endParaRPr kumimoji="0" lang="cy-GB" sz="2400" b="0" i="0" u="none" strike="noStrike" kern="1200" cap="none" spc="0" normalizeH="0" baseline="0" noProof="0" dirty="0">
              <a:ln>
                <a:noFill/>
              </a:ln>
              <a:solidFill>
                <a:srgbClr val="000000"/>
              </a:solidFill>
              <a:effectLst/>
              <a:uLnTx/>
              <a:uFillTx/>
              <a:latin typeface="Gill Sans MT" panose="020B0502020104020203" pitchFamily="34" charset="0"/>
              <a:ea typeface="+mn-ea"/>
              <a:cs typeface="+mn-cs"/>
            </a:endParaRPr>
          </a:p>
          <a:p>
            <a:pPr lvl="0">
              <a:buClr>
                <a:srgbClr val="B71E42"/>
              </a:buClr>
              <a:defRPr/>
            </a:pPr>
            <a:r>
              <a:rPr kumimoji="0" lang="cy-GB" sz="2400" b="0" i="0" u="none" strike="noStrike" kern="1200" cap="none" spc="0" normalizeH="0" baseline="0" noProof="0" dirty="0">
                <a:ln>
                  <a:noFill/>
                </a:ln>
                <a:solidFill>
                  <a:srgbClr val="000000"/>
                </a:solidFill>
                <a:effectLst/>
                <a:uLnTx/>
                <a:uFillTx/>
                <a:latin typeface="Gill Sans MT" panose="020B0502020104020203" pitchFamily="34" charset="0"/>
                <a:ea typeface="+mn-ea"/>
                <a:cs typeface="+mn-cs"/>
              </a:rPr>
              <a:t>(</a:t>
            </a:r>
            <a:r>
              <a:rPr kumimoji="0" lang="cy-GB" sz="2400" b="0" i="0" u="none" strike="noStrike" kern="1200" cap="none" spc="0" normalizeH="0" baseline="0" noProof="0" dirty="0" err="1">
                <a:ln>
                  <a:noFill/>
                </a:ln>
                <a:solidFill>
                  <a:srgbClr val="000000"/>
                </a:solidFill>
                <a:effectLst/>
                <a:uLnTx/>
                <a:uFillTx/>
                <a:latin typeface="Gill Sans MT" panose="020B0502020104020203" pitchFamily="34" charset="0"/>
                <a:ea typeface="+mn-ea"/>
                <a:cs typeface="+mn-cs"/>
              </a:rPr>
              <a:t>iv</a:t>
            </a:r>
            <a:r>
              <a:rPr lang="cy-GB" sz="2400" dirty="0">
                <a:solidFill>
                  <a:srgbClr val="000000"/>
                </a:solidFill>
                <a:latin typeface="Gill Sans MT" panose="020B0502020104020203" pitchFamily="34" charset="0"/>
              </a:rPr>
              <a:t>) deall y cyd-destun polisi sy'n ymwneud â hawliau cyfranogi plant ifanc mewn ysgolion cynradd yng Nghymru.</a:t>
            </a:r>
            <a:endParaRPr lang="cy-GB" sz="2400" dirty="0"/>
          </a:p>
        </p:txBody>
      </p:sp>
      <p:sp>
        <p:nvSpPr>
          <p:cNvPr id="4" name="Content Placeholder 3">
            <a:extLst>
              <a:ext uri="{FF2B5EF4-FFF2-40B4-BE49-F238E27FC236}">
                <a16:creationId xmlns:a16="http://schemas.microsoft.com/office/drawing/2014/main" id="{5526C29F-92E0-707D-7AA6-6B5D780736AC}"/>
              </a:ext>
            </a:extLst>
          </p:cNvPr>
          <p:cNvSpPr>
            <a:spLocks noGrp="1"/>
          </p:cNvSpPr>
          <p:nvPr>
            <p:ph sz="half" idx="2"/>
          </p:nvPr>
        </p:nvSpPr>
        <p:spPr>
          <a:xfrm>
            <a:off x="6413771" y="2017342"/>
            <a:ext cx="4645152" cy="3643905"/>
          </a:xfrm>
        </p:spPr>
        <p:txBody>
          <a:bodyPr>
            <a:normAutofit fontScale="62500" lnSpcReduction="20000"/>
          </a:bodyPr>
          <a:lstStyle/>
          <a:p>
            <a:r>
              <a:rPr lang="en-GB" sz="2400" dirty="0"/>
              <a:t>Objectives</a:t>
            </a:r>
          </a:p>
          <a:p>
            <a:r>
              <a:rPr lang="en-GB" sz="2400" b="0" i="0" dirty="0">
                <a:solidFill>
                  <a:srgbClr val="000000"/>
                </a:solidFill>
                <a:effectLst/>
                <a:latin typeface="Gill Sans MT" panose="020B0502020104020203" pitchFamily="34" charset="0"/>
              </a:rPr>
              <a:t>(</a:t>
            </a:r>
            <a:r>
              <a:rPr lang="en-GB" sz="2400" b="0" i="0" dirty="0" err="1">
                <a:solidFill>
                  <a:srgbClr val="000000"/>
                </a:solidFill>
                <a:effectLst/>
                <a:latin typeface="Gill Sans MT" panose="020B0502020104020203" pitchFamily="34" charset="0"/>
              </a:rPr>
              <a:t>i</a:t>
            </a:r>
            <a:r>
              <a:rPr lang="en-GB" sz="2400" b="0" i="0" dirty="0">
                <a:solidFill>
                  <a:srgbClr val="000000"/>
                </a:solidFill>
                <a:effectLst/>
                <a:latin typeface="Gill Sans MT" panose="020B0502020104020203" pitchFamily="34" charset="0"/>
              </a:rPr>
              <a:t>) support student and in-service teachers working with 5-7-year-olds in Wales, teacher educators, school leaders and policymakers to understand and transform pedagogic practices in order to embed young children's participative rights, using networks to ensure reach, depth and impact,</a:t>
            </a:r>
          </a:p>
          <a:p>
            <a:r>
              <a:rPr lang="en-GB" sz="2400" b="0" i="0" dirty="0">
                <a:solidFill>
                  <a:srgbClr val="000000"/>
                </a:solidFill>
                <a:effectLst/>
                <a:latin typeface="Gill Sans MT" panose="020B0502020104020203" pitchFamily="34" charset="0"/>
              </a:rPr>
              <a:t>(ii) audit the teacher professional learning offer with regard to pedagogic practices that embed young children's participative rights in the classroom,  </a:t>
            </a:r>
          </a:p>
          <a:p>
            <a:r>
              <a:rPr lang="en-GB" sz="2400" b="0" i="0" dirty="0">
                <a:solidFill>
                  <a:srgbClr val="000000"/>
                </a:solidFill>
                <a:effectLst/>
                <a:latin typeface="Gill Sans MT" panose="020B0502020104020203" pitchFamily="34" charset="0"/>
              </a:rPr>
              <a:t>(iii) explicate young children's perceptions of their participative rights in classroom settings and how they would like these developed, </a:t>
            </a:r>
          </a:p>
          <a:p>
            <a:r>
              <a:rPr lang="en-GB" sz="2400" b="0" i="0" dirty="0">
                <a:solidFill>
                  <a:srgbClr val="000000"/>
                </a:solidFill>
                <a:effectLst/>
                <a:latin typeface="Gill Sans MT" panose="020B0502020104020203" pitchFamily="34" charset="0"/>
              </a:rPr>
              <a:t>(iv) understand the policy context surrounding young children's participative rights in primary schools in Wales.</a:t>
            </a:r>
            <a:r>
              <a:rPr lang="en-GB" sz="2400" b="1" i="0" dirty="0">
                <a:solidFill>
                  <a:srgbClr val="000000"/>
                </a:solidFill>
                <a:effectLst/>
                <a:latin typeface="Gill Sans MT" panose="020B0502020104020203" pitchFamily="34" charset="0"/>
              </a:rPr>
              <a:t> </a:t>
            </a:r>
            <a:r>
              <a:rPr lang="en-GB" sz="2400" b="0" i="0" dirty="0">
                <a:solidFill>
                  <a:srgbClr val="000000"/>
                </a:solidFill>
                <a:effectLst/>
                <a:latin typeface="Gill Sans MT" panose="020B0502020104020203" pitchFamily="34" charset="0"/>
              </a:rPr>
              <a:t> </a:t>
            </a:r>
          </a:p>
          <a:p>
            <a:endParaRPr lang="en-GB" dirty="0"/>
          </a:p>
        </p:txBody>
      </p:sp>
    </p:spTree>
    <p:extLst>
      <p:ext uri="{BB962C8B-B14F-4D97-AF65-F5344CB8AC3E}">
        <p14:creationId xmlns:p14="http://schemas.microsoft.com/office/powerpoint/2010/main" val="3326126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6C597-42E2-0C4A-A250-F9AED624E770}"/>
              </a:ext>
            </a:extLst>
          </p:cNvPr>
          <p:cNvSpPr>
            <a:spLocks noGrp="1"/>
          </p:cNvSpPr>
          <p:nvPr>
            <p:ph type="title"/>
          </p:nvPr>
        </p:nvSpPr>
        <p:spPr/>
        <p:txBody>
          <a:bodyPr>
            <a:normAutofit fontScale="90000"/>
          </a:bodyPr>
          <a:lstStyle/>
          <a:p>
            <a:r>
              <a:rPr lang="en-US" dirty="0"/>
              <a:t>ADOLYGIAD LLENYDDIAETH</a:t>
            </a:r>
            <a:br>
              <a:rPr lang="en-US" dirty="0"/>
            </a:br>
            <a:r>
              <a:rPr lang="en-US" dirty="0"/>
              <a:t>LITERATURE REVIEW</a:t>
            </a:r>
          </a:p>
        </p:txBody>
      </p:sp>
      <p:pic>
        <p:nvPicPr>
          <p:cNvPr id="6" name="Content Placeholder 5" descr="An open book with butterflies flying out of it">
            <a:extLst>
              <a:ext uri="{FF2B5EF4-FFF2-40B4-BE49-F238E27FC236}">
                <a16:creationId xmlns:a16="http://schemas.microsoft.com/office/drawing/2014/main" id="{ECE12D0D-D954-9949-E6A8-75A92572914A}"/>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006479" y="116632"/>
            <a:ext cx="2736304" cy="1710190"/>
          </a:xfrm>
        </p:spPr>
      </p:pic>
      <p:sp>
        <p:nvSpPr>
          <p:cNvPr id="4" name="Content Placeholder 3">
            <a:extLst>
              <a:ext uri="{FF2B5EF4-FFF2-40B4-BE49-F238E27FC236}">
                <a16:creationId xmlns:a16="http://schemas.microsoft.com/office/drawing/2014/main" id="{79DAC8BB-9B65-EA78-B134-232373DBFFCE}"/>
              </a:ext>
            </a:extLst>
          </p:cNvPr>
          <p:cNvSpPr>
            <a:spLocks noGrp="1"/>
          </p:cNvSpPr>
          <p:nvPr>
            <p:ph sz="half" idx="2"/>
          </p:nvPr>
        </p:nvSpPr>
        <p:spPr/>
        <p:txBody>
          <a:bodyPr>
            <a:normAutofit fontScale="85000" lnSpcReduction="20000"/>
          </a:bodyPr>
          <a:lstStyle/>
          <a:p>
            <a:r>
              <a:rPr lang="en-GB" dirty="0"/>
              <a:t>A rationale for your choice of focus including a very brief discussion of contemporary key research / literature </a:t>
            </a:r>
            <a:r>
              <a:rPr lang="en-GB" b="1" i="1" dirty="0"/>
              <a:t>(remember this assessment is not a literature review this section is to outline only the scope of literature you will explore).</a:t>
            </a:r>
            <a:r>
              <a:rPr lang="en-GB" dirty="0"/>
              <a:t> </a:t>
            </a:r>
          </a:p>
          <a:p>
            <a:pPr lvl="1"/>
            <a:r>
              <a:rPr lang="en-GB" dirty="0"/>
              <a:t>Why is this an important area for considerations?</a:t>
            </a:r>
          </a:p>
          <a:p>
            <a:pPr lvl="1"/>
            <a:r>
              <a:rPr lang="en-GB" dirty="0"/>
              <a:t>What current literature/research is there to say this is important or a gap in knowledge?</a:t>
            </a:r>
          </a:p>
          <a:p>
            <a:endParaRPr lang="en-GB" dirty="0"/>
          </a:p>
        </p:txBody>
      </p:sp>
      <p:sp>
        <p:nvSpPr>
          <p:cNvPr id="3" name="Content Placeholder 3">
            <a:extLst>
              <a:ext uri="{FF2B5EF4-FFF2-40B4-BE49-F238E27FC236}">
                <a16:creationId xmlns:a16="http://schemas.microsoft.com/office/drawing/2014/main" id="{C2C68A50-FEBD-D5CF-2B25-87B68D30E6F4}"/>
              </a:ext>
            </a:extLst>
          </p:cNvPr>
          <p:cNvSpPr txBox="1">
            <a:spLocks/>
          </p:cNvSpPr>
          <p:nvPr/>
        </p:nvSpPr>
        <p:spPr>
          <a:xfrm>
            <a:off x="1343472" y="2017343"/>
            <a:ext cx="4645152" cy="3441520"/>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cy-GB" dirty="0"/>
              <a:t>Rhesymwaith dros eich dewis o ffocws gan gynnwys trafodaeth fer iawn ar ymchwil/ llenyddiaeth gyfoes allweddol </a:t>
            </a:r>
          </a:p>
          <a:p>
            <a:r>
              <a:rPr lang="cy-GB" b="1" i="1" dirty="0"/>
              <a:t>(cofiwch nad adolygiad llenyddiaeth yw’r asesiad hwn. Diben yr adran hon yw amlinellu cwmpas y llenyddiaeth y byddwch yn ei harchwilio yn unig).</a:t>
            </a:r>
            <a:r>
              <a:rPr lang="cy-GB" dirty="0"/>
              <a:t> </a:t>
            </a:r>
          </a:p>
          <a:p>
            <a:pPr lvl="1"/>
            <a:r>
              <a:rPr lang="cy-GB" dirty="0"/>
              <a:t>Pam mae hwn yn faes pwysig i’w ystyried?</a:t>
            </a:r>
          </a:p>
          <a:p>
            <a:pPr lvl="1"/>
            <a:r>
              <a:rPr lang="cy-GB" dirty="0"/>
              <a:t>Pa lenyddiaeth/ymchwil cyfredol sydd yna i ddweud bod hyn yn bwysig neu bod yna fwlch mewn gwybodaeth?</a:t>
            </a:r>
          </a:p>
        </p:txBody>
      </p:sp>
    </p:spTree>
    <p:extLst>
      <p:ext uri="{BB962C8B-B14F-4D97-AF65-F5344CB8AC3E}">
        <p14:creationId xmlns:p14="http://schemas.microsoft.com/office/powerpoint/2010/main" val="23696861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0AEBF-9EF0-3F4A-8C7F-647E6E130838}"/>
              </a:ext>
            </a:extLst>
          </p:cNvPr>
          <p:cNvSpPr>
            <a:spLocks noGrp="1"/>
          </p:cNvSpPr>
          <p:nvPr>
            <p:ph type="title"/>
          </p:nvPr>
        </p:nvSpPr>
        <p:spPr/>
        <p:txBody>
          <a:bodyPr>
            <a:normAutofit/>
          </a:bodyPr>
          <a:lstStyle/>
          <a:p>
            <a:r>
              <a:rPr lang="cy-GB" dirty="0"/>
              <a:t>Methodoleg</a:t>
            </a:r>
            <a:r>
              <a:rPr lang="en-US" dirty="0"/>
              <a:t>			Methodology</a:t>
            </a:r>
          </a:p>
        </p:txBody>
      </p:sp>
      <p:sp>
        <p:nvSpPr>
          <p:cNvPr id="3" name="Content Placeholder 2">
            <a:extLst>
              <a:ext uri="{FF2B5EF4-FFF2-40B4-BE49-F238E27FC236}">
                <a16:creationId xmlns:a16="http://schemas.microsoft.com/office/drawing/2014/main" id="{91D7A0A8-B5F5-1540-9F4B-E17666BD729D}"/>
              </a:ext>
            </a:extLst>
          </p:cNvPr>
          <p:cNvSpPr>
            <a:spLocks noGrp="1"/>
          </p:cNvSpPr>
          <p:nvPr>
            <p:ph sz="half" idx="1"/>
          </p:nvPr>
        </p:nvSpPr>
        <p:spPr>
          <a:xfrm>
            <a:off x="1055440" y="1864194"/>
            <a:ext cx="5037043" cy="3595279"/>
          </a:xfrm>
        </p:spPr>
        <p:txBody>
          <a:bodyPr>
            <a:noAutofit/>
          </a:bodyPr>
          <a:lstStyle/>
          <a:p>
            <a:pPr marL="0" lvl="0" indent="0">
              <a:buClr>
                <a:srgbClr val="B71E42"/>
              </a:buClr>
              <a:buNone/>
              <a:defRPr/>
            </a:pPr>
            <a:r>
              <a:rPr lang="cy-GB" sz="2000" dirty="0">
                <a:solidFill>
                  <a:prstClr val="black"/>
                </a:solidFill>
              </a:rPr>
              <a:t>Er mwyn ateb eich cwestiynau ymchwil, trafodwch:</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lvl="0">
              <a:buClr>
                <a:srgbClr val="B71E42"/>
              </a:buClr>
              <a:defRPr/>
            </a:pPr>
            <a:r>
              <a:rPr lang="cy-GB" sz="2000" dirty="0">
                <a:solidFill>
                  <a:prstClr val="black"/>
                </a:solidFill>
              </a:rPr>
              <a:t>Beth yw eich safbwynt methodolegol a pham?</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lvl="0">
              <a:buClr>
                <a:srgbClr val="B71E42"/>
              </a:buClr>
              <a:defRPr/>
            </a:pPr>
            <a:r>
              <a:rPr lang="cy-GB" sz="2000" dirty="0">
                <a:solidFill>
                  <a:prstClr val="black"/>
                </a:solidFill>
              </a:rPr>
              <a:t>Sut mae hyn yn cysylltu â'ch ontoleg; epistemoleg; safbwynt damcaniaethol; methodoleg?</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lvl="0">
              <a:buClr>
                <a:srgbClr val="B71E42"/>
              </a:buClr>
              <a:defRPr/>
            </a:pPr>
            <a:r>
              <a:rPr lang="cy-GB" sz="2000" dirty="0">
                <a:solidFill>
                  <a:prstClr val="black"/>
                </a:solidFill>
              </a:rPr>
              <a:t>Dylech gynnwys llenyddiaeth ymchwil ar eich safbwynt/methodoleg/dulliau ac ati!!!</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lvl="0">
              <a:buClr>
                <a:srgbClr val="B71E42"/>
              </a:buClr>
              <a:defRPr/>
            </a:pPr>
            <a:r>
              <a:rPr lang="cy-GB" sz="2000" dirty="0">
                <a:solidFill>
                  <a:prstClr val="black"/>
                </a:solidFill>
              </a:rPr>
              <a:t>Sampl h.y. nifer y cyfranogwyr ac ati (os mai holiadur ydyw, yna poblogaeth a sampl) a strategaeth samplu.</a:t>
            </a:r>
            <a:endParaRPr lang="cy-GB" sz="2000" dirty="0"/>
          </a:p>
        </p:txBody>
      </p:sp>
      <p:sp>
        <p:nvSpPr>
          <p:cNvPr id="4" name="Content Placeholder 3">
            <a:extLst>
              <a:ext uri="{FF2B5EF4-FFF2-40B4-BE49-F238E27FC236}">
                <a16:creationId xmlns:a16="http://schemas.microsoft.com/office/drawing/2014/main" id="{835014AD-F732-5E4F-6782-BB4D2AEAB317}"/>
              </a:ext>
            </a:extLst>
          </p:cNvPr>
          <p:cNvSpPr>
            <a:spLocks noGrp="1"/>
          </p:cNvSpPr>
          <p:nvPr>
            <p:ph sz="half" idx="2"/>
          </p:nvPr>
        </p:nvSpPr>
        <p:spPr>
          <a:xfrm>
            <a:off x="6413771" y="1863584"/>
            <a:ext cx="4645152" cy="3595279"/>
          </a:xfrm>
        </p:spPr>
        <p:txBody>
          <a:bodyPr>
            <a:normAutofit fontScale="70000" lnSpcReduction="20000"/>
          </a:bodyPr>
          <a:lstStyle/>
          <a:p>
            <a:pPr marL="0" indent="0">
              <a:buNone/>
            </a:pPr>
            <a:r>
              <a:rPr lang="en-GB" dirty="0"/>
              <a:t>In order to  answer your research questions, discuss:</a:t>
            </a:r>
          </a:p>
          <a:p>
            <a:r>
              <a:rPr lang="en-GB" dirty="0"/>
              <a:t>What is your methodological position and why?</a:t>
            </a:r>
          </a:p>
          <a:p>
            <a:r>
              <a:rPr lang="en-GB" dirty="0"/>
              <a:t>How does this link with your ontology; epistemology; theoretical perspective; methodology?</a:t>
            </a:r>
          </a:p>
          <a:p>
            <a:pPr lvl="0"/>
            <a:r>
              <a:rPr lang="en-GB" dirty="0"/>
              <a:t>Include research literature on your position/methodology/methods etc.!!!</a:t>
            </a:r>
          </a:p>
          <a:p>
            <a:r>
              <a:rPr lang="en-GB" dirty="0"/>
              <a:t>Sample i.e. number of participants etc. (if a questionnaire then population and sample) and sampling strategy</a:t>
            </a:r>
          </a:p>
          <a:p>
            <a:endParaRPr lang="en-GB" dirty="0"/>
          </a:p>
        </p:txBody>
      </p:sp>
    </p:spTree>
    <p:extLst>
      <p:ext uri="{BB962C8B-B14F-4D97-AF65-F5344CB8AC3E}">
        <p14:creationId xmlns:p14="http://schemas.microsoft.com/office/powerpoint/2010/main" val="28728537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C10FA-B193-054C-9D12-476DA9D3B28E}"/>
              </a:ext>
            </a:extLst>
          </p:cNvPr>
          <p:cNvSpPr>
            <a:spLocks noGrp="1"/>
          </p:cNvSpPr>
          <p:nvPr>
            <p:ph type="title"/>
          </p:nvPr>
        </p:nvSpPr>
        <p:spPr/>
        <p:txBody>
          <a:bodyPr>
            <a:normAutofit/>
          </a:bodyPr>
          <a:lstStyle/>
          <a:p>
            <a:r>
              <a:rPr lang="cy-GB" dirty="0"/>
              <a:t>Dulliau 	</a:t>
            </a:r>
            <a:r>
              <a:rPr lang="en-GB" dirty="0"/>
              <a:t>					Methods</a:t>
            </a:r>
            <a:endParaRPr lang="en-US" dirty="0"/>
          </a:p>
        </p:txBody>
      </p:sp>
      <p:graphicFrame>
        <p:nvGraphicFramePr>
          <p:cNvPr id="5" name="Content Placeholder 2">
            <a:extLst>
              <a:ext uri="{FF2B5EF4-FFF2-40B4-BE49-F238E27FC236}">
                <a16:creationId xmlns:a16="http://schemas.microsoft.com/office/drawing/2014/main" id="{693D8578-96B9-4A62-9C29-2F6EB9C5880E}"/>
              </a:ext>
            </a:extLst>
          </p:cNvPr>
          <p:cNvGraphicFramePr>
            <a:graphicFrameLocks noGrp="1"/>
          </p:cNvGraphicFramePr>
          <p:nvPr>
            <p:ph idx="1"/>
            <p:extLst>
              <p:ext uri="{D42A27DB-BD31-4B8C-83A1-F6EECF244321}">
                <p14:modId xmlns:p14="http://schemas.microsoft.com/office/powerpoint/2010/main" val="1752749445"/>
              </p:ext>
            </p:extLst>
          </p:nvPr>
        </p:nvGraphicFramePr>
        <p:xfrm>
          <a:off x="839417" y="1556793"/>
          <a:ext cx="10215934" cy="41044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33252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30122-2CEB-0D4F-8C99-268422900419}"/>
              </a:ext>
            </a:extLst>
          </p:cNvPr>
          <p:cNvSpPr>
            <a:spLocks noGrp="1"/>
          </p:cNvSpPr>
          <p:nvPr>
            <p:ph type="title"/>
          </p:nvPr>
        </p:nvSpPr>
        <p:spPr>
          <a:xfrm>
            <a:off x="633999" y="4550229"/>
            <a:ext cx="10909073" cy="1057655"/>
          </a:xfrm>
        </p:spPr>
        <p:txBody>
          <a:bodyPr vert="horz" lIns="91440" tIns="45720" rIns="91440" bIns="45720" rtlCol="0" anchor="b">
            <a:noAutofit/>
          </a:bodyPr>
          <a:lstStyle/>
          <a:p>
            <a:pPr marL="0" marR="0" lvl="0" indent="0" fontAlgn="base">
              <a:spcAft>
                <a:spcPct val="0"/>
              </a:spcAft>
              <a:buClrTx/>
              <a:buSzTx/>
              <a:tabLst/>
            </a:pPr>
            <a:r>
              <a:rPr kumimoji="0" lang="cy-GB" altLang="en-US" sz="2800" b="1" i="0" u="sng" strike="noStrike" cap="none" normalizeH="0" dirty="0">
                <a:ln>
                  <a:noFill/>
                </a:ln>
                <a:solidFill>
                  <a:schemeClr val="tx1">
                    <a:lumMod val="85000"/>
                    <a:lumOff val="15000"/>
                  </a:schemeClr>
                </a:solidFill>
                <a:effectLst/>
              </a:rPr>
              <a:t>Llinellau amser ac Ystyriaethau Cyllideb</a:t>
            </a:r>
            <a:br>
              <a:rPr kumimoji="0" lang="en-US" altLang="en-US" sz="2800" b="1" i="0" u="sng" strike="noStrike" cap="none" normalizeH="0" dirty="0">
                <a:ln>
                  <a:noFill/>
                </a:ln>
                <a:solidFill>
                  <a:schemeClr val="tx1">
                    <a:lumMod val="85000"/>
                    <a:lumOff val="15000"/>
                  </a:schemeClr>
                </a:solidFill>
                <a:effectLst/>
              </a:rPr>
            </a:br>
            <a:r>
              <a:rPr kumimoji="0" lang="en-US" altLang="en-US" sz="2800" b="1" i="0" u="sng" strike="noStrike" cap="none" normalizeH="0" dirty="0">
                <a:ln>
                  <a:noFill/>
                </a:ln>
                <a:solidFill>
                  <a:schemeClr val="tx1">
                    <a:lumMod val="85000"/>
                    <a:lumOff val="15000"/>
                  </a:schemeClr>
                </a:solidFill>
                <a:effectLst/>
              </a:rPr>
              <a:t>Timelines and Budget Considerations</a:t>
            </a:r>
            <a:endParaRPr kumimoji="0" lang="en-US" altLang="en-US" sz="2800" b="0" i="0" u="none" strike="noStrike" cap="none" normalizeH="0" dirty="0">
              <a:ln>
                <a:noFill/>
              </a:ln>
              <a:solidFill>
                <a:schemeClr val="tx1">
                  <a:lumMod val="85000"/>
                  <a:lumOff val="15000"/>
                </a:schemeClr>
              </a:solidFill>
              <a:effectLst/>
            </a:endParaRPr>
          </a:p>
          <a:p>
            <a:pPr marL="0" marR="0" lvl="0" indent="0" fontAlgn="base">
              <a:spcAft>
                <a:spcPct val="0"/>
              </a:spcAft>
              <a:buClrTx/>
              <a:buSzTx/>
              <a:tabLst/>
            </a:pPr>
            <a:r>
              <a:rPr kumimoji="0" lang="en-US" altLang="en-US" sz="2800" b="0" i="1" u="none" strike="noStrike" cap="none" normalizeH="0" dirty="0">
                <a:ln>
                  <a:noFill/>
                </a:ln>
                <a:solidFill>
                  <a:schemeClr val="tx1">
                    <a:lumMod val="85000"/>
                    <a:lumOff val="15000"/>
                  </a:schemeClr>
                </a:solidFill>
                <a:effectLst/>
              </a:rPr>
              <a:t>Table 1: The XXX Research Project Gantt Chart</a:t>
            </a:r>
            <a:endParaRPr kumimoji="0" lang="en-US" altLang="en-US" sz="2800" b="0" i="0" u="none" strike="noStrike" cap="none" normalizeH="0" dirty="0">
              <a:ln>
                <a:noFill/>
              </a:ln>
              <a:solidFill>
                <a:schemeClr val="tx1">
                  <a:lumMod val="85000"/>
                  <a:lumOff val="15000"/>
                </a:schemeClr>
              </a:solidFill>
              <a:effectLst/>
            </a:endParaRPr>
          </a:p>
          <a:p>
            <a:pPr marL="0" marR="0" lvl="0" indent="0" fontAlgn="base">
              <a:spcAft>
                <a:spcPct val="0"/>
              </a:spcAft>
              <a:buClrTx/>
              <a:buSzTx/>
              <a:tabLst/>
            </a:pPr>
            <a:r>
              <a:rPr kumimoji="0" lang="cy-GB" altLang="en-US" sz="2800" b="0" i="1" u="none" strike="noStrike" kern="1200" cap="none" spc="0" normalizeH="0" baseline="0" dirty="0">
                <a:ln>
                  <a:noFill/>
                </a:ln>
                <a:solidFill>
                  <a:prstClr val="black">
                    <a:lumMod val="85000"/>
                    <a:lumOff val="15000"/>
                  </a:prstClr>
                </a:solidFill>
                <a:effectLst/>
                <a:uLnTx/>
                <a:uFillTx/>
                <a:latin typeface="Gill Sans MT" panose="020B0502020104020203"/>
                <a:ea typeface="+mj-ea"/>
                <a:cs typeface="+mj-cs"/>
              </a:rPr>
              <a:t>Tabl 1: Siart </a:t>
            </a:r>
            <a:r>
              <a:rPr kumimoji="0" lang="cy-GB" altLang="en-US" sz="2800" b="0" i="1" u="none" strike="noStrike" kern="1200" cap="none" spc="0" normalizeH="0" baseline="0" dirty="0" err="1">
                <a:ln>
                  <a:noFill/>
                </a:ln>
                <a:solidFill>
                  <a:prstClr val="black">
                    <a:lumMod val="85000"/>
                    <a:lumOff val="15000"/>
                  </a:prstClr>
                </a:solidFill>
                <a:effectLst/>
                <a:uLnTx/>
                <a:uFillTx/>
                <a:latin typeface="Gill Sans MT" panose="020B0502020104020203"/>
                <a:ea typeface="+mj-ea"/>
                <a:cs typeface="+mj-cs"/>
              </a:rPr>
              <a:t>Gantt</a:t>
            </a:r>
            <a:r>
              <a:rPr kumimoji="0" lang="cy-GB" altLang="en-US" sz="2800" b="0" i="1" u="none" strike="noStrike" kern="1200" cap="none" spc="0" normalizeH="0" baseline="0" dirty="0">
                <a:ln>
                  <a:noFill/>
                </a:ln>
                <a:solidFill>
                  <a:prstClr val="black">
                    <a:lumMod val="85000"/>
                    <a:lumOff val="15000"/>
                  </a:prstClr>
                </a:solidFill>
                <a:effectLst/>
                <a:uLnTx/>
                <a:uFillTx/>
                <a:latin typeface="Gill Sans MT" panose="020B0502020104020203"/>
                <a:ea typeface="+mj-ea"/>
                <a:cs typeface="+mj-cs"/>
              </a:rPr>
              <a:t> Prosiect Ymchwil XXX</a:t>
            </a:r>
            <a:endParaRPr kumimoji="0" lang="cy-GB" altLang="en-US" sz="2800" b="0" i="0" u="none" strike="noStrike" cap="none" normalizeH="0" dirty="0">
              <a:ln>
                <a:noFill/>
              </a:ln>
              <a:solidFill>
                <a:schemeClr val="tx1">
                  <a:lumMod val="85000"/>
                  <a:lumOff val="15000"/>
                </a:schemeClr>
              </a:solidFill>
              <a:effectLst/>
            </a:endParaRPr>
          </a:p>
        </p:txBody>
      </p:sp>
      <p:graphicFrame>
        <p:nvGraphicFramePr>
          <p:cNvPr id="4" name="Content Placeholder 3">
            <a:extLst>
              <a:ext uri="{FF2B5EF4-FFF2-40B4-BE49-F238E27FC236}">
                <a16:creationId xmlns:a16="http://schemas.microsoft.com/office/drawing/2014/main" id="{263E31E7-D00C-3445-91E7-F1D728C81730}"/>
              </a:ext>
            </a:extLst>
          </p:cNvPr>
          <p:cNvGraphicFramePr>
            <a:graphicFrameLocks noGrp="1"/>
          </p:cNvGraphicFramePr>
          <p:nvPr>
            <p:ph idx="1"/>
            <p:extLst>
              <p:ext uri="{D42A27DB-BD31-4B8C-83A1-F6EECF244321}">
                <p14:modId xmlns:p14="http://schemas.microsoft.com/office/powerpoint/2010/main" val="75130913"/>
              </p:ext>
            </p:extLst>
          </p:nvPr>
        </p:nvGraphicFramePr>
        <p:xfrm>
          <a:off x="635457" y="835532"/>
          <a:ext cx="10285081" cy="3196840"/>
        </p:xfrm>
        <a:graphic>
          <a:graphicData uri="http://schemas.openxmlformats.org/drawingml/2006/table">
            <a:tbl>
              <a:tblPr firstRow="1" firstCol="1" bandRow="1"/>
              <a:tblGrid>
                <a:gridCol w="2496308">
                  <a:extLst>
                    <a:ext uri="{9D8B030D-6E8A-4147-A177-3AD203B41FA5}">
                      <a16:colId xmlns:a16="http://schemas.microsoft.com/office/drawing/2014/main" val="3452797714"/>
                    </a:ext>
                  </a:extLst>
                </a:gridCol>
                <a:gridCol w="1165417">
                  <a:extLst>
                    <a:ext uri="{9D8B030D-6E8A-4147-A177-3AD203B41FA5}">
                      <a16:colId xmlns:a16="http://schemas.microsoft.com/office/drawing/2014/main" val="2764394745"/>
                    </a:ext>
                  </a:extLst>
                </a:gridCol>
                <a:gridCol w="1138425">
                  <a:extLst>
                    <a:ext uri="{9D8B030D-6E8A-4147-A177-3AD203B41FA5}">
                      <a16:colId xmlns:a16="http://schemas.microsoft.com/office/drawing/2014/main" val="903591168"/>
                    </a:ext>
                  </a:extLst>
                </a:gridCol>
                <a:gridCol w="1143616">
                  <a:extLst>
                    <a:ext uri="{9D8B030D-6E8A-4147-A177-3AD203B41FA5}">
                      <a16:colId xmlns:a16="http://schemas.microsoft.com/office/drawing/2014/main" val="2022078843"/>
                    </a:ext>
                  </a:extLst>
                </a:gridCol>
                <a:gridCol w="868263">
                  <a:extLst>
                    <a:ext uri="{9D8B030D-6E8A-4147-A177-3AD203B41FA5}">
                      <a16:colId xmlns:a16="http://schemas.microsoft.com/office/drawing/2014/main" val="602639328"/>
                    </a:ext>
                  </a:extLst>
                </a:gridCol>
                <a:gridCol w="868263">
                  <a:extLst>
                    <a:ext uri="{9D8B030D-6E8A-4147-A177-3AD203B41FA5}">
                      <a16:colId xmlns:a16="http://schemas.microsoft.com/office/drawing/2014/main" val="3912137892"/>
                    </a:ext>
                  </a:extLst>
                </a:gridCol>
                <a:gridCol w="868263">
                  <a:extLst>
                    <a:ext uri="{9D8B030D-6E8A-4147-A177-3AD203B41FA5}">
                      <a16:colId xmlns:a16="http://schemas.microsoft.com/office/drawing/2014/main" val="2107064574"/>
                    </a:ext>
                  </a:extLst>
                </a:gridCol>
                <a:gridCol w="868263">
                  <a:extLst>
                    <a:ext uri="{9D8B030D-6E8A-4147-A177-3AD203B41FA5}">
                      <a16:colId xmlns:a16="http://schemas.microsoft.com/office/drawing/2014/main" val="1761463127"/>
                    </a:ext>
                  </a:extLst>
                </a:gridCol>
                <a:gridCol w="868263">
                  <a:extLst>
                    <a:ext uri="{9D8B030D-6E8A-4147-A177-3AD203B41FA5}">
                      <a16:colId xmlns:a16="http://schemas.microsoft.com/office/drawing/2014/main" val="2664992551"/>
                    </a:ext>
                  </a:extLst>
                </a:gridCol>
              </a:tblGrid>
              <a:tr h="453534">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cy-GB" sz="1100" b="0" i="0" u="none" strike="noStrike" noProof="0" dirty="0">
                          <a:effectLst/>
                          <a:latin typeface="Times New Roman" panose="02020603050405020304" pitchFamily="18" charset="0"/>
                          <a:cs typeface="Times New Roman" panose="02020603050405020304" pitchFamily="18" charset="0"/>
                        </a:rPr>
                        <a:t>Ebrill / </a:t>
                      </a:r>
                      <a:r>
                        <a:rPr lang="cy-GB" sz="1100" b="0" i="0" u="none" strike="noStrike" noProof="0" dirty="0" err="1">
                          <a:effectLst/>
                          <a:latin typeface="Times New Roman" panose="02020603050405020304" pitchFamily="18" charset="0"/>
                          <a:cs typeface="Times New Roman" panose="02020603050405020304" pitchFamily="18" charset="0"/>
                        </a:rPr>
                        <a:t>April</a:t>
                      </a:r>
                      <a:r>
                        <a:rPr lang="cy-GB" sz="1100" b="0" i="0" u="none" strike="noStrike" noProof="0" dirty="0">
                          <a:effectLst/>
                          <a:latin typeface="Times New Roman" panose="02020603050405020304" pitchFamily="18" charset="0"/>
                          <a:cs typeface="Times New Roman" panose="02020603050405020304" pitchFamily="18" charset="0"/>
                        </a:rPr>
                        <a:t> 24</a:t>
                      </a:r>
                      <a:endParaRPr lang="cy-GB" sz="2500" b="0" i="0" u="none" strike="noStrike" noProof="0"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cy-GB" sz="1100" b="0" i="0" u="none" strike="noStrike" noProof="0" dirty="0">
                          <a:effectLst/>
                          <a:latin typeface="Times New Roman" panose="02020603050405020304" pitchFamily="18" charset="0"/>
                          <a:cs typeface="Times New Roman" panose="02020603050405020304" pitchFamily="18" charset="0"/>
                        </a:rPr>
                        <a:t>Mai / May 24</a:t>
                      </a:r>
                      <a:endParaRPr lang="cy-GB" sz="2500" b="0" i="0" u="none" strike="noStrike" noProof="0"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cy-GB" sz="1100" b="0" i="0" u="none" strike="noStrike" noProof="0" dirty="0">
                          <a:effectLst/>
                          <a:latin typeface="Times New Roman" panose="02020603050405020304" pitchFamily="18" charset="0"/>
                          <a:cs typeface="Times New Roman" panose="02020603050405020304" pitchFamily="18" charset="0"/>
                        </a:rPr>
                        <a:t>Mehefin / </a:t>
                      </a:r>
                      <a:r>
                        <a:rPr lang="cy-GB" sz="1100" b="0" i="0" u="none" strike="noStrike" noProof="0" dirty="0" err="1">
                          <a:effectLst/>
                          <a:latin typeface="Times New Roman" panose="02020603050405020304" pitchFamily="18" charset="0"/>
                          <a:cs typeface="Times New Roman" panose="02020603050405020304" pitchFamily="18" charset="0"/>
                        </a:rPr>
                        <a:t>June</a:t>
                      </a:r>
                      <a:r>
                        <a:rPr lang="cy-GB" sz="1100" b="0" i="0" u="none" strike="noStrike" noProof="0" dirty="0">
                          <a:effectLst/>
                          <a:latin typeface="Times New Roman" panose="02020603050405020304" pitchFamily="18" charset="0"/>
                          <a:cs typeface="Times New Roman" panose="02020603050405020304" pitchFamily="18" charset="0"/>
                        </a:rPr>
                        <a:t> 24</a:t>
                      </a:r>
                      <a:endParaRPr lang="cy-GB" sz="2500" b="0" i="0" u="none" strike="noStrike" noProof="0"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38491928"/>
                  </a:ext>
                </a:extLst>
              </a:tr>
              <a:tr h="453534">
                <a:tc>
                  <a:txBody>
                    <a:bodyPr/>
                    <a:lstStyle/>
                    <a:p>
                      <a:pPr algn="just" fontAlgn="t">
                        <a:lnSpc>
                          <a:spcPct val="150000"/>
                        </a:lnSpc>
                        <a:spcBef>
                          <a:spcPts val="0"/>
                        </a:spcBef>
                        <a:spcAft>
                          <a:spcPts val="600"/>
                        </a:spcAft>
                      </a:pPr>
                      <a:r>
                        <a:rPr lang="cy-GB" sz="1100" b="0" i="0" u="none" strike="noStrike" noProof="0" dirty="0">
                          <a:effectLst/>
                          <a:latin typeface="Times New Roman" panose="02020603050405020304" pitchFamily="18" charset="0"/>
                          <a:ea typeface="Times New Roman" panose="02020603050405020304" pitchFamily="18" charset="0"/>
                          <a:cs typeface="Times New Roman" panose="02020603050405020304" pitchFamily="18" charset="0"/>
                        </a:rPr>
                        <a:t>Cymeradwyaeth foesegol / </a:t>
                      </a:r>
                      <a:r>
                        <a:rPr lang="cy-GB" sz="1100" b="0" i="0" u="none" strike="noStrike" noProof="0" dirty="0" err="1">
                          <a:effectLst/>
                          <a:latin typeface="Times New Roman" panose="02020603050405020304" pitchFamily="18" charset="0"/>
                          <a:ea typeface="Times New Roman" panose="02020603050405020304" pitchFamily="18" charset="0"/>
                          <a:cs typeface="Times New Roman" panose="02020603050405020304" pitchFamily="18" charset="0"/>
                        </a:rPr>
                        <a:t>Ethics</a:t>
                      </a:r>
                      <a:r>
                        <a:rPr lang="cy-GB" sz="1100" b="0" i="0" u="none" strike="noStrike" noProof="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cy-GB" sz="1100" b="0" i="0" u="none" strike="noStrike" noProof="0" dirty="0" err="1">
                          <a:effectLst/>
                          <a:latin typeface="Times New Roman" panose="02020603050405020304" pitchFamily="18" charset="0"/>
                          <a:ea typeface="Times New Roman" panose="02020603050405020304" pitchFamily="18" charset="0"/>
                          <a:cs typeface="Times New Roman" panose="02020603050405020304" pitchFamily="18" charset="0"/>
                        </a:rPr>
                        <a:t>approval</a:t>
                      </a:r>
                      <a:r>
                        <a:rPr lang="cy-GB" sz="1100" b="0" i="0" u="none" strike="noStrike" noProof="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cy-GB" sz="2500" b="0" i="0" u="none" strike="noStrike" noProof="0"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X </a:t>
                      </a:r>
                      <a:r>
                        <a:rPr lang="en-GB" sz="1100" b="0" i="0" u="none" strike="noStrike"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awr</a:t>
                      </a:r>
                      <a:r>
                        <a:rPr lang="en-GB" sz="1100" b="0" i="0" u="none" strike="noStrike"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 hours</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36559923"/>
                  </a:ext>
                </a:extLst>
              </a:tr>
              <a:tr h="246804">
                <a:tc>
                  <a:txBody>
                    <a:bodyPr/>
                    <a:lstStyle/>
                    <a:p>
                      <a:pPr algn="just" fontAlgn="t">
                        <a:lnSpc>
                          <a:spcPct val="150000"/>
                        </a:lnSpc>
                        <a:spcBef>
                          <a:spcPts val="0"/>
                        </a:spcBef>
                        <a:spcAft>
                          <a:spcPts val="600"/>
                        </a:spcAft>
                      </a:pPr>
                      <a:r>
                        <a:rPr lang="cy-GB" sz="1100" b="0" i="0" u="none" strike="noStrike" noProof="0" dirty="0">
                          <a:effectLst/>
                          <a:latin typeface="Times New Roman" panose="02020603050405020304" pitchFamily="18" charset="0"/>
                          <a:ea typeface="Times New Roman" panose="02020603050405020304" pitchFamily="18" charset="0"/>
                          <a:cs typeface="Times New Roman" panose="02020603050405020304" pitchFamily="18" charset="0"/>
                        </a:rPr>
                        <a:t>Adolygiad llenyddiaeth / </a:t>
                      </a:r>
                      <a:r>
                        <a:rPr lang="cy-GB" sz="1100" b="0" i="0" u="none" strike="noStrike" noProof="0" dirty="0" err="1">
                          <a:effectLst/>
                          <a:latin typeface="Times New Roman" panose="02020603050405020304" pitchFamily="18" charset="0"/>
                          <a:ea typeface="Times New Roman" panose="02020603050405020304" pitchFamily="18" charset="0"/>
                          <a:cs typeface="Times New Roman" panose="02020603050405020304" pitchFamily="18" charset="0"/>
                        </a:rPr>
                        <a:t>Lit</a:t>
                      </a:r>
                      <a:r>
                        <a:rPr lang="cy-GB" sz="1100" b="0" i="0" u="none" strike="noStrike" noProof="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cy-GB" sz="1100" b="0" i="0" u="none" strike="noStrike" noProof="0" dirty="0" err="1">
                          <a:effectLst/>
                          <a:latin typeface="Times New Roman" panose="02020603050405020304" pitchFamily="18" charset="0"/>
                          <a:ea typeface="Times New Roman" panose="02020603050405020304" pitchFamily="18" charset="0"/>
                          <a:cs typeface="Times New Roman" panose="02020603050405020304" pitchFamily="18" charset="0"/>
                        </a:rPr>
                        <a:t>review</a:t>
                      </a:r>
                      <a:endParaRPr lang="cy-GB" sz="2500" b="0" i="0" u="none" strike="noStrike" noProof="0"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X </a:t>
                      </a:r>
                      <a:r>
                        <a:rPr lang="en-GB" sz="1100" b="0" i="0" u="none" strike="noStrike"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awr</a:t>
                      </a:r>
                      <a:r>
                        <a:rPr lang="en-GB" sz="1100" b="0" i="0" u="none" strike="noStrike"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 hours</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28017094"/>
                  </a:ext>
                </a:extLst>
              </a:tr>
              <a:tr h="246804">
                <a:tc>
                  <a:txBody>
                    <a:bodyPr/>
                    <a:lstStyle/>
                    <a:p>
                      <a:pPr algn="just" fontAlgn="t">
                        <a:lnSpc>
                          <a:spcPct val="150000"/>
                        </a:lnSpc>
                        <a:spcBef>
                          <a:spcPts val="0"/>
                        </a:spcBef>
                        <a:spcAft>
                          <a:spcPts val="600"/>
                        </a:spcAft>
                      </a:pPr>
                      <a:r>
                        <a:rPr lang="cy-GB" sz="1100" b="0" i="0" u="none" strike="noStrike" noProof="0" dirty="0">
                          <a:effectLst/>
                          <a:latin typeface="Times New Roman" panose="02020603050405020304" pitchFamily="18" charset="0"/>
                          <a:ea typeface="Times New Roman" panose="02020603050405020304" pitchFamily="18" charset="0"/>
                          <a:cs typeface="Times New Roman" panose="02020603050405020304" pitchFamily="18" charset="0"/>
                        </a:rPr>
                        <a:t>Llunio holiadur / Design </a:t>
                      </a:r>
                      <a:r>
                        <a:rPr lang="cy-GB" sz="1100" b="0" i="0" u="none" strike="noStrike" noProof="0" dirty="0" err="1">
                          <a:effectLst/>
                          <a:latin typeface="Times New Roman" panose="02020603050405020304" pitchFamily="18" charset="0"/>
                          <a:ea typeface="Times New Roman" panose="02020603050405020304" pitchFamily="18" charset="0"/>
                          <a:cs typeface="Times New Roman" panose="02020603050405020304" pitchFamily="18" charset="0"/>
                        </a:rPr>
                        <a:t>questionnaire</a:t>
                      </a:r>
                      <a:endParaRPr lang="cy-GB" sz="2500" b="0" i="0" u="none" strike="noStrike" noProof="0"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2450779"/>
                  </a:ext>
                </a:extLst>
              </a:tr>
              <a:tr h="246804">
                <a:tc>
                  <a:txBody>
                    <a:bodyPr/>
                    <a:lstStyle/>
                    <a:p>
                      <a:pPr algn="just" fontAlgn="t">
                        <a:lnSpc>
                          <a:spcPct val="150000"/>
                        </a:lnSpc>
                        <a:spcBef>
                          <a:spcPts val="0"/>
                        </a:spcBef>
                        <a:spcAft>
                          <a:spcPts val="600"/>
                        </a:spcAft>
                      </a:pPr>
                      <a:r>
                        <a:rPr lang="cy-GB" sz="1100" b="0" i="0" u="none" strike="noStrike" noProof="0" dirty="0">
                          <a:effectLst/>
                          <a:latin typeface="Times New Roman" panose="02020603050405020304" pitchFamily="18" charset="0"/>
                          <a:ea typeface="Times New Roman" panose="02020603050405020304" pitchFamily="18" charset="0"/>
                          <a:cs typeface="Times New Roman" panose="02020603050405020304" pitchFamily="18" charset="0"/>
                        </a:rPr>
                        <a:t>Treialu holiadur /  </a:t>
                      </a:r>
                      <a:r>
                        <a:rPr lang="cy-GB" sz="1100" b="0" i="0" u="none" strike="noStrike" noProof="0" dirty="0" err="1">
                          <a:effectLst/>
                          <a:latin typeface="Times New Roman" panose="02020603050405020304" pitchFamily="18" charset="0"/>
                          <a:ea typeface="Times New Roman" panose="02020603050405020304" pitchFamily="18" charset="0"/>
                          <a:cs typeface="Times New Roman" panose="02020603050405020304" pitchFamily="18" charset="0"/>
                        </a:rPr>
                        <a:t>Pilot</a:t>
                      </a:r>
                      <a:r>
                        <a:rPr lang="cy-GB" sz="1100" b="0" i="0" u="none" strike="noStrike" noProof="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cy-GB" sz="1100" b="0" i="0" u="none" strike="noStrike" noProof="0" dirty="0" err="1">
                          <a:effectLst/>
                          <a:latin typeface="Times New Roman" panose="02020603050405020304" pitchFamily="18" charset="0"/>
                          <a:ea typeface="Times New Roman" panose="02020603050405020304" pitchFamily="18" charset="0"/>
                          <a:cs typeface="Times New Roman" panose="02020603050405020304" pitchFamily="18" charset="0"/>
                        </a:rPr>
                        <a:t>questionnaire</a:t>
                      </a:r>
                      <a:endParaRPr lang="cy-GB" sz="2500" b="0" i="0" u="none" strike="noStrike" noProof="0"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65109987"/>
                  </a:ext>
                </a:extLst>
              </a:tr>
              <a:tr h="246804">
                <a:tc>
                  <a:txBody>
                    <a:bodyPr/>
                    <a:lstStyle/>
                    <a:p>
                      <a:pPr algn="just" fontAlgn="t">
                        <a:lnSpc>
                          <a:spcPct val="150000"/>
                        </a:lnSpc>
                        <a:spcBef>
                          <a:spcPts val="0"/>
                        </a:spcBef>
                        <a:spcAft>
                          <a:spcPts val="600"/>
                        </a:spcAft>
                      </a:pPr>
                      <a:r>
                        <a:rPr lang="cy-GB" sz="1100" b="0" i="0" u="none" strike="noStrike" noProof="0" dirty="0">
                          <a:effectLst/>
                          <a:latin typeface="Times New Roman" panose="02020603050405020304" pitchFamily="18" charset="0"/>
                          <a:ea typeface="Times New Roman" panose="02020603050405020304" pitchFamily="18" charset="0"/>
                          <a:cs typeface="Times New Roman" panose="02020603050405020304" pitchFamily="18" charset="0"/>
                        </a:rPr>
                        <a:t>Casglu data / </a:t>
                      </a:r>
                      <a:r>
                        <a:rPr lang="cy-GB" sz="1100" b="0" i="0" u="none" strike="noStrike" noProof="0" dirty="0" err="1">
                          <a:effectLst/>
                          <a:latin typeface="Times New Roman" panose="02020603050405020304" pitchFamily="18" charset="0"/>
                          <a:ea typeface="Times New Roman" panose="02020603050405020304" pitchFamily="18" charset="0"/>
                          <a:cs typeface="Times New Roman" panose="02020603050405020304" pitchFamily="18" charset="0"/>
                        </a:rPr>
                        <a:t>Collect</a:t>
                      </a:r>
                      <a:r>
                        <a:rPr lang="cy-GB" sz="1100" b="0" i="0" u="none" strike="noStrike" noProof="0" dirty="0">
                          <a:effectLst/>
                          <a:latin typeface="Times New Roman" panose="02020603050405020304" pitchFamily="18" charset="0"/>
                          <a:ea typeface="Times New Roman" panose="02020603050405020304" pitchFamily="18" charset="0"/>
                          <a:cs typeface="Times New Roman" panose="02020603050405020304" pitchFamily="18" charset="0"/>
                        </a:rPr>
                        <a:t> data</a:t>
                      </a:r>
                      <a:endParaRPr lang="cy-GB" sz="2500" b="0" i="0" u="none" strike="noStrike" noProof="0"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56243890"/>
                  </a:ext>
                </a:extLst>
              </a:tr>
              <a:tr h="246804">
                <a:tc>
                  <a:txBody>
                    <a:bodyPr/>
                    <a:lstStyle/>
                    <a:p>
                      <a:pPr algn="just" fontAlgn="t">
                        <a:lnSpc>
                          <a:spcPct val="150000"/>
                        </a:lnSpc>
                        <a:spcBef>
                          <a:spcPts val="0"/>
                        </a:spcBef>
                        <a:spcAft>
                          <a:spcPts val="600"/>
                        </a:spcAft>
                      </a:pPr>
                      <a:r>
                        <a:rPr lang="cy-GB" sz="1100" b="0" i="0" u="none" strike="noStrike" noProof="0" dirty="0">
                          <a:effectLst/>
                          <a:latin typeface="Times New Roman" panose="02020603050405020304" pitchFamily="18" charset="0"/>
                          <a:ea typeface="Times New Roman" panose="02020603050405020304" pitchFamily="18" charset="0"/>
                          <a:cs typeface="Times New Roman" panose="02020603050405020304" pitchFamily="18" charset="0"/>
                        </a:rPr>
                        <a:t>Dadansoddi data / </a:t>
                      </a:r>
                      <a:r>
                        <a:rPr lang="cy-GB" sz="1100" b="0" i="0" u="none" strike="noStrike" noProof="0" dirty="0" err="1">
                          <a:effectLst/>
                          <a:latin typeface="Times New Roman" panose="02020603050405020304" pitchFamily="18" charset="0"/>
                          <a:ea typeface="Times New Roman" panose="02020603050405020304" pitchFamily="18" charset="0"/>
                          <a:cs typeface="Times New Roman" panose="02020603050405020304" pitchFamily="18" charset="0"/>
                        </a:rPr>
                        <a:t>Analyse</a:t>
                      </a:r>
                      <a:r>
                        <a:rPr lang="cy-GB" sz="1100" b="0" i="0" u="none" strike="noStrike" noProof="0" dirty="0">
                          <a:effectLst/>
                          <a:latin typeface="Times New Roman" panose="02020603050405020304" pitchFamily="18" charset="0"/>
                          <a:ea typeface="Times New Roman" panose="02020603050405020304" pitchFamily="18" charset="0"/>
                          <a:cs typeface="Times New Roman" panose="02020603050405020304" pitchFamily="18" charset="0"/>
                        </a:rPr>
                        <a:t> data</a:t>
                      </a:r>
                      <a:endParaRPr lang="cy-GB" sz="2500" b="0" i="0" u="none" strike="noStrike" noProof="0"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28989055"/>
                  </a:ext>
                </a:extLst>
              </a:tr>
              <a:tr h="246804">
                <a:tc>
                  <a:txBody>
                    <a:bodyPr/>
                    <a:lstStyle/>
                    <a:p>
                      <a:pPr algn="just" fontAlgn="t">
                        <a:lnSpc>
                          <a:spcPct val="150000"/>
                        </a:lnSpc>
                        <a:spcBef>
                          <a:spcPts val="0"/>
                        </a:spcBef>
                        <a:spcAft>
                          <a:spcPts val="600"/>
                        </a:spcAft>
                      </a:pPr>
                      <a:r>
                        <a:rPr lang="cy-GB" sz="1100" b="0" i="0" u="none" strike="noStrike" noProof="0" dirty="0">
                          <a:effectLst/>
                          <a:latin typeface="Times New Roman" panose="02020603050405020304" pitchFamily="18" charset="0"/>
                          <a:ea typeface="Times New Roman" panose="02020603050405020304" pitchFamily="18" charset="0"/>
                          <a:cs typeface="Times New Roman" panose="02020603050405020304" pitchFamily="18" charset="0"/>
                        </a:rPr>
                        <a:t>Ysgrifennu adroddiad / </a:t>
                      </a:r>
                      <a:r>
                        <a:rPr lang="cy-GB" sz="1100" b="0" i="0" u="none" strike="noStrike" noProof="0" dirty="0" err="1">
                          <a:effectLst/>
                          <a:latin typeface="Times New Roman" panose="02020603050405020304" pitchFamily="18" charset="0"/>
                          <a:ea typeface="Times New Roman" panose="02020603050405020304" pitchFamily="18" charset="0"/>
                          <a:cs typeface="Times New Roman" panose="02020603050405020304" pitchFamily="18" charset="0"/>
                        </a:rPr>
                        <a:t>Write</a:t>
                      </a:r>
                      <a:r>
                        <a:rPr lang="cy-GB" sz="1100" b="0" i="0" u="none" strike="noStrike" noProof="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cy-GB" sz="1100" b="0" i="0" u="none" strike="noStrike" noProof="0" dirty="0" err="1">
                          <a:effectLst/>
                          <a:latin typeface="Times New Roman" panose="02020603050405020304" pitchFamily="18" charset="0"/>
                          <a:ea typeface="Times New Roman" panose="02020603050405020304" pitchFamily="18" charset="0"/>
                          <a:cs typeface="Times New Roman" panose="02020603050405020304" pitchFamily="18" charset="0"/>
                        </a:rPr>
                        <a:t>report</a:t>
                      </a:r>
                      <a:endParaRPr lang="cy-GB" sz="2500" b="0" i="0" u="none" strike="noStrike" noProof="0"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091907168"/>
                  </a:ext>
                </a:extLst>
              </a:tr>
              <a:tr h="246804">
                <a:tc>
                  <a:txBody>
                    <a:bodyPr/>
                    <a:lstStyle/>
                    <a:p>
                      <a:endParaRPr lang="en-GB" dirty="0"/>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4211585752"/>
                  </a:ext>
                </a:extLst>
              </a:tr>
              <a:tr h="246804">
                <a:tc>
                  <a:txBody>
                    <a:bodyPr/>
                    <a:lstStyle/>
                    <a:p>
                      <a:endParaRPr lang="en-GB" dirty="0"/>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680996465"/>
                  </a:ext>
                </a:extLst>
              </a:tr>
            </a:tbl>
          </a:graphicData>
        </a:graphic>
      </p:graphicFrame>
    </p:spTree>
    <p:extLst>
      <p:ext uri="{BB962C8B-B14F-4D97-AF65-F5344CB8AC3E}">
        <p14:creationId xmlns:p14="http://schemas.microsoft.com/office/powerpoint/2010/main" val="18918276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9DE18-AAA7-6F4B-A337-5B4B78B15E79}"/>
              </a:ext>
            </a:extLst>
          </p:cNvPr>
          <p:cNvSpPr>
            <a:spLocks noGrp="1"/>
          </p:cNvSpPr>
          <p:nvPr>
            <p:ph type="title"/>
          </p:nvPr>
        </p:nvSpPr>
        <p:spPr>
          <a:xfrm>
            <a:off x="1449217" y="804889"/>
            <a:ext cx="9605635" cy="1059305"/>
          </a:xfrm>
        </p:spPr>
        <p:txBody>
          <a:bodyPr anchor="ctr">
            <a:normAutofit/>
          </a:bodyPr>
          <a:lstStyle/>
          <a:p>
            <a:r>
              <a:rPr lang="cy-GB" sz="3400"/>
              <a:t>SGILIAU  Ymgysylltu â Llenyddiaeth</a:t>
            </a:r>
            <a:br>
              <a:rPr lang="cy-GB" sz="3400"/>
            </a:br>
            <a:endParaRPr lang="cy-GB" sz="3400"/>
          </a:p>
        </p:txBody>
      </p:sp>
      <p:pic>
        <p:nvPicPr>
          <p:cNvPr id="11" name="Picture 10" descr="A pile of books&#10;&#10;Description automatically generated with low confidence">
            <a:extLst>
              <a:ext uri="{FF2B5EF4-FFF2-40B4-BE49-F238E27FC236}">
                <a16:creationId xmlns:a16="http://schemas.microsoft.com/office/drawing/2014/main" id="{5115A4F6-A581-7745-9875-5A66A29CB55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462" r="3967" b="3"/>
          <a:stretch/>
        </p:blipFill>
        <p:spPr>
          <a:xfrm>
            <a:off x="1447331" y="2010878"/>
            <a:ext cx="4645152" cy="3448595"/>
          </a:xfrm>
          <a:prstGeom prst="rect">
            <a:avLst/>
          </a:prstGeom>
          <a:noFill/>
        </p:spPr>
      </p:pic>
      <p:sp>
        <p:nvSpPr>
          <p:cNvPr id="3" name="Content Placeholder 2">
            <a:extLst>
              <a:ext uri="{FF2B5EF4-FFF2-40B4-BE49-F238E27FC236}">
                <a16:creationId xmlns:a16="http://schemas.microsoft.com/office/drawing/2014/main" id="{A8DA4002-0C13-0F46-B8CF-883894868FB7}"/>
              </a:ext>
            </a:extLst>
          </p:cNvPr>
          <p:cNvSpPr>
            <a:spLocks noGrp="1"/>
          </p:cNvSpPr>
          <p:nvPr>
            <p:ph sz="half" idx="2"/>
          </p:nvPr>
        </p:nvSpPr>
        <p:spPr>
          <a:xfrm>
            <a:off x="6413771" y="2017343"/>
            <a:ext cx="4645152" cy="3441520"/>
          </a:xfrm>
        </p:spPr>
        <p:txBody>
          <a:bodyPr>
            <a:normAutofit/>
          </a:bodyPr>
          <a:lstStyle/>
          <a:p>
            <a:r>
              <a:rPr lang="cy-GB" sz="1500"/>
              <a:t>Mae’n rhaid i’ch gwaith gael ei lywio a’i gefnogi gan ddeunydd ysgolheigaidd sy’n berthnasol i’r dasg/tasgau a osodwyd ac sy’n canolbwyntio arni/arnynt; dylech ddefnyddio adolygiadau ysgolheigaidd a ffynonellau gwreiddiol, lle bo’n briodol (er enghraifft, erthyglau ymchwil a adolygwyd a/neu ddeunyddiau gwreiddiol sy’n briodol i’r ddisgyblaeth).    </a:t>
            </a:r>
          </a:p>
          <a:p>
            <a:r>
              <a:rPr lang="cy-GB" sz="1500"/>
              <a:t>Dylech ddarparu tystiolaeth i ddangos eich bod wedi cael mynediad at ystod eang o ffynonellau, a allai gynnwys erthyglau cyfnodolion academaidd, gwerslyfrau, erthyglau newyddion cyfredol, dogfennau sefydliadol a gwefannau.</a:t>
            </a:r>
          </a:p>
          <a:p>
            <a:endParaRPr lang="cy-GB" sz="1500"/>
          </a:p>
          <a:p>
            <a:endParaRPr lang="en-GB" sz="1500"/>
          </a:p>
          <a:p>
            <a:pPr marL="0" indent="0">
              <a:buNone/>
            </a:pPr>
            <a:endParaRPr lang="en-US" sz="1500"/>
          </a:p>
        </p:txBody>
      </p:sp>
      <p:sp>
        <p:nvSpPr>
          <p:cNvPr id="12" name="TextBox 11">
            <a:extLst>
              <a:ext uri="{FF2B5EF4-FFF2-40B4-BE49-F238E27FC236}">
                <a16:creationId xmlns:a16="http://schemas.microsoft.com/office/drawing/2014/main" id="{2E4E6533-D050-D64B-BF44-04FDED56D2B4}"/>
              </a:ext>
            </a:extLst>
          </p:cNvPr>
          <p:cNvSpPr txBox="1"/>
          <p:nvPr/>
        </p:nvSpPr>
        <p:spPr>
          <a:xfrm>
            <a:off x="3633155" y="5259418"/>
            <a:ext cx="245932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www.blogs.hss.ed.ac.uk/pubs-and-publications/2016/10/17/preparing-for-your-literature-review/">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7631769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9DE18-AAA7-6F4B-A337-5B4B78B15E79}"/>
              </a:ext>
            </a:extLst>
          </p:cNvPr>
          <p:cNvSpPr>
            <a:spLocks noGrp="1"/>
          </p:cNvSpPr>
          <p:nvPr>
            <p:ph type="title"/>
          </p:nvPr>
        </p:nvSpPr>
        <p:spPr>
          <a:xfrm>
            <a:off x="1449217" y="804889"/>
            <a:ext cx="9605635" cy="1059305"/>
          </a:xfrm>
        </p:spPr>
        <p:txBody>
          <a:bodyPr anchor="ctr">
            <a:normAutofit/>
          </a:bodyPr>
          <a:lstStyle/>
          <a:p>
            <a:r>
              <a:rPr lang="en-GB" sz="3400"/>
              <a:t>Engagement with Literature Skills</a:t>
            </a:r>
            <a:br>
              <a:rPr lang="en-GB" sz="3400"/>
            </a:br>
            <a:endParaRPr lang="en-US" sz="3400"/>
          </a:p>
        </p:txBody>
      </p:sp>
      <p:sp>
        <p:nvSpPr>
          <p:cNvPr id="3" name="Content Placeholder 2">
            <a:extLst>
              <a:ext uri="{FF2B5EF4-FFF2-40B4-BE49-F238E27FC236}">
                <a16:creationId xmlns:a16="http://schemas.microsoft.com/office/drawing/2014/main" id="{A8DA4002-0C13-0F46-B8CF-883894868FB7}"/>
              </a:ext>
            </a:extLst>
          </p:cNvPr>
          <p:cNvSpPr>
            <a:spLocks noGrp="1"/>
          </p:cNvSpPr>
          <p:nvPr>
            <p:ph sz="half" idx="1"/>
          </p:nvPr>
        </p:nvSpPr>
        <p:spPr>
          <a:xfrm>
            <a:off x="1447331" y="2010878"/>
            <a:ext cx="4645152" cy="3448595"/>
          </a:xfrm>
        </p:spPr>
        <p:txBody>
          <a:bodyPr>
            <a:normAutofit/>
          </a:bodyPr>
          <a:lstStyle/>
          <a:p>
            <a:r>
              <a:rPr lang="en-GB" sz="1800" dirty="0"/>
              <a:t>Your work must be informed and supported by scholarly material that is </a:t>
            </a:r>
            <a:r>
              <a:rPr lang="en-GB" sz="1800" i="1" dirty="0"/>
              <a:t>relevant</a:t>
            </a:r>
            <a:r>
              <a:rPr lang="en-GB" sz="1800" dirty="0"/>
              <a:t> to and </a:t>
            </a:r>
            <a:r>
              <a:rPr lang="en-GB" sz="1800" i="1" dirty="0"/>
              <a:t>focused</a:t>
            </a:r>
            <a:r>
              <a:rPr lang="en-GB" sz="1800" dirty="0"/>
              <a:t> on the task(s) set; you should make use of scholarly reviews and primary sources, as appropriate (for example, refereed research articles and/or original materials appropriate to the discipline).</a:t>
            </a:r>
            <a:endParaRPr lang="en-GB" sz="1800"/>
          </a:p>
          <a:p>
            <a:r>
              <a:rPr lang="en-GB" sz="1800" dirty="0"/>
              <a:t>You should provide evidence that you have accessed a wide range of sources , which may include academic journal articles, textbooks, current news articles, organisational documents and websites.</a:t>
            </a:r>
            <a:endParaRPr lang="en-GB" sz="1800"/>
          </a:p>
          <a:p>
            <a:endParaRPr lang="en-GB" sz="1800"/>
          </a:p>
          <a:p>
            <a:pPr marL="0" indent="0">
              <a:buNone/>
            </a:pPr>
            <a:endParaRPr lang="en-US" sz="1800"/>
          </a:p>
        </p:txBody>
      </p:sp>
      <p:pic>
        <p:nvPicPr>
          <p:cNvPr id="11" name="Picture 10" descr="A pile of books&#10;&#10;Description automatically generated with low confidence">
            <a:extLst>
              <a:ext uri="{FF2B5EF4-FFF2-40B4-BE49-F238E27FC236}">
                <a16:creationId xmlns:a16="http://schemas.microsoft.com/office/drawing/2014/main" id="{5115A4F6-A581-7745-9875-5A66A29CB55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079" r="3163"/>
          <a:stretch/>
        </p:blipFill>
        <p:spPr>
          <a:xfrm>
            <a:off x="6413771" y="2017343"/>
            <a:ext cx="4645152" cy="3441520"/>
          </a:xfrm>
          <a:prstGeom prst="rect">
            <a:avLst/>
          </a:prstGeom>
          <a:noFill/>
        </p:spPr>
      </p:pic>
      <p:sp>
        <p:nvSpPr>
          <p:cNvPr id="12" name="TextBox 11">
            <a:extLst>
              <a:ext uri="{FF2B5EF4-FFF2-40B4-BE49-F238E27FC236}">
                <a16:creationId xmlns:a16="http://schemas.microsoft.com/office/drawing/2014/main" id="{2E4E6533-D050-D64B-BF44-04FDED56D2B4}"/>
              </a:ext>
            </a:extLst>
          </p:cNvPr>
          <p:cNvSpPr txBox="1"/>
          <p:nvPr/>
        </p:nvSpPr>
        <p:spPr>
          <a:xfrm>
            <a:off x="8599595" y="5258808"/>
            <a:ext cx="245932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www.blogs.hss.ed.ac.uk/pubs-and-publications/2016/10/17/preparing-for-your-literature-review/">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7625846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38360-F9A6-AA45-9D01-4BA890700442}"/>
              </a:ext>
            </a:extLst>
          </p:cNvPr>
          <p:cNvSpPr>
            <a:spLocks noGrp="1"/>
          </p:cNvSpPr>
          <p:nvPr>
            <p:ph type="title"/>
          </p:nvPr>
        </p:nvSpPr>
        <p:spPr>
          <a:xfrm>
            <a:off x="1449217" y="804889"/>
            <a:ext cx="9605635" cy="1059305"/>
          </a:xfrm>
        </p:spPr>
        <p:txBody>
          <a:bodyPr anchor="ctr">
            <a:normAutofit/>
          </a:bodyPr>
          <a:lstStyle/>
          <a:p>
            <a:r>
              <a:rPr lang="cy-GB" sz="3400"/>
              <a:t>Sgiliau Gwybodaeth a Dealltwriaeth</a:t>
            </a:r>
            <a:br>
              <a:rPr lang="en-GB" sz="3400"/>
            </a:br>
            <a:endParaRPr lang="en-US" sz="3400"/>
          </a:p>
        </p:txBody>
      </p:sp>
      <p:pic>
        <p:nvPicPr>
          <p:cNvPr id="5" name="Picture 4" descr="A picture containing text, fabric&#10;&#10;Description automatically generated">
            <a:extLst>
              <a:ext uri="{FF2B5EF4-FFF2-40B4-BE49-F238E27FC236}">
                <a16:creationId xmlns:a16="http://schemas.microsoft.com/office/drawing/2014/main" id="{EFA72B48-262D-744F-A014-FC2ED61EF1A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446" r="20561" b="-2"/>
          <a:stretch/>
        </p:blipFill>
        <p:spPr>
          <a:xfrm>
            <a:off x="1447331" y="2010878"/>
            <a:ext cx="4645152" cy="3448595"/>
          </a:xfrm>
          <a:prstGeom prst="rect">
            <a:avLst/>
          </a:prstGeom>
          <a:noFill/>
        </p:spPr>
      </p:pic>
      <p:sp>
        <p:nvSpPr>
          <p:cNvPr id="3" name="Content Placeholder 2">
            <a:extLst>
              <a:ext uri="{FF2B5EF4-FFF2-40B4-BE49-F238E27FC236}">
                <a16:creationId xmlns:a16="http://schemas.microsoft.com/office/drawing/2014/main" id="{78FFA1C4-F85F-0C49-ABE5-456FC685A461}"/>
              </a:ext>
            </a:extLst>
          </p:cNvPr>
          <p:cNvSpPr>
            <a:spLocks noGrp="1"/>
          </p:cNvSpPr>
          <p:nvPr>
            <p:ph sz="half" idx="2"/>
          </p:nvPr>
        </p:nvSpPr>
        <p:spPr>
          <a:xfrm>
            <a:off x="6413771" y="2017343"/>
            <a:ext cx="4645152" cy="3441520"/>
          </a:xfrm>
        </p:spPr>
        <p:txBody>
          <a:bodyPr>
            <a:normAutofit/>
          </a:bodyPr>
          <a:lstStyle/>
          <a:p>
            <a:r>
              <a:rPr lang="cy-GB" sz="1800"/>
              <a:t>Ar lefel 7, dylech allu dangos dealltwriaeth systematig o wybodaeth, ac ymwybyddiaeth feirniadol o broblemau cyfredol a/neu fewnwelediadau newydd, </a:t>
            </a:r>
          </a:p>
          <a:p>
            <a:r>
              <a:rPr lang="cy-GB" sz="1800"/>
              <a:t>sydd i raddau helaeth ar ben blaen eich disgyblaeth academaidd, maes astudio neu faes ymarfer proffesiynol, neu wedi’u seilio ar y pen blaen hwnnw, gyda dealltwriaeth gynhwysfawr o dechnegau sy’n gymwys i’ch ymchwil neu’ch ysgolheictod uwch eich hun. </a:t>
            </a:r>
          </a:p>
          <a:p>
            <a:r>
              <a:rPr lang="cy-GB" sz="1800" b="1"/>
              <a:t>Beth yw rhai o'r materion cyfoes yn eich sector?</a:t>
            </a:r>
          </a:p>
        </p:txBody>
      </p:sp>
      <p:sp>
        <p:nvSpPr>
          <p:cNvPr id="6" name="TextBox 5">
            <a:extLst>
              <a:ext uri="{FF2B5EF4-FFF2-40B4-BE49-F238E27FC236}">
                <a16:creationId xmlns:a16="http://schemas.microsoft.com/office/drawing/2014/main" id="{3F889D14-37D2-2944-96E3-12DBB00AB2F8}"/>
              </a:ext>
            </a:extLst>
          </p:cNvPr>
          <p:cNvSpPr txBox="1"/>
          <p:nvPr/>
        </p:nvSpPr>
        <p:spPr>
          <a:xfrm>
            <a:off x="3652392" y="5259418"/>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istemasdegestaointegrada.blogspot.com/2017/04/a-iso-90012015-e-o-conhecimento.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34315301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38360-F9A6-AA45-9D01-4BA890700442}"/>
              </a:ext>
            </a:extLst>
          </p:cNvPr>
          <p:cNvSpPr>
            <a:spLocks noGrp="1"/>
          </p:cNvSpPr>
          <p:nvPr>
            <p:ph type="title"/>
          </p:nvPr>
        </p:nvSpPr>
        <p:spPr>
          <a:xfrm>
            <a:off x="1449217" y="804889"/>
            <a:ext cx="9605635" cy="1059305"/>
          </a:xfrm>
        </p:spPr>
        <p:txBody>
          <a:bodyPr anchor="ctr">
            <a:normAutofit/>
          </a:bodyPr>
          <a:lstStyle/>
          <a:p>
            <a:r>
              <a:rPr lang="en-GB" sz="3400"/>
              <a:t>Knowledge and Understanding Skills</a:t>
            </a:r>
            <a:br>
              <a:rPr lang="en-GB" sz="3400"/>
            </a:br>
            <a:endParaRPr lang="en-US" sz="3400"/>
          </a:p>
        </p:txBody>
      </p:sp>
      <p:sp>
        <p:nvSpPr>
          <p:cNvPr id="3" name="Content Placeholder 2">
            <a:extLst>
              <a:ext uri="{FF2B5EF4-FFF2-40B4-BE49-F238E27FC236}">
                <a16:creationId xmlns:a16="http://schemas.microsoft.com/office/drawing/2014/main" id="{78FFA1C4-F85F-0C49-ABE5-456FC685A461}"/>
              </a:ext>
            </a:extLst>
          </p:cNvPr>
          <p:cNvSpPr>
            <a:spLocks noGrp="1"/>
          </p:cNvSpPr>
          <p:nvPr>
            <p:ph sz="half" idx="1"/>
          </p:nvPr>
        </p:nvSpPr>
        <p:spPr>
          <a:xfrm>
            <a:off x="1447331" y="2010878"/>
            <a:ext cx="4645152" cy="3448595"/>
          </a:xfrm>
        </p:spPr>
        <p:txBody>
          <a:bodyPr>
            <a:normAutofit/>
          </a:bodyPr>
          <a:lstStyle/>
          <a:p>
            <a:r>
              <a:rPr lang="en-GB" sz="1800" dirty="0"/>
              <a:t>At level 7, you should be able to demonstrate a systematic understanding of knowledge, and a critical awareness of current problems and/or new insights, </a:t>
            </a:r>
            <a:endParaRPr lang="en-GB" sz="1800"/>
          </a:p>
          <a:p>
            <a:r>
              <a:rPr lang="en-GB" sz="1800" dirty="0"/>
              <a:t>Much of which is at, or informed by, the forefront of your academic discipline, field of study or area of professional practice, with a comprehensive understanding of techniques applicable to your own research or advanced scholarship. </a:t>
            </a:r>
            <a:endParaRPr lang="en-GB" sz="1800"/>
          </a:p>
          <a:p>
            <a:r>
              <a:rPr lang="en-GB" sz="1800" b="1" dirty="0"/>
              <a:t>What are some of the contemporary issues within your sector?</a:t>
            </a:r>
            <a:endParaRPr lang="en-US" sz="1800" b="1"/>
          </a:p>
        </p:txBody>
      </p:sp>
      <p:pic>
        <p:nvPicPr>
          <p:cNvPr id="5" name="Picture 4" descr="A picture containing text, fabric&#10;&#10;Description automatically generated">
            <a:extLst>
              <a:ext uri="{FF2B5EF4-FFF2-40B4-BE49-F238E27FC236}">
                <a16:creationId xmlns:a16="http://schemas.microsoft.com/office/drawing/2014/main" id="{EFA72B48-262D-744F-A014-FC2ED61EF1A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379" r="20497" b="2"/>
          <a:stretch/>
        </p:blipFill>
        <p:spPr>
          <a:xfrm>
            <a:off x="6413771" y="2017343"/>
            <a:ext cx="4645152" cy="3441520"/>
          </a:xfrm>
          <a:prstGeom prst="rect">
            <a:avLst/>
          </a:prstGeom>
          <a:noFill/>
        </p:spPr>
      </p:pic>
      <p:sp>
        <p:nvSpPr>
          <p:cNvPr id="6" name="TextBox 5">
            <a:extLst>
              <a:ext uri="{FF2B5EF4-FFF2-40B4-BE49-F238E27FC236}">
                <a16:creationId xmlns:a16="http://schemas.microsoft.com/office/drawing/2014/main" id="{3F889D14-37D2-2944-96E3-12DBB00AB2F8}"/>
              </a:ext>
            </a:extLst>
          </p:cNvPr>
          <p:cNvSpPr txBox="1"/>
          <p:nvPr/>
        </p:nvSpPr>
        <p:spPr>
          <a:xfrm>
            <a:off x="8618832" y="5258808"/>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istemasdegestaointegrada.blogspot.com/2017/04/a-iso-90012015-e-o-conhecimento.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38811648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9CE36-09ED-2B46-9694-8E537F600530}"/>
              </a:ext>
            </a:extLst>
          </p:cNvPr>
          <p:cNvSpPr>
            <a:spLocks noGrp="1"/>
          </p:cNvSpPr>
          <p:nvPr>
            <p:ph type="title"/>
          </p:nvPr>
        </p:nvSpPr>
        <p:spPr>
          <a:xfrm>
            <a:off x="1449217" y="804889"/>
            <a:ext cx="9605635" cy="1059305"/>
          </a:xfrm>
        </p:spPr>
        <p:txBody>
          <a:bodyPr anchor="ctr">
            <a:normAutofit/>
          </a:bodyPr>
          <a:lstStyle/>
          <a:p>
            <a:r>
              <a:rPr lang="cy-GB" sz="3400"/>
              <a:t>Sgiliau Gwybyddol a Deallusol</a:t>
            </a:r>
            <a:br>
              <a:rPr lang="en-GB" sz="3400"/>
            </a:br>
            <a:endParaRPr lang="en-US" sz="3400"/>
          </a:p>
        </p:txBody>
      </p:sp>
      <p:pic>
        <p:nvPicPr>
          <p:cNvPr id="11" name="Picture 10">
            <a:extLst>
              <a:ext uri="{FF2B5EF4-FFF2-40B4-BE49-F238E27FC236}">
                <a16:creationId xmlns:a16="http://schemas.microsoft.com/office/drawing/2014/main" id="{C60E2070-E662-D84E-83CC-96FB2675382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306" r="2395" b="-3"/>
          <a:stretch/>
        </p:blipFill>
        <p:spPr>
          <a:xfrm>
            <a:off x="1447331" y="2162403"/>
            <a:ext cx="4645152" cy="3145544"/>
          </a:xfrm>
          <a:prstGeom prst="rect">
            <a:avLst/>
          </a:prstGeom>
          <a:noFill/>
        </p:spPr>
      </p:pic>
      <p:sp>
        <p:nvSpPr>
          <p:cNvPr id="3" name="Content Placeholder 2">
            <a:extLst>
              <a:ext uri="{FF2B5EF4-FFF2-40B4-BE49-F238E27FC236}">
                <a16:creationId xmlns:a16="http://schemas.microsoft.com/office/drawing/2014/main" id="{CD3E5A1E-4968-D047-AB85-84245427799E}"/>
              </a:ext>
            </a:extLst>
          </p:cNvPr>
          <p:cNvSpPr>
            <a:spLocks noGrp="1"/>
          </p:cNvSpPr>
          <p:nvPr>
            <p:ph sz="half" idx="2"/>
          </p:nvPr>
        </p:nvSpPr>
        <p:spPr>
          <a:xfrm>
            <a:off x="6413771" y="2017343"/>
            <a:ext cx="4645152" cy="3441520"/>
          </a:xfrm>
        </p:spPr>
        <p:txBody>
          <a:bodyPr>
            <a:normAutofit/>
          </a:bodyPr>
          <a:lstStyle/>
          <a:p>
            <a:r>
              <a:rPr lang="cy-GB" sz="1800" dirty="0"/>
              <a:t>Dylech allu: gwerthuso’n feirniadol ymchwil cyfredol ac ysgolheictod uwch yn y ddisgyblaeth; gwerthuso </a:t>
            </a:r>
            <a:r>
              <a:rPr lang="cy-GB" sz="1800" dirty="0" err="1"/>
              <a:t>methodolegau</a:t>
            </a:r>
            <a:r>
              <a:rPr lang="cy-GB" sz="1800" dirty="0"/>
              <a:t> a datblygu beirniadaethau ohonynt a, lle bo'n briodol, cynnig damcaniaethau newydd; </a:t>
            </a:r>
            <a:endParaRPr lang="cy-GB" sz="1800"/>
          </a:p>
          <a:p>
            <a:r>
              <a:rPr lang="cy-GB" sz="1800" dirty="0"/>
              <a:t>ymdrin â materion cymhleth yn systematig ac yn greadigol er mwyn llunio barn gadarn yn absenoldeb data cyflawn. Rhaid i’ch gwaith gynnwys tystiolaeth o feddwl rhesymegol, dadansoddol, gwerthuso a synthesis. Er enghraifft, archwilio a thorri gwybodaeth i lawr yn elfennau, gwneud casgliadau, casglu, cymharu a chyferbynnu gwybodaeth</a:t>
            </a:r>
            <a:endParaRPr lang="cy-GB" sz="1800"/>
          </a:p>
        </p:txBody>
      </p:sp>
      <p:sp>
        <p:nvSpPr>
          <p:cNvPr id="12" name="TextBox 11">
            <a:extLst>
              <a:ext uri="{FF2B5EF4-FFF2-40B4-BE49-F238E27FC236}">
                <a16:creationId xmlns:a16="http://schemas.microsoft.com/office/drawing/2014/main" id="{BBF9964C-D6AF-D94F-8AC7-FF739A6BC255}"/>
              </a:ext>
            </a:extLst>
          </p:cNvPr>
          <p:cNvSpPr txBox="1"/>
          <p:nvPr/>
        </p:nvSpPr>
        <p:spPr>
          <a:xfrm>
            <a:off x="3652392" y="5107892"/>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itn.hms.harvard.edu/flash/2017/opinion-socially-conscious-scientist/">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1212914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9CE36-09ED-2B46-9694-8E537F600530}"/>
              </a:ext>
            </a:extLst>
          </p:cNvPr>
          <p:cNvSpPr>
            <a:spLocks noGrp="1"/>
          </p:cNvSpPr>
          <p:nvPr>
            <p:ph type="title"/>
          </p:nvPr>
        </p:nvSpPr>
        <p:spPr>
          <a:xfrm>
            <a:off x="1449217" y="804889"/>
            <a:ext cx="9605635" cy="1059305"/>
          </a:xfrm>
        </p:spPr>
        <p:txBody>
          <a:bodyPr anchor="ctr">
            <a:normAutofit/>
          </a:bodyPr>
          <a:lstStyle/>
          <a:p>
            <a:r>
              <a:rPr lang="en-GB" sz="3400"/>
              <a:t>Cognitive and Intellectual Skills</a:t>
            </a:r>
            <a:br>
              <a:rPr lang="en-GB" sz="3400"/>
            </a:br>
            <a:endParaRPr lang="en-US" sz="3400"/>
          </a:p>
        </p:txBody>
      </p:sp>
      <p:sp>
        <p:nvSpPr>
          <p:cNvPr id="3" name="Content Placeholder 2">
            <a:extLst>
              <a:ext uri="{FF2B5EF4-FFF2-40B4-BE49-F238E27FC236}">
                <a16:creationId xmlns:a16="http://schemas.microsoft.com/office/drawing/2014/main" id="{CD3E5A1E-4968-D047-AB85-84245427799E}"/>
              </a:ext>
            </a:extLst>
          </p:cNvPr>
          <p:cNvSpPr>
            <a:spLocks noGrp="1"/>
          </p:cNvSpPr>
          <p:nvPr>
            <p:ph sz="half" idx="1"/>
          </p:nvPr>
        </p:nvSpPr>
        <p:spPr>
          <a:xfrm>
            <a:off x="1447331" y="2010878"/>
            <a:ext cx="4645152" cy="3448595"/>
          </a:xfrm>
        </p:spPr>
        <p:txBody>
          <a:bodyPr>
            <a:normAutofit/>
          </a:bodyPr>
          <a:lstStyle/>
          <a:p>
            <a:r>
              <a:rPr lang="en-GB" sz="1800" dirty="0"/>
              <a:t>You should be able to: evaluate critically current research and advanced scholarship in the discipline; evaluate methodologies and develop critiques of them and, where appropriate, to propose new hypotheses; </a:t>
            </a:r>
            <a:endParaRPr lang="en-GB" sz="1800"/>
          </a:p>
          <a:p>
            <a:r>
              <a:rPr lang="en-GB" sz="1800" dirty="0"/>
              <a:t>deal with complex issues both systematically and creatively to make sound judgements in the absence of complete data. Your work must contain evidence of logical, analytical thinking, evaluation and synthesis. For example, to examine and break information down into parts, make inferences, compile, compare and contrast information. </a:t>
            </a:r>
            <a:endParaRPr lang="en-US" sz="1800"/>
          </a:p>
        </p:txBody>
      </p:sp>
      <p:pic>
        <p:nvPicPr>
          <p:cNvPr id="11" name="Picture 10">
            <a:extLst>
              <a:ext uri="{FF2B5EF4-FFF2-40B4-BE49-F238E27FC236}">
                <a16:creationId xmlns:a16="http://schemas.microsoft.com/office/drawing/2014/main" id="{C60E2070-E662-D84E-83CC-96FB2675382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275" r="6366" b="-1"/>
          <a:stretch/>
        </p:blipFill>
        <p:spPr>
          <a:xfrm>
            <a:off x="6413771" y="2017343"/>
            <a:ext cx="4645152" cy="3441520"/>
          </a:xfrm>
          <a:prstGeom prst="rect">
            <a:avLst/>
          </a:prstGeom>
          <a:noFill/>
        </p:spPr>
      </p:pic>
      <p:sp>
        <p:nvSpPr>
          <p:cNvPr id="12" name="TextBox 11">
            <a:extLst>
              <a:ext uri="{FF2B5EF4-FFF2-40B4-BE49-F238E27FC236}">
                <a16:creationId xmlns:a16="http://schemas.microsoft.com/office/drawing/2014/main" id="{BBF9964C-D6AF-D94F-8AC7-FF739A6BC255}"/>
              </a:ext>
            </a:extLst>
          </p:cNvPr>
          <p:cNvSpPr txBox="1"/>
          <p:nvPr/>
        </p:nvSpPr>
        <p:spPr>
          <a:xfrm>
            <a:off x="8618832" y="5258808"/>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itn.hms.harvard.edu/flash/2017/opinion-socially-conscious-scientist/">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40411727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C06D8-EDB7-C945-AB50-B1FFB1395451}"/>
              </a:ext>
            </a:extLst>
          </p:cNvPr>
          <p:cNvSpPr>
            <a:spLocks noGrp="1"/>
          </p:cNvSpPr>
          <p:nvPr>
            <p:ph type="title"/>
          </p:nvPr>
        </p:nvSpPr>
        <p:spPr>
          <a:xfrm>
            <a:off x="1449217" y="804889"/>
            <a:ext cx="9605635" cy="1059305"/>
          </a:xfrm>
        </p:spPr>
        <p:txBody>
          <a:bodyPr anchor="ctr">
            <a:normAutofit/>
          </a:bodyPr>
          <a:lstStyle/>
          <a:p>
            <a:r>
              <a:rPr lang="cy-GB" b="1" dirty="0"/>
              <a:t>Sgiliau Gwybyddol a Deallusol</a:t>
            </a:r>
            <a:endParaRPr lang="cy-GB" dirty="0"/>
          </a:p>
        </p:txBody>
      </p:sp>
      <p:pic>
        <p:nvPicPr>
          <p:cNvPr id="5" name="Picture 4" descr="Diagram&#10;&#10;Description automatically generated">
            <a:extLst>
              <a:ext uri="{FF2B5EF4-FFF2-40B4-BE49-F238E27FC236}">
                <a16:creationId xmlns:a16="http://schemas.microsoft.com/office/drawing/2014/main" id="{57D4CB00-D32C-2F49-BB6A-7C7A0BF546B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517" r="7786"/>
          <a:stretch/>
        </p:blipFill>
        <p:spPr>
          <a:xfrm>
            <a:off x="1447331" y="2162395"/>
            <a:ext cx="4645152" cy="3145561"/>
          </a:xfrm>
          <a:prstGeom prst="rect">
            <a:avLst/>
          </a:prstGeom>
          <a:noFill/>
        </p:spPr>
      </p:pic>
      <p:sp>
        <p:nvSpPr>
          <p:cNvPr id="3" name="Content Placeholder 2">
            <a:extLst>
              <a:ext uri="{FF2B5EF4-FFF2-40B4-BE49-F238E27FC236}">
                <a16:creationId xmlns:a16="http://schemas.microsoft.com/office/drawing/2014/main" id="{54B757F6-DC59-CC49-8767-DCD062A143CF}"/>
              </a:ext>
            </a:extLst>
          </p:cNvPr>
          <p:cNvSpPr>
            <a:spLocks noGrp="1"/>
          </p:cNvSpPr>
          <p:nvPr>
            <p:ph sz="half" idx="2"/>
          </p:nvPr>
        </p:nvSpPr>
        <p:spPr>
          <a:xfrm>
            <a:off x="6413771" y="2017343"/>
            <a:ext cx="4645152" cy="3441520"/>
          </a:xfrm>
        </p:spPr>
        <p:txBody>
          <a:bodyPr>
            <a:normAutofit/>
          </a:bodyPr>
          <a:lstStyle/>
          <a:p>
            <a:r>
              <a:rPr lang="cy-GB" sz="1800"/>
              <a:t>Ystyr hyn yw nid disgrifio ‘beth’ yn unig! Ond hefyd cyfiawnhau:  Pam? Sut? Pryd? Pwy? Ble? Ar ba gost? </a:t>
            </a:r>
          </a:p>
          <a:p>
            <a:r>
              <a:rPr lang="cy-GB" sz="1800"/>
              <a:t>Dylech bob amser ddarparu cyfiawnhad ar gyfer eich dadleuon a’ch barn.  Mae darparu tystiolaeth eich bod wedi adfyfyrio ar syniadau arbenigwyr yn y maes pwnc yn hanfodol os ydych am gyflwyno dadl resymegol a gwybodus o fewn eich gwaith (gweler gweddill y wybodaeth ar dudalen 3 briff yr aseiniad)</a:t>
            </a:r>
          </a:p>
        </p:txBody>
      </p:sp>
      <p:sp>
        <p:nvSpPr>
          <p:cNvPr id="6" name="TextBox 5">
            <a:extLst>
              <a:ext uri="{FF2B5EF4-FFF2-40B4-BE49-F238E27FC236}">
                <a16:creationId xmlns:a16="http://schemas.microsoft.com/office/drawing/2014/main" id="{758EBC9B-EC65-734C-AFFC-7593A7FDE99C}"/>
              </a:ext>
            </a:extLst>
          </p:cNvPr>
          <p:cNvSpPr txBox="1"/>
          <p:nvPr/>
        </p:nvSpPr>
        <p:spPr>
          <a:xfrm>
            <a:off x="3905666" y="5107901"/>
            <a:ext cx="218681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gcu.ac.uk/library/pilot/researchskills/criticalreviewing/criticalthinkingdiagram/">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40670414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C06D8-EDB7-C945-AB50-B1FFB1395451}"/>
              </a:ext>
            </a:extLst>
          </p:cNvPr>
          <p:cNvSpPr>
            <a:spLocks noGrp="1"/>
          </p:cNvSpPr>
          <p:nvPr>
            <p:ph type="title"/>
          </p:nvPr>
        </p:nvSpPr>
        <p:spPr/>
        <p:txBody>
          <a:bodyPr>
            <a:normAutofit/>
          </a:bodyPr>
          <a:lstStyle/>
          <a:p>
            <a:r>
              <a:rPr lang="en-GB" b="1" dirty="0"/>
              <a:t>Cognitive and Intellectual Skills</a:t>
            </a:r>
            <a:endParaRPr lang="en-US" dirty="0"/>
          </a:p>
        </p:txBody>
      </p:sp>
      <p:sp>
        <p:nvSpPr>
          <p:cNvPr id="3" name="Content Placeholder 2">
            <a:extLst>
              <a:ext uri="{FF2B5EF4-FFF2-40B4-BE49-F238E27FC236}">
                <a16:creationId xmlns:a16="http://schemas.microsoft.com/office/drawing/2014/main" id="{54B757F6-DC59-CC49-8767-DCD062A143CF}"/>
              </a:ext>
            </a:extLst>
          </p:cNvPr>
          <p:cNvSpPr>
            <a:spLocks noGrp="1"/>
          </p:cNvSpPr>
          <p:nvPr>
            <p:ph idx="1"/>
          </p:nvPr>
        </p:nvSpPr>
        <p:spPr>
          <a:xfrm>
            <a:off x="6903337" y="1690688"/>
            <a:ext cx="4158849" cy="3775659"/>
          </a:xfrm>
        </p:spPr>
        <p:txBody>
          <a:bodyPr>
            <a:noAutofit/>
          </a:bodyPr>
          <a:lstStyle/>
          <a:p>
            <a:pPr>
              <a:lnSpc>
                <a:spcPct val="110000"/>
              </a:lnSpc>
            </a:pPr>
            <a:r>
              <a:rPr lang="en-US" sz="1800" dirty="0"/>
              <a:t>This means not just describing what! But also justifying: Why, How? When? Who? Where? At What cost?</a:t>
            </a:r>
          </a:p>
          <a:p>
            <a:pPr>
              <a:lnSpc>
                <a:spcPct val="110000"/>
              </a:lnSpc>
            </a:pPr>
            <a:r>
              <a:rPr lang="en-US" sz="1800" dirty="0"/>
              <a:t>At all times you must provide justification for your arguments and judgements. Evidence that you have reflected upon the ideas of experts within the subject area is crucial to you providing a reasoned and informed debate within your work (see rest of information on page 3 of assignment brief)</a:t>
            </a:r>
          </a:p>
        </p:txBody>
      </p:sp>
      <p:pic>
        <p:nvPicPr>
          <p:cNvPr id="5" name="Picture 4" descr="Diagram&#10;&#10;Description automatically generated">
            <a:extLst>
              <a:ext uri="{FF2B5EF4-FFF2-40B4-BE49-F238E27FC236}">
                <a16:creationId xmlns:a16="http://schemas.microsoft.com/office/drawing/2014/main" id="{57D4CB00-D32C-2F49-BB6A-7C7A0BF546B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517" r="7786"/>
          <a:stretch/>
        </p:blipFill>
        <p:spPr>
          <a:xfrm>
            <a:off x="1635739" y="2174242"/>
            <a:ext cx="4613872" cy="3124351"/>
          </a:xfrm>
          <a:prstGeom prst="rect">
            <a:avLst/>
          </a:prstGeom>
        </p:spPr>
      </p:pic>
      <p:sp>
        <p:nvSpPr>
          <p:cNvPr id="6" name="TextBox 5">
            <a:extLst>
              <a:ext uri="{FF2B5EF4-FFF2-40B4-BE49-F238E27FC236}">
                <a16:creationId xmlns:a16="http://schemas.microsoft.com/office/drawing/2014/main" id="{758EBC9B-EC65-734C-AFFC-7593A7FDE99C}"/>
              </a:ext>
            </a:extLst>
          </p:cNvPr>
          <p:cNvSpPr txBox="1"/>
          <p:nvPr/>
        </p:nvSpPr>
        <p:spPr>
          <a:xfrm>
            <a:off x="3958599" y="5098538"/>
            <a:ext cx="229101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gcu.ac.uk/library/pilot/researchskills/criticalreviewing/criticalthinkingdiagram/">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30968238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DAFB6-4134-EC44-99AF-4C00319DE7EE}"/>
              </a:ext>
            </a:extLst>
          </p:cNvPr>
          <p:cNvSpPr>
            <a:spLocks noGrp="1"/>
          </p:cNvSpPr>
          <p:nvPr>
            <p:ph type="title"/>
          </p:nvPr>
        </p:nvSpPr>
        <p:spPr>
          <a:xfrm>
            <a:off x="6411685" y="634946"/>
            <a:ext cx="5127171" cy="1450757"/>
          </a:xfrm>
        </p:spPr>
        <p:txBody>
          <a:bodyPr>
            <a:normAutofit/>
          </a:bodyPr>
          <a:lstStyle/>
          <a:p>
            <a:r>
              <a:rPr lang="cy-GB" b="1" dirty="0"/>
              <a:t>Sgiliau Ymarferol</a:t>
            </a:r>
            <a:endParaRPr lang="cy-GB" dirty="0"/>
          </a:p>
        </p:txBody>
      </p:sp>
      <p:sp>
        <p:nvSpPr>
          <p:cNvPr id="3" name="Content Placeholder 2">
            <a:extLst>
              <a:ext uri="{FF2B5EF4-FFF2-40B4-BE49-F238E27FC236}">
                <a16:creationId xmlns:a16="http://schemas.microsoft.com/office/drawing/2014/main" id="{F1BD2F3E-D7D6-4344-B3DC-DDE4C3BB8CFC}"/>
              </a:ext>
            </a:extLst>
          </p:cNvPr>
          <p:cNvSpPr>
            <a:spLocks noGrp="1"/>
          </p:cNvSpPr>
          <p:nvPr>
            <p:ph idx="1"/>
          </p:nvPr>
        </p:nvSpPr>
        <p:spPr>
          <a:xfrm>
            <a:off x="6411684" y="2198914"/>
            <a:ext cx="5127172" cy="3670180"/>
          </a:xfrm>
        </p:spPr>
        <p:txBody>
          <a:bodyPr>
            <a:normAutofit/>
          </a:bodyPr>
          <a:lstStyle/>
          <a:p>
            <a:r>
              <a:rPr lang="cy-GB" sz="2000" dirty="0"/>
              <a:t>Ar lefel 7, dylech allu dangos gwreiddioldeb wrth gymhwyso gwybodaeth, ynghyd â dealltwriaeth ymarferol o'r modd y defnyddir technegau ymchwil ac ymholi sefydledig i greu a dehongli gwybodaeth yn y ddisgyblaeth. Mae hyn yn cynnwys gweithredu’n ymreolaethol wrth gynllunio a gweithredu tasgau ar lefel broffesiynol neu gyfatebol, gwreiddioldeb wrth fynd i’r afael â phroblemau a’u datrys, a gwneud  penderfyniadau mewn cyd-destunau neu sefyllfaoedd cymhleth ac anrhagweladwy</a:t>
            </a:r>
          </a:p>
        </p:txBody>
      </p:sp>
      <p:pic>
        <p:nvPicPr>
          <p:cNvPr id="5" name="Picture 4" descr="Diagram, bubble chart&#10;&#10;Description automatically generated">
            <a:extLst>
              <a:ext uri="{FF2B5EF4-FFF2-40B4-BE49-F238E27FC236}">
                <a16:creationId xmlns:a16="http://schemas.microsoft.com/office/drawing/2014/main" id="{6AAD3F08-25AA-014F-A519-EF475EE6C96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3192" y="1012684"/>
            <a:ext cx="5451627" cy="4512590"/>
          </a:xfrm>
          <a:prstGeom prst="rect">
            <a:avLst/>
          </a:prstGeom>
        </p:spPr>
      </p:pic>
      <p:sp>
        <p:nvSpPr>
          <p:cNvPr id="6" name="TextBox 5">
            <a:extLst>
              <a:ext uri="{FF2B5EF4-FFF2-40B4-BE49-F238E27FC236}">
                <a16:creationId xmlns:a16="http://schemas.microsoft.com/office/drawing/2014/main" id="{641EC15D-6662-A740-AED7-3005324E3850}"/>
              </a:ext>
            </a:extLst>
          </p:cNvPr>
          <p:cNvSpPr txBox="1"/>
          <p:nvPr/>
        </p:nvSpPr>
        <p:spPr>
          <a:xfrm>
            <a:off x="3654728" y="5325219"/>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tonybates.ca/2014/08/25/developing-intellectual-and-practical-skills-in-a-digital-ag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39992291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DAFB6-4134-EC44-99AF-4C00319DE7EE}"/>
              </a:ext>
            </a:extLst>
          </p:cNvPr>
          <p:cNvSpPr>
            <a:spLocks noGrp="1"/>
          </p:cNvSpPr>
          <p:nvPr>
            <p:ph type="title"/>
          </p:nvPr>
        </p:nvSpPr>
        <p:spPr>
          <a:xfrm>
            <a:off x="6411685" y="634946"/>
            <a:ext cx="5127171" cy="1450757"/>
          </a:xfrm>
        </p:spPr>
        <p:txBody>
          <a:bodyPr>
            <a:normAutofit/>
          </a:bodyPr>
          <a:lstStyle/>
          <a:p>
            <a:r>
              <a:rPr lang="en-GB" b="1" dirty="0"/>
              <a:t>Practical Skills</a:t>
            </a:r>
            <a:br>
              <a:rPr lang="en-GB" dirty="0"/>
            </a:br>
            <a:endParaRPr lang="en-US" dirty="0"/>
          </a:p>
        </p:txBody>
      </p:sp>
      <p:sp>
        <p:nvSpPr>
          <p:cNvPr id="3" name="Content Placeholder 2">
            <a:extLst>
              <a:ext uri="{FF2B5EF4-FFF2-40B4-BE49-F238E27FC236}">
                <a16:creationId xmlns:a16="http://schemas.microsoft.com/office/drawing/2014/main" id="{F1BD2F3E-D7D6-4344-B3DC-DDE4C3BB8CFC}"/>
              </a:ext>
            </a:extLst>
          </p:cNvPr>
          <p:cNvSpPr>
            <a:spLocks noGrp="1"/>
          </p:cNvSpPr>
          <p:nvPr>
            <p:ph idx="1"/>
          </p:nvPr>
        </p:nvSpPr>
        <p:spPr>
          <a:xfrm>
            <a:off x="6411684" y="2198914"/>
            <a:ext cx="5127172" cy="3670180"/>
          </a:xfrm>
        </p:spPr>
        <p:txBody>
          <a:bodyPr>
            <a:normAutofit fontScale="77500" lnSpcReduction="20000"/>
          </a:bodyPr>
          <a:lstStyle/>
          <a:p>
            <a:r>
              <a:rPr lang="en-GB" dirty="0"/>
              <a:t>At level 7, you should be able to demonstrate originality in the application of knowledge, together with a practical understanding of how established techniques of research and enquiry are used to create and interpret knowledge in the discipline. </a:t>
            </a:r>
          </a:p>
          <a:p>
            <a:r>
              <a:rPr lang="en-GB" dirty="0"/>
              <a:t>This includes acting autonomously in planning and implementing tasks at a professional or equivalent level, originality in tackling and solving problems, and decision-making in complex and unpredictable contexts or situations.</a:t>
            </a:r>
          </a:p>
          <a:p>
            <a:endParaRPr lang="en-US" dirty="0"/>
          </a:p>
        </p:txBody>
      </p:sp>
      <p:pic>
        <p:nvPicPr>
          <p:cNvPr id="5" name="Picture 4" descr="Diagram, bubble chart&#10;&#10;Description automatically generated">
            <a:extLst>
              <a:ext uri="{FF2B5EF4-FFF2-40B4-BE49-F238E27FC236}">
                <a16:creationId xmlns:a16="http://schemas.microsoft.com/office/drawing/2014/main" id="{6AAD3F08-25AA-014F-A519-EF475EE6C96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3192" y="1012684"/>
            <a:ext cx="5451627" cy="4512590"/>
          </a:xfrm>
          <a:prstGeom prst="rect">
            <a:avLst/>
          </a:prstGeom>
        </p:spPr>
      </p:pic>
      <p:sp>
        <p:nvSpPr>
          <p:cNvPr id="6" name="TextBox 5">
            <a:extLst>
              <a:ext uri="{FF2B5EF4-FFF2-40B4-BE49-F238E27FC236}">
                <a16:creationId xmlns:a16="http://schemas.microsoft.com/office/drawing/2014/main" id="{641EC15D-6662-A740-AED7-3005324E3850}"/>
              </a:ext>
            </a:extLst>
          </p:cNvPr>
          <p:cNvSpPr txBox="1"/>
          <p:nvPr/>
        </p:nvSpPr>
        <p:spPr>
          <a:xfrm>
            <a:off x="3654728" y="5325219"/>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tonybates.ca/2014/08/25/developing-intellectual-and-practical-skills-in-a-digital-ag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24742245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F74B8-8932-0442-BA7D-48081910A3A3}"/>
              </a:ext>
            </a:extLst>
          </p:cNvPr>
          <p:cNvSpPr>
            <a:spLocks noGrp="1"/>
          </p:cNvSpPr>
          <p:nvPr>
            <p:ph type="title"/>
          </p:nvPr>
        </p:nvSpPr>
        <p:spPr/>
        <p:txBody>
          <a:bodyPr>
            <a:normAutofit/>
          </a:bodyPr>
          <a:lstStyle/>
          <a:p>
            <a:r>
              <a:rPr lang="cy-GB" sz="2200" b="1" dirty="0"/>
              <a:t>Sgiliau Trosglwyddadwy ar gyfer Bywyd ac Arfer Proffesiynol</a:t>
            </a:r>
            <a:br>
              <a:rPr lang="en-GB" sz="2200" dirty="0"/>
            </a:br>
            <a:endParaRPr lang="en-US" sz="2200" dirty="0"/>
          </a:p>
        </p:txBody>
      </p:sp>
      <p:sp>
        <p:nvSpPr>
          <p:cNvPr id="3" name="Content Placeholder 2">
            <a:extLst>
              <a:ext uri="{FF2B5EF4-FFF2-40B4-BE49-F238E27FC236}">
                <a16:creationId xmlns:a16="http://schemas.microsoft.com/office/drawing/2014/main" id="{08265C4C-4CF0-3A46-BC42-9D5142FDCEAD}"/>
              </a:ext>
            </a:extLst>
          </p:cNvPr>
          <p:cNvSpPr>
            <a:spLocks noGrp="1"/>
          </p:cNvSpPr>
          <p:nvPr>
            <p:ph idx="1"/>
          </p:nvPr>
        </p:nvSpPr>
        <p:spPr>
          <a:xfrm>
            <a:off x="1451579" y="1412776"/>
            <a:ext cx="6195784" cy="4053571"/>
          </a:xfrm>
        </p:spPr>
        <p:txBody>
          <a:bodyPr>
            <a:normAutofit/>
          </a:bodyPr>
          <a:lstStyle/>
          <a:p>
            <a:pPr>
              <a:lnSpc>
                <a:spcPct val="110000"/>
              </a:lnSpc>
            </a:pPr>
            <a:r>
              <a:rPr lang="cy-GB" sz="1800" dirty="0"/>
              <a:t>Rhaid i’ch gwaith roi tystiolaeth o’r rhinweddau a’r sgiliau trosglwyddadwy angenrheidiol ar gyfer cyflogaeth i ôl-raddedigion mewn amgylchiadau sy’n gofyn am farn gadarn, cyfrifoldeb a menter personol mewn amgylcheddau proffesiynol cymhleth ac anrhagweladwy.   </a:t>
            </a:r>
          </a:p>
          <a:p>
            <a:pPr>
              <a:lnSpc>
                <a:spcPct val="110000"/>
              </a:lnSpc>
            </a:pPr>
            <a:r>
              <a:rPr lang="cy-GB" sz="1800" dirty="0"/>
              <a:t>Mae hyn yn cynnwys dangos:  y gallu i ddysgu’n annibynnol ar gyfer datblygiad proffesiynol parhaus i wella sgiliau presennol a chaffael cymwyseddau newydd o natur broffesiynol a fydd yn eich galluogi i ymgymryd â chyfrifoldeb sylweddol o fewn sefydliadau </a:t>
            </a:r>
            <a:r>
              <a:rPr lang="cy-GB" sz="1800" b="1" dirty="0"/>
              <a:t>(gweler gweddill y wybodaeth ar </a:t>
            </a:r>
            <a:r>
              <a:rPr lang="cy-GB" sz="1800" b="1" dirty="0" err="1"/>
              <a:t>dud</a:t>
            </a:r>
            <a:r>
              <a:rPr lang="cy-GB" sz="1800" b="1" dirty="0"/>
              <a:t> 4 briff yr aseiniad)</a:t>
            </a:r>
          </a:p>
        </p:txBody>
      </p:sp>
      <p:pic>
        <p:nvPicPr>
          <p:cNvPr id="5" name="Picture 4" descr="Logo, company name&#10;&#10;Description automatically generated">
            <a:extLst>
              <a:ext uri="{FF2B5EF4-FFF2-40B4-BE49-F238E27FC236}">
                <a16:creationId xmlns:a16="http://schemas.microsoft.com/office/drawing/2014/main" id="{12993B0A-3C97-9A4B-A280-320C3B5AC87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28756" y="2790059"/>
            <a:ext cx="2926098" cy="1901963"/>
          </a:xfrm>
          <a:prstGeom prst="rect">
            <a:avLst/>
          </a:prstGeom>
        </p:spPr>
      </p:pic>
      <p:sp>
        <p:nvSpPr>
          <p:cNvPr id="6" name="TextBox 5">
            <a:extLst>
              <a:ext uri="{FF2B5EF4-FFF2-40B4-BE49-F238E27FC236}">
                <a16:creationId xmlns:a16="http://schemas.microsoft.com/office/drawing/2014/main" id="{8F7FCD7A-B084-1145-91F0-A2C72063753B}"/>
              </a:ext>
            </a:extLst>
          </p:cNvPr>
          <p:cNvSpPr txBox="1"/>
          <p:nvPr/>
        </p:nvSpPr>
        <p:spPr>
          <a:xfrm>
            <a:off x="8600336" y="4491967"/>
            <a:ext cx="245451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philbasiceducation.blogspot.com/2012/07/education-for-life-and-work-developing.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5025992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F74B8-8932-0442-BA7D-48081910A3A3}"/>
              </a:ext>
            </a:extLst>
          </p:cNvPr>
          <p:cNvSpPr>
            <a:spLocks noGrp="1"/>
          </p:cNvSpPr>
          <p:nvPr>
            <p:ph type="title"/>
          </p:nvPr>
        </p:nvSpPr>
        <p:spPr/>
        <p:txBody>
          <a:bodyPr>
            <a:normAutofit/>
          </a:bodyPr>
          <a:lstStyle/>
          <a:p>
            <a:r>
              <a:rPr lang="en-GB" sz="2200" b="1"/>
              <a:t>Transferable Skills for Life and Professional Practice </a:t>
            </a:r>
            <a:br>
              <a:rPr lang="en-GB" sz="2200"/>
            </a:br>
            <a:endParaRPr lang="en-US" sz="2200"/>
          </a:p>
        </p:txBody>
      </p:sp>
      <p:sp>
        <p:nvSpPr>
          <p:cNvPr id="3" name="Content Placeholder 2">
            <a:extLst>
              <a:ext uri="{FF2B5EF4-FFF2-40B4-BE49-F238E27FC236}">
                <a16:creationId xmlns:a16="http://schemas.microsoft.com/office/drawing/2014/main" id="{08265C4C-4CF0-3A46-BC42-9D5142FDCEAD}"/>
              </a:ext>
            </a:extLst>
          </p:cNvPr>
          <p:cNvSpPr>
            <a:spLocks noGrp="1"/>
          </p:cNvSpPr>
          <p:nvPr>
            <p:ph idx="1"/>
          </p:nvPr>
        </p:nvSpPr>
        <p:spPr>
          <a:xfrm>
            <a:off x="1451579" y="1412776"/>
            <a:ext cx="6195784" cy="4053571"/>
          </a:xfrm>
        </p:spPr>
        <p:txBody>
          <a:bodyPr>
            <a:normAutofit/>
          </a:bodyPr>
          <a:lstStyle/>
          <a:p>
            <a:pPr>
              <a:lnSpc>
                <a:spcPct val="110000"/>
              </a:lnSpc>
            </a:pPr>
            <a:r>
              <a:rPr lang="en-GB" sz="1800" dirty="0"/>
              <a:t>Your work must provide evidence of the qualities and transferable skills necessary for postgraduate-level employment in circumstances requiring sound judgement, personal responsibility and initiative in complex and unpredictable professional environments. </a:t>
            </a:r>
          </a:p>
          <a:p>
            <a:pPr>
              <a:lnSpc>
                <a:spcPct val="110000"/>
              </a:lnSpc>
            </a:pPr>
            <a:endParaRPr lang="en-GB" sz="1800" dirty="0"/>
          </a:p>
          <a:p>
            <a:pPr>
              <a:lnSpc>
                <a:spcPct val="110000"/>
              </a:lnSpc>
            </a:pPr>
            <a:r>
              <a:rPr lang="en-GB" sz="1800" dirty="0"/>
              <a:t> This includes demonstrating: the independent learning ability for continuing professional development to advance existing skills and acquire new competences of a professional nature that will enable you to assume significant responsibility within organisations (</a:t>
            </a:r>
            <a:r>
              <a:rPr lang="en-GB" sz="1800" b="1" dirty="0"/>
              <a:t>see rest of information on page 4 of assignment brief 4)</a:t>
            </a:r>
            <a:endParaRPr lang="en-US" sz="1800" b="1" dirty="0"/>
          </a:p>
        </p:txBody>
      </p:sp>
      <p:pic>
        <p:nvPicPr>
          <p:cNvPr id="5" name="Picture 4" descr="Logo, company name&#10;&#10;Description automatically generated">
            <a:extLst>
              <a:ext uri="{FF2B5EF4-FFF2-40B4-BE49-F238E27FC236}">
                <a16:creationId xmlns:a16="http://schemas.microsoft.com/office/drawing/2014/main" id="{12993B0A-3C97-9A4B-A280-320C3B5AC87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28756" y="2790059"/>
            <a:ext cx="2926098" cy="1901963"/>
          </a:xfrm>
          <a:prstGeom prst="rect">
            <a:avLst/>
          </a:prstGeom>
        </p:spPr>
      </p:pic>
      <p:sp>
        <p:nvSpPr>
          <p:cNvPr id="6" name="TextBox 5">
            <a:extLst>
              <a:ext uri="{FF2B5EF4-FFF2-40B4-BE49-F238E27FC236}">
                <a16:creationId xmlns:a16="http://schemas.microsoft.com/office/drawing/2014/main" id="{8F7FCD7A-B084-1145-91F0-A2C72063753B}"/>
              </a:ext>
            </a:extLst>
          </p:cNvPr>
          <p:cNvSpPr txBox="1"/>
          <p:nvPr/>
        </p:nvSpPr>
        <p:spPr>
          <a:xfrm>
            <a:off x="8600336" y="4491967"/>
            <a:ext cx="245451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philbasiceducation.blogspot.com/2012/07/education-for-life-and-work-developing.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2449412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C51847E-6921-E04D-89F8-A881FB7AA90E}"/>
              </a:ext>
            </a:extLst>
          </p:cNvPr>
          <p:cNvSpPr>
            <a:spLocks noGrp="1"/>
          </p:cNvSpPr>
          <p:nvPr>
            <p:ph type="title"/>
          </p:nvPr>
        </p:nvSpPr>
        <p:spPr/>
        <p:txBody>
          <a:bodyPr/>
          <a:lstStyle/>
          <a:p>
            <a:endParaRPr lang="en-US"/>
          </a:p>
        </p:txBody>
      </p:sp>
      <p:pic>
        <p:nvPicPr>
          <p:cNvPr id="8" name="Content Placeholder 7" descr="Icon&#10;&#10;Description automatically generated">
            <a:extLst>
              <a:ext uri="{FF2B5EF4-FFF2-40B4-BE49-F238E27FC236}">
                <a16:creationId xmlns:a16="http://schemas.microsoft.com/office/drawing/2014/main" id="{F1197F17-6AA4-9A47-AD1F-6E9A9641EF82}"/>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10856" y="1825625"/>
            <a:ext cx="3576638" cy="3576638"/>
          </a:xfrm>
        </p:spPr>
      </p:pic>
      <p:sp>
        <p:nvSpPr>
          <p:cNvPr id="9" name="TextBox 8">
            <a:extLst>
              <a:ext uri="{FF2B5EF4-FFF2-40B4-BE49-F238E27FC236}">
                <a16:creationId xmlns:a16="http://schemas.microsoft.com/office/drawing/2014/main" id="{D2ABCA5F-0552-514A-A9F5-D9CA7A9C55E0}"/>
              </a:ext>
            </a:extLst>
          </p:cNvPr>
          <p:cNvSpPr txBox="1"/>
          <p:nvPr/>
        </p:nvSpPr>
        <p:spPr>
          <a:xfrm>
            <a:off x="4114800" y="5868988"/>
            <a:ext cx="4022725" cy="230832"/>
          </a:xfrm>
          <a:prstGeom prst="rect">
            <a:avLst/>
          </a:prstGeom>
          <a:noFill/>
        </p:spPr>
        <p:txBody>
          <a:bodyPr wrap="square" rtlCol="0">
            <a:spAutoFit/>
          </a:bodyPr>
          <a:lstStyle/>
          <a:p>
            <a:r>
              <a:rPr lang="en-US" sz="900">
                <a:hlinkClick r:id="rId3" tooltip="http://justintarte.blogspot.com/2011/12/top-10-questions-to-ask-yourself-in.html?m=0"/>
              </a:rPr>
              <a:t>This Photo</a:t>
            </a:r>
            <a:r>
              <a:rPr lang="en-US" sz="900"/>
              <a:t> by Unknown Author is licensed under </a:t>
            </a:r>
            <a:r>
              <a:rPr lang="en-US" sz="900">
                <a:hlinkClick r:id="rId4" tooltip="https://creativecommons.org/licenses/by/3.0/"/>
              </a:rPr>
              <a:t>CC BY</a:t>
            </a:r>
            <a:endParaRPr lang="en-US" sz="900"/>
          </a:p>
        </p:txBody>
      </p:sp>
    </p:spTree>
    <p:extLst>
      <p:ext uri="{BB962C8B-B14F-4D97-AF65-F5344CB8AC3E}">
        <p14:creationId xmlns:p14="http://schemas.microsoft.com/office/powerpoint/2010/main" val="25015575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36E46-B200-104E-BFCE-158672BCEAF3}"/>
              </a:ext>
            </a:extLst>
          </p:cNvPr>
          <p:cNvSpPr>
            <a:spLocks noGrp="1"/>
          </p:cNvSpPr>
          <p:nvPr>
            <p:ph type="title"/>
          </p:nvPr>
        </p:nvSpPr>
        <p:spPr/>
        <p:txBody>
          <a:bodyPr/>
          <a:lstStyle/>
          <a:p>
            <a:r>
              <a:rPr lang="cy-GB" dirty="0"/>
              <a:t>CYFEIRIADAU 	</a:t>
            </a:r>
            <a:r>
              <a:rPr lang="en-US" dirty="0"/>
              <a:t>			References</a:t>
            </a:r>
          </a:p>
        </p:txBody>
      </p:sp>
      <p:sp>
        <p:nvSpPr>
          <p:cNvPr id="3" name="Content Placeholder 2">
            <a:extLst>
              <a:ext uri="{FF2B5EF4-FFF2-40B4-BE49-F238E27FC236}">
                <a16:creationId xmlns:a16="http://schemas.microsoft.com/office/drawing/2014/main" id="{A1636890-E335-9343-BA19-68FB021E66B6}"/>
              </a:ext>
            </a:extLst>
          </p:cNvPr>
          <p:cNvSpPr>
            <a:spLocks noGrp="1"/>
          </p:cNvSpPr>
          <p:nvPr>
            <p:ph idx="1"/>
          </p:nvPr>
        </p:nvSpPr>
        <p:spPr/>
        <p:txBody>
          <a:bodyPr>
            <a:normAutofit/>
          </a:bodyPr>
          <a:lstStyle/>
          <a:p>
            <a:r>
              <a:rPr lang="en-US" sz="2100" dirty="0" err="1"/>
              <a:t>Biggam</a:t>
            </a:r>
            <a:r>
              <a:rPr lang="en-US" sz="2100" dirty="0"/>
              <a:t>, J (2017). </a:t>
            </a:r>
            <a:r>
              <a:rPr lang="en-US" sz="2100" i="1" dirty="0"/>
              <a:t>Succeeding with your Master’s Dissertation. A step-by-step handbook</a:t>
            </a:r>
            <a:r>
              <a:rPr lang="en-US" sz="2100" dirty="0"/>
              <a:t>. 4</a:t>
            </a:r>
            <a:r>
              <a:rPr lang="en-US" sz="2100" baseline="30000" dirty="0"/>
              <a:t>th</a:t>
            </a:r>
            <a:r>
              <a:rPr lang="en-US" sz="2100" dirty="0"/>
              <a:t> </a:t>
            </a:r>
            <a:r>
              <a:rPr lang="en-US" sz="2100" dirty="0" err="1"/>
              <a:t>edn</a:t>
            </a:r>
            <a:r>
              <a:rPr lang="en-US" sz="2100" dirty="0"/>
              <a:t>. Maidenhead: Open University Press.</a:t>
            </a:r>
          </a:p>
          <a:p>
            <a:r>
              <a:rPr lang="en-US" sz="2100" dirty="0"/>
              <a:t>Bradford, S. and Cullen, F. (2012). </a:t>
            </a:r>
            <a:r>
              <a:rPr lang="en-US" sz="2100" i="1" dirty="0"/>
              <a:t>Research and Research Methods for Youth Practitioners</a:t>
            </a:r>
            <a:r>
              <a:rPr lang="en-US" sz="2100" dirty="0"/>
              <a:t>. Abingdon: Routledge.</a:t>
            </a:r>
          </a:p>
          <a:p>
            <a:r>
              <a:rPr lang="cy-GB" sz="2100" dirty="0">
                <a:solidFill>
                  <a:prstClr val="black"/>
                </a:solidFill>
              </a:rPr>
              <a:t>Gray, J., Grove, S. </a:t>
            </a:r>
            <a:r>
              <a:rPr lang="cy-GB" sz="2100" dirty="0" err="1">
                <a:solidFill>
                  <a:prstClr val="black"/>
                </a:solidFill>
              </a:rPr>
              <a:t>and</a:t>
            </a:r>
            <a:r>
              <a:rPr lang="cy-GB" sz="2100" dirty="0">
                <a:solidFill>
                  <a:prstClr val="black"/>
                </a:solidFill>
              </a:rPr>
              <a:t> </a:t>
            </a:r>
            <a:r>
              <a:rPr lang="cy-GB" sz="2100" dirty="0" err="1">
                <a:solidFill>
                  <a:prstClr val="black"/>
                </a:solidFill>
              </a:rPr>
              <a:t>Sutherland</a:t>
            </a:r>
            <a:r>
              <a:rPr lang="cy-GB" sz="2100" dirty="0">
                <a:solidFill>
                  <a:prstClr val="black"/>
                </a:solidFill>
              </a:rPr>
              <a:t>, S. (2016)</a:t>
            </a:r>
            <a:r>
              <a:rPr lang="en-GB" sz="2100" b="1" i="0" dirty="0">
                <a:solidFill>
                  <a:srgbClr val="0F1111"/>
                </a:solidFill>
                <a:effectLst/>
              </a:rPr>
              <a:t> </a:t>
            </a:r>
            <a:r>
              <a:rPr lang="en-GB" sz="2100" i="1" dirty="0">
                <a:solidFill>
                  <a:srgbClr val="0F1111"/>
                </a:solidFill>
                <a:effectLst/>
              </a:rPr>
              <a:t>Burns and Grove's The Practice of Nursing Research: Appraisal, Synthesis, and Generation of Evidence </a:t>
            </a:r>
            <a:r>
              <a:rPr lang="en-GB" sz="2100" dirty="0">
                <a:solidFill>
                  <a:srgbClr val="0F1111"/>
                </a:solidFill>
                <a:effectLst/>
              </a:rPr>
              <a:t>London: </a:t>
            </a:r>
            <a:r>
              <a:rPr lang="en-GB" sz="2100" b="0" i="0" dirty="0">
                <a:solidFill>
                  <a:srgbClr val="000000"/>
                </a:solidFill>
                <a:effectLst/>
              </a:rPr>
              <a:t>Elsevier Health Sciences</a:t>
            </a:r>
            <a:endParaRPr lang="en-GB" sz="2100" i="1" dirty="0">
              <a:solidFill>
                <a:srgbClr val="0F1111"/>
              </a:solidFill>
              <a:effectLst/>
            </a:endParaRPr>
          </a:p>
          <a:p>
            <a:r>
              <a:rPr lang="en-US" sz="2100" dirty="0"/>
              <a:t>Denscombe, M. (2017). </a:t>
            </a:r>
            <a:r>
              <a:rPr lang="en-US" sz="2100" i="1" dirty="0"/>
              <a:t>The Good Research Guide for small-scale social research projects</a:t>
            </a:r>
            <a:r>
              <a:rPr lang="en-US" sz="2100" dirty="0"/>
              <a:t>. Sixth edition. Maidenhead: Open University Press</a:t>
            </a:r>
          </a:p>
          <a:p>
            <a:r>
              <a:rPr lang="cy-GB" sz="2100" noProof="0" dirty="0" err="1"/>
              <a:t>Punch</a:t>
            </a:r>
            <a:r>
              <a:rPr lang="cy-GB" sz="2100" noProof="0" dirty="0"/>
              <a:t>, K. </a:t>
            </a:r>
            <a:r>
              <a:rPr lang="cy-GB" sz="2100" noProof="0" dirty="0" err="1"/>
              <a:t>and</a:t>
            </a:r>
            <a:r>
              <a:rPr lang="cy-GB" sz="2100" noProof="0" dirty="0"/>
              <a:t> </a:t>
            </a:r>
            <a:r>
              <a:rPr lang="cy-GB" sz="2100" noProof="0" dirty="0" err="1"/>
              <a:t>Oancea</a:t>
            </a:r>
            <a:r>
              <a:rPr lang="cy-GB" sz="2100" noProof="0" dirty="0"/>
              <a:t>, A. (2014) </a:t>
            </a:r>
            <a:r>
              <a:rPr lang="cy-GB" sz="2100" i="1" noProof="0" dirty="0" err="1"/>
              <a:t>Introduction</a:t>
            </a:r>
            <a:r>
              <a:rPr lang="cy-GB" sz="2100" i="1" noProof="0" dirty="0"/>
              <a:t> to Research </a:t>
            </a:r>
            <a:r>
              <a:rPr lang="cy-GB" sz="2100" i="1" noProof="0" dirty="0" err="1"/>
              <a:t>Methods</a:t>
            </a:r>
            <a:r>
              <a:rPr lang="cy-GB" sz="2100" i="1" noProof="0" dirty="0"/>
              <a:t> </a:t>
            </a:r>
            <a:r>
              <a:rPr lang="cy-GB" sz="2100" i="1" noProof="0" dirty="0" err="1"/>
              <a:t>in</a:t>
            </a:r>
            <a:r>
              <a:rPr lang="cy-GB" sz="2100" i="1" noProof="0" dirty="0"/>
              <a:t> Education</a:t>
            </a:r>
            <a:r>
              <a:rPr lang="cy-GB" sz="2100" noProof="0" dirty="0"/>
              <a:t>. 2</a:t>
            </a:r>
            <a:r>
              <a:rPr lang="cy-GB" sz="2100" baseline="30000" noProof="0" dirty="0"/>
              <a:t>nd</a:t>
            </a:r>
            <a:r>
              <a:rPr lang="cy-GB" sz="2100" noProof="0" dirty="0"/>
              <a:t> edn. London: </a:t>
            </a:r>
            <a:r>
              <a:rPr lang="cy-GB" sz="2100" noProof="0" dirty="0" err="1"/>
              <a:t>Sage</a:t>
            </a:r>
            <a:r>
              <a:rPr lang="cy-GB" sz="2100" noProof="0" dirty="0"/>
              <a:t>.</a:t>
            </a:r>
          </a:p>
          <a:p>
            <a:endParaRPr lang="en-US" sz="2100" dirty="0"/>
          </a:p>
          <a:p>
            <a:endParaRPr lang="en-US" dirty="0"/>
          </a:p>
        </p:txBody>
      </p:sp>
    </p:spTree>
    <p:extLst>
      <p:ext uri="{BB962C8B-B14F-4D97-AF65-F5344CB8AC3E}">
        <p14:creationId xmlns:p14="http://schemas.microsoft.com/office/powerpoint/2010/main" val="156789848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 (2)</Template>
  <TotalTime>10843</TotalTime>
  <Words>3623</Words>
  <Application>Microsoft Office PowerPoint</Application>
  <PresentationFormat>Widescreen</PresentationFormat>
  <Paragraphs>288</Paragraphs>
  <Slides>36</Slides>
  <Notes>1</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36</vt:i4>
      </vt:variant>
    </vt:vector>
  </HeadingPairs>
  <TitlesOfParts>
    <vt:vector size="48" baseType="lpstr">
      <vt:lpstr>Arial</vt:lpstr>
      <vt:lpstr>Calibri</vt:lpstr>
      <vt:lpstr>Calibri Light</vt:lpstr>
      <vt:lpstr>Gill Sans MT</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Cynnig Ymchwil Research Proposal</vt:lpstr>
      <vt:lpstr>NODAU’R SESIWN HEDDIW Aims of today’s session</vt:lpstr>
      <vt:lpstr>Assignment 2 Submission date 6.5.25@23:59 ASEINIAD 2 DYDDIAD CYFLWYNO 6.5.25@23:59</vt:lpstr>
      <vt:lpstr>Beth ydyn ni’n ei olygu wrth ‘Ddyluniad Ymchwil’? What do we mean by ‘Research Design’?</vt:lpstr>
      <vt:lpstr>Diffiniad o ddyluniad ymchwil  Research design Definition</vt:lpstr>
      <vt:lpstr>Ymholiad Systematig  Systematic Enquiry</vt:lpstr>
      <vt:lpstr>Cael y pethau sylfaenol yn iawn
Getting the basics right</vt:lpstr>
      <vt:lpstr>PowerPoint Presentation</vt:lpstr>
      <vt:lpstr>ENGHRAIFFT DDA O DEITL A CHWESTIYNAU YMCHWIL …  A good example of a research title and questions…</vt:lpstr>
      <vt:lpstr>TASG     Task</vt:lpstr>
      <vt:lpstr>Pwysigrwydd y teit/nodau
Importance of the title/aims</vt:lpstr>
      <vt:lpstr>Cwestiynau ymchwil/amcanion Research questions/objectives</vt:lpstr>
      <vt:lpstr>Cwestiynau ymchwil/amcanion Research questions/objectives</vt:lpstr>
      <vt:lpstr>TASG      Task</vt:lpstr>
      <vt:lpstr>BETH I’W GYNNWYs   What to include</vt:lpstr>
      <vt:lpstr>BETH I’W GYNNWYS  What to include</vt:lpstr>
      <vt:lpstr>Nodau ac amcanion ymchwil RESEARCH aims and objectives </vt:lpstr>
      <vt:lpstr>Amcanion ymchwil Research objectives</vt:lpstr>
      <vt:lpstr>ADOLYGIAD LLENYDDIAETH LITERATURE REVIEW</vt:lpstr>
      <vt:lpstr>Methodoleg   Methodology</vt:lpstr>
      <vt:lpstr>Dulliau       Methods</vt:lpstr>
      <vt:lpstr>Llinellau amser ac Ystyriaethau Cyllideb Timelines and Budget Considerations Table 1: The XXX Research Project Gantt Chart Tabl 1: Siart Gantt Prosiect Ymchwil XXX</vt:lpstr>
      <vt:lpstr>SGILIAU  Ymgysylltu â Llenyddiaeth </vt:lpstr>
      <vt:lpstr>Engagement with Literature Skills </vt:lpstr>
      <vt:lpstr>Sgiliau Gwybodaeth a Dealltwriaeth </vt:lpstr>
      <vt:lpstr>Knowledge and Understanding Skills </vt:lpstr>
      <vt:lpstr>Sgiliau Gwybyddol a Deallusol </vt:lpstr>
      <vt:lpstr>Cognitive and Intellectual Skills </vt:lpstr>
      <vt:lpstr>Sgiliau Gwybyddol a Deallusol</vt:lpstr>
      <vt:lpstr>Cognitive and Intellectual Skills</vt:lpstr>
      <vt:lpstr>Sgiliau Ymarferol</vt:lpstr>
      <vt:lpstr>Practical Skills </vt:lpstr>
      <vt:lpstr>Sgiliau Trosglwyddadwy ar gyfer Bywyd ac Arfer Proffesiynol </vt:lpstr>
      <vt:lpstr>Transferable Skills for Life and Professional Practice  </vt:lpstr>
      <vt:lpstr>PowerPoint Presentation</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DSAW 7003 Research Methods for Work-Based Learning</dc:title>
  <dc:creator>ucs</dc:creator>
  <cp:lastModifiedBy>Alison Murphy</cp:lastModifiedBy>
  <cp:revision>167</cp:revision>
  <cp:lastPrinted>2014-10-02T07:30:48Z</cp:lastPrinted>
  <dcterms:created xsi:type="dcterms:W3CDTF">2014-09-09T20:19:59Z</dcterms:created>
  <dcterms:modified xsi:type="dcterms:W3CDTF">2025-03-13T09:42:40Z</dcterms:modified>
</cp:coreProperties>
</file>