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710" r:id="rId1"/>
  </p:sldMasterIdLst>
  <p:notesMasterIdLst>
    <p:notesMasterId r:id="rId54"/>
  </p:notesMasterIdLst>
  <p:handoutMasterIdLst>
    <p:handoutMasterId r:id="rId55"/>
  </p:handoutMasterIdLst>
  <p:sldIdLst>
    <p:sldId id="256" r:id="rId2"/>
    <p:sldId id="303" r:id="rId3"/>
    <p:sldId id="257" r:id="rId4"/>
    <p:sldId id="307" r:id="rId5"/>
    <p:sldId id="298" r:id="rId6"/>
    <p:sldId id="299" r:id="rId7"/>
    <p:sldId id="258" r:id="rId8"/>
    <p:sldId id="259" r:id="rId9"/>
    <p:sldId id="314" r:id="rId10"/>
    <p:sldId id="260" r:id="rId11"/>
    <p:sldId id="261" r:id="rId12"/>
    <p:sldId id="264" r:id="rId13"/>
    <p:sldId id="319" r:id="rId14"/>
    <p:sldId id="317" r:id="rId15"/>
    <p:sldId id="316" r:id="rId16"/>
    <p:sldId id="315" r:id="rId17"/>
    <p:sldId id="318" r:id="rId18"/>
    <p:sldId id="306" r:id="rId19"/>
    <p:sldId id="292" r:id="rId20"/>
    <p:sldId id="320" r:id="rId21"/>
    <p:sldId id="309" r:id="rId22"/>
    <p:sldId id="312" r:id="rId23"/>
    <p:sldId id="295" r:id="rId24"/>
    <p:sldId id="274" r:id="rId25"/>
    <p:sldId id="265" r:id="rId26"/>
    <p:sldId id="266" r:id="rId27"/>
    <p:sldId id="267" r:id="rId28"/>
    <p:sldId id="268" r:id="rId29"/>
    <p:sldId id="301" r:id="rId30"/>
    <p:sldId id="302" r:id="rId31"/>
    <p:sldId id="300" r:id="rId32"/>
    <p:sldId id="269" r:id="rId33"/>
    <p:sldId id="271" r:id="rId34"/>
    <p:sldId id="272" r:id="rId35"/>
    <p:sldId id="273" r:id="rId36"/>
    <p:sldId id="305" r:id="rId37"/>
    <p:sldId id="275" r:id="rId38"/>
    <p:sldId id="276" r:id="rId39"/>
    <p:sldId id="277" r:id="rId40"/>
    <p:sldId id="278" r:id="rId41"/>
    <p:sldId id="279" r:id="rId42"/>
    <p:sldId id="280" r:id="rId43"/>
    <p:sldId id="281" r:id="rId44"/>
    <p:sldId id="285" r:id="rId45"/>
    <p:sldId id="286" r:id="rId46"/>
    <p:sldId id="282" r:id="rId47"/>
    <p:sldId id="283" r:id="rId48"/>
    <p:sldId id="287" r:id="rId49"/>
    <p:sldId id="304" r:id="rId50"/>
    <p:sldId id="288" r:id="rId51"/>
    <p:sldId id="289" r:id="rId52"/>
    <p:sldId id="291" r:id="rId53"/>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87" autoAdjust="0"/>
    <p:restoredTop sz="94660"/>
  </p:normalViewPr>
  <p:slideViewPr>
    <p:cSldViewPr snapToGrid="0">
      <p:cViewPr varScale="1">
        <p:scale>
          <a:sx n="115" d="100"/>
          <a:sy n="115" d="100"/>
        </p:scale>
        <p:origin x="21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9012"/>
          </a:xfrm>
          <a:prstGeom prst="rect">
            <a:avLst/>
          </a:prstGeom>
        </p:spPr>
        <p:txBody>
          <a:bodyPr vert="horz" lIns="91440" tIns="45720" rIns="91440" bIns="45720" rtlCol="0"/>
          <a:lstStyle>
            <a:lvl1pPr algn="r">
              <a:defRPr sz="1200"/>
            </a:lvl1pPr>
          </a:lstStyle>
          <a:p>
            <a:fld id="{375D8199-DB74-406B-A74F-AC45E0FB0610}" type="datetimeFigureOut">
              <a:rPr lang="en-GB" smtClean="0"/>
              <a:t>06/02/2020</a:t>
            </a:fld>
            <a:endParaRPr lang="en-GB"/>
          </a:p>
        </p:txBody>
      </p:sp>
      <p:sp>
        <p:nvSpPr>
          <p:cNvPr id="4" name="Footer Placeholder 3"/>
          <p:cNvSpPr>
            <a:spLocks noGrp="1"/>
          </p:cNvSpPr>
          <p:nvPr>
            <p:ph type="ftr" sz="quarter" idx="2"/>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8"/>
            <a:ext cx="2971800" cy="499011"/>
          </a:xfrm>
          <a:prstGeom prst="rect">
            <a:avLst/>
          </a:prstGeom>
        </p:spPr>
        <p:txBody>
          <a:bodyPr vert="horz" lIns="91440" tIns="45720" rIns="91440" bIns="45720" rtlCol="0" anchor="b"/>
          <a:lstStyle>
            <a:lvl1pPr algn="r">
              <a:defRPr sz="1200"/>
            </a:lvl1pPr>
          </a:lstStyle>
          <a:p>
            <a:fld id="{4B917F37-D836-439B-B24E-4B8950C8EA43}" type="slidenum">
              <a:rPr lang="en-GB" smtClean="0"/>
              <a:t>‹#›</a:t>
            </a:fld>
            <a:endParaRPr lang="en-GB"/>
          </a:p>
        </p:txBody>
      </p:sp>
    </p:spTree>
    <p:extLst>
      <p:ext uri="{BB962C8B-B14F-4D97-AF65-F5344CB8AC3E}">
        <p14:creationId xmlns:p14="http://schemas.microsoft.com/office/powerpoint/2010/main" val="34845950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46D920E3-412D-4271-B7E7-4B7E24C59B3B}" type="datetimeFigureOut">
              <a:rPr lang="en-GB" smtClean="0"/>
              <a:t>06/02/2020</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2F492A97-F27B-4D91-9786-9BBF8B42276C}" type="slidenum">
              <a:rPr lang="en-GB" smtClean="0"/>
              <a:t>‹#›</a:t>
            </a:fld>
            <a:endParaRPr lang="en-GB"/>
          </a:p>
        </p:txBody>
      </p:sp>
    </p:spTree>
    <p:extLst>
      <p:ext uri="{BB962C8B-B14F-4D97-AF65-F5344CB8AC3E}">
        <p14:creationId xmlns:p14="http://schemas.microsoft.com/office/powerpoint/2010/main" val="2148981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1</a:t>
            </a:fld>
            <a:endParaRPr lang="en-GB"/>
          </a:p>
        </p:txBody>
      </p:sp>
    </p:spTree>
    <p:extLst>
      <p:ext uri="{BB962C8B-B14F-4D97-AF65-F5344CB8AC3E}">
        <p14:creationId xmlns:p14="http://schemas.microsoft.com/office/powerpoint/2010/main" val="1429425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3</a:t>
            </a:fld>
            <a:endParaRPr lang="en-GB"/>
          </a:p>
        </p:txBody>
      </p:sp>
    </p:spTree>
    <p:extLst>
      <p:ext uri="{BB962C8B-B14F-4D97-AF65-F5344CB8AC3E}">
        <p14:creationId xmlns:p14="http://schemas.microsoft.com/office/powerpoint/2010/main" val="34629067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2A7D9D9-FA78-42E8-B746-C12C6B1B5978}" type="datetime1">
              <a:rPr lang="en-US" smtClean="0"/>
              <a:t>2/6/2020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r>
              <a:rPr lang="en-US" smtClean="0"/>
              <a:t>
              </a:t>
            </a:r>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7557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BB5100-D8F3-4A3A-8F52-CFCCB2C26450}" type="datetime1">
              <a:rPr lang="en-US" smtClean="0"/>
              <a:t>2/6/2020</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8644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05759C-2A52-4D68-921A-29E73859771F}" type="datetime1">
              <a:rPr lang="en-US" smtClean="0"/>
              <a:t>2/6/2020</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324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552B1D8-20A3-42CE-87FF-4D5516F2B945}" type="datetime1">
              <a:rPr lang="en-US" smtClean="0"/>
              <a:t>2/6/2020</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8979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5BD194F-CDAC-426F-8AB7-369A33B846D7}" type="datetime1">
              <a:rPr lang="en-US" smtClean="0"/>
              <a:t>2/6/2020</a:t>
            </a:fld>
            <a:endParaRPr lang="en-US" dirty="0"/>
          </a:p>
        </p:txBody>
      </p:sp>
      <p:sp>
        <p:nvSpPr>
          <p:cNvPr id="8" name="Footer Placeholder 7"/>
          <p:cNvSpPr>
            <a:spLocks noGrp="1"/>
          </p:cNvSpPr>
          <p:nvPr>
            <p:ph type="ftr" sz="quarter" idx="11"/>
          </p:nvPr>
        </p:nvSpPr>
        <p:spPr/>
        <p:txBody>
          <a:bodyPr/>
          <a:lstStyle/>
          <a:p>
            <a:r>
              <a:rPr lang="en-US" smtClean="0"/>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0582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3A896B-250A-4B20-A61D-5859696BFA7B}" type="datetime1">
              <a:rPr lang="en-US" smtClean="0"/>
              <a:t>2/6/2020</a:t>
            </a:fld>
            <a:endParaRPr lang="en-US" dirty="0"/>
          </a:p>
        </p:txBody>
      </p:sp>
      <p:sp>
        <p:nvSpPr>
          <p:cNvPr id="4" name="Footer Placeholder 3"/>
          <p:cNvSpPr>
            <a:spLocks noGrp="1"/>
          </p:cNvSpPr>
          <p:nvPr>
            <p:ph type="ftr" sz="quarter" idx="11"/>
          </p:nvPr>
        </p:nvSpPr>
        <p:spPr/>
        <p:txBody>
          <a:bodyPr/>
          <a:lstStyle/>
          <a:p>
            <a:r>
              <a:rPr lang="en-US" smtClean="0"/>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4127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87B31A-51EB-4FAF-A065-E5BEB6EFDA42}" type="datetime1">
              <a:rPr lang="en-US" smtClean="0"/>
              <a:t>2/6/2020</a:t>
            </a:fld>
            <a:endParaRPr lang="en-US" dirty="0"/>
          </a:p>
        </p:txBody>
      </p:sp>
      <p:sp>
        <p:nvSpPr>
          <p:cNvPr id="3" name="Footer Placeholder 2"/>
          <p:cNvSpPr>
            <a:spLocks noGrp="1"/>
          </p:cNvSpPr>
          <p:nvPr>
            <p:ph type="ftr" sz="quarter" idx="11"/>
          </p:nvPr>
        </p:nvSpPr>
        <p:spPr/>
        <p:txBody>
          <a:bodyPr/>
          <a:lstStyle/>
          <a:p>
            <a:r>
              <a:rPr lang="en-US" smtClean="0"/>
              <a:t>
              </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3009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710AE4-7C60-4EB4-A64F-07F865AC2B93}" type="datetime1">
              <a:rPr lang="en-US" smtClean="0"/>
              <a:t>2/6/2020</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7033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B853C0-BE15-4C22-AD38-C1AA769A3F27}" type="datetime1">
              <a:rPr lang="en-US" smtClean="0"/>
              <a:t>2/6/2020</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3836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C42040-D6AC-48FD-9B02-C62B8A77FB97}" type="datetime1">
              <a:rPr lang="en-US" smtClean="0"/>
              <a:t>2/6/2020</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1820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D29D68-FFC8-45E7-95D9-0F110CA129C4}" type="datetime1">
              <a:rPr lang="en-US" smtClean="0"/>
              <a:t>2/6/2020</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81980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4F50D5-0860-47BE-96BD-E03B9D96FCE3}" type="datetime1">
              <a:rPr lang="en-US" smtClean="0"/>
              <a:t>2/6/2020</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6532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10A2387-1D77-43DE-8081-DCEEC1D67EE2}" type="datetime1">
              <a:rPr lang="en-US" smtClean="0"/>
              <a:t>2/6/2020</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977149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6F9EA26-DFBC-4F8E-932A-54E583B35E29}" type="datetime1">
              <a:rPr lang="en-US" smtClean="0"/>
              <a:t>2/6/2020</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86032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6F9EA26-DFBC-4F8E-932A-54E583B35E29}" type="datetime1">
              <a:rPr lang="en-US" smtClean="0"/>
              <a:t>2/6/2020</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386842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FD579A-7119-46C8-8804-BA280EE8B7C3}" type="datetime1">
              <a:rPr lang="en-US" smtClean="0"/>
              <a:t>2/6/2020</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7008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D64CFB3-434B-4953-A144-477F554F0263}" type="datetime1">
              <a:rPr lang="en-US" smtClean="0"/>
              <a:t>2/6/2020</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3831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6F9EA26-DFBC-4F8E-932A-54E583B35E29}" type="datetime1">
              <a:rPr lang="en-US" smtClean="0"/>
              <a:t>2/6/2020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smtClean="0"/>
              <a:t>
              </a:t>
            </a:r>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29686092"/>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 id="2147483724" r:id="rId14"/>
    <p:sldLayoutId id="2147483725" r:id="rId15"/>
    <p:sldLayoutId id="2147483726" r:id="rId16"/>
    <p:sldLayoutId id="2147483727" r:id="rId17"/>
  </p:sldLayoutIdLst>
  <p:hf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p4"/><Relationship Id="rId1" Type="http://schemas.openxmlformats.org/officeDocument/2006/relationships/video" Target="NULL" TargetMode="Externa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Sz3RPZeqGF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8" Type="http://schemas.openxmlformats.org/officeDocument/2006/relationships/hyperlink" Target="http://www.bbc.co.uk/news/health-30990913" TargetMode="External"/><Relationship Id="rId3" Type="http://schemas.openxmlformats.org/officeDocument/2006/relationships/hyperlink" Target="http://www.panicoa.org.uk/sites/default/files/CHOICE_final_report.pdf" TargetMode="External"/><Relationship Id="rId7" Type="http://schemas.openxmlformats.org/officeDocument/2006/relationships/hyperlink" Target="http://www.cpa.org.uk/ltc/older-people-vision-for-care-full.pdf" TargetMode="External"/><Relationship Id="rId2" Type="http://schemas.openxmlformats.org/officeDocument/2006/relationships/hyperlink" Target="http://theconversation.com/reducing-depression-in-nursing-homes-requires-more-than-just-antidepressants-38970" TargetMode="External"/><Relationship Id="rId1" Type="http://schemas.openxmlformats.org/officeDocument/2006/relationships/slideLayout" Target="../slideLayouts/slideLayout2.xml"/><Relationship Id="rId6" Type="http://schemas.openxmlformats.org/officeDocument/2006/relationships/hyperlink" Target="https://www.jrf.org.uk/report/costs-and-benefits-paying-all-lowest-paid-care-home-workers-uk-living-wage" TargetMode="External"/><Relationship Id="rId5" Type="http://schemas.openxmlformats.org/officeDocument/2006/relationships/hyperlink" Target="https://www.dictionary.com/e/gender-sexuality/positionality/" TargetMode="External"/><Relationship Id="rId4" Type="http://schemas.openxmlformats.org/officeDocument/2006/relationships/hyperlink" Target="http://www.cqc.org.uk/publications/major-report/state-care"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myhomelife.org.uk/good-practice/8-best-practice-themes/" TargetMode="External"/><Relationship Id="rId2" Type="http://schemas.openxmlformats.org/officeDocument/2006/relationships/hyperlink" Target="https://journals.sagepub.com/doi/full/10.1177/1609406919870075#articleCitationDownloadContainer" TargetMode="External"/><Relationship Id="rId1" Type="http://schemas.openxmlformats.org/officeDocument/2006/relationships/slideLayout" Target="../slideLayouts/slideLayout2.xml"/><Relationship Id="rId4" Type="http://schemas.openxmlformats.org/officeDocument/2006/relationships/hyperlink" Target="http://www.oxforddictionaries.com/definition/english/control"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01 - The Power">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13874" y="628714"/>
            <a:ext cx="609600" cy="609600"/>
          </a:xfrm>
          <a:prstGeom prst="rect">
            <a:avLst/>
          </a:prstGeom>
          <a:effectLst/>
        </p:spPr>
      </p:pic>
      <p:sp>
        <p:nvSpPr>
          <p:cNvPr id="2" name="Title 1"/>
          <p:cNvSpPr>
            <a:spLocks noGrp="1"/>
          </p:cNvSpPr>
          <p:nvPr>
            <p:ph type="ctrTitle"/>
          </p:nvPr>
        </p:nvSpPr>
        <p:spPr/>
        <p:txBody>
          <a:bodyPr/>
          <a:lstStyle/>
          <a:p>
            <a:r>
              <a:rPr lang="en-GB" sz="6600" dirty="0" smtClean="0"/>
              <a:t>Power and Empowerment</a:t>
            </a:r>
            <a:endParaRPr lang="en-GB" sz="6600"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989309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4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7423" y="979949"/>
            <a:ext cx="8825658" cy="2677648"/>
          </a:xfrm>
        </p:spPr>
        <p:txBody>
          <a:bodyPr/>
          <a:lstStyle/>
          <a:p>
            <a:r>
              <a:rPr lang="en-GB" sz="8800" dirty="0" smtClean="0"/>
              <a:t>What is Power?</a:t>
            </a:r>
            <a:endParaRPr lang="en-GB" sz="8800" dirty="0"/>
          </a:p>
        </p:txBody>
      </p:sp>
      <p:sp>
        <p:nvSpPr>
          <p:cNvPr id="3" name="Subtitle 2"/>
          <p:cNvSpPr>
            <a:spLocks noGrp="1"/>
          </p:cNvSpPr>
          <p:nvPr>
            <p:ph type="subTitle" idx="1"/>
          </p:nvPr>
        </p:nvSpPr>
        <p:spPr/>
        <p:txBody>
          <a:bodyPr>
            <a:normAutofit/>
          </a:bodyPr>
          <a:lstStyle/>
          <a:p>
            <a:r>
              <a:rPr lang="en-GB" sz="3200" dirty="0" smtClean="0"/>
              <a:t>Group Task</a:t>
            </a:r>
          </a:p>
          <a:p>
            <a:r>
              <a:rPr lang="en-GB" sz="3200" dirty="0" smtClean="0"/>
              <a:t>What Do you think power is?</a:t>
            </a:r>
            <a:endParaRPr lang="en-GB" sz="3200" dirty="0"/>
          </a:p>
        </p:txBody>
      </p:sp>
    </p:spTree>
    <p:extLst>
      <p:ext uri="{BB962C8B-B14F-4D97-AF65-F5344CB8AC3E}">
        <p14:creationId xmlns:p14="http://schemas.microsoft.com/office/powerpoint/2010/main" val="9958355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Power</a:t>
            </a:r>
            <a:r>
              <a:rPr lang="en-GB" dirty="0" smtClean="0"/>
              <a:t>?</a:t>
            </a:r>
            <a:endParaRPr lang="en-GB" dirty="0"/>
          </a:p>
        </p:txBody>
      </p:sp>
      <p:sp>
        <p:nvSpPr>
          <p:cNvPr id="3" name="Content Placeholder 2"/>
          <p:cNvSpPr>
            <a:spLocks noGrp="1"/>
          </p:cNvSpPr>
          <p:nvPr>
            <p:ph idx="1"/>
          </p:nvPr>
        </p:nvSpPr>
        <p:spPr>
          <a:xfrm>
            <a:off x="1483849" y="2575629"/>
            <a:ext cx="8825659" cy="1906155"/>
          </a:xfrm>
        </p:spPr>
        <p:txBody>
          <a:bodyPr>
            <a:normAutofit fontScale="92500" lnSpcReduction="10000"/>
          </a:bodyPr>
          <a:lstStyle/>
          <a:p>
            <a:r>
              <a:rPr lang="en-GB" dirty="0" smtClean="0">
                <a:latin typeface="+mj-lt"/>
                <a:cs typeface="Calibri" panose="020F0502020204030204" pitchFamily="34" charset="0"/>
              </a:rPr>
              <a:t>‘the probability that one actor within a social relationship will be in a position to carry out his own will despite resistance, regardless of the basis on which this probability exists’ </a:t>
            </a:r>
          </a:p>
          <a:p>
            <a:endParaRPr lang="en-GB" dirty="0" smtClean="0">
              <a:latin typeface="+mj-lt"/>
              <a:cs typeface="Calibri" panose="020F0502020204030204" pitchFamily="34" charset="0"/>
            </a:endParaRPr>
          </a:p>
          <a:p>
            <a:pPr marL="3657600" lvl="8" indent="0" algn="r">
              <a:buNone/>
            </a:pPr>
            <a:r>
              <a:rPr lang="en-GB" dirty="0">
                <a:latin typeface="+mj-lt"/>
                <a:cs typeface="Calibri" panose="020F0502020204030204" pitchFamily="34" charset="0"/>
              </a:rPr>
              <a:t>(Weber, 1978, </a:t>
            </a:r>
            <a:r>
              <a:rPr lang="en-GB" dirty="0" smtClean="0">
                <a:latin typeface="+mj-lt"/>
                <a:cs typeface="Calibri" panose="020F0502020204030204" pitchFamily="34" charset="0"/>
              </a:rPr>
              <a:t>p.53)</a:t>
            </a:r>
            <a:endParaRPr lang="en-GB" dirty="0">
              <a:latin typeface="+mj-lt"/>
              <a:cs typeface="Calibri" panose="020F0502020204030204" pitchFamily="34" charset="0"/>
            </a:endParaRPr>
          </a:p>
          <a:p>
            <a:pPr marL="0" indent="0" algn="r">
              <a:buNone/>
            </a:pPr>
            <a:endParaRPr lang="en-GB" sz="1200" dirty="0" smtClean="0">
              <a:latin typeface="+mj-lt"/>
              <a:cs typeface="Calibri" panose="020F0502020204030204" pitchFamily="34" charset="0"/>
            </a:endParaRPr>
          </a:p>
          <a:p>
            <a:pPr marL="0" indent="0">
              <a:buNone/>
            </a:pPr>
            <a:endParaRPr lang="en-GB" dirty="0" smtClean="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3</a:t>
            </a:fld>
            <a:endParaRPr lang="en-US" dirty="0"/>
          </a:p>
        </p:txBody>
      </p:sp>
      <p:sp>
        <p:nvSpPr>
          <p:cNvPr id="6" name="Content Placeholder 2"/>
          <p:cNvSpPr txBox="1">
            <a:spLocks/>
          </p:cNvSpPr>
          <p:nvPr/>
        </p:nvSpPr>
        <p:spPr>
          <a:xfrm>
            <a:off x="1483849" y="4481784"/>
            <a:ext cx="8825659" cy="190615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200" dirty="0">
                <a:latin typeface="+mj-lt"/>
                <a:cs typeface="Calibri" panose="020F0502020204030204" pitchFamily="34" charset="0"/>
              </a:rPr>
              <a:t>‘the capacity of some persons to produce intended and foreseen effects on others’ </a:t>
            </a:r>
          </a:p>
          <a:p>
            <a:pPr marL="0" indent="0" algn="r">
              <a:buNone/>
            </a:pPr>
            <a:endParaRPr lang="en-GB" sz="1200" dirty="0" smtClean="0">
              <a:latin typeface="+mj-lt"/>
              <a:cs typeface="Calibri" panose="020F0502020204030204" pitchFamily="34" charset="0"/>
            </a:endParaRPr>
          </a:p>
          <a:p>
            <a:pPr marL="0" indent="0" algn="r">
              <a:buNone/>
            </a:pPr>
            <a:r>
              <a:rPr lang="en-GB" sz="1200" dirty="0" smtClean="0">
                <a:latin typeface="+mj-lt"/>
                <a:cs typeface="Calibri" panose="020F0502020204030204" pitchFamily="34" charset="0"/>
              </a:rPr>
              <a:t>(</a:t>
            </a:r>
            <a:r>
              <a:rPr lang="en-GB" sz="1200" dirty="0">
                <a:latin typeface="+mj-lt"/>
                <a:cs typeface="Calibri" panose="020F0502020204030204" pitchFamily="34" charset="0"/>
              </a:rPr>
              <a:t>Wrong. 2009, p.2)</a:t>
            </a:r>
          </a:p>
          <a:p>
            <a:endParaRPr lang="en-GB" dirty="0">
              <a:latin typeface="+mj-lt"/>
              <a:cs typeface="Calibri" panose="020F0502020204030204" pitchFamily="34" charset="0"/>
            </a:endParaRPr>
          </a:p>
          <a:p>
            <a:endParaRPr lang="en-GB" dirty="0">
              <a:latin typeface="+mj-lt"/>
              <a:cs typeface="Calibri" panose="020F0502020204030204" pitchFamily="34" charset="0"/>
            </a:endParaRPr>
          </a:p>
          <a:p>
            <a:pPr marL="0" indent="0">
              <a:buFont typeface="Wingdings 3" charset="2"/>
              <a:buNone/>
            </a:pPr>
            <a:endParaRPr lang="en-GB" dirty="0" smtClean="0">
              <a:latin typeface="+mj-lt"/>
              <a:cs typeface="Calibri" panose="020F0502020204030204" pitchFamily="34" charset="0"/>
            </a:endParaRPr>
          </a:p>
        </p:txBody>
      </p:sp>
    </p:spTree>
    <p:extLst>
      <p:ext uri="{BB962C8B-B14F-4D97-AF65-F5344CB8AC3E}">
        <p14:creationId xmlns:p14="http://schemas.microsoft.com/office/powerpoint/2010/main" val="680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42"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1000"/>
                                        <p:tgtEl>
                                          <p:spTgt spid="3">
                                            <p:txEl>
                                              <p:pRg st="2" end="2"/>
                                            </p:txEl>
                                          </p:spTgt>
                                        </p:tgtEl>
                                      </p:cBhvr>
                                    </p:animEffect>
                                    <p:anim calcmode="lin" valueType="num">
                                      <p:cBhvr>
                                        <p:cTn id="1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42" presetClass="entr" presetSubtype="0" fill="hold" nodeType="with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Effect transition="in" filter="fade">
                                      <p:cBhvr>
                                        <p:cTn id="20" dur="1000"/>
                                        <p:tgtEl>
                                          <p:spTgt spid="6">
                                            <p:txEl>
                                              <p:pRg st="2" end="2"/>
                                            </p:txEl>
                                          </p:spTgt>
                                        </p:tgtEl>
                                      </p:cBhvr>
                                    </p:animEffect>
                                    <p:anim calcmode="lin" valueType="num">
                                      <p:cBhvr>
                                        <p:cTn id="21"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Power?</a:t>
            </a:r>
            <a:endParaRPr lang="en-GB" dirty="0"/>
          </a:p>
        </p:txBody>
      </p:sp>
      <p:sp>
        <p:nvSpPr>
          <p:cNvPr id="3" name="Content Placeholder 2"/>
          <p:cNvSpPr>
            <a:spLocks noGrp="1"/>
          </p:cNvSpPr>
          <p:nvPr>
            <p:ph idx="1"/>
          </p:nvPr>
        </p:nvSpPr>
        <p:spPr/>
        <p:txBody>
          <a:bodyPr/>
          <a:lstStyle/>
          <a:p>
            <a:r>
              <a:rPr lang="en-GB" dirty="0" smtClean="0"/>
              <a:t>There is not one specific clear definition…</a:t>
            </a:r>
          </a:p>
          <a:p>
            <a:pPr marL="0" indent="0">
              <a:buNone/>
            </a:pPr>
            <a:r>
              <a:rPr lang="en-GB" dirty="0" smtClean="0"/>
              <a:t> </a:t>
            </a:r>
          </a:p>
          <a:p>
            <a:pPr marL="0" indent="0">
              <a:buNone/>
            </a:pPr>
            <a:r>
              <a:rPr lang="en-GB" dirty="0" smtClean="0"/>
              <a:t>‘P</a:t>
            </a:r>
            <a:r>
              <a:rPr lang="en-GB" altLang="en-US" dirty="0" smtClean="0"/>
              <a:t>ower </a:t>
            </a:r>
            <a:r>
              <a:rPr lang="en-GB" altLang="en-US" dirty="0"/>
              <a:t>is a term that is widely used but nonetheless very hard to pin down </a:t>
            </a:r>
            <a:r>
              <a:rPr lang="en-GB" altLang="en-US" dirty="0" smtClean="0"/>
              <a:t>and…we </a:t>
            </a:r>
            <a:r>
              <a:rPr lang="en-GB" altLang="en-US" dirty="0"/>
              <a:t>will need to settle for a broader understanding of the term that takes account of different theoretical orientations towards it </a:t>
            </a:r>
            <a:r>
              <a:rPr lang="en-GB" altLang="en-US" sz="1200" dirty="0"/>
              <a:t>(Thompson, </a:t>
            </a:r>
            <a:r>
              <a:rPr lang="en-GB" altLang="en-US" sz="1200" dirty="0" smtClean="0"/>
              <a:t>2007, p.4</a:t>
            </a:r>
            <a:r>
              <a:rPr lang="en-GB" altLang="en-US" sz="1200" dirty="0"/>
              <a:t>).</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23862683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Game of Thrones - Power is Power">
            <a:hlinkClick r:id="" action="ppaction://media"/>
          </p:cNvPr>
          <p:cNvPicPr>
            <a:picLocks noGrp="1" noChangeAspect="1"/>
          </p:cNvPicPr>
          <p:nvPr>
            <p:ph idx="1"/>
            <a:videoFile r:link="rId1"/>
            <p:extLst>
              <p:ext uri="{DAA4B4D4-6D71-4841-9C94-3DE7FCFB9230}">
                <p14:media xmlns:p14="http://schemas.microsoft.com/office/powerpoint/2010/main" r:embed="rId2">
                  <p14:trim st="53000"/>
                </p14:media>
              </p:ext>
            </p:extLst>
          </p:nvPr>
        </p:nvPicPr>
        <p:blipFill>
          <a:blip r:embed="rId4"/>
          <a:stretch>
            <a:fillRect/>
          </a:stretch>
        </p:blipFill>
        <p:spPr>
          <a:xfrm>
            <a:off x="1023938" y="571500"/>
            <a:ext cx="10166350" cy="5737225"/>
          </a:xfrm>
        </p:spPr>
      </p:pic>
      <p:sp>
        <p:nvSpPr>
          <p:cNvPr id="4" name="Slide Number Placeholder 3"/>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314214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6</a:t>
            </a:fld>
            <a:endParaRPr lang="en-US" dirty="0"/>
          </a:p>
        </p:txBody>
      </p:sp>
      <p:pic>
        <p:nvPicPr>
          <p:cNvPr id="2" name="Schindlers List  what is power">
            <a:hlinkClick r:id="" action="ppaction://media"/>
          </p:cNvPr>
          <p:cNvPicPr>
            <a:picLocks noChangeAspect="1"/>
          </p:cNvPicPr>
          <p:nvPr>
            <a:videoFile r:link="rId1"/>
            <p:extLst>
              <p:ext uri="{DAA4B4D4-6D71-4841-9C94-3DE7FCFB9230}">
                <p14:media xmlns:p14="http://schemas.microsoft.com/office/powerpoint/2010/main" r:embed="rId2">
                  <p14:trim st="23000"/>
                </p14:media>
              </p:ext>
            </p:extLst>
          </p:nvPr>
        </p:nvPicPr>
        <p:blipFill>
          <a:blip r:embed="rId4"/>
          <a:stretch>
            <a:fillRect/>
          </a:stretch>
        </p:blipFill>
        <p:spPr>
          <a:xfrm>
            <a:off x="1352919" y="-96252"/>
            <a:ext cx="9107905" cy="6954252"/>
          </a:xfrm>
          <a:prstGeom prst="rect">
            <a:avLst/>
          </a:prstGeom>
        </p:spPr>
      </p:pic>
    </p:spTree>
    <p:extLst>
      <p:ext uri="{BB962C8B-B14F-4D97-AF65-F5344CB8AC3E}">
        <p14:creationId xmlns:p14="http://schemas.microsoft.com/office/powerpoint/2010/main" val="186311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Power C</a:t>
            </a:r>
            <a:r>
              <a:rPr lang="en-GB" dirty="0" smtClean="0">
                <a:ea typeface="Calibri" panose="020F0502020204030204" pitchFamily="34" charset="0"/>
                <a:cs typeface="Times New Roman" panose="02020603050405020304" pitchFamily="18" charset="0"/>
              </a:rPr>
              <a:t>an be Operated </a:t>
            </a:r>
            <a:r>
              <a:rPr lang="en-GB" dirty="0">
                <a:ea typeface="Calibri" panose="020F0502020204030204" pitchFamily="34" charset="0"/>
                <a:cs typeface="Times New Roman" panose="02020603050405020304" pitchFamily="18" charset="0"/>
              </a:rPr>
              <a:t>on T</a:t>
            </a:r>
            <a:r>
              <a:rPr lang="en-GB" dirty="0" smtClean="0">
                <a:ea typeface="Calibri" panose="020F0502020204030204" pitchFamily="34" charset="0"/>
                <a:cs typeface="Times New Roman" panose="02020603050405020304" pitchFamily="18" charset="0"/>
              </a:rPr>
              <a:t>hree </a:t>
            </a:r>
            <a:r>
              <a:rPr lang="en-GB" dirty="0">
                <a:ea typeface="Calibri" panose="020F0502020204030204" pitchFamily="34" charset="0"/>
                <a:cs typeface="Times New Roman" panose="02020603050405020304" pitchFamily="18" charset="0"/>
              </a:rPr>
              <a:t>L</a:t>
            </a:r>
            <a:r>
              <a:rPr lang="en-GB" dirty="0" smtClean="0">
                <a:ea typeface="Calibri" panose="020F0502020204030204" pitchFamily="34" charset="0"/>
                <a:cs typeface="Times New Roman" panose="02020603050405020304" pitchFamily="18" charset="0"/>
              </a:rPr>
              <a:t>evels . . .</a:t>
            </a:r>
            <a:endParaRPr lang="en-GB" dirty="0"/>
          </a:p>
        </p:txBody>
      </p:sp>
      <p:sp>
        <p:nvSpPr>
          <p:cNvPr id="3" name="Content Placeholder 2"/>
          <p:cNvSpPr>
            <a:spLocks noGrp="1"/>
          </p:cNvSpPr>
          <p:nvPr>
            <p:ph idx="1"/>
          </p:nvPr>
        </p:nvSpPr>
        <p:spPr>
          <a:xfrm>
            <a:off x="1834662" y="2741999"/>
            <a:ext cx="8825659" cy="3416300"/>
          </a:xfrm>
        </p:spPr>
        <p:txBody>
          <a:bodyPr/>
          <a:lstStyle/>
          <a:p>
            <a:r>
              <a:rPr lang="en-GB" dirty="0" smtClean="0">
                <a:latin typeface="+mj-lt"/>
                <a:cs typeface="Calibri" panose="020F0502020204030204" pitchFamily="34" charset="0"/>
              </a:rPr>
              <a:t>Personal - An </a:t>
            </a:r>
            <a:r>
              <a:rPr lang="en-GB" dirty="0">
                <a:latin typeface="+mj-lt"/>
                <a:cs typeface="Calibri" panose="020F0502020204030204" pitchFamily="34" charset="0"/>
              </a:rPr>
              <a:t>individual uses power to achieve their own </a:t>
            </a:r>
            <a:r>
              <a:rPr lang="en-GB" dirty="0" smtClean="0">
                <a:latin typeface="+mj-lt"/>
                <a:cs typeface="Calibri" panose="020F0502020204030204" pitchFamily="34" charset="0"/>
              </a:rPr>
              <a:t>ends</a:t>
            </a:r>
          </a:p>
          <a:p>
            <a:endParaRPr lang="en-GB" dirty="0">
              <a:latin typeface="+mj-lt"/>
              <a:cs typeface="Calibri" panose="020F0502020204030204" pitchFamily="34" charset="0"/>
            </a:endParaRPr>
          </a:p>
          <a:p>
            <a:r>
              <a:rPr lang="en-GB" dirty="0" smtClean="0">
                <a:latin typeface="+mj-lt"/>
                <a:cs typeface="Calibri" panose="020F0502020204030204" pitchFamily="34" charset="0"/>
              </a:rPr>
              <a:t>Cultural - Socialised </a:t>
            </a:r>
            <a:r>
              <a:rPr lang="en-GB" dirty="0">
                <a:latin typeface="+mj-lt"/>
                <a:cs typeface="Calibri" panose="020F0502020204030204" pitchFamily="34" charset="0"/>
              </a:rPr>
              <a:t>behaviours, values and </a:t>
            </a:r>
            <a:r>
              <a:rPr lang="en-GB" dirty="0" smtClean="0">
                <a:latin typeface="+mj-lt"/>
                <a:cs typeface="Calibri" panose="020F0502020204030204" pitchFamily="34" charset="0"/>
              </a:rPr>
              <a:t>beliefs</a:t>
            </a:r>
          </a:p>
          <a:p>
            <a:endParaRPr lang="en-GB" dirty="0">
              <a:latin typeface="+mj-lt"/>
              <a:cs typeface="Calibri" panose="020F0502020204030204" pitchFamily="34" charset="0"/>
            </a:endParaRPr>
          </a:p>
          <a:p>
            <a:r>
              <a:rPr lang="en-GB" dirty="0" smtClean="0">
                <a:latin typeface="+mj-lt"/>
                <a:cs typeface="Calibri" panose="020F0502020204030204" pitchFamily="34" charset="0"/>
              </a:rPr>
              <a:t>Structural - Government </a:t>
            </a:r>
            <a:r>
              <a:rPr lang="en-GB" dirty="0">
                <a:latin typeface="+mj-lt"/>
                <a:cs typeface="Calibri" panose="020F0502020204030204" pitchFamily="34" charset="0"/>
              </a:rPr>
              <a:t>and other organisations and </a:t>
            </a:r>
            <a:r>
              <a:rPr lang="en-GB" dirty="0" smtClean="0">
                <a:latin typeface="+mj-lt"/>
                <a:cs typeface="Calibri" panose="020F0502020204030204" pitchFamily="34" charset="0"/>
              </a:rPr>
              <a:t>institutions</a:t>
            </a:r>
          </a:p>
          <a:p>
            <a:endParaRPr lang="en-GB" dirty="0">
              <a:latin typeface="+mj-lt"/>
              <a:cs typeface="Calibri" panose="020F0502020204030204" pitchFamily="34" charset="0"/>
            </a:endParaRP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7</a:t>
            </a:fld>
            <a:endParaRPr lang="en-US" dirty="0"/>
          </a:p>
        </p:txBody>
      </p:sp>
      <p:sp>
        <p:nvSpPr>
          <p:cNvPr id="5" name="Rectangle 4"/>
          <p:cNvSpPr/>
          <p:nvPr/>
        </p:nvSpPr>
        <p:spPr>
          <a:xfrm>
            <a:off x="9916367" y="6019800"/>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2006)</a:t>
            </a:r>
          </a:p>
        </p:txBody>
      </p:sp>
    </p:spTree>
    <p:extLst>
      <p:ext uri="{BB962C8B-B14F-4D97-AF65-F5344CB8AC3E}">
        <p14:creationId xmlns:p14="http://schemas.microsoft.com/office/powerpoint/2010/main" val="3547573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42"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a typeface="Calibri" panose="020F0502020204030204" pitchFamily="34" charset="0"/>
                <a:cs typeface="Times New Roman" panose="02020603050405020304" pitchFamily="18" charset="0"/>
              </a:rPr>
              <a:t>Concepts </a:t>
            </a:r>
            <a:r>
              <a:rPr lang="en-GB" dirty="0">
                <a:ea typeface="Calibri" panose="020F0502020204030204" pitchFamily="34" charset="0"/>
                <a:cs typeface="Times New Roman" panose="02020603050405020304" pitchFamily="18" charset="0"/>
              </a:rPr>
              <a:t>of P</a:t>
            </a:r>
            <a:r>
              <a:rPr lang="en-GB" dirty="0" smtClean="0">
                <a:ea typeface="Calibri" panose="020F0502020204030204" pitchFamily="34" charset="0"/>
                <a:cs typeface="Times New Roman" panose="02020603050405020304" pitchFamily="18" charset="0"/>
              </a:rPr>
              <a:t>ower . . .</a:t>
            </a:r>
            <a:endParaRPr lang="en-GB" dirty="0"/>
          </a:p>
        </p:txBody>
      </p:sp>
      <p:sp>
        <p:nvSpPr>
          <p:cNvPr id="3" name="Content Placeholder 2"/>
          <p:cNvSpPr>
            <a:spLocks noGrp="1"/>
          </p:cNvSpPr>
          <p:nvPr>
            <p:ph idx="1"/>
          </p:nvPr>
        </p:nvSpPr>
        <p:spPr>
          <a:xfrm>
            <a:off x="1154953" y="2822575"/>
            <a:ext cx="9930789" cy="3416300"/>
          </a:xfrm>
        </p:spPr>
        <p:txBody>
          <a:bodyPr/>
          <a:lstStyle/>
          <a:p>
            <a:r>
              <a:rPr lang="en-GB" sz="2800" dirty="0">
                <a:latin typeface="+mj-lt"/>
                <a:cs typeface="Calibri" panose="020F0502020204030204" pitchFamily="34" charset="0"/>
              </a:rPr>
              <a:t>Power </a:t>
            </a:r>
            <a:r>
              <a:rPr lang="en-GB" sz="2800" dirty="0" smtClean="0">
                <a:latin typeface="+mj-lt"/>
                <a:cs typeface="Calibri" panose="020F0502020204030204" pitchFamily="34" charset="0"/>
              </a:rPr>
              <a:t>to - Having </a:t>
            </a:r>
            <a:r>
              <a:rPr lang="en-GB" sz="2800" dirty="0">
                <a:latin typeface="+mj-lt"/>
                <a:cs typeface="Calibri" panose="020F0502020204030204" pitchFamily="34" charset="0"/>
              </a:rPr>
              <a:t>the potential to achieve ones </a:t>
            </a:r>
            <a:r>
              <a:rPr lang="en-GB" sz="2800" dirty="0" smtClean="0">
                <a:latin typeface="+mj-lt"/>
                <a:cs typeface="Calibri" panose="020F0502020204030204" pitchFamily="34" charset="0"/>
              </a:rPr>
              <a:t>ends</a:t>
            </a:r>
          </a:p>
          <a:p>
            <a:r>
              <a:rPr lang="en-GB" sz="2800" dirty="0">
                <a:latin typeface="+mj-lt"/>
                <a:cs typeface="Calibri" panose="020F0502020204030204" pitchFamily="34" charset="0"/>
              </a:rPr>
              <a:t>Power over - How power can be used to </a:t>
            </a:r>
            <a:r>
              <a:rPr lang="en-GB" sz="2800" dirty="0" smtClean="0">
                <a:latin typeface="+mj-lt"/>
                <a:cs typeface="Calibri" panose="020F0502020204030204" pitchFamily="34" charset="0"/>
              </a:rPr>
              <a:t>dominate</a:t>
            </a:r>
          </a:p>
          <a:p>
            <a:r>
              <a:rPr lang="en-GB" sz="2800" dirty="0" smtClean="0">
                <a:latin typeface="+mj-lt"/>
                <a:cs typeface="Calibri" panose="020F0502020204030204" pitchFamily="34" charset="0"/>
              </a:rPr>
              <a:t>Power with- Building collective strength</a:t>
            </a:r>
          </a:p>
          <a:p>
            <a:r>
              <a:rPr lang="en-GB" sz="2800" dirty="0" smtClean="0">
                <a:latin typeface="+mj-lt"/>
                <a:cs typeface="Calibri" panose="020F0502020204030204" pitchFamily="34" charset="0"/>
              </a:rPr>
              <a:t>Power within- </a:t>
            </a:r>
            <a:r>
              <a:rPr lang="en-GB" sz="2800" dirty="0"/>
              <a:t>T</a:t>
            </a:r>
            <a:r>
              <a:rPr lang="en-GB" sz="2800" dirty="0" smtClean="0"/>
              <a:t>he </a:t>
            </a:r>
            <a:r>
              <a:rPr lang="en-GB" sz="2800" dirty="0"/>
              <a:t>capacity to imagine and have hope</a:t>
            </a:r>
            <a:endParaRPr lang="en-GB" sz="2800" dirty="0">
              <a:latin typeface="+mj-lt"/>
              <a:cs typeface="Calibri" panose="020F0502020204030204" pitchFamily="34" charset="0"/>
            </a:endParaRPr>
          </a:p>
          <a:p>
            <a:endParaRPr lang="en-GB" sz="2800" dirty="0" smtClean="0">
              <a:latin typeface="+mj-lt"/>
              <a:cs typeface="Calibri" panose="020F0502020204030204" pitchFamily="34" charset="0"/>
            </a:endParaRPr>
          </a:p>
          <a:p>
            <a:endParaRPr lang="en-GB" sz="2800" dirty="0" smtClean="0">
              <a:latin typeface="+mj-lt"/>
              <a:cs typeface="Calibri" panose="020F0502020204030204" pitchFamily="34" charset="0"/>
            </a:endParaRPr>
          </a:p>
          <a:p>
            <a:endParaRPr lang="en-GB" sz="2800" dirty="0" smtClean="0">
              <a:latin typeface="+mj-lt"/>
              <a:cs typeface="Calibri" panose="020F0502020204030204" pitchFamily="34" charset="0"/>
            </a:endParaRPr>
          </a:p>
          <a:p>
            <a:pPr marL="0" indent="0">
              <a:buNone/>
            </a:pPr>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8</a:t>
            </a:fld>
            <a:endParaRPr lang="en-US" dirty="0"/>
          </a:p>
        </p:txBody>
      </p:sp>
      <p:sp>
        <p:nvSpPr>
          <p:cNvPr id="5" name="Rectangle 4"/>
          <p:cNvSpPr/>
          <p:nvPr/>
        </p:nvSpPr>
        <p:spPr>
          <a:xfrm>
            <a:off x="9689680" y="3656998"/>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2007)</a:t>
            </a:r>
          </a:p>
        </p:txBody>
      </p:sp>
    </p:spTree>
    <p:extLst>
      <p:ext uri="{BB962C8B-B14F-4D97-AF65-F5344CB8AC3E}">
        <p14:creationId xmlns:p14="http://schemas.microsoft.com/office/powerpoint/2010/main" val="363896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42"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dirty="0" smtClean="0"/>
              <a:t>Individual Exercise</a:t>
            </a:r>
          </a:p>
        </p:txBody>
      </p:sp>
      <p:sp>
        <p:nvSpPr>
          <p:cNvPr id="10243" name="Rectangle 3"/>
          <p:cNvSpPr>
            <a:spLocks noGrp="1" noChangeArrowheads="1"/>
          </p:cNvSpPr>
          <p:nvPr>
            <p:ph type="body" idx="1"/>
          </p:nvPr>
        </p:nvSpPr>
        <p:spPr>
          <a:xfrm>
            <a:off x="1866784" y="2551489"/>
            <a:ext cx="8229600" cy="3466925"/>
          </a:xfrm>
        </p:spPr>
        <p:txBody>
          <a:bodyPr/>
          <a:lstStyle/>
          <a:p>
            <a:pPr eaLnBrk="1" hangingPunct="1"/>
            <a:r>
              <a:rPr lang="en-GB" altLang="en-US" dirty="0"/>
              <a:t>Identify three times in your life when you have felt powerful.</a:t>
            </a:r>
          </a:p>
          <a:p>
            <a:pPr eaLnBrk="1" hangingPunct="1"/>
            <a:endParaRPr lang="en-GB" altLang="en-US" sz="1800" dirty="0"/>
          </a:p>
          <a:p>
            <a:pPr eaLnBrk="1" hangingPunct="1"/>
            <a:r>
              <a:rPr lang="en-GB" altLang="en-US" dirty="0"/>
              <a:t>Identify three times in your life when you have felt powerless or oppressed.</a:t>
            </a:r>
          </a:p>
          <a:p>
            <a:pPr eaLnBrk="1" hangingPunct="1"/>
            <a:endParaRPr lang="en-GB" altLang="en-US" sz="1800" dirty="0"/>
          </a:p>
          <a:p>
            <a:pPr eaLnBrk="1" hangingPunct="1"/>
            <a:r>
              <a:rPr lang="en-GB" altLang="en-US" dirty="0"/>
              <a:t>In pairs try to identify why you felt powerful or powerless and use these characteristics to help you come up with a definition of power.</a:t>
            </a:r>
          </a:p>
        </p:txBody>
      </p:sp>
    </p:spTree>
    <p:extLst>
      <p:ext uri="{BB962C8B-B14F-4D97-AF65-F5344CB8AC3E}">
        <p14:creationId xmlns:p14="http://schemas.microsoft.com/office/powerpoint/2010/main" val="25428731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Control</a:t>
            </a:r>
            <a:r>
              <a:rPr lang="en-GB" dirty="0" smtClean="0"/>
              <a:t>?</a:t>
            </a:r>
            <a:endParaRPr lang="en-GB" dirty="0"/>
          </a:p>
        </p:txBody>
      </p:sp>
      <p:sp>
        <p:nvSpPr>
          <p:cNvPr id="3" name="Content Placeholder 2"/>
          <p:cNvSpPr>
            <a:spLocks noGrp="1"/>
          </p:cNvSpPr>
          <p:nvPr>
            <p:ph idx="1"/>
          </p:nvPr>
        </p:nvSpPr>
        <p:spPr>
          <a:xfrm>
            <a:off x="1154954" y="2603500"/>
            <a:ext cx="10325846" cy="3949700"/>
          </a:xfrm>
        </p:spPr>
        <p:txBody>
          <a:bodyPr>
            <a:normAutofit fontScale="62500" lnSpcReduction="20000"/>
          </a:bodyPr>
          <a:lstStyle/>
          <a:p>
            <a:r>
              <a:rPr lang="en-GB" sz="2900" dirty="0">
                <a:latin typeface="+mj-lt"/>
                <a:cs typeface="Calibri" panose="020F0502020204030204" pitchFamily="34" charset="0"/>
              </a:rPr>
              <a:t>‘The power to influence or direct people’s behaviour or the course of events’ </a:t>
            </a:r>
          </a:p>
          <a:p>
            <a:pPr marL="0" indent="0" algn="r">
              <a:buNone/>
            </a:pPr>
            <a:r>
              <a:rPr lang="en-GB" sz="1900" dirty="0" smtClean="0">
                <a:latin typeface="+mj-lt"/>
                <a:cs typeface="Calibri" panose="020F0502020204030204" pitchFamily="34" charset="0"/>
              </a:rPr>
              <a:t>(</a:t>
            </a:r>
            <a:r>
              <a:rPr lang="en-GB" sz="1900" dirty="0">
                <a:latin typeface="+mj-lt"/>
                <a:cs typeface="Calibri" panose="020F0502020204030204" pitchFamily="34" charset="0"/>
              </a:rPr>
              <a:t>Oxford Dictionaries, 2016</a:t>
            </a:r>
            <a:r>
              <a:rPr lang="en-GB" sz="1900" dirty="0" smtClean="0">
                <a:latin typeface="+mj-lt"/>
                <a:cs typeface="Calibri" panose="020F0502020204030204" pitchFamily="34" charset="0"/>
              </a:rPr>
              <a:t>)</a:t>
            </a:r>
            <a:endParaRPr lang="en-GB" sz="1900" dirty="0">
              <a:latin typeface="+mj-lt"/>
              <a:cs typeface="Calibri" panose="020F0502020204030204" pitchFamily="34" charset="0"/>
            </a:endParaRPr>
          </a:p>
          <a:p>
            <a:endParaRPr lang="en-GB" sz="2900" dirty="0" smtClean="0">
              <a:latin typeface="+mj-lt"/>
              <a:cs typeface="Calibri" panose="020F0502020204030204" pitchFamily="34" charset="0"/>
            </a:endParaRPr>
          </a:p>
          <a:p>
            <a:pPr marL="0" indent="0">
              <a:buNone/>
            </a:pPr>
            <a:r>
              <a:rPr lang="en-GB" sz="2900" b="1" u="sng" dirty="0" smtClean="0">
                <a:latin typeface="+mj-lt"/>
                <a:cs typeface="Calibri" panose="020F0502020204030204" pitchFamily="34" charset="0"/>
              </a:rPr>
              <a:t>Social Control</a:t>
            </a:r>
          </a:p>
          <a:p>
            <a:endParaRPr lang="en-GB" sz="2900" dirty="0">
              <a:latin typeface="+mj-lt"/>
              <a:cs typeface="Calibri" panose="020F0502020204030204" pitchFamily="34" charset="0"/>
            </a:endParaRPr>
          </a:p>
          <a:p>
            <a:r>
              <a:rPr lang="en-GB" sz="2900" dirty="0">
                <a:latin typeface="+mj-lt"/>
                <a:cs typeface="Calibri" panose="020F0502020204030204" pitchFamily="34" charset="0"/>
              </a:rPr>
              <a:t>The regulation of the behaviour of individuals to be within expected norms and values of a </a:t>
            </a:r>
            <a:r>
              <a:rPr lang="en-GB" sz="2900" dirty="0" smtClean="0">
                <a:latin typeface="+mj-lt"/>
                <a:cs typeface="Calibri" panose="020F0502020204030204" pitchFamily="34" charset="0"/>
              </a:rPr>
              <a:t>society</a:t>
            </a:r>
          </a:p>
          <a:p>
            <a:endParaRPr lang="en-GB" sz="2900" dirty="0">
              <a:latin typeface="+mj-lt"/>
              <a:cs typeface="Calibri" panose="020F0502020204030204" pitchFamily="34" charset="0"/>
            </a:endParaRPr>
          </a:p>
          <a:p>
            <a:r>
              <a:rPr lang="en-GB" sz="2900" b="1" dirty="0">
                <a:latin typeface="+mj-lt"/>
                <a:cs typeface="Calibri" panose="020F0502020204030204" pitchFamily="34" charset="0"/>
              </a:rPr>
              <a:t>Informal </a:t>
            </a:r>
            <a:r>
              <a:rPr lang="en-GB" sz="2900" b="1" dirty="0" smtClean="0">
                <a:latin typeface="+mj-lt"/>
                <a:cs typeface="Calibri" panose="020F0502020204030204" pitchFamily="34" charset="0"/>
              </a:rPr>
              <a:t>control </a:t>
            </a:r>
            <a:r>
              <a:rPr lang="en-GB" sz="2900" dirty="0" smtClean="0">
                <a:latin typeface="+mj-lt"/>
                <a:cs typeface="Calibri" panose="020F0502020204030204" pitchFamily="34" charset="0"/>
              </a:rPr>
              <a:t>- Control </a:t>
            </a:r>
            <a:r>
              <a:rPr lang="en-GB" sz="2900" dirty="0">
                <a:latin typeface="+mj-lt"/>
                <a:cs typeface="Calibri" panose="020F0502020204030204" pitchFamily="34" charset="0"/>
              </a:rPr>
              <a:t>by peer </a:t>
            </a:r>
            <a:r>
              <a:rPr lang="en-GB" sz="2900" dirty="0" smtClean="0">
                <a:latin typeface="+mj-lt"/>
                <a:cs typeface="Calibri" panose="020F0502020204030204" pitchFamily="34" charset="0"/>
              </a:rPr>
              <a:t>group</a:t>
            </a:r>
          </a:p>
          <a:p>
            <a:endParaRPr lang="en-GB" sz="2900" dirty="0">
              <a:latin typeface="+mj-lt"/>
              <a:cs typeface="Calibri" panose="020F0502020204030204" pitchFamily="34" charset="0"/>
            </a:endParaRPr>
          </a:p>
          <a:p>
            <a:r>
              <a:rPr lang="en-GB" sz="2900" b="1" dirty="0">
                <a:latin typeface="+mj-lt"/>
                <a:cs typeface="Calibri" panose="020F0502020204030204" pitchFamily="34" charset="0"/>
              </a:rPr>
              <a:t>Formal </a:t>
            </a:r>
            <a:r>
              <a:rPr lang="en-GB" sz="2900" b="1" dirty="0" smtClean="0">
                <a:latin typeface="+mj-lt"/>
                <a:cs typeface="Calibri" panose="020F0502020204030204" pitchFamily="34" charset="0"/>
              </a:rPr>
              <a:t>control </a:t>
            </a:r>
            <a:r>
              <a:rPr lang="en-GB" sz="2900" dirty="0" smtClean="0">
                <a:latin typeface="+mj-lt"/>
                <a:cs typeface="Calibri" panose="020F0502020204030204" pitchFamily="34" charset="0"/>
              </a:rPr>
              <a:t>- Laws </a:t>
            </a:r>
            <a:r>
              <a:rPr lang="en-GB" sz="2900" dirty="0">
                <a:latin typeface="+mj-lt"/>
                <a:cs typeface="Calibri" panose="020F0502020204030204" pitchFamily="34" charset="0"/>
              </a:rPr>
              <a:t>and rules enforced by government and organisations</a:t>
            </a:r>
          </a:p>
          <a:p>
            <a:pPr marL="0" indent="0" algn="r">
              <a:buNone/>
            </a:pPr>
            <a:r>
              <a:rPr lang="en-GB" sz="1900" dirty="0">
                <a:latin typeface="+mj-lt"/>
                <a:cs typeface="Calibri" panose="020F0502020204030204" pitchFamily="34" charset="0"/>
              </a:rPr>
              <a:t>(Moore, 2001</a:t>
            </a:r>
            <a:r>
              <a:rPr lang="en-GB" sz="1900" dirty="0" smtClean="0">
                <a:latin typeface="+mj-lt"/>
                <a:cs typeface="Calibri" panose="020F0502020204030204" pitchFamily="34" charset="0"/>
              </a:rPr>
              <a:t>)</a:t>
            </a:r>
            <a:endParaRPr lang="en-GB" sz="1900" dirty="0">
              <a:latin typeface="+mj-lt"/>
              <a:cs typeface="Calibri" panose="020F0502020204030204" pitchFamily="34" charset="0"/>
            </a:endParaRP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180044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42"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1000"/>
                                        <p:tgtEl>
                                          <p:spTgt spid="3">
                                            <p:txEl>
                                              <p:pRg st="1" end="1"/>
                                            </p:txEl>
                                          </p:spTgt>
                                        </p:tgtEl>
                                      </p:cBhvr>
                                    </p:animEffect>
                                    <p:anim calcmode="lin" valueType="num">
                                      <p:cBhvr>
                                        <p:cTn id="1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500"/>
                                        <p:tgtEl>
                                          <p:spTgt spid="3">
                                            <p:txEl>
                                              <p:pRg st="9" end="9"/>
                                            </p:txEl>
                                          </p:spTgt>
                                        </p:tgtEl>
                                      </p:cBhvr>
                                    </p:animEffect>
                                  </p:childTnLst>
                                </p:cTn>
                              </p:par>
                              <p:par>
                                <p:cTn id="33" presetID="42" presetClass="entr" presetSubtype="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Effect transition="in" filter="fade">
                                      <p:cBhvr>
                                        <p:cTn id="35" dur="1000"/>
                                        <p:tgtEl>
                                          <p:spTgt spid="3">
                                            <p:txEl>
                                              <p:pRg st="10" end="10"/>
                                            </p:txEl>
                                          </p:spTgt>
                                        </p:tgtEl>
                                      </p:cBhvr>
                                    </p:animEffect>
                                    <p:anim calcmode="lin" valueType="num">
                                      <p:cBhvr>
                                        <p:cTn id="3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387364" y="2807360"/>
            <a:ext cx="9197586" cy="923330"/>
          </a:xfrm>
          <a:prstGeom prst="rect">
            <a:avLst/>
          </a:prstGeom>
        </p:spPr>
        <p:txBody>
          <a:bodyPr wrap="square">
            <a:spAutoFit/>
          </a:bodyPr>
          <a:lstStyle/>
          <a:p>
            <a:r>
              <a:rPr lang="en-GB" b="1" i="1" smtClean="0">
                <a:cs typeface="Calibri" panose="020F0502020204030204" pitchFamily="34" charset="0"/>
              </a:rPr>
              <a:t>																Media    </a:t>
            </a:r>
          </a:p>
          <a:p>
            <a:endParaRPr lang="en-GB" b="1" i="1" smtClean="0">
              <a:cs typeface="Calibri" panose="020F0502020204030204" pitchFamily="34" charset="0"/>
            </a:endParaRPr>
          </a:p>
          <a:p>
            <a:r>
              <a:rPr lang="en-GB" b="1" i="1" smtClean="0">
                <a:cs typeface="Calibri" panose="020F0502020204030204" pitchFamily="34" charset="0"/>
              </a:rPr>
              <a:t>		</a:t>
            </a:r>
            <a:endParaRPr lang="en-GB" sz="1200" dirty="0">
              <a:cs typeface="Calibri" panose="020F0502020204030204" pitchFamily="34" charset="0"/>
            </a:endParaRPr>
          </a:p>
        </p:txBody>
      </p:sp>
      <p:sp>
        <p:nvSpPr>
          <p:cNvPr id="10" name="Rectangle 9"/>
          <p:cNvSpPr/>
          <p:nvPr/>
        </p:nvSpPr>
        <p:spPr>
          <a:xfrm>
            <a:off x="2029426" y="3360165"/>
            <a:ext cx="2317717" cy="369332"/>
          </a:xfrm>
          <a:prstGeom prst="rect">
            <a:avLst/>
          </a:prstGeom>
        </p:spPr>
        <p:txBody>
          <a:bodyPr wrap="square">
            <a:spAutoFit/>
          </a:bodyPr>
          <a:lstStyle/>
          <a:p>
            <a:r>
              <a:rPr lang="en-GB" b="1" i="1" dirty="0" smtClean="0">
                <a:cs typeface="Calibri" panose="020F0502020204030204" pitchFamily="34" charset="0"/>
              </a:rPr>
              <a:t>Workplace</a:t>
            </a:r>
            <a:endParaRPr lang="en-GB" sz="1200" dirty="0">
              <a:cs typeface="Calibri" panose="020F0502020204030204" pitchFamily="34" charset="0"/>
            </a:endParaRPr>
          </a:p>
        </p:txBody>
      </p:sp>
      <p:sp>
        <p:nvSpPr>
          <p:cNvPr id="2" name="Title 1"/>
          <p:cNvSpPr>
            <a:spLocks noGrp="1"/>
          </p:cNvSpPr>
          <p:nvPr>
            <p:ph type="title"/>
          </p:nvPr>
        </p:nvSpPr>
        <p:spPr>
          <a:xfrm>
            <a:off x="1154954" y="973668"/>
            <a:ext cx="9684496" cy="706964"/>
          </a:xfrm>
        </p:spPr>
        <p:txBody>
          <a:bodyPr>
            <a:normAutofit fontScale="90000"/>
          </a:bodyPr>
          <a:lstStyle/>
          <a:p>
            <a:r>
              <a:rPr lang="en-GB" dirty="0">
                <a:latin typeface="+mn-lt"/>
                <a:ea typeface="Calibri" panose="020F0502020204030204" pitchFamily="34" charset="0"/>
                <a:cs typeface="Calibri" panose="020F0502020204030204" pitchFamily="34" charset="0"/>
              </a:rPr>
              <a:t>Social Control is </a:t>
            </a:r>
            <a:r>
              <a:rPr lang="en-GB" dirty="0" smtClean="0">
                <a:latin typeface="+mn-lt"/>
                <a:ea typeface="Calibri" panose="020F0502020204030204" pitchFamily="34" charset="0"/>
                <a:cs typeface="Calibri" panose="020F0502020204030204" pitchFamily="34" charset="0"/>
              </a:rPr>
              <a:t>Imposed </a:t>
            </a:r>
            <a:r>
              <a:rPr lang="en-GB" dirty="0">
                <a:latin typeface="+mn-lt"/>
                <a:ea typeface="Calibri" panose="020F0502020204030204" pitchFamily="34" charset="0"/>
                <a:cs typeface="Calibri" panose="020F0502020204030204" pitchFamily="34" charset="0"/>
              </a:rPr>
              <a:t>on us and </a:t>
            </a:r>
            <a:r>
              <a:rPr lang="en-GB" dirty="0" smtClean="0">
                <a:latin typeface="+mn-lt"/>
                <a:ea typeface="Calibri" panose="020F0502020204030204" pitchFamily="34" charset="0"/>
                <a:cs typeface="Calibri" panose="020F0502020204030204" pitchFamily="34" charset="0"/>
              </a:rPr>
              <a:t>Enforced by . . .</a:t>
            </a:r>
            <a:endParaRPr lang="en-GB" dirty="0">
              <a:latin typeface="+mn-lt"/>
              <a:cs typeface="Calibri" panose="020F0502020204030204" pitchFamily="34" charset="0"/>
            </a:endParaRPr>
          </a:p>
        </p:txBody>
      </p:sp>
      <p:sp>
        <p:nvSpPr>
          <p:cNvPr id="3" name="Content Placeholder 2"/>
          <p:cNvSpPr>
            <a:spLocks noGrp="1"/>
          </p:cNvSpPr>
          <p:nvPr>
            <p:ph idx="1"/>
          </p:nvPr>
        </p:nvSpPr>
        <p:spPr>
          <a:xfrm>
            <a:off x="1154954" y="4559300"/>
            <a:ext cx="10351246" cy="1460500"/>
          </a:xfrm>
        </p:spPr>
        <p:txBody>
          <a:bodyPr>
            <a:normAutofit/>
          </a:bodyPr>
          <a:lstStyle/>
          <a:p>
            <a:pPr>
              <a:lnSpc>
                <a:spcPct val="107000"/>
              </a:lnSpc>
              <a:spcAft>
                <a:spcPts val="800"/>
              </a:spcAft>
            </a:pPr>
            <a:r>
              <a:rPr lang="en-GB" sz="2000" dirty="0" smtClean="0">
                <a:ea typeface="Calibri" panose="020F0502020204030204" pitchFamily="34" charset="0"/>
                <a:cs typeface="Calibri" panose="020F0502020204030204" pitchFamily="34" charset="0"/>
              </a:rPr>
              <a:t>This </a:t>
            </a:r>
            <a:r>
              <a:rPr lang="en-GB" sz="2000" dirty="0">
                <a:ea typeface="Calibri" panose="020F0502020204030204" pitchFamily="34" charset="0"/>
                <a:cs typeface="Calibri" panose="020F0502020204030204" pitchFamily="34" charset="0"/>
              </a:rPr>
              <a:t>is achieved by enforcing </a:t>
            </a:r>
            <a:r>
              <a:rPr lang="en-GB" sz="2000" dirty="0" smtClean="0">
                <a:ea typeface="Calibri" panose="020F0502020204030204" pitchFamily="34" charset="0"/>
                <a:cs typeface="Calibri" panose="020F0502020204030204" pitchFamily="34" charset="0"/>
              </a:rPr>
              <a:t>Sanctions - </a:t>
            </a:r>
            <a:r>
              <a:rPr lang="en-GB" sz="2000" dirty="0">
                <a:ea typeface="Calibri" panose="020F0502020204030204" pitchFamily="34" charset="0"/>
                <a:cs typeface="Calibri" panose="020F0502020204030204" pitchFamily="34" charset="0"/>
              </a:rPr>
              <a:t>Rewards or punishments which guide behaviour within accepted norms and pressure people to conform</a:t>
            </a:r>
          </a:p>
          <a:p>
            <a:pPr marL="0" indent="0" algn="r">
              <a:lnSpc>
                <a:spcPct val="107000"/>
              </a:lnSpc>
              <a:spcAft>
                <a:spcPts val="800"/>
              </a:spcAft>
              <a:buNone/>
            </a:pPr>
            <a:r>
              <a:rPr lang="en-GB" sz="1200" dirty="0">
                <a:ea typeface="Calibri" panose="020F0502020204030204" pitchFamily="34" charset="0"/>
                <a:cs typeface="Calibri" panose="020F0502020204030204" pitchFamily="34" charset="0"/>
              </a:rPr>
              <a:t>(</a:t>
            </a:r>
            <a:r>
              <a:rPr lang="en-GB" sz="1200" dirty="0" err="1">
                <a:ea typeface="Calibri" panose="020F0502020204030204" pitchFamily="34" charset="0"/>
                <a:cs typeface="Calibri" panose="020F0502020204030204" pitchFamily="34" charset="0"/>
              </a:rPr>
              <a:t>Hirschi</a:t>
            </a:r>
            <a:r>
              <a:rPr lang="en-GB" sz="1200" dirty="0">
                <a:ea typeface="Calibri" panose="020F0502020204030204" pitchFamily="34" charset="0"/>
                <a:cs typeface="Calibri" panose="020F0502020204030204" pitchFamily="34" charset="0"/>
              </a:rPr>
              <a:t> T &amp; </a:t>
            </a:r>
            <a:r>
              <a:rPr lang="en-GB" sz="1200" dirty="0" err="1">
                <a:ea typeface="Calibri" panose="020F0502020204030204" pitchFamily="34" charset="0"/>
                <a:cs typeface="Calibri" panose="020F0502020204030204" pitchFamily="34" charset="0"/>
              </a:rPr>
              <a:t>Gottredson</a:t>
            </a:r>
            <a:r>
              <a:rPr lang="en-GB" sz="1200" dirty="0">
                <a:ea typeface="Calibri" panose="020F0502020204030204" pitchFamily="34" charset="0"/>
                <a:cs typeface="Calibri" panose="020F0502020204030204" pitchFamily="34" charset="0"/>
              </a:rPr>
              <a:t>, 2005</a:t>
            </a:r>
            <a:r>
              <a:rPr lang="en-GB" sz="1200" dirty="0" smtClean="0">
                <a:ea typeface="Calibri" panose="020F0502020204030204" pitchFamily="34" charset="0"/>
                <a:cs typeface="Calibri" panose="020F0502020204030204" pitchFamily="34" charset="0"/>
              </a:rPr>
              <a:t>)</a:t>
            </a:r>
            <a:endParaRPr lang="en-GB" sz="1200" dirty="0">
              <a:ea typeface="Calibri" panose="020F0502020204030204" pitchFamily="34" charset="0"/>
              <a:cs typeface="Calibri" panose="020F0502020204030204" pitchFamily="34" charset="0"/>
            </a:endParaRPr>
          </a:p>
          <a:p>
            <a:endParaRPr lang="en-GB" dirty="0">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cs typeface="Calibri" panose="020F0502020204030204" pitchFamily="34" charset="0"/>
              </a:rPr>
              <a:pPr/>
              <a:t>11</a:t>
            </a:fld>
            <a:endParaRPr lang="en-US" dirty="0">
              <a:cs typeface="Calibri" panose="020F0502020204030204" pitchFamily="34" charset="0"/>
            </a:endParaRPr>
          </a:p>
        </p:txBody>
      </p:sp>
      <p:sp>
        <p:nvSpPr>
          <p:cNvPr id="5" name="Rectangle 4"/>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Family   </a:t>
            </a:r>
            <a:r>
              <a:rPr lang="en-GB" b="1" i="1" dirty="0" smtClean="0">
                <a:cs typeface="Calibri" panose="020F0502020204030204" pitchFamily="34" charset="0"/>
              </a:rPr>
              <a:t>	 		</a:t>
            </a:r>
            <a:endParaRPr lang="en-GB" sz="1200" dirty="0">
              <a:cs typeface="Calibri" panose="020F0502020204030204" pitchFamily="34" charset="0"/>
            </a:endParaRPr>
          </a:p>
        </p:txBody>
      </p:sp>
      <p:sp>
        <p:nvSpPr>
          <p:cNvPr id="6" name="Rectangle 5"/>
          <p:cNvSpPr/>
          <p:nvPr/>
        </p:nvSpPr>
        <p:spPr>
          <a:xfrm>
            <a:off x="1398409" y="2803311"/>
            <a:ext cx="9197586" cy="369332"/>
          </a:xfrm>
          <a:prstGeom prst="rect">
            <a:avLst/>
          </a:prstGeom>
        </p:spPr>
        <p:txBody>
          <a:bodyPr wrap="square">
            <a:spAutoFit/>
          </a:bodyPr>
          <a:lstStyle/>
          <a:p>
            <a:r>
              <a:rPr lang="en-GB" b="1" i="1" dirty="0" smtClean="0">
                <a:cs typeface="Calibri" panose="020F0502020204030204" pitchFamily="34" charset="0"/>
              </a:rPr>
              <a:t>        	 		Peer </a:t>
            </a:r>
            <a:r>
              <a:rPr lang="en-GB" b="1" i="1" dirty="0">
                <a:cs typeface="Calibri" panose="020F0502020204030204" pitchFamily="34" charset="0"/>
              </a:rPr>
              <a:t>Group    </a:t>
            </a:r>
            <a:r>
              <a:rPr lang="en-GB" b="1" i="1" dirty="0" smtClean="0">
                <a:cs typeface="Calibri" panose="020F0502020204030204" pitchFamily="34" charset="0"/>
              </a:rPr>
              <a:t>		</a:t>
            </a:r>
            <a:endParaRPr lang="en-GB" sz="1200" dirty="0">
              <a:cs typeface="Calibri" panose="020F0502020204030204" pitchFamily="34" charset="0"/>
            </a:endParaRPr>
          </a:p>
        </p:txBody>
      </p:sp>
      <p:sp>
        <p:nvSpPr>
          <p:cNvPr id="7" name="Rectangle 6"/>
          <p:cNvSpPr/>
          <p:nvPr/>
        </p:nvSpPr>
        <p:spPr>
          <a:xfrm>
            <a:off x="1398409" y="2803311"/>
            <a:ext cx="9197586" cy="369332"/>
          </a:xfrm>
          <a:prstGeom prst="rect">
            <a:avLst/>
          </a:prstGeom>
        </p:spPr>
        <p:txBody>
          <a:bodyPr wrap="square">
            <a:spAutoFit/>
          </a:bodyPr>
          <a:lstStyle/>
          <a:p>
            <a:r>
              <a:rPr lang="en-GB" b="1" i="1" dirty="0" smtClean="0">
                <a:cs typeface="Calibri" panose="020F0502020204030204" pitchFamily="34" charset="0"/>
              </a:rPr>
              <a:t>									 </a:t>
            </a:r>
            <a:r>
              <a:rPr lang="en-GB" b="1" i="1" dirty="0">
                <a:cs typeface="Calibri" panose="020F0502020204030204" pitchFamily="34" charset="0"/>
              </a:rPr>
              <a:t>Education System    </a:t>
            </a:r>
            <a:r>
              <a:rPr lang="en-GB" b="1" i="1" dirty="0" smtClean="0">
                <a:cs typeface="Calibri" panose="020F0502020204030204" pitchFamily="34" charset="0"/>
              </a:rPr>
              <a:t>		</a:t>
            </a:r>
            <a:endParaRPr lang="en-GB" sz="1200" dirty="0">
              <a:cs typeface="Calibri" panose="020F0502020204030204" pitchFamily="34" charset="0"/>
            </a:endParaRPr>
          </a:p>
        </p:txBody>
      </p:sp>
      <p:sp>
        <p:nvSpPr>
          <p:cNvPr id="12" name="Rectangle 11"/>
          <p:cNvSpPr/>
          <p:nvPr/>
        </p:nvSpPr>
        <p:spPr>
          <a:xfrm>
            <a:off x="3519583" y="2801077"/>
            <a:ext cx="3722881" cy="1477328"/>
          </a:xfrm>
          <a:prstGeom prst="rect">
            <a:avLst/>
          </a:prstGeom>
        </p:spPr>
        <p:txBody>
          <a:bodyPr wrap="square">
            <a:spAutoFit/>
          </a:bodyPr>
          <a:lstStyle/>
          <a:p>
            <a:r>
              <a:rPr lang="en-GB" b="1" i="1" dirty="0" smtClean="0">
                <a:cs typeface="Calibri" panose="020F0502020204030204" pitchFamily="34" charset="0"/>
              </a:rPr>
              <a:t>																Legal System    </a:t>
            </a:r>
          </a:p>
          <a:p>
            <a:endParaRPr lang="en-GB" b="1" i="1" dirty="0" smtClean="0">
              <a:cs typeface="Calibri" panose="020F0502020204030204" pitchFamily="34" charset="0"/>
            </a:endParaRPr>
          </a:p>
          <a:p>
            <a:r>
              <a:rPr lang="en-GB" b="1" i="1" dirty="0" smtClean="0">
                <a:cs typeface="Calibri" panose="020F0502020204030204" pitchFamily="34" charset="0"/>
              </a:rPr>
              <a:t>		</a:t>
            </a:r>
            <a:endParaRPr lang="en-GB" sz="1200" dirty="0">
              <a:cs typeface="Calibri" panose="020F0502020204030204" pitchFamily="34" charset="0"/>
            </a:endParaRPr>
          </a:p>
        </p:txBody>
      </p:sp>
      <p:sp>
        <p:nvSpPr>
          <p:cNvPr id="13" name="Rectangle 12"/>
          <p:cNvSpPr/>
          <p:nvPr/>
        </p:nvSpPr>
        <p:spPr>
          <a:xfrm>
            <a:off x="6330577" y="2801077"/>
            <a:ext cx="3722881" cy="1477328"/>
          </a:xfrm>
          <a:prstGeom prst="rect">
            <a:avLst/>
          </a:prstGeom>
        </p:spPr>
        <p:txBody>
          <a:bodyPr wrap="square">
            <a:spAutoFit/>
          </a:bodyPr>
          <a:lstStyle/>
          <a:p>
            <a:r>
              <a:rPr lang="en-GB" b="1" i="1" dirty="0" smtClean="0">
                <a:cs typeface="Calibri" panose="020F0502020204030204" pitchFamily="34" charset="0"/>
              </a:rPr>
              <a:t>																Religion</a:t>
            </a:r>
          </a:p>
          <a:p>
            <a:endParaRPr lang="en-GB" b="1" i="1" dirty="0" smtClean="0">
              <a:cs typeface="Calibri" panose="020F0502020204030204" pitchFamily="34" charset="0"/>
            </a:endParaRPr>
          </a:p>
          <a:p>
            <a:r>
              <a:rPr lang="en-GB" b="1" i="1" dirty="0" smtClean="0">
                <a:cs typeface="Calibri" panose="020F0502020204030204" pitchFamily="34" charset="0"/>
              </a:rPr>
              <a:t>		</a:t>
            </a:r>
            <a:endParaRPr lang="en-GB" sz="1200" dirty="0">
              <a:cs typeface="Calibri" panose="020F0502020204030204" pitchFamily="34" charset="0"/>
            </a:endParaRPr>
          </a:p>
        </p:txBody>
      </p:sp>
      <p:sp>
        <p:nvSpPr>
          <p:cNvPr id="15" name="Rectangle 14"/>
          <p:cNvSpPr/>
          <p:nvPr/>
        </p:nvSpPr>
        <p:spPr>
          <a:xfrm>
            <a:off x="8491099" y="3269025"/>
            <a:ext cx="3722881" cy="1754326"/>
          </a:xfrm>
          <a:prstGeom prst="rect">
            <a:avLst/>
          </a:prstGeom>
        </p:spPr>
        <p:txBody>
          <a:bodyPr wrap="square">
            <a:spAutoFit/>
          </a:bodyPr>
          <a:lstStyle/>
          <a:p>
            <a:r>
              <a:rPr lang="en-GB" b="1" i="1" dirty="0" smtClean="0">
                <a:cs typeface="Calibri" panose="020F0502020204030204" pitchFamily="34" charset="0"/>
              </a:rPr>
              <a:t>																   </a:t>
            </a:r>
            <a:r>
              <a:rPr lang="en-GB" sz="1200" dirty="0" smtClean="0">
                <a:ea typeface="Calibri" panose="020F0502020204030204" pitchFamily="34" charset="0"/>
                <a:cs typeface="Calibri" panose="020F0502020204030204" pitchFamily="34" charset="0"/>
              </a:rPr>
              <a:t>(Moore, 2001)</a:t>
            </a:r>
            <a:endParaRPr lang="en-GB" sz="1200" dirty="0">
              <a:ea typeface="Calibri" panose="020F0502020204030204" pitchFamily="34" charset="0"/>
              <a:cs typeface="Calibri" panose="020F0502020204030204" pitchFamily="34" charset="0"/>
            </a:endParaRPr>
          </a:p>
          <a:p>
            <a:endParaRPr lang="en-GB" b="1" i="1" dirty="0" smtClean="0">
              <a:cs typeface="Calibri" panose="020F0502020204030204" pitchFamily="34" charset="0"/>
            </a:endParaRPr>
          </a:p>
          <a:p>
            <a:endParaRPr lang="en-GB" b="1" i="1" dirty="0" smtClean="0">
              <a:cs typeface="Calibri" panose="020F0502020204030204" pitchFamily="34" charset="0"/>
            </a:endParaRPr>
          </a:p>
          <a:p>
            <a:r>
              <a:rPr lang="en-GB" b="1" i="1" dirty="0" smtClean="0">
                <a:cs typeface="Calibri" panose="020F0502020204030204" pitchFamily="34" charset="0"/>
              </a:rPr>
              <a:t>		</a:t>
            </a:r>
            <a:endParaRPr lang="en-GB" sz="1200" dirty="0">
              <a:cs typeface="Calibri" panose="020F0502020204030204" pitchFamily="34" charset="0"/>
            </a:endParaRPr>
          </a:p>
        </p:txBody>
      </p:sp>
    </p:spTree>
    <p:extLst>
      <p:ext uri="{BB962C8B-B14F-4D97-AF65-F5344CB8AC3E}">
        <p14:creationId xmlns:p14="http://schemas.microsoft.com/office/powerpoint/2010/main" val="365692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p:cTn id="15"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anim calcmode="lin" valueType="num">
                                      <p:cBhvr>
                                        <p:cTn id="23" dur="1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24" dur="1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25" dur="1000" fill="hold"/>
                                        <p:tgtEl>
                                          <p:spTgt spid="7">
                                            <p:txEl>
                                              <p:pRg st="0" end="0"/>
                                            </p:txEl>
                                          </p:spTgt>
                                        </p:tgtEl>
                                        <p:attrNameLst>
                                          <p:attrName>style.rotation</p:attrName>
                                        </p:attrNameLst>
                                      </p:cBhvr>
                                      <p:tavLst>
                                        <p:tav tm="0">
                                          <p:val>
                                            <p:fltVal val="90"/>
                                          </p:val>
                                        </p:tav>
                                        <p:tav tm="100000">
                                          <p:val>
                                            <p:fltVal val="0"/>
                                          </p:val>
                                        </p:tav>
                                      </p:tavLst>
                                    </p:anim>
                                    <p:animEffect transition="in" filter="fade">
                                      <p:cBhvr>
                                        <p:cTn id="26" dur="1000"/>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p:cTn id="31" dur="1000" fill="hold"/>
                                        <p:tgtEl>
                                          <p:spTgt spid="8">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8">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8">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8">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p:cTn id="39" dur="1000" fill="hold"/>
                                        <p:tgtEl>
                                          <p:spTgt spid="10"/>
                                        </p:tgtEl>
                                        <p:attrNameLst>
                                          <p:attrName>ppt_w</p:attrName>
                                        </p:attrNameLst>
                                      </p:cBhvr>
                                      <p:tavLst>
                                        <p:tav tm="0">
                                          <p:val>
                                            <p:fltVal val="0"/>
                                          </p:val>
                                        </p:tav>
                                        <p:tav tm="100000">
                                          <p:val>
                                            <p:strVal val="#ppt_w"/>
                                          </p:val>
                                        </p:tav>
                                      </p:tavLst>
                                    </p:anim>
                                    <p:anim calcmode="lin" valueType="num">
                                      <p:cBhvr>
                                        <p:cTn id="40" dur="1000" fill="hold"/>
                                        <p:tgtEl>
                                          <p:spTgt spid="10"/>
                                        </p:tgtEl>
                                        <p:attrNameLst>
                                          <p:attrName>ppt_h</p:attrName>
                                        </p:attrNameLst>
                                      </p:cBhvr>
                                      <p:tavLst>
                                        <p:tav tm="0">
                                          <p:val>
                                            <p:fltVal val="0"/>
                                          </p:val>
                                        </p:tav>
                                        <p:tav tm="100000">
                                          <p:val>
                                            <p:strVal val="#ppt_h"/>
                                          </p:val>
                                        </p:tav>
                                      </p:tavLst>
                                    </p:anim>
                                    <p:anim calcmode="lin" valueType="num">
                                      <p:cBhvr>
                                        <p:cTn id="41" dur="1000" fill="hold"/>
                                        <p:tgtEl>
                                          <p:spTgt spid="10"/>
                                        </p:tgtEl>
                                        <p:attrNameLst>
                                          <p:attrName>style.rotation</p:attrName>
                                        </p:attrNameLst>
                                      </p:cBhvr>
                                      <p:tavLst>
                                        <p:tav tm="0">
                                          <p:val>
                                            <p:fltVal val="90"/>
                                          </p:val>
                                        </p:tav>
                                        <p:tav tm="100000">
                                          <p:val>
                                            <p:fltVal val="0"/>
                                          </p:val>
                                        </p:tav>
                                      </p:tavLst>
                                    </p:anim>
                                    <p:animEffect transition="in" filter="fade">
                                      <p:cBhvr>
                                        <p:cTn id="42" dur="10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p:cTn id="47" dur="1000" fill="hold"/>
                                        <p:tgtEl>
                                          <p:spTgt spid="12"/>
                                        </p:tgtEl>
                                        <p:attrNameLst>
                                          <p:attrName>ppt_w</p:attrName>
                                        </p:attrNameLst>
                                      </p:cBhvr>
                                      <p:tavLst>
                                        <p:tav tm="0">
                                          <p:val>
                                            <p:fltVal val="0"/>
                                          </p:val>
                                        </p:tav>
                                        <p:tav tm="100000">
                                          <p:val>
                                            <p:strVal val="#ppt_w"/>
                                          </p:val>
                                        </p:tav>
                                      </p:tavLst>
                                    </p:anim>
                                    <p:anim calcmode="lin" valueType="num">
                                      <p:cBhvr>
                                        <p:cTn id="48" dur="1000" fill="hold"/>
                                        <p:tgtEl>
                                          <p:spTgt spid="12"/>
                                        </p:tgtEl>
                                        <p:attrNameLst>
                                          <p:attrName>ppt_h</p:attrName>
                                        </p:attrNameLst>
                                      </p:cBhvr>
                                      <p:tavLst>
                                        <p:tav tm="0">
                                          <p:val>
                                            <p:fltVal val="0"/>
                                          </p:val>
                                        </p:tav>
                                        <p:tav tm="100000">
                                          <p:val>
                                            <p:strVal val="#ppt_h"/>
                                          </p:val>
                                        </p:tav>
                                      </p:tavLst>
                                    </p:anim>
                                    <p:anim calcmode="lin" valueType="num">
                                      <p:cBhvr>
                                        <p:cTn id="49" dur="1000" fill="hold"/>
                                        <p:tgtEl>
                                          <p:spTgt spid="12"/>
                                        </p:tgtEl>
                                        <p:attrNameLst>
                                          <p:attrName>style.rotation</p:attrName>
                                        </p:attrNameLst>
                                      </p:cBhvr>
                                      <p:tavLst>
                                        <p:tav tm="0">
                                          <p:val>
                                            <p:fltVal val="90"/>
                                          </p:val>
                                        </p:tav>
                                        <p:tav tm="100000">
                                          <p:val>
                                            <p:fltVal val="0"/>
                                          </p:val>
                                        </p:tav>
                                      </p:tavLst>
                                    </p:anim>
                                    <p:animEffect transition="in" filter="fade">
                                      <p:cBhvr>
                                        <p:cTn id="50" dur="1000"/>
                                        <p:tgtEl>
                                          <p:spTgt spid="12"/>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3">
                                            <p:txEl>
                                              <p:pRg st="0" end="0"/>
                                            </p:txEl>
                                          </p:spTgt>
                                        </p:tgtEl>
                                        <p:attrNameLst>
                                          <p:attrName>style.visibility</p:attrName>
                                        </p:attrNameLst>
                                      </p:cBhvr>
                                      <p:to>
                                        <p:strVal val="visible"/>
                                      </p:to>
                                    </p:set>
                                    <p:anim calcmode="lin" valueType="num">
                                      <p:cBhvr>
                                        <p:cTn id="55" dur="10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56" dur="1000" fill="hold"/>
                                        <p:tgtEl>
                                          <p:spTgt spid="13">
                                            <p:txEl>
                                              <p:pRg st="0" end="0"/>
                                            </p:txEl>
                                          </p:spTgt>
                                        </p:tgtEl>
                                        <p:attrNameLst>
                                          <p:attrName>ppt_h</p:attrName>
                                        </p:attrNameLst>
                                      </p:cBhvr>
                                      <p:tavLst>
                                        <p:tav tm="0">
                                          <p:val>
                                            <p:fltVal val="0"/>
                                          </p:val>
                                        </p:tav>
                                        <p:tav tm="100000">
                                          <p:val>
                                            <p:strVal val="#ppt_h"/>
                                          </p:val>
                                        </p:tav>
                                      </p:tavLst>
                                    </p:anim>
                                    <p:anim calcmode="lin" valueType="num">
                                      <p:cBhvr>
                                        <p:cTn id="57" dur="1000" fill="hold"/>
                                        <p:tgtEl>
                                          <p:spTgt spid="13">
                                            <p:txEl>
                                              <p:pRg st="0" end="0"/>
                                            </p:txEl>
                                          </p:spTgt>
                                        </p:tgtEl>
                                        <p:attrNameLst>
                                          <p:attrName>style.rotation</p:attrName>
                                        </p:attrNameLst>
                                      </p:cBhvr>
                                      <p:tavLst>
                                        <p:tav tm="0">
                                          <p:val>
                                            <p:fltVal val="90"/>
                                          </p:val>
                                        </p:tav>
                                        <p:tav tm="100000">
                                          <p:val>
                                            <p:fltVal val="0"/>
                                          </p:val>
                                        </p:tav>
                                      </p:tavLst>
                                    </p:anim>
                                    <p:animEffect transition="in" filter="fade">
                                      <p:cBhvr>
                                        <p:cTn id="58" dur="1000"/>
                                        <p:tgtEl>
                                          <p:spTgt spid="13">
                                            <p:txEl>
                                              <p:pRg st="0" end="0"/>
                                            </p:txEl>
                                          </p:spTgt>
                                        </p:tgtEl>
                                      </p:cBhvr>
                                    </p:animEffect>
                                  </p:childTnLst>
                                </p:cTn>
                              </p:par>
                              <p:par>
                                <p:cTn id="59" presetID="42" presetClass="entr" presetSubtype="0" fill="hold" grpId="0" nodeType="with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1000"/>
                                        <p:tgtEl>
                                          <p:spTgt spid="15"/>
                                        </p:tgtEl>
                                      </p:cBhvr>
                                    </p:animEffect>
                                    <p:anim calcmode="lin" valueType="num">
                                      <p:cBhvr>
                                        <p:cTn id="62" dur="1000" fill="hold"/>
                                        <p:tgtEl>
                                          <p:spTgt spid="15"/>
                                        </p:tgtEl>
                                        <p:attrNameLst>
                                          <p:attrName>ppt_x</p:attrName>
                                        </p:attrNameLst>
                                      </p:cBhvr>
                                      <p:tavLst>
                                        <p:tav tm="0">
                                          <p:val>
                                            <p:strVal val="#ppt_x"/>
                                          </p:val>
                                        </p:tav>
                                        <p:tav tm="100000">
                                          <p:val>
                                            <p:strVal val="#ppt_x"/>
                                          </p:val>
                                        </p:tav>
                                      </p:tavLst>
                                    </p:anim>
                                    <p:anim calcmode="lin" valueType="num">
                                      <p:cBhvr>
                                        <p:cTn id="6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3">
                                            <p:txEl>
                                              <p:pRg st="0" end="0"/>
                                            </p:txEl>
                                          </p:spTgt>
                                        </p:tgtEl>
                                        <p:attrNameLst>
                                          <p:attrName>style.visibility</p:attrName>
                                        </p:attrNameLst>
                                      </p:cBhvr>
                                      <p:to>
                                        <p:strVal val="visible"/>
                                      </p:to>
                                    </p:set>
                                    <p:animEffect transition="in" filter="fade">
                                      <p:cBhvr>
                                        <p:cTn id="68" dur="500"/>
                                        <p:tgtEl>
                                          <p:spTgt spid="3">
                                            <p:txEl>
                                              <p:pRg st="0" end="0"/>
                                            </p:txEl>
                                          </p:spTgt>
                                        </p:tgtEl>
                                      </p:cBhvr>
                                    </p:animEffect>
                                  </p:childTnLst>
                                </p:cTn>
                              </p:par>
                              <p:par>
                                <p:cTn id="69" presetID="42" presetClass="entr" presetSubtype="0" fill="hold" nodeType="withEffect">
                                  <p:stCondLst>
                                    <p:cond delay="0"/>
                                  </p:stCondLst>
                                  <p:childTnLst>
                                    <p:set>
                                      <p:cBhvr>
                                        <p:cTn id="70" dur="1" fill="hold">
                                          <p:stCondLst>
                                            <p:cond delay="0"/>
                                          </p:stCondLst>
                                        </p:cTn>
                                        <p:tgtEl>
                                          <p:spTgt spid="3">
                                            <p:txEl>
                                              <p:pRg st="1" end="1"/>
                                            </p:txEl>
                                          </p:spTgt>
                                        </p:tgtEl>
                                        <p:attrNameLst>
                                          <p:attrName>style.visibility</p:attrName>
                                        </p:attrNameLst>
                                      </p:cBhvr>
                                      <p:to>
                                        <p:strVal val="visible"/>
                                      </p:to>
                                    </p:set>
                                    <p:animEffect transition="in" filter="fade">
                                      <p:cBhvr>
                                        <p:cTn id="71" dur="1000"/>
                                        <p:tgtEl>
                                          <p:spTgt spid="3">
                                            <p:txEl>
                                              <p:pRg st="1" end="1"/>
                                            </p:txEl>
                                          </p:spTgt>
                                        </p:tgtEl>
                                      </p:cBhvr>
                                    </p:animEffect>
                                    <p:anim calcmode="lin" valueType="num">
                                      <p:cBhvr>
                                        <p:cTn id="7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Sanctions</a:t>
            </a:r>
            <a:endParaRPr lang="en-GB" dirty="0"/>
          </a:p>
        </p:txBody>
      </p:sp>
      <p:sp>
        <p:nvSpPr>
          <p:cNvPr id="3" name="Content Placeholder 2"/>
          <p:cNvSpPr>
            <a:spLocks noGrp="1"/>
          </p:cNvSpPr>
          <p:nvPr>
            <p:ph idx="1"/>
          </p:nvPr>
        </p:nvSpPr>
        <p:spPr>
          <a:xfrm>
            <a:off x="932533" y="2730843"/>
            <a:ext cx="10783046" cy="3937000"/>
          </a:xfrm>
        </p:spPr>
        <p:txBody>
          <a:bodyPr>
            <a:normAutofit/>
          </a:bodyPr>
          <a:lstStyle/>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Positive </a:t>
            </a:r>
            <a:r>
              <a:rPr lang="en-GB" sz="2400" dirty="0" smtClean="0">
                <a:latin typeface="+mj-lt"/>
                <a:ea typeface="Calibri" panose="020F0502020204030204" pitchFamily="34" charset="0"/>
                <a:cs typeface="Times New Roman" panose="02020603050405020304" pitchFamily="18" charset="0"/>
              </a:rPr>
              <a:t>Sanctions - Reward </a:t>
            </a:r>
            <a:r>
              <a:rPr lang="en-GB" sz="2400" dirty="0">
                <a:latin typeface="+mj-lt"/>
                <a:ea typeface="Calibri" panose="020F0502020204030204" pitchFamily="34" charset="0"/>
                <a:cs typeface="Times New Roman" panose="02020603050405020304" pitchFamily="18" charset="0"/>
              </a:rPr>
              <a:t>for compliance</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Negative </a:t>
            </a:r>
            <a:r>
              <a:rPr lang="en-GB" sz="2400" dirty="0" smtClean="0">
                <a:latin typeface="+mj-lt"/>
                <a:ea typeface="Calibri" panose="020F0502020204030204" pitchFamily="34" charset="0"/>
                <a:cs typeface="Times New Roman" panose="02020603050405020304" pitchFamily="18" charset="0"/>
              </a:rPr>
              <a:t>Sanctions - </a:t>
            </a:r>
            <a:r>
              <a:rPr lang="en-GB" sz="2400" dirty="0">
                <a:latin typeface="+mj-lt"/>
                <a:ea typeface="Calibri" panose="020F0502020204030204" pitchFamily="34" charset="0"/>
                <a:cs typeface="Times New Roman" panose="02020603050405020304" pitchFamily="18" charset="0"/>
              </a:rPr>
              <a:t>P</a:t>
            </a:r>
            <a:r>
              <a:rPr lang="en-GB" sz="2400" dirty="0" smtClean="0">
                <a:latin typeface="+mj-lt"/>
                <a:ea typeface="Calibri" panose="020F0502020204030204" pitchFamily="34" charset="0"/>
                <a:cs typeface="Times New Roman" panose="02020603050405020304" pitchFamily="18" charset="0"/>
              </a:rPr>
              <a:t>unishment </a:t>
            </a:r>
            <a:r>
              <a:rPr lang="en-GB" sz="2400" dirty="0">
                <a:latin typeface="+mj-lt"/>
                <a:ea typeface="Calibri" panose="020F0502020204030204" pitchFamily="34" charset="0"/>
                <a:cs typeface="Times New Roman" panose="02020603050405020304" pitchFamily="18" charset="0"/>
              </a:rPr>
              <a:t>for non-compliance</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Informal </a:t>
            </a:r>
            <a:r>
              <a:rPr lang="en-GB" sz="2400" dirty="0" smtClean="0">
                <a:latin typeface="+mj-lt"/>
                <a:ea typeface="Calibri" panose="020F0502020204030204" pitchFamily="34" charset="0"/>
                <a:cs typeface="Times New Roman" panose="02020603050405020304" pitchFamily="18" charset="0"/>
              </a:rPr>
              <a:t>Sanctions - Spontaneous </a:t>
            </a:r>
            <a:r>
              <a:rPr lang="en-GB" sz="2400" dirty="0">
                <a:latin typeface="+mj-lt"/>
                <a:ea typeface="Calibri" panose="020F0502020204030204" pitchFamily="34" charset="0"/>
                <a:cs typeface="Times New Roman" panose="02020603050405020304" pitchFamily="18" charset="0"/>
              </a:rPr>
              <a:t>unofficial expressions of approval or disapproval</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Formal </a:t>
            </a:r>
            <a:r>
              <a:rPr lang="en-GB" sz="2400" dirty="0" smtClean="0">
                <a:latin typeface="+mj-lt"/>
                <a:ea typeface="Calibri" panose="020F0502020204030204" pitchFamily="34" charset="0"/>
                <a:cs typeface="Times New Roman" panose="02020603050405020304" pitchFamily="18" charset="0"/>
              </a:rPr>
              <a:t>Sanctions - Legal </a:t>
            </a:r>
            <a:r>
              <a:rPr lang="en-GB" sz="2400" dirty="0">
                <a:latin typeface="+mj-lt"/>
                <a:ea typeface="Calibri" panose="020F0502020204030204" pitchFamily="34" charset="0"/>
                <a:cs typeface="Times New Roman" panose="02020603050405020304" pitchFamily="18" charset="0"/>
              </a:rPr>
              <a:t>punishments such as fines, prison sentences etc.</a:t>
            </a:r>
          </a:p>
          <a:p>
            <a:pPr marL="0" indent="0" algn="r">
              <a:lnSpc>
                <a:spcPct val="107000"/>
              </a:lnSpc>
              <a:spcAft>
                <a:spcPts val="800"/>
              </a:spcAft>
              <a:buNone/>
            </a:pPr>
            <a:r>
              <a:rPr lang="en-GB" sz="1200" dirty="0">
                <a:latin typeface="+mj-lt"/>
                <a:ea typeface="Calibri" panose="020F0502020204030204" pitchFamily="34" charset="0"/>
                <a:cs typeface="Times New Roman" panose="02020603050405020304" pitchFamily="18" charset="0"/>
              </a:rPr>
              <a:t>(Ferrante, 2008</a:t>
            </a:r>
            <a:r>
              <a:rPr lang="en-GB" sz="1200" dirty="0" smtClean="0">
                <a:latin typeface="+mj-lt"/>
                <a:ea typeface="Calibri" panose="020F0502020204030204" pitchFamily="34" charset="0"/>
                <a:cs typeface="Times New Roman" panose="02020603050405020304" pitchFamily="18" charset="0"/>
              </a:rPr>
              <a:t>)</a:t>
            </a:r>
            <a:endParaRPr lang="en-GB" sz="1200" dirty="0">
              <a:latin typeface="+mj-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140315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Balance of Power</a:t>
            </a:r>
            <a:endParaRPr lang="en-GB" dirty="0"/>
          </a:p>
        </p:txBody>
      </p:sp>
      <p:sp>
        <p:nvSpPr>
          <p:cNvPr id="3" name="Content Placeholder 2"/>
          <p:cNvSpPr>
            <a:spLocks noGrp="1"/>
          </p:cNvSpPr>
          <p:nvPr>
            <p:ph idx="1"/>
          </p:nvPr>
        </p:nvSpPr>
        <p:spPr>
          <a:xfrm>
            <a:off x="1503219" y="2929464"/>
            <a:ext cx="9601196" cy="3318936"/>
          </a:xfrm>
        </p:spPr>
        <p:txBody>
          <a:bodyPr>
            <a:normAutofit/>
          </a:bodyPr>
          <a:lstStyle/>
          <a:p>
            <a:r>
              <a:rPr lang="en-GB" sz="2800" dirty="0" smtClean="0"/>
              <a:t>Who is powerful in society?  Why and how?</a:t>
            </a:r>
          </a:p>
          <a:p>
            <a:r>
              <a:rPr lang="en-GB" sz="2800" dirty="0" smtClean="0"/>
              <a:t>Who is powerful in your life? Why and how?</a:t>
            </a:r>
          </a:p>
          <a:p>
            <a:pPr marL="0" indent="0">
              <a:buNone/>
            </a:pPr>
            <a:r>
              <a:rPr lang="en-GB" sz="3600" i="1" dirty="0" smtClean="0"/>
              <a:t>                                  </a:t>
            </a:r>
            <a:r>
              <a:rPr lang="en-GB" sz="4000" i="1" dirty="0" smtClean="0"/>
              <a:t>Discuss…</a:t>
            </a:r>
            <a:endParaRPr lang="en-GB" sz="4000" i="1"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13</a:t>
            </a:fld>
            <a:endParaRPr lang="en-US" dirty="0"/>
          </a:p>
        </p:txBody>
      </p:sp>
    </p:spTree>
    <p:extLst>
      <p:ext uri="{BB962C8B-B14F-4D97-AF65-F5344CB8AC3E}">
        <p14:creationId xmlns:p14="http://schemas.microsoft.com/office/powerpoint/2010/main" val="35782464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Balance of Power</a:t>
            </a:r>
            <a:endParaRPr lang="en-GB" dirty="0"/>
          </a:p>
        </p:txBody>
      </p:sp>
      <p:sp>
        <p:nvSpPr>
          <p:cNvPr id="3" name="Content Placeholder 2"/>
          <p:cNvSpPr>
            <a:spLocks noGrp="1"/>
          </p:cNvSpPr>
          <p:nvPr>
            <p:ph idx="1"/>
          </p:nvPr>
        </p:nvSpPr>
        <p:spPr>
          <a:xfrm>
            <a:off x="1212274" y="3147135"/>
            <a:ext cx="9601196" cy="3037534"/>
          </a:xfrm>
        </p:spPr>
        <p:txBody>
          <a:bodyPr/>
          <a:lstStyle/>
          <a:p>
            <a:r>
              <a:rPr lang="en-GB" dirty="0" smtClean="0"/>
              <a:t>Professional status</a:t>
            </a:r>
          </a:p>
          <a:p>
            <a:r>
              <a:rPr lang="en-GB" dirty="0" smtClean="0"/>
              <a:t>Socioeconomic status</a:t>
            </a:r>
          </a:p>
          <a:p>
            <a:r>
              <a:rPr lang="en-GB" dirty="0" smtClean="0"/>
              <a:t>Individual circumstance</a:t>
            </a:r>
          </a:p>
          <a:p>
            <a:r>
              <a:rPr lang="en-GB" dirty="0" smtClean="0"/>
              <a:t>Positionality</a:t>
            </a:r>
          </a:p>
          <a:p>
            <a:pPr marL="0" indent="0">
              <a:buNone/>
            </a:pPr>
            <a:r>
              <a:rPr lang="en-GB" dirty="0" smtClean="0"/>
              <a:t>                             </a:t>
            </a:r>
            <a:r>
              <a:rPr lang="en-GB" sz="3600" i="1" dirty="0" smtClean="0"/>
              <a:t>Can you think of examples?</a:t>
            </a:r>
            <a:endParaRPr lang="en-GB" sz="3600" i="1"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14</a:t>
            </a:fld>
            <a:endParaRPr lang="en-US" dirty="0"/>
          </a:p>
        </p:txBody>
      </p:sp>
      <p:sp>
        <p:nvSpPr>
          <p:cNvPr id="5" name="TextBox 4"/>
          <p:cNvSpPr txBox="1"/>
          <p:nvPr/>
        </p:nvSpPr>
        <p:spPr>
          <a:xfrm>
            <a:off x="1005840" y="2510444"/>
            <a:ext cx="9807630" cy="523220"/>
          </a:xfrm>
          <a:prstGeom prst="rect">
            <a:avLst/>
          </a:prstGeom>
          <a:noFill/>
        </p:spPr>
        <p:txBody>
          <a:bodyPr wrap="square" rtlCol="0">
            <a:spAutoFit/>
          </a:bodyPr>
          <a:lstStyle/>
          <a:p>
            <a:r>
              <a:rPr lang="en-GB" sz="2800" dirty="0" smtClean="0"/>
              <a:t>Factors that have an effect on the professional/ client power balance</a:t>
            </a:r>
            <a:endParaRPr lang="en-GB" sz="2800" dirty="0"/>
          </a:p>
        </p:txBody>
      </p:sp>
    </p:spTree>
    <p:extLst>
      <p:ext uri="{BB962C8B-B14F-4D97-AF65-F5344CB8AC3E}">
        <p14:creationId xmlns:p14="http://schemas.microsoft.com/office/powerpoint/2010/main" val="246714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Positionality</a:t>
            </a:r>
            <a:endParaRPr lang="en-GB" dirty="0"/>
          </a:p>
        </p:txBody>
      </p:sp>
      <p:sp>
        <p:nvSpPr>
          <p:cNvPr id="3" name="Content Placeholder 2"/>
          <p:cNvSpPr>
            <a:spLocks noGrp="1"/>
          </p:cNvSpPr>
          <p:nvPr>
            <p:ph idx="1"/>
          </p:nvPr>
        </p:nvSpPr>
        <p:spPr>
          <a:xfrm>
            <a:off x="1295400" y="2556932"/>
            <a:ext cx="10134599" cy="3412068"/>
          </a:xfrm>
        </p:spPr>
        <p:txBody>
          <a:bodyPr>
            <a:normAutofit/>
          </a:bodyPr>
          <a:lstStyle/>
          <a:p>
            <a:r>
              <a:rPr lang="en-GB" dirty="0"/>
              <a:t>Positionality is the social and political context that creates your identity in terms of race, class, gender, sexuality, and ability status. Positionality also describes how your identity influences, and potentially biases, your understanding of and outlook on the world</a:t>
            </a:r>
            <a:r>
              <a:rPr lang="en-GB" dirty="0" smtClean="0"/>
              <a:t>.</a:t>
            </a:r>
          </a:p>
          <a:p>
            <a:endParaRPr lang="en-GB" dirty="0"/>
          </a:p>
          <a:p>
            <a:r>
              <a:rPr lang="en-GB" dirty="0">
                <a:hlinkClick r:id="rId2"/>
              </a:rPr>
              <a:t>https://www.youtube.com/watch?v=Sz3RPZeqGFk</a:t>
            </a: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15</a:t>
            </a:fld>
            <a:endParaRPr lang="en-US" dirty="0"/>
          </a:p>
        </p:txBody>
      </p:sp>
      <p:sp>
        <p:nvSpPr>
          <p:cNvPr id="5" name="TextBox 4"/>
          <p:cNvSpPr txBox="1"/>
          <p:nvPr/>
        </p:nvSpPr>
        <p:spPr>
          <a:xfrm>
            <a:off x="9277003" y="5599668"/>
            <a:ext cx="2427316" cy="369332"/>
          </a:xfrm>
          <a:prstGeom prst="rect">
            <a:avLst/>
          </a:prstGeom>
          <a:noFill/>
        </p:spPr>
        <p:txBody>
          <a:bodyPr wrap="square" rtlCol="0">
            <a:spAutoFit/>
          </a:bodyPr>
          <a:lstStyle/>
          <a:p>
            <a:r>
              <a:rPr lang="en-GB" dirty="0" smtClean="0"/>
              <a:t>(Dictionary.com, 2019)</a:t>
            </a:r>
            <a:endParaRPr lang="en-GB" dirty="0"/>
          </a:p>
        </p:txBody>
      </p:sp>
    </p:spTree>
    <p:extLst>
      <p:ext uri="{BB962C8B-B14F-4D97-AF65-F5344CB8AC3E}">
        <p14:creationId xmlns:p14="http://schemas.microsoft.com/office/powerpoint/2010/main" val="21617141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Positionality</a:t>
            </a:r>
            <a:endParaRPr lang="en-GB" dirty="0"/>
          </a:p>
        </p:txBody>
      </p:sp>
      <p:sp>
        <p:nvSpPr>
          <p:cNvPr id="3" name="Content Placeholder 2"/>
          <p:cNvSpPr>
            <a:spLocks noGrp="1"/>
          </p:cNvSpPr>
          <p:nvPr>
            <p:ph idx="1"/>
          </p:nvPr>
        </p:nvSpPr>
        <p:spPr>
          <a:xfrm>
            <a:off x="1295402" y="2717799"/>
            <a:ext cx="9414931" cy="3318936"/>
          </a:xfrm>
        </p:spPr>
        <p:txBody>
          <a:bodyPr>
            <a:normAutofit/>
          </a:bodyPr>
          <a:lstStyle/>
          <a:p>
            <a:r>
              <a:rPr lang="en-GB" dirty="0" smtClean="0"/>
              <a:t>The many facets that make up our social identities affects the way that we see and interpret the world and the way the world sees and interprets us                                                                    </a:t>
            </a:r>
          </a:p>
          <a:p>
            <a:r>
              <a:rPr lang="en-GB" dirty="0"/>
              <a:t>Involves many complex </a:t>
            </a:r>
            <a:r>
              <a:rPr lang="en-GB" dirty="0" smtClean="0"/>
              <a:t>layers</a:t>
            </a:r>
            <a:endParaRPr lang="en-GB" dirty="0"/>
          </a:p>
          <a:p>
            <a:r>
              <a:rPr lang="en-GB" dirty="0" smtClean="0"/>
              <a:t>May </a:t>
            </a:r>
            <a:r>
              <a:rPr lang="en-GB" dirty="0"/>
              <a:t>change over </a:t>
            </a:r>
            <a:r>
              <a:rPr lang="en-GB" dirty="0" smtClean="0"/>
              <a:t>time   </a:t>
            </a:r>
          </a:p>
          <a:p>
            <a:endParaRPr lang="en-GB" dirty="0"/>
          </a:p>
          <a:p>
            <a:pPr marL="0" indent="0">
              <a:buNone/>
            </a:pPr>
            <a:r>
              <a:rPr lang="en-GB" dirty="0" smtClean="0"/>
              <a:t>                                                                                                  </a:t>
            </a:r>
            <a:r>
              <a:rPr lang="en-GB" sz="1200" dirty="0" smtClean="0"/>
              <a:t>(Jacobson and Mustafa, 2019)</a:t>
            </a:r>
            <a:endParaRPr lang="en-GB" sz="1200" dirty="0"/>
          </a:p>
          <a:p>
            <a:endParaRPr lang="en-GB" sz="1200" dirty="0" smtClean="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2163042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Could Redress the Imbalance of Power?</a:t>
            </a:r>
            <a:endParaRPr lang="en-GB" dirty="0"/>
          </a:p>
        </p:txBody>
      </p:sp>
      <p:sp>
        <p:nvSpPr>
          <p:cNvPr id="3" name="Content Placeholder 2"/>
          <p:cNvSpPr>
            <a:spLocks noGrp="1"/>
          </p:cNvSpPr>
          <p:nvPr>
            <p:ph idx="1"/>
          </p:nvPr>
        </p:nvSpPr>
        <p:spPr>
          <a:xfrm>
            <a:off x="1187336" y="2349113"/>
            <a:ext cx="9601196" cy="3318936"/>
          </a:xfrm>
        </p:spPr>
        <p:txBody>
          <a:bodyPr/>
          <a:lstStyle/>
          <a:p>
            <a:endParaRPr lang="en-GB" dirty="0" smtClean="0"/>
          </a:p>
          <a:p>
            <a:endParaRPr lang="en-GB" dirty="0"/>
          </a:p>
          <a:p>
            <a:pPr marL="0" indent="0">
              <a:buNone/>
            </a:pPr>
            <a:r>
              <a:rPr lang="en-GB" dirty="0" smtClean="0"/>
              <a:t>                                              </a:t>
            </a:r>
            <a:r>
              <a:rPr lang="en-GB" sz="4400" i="1" dirty="0" smtClean="0"/>
              <a:t> </a:t>
            </a:r>
            <a:r>
              <a:rPr lang="en-GB" sz="6000" i="1" dirty="0" smtClean="0"/>
              <a:t>Discuss…</a:t>
            </a:r>
            <a:endParaRPr lang="en-GB" sz="6000" i="1"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17</a:t>
            </a:fld>
            <a:endParaRPr lang="en-US" dirty="0"/>
          </a:p>
        </p:txBody>
      </p:sp>
    </p:spTree>
    <p:extLst>
      <p:ext uri="{BB962C8B-B14F-4D97-AF65-F5344CB8AC3E}">
        <p14:creationId xmlns:p14="http://schemas.microsoft.com/office/powerpoint/2010/main" val="18408182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ChangeAspect="1"/>
          </p:cNvPicPr>
          <p:nvPr/>
        </p:nvPicPr>
        <p:blipFill>
          <a:blip r:embed="rId2"/>
          <a:stretch>
            <a:fillRect/>
          </a:stretch>
        </p:blipFill>
        <p:spPr>
          <a:xfrm>
            <a:off x="2594920" y="3156254"/>
            <a:ext cx="7092954" cy="3186949"/>
          </a:xfrm>
          <a:prstGeom prst="rect">
            <a:avLst/>
          </a:prstGeom>
        </p:spPr>
      </p:pic>
      <p:sp>
        <p:nvSpPr>
          <p:cNvPr id="2" name="Title 1"/>
          <p:cNvSpPr>
            <a:spLocks noGrp="1"/>
          </p:cNvSpPr>
          <p:nvPr>
            <p:ph type="title"/>
          </p:nvPr>
        </p:nvSpPr>
        <p:spPr/>
        <p:txBody>
          <a:bodyPr/>
          <a:lstStyle/>
          <a:p>
            <a:r>
              <a:rPr lang="en-GB" dirty="0"/>
              <a:t>Empowerment</a:t>
            </a:r>
          </a:p>
        </p:txBody>
      </p:sp>
      <p:sp>
        <p:nvSpPr>
          <p:cNvPr id="3" name="Content Placeholder 2"/>
          <p:cNvSpPr>
            <a:spLocks noGrp="1"/>
          </p:cNvSpPr>
          <p:nvPr>
            <p:ph idx="1"/>
          </p:nvPr>
        </p:nvSpPr>
        <p:spPr>
          <a:xfrm>
            <a:off x="907819" y="2743200"/>
            <a:ext cx="10783046" cy="3937000"/>
          </a:xfrm>
        </p:spPr>
        <p:txBody>
          <a:bodyPr>
            <a:normAutofit/>
          </a:bodyPr>
          <a:lstStyle/>
          <a:p>
            <a:pPr marL="0" lvl="0" indent="0" algn="ctr">
              <a:buNone/>
            </a:pPr>
            <a:r>
              <a:rPr lang="en-GB" sz="2400" dirty="0">
                <a:solidFill>
                  <a:prstClr val="black"/>
                </a:solidFill>
              </a:rPr>
              <a:t>Enabling individuals, groups and/or communities to have the </a:t>
            </a:r>
            <a:r>
              <a:rPr lang="en-GB" sz="2400" dirty="0">
                <a:solidFill>
                  <a:srgbClr val="B31166"/>
                </a:solidFill>
              </a:rPr>
              <a:t>power</a:t>
            </a:r>
            <a:r>
              <a:rPr lang="en-GB" sz="2400" dirty="0">
                <a:solidFill>
                  <a:srgbClr val="FF0000"/>
                </a:solidFill>
              </a:rPr>
              <a:t> </a:t>
            </a:r>
            <a:r>
              <a:rPr lang="en-GB" sz="2400" dirty="0">
                <a:solidFill>
                  <a:prstClr val="black"/>
                </a:solidFill>
              </a:rPr>
              <a:t>to gain control of their circumstances and achieve their own goals, thereby being able to work towards helping themselves and others to maximise the quality of their lives.</a:t>
            </a:r>
          </a:p>
          <a:p>
            <a:pPr marL="0" indent="0" algn="r">
              <a:lnSpc>
                <a:spcPct val="107000"/>
              </a:lnSpc>
              <a:spcAft>
                <a:spcPts val="800"/>
              </a:spcAft>
              <a:buNone/>
            </a:pPr>
            <a:r>
              <a:rPr lang="en-GB" sz="1200" dirty="0" smtClean="0">
                <a:latin typeface="Calibri" panose="020F0502020204030204" pitchFamily="34" charset="0"/>
                <a:ea typeface="Calibri" panose="020F0502020204030204" pitchFamily="34" charset="0"/>
                <a:cs typeface="Times New Roman" panose="02020603050405020304" pitchFamily="18" charset="0"/>
              </a:rPr>
              <a:t>(</a:t>
            </a:r>
            <a:r>
              <a:rPr lang="en-GB" sz="1200" dirty="0">
                <a:solidFill>
                  <a:prstClr val="black"/>
                </a:solidFill>
              </a:rPr>
              <a:t>Sutton-</a:t>
            </a:r>
            <a:r>
              <a:rPr lang="en-GB" sz="1200" dirty="0" err="1">
                <a:solidFill>
                  <a:prstClr val="black"/>
                </a:solidFill>
              </a:rPr>
              <a:t>Kerchner</a:t>
            </a:r>
            <a:r>
              <a:rPr lang="en-GB" sz="1200" dirty="0">
                <a:solidFill>
                  <a:prstClr val="black"/>
                </a:solidFill>
              </a:rPr>
              <a:t>, 2017</a:t>
            </a:r>
            <a:r>
              <a:rPr lang="en-GB" sz="1400" dirty="0">
                <a:solidFill>
                  <a:prstClr val="black"/>
                </a:solidFill>
              </a:rPr>
              <a:t>)</a:t>
            </a:r>
          </a:p>
          <a:p>
            <a:pPr marL="0" indent="0" algn="r">
              <a:lnSpc>
                <a:spcPct val="107000"/>
              </a:lnSpc>
              <a:spcAft>
                <a:spcPts val="800"/>
              </a:spcAft>
              <a:buNone/>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175170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Empowerment </a:t>
            </a:r>
          </a:p>
        </p:txBody>
      </p:sp>
      <p:sp>
        <p:nvSpPr>
          <p:cNvPr id="3" name="Content Placeholder 2"/>
          <p:cNvSpPr>
            <a:spLocks noGrp="1"/>
          </p:cNvSpPr>
          <p:nvPr>
            <p:ph idx="1"/>
          </p:nvPr>
        </p:nvSpPr>
        <p:spPr>
          <a:xfrm>
            <a:off x="1167311" y="2681283"/>
            <a:ext cx="8825659" cy="2072409"/>
          </a:xfrm>
        </p:spPr>
        <p:txBody>
          <a:bodyPr>
            <a:normAutofit fontScale="92500" lnSpcReduction="20000"/>
          </a:bodyPr>
          <a:lstStyle/>
          <a:p>
            <a:r>
              <a:rPr lang="en-GB" dirty="0"/>
              <a:t>Empowerment is helping people to gain a greater control over their own lives and circumstances</a:t>
            </a:r>
          </a:p>
          <a:p>
            <a:r>
              <a:rPr lang="en-GB" dirty="0"/>
              <a:t>Enabling to affect change</a:t>
            </a:r>
          </a:p>
          <a:p>
            <a:r>
              <a:rPr lang="en-GB" dirty="0"/>
              <a:t>Giving those who are marginalised a voice</a:t>
            </a:r>
          </a:p>
          <a:p>
            <a:r>
              <a:rPr lang="en-GB" dirty="0"/>
              <a:t>Fighting social exclusion </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19</a:t>
            </a:fld>
            <a:endParaRPr lang="en-US" dirty="0"/>
          </a:p>
        </p:txBody>
      </p:sp>
      <p:sp>
        <p:nvSpPr>
          <p:cNvPr id="6" name="TextBox 5"/>
          <p:cNvSpPr txBox="1"/>
          <p:nvPr/>
        </p:nvSpPr>
        <p:spPr>
          <a:xfrm>
            <a:off x="7554192" y="5792931"/>
            <a:ext cx="3473758" cy="426028"/>
          </a:xfrm>
          <a:prstGeom prst="rect">
            <a:avLst/>
          </a:prstGeom>
          <a:noFill/>
        </p:spPr>
        <p:txBody>
          <a:bodyPr wrap="square" rtlCol="0">
            <a:spAutoFit/>
          </a:bodyPr>
          <a:lstStyle/>
          <a:p>
            <a:endParaRPr lang="en-GB" dirty="0"/>
          </a:p>
        </p:txBody>
      </p:sp>
      <p:sp>
        <p:nvSpPr>
          <p:cNvPr id="5" name="TextBox 4"/>
          <p:cNvSpPr txBox="1"/>
          <p:nvPr/>
        </p:nvSpPr>
        <p:spPr>
          <a:xfrm>
            <a:off x="8478981" y="5465467"/>
            <a:ext cx="3250277" cy="276999"/>
          </a:xfrm>
          <a:prstGeom prst="rect">
            <a:avLst/>
          </a:prstGeom>
          <a:noFill/>
        </p:spPr>
        <p:txBody>
          <a:bodyPr wrap="square" rtlCol="0">
            <a:spAutoFit/>
          </a:bodyPr>
          <a:lstStyle/>
          <a:p>
            <a:r>
              <a:rPr lang="en-GB" sz="1200" dirty="0" smtClean="0"/>
              <a:t>(Giddens and Sutton, 2010; Thompson, 2006)</a:t>
            </a:r>
            <a:endParaRPr lang="en-GB" sz="1200" dirty="0"/>
          </a:p>
        </p:txBody>
      </p:sp>
    </p:spTree>
    <p:extLst>
      <p:ext uri="{BB962C8B-B14F-4D97-AF65-F5344CB8AC3E}">
        <p14:creationId xmlns:p14="http://schemas.microsoft.com/office/powerpoint/2010/main" val="1737839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Empowerment</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Empowerment- What does the term mean to you?</a:t>
            </a:r>
          </a:p>
          <a:p>
            <a:r>
              <a:rPr lang="en-GB" dirty="0"/>
              <a:t>Gaining more control over your own life?</a:t>
            </a:r>
          </a:p>
          <a:p>
            <a:r>
              <a:rPr lang="en-GB" dirty="0" smtClean="0"/>
              <a:t> </a:t>
            </a:r>
            <a:r>
              <a:rPr lang="en-GB" dirty="0"/>
              <a:t>Being aware of and using your personal resources?</a:t>
            </a:r>
          </a:p>
          <a:p>
            <a:r>
              <a:rPr lang="en-GB" dirty="0"/>
              <a:t>Overcoming obstacles to meet your needs and aspirations?</a:t>
            </a:r>
          </a:p>
          <a:p>
            <a:r>
              <a:rPr lang="en-GB" dirty="0"/>
              <a:t>Having your voice heard in decision making?</a:t>
            </a:r>
          </a:p>
          <a:p>
            <a:r>
              <a:rPr lang="en-GB" dirty="0"/>
              <a:t>Being able to challenge inequality and oppression in your life</a:t>
            </a:r>
            <a:r>
              <a:rPr lang="en-GB" dirty="0" smtClean="0"/>
              <a:t>? </a:t>
            </a:r>
            <a:r>
              <a:rPr lang="en-GB" sz="1200" dirty="0" smtClean="0"/>
              <a:t>(Dalrymple and Burke, 2001)</a:t>
            </a:r>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30052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mtClean="0"/>
              <a:t>Key Assumption</a:t>
            </a:r>
          </a:p>
        </p:txBody>
      </p:sp>
      <p:sp>
        <p:nvSpPr>
          <p:cNvPr id="6147" name="Rectangle 3"/>
          <p:cNvSpPr>
            <a:spLocks noGrp="1" noChangeArrowheads="1"/>
          </p:cNvSpPr>
          <p:nvPr>
            <p:ph type="body" idx="1"/>
          </p:nvPr>
        </p:nvSpPr>
        <p:spPr/>
        <p:txBody>
          <a:bodyPr/>
          <a:lstStyle/>
          <a:p>
            <a:pPr eaLnBrk="1" hangingPunct="1"/>
            <a:endParaRPr lang="en-GB" altLang="en-US" smtClean="0"/>
          </a:p>
          <a:p>
            <a:pPr eaLnBrk="1" hangingPunct="1"/>
            <a:r>
              <a:rPr lang="en-GB" altLang="en-US" smtClean="0"/>
              <a:t>The notion of Empowering practice is based on the idea that people are deficient or lacking in some form of social capital. </a:t>
            </a:r>
          </a:p>
        </p:txBody>
      </p:sp>
    </p:spTree>
    <p:extLst>
      <p:ext uri="{BB962C8B-B14F-4D97-AF65-F5344CB8AC3E}">
        <p14:creationId xmlns:p14="http://schemas.microsoft.com/office/powerpoint/2010/main" val="160949150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Likely to Lack Power?</a:t>
            </a:r>
            <a:endParaRPr lang="en-GB" dirty="0"/>
          </a:p>
        </p:txBody>
      </p:sp>
      <p:sp>
        <p:nvSpPr>
          <p:cNvPr id="3" name="Content Placeholder 2"/>
          <p:cNvSpPr>
            <a:spLocks noGrp="1"/>
          </p:cNvSpPr>
          <p:nvPr>
            <p:ph idx="1"/>
          </p:nvPr>
        </p:nvSpPr>
        <p:spPr>
          <a:xfrm>
            <a:off x="4578929" y="3537834"/>
            <a:ext cx="3077094" cy="1067417"/>
          </a:xfrm>
        </p:spPr>
        <p:txBody>
          <a:bodyPr>
            <a:normAutofit/>
          </a:bodyPr>
          <a:lstStyle/>
          <a:p>
            <a:pPr marL="0" indent="0">
              <a:buNone/>
            </a:pPr>
            <a:r>
              <a:rPr lang="en-GB" sz="4800" i="1" dirty="0" smtClean="0"/>
              <a:t>Discuss…</a:t>
            </a:r>
            <a:endParaRPr lang="en-GB" sz="4800" i="1"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22</a:t>
            </a:fld>
            <a:endParaRPr lang="en-US" dirty="0"/>
          </a:p>
        </p:txBody>
      </p:sp>
    </p:spTree>
    <p:extLst>
      <p:ext uri="{BB962C8B-B14F-4D97-AF65-F5344CB8AC3E}">
        <p14:creationId xmlns:p14="http://schemas.microsoft.com/office/powerpoint/2010/main" val="1520982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Power and Empowerment </a:t>
            </a:r>
            <a:br>
              <a:rPr lang="en-GB" dirty="0"/>
            </a:br>
            <a:r>
              <a:rPr lang="en-GB" dirty="0" smtClean="0"/>
              <a:t>-Residential </a:t>
            </a:r>
            <a:r>
              <a:rPr lang="en-GB" dirty="0"/>
              <a:t>Care Home</a:t>
            </a:r>
          </a:p>
        </p:txBody>
      </p:sp>
      <p:sp>
        <p:nvSpPr>
          <p:cNvPr id="3" name="Content Placeholder 2"/>
          <p:cNvSpPr>
            <a:spLocks noGrp="1"/>
          </p:cNvSpPr>
          <p:nvPr>
            <p:ph idx="1"/>
          </p:nvPr>
        </p:nvSpPr>
        <p:spPr>
          <a:xfrm>
            <a:off x="1122830" y="2811318"/>
            <a:ext cx="8825659" cy="3416300"/>
          </a:xfrm>
        </p:spPr>
        <p:txBody>
          <a:bodyPr/>
          <a:lstStyle/>
          <a:p>
            <a:r>
              <a:rPr lang="en-GB" dirty="0" smtClean="0"/>
              <a:t>421,100 older </a:t>
            </a:r>
            <a:r>
              <a:rPr lang="en-GB" dirty="0"/>
              <a:t>p</a:t>
            </a:r>
            <a:r>
              <a:rPr lang="en-GB" dirty="0" smtClean="0"/>
              <a:t>eople in residential </a:t>
            </a:r>
            <a:r>
              <a:rPr lang="en-GB" dirty="0"/>
              <a:t>c</a:t>
            </a:r>
            <a:r>
              <a:rPr lang="en-GB" dirty="0" smtClean="0"/>
              <a:t>are in the UK</a:t>
            </a:r>
          </a:p>
          <a:p>
            <a:r>
              <a:rPr lang="en-GB" dirty="0" smtClean="0"/>
              <a:t>14.8% of people over 85 live in residential care</a:t>
            </a:r>
          </a:p>
          <a:p>
            <a:r>
              <a:rPr lang="en-GB" dirty="0" smtClean="0"/>
              <a:t>Average cost of care is £600 to £800 per week- £566 in Wales</a:t>
            </a:r>
          </a:p>
          <a:p>
            <a:r>
              <a:rPr lang="en-GB" dirty="0" smtClean="0"/>
              <a:t>Savings over £23,250 = full fees England and NI.</a:t>
            </a:r>
          </a:p>
          <a:p>
            <a:r>
              <a:rPr lang="en-GB" dirty="0" smtClean="0"/>
              <a:t>Savings over £30,000 = full fees Wales</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23</a:t>
            </a:fld>
            <a:endParaRPr lang="en-US" dirty="0"/>
          </a:p>
        </p:txBody>
      </p:sp>
      <p:sp>
        <p:nvSpPr>
          <p:cNvPr id="5" name="TextBox 4"/>
          <p:cNvSpPr txBox="1"/>
          <p:nvPr/>
        </p:nvSpPr>
        <p:spPr>
          <a:xfrm>
            <a:off x="9788236" y="5621482"/>
            <a:ext cx="1537855" cy="276999"/>
          </a:xfrm>
          <a:prstGeom prst="rect">
            <a:avLst/>
          </a:prstGeom>
          <a:noFill/>
        </p:spPr>
        <p:txBody>
          <a:bodyPr wrap="square" rtlCol="0">
            <a:spAutoFit/>
          </a:bodyPr>
          <a:lstStyle/>
          <a:p>
            <a:r>
              <a:rPr lang="en-GB" sz="1200" dirty="0" smtClean="0"/>
              <a:t>(</a:t>
            </a:r>
            <a:r>
              <a:rPr lang="en-GB" sz="1200" dirty="0" err="1" smtClean="0"/>
              <a:t>AgeUk</a:t>
            </a:r>
            <a:r>
              <a:rPr lang="en-GB" sz="1200" dirty="0" smtClean="0"/>
              <a:t>, 2018)</a:t>
            </a:r>
            <a:endParaRPr lang="en-GB" sz="1200" dirty="0"/>
          </a:p>
        </p:txBody>
      </p:sp>
    </p:spTree>
    <p:extLst>
      <p:ext uri="{BB962C8B-B14F-4D97-AF65-F5344CB8AC3E}">
        <p14:creationId xmlns:p14="http://schemas.microsoft.com/office/powerpoint/2010/main" val="2712564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42" presetClass="entr" presetSubtype="0" fill="hold" grpId="0" nodeType="with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1000"/>
                                        <p:tgtEl>
                                          <p:spTgt spid="5"/>
                                        </p:tgtEl>
                                      </p:cBhvr>
                                    </p:animEffect>
                                    <p:anim calcmode="lin" valueType="num">
                                      <p:cBhvr>
                                        <p:cTn id="31" dur="1000" fill="hold"/>
                                        <p:tgtEl>
                                          <p:spTgt spid="5"/>
                                        </p:tgtEl>
                                        <p:attrNameLst>
                                          <p:attrName>ppt_x</p:attrName>
                                        </p:attrNameLst>
                                      </p:cBhvr>
                                      <p:tavLst>
                                        <p:tav tm="0">
                                          <p:val>
                                            <p:strVal val="#ppt_x"/>
                                          </p:val>
                                        </p:tav>
                                        <p:tav tm="100000">
                                          <p:val>
                                            <p:strVal val="#ppt_x"/>
                                          </p:val>
                                        </p:tav>
                                      </p:tavLst>
                                    </p:anim>
                                    <p:anim calcmode="lin" valueType="num">
                                      <p:cBhvr>
                                        <p:cTn id="3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Older People </a:t>
            </a:r>
            <a:r>
              <a:rPr lang="en-GB" dirty="0" smtClean="0"/>
              <a:t>Say</a:t>
            </a:r>
            <a:endParaRPr lang="en-GB" dirty="0"/>
          </a:p>
        </p:txBody>
      </p:sp>
      <p:sp>
        <p:nvSpPr>
          <p:cNvPr id="3" name="Content Placeholder 2"/>
          <p:cNvSpPr>
            <a:spLocks noGrp="1"/>
          </p:cNvSpPr>
          <p:nvPr>
            <p:ph idx="1"/>
          </p:nvPr>
        </p:nvSpPr>
        <p:spPr>
          <a:xfrm>
            <a:off x="1117883" y="2285999"/>
            <a:ext cx="10287746" cy="3848100"/>
          </a:xfrm>
        </p:spPr>
        <p:txBody>
          <a:bodyPr>
            <a:normAutofit lnSpcReduction="10000"/>
          </a:bodyPr>
          <a:lstStyle/>
          <a:p>
            <a:pPr marL="0" indent="0">
              <a:buNone/>
            </a:pPr>
            <a:endParaRPr lang="en-GB" dirty="0"/>
          </a:p>
          <a:p>
            <a:r>
              <a:rPr lang="en-GB" dirty="0"/>
              <a:t>I’ve lost the ability to communicate as there’s no one with the same interests here as me</a:t>
            </a:r>
            <a:r>
              <a:rPr lang="en-GB" dirty="0" smtClean="0"/>
              <a:t>.</a:t>
            </a:r>
            <a:endParaRPr lang="en-GB" dirty="0"/>
          </a:p>
          <a:p>
            <a:r>
              <a:rPr lang="en-GB" dirty="0"/>
              <a:t>I had to sell my flat to pay for this care home so now I haven’t got any choice – this is my home because it’s all I’ve got left</a:t>
            </a:r>
            <a:r>
              <a:rPr lang="en-GB" dirty="0" smtClean="0"/>
              <a:t>.</a:t>
            </a:r>
            <a:endParaRPr lang="en-GB" dirty="0"/>
          </a:p>
          <a:p>
            <a:r>
              <a:rPr lang="en-GB" dirty="0"/>
              <a:t>I would like the care assistants to talk to me when they come to care for me but they don’t</a:t>
            </a:r>
            <a:r>
              <a:rPr lang="en-GB" dirty="0" smtClean="0"/>
              <a:t>.</a:t>
            </a:r>
          </a:p>
          <a:p>
            <a:r>
              <a:rPr lang="en-GB" dirty="0" smtClean="0"/>
              <a:t>I don’t take sugar in my tea. I’ve told them but they still put it in so I drink it.</a:t>
            </a:r>
            <a:endParaRPr lang="en-GB" dirty="0"/>
          </a:p>
          <a:p>
            <a:pPr marL="0" indent="0" algn="r">
              <a:buNone/>
            </a:pPr>
            <a:r>
              <a:rPr lang="en-GB" sz="1200" dirty="0"/>
              <a:t>(JRF, 2009)</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24</a:t>
            </a:fld>
            <a:endParaRPr lang="en-US" dirty="0"/>
          </a:p>
        </p:txBody>
      </p:sp>
    </p:spTree>
    <p:extLst>
      <p:ext uri="{BB962C8B-B14F-4D97-AF65-F5344CB8AC3E}">
        <p14:creationId xmlns:p14="http://schemas.microsoft.com/office/powerpoint/2010/main" val="344056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par>
                                <p:cTn id="23" presetID="42"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anim calcmode="lin" valueType="num">
                                      <p:cBhvr>
                                        <p:cTn id="2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a typeface="Calibri" panose="020F0502020204030204" pitchFamily="34" charset="0"/>
                <a:cs typeface="Times New Roman" panose="02020603050405020304" pitchFamily="18" charset="0"/>
              </a:rPr>
              <a:t>How </a:t>
            </a:r>
            <a:r>
              <a:rPr lang="en-GB" sz="3200" dirty="0" smtClean="0">
                <a:ea typeface="Calibri" panose="020F0502020204030204" pitchFamily="34" charset="0"/>
                <a:cs typeface="Times New Roman" panose="02020603050405020304" pitchFamily="18" charset="0"/>
              </a:rPr>
              <a:t>Much </a:t>
            </a:r>
            <a:r>
              <a:rPr lang="en-GB" sz="3200" dirty="0">
                <a:ea typeface="Calibri" panose="020F0502020204030204" pitchFamily="34" charset="0"/>
                <a:cs typeface="Times New Roman" panose="02020603050405020304" pitchFamily="18" charset="0"/>
              </a:rPr>
              <a:t>Power and Control does an </a:t>
            </a:r>
            <a:r>
              <a:rPr lang="en-GB" sz="3200" dirty="0" smtClean="0">
                <a:ea typeface="Calibri" panose="020F0502020204030204" pitchFamily="34" charset="0"/>
                <a:cs typeface="Times New Roman" panose="02020603050405020304" pitchFamily="18" charset="0"/>
              </a:rPr>
              <a:t>Older </a:t>
            </a:r>
            <a:r>
              <a:rPr lang="en-GB" sz="3200" dirty="0">
                <a:ea typeface="Calibri" panose="020F0502020204030204" pitchFamily="34" charset="0"/>
                <a:cs typeface="Times New Roman" panose="02020603050405020304" pitchFamily="18" charset="0"/>
              </a:rPr>
              <a:t>P</a:t>
            </a:r>
            <a:r>
              <a:rPr lang="en-GB" sz="3200" dirty="0" smtClean="0">
                <a:ea typeface="Calibri" panose="020F0502020204030204" pitchFamily="34" charset="0"/>
                <a:cs typeface="Times New Roman" panose="02020603050405020304" pitchFamily="18" charset="0"/>
              </a:rPr>
              <a:t>erson </a:t>
            </a:r>
            <a:r>
              <a:rPr lang="en-GB" sz="3200" dirty="0">
                <a:ea typeface="Calibri" panose="020F0502020204030204" pitchFamily="34" charset="0"/>
                <a:cs typeface="Times New Roman" panose="02020603050405020304" pitchFamily="18" charset="0"/>
              </a:rPr>
              <a:t>in </a:t>
            </a:r>
            <a:r>
              <a:rPr lang="en-GB" sz="3200" dirty="0" smtClean="0">
                <a:ea typeface="Calibri" panose="020F0502020204030204" pitchFamily="34" charset="0"/>
                <a:cs typeface="Times New Roman" panose="02020603050405020304" pitchFamily="18" charset="0"/>
              </a:rPr>
              <a:t>Residential </a:t>
            </a:r>
            <a:r>
              <a:rPr lang="en-GB" sz="3200" dirty="0">
                <a:ea typeface="Calibri" panose="020F0502020204030204" pitchFamily="34" charset="0"/>
                <a:cs typeface="Times New Roman" panose="02020603050405020304" pitchFamily="18" charset="0"/>
              </a:rPr>
              <a:t>C</a:t>
            </a:r>
            <a:r>
              <a:rPr lang="en-GB" sz="3200" dirty="0" smtClean="0">
                <a:ea typeface="Calibri" panose="020F0502020204030204" pitchFamily="34" charset="0"/>
                <a:cs typeface="Times New Roman" panose="02020603050405020304" pitchFamily="18" charset="0"/>
              </a:rPr>
              <a:t>are </a:t>
            </a:r>
            <a:r>
              <a:rPr lang="en-GB" sz="3200" dirty="0">
                <a:ea typeface="Calibri" panose="020F0502020204030204" pitchFamily="34" charset="0"/>
                <a:cs typeface="Times New Roman" panose="02020603050405020304" pitchFamily="18" charset="0"/>
              </a:rPr>
              <a:t>H</a:t>
            </a:r>
            <a:r>
              <a:rPr lang="en-GB" sz="3200" dirty="0" smtClean="0">
                <a:ea typeface="Calibri" panose="020F0502020204030204" pitchFamily="34" charset="0"/>
                <a:cs typeface="Times New Roman" panose="02020603050405020304" pitchFamily="18" charset="0"/>
              </a:rPr>
              <a:t>ave?</a:t>
            </a:r>
            <a:endParaRPr lang="en-GB" sz="3200" dirty="0"/>
          </a:p>
        </p:txBody>
      </p:sp>
      <p:sp>
        <p:nvSpPr>
          <p:cNvPr id="3" name="Content Placeholder 2"/>
          <p:cNvSpPr>
            <a:spLocks noGrp="1"/>
          </p:cNvSpPr>
          <p:nvPr>
            <p:ph idx="1"/>
          </p:nvPr>
        </p:nvSpPr>
        <p:spPr>
          <a:xfrm>
            <a:off x="785608" y="3098351"/>
            <a:ext cx="10706846" cy="3416300"/>
          </a:xfrm>
        </p:spPr>
        <p:txBody>
          <a:bodyPr>
            <a:normAutofit/>
          </a:bodyPr>
          <a:lstStyle/>
          <a:p>
            <a:pPr>
              <a:lnSpc>
                <a:spcPct val="107000"/>
              </a:lnSpc>
              <a:spcAft>
                <a:spcPts val="800"/>
              </a:spcAft>
            </a:pPr>
            <a:r>
              <a:rPr lang="en-GB" sz="2000" dirty="0" smtClean="0">
                <a:latin typeface="+mj-lt"/>
                <a:ea typeface="Calibri" panose="020F0502020204030204" pitchFamily="34" charset="0"/>
                <a:cs typeface="Times New Roman" panose="02020603050405020304" pitchFamily="18" charset="0"/>
              </a:rPr>
              <a:t>Their </a:t>
            </a:r>
            <a:r>
              <a:rPr lang="en-GB" sz="2000" dirty="0">
                <a:latin typeface="+mj-lt"/>
                <a:ea typeface="Calibri" panose="020F0502020204030204" pitchFamily="34" charset="0"/>
                <a:cs typeface="Times New Roman" panose="02020603050405020304" pitchFamily="18" charset="0"/>
              </a:rPr>
              <a:t>voices are silent</a:t>
            </a:r>
          </a:p>
          <a:p>
            <a:pPr>
              <a:lnSpc>
                <a:spcPct val="107000"/>
              </a:lnSpc>
              <a:spcAft>
                <a:spcPts val="800"/>
              </a:spcAft>
            </a:pPr>
            <a:r>
              <a:rPr lang="en-GB" sz="2000" dirty="0" smtClean="0">
                <a:latin typeface="+mj-lt"/>
                <a:ea typeface="Calibri" panose="020F0502020204030204" pitchFamily="34" charset="0"/>
                <a:cs typeface="Times New Roman" panose="02020603050405020304" pitchFamily="18" charset="0"/>
              </a:rPr>
              <a:t>They have low self esteem</a:t>
            </a:r>
            <a:endParaRPr lang="en-GB" sz="2000"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GB" sz="2000" dirty="0" smtClean="0">
                <a:latin typeface="+mj-lt"/>
                <a:ea typeface="Calibri" panose="020F0502020204030204" pitchFamily="34" charset="0"/>
                <a:cs typeface="Times New Roman" panose="02020603050405020304" pitchFamily="18" charset="0"/>
              </a:rPr>
              <a:t>They </a:t>
            </a:r>
            <a:r>
              <a:rPr lang="en-GB" sz="2000" dirty="0">
                <a:latin typeface="+mj-lt"/>
                <a:ea typeface="Calibri" panose="020F0502020204030204" pitchFamily="34" charset="0"/>
                <a:cs typeface="Times New Roman" panose="02020603050405020304" pitchFamily="18" charset="0"/>
              </a:rPr>
              <a:t>have low expectations</a:t>
            </a:r>
          </a:p>
          <a:p>
            <a:pPr>
              <a:lnSpc>
                <a:spcPct val="107000"/>
              </a:lnSpc>
              <a:spcAft>
                <a:spcPts val="800"/>
              </a:spcAft>
            </a:pPr>
            <a:r>
              <a:rPr lang="en-GB" sz="2000" dirty="0" smtClean="0">
                <a:latin typeface="+mj-lt"/>
                <a:ea typeface="Calibri" panose="020F0502020204030204" pitchFamily="34" charset="0"/>
                <a:cs typeface="Times New Roman" panose="02020603050405020304" pitchFamily="18" charset="0"/>
              </a:rPr>
              <a:t>They </a:t>
            </a:r>
            <a:r>
              <a:rPr lang="en-GB" sz="2000" dirty="0">
                <a:latin typeface="+mj-lt"/>
                <a:ea typeface="Calibri" panose="020F0502020204030204" pitchFamily="34" charset="0"/>
                <a:cs typeface="Times New Roman" panose="02020603050405020304" pitchFamily="18" charset="0"/>
              </a:rPr>
              <a:t>live in a fear culture</a:t>
            </a:r>
          </a:p>
          <a:p>
            <a:pPr marL="0" indent="0" algn="r">
              <a:lnSpc>
                <a:spcPct val="107000"/>
              </a:lnSpc>
              <a:spcAft>
                <a:spcPts val="800"/>
              </a:spcAft>
              <a:buNone/>
            </a:pPr>
            <a:r>
              <a:rPr lang="en-GB" sz="1100" dirty="0" smtClean="0">
                <a:latin typeface="+mj-lt"/>
                <a:ea typeface="Calibri" panose="020F0502020204030204" pitchFamily="34" charset="0"/>
                <a:cs typeface="Times New Roman" panose="02020603050405020304" pitchFamily="18" charset="0"/>
              </a:rPr>
              <a:t>(</a:t>
            </a:r>
            <a:r>
              <a:rPr lang="en-GB" sz="1100" dirty="0">
                <a:latin typeface="+mj-lt"/>
                <a:ea typeface="Calibri" panose="020F0502020204030204" pitchFamily="34" charset="0"/>
                <a:cs typeface="Times New Roman" panose="02020603050405020304" pitchFamily="18" charset="0"/>
              </a:rPr>
              <a:t>JRF, 2009</a:t>
            </a:r>
            <a:r>
              <a:rPr lang="en-GB" sz="1100" dirty="0" smtClean="0">
                <a:latin typeface="+mj-lt"/>
                <a:ea typeface="Calibri" panose="020F0502020204030204" pitchFamily="34" charset="0"/>
                <a:cs typeface="Times New Roman" panose="02020603050405020304" pitchFamily="18" charset="0"/>
              </a:rPr>
              <a:t>)</a:t>
            </a:r>
            <a:endParaRPr lang="en-GB" sz="1100" dirty="0">
              <a:latin typeface="+mj-lt"/>
              <a:ea typeface="Calibri" panose="020F0502020204030204" pitchFamily="34" charset="0"/>
              <a:cs typeface="Times New Roman" panose="02020603050405020304" pitchFamily="18" charset="0"/>
            </a:endParaRPr>
          </a:p>
          <a:p>
            <a:endParaRPr lang="en-GB" sz="1600" dirty="0">
              <a:latin typeface="+mj-lt"/>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25</a:t>
            </a:fld>
            <a:endParaRPr lang="en-US" dirty="0"/>
          </a:p>
        </p:txBody>
      </p:sp>
      <p:sp>
        <p:nvSpPr>
          <p:cNvPr id="6" name="Content Placeholder 2"/>
          <p:cNvSpPr txBox="1">
            <a:spLocks/>
          </p:cNvSpPr>
          <p:nvPr/>
        </p:nvSpPr>
        <p:spPr>
          <a:xfrm>
            <a:off x="4967683" y="3098351"/>
            <a:ext cx="8825659"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They feel helpless</a:t>
            </a:r>
          </a:p>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They feel hopeless</a:t>
            </a:r>
          </a:p>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They have human rights but who will enforce them?</a:t>
            </a:r>
          </a:p>
          <a:p>
            <a:endParaRPr lang="en-GB" sz="1600" dirty="0">
              <a:latin typeface="+mj-lt"/>
            </a:endParaRPr>
          </a:p>
        </p:txBody>
      </p:sp>
    </p:spTree>
    <p:extLst>
      <p:ext uri="{BB962C8B-B14F-4D97-AF65-F5344CB8AC3E}">
        <p14:creationId xmlns:p14="http://schemas.microsoft.com/office/powerpoint/2010/main" val="1870102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par>
                                <p:cTn id="38" presetID="42" presetClass="entr" presetSubtype="0" fill="hold" nodeType="with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Calibri" panose="020F0502020204030204" pitchFamily="34" charset="0"/>
                <a:cs typeface="Times New Roman" panose="02020603050405020304" pitchFamily="18" charset="0"/>
              </a:rPr>
              <a:t>Who has Control</a:t>
            </a:r>
            <a:r>
              <a:rPr lang="en-GB" dirty="0" smtClean="0">
                <a:ea typeface="Calibri" panose="020F0502020204030204" pitchFamily="34" charset="0"/>
                <a:cs typeface="Times New Roman" panose="02020603050405020304" pitchFamily="18" charset="0"/>
              </a:rPr>
              <a:t>?</a:t>
            </a:r>
            <a:endParaRPr lang="en-GB" dirty="0"/>
          </a:p>
        </p:txBody>
      </p:sp>
      <p:sp>
        <p:nvSpPr>
          <p:cNvPr id="3" name="Content Placeholder 2"/>
          <p:cNvSpPr>
            <a:spLocks noGrp="1"/>
          </p:cNvSpPr>
          <p:nvPr>
            <p:ph idx="1"/>
          </p:nvPr>
        </p:nvSpPr>
        <p:spPr>
          <a:xfrm>
            <a:off x="1154954" y="2603500"/>
            <a:ext cx="9805146" cy="3733800"/>
          </a:xfrm>
        </p:spPr>
        <p:txBody>
          <a:bodyPr>
            <a:normAutofit/>
          </a:bodyPr>
          <a:lstStyle/>
          <a:p>
            <a:pPr>
              <a:lnSpc>
                <a:spcPct val="107000"/>
              </a:lnSpc>
              <a:spcAft>
                <a:spcPts val="800"/>
              </a:spcAft>
            </a:pPr>
            <a:r>
              <a:rPr lang="en-GB" sz="2100" dirty="0" smtClean="0">
                <a:latin typeface="+mj-lt"/>
                <a:ea typeface="Calibri" panose="020F0502020204030204" pitchFamily="34" charset="0"/>
                <a:cs typeface="Times New Roman" panose="02020603050405020304" pitchFamily="18" charset="0"/>
              </a:rPr>
              <a:t>Family - Control </a:t>
            </a:r>
            <a:r>
              <a:rPr lang="en-GB" sz="2100" dirty="0">
                <a:latin typeface="+mj-lt"/>
                <a:ea typeface="Calibri" panose="020F0502020204030204" pitchFamily="34" charset="0"/>
                <a:cs typeface="Times New Roman" panose="02020603050405020304" pitchFamily="18" charset="0"/>
              </a:rPr>
              <a:t>of finances </a:t>
            </a:r>
          </a:p>
          <a:p>
            <a:pPr>
              <a:lnSpc>
                <a:spcPct val="107000"/>
              </a:lnSpc>
              <a:spcAft>
                <a:spcPts val="800"/>
              </a:spcAft>
            </a:pPr>
            <a:r>
              <a:rPr lang="en-GB" sz="2100" dirty="0" smtClean="0">
                <a:latin typeface="+mj-lt"/>
                <a:ea typeface="Calibri" panose="020F0502020204030204" pitchFamily="34" charset="0"/>
                <a:cs typeface="Times New Roman" panose="02020603050405020304" pitchFamily="18" charset="0"/>
              </a:rPr>
              <a:t>Carers - Control details </a:t>
            </a:r>
            <a:r>
              <a:rPr lang="en-GB" sz="2100" dirty="0">
                <a:latin typeface="+mj-lt"/>
                <a:ea typeface="Calibri" panose="020F0502020204030204" pitchFamily="34" charset="0"/>
                <a:cs typeface="Times New Roman" panose="02020603050405020304" pitchFamily="18" charset="0"/>
              </a:rPr>
              <a:t>of day to day living</a:t>
            </a:r>
          </a:p>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Medical </a:t>
            </a:r>
            <a:r>
              <a:rPr lang="en-GB" sz="2100" dirty="0" smtClean="0">
                <a:latin typeface="+mj-lt"/>
                <a:ea typeface="Calibri" panose="020F0502020204030204" pitchFamily="34" charset="0"/>
                <a:cs typeface="Times New Roman" panose="02020603050405020304" pitchFamily="18" charset="0"/>
              </a:rPr>
              <a:t>staff - Control </a:t>
            </a:r>
            <a:r>
              <a:rPr lang="en-GB" sz="2100" dirty="0">
                <a:latin typeface="+mj-lt"/>
                <a:ea typeface="Calibri" panose="020F0502020204030204" pitchFamily="34" charset="0"/>
                <a:cs typeface="Times New Roman" panose="02020603050405020304" pitchFamily="18" charset="0"/>
              </a:rPr>
              <a:t>of medication </a:t>
            </a:r>
            <a:r>
              <a:rPr lang="en-GB" sz="2100" dirty="0" smtClean="0">
                <a:latin typeface="+mj-lt"/>
                <a:ea typeface="Calibri" panose="020F0502020204030204" pitchFamily="34" charset="0"/>
                <a:cs typeface="Times New Roman" panose="02020603050405020304" pitchFamily="18" charset="0"/>
              </a:rPr>
              <a:t>etc. </a:t>
            </a:r>
            <a:endParaRPr lang="en-GB" sz="2100"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Care home </a:t>
            </a:r>
            <a:r>
              <a:rPr lang="en-GB" sz="2100" dirty="0" smtClean="0">
                <a:latin typeface="+mj-lt"/>
                <a:ea typeface="Calibri" panose="020F0502020204030204" pitchFamily="34" charset="0"/>
                <a:cs typeface="Times New Roman" panose="02020603050405020304" pitchFamily="18" charset="0"/>
              </a:rPr>
              <a:t>managers - Control </a:t>
            </a:r>
            <a:r>
              <a:rPr lang="en-GB" sz="2100" dirty="0">
                <a:latin typeface="+mj-lt"/>
                <a:ea typeface="Calibri" panose="020F0502020204030204" pitchFamily="34" charset="0"/>
                <a:cs typeface="Times New Roman" panose="02020603050405020304" pitchFamily="18" charset="0"/>
              </a:rPr>
              <a:t>of staff and environment</a:t>
            </a:r>
          </a:p>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Social services/ local </a:t>
            </a:r>
            <a:r>
              <a:rPr lang="en-GB" sz="2100" dirty="0" smtClean="0">
                <a:latin typeface="+mj-lt"/>
                <a:ea typeface="Calibri" panose="020F0502020204030204" pitchFamily="34" charset="0"/>
                <a:cs typeface="Times New Roman" panose="02020603050405020304" pitchFamily="18" charset="0"/>
              </a:rPr>
              <a:t>government - Financial </a:t>
            </a:r>
            <a:r>
              <a:rPr lang="en-GB" sz="2100" dirty="0">
                <a:latin typeface="+mj-lt"/>
                <a:ea typeface="Calibri" panose="020F0502020204030204" pitchFamily="34" charset="0"/>
                <a:cs typeface="Times New Roman" panose="02020603050405020304" pitchFamily="18" charset="0"/>
              </a:rPr>
              <a:t>control, </a:t>
            </a:r>
            <a:r>
              <a:rPr lang="en-GB" sz="2100" dirty="0" smtClean="0">
                <a:latin typeface="+mj-lt"/>
                <a:ea typeface="Calibri" panose="020F0502020204030204" pitchFamily="34" charset="0"/>
                <a:cs typeface="Times New Roman" panose="02020603050405020304" pitchFamily="18" charset="0"/>
              </a:rPr>
              <a:t>policies </a:t>
            </a:r>
            <a:r>
              <a:rPr lang="en-GB" sz="2100" dirty="0">
                <a:latin typeface="+mj-lt"/>
                <a:ea typeface="Calibri" panose="020F0502020204030204" pitchFamily="34" charset="0"/>
                <a:cs typeface="Times New Roman" panose="02020603050405020304" pitchFamily="18" charset="0"/>
              </a:rPr>
              <a:t>governing care</a:t>
            </a:r>
          </a:p>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UK </a:t>
            </a:r>
            <a:r>
              <a:rPr lang="en-GB" sz="2100" dirty="0" smtClean="0">
                <a:latin typeface="+mj-lt"/>
                <a:ea typeface="Calibri" panose="020F0502020204030204" pitchFamily="34" charset="0"/>
                <a:cs typeface="Times New Roman" panose="02020603050405020304" pitchFamily="18" charset="0"/>
              </a:rPr>
              <a:t>government - </a:t>
            </a:r>
            <a:r>
              <a:rPr lang="en-GB" sz="2100" dirty="0">
                <a:latin typeface="+mj-lt"/>
                <a:ea typeface="Calibri" panose="020F0502020204030204" pitchFamily="34" charset="0"/>
                <a:cs typeface="Times New Roman" panose="02020603050405020304" pitchFamily="18" charset="0"/>
              </a:rPr>
              <a:t>policies governing older people</a:t>
            </a:r>
          </a:p>
          <a:p>
            <a:pPr marL="0" indent="0" algn="r">
              <a:lnSpc>
                <a:spcPct val="107000"/>
              </a:lnSpc>
              <a:spcAft>
                <a:spcPts val="800"/>
              </a:spcAft>
              <a:buNone/>
            </a:pPr>
            <a:r>
              <a:rPr lang="en-GB" sz="1300" dirty="0">
                <a:latin typeface="+mj-lt"/>
                <a:ea typeface="Calibri" panose="020F0502020204030204" pitchFamily="34" charset="0"/>
                <a:cs typeface="Times New Roman" panose="02020603050405020304" pitchFamily="18" charset="0"/>
              </a:rPr>
              <a:t>(</a:t>
            </a:r>
            <a:r>
              <a:rPr lang="en-GB" sz="1300" dirty="0" err="1">
                <a:latin typeface="+mj-lt"/>
                <a:ea typeface="Calibri" panose="020F0502020204030204" pitchFamily="34" charset="0"/>
                <a:cs typeface="Times New Roman" panose="02020603050405020304" pitchFamily="18" charset="0"/>
              </a:rPr>
              <a:t>Bhar</a:t>
            </a:r>
            <a:r>
              <a:rPr lang="en-GB" sz="1300" dirty="0">
                <a:latin typeface="+mj-lt"/>
                <a:ea typeface="Calibri" panose="020F0502020204030204" pitchFamily="34" charset="0"/>
                <a:cs typeface="Times New Roman" panose="02020603050405020304" pitchFamily="18" charset="0"/>
              </a:rPr>
              <a:t>, 2015</a:t>
            </a:r>
            <a:r>
              <a:rPr lang="en-GB" sz="1300" dirty="0" smtClean="0">
                <a:latin typeface="+mj-lt"/>
                <a:ea typeface="Calibri" panose="020F0502020204030204" pitchFamily="34" charset="0"/>
                <a:cs typeface="Times New Roman" panose="02020603050405020304" pitchFamily="18" charset="0"/>
              </a:rPr>
              <a:t>)</a:t>
            </a:r>
            <a:endParaRPr lang="en-GB" sz="1300" dirty="0">
              <a:latin typeface="+mj-lt"/>
              <a:ea typeface="Calibri" panose="020F0502020204030204" pitchFamily="34" charset="0"/>
              <a:cs typeface="Times New Roman" panose="02020603050405020304" pitchFamily="18" charset="0"/>
            </a:endParaRPr>
          </a:p>
          <a:p>
            <a:endParaRPr lang="en-GB" dirty="0">
              <a:latin typeface="+mj-lt"/>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26</a:t>
            </a:fld>
            <a:endParaRPr lang="en-US" dirty="0"/>
          </a:p>
        </p:txBody>
      </p:sp>
    </p:spTree>
    <p:extLst>
      <p:ext uri="{BB962C8B-B14F-4D97-AF65-F5344CB8AC3E}">
        <p14:creationId xmlns:p14="http://schemas.microsoft.com/office/powerpoint/2010/main" val="3966567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Calibri" panose="020F0502020204030204" pitchFamily="34" charset="0"/>
                <a:cs typeface="Times New Roman" panose="02020603050405020304" pitchFamily="18" charset="0"/>
              </a:rPr>
              <a:t>Care </a:t>
            </a:r>
            <a:r>
              <a:rPr lang="en-GB" dirty="0" smtClean="0">
                <a:ea typeface="Calibri" panose="020F0502020204030204" pitchFamily="34" charset="0"/>
                <a:cs typeface="Times New Roman" panose="02020603050405020304" pitchFamily="18" charset="0"/>
              </a:rPr>
              <a:t>Workers</a:t>
            </a:r>
            <a:endParaRPr lang="en-GB" dirty="0"/>
          </a:p>
        </p:txBody>
      </p:sp>
      <p:sp>
        <p:nvSpPr>
          <p:cNvPr id="3" name="Content Placeholder 2"/>
          <p:cNvSpPr>
            <a:spLocks noGrp="1"/>
          </p:cNvSpPr>
          <p:nvPr>
            <p:ph idx="1"/>
          </p:nvPr>
        </p:nvSpPr>
        <p:spPr>
          <a:xfrm>
            <a:off x="1154954" y="2603500"/>
            <a:ext cx="9779746" cy="3721100"/>
          </a:xfrm>
        </p:spPr>
        <p:txBody>
          <a:bodyPr>
            <a:normAutofit lnSpcReduction="10000"/>
          </a:bodyPr>
          <a:lstStyle/>
          <a:p>
            <a:r>
              <a:rPr lang="en-GB" dirty="0" smtClean="0"/>
              <a:t>There are around  16,000 </a:t>
            </a:r>
            <a:r>
              <a:rPr lang="en-GB" dirty="0"/>
              <a:t>residential and nursing care homes in the </a:t>
            </a:r>
            <a:r>
              <a:rPr lang="en-GB" dirty="0" smtClean="0"/>
              <a:t>UK- a number which is in decline                                                               </a:t>
            </a:r>
            <a:r>
              <a:rPr lang="en-GB" sz="1200" dirty="0" smtClean="0"/>
              <a:t>(Nuffield Trust 2020)</a:t>
            </a:r>
            <a:endParaRPr lang="en-GB" sz="1200" dirty="0"/>
          </a:p>
          <a:p>
            <a:r>
              <a:rPr lang="en-GB" dirty="0"/>
              <a:t>The majority of staff who work there are care </a:t>
            </a:r>
            <a:r>
              <a:rPr lang="en-GB" dirty="0" smtClean="0"/>
              <a:t>workers</a:t>
            </a:r>
          </a:p>
          <a:p>
            <a:r>
              <a:rPr lang="en-GB" dirty="0"/>
              <a:t>predominantly female (4 in 5)</a:t>
            </a:r>
          </a:p>
          <a:p>
            <a:r>
              <a:rPr lang="en-GB" dirty="0"/>
              <a:t>average age is 43</a:t>
            </a:r>
          </a:p>
          <a:p>
            <a:r>
              <a:rPr lang="en-GB" dirty="0"/>
              <a:t>relatively poorly educated</a:t>
            </a:r>
          </a:p>
          <a:p>
            <a:r>
              <a:rPr lang="en-GB" dirty="0"/>
              <a:t>many are paid national minimum wage </a:t>
            </a:r>
          </a:p>
          <a:p>
            <a:pPr marL="914400" lvl="2" indent="0">
              <a:buNone/>
            </a:pPr>
            <a:r>
              <a:rPr lang="en-GB" sz="1200" dirty="0" smtClean="0"/>
              <a:t>                                                                                                                                                                                               (CQC, 2017;JRF</a:t>
            </a:r>
            <a:r>
              <a:rPr lang="en-GB" sz="1200" dirty="0"/>
              <a:t>, 2015</a:t>
            </a:r>
            <a:r>
              <a:rPr lang="en-GB" sz="1200" dirty="0" smtClean="0"/>
              <a:t>)</a:t>
            </a:r>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27</a:t>
            </a:fld>
            <a:endParaRPr lang="en-US" dirty="0"/>
          </a:p>
        </p:txBody>
      </p:sp>
    </p:spTree>
    <p:extLst>
      <p:ext uri="{BB962C8B-B14F-4D97-AF65-F5344CB8AC3E}">
        <p14:creationId xmlns:p14="http://schemas.microsoft.com/office/powerpoint/2010/main" val="456533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anim calcmode="lin" valueType="num">
                                      <p:cBhvr>
                                        <p:cTn id="1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ea typeface="Calibri" panose="020F0502020204030204" pitchFamily="34" charset="0"/>
                <a:cs typeface="Times New Roman" panose="02020603050405020304" pitchFamily="18" charset="0"/>
              </a:rPr>
              <a:t>Care Workers </a:t>
            </a:r>
            <a:r>
              <a:rPr lang="en-GB" dirty="0">
                <a:ea typeface="Calibri" panose="020F0502020204030204" pitchFamily="34" charset="0"/>
                <a:cs typeface="Times New Roman" panose="02020603050405020304" pitchFamily="18" charset="0"/>
              </a:rPr>
              <a:t>have </a:t>
            </a:r>
            <a:r>
              <a:rPr lang="en-GB" dirty="0" smtClean="0">
                <a:ea typeface="Calibri" panose="020F0502020204030204" pitchFamily="34" charset="0"/>
                <a:cs typeface="Times New Roman" panose="02020603050405020304" pitchFamily="18" charset="0"/>
              </a:rPr>
              <a:t>Power </a:t>
            </a:r>
            <a:r>
              <a:rPr lang="en-GB" dirty="0">
                <a:ea typeface="Calibri" panose="020F0502020204030204" pitchFamily="34" charset="0"/>
                <a:cs typeface="Times New Roman" panose="02020603050405020304" pitchFamily="18" charset="0"/>
              </a:rPr>
              <a:t>O</a:t>
            </a:r>
            <a:r>
              <a:rPr lang="en-GB" dirty="0" smtClean="0">
                <a:ea typeface="Calibri" panose="020F0502020204030204" pitchFamily="34" charset="0"/>
                <a:cs typeface="Times New Roman" panose="02020603050405020304" pitchFamily="18" charset="0"/>
              </a:rPr>
              <a:t>ver </a:t>
            </a:r>
            <a:r>
              <a:rPr lang="en-GB" dirty="0">
                <a:ea typeface="Calibri" panose="020F0502020204030204" pitchFamily="34" charset="0"/>
                <a:cs typeface="Times New Roman" panose="02020603050405020304" pitchFamily="18" charset="0"/>
              </a:rPr>
              <a:t>the </a:t>
            </a:r>
            <a:r>
              <a:rPr lang="en-GB" dirty="0" smtClean="0">
                <a:ea typeface="Calibri" panose="020F0502020204030204" pitchFamily="34" charset="0"/>
                <a:cs typeface="Times New Roman" panose="02020603050405020304" pitchFamily="18" charset="0"/>
              </a:rPr>
              <a:t>Residents</a:t>
            </a:r>
            <a:endParaRPr lang="en-GB" dirty="0"/>
          </a:p>
        </p:txBody>
      </p:sp>
      <p:sp>
        <p:nvSpPr>
          <p:cNvPr id="3" name="Content Placeholder 2"/>
          <p:cNvSpPr>
            <a:spLocks noGrp="1"/>
          </p:cNvSpPr>
          <p:nvPr>
            <p:ph idx="1"/>
          </p:nvPr>
        </p:nvSpPr>
        <p:spPr>
          <a:xfrm>
            <a:off x="1248472" y="2984499"/>
            <a:ext cx="9855946" cy="3873501"/>
          </a:xfrm>
        </p:spPr>
        <p:txBody>
          <a:bodyPr>
            <a:normAutofit/>
          </a:bodyPr>
          <a:lstStyle/>
          <a:p>
            <a:pPr>
              <a:lnSpc>
                <a:spcPct val="107000"/>
              </a:lnSpc>
              <a:spcAft>
                <a:spcPts val="800"/>
              </a:spcAft>
            </a:pPr>
            <a:r>
              <a:rPr lang="en-GB" sz="2000" dirty="0" smtClean="0">
                <a:latin typeface="+mj-lt"/>
                <a:ea typeface="Calibri" panose="020F0502020204030204" pitchFamily="34" charset="0"/>
                <a:cs typeface="Times New Roman" panose="02020603050405020304" pitchFamily="18" charset="0"/>
              </a:rPr>
              <a:t>Control </a:t>
            </a:r>
            <a:r>
              <a:rPr lang="en-GB" sz="2000" dirty="0">
                <a:latin typeface="+mj-lt"/>
                <a:ea typeface="Calibri" panose="020F0502020204030204" pitchFamily="34" charset="0"/>
                <a:cs typeface="Times New Roman" panose="02020603050405020304" pitchFamily="18" charset="0"/>
              </a:rPr>
              <a:t>their daily lives with their </a:t>
            </a:r>
            <a:r>
              <a:rPr lang="en-GB" sz="2000" dirty="0" smtClean="0">
                <a:latin typeface="+mj-lt"/>
                <a:ea typeface="Calibri" panose="020F0502020204030204" pitchFamily="34" charset="0"/>
                <a:cs typeface="Times New Roman" panose="02020603050405020304" pitchFamily="18" charset="0"/>
              </a:rPr>
              <a:t>actions</a:t>
            </a:r>
          </a:p>
          <a:p>
            <a:pPr>
              <a:lnSpc>
                <a:spcPct val="107000"/>
              </a:lnSpc>
              <a:spcAft>
                <a:spcPts val="800"/>
              </a:spcAft>
            </a:pPr>
            <a:r>
              <a:rPr lang="en-GB" sz="2000" dirty="0" smtClean="0">
                <a:latin typeface="+mj-lt"/>
                <a:ea typeface="Calibri" panose="020F0502020204030204" pitchFamily="34" charset="0"/>
                <a:cs typeface="Times New Roman" panose="02020603050405020304" pitchFamily="18" charset="0"/>
              </a:rPr>
              <a:t>Have </a:t>
            </a:r>
            <a:r>
              <a:rPr lang="en-GB" sz="2000" dirty="0">
                <a:latin typeface="+mj-lt"/>
                <a:ea typeface="Calibri" panose="020F0502020204030204" pitchFamily="34" charset="0"/>
                <a:cs typeface="Times New Roman" panose="02020603050405020304" pitchFamily="18" charset="0"/>
              </a:rPr>
              <a:t>been known to impose informal sanctions on residents who are seen as </a:t>
            </a:r>
            <a:r>
              <a:rPr lang="en-GB" sz="2000" dirty="0" smtClean="0">
                <a:latin typeface="+mj-lt"/>
                <a:ea typeface="Calibri" panose="020F0502020204030204" pitchFamily="34" charset="0"/>
                <a:cs typeface="Times New Roman" panose="02020603050405020304" pitchFamily="18" charset="0"/>
              </a:rPr>
              <a:t>problematic</a:t>
            </a:r>
            <a:endParaRPr lang="en-GB" sz="2000"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GB" sz="2000" dirty="0" smtClean="0">
                <a:latin typeface="+mj-lt"/>
                <a:ea typeface="Calibri" panose="020F0502020204030204" pitchFamily="34" charset="0"/>
                <a:cs typeface="Times New Roman" panose="02020603050405020304" pitchFamily="18" charset="0"/>
              </a:rPr>
              <a:t>Are bound by informal control of work environment</a:t>
            </a:r>
          </a:p>
          <a:p>
            <a:pPr marL="0" indent="0" algn="r">
              <a:lnSpc>
                <a:spcPct val="107000"/>
              </a:lnSpc>
              <a:spcAft>
                <a:spcPts val="800"/>
              </a:spcAft>
              <a:buNone/>
            </a:pPr>
            <a:endParaRPr lang="en-GB" sz="1300" dirty="0" smtClean="0">
              <a:latin typeface="+mj-lt"/>
              <a:ea typeface="Calibri" panose="020F0502020204030204" pitchFamily="34" charset="0"/>
              <a:cs typeface="Times New Roman" panose="02020603050405020304" pitchFamily="18" charset="0"/>
            </a:endParaRPr>
          </a:p>
          <a:p>
            <a:pPr marL="0" indent="0" algn="r">
              <a:lnSpc>
                <a:spcPct val="107000"/>
              </a:lnSpc>
              <a:spcAft>
                <a:spcPts val="800"/>
              </a:spcAft>
              <a:buNone/>
            </a:pPr>
            <a:r>
              <a:rPr lang="en-GB" sz="1300" dirty="0" smtClean="0">
                <a:latin typeface="+mj-lt"/>
                <a:ea typeface="Calibri" panose="020F0502020204030204" pitchFamily="34" charset="0"/>
                <a:cs typeface="Times New Roman" panose="02020603050405020304" pitchFamily="18" charset="0"/>
              </a:rPr>
              <a:t>(</a:t>
            </a:r>
            <a:r>
              <a:rPr lang="en-GB" sz="1300" dirty="0">
                <a:latin typeface="+mj-lt"/>
                <a:ea typeface="Calibri" panose="020F0502020204030204" pitchFamily="34" charset="0"/>
                <a:cs typeface="Times New Roman" panose="02020603050405020304" pitchFamily="18" charset="0"/>
              </a:rPr>
              <a:t>JRF, 2009)</a:t>
            </a:r>
          </a:p>
          <a:p>
            <a:endParaRPr lang="en-GB" dirty="0">
              <a:latin typeface="+mj-lt"/>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28</a:t>
            </a:fld>
            <a:endParaRPr lang="en-US" dirty="0"/>
          </a:p>
        </p:txBody>
      </p:sp>
    </p:spTree>
    <p:extLst>
      <p:ext uri="{BB962C8B-B14F-4D97-AF65-F5344CB8AC3E}">
        <p14:creationId xmlns:p14="http://schemas.microsoft.com/office/powerpoint/2010/main" val="48841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Management has Power over Staff and Residents</a:t>
            </a:r>
            <a:endParaRPr lang="en-GB" dirty="0"/>
          </a:p>
        </p:txBody>
      </p:sp>
      <p:sp>
        <p:nvSpPr>
          <p:cNvPr id="3" name="Slide Number Placeholder 2"/>
          <p:cNvSpPr>
            <a:spLocks noGrp="1"/>
          </p:cNvSpPr>
          <p:nvPr>
            <p:ph type="sldNum" sz="quarter" idx="12"/>
          </p:nvPr>
        </p:nvSpPr>
        <p:spPr/>
        <p:txBody>
          <a:bodyPr/>
          <a:lstStyle/>
          <a:p>
            <a:fld id="{D57F1E4F-1CFF-5643-939E-217C01CDF565}" type="slidenum">
              <a:rPr lang="en-US" smtClean="0"/>
              <a:pPr/>
              <a:t>29</a:t>
            </a:fld>
            <a:endParaRPr lang="en-US" dirty="0"/>
          </a:p>
        </p:txBody>
      </p:sp>
      <p:pic>
        <p:nvPicPr>
          <p:cNvPr id="5" name="Picture 4"/>
          <p:cNvPicPr>
            <a:picLocks noChangeAspect="1"/>
          </p:cNvPicPr>
          <p:nvPr/>
        </p:nvPicPr>
        <p:blipFill>
          <a:blip r:embed="rId2"/>
          <a:stretch>
            <a:fillRect/>
          </a:stretch>
        </p:blipFill>
        <p:spPr>
          <a:xfrm>
            <a:off x="9800804" y="5574224"/>
            <a:ext cx="1103472" cy="323116"/>
          </a:xfrm>
          <a:prstGeom prst="rect">
            <a:avLst/>
          </a:prstGeom>
        </p:spPr>
      </p:pic>
      <p:sp>
        <p:nvSpPr>
          <p:cNvPr id="6" name="Content Placeholder 2"/>
          <p:cNvSpPr txBox="1">
            <a:spLocks/>
          </p:cNvSpPr>
          <p:nvPr/>
        </p:nvSpPr>
        <p:spPr>
          <a:xfrm>
            <a:off x="2744764" y="2901372"/>
            <a:ext cx="9855946" cy="3873501"/>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nSpc>
                <a:spcPct val="107000"/>
              </a:lnSpc>
              <a:spcAft>
                <a:spcPts val="800"/>
              </a:spcAft>
            </a:pPr>
            <a:r>
              <a:rPr lang="en-GB" sz="2000" dirty="0">
                <a:ea typeface="Calibri" panose="020F0502020204030204" pitchFamily="34" charset="0"/>
                <a:cs typeface="Times New Roman" panose="02020603050405020304" pitchFamily="18" charset="0"/>
              </a:rPr>
              <a:t>Control day to day running of care </a:t>
            </a:r>
            <a:r>
              <a:rPr lang="en-GB" sz="2000" dirty="0" smtClean="0">
                <a:ea typeface="Calibri" panose="020F0502020204030204" pitchFamily="34" charset="0"/>
                <a:cs typeface="Times New Roman" panose="02020603050405020304" pitchFamily="18" charset="0"/>
              </a:rPr>
              <a:t>home</a:t>
            </a:r>
          </a:p>
          <a:p>
            <a:pPr>
              <a:lnSpc>
                <a:spcPct val="107000"/>
              </a:lnSpc>
              <a:spcAft>
                <a:spcPts val="800"/>
              </a:spcAft>
            </a:pPr>
            <a:r>
              <a:rPr lang="en-GB" sz="2000" dirty="0">
                <a:ea typeface="Calibri" panose="020F0502020204030204" pitchFamily="34" charset="0"/>
                <a:cs typeface="Times New Roman" panose="02020603050405020304" pitchFamily="18" charset="0"/>
              </a:rPr>
              <a:t>Set staffing levels and pay </a:t>
            </a:r>
            <a:endParaRPr lang="en-GB" sz="2000" dirty="0" smtClean="0">
              <a:ea typeface="Calibri" panose="020F0502020204030204" pitchFamily="34" charset="0"/>
              <a:cs typeface="Times New Roman" panose="02020603050405020304" pitchFamily="18" charset="0"/>
            </a:endParaRPr>
          </a:p>
          <a:p>
            <a:pPr>
              <a:lnSpc>
                <a:spcPct val="107000"/>
              </a:lnSpc>
              <a:spcAft>
                <a:spcPts val="800"/>
              </a:spcAft>
            </a:pPr>
            <a:r>
              <a:rPr lang="en-GB" sz="2000" dirty="0" smtClean="0">
                <a:ea typeface="Calibri" panose="020F0502020204030204" pitchFamily="34" charset="0"/>
                <a:cs typeface="Times New Roman" panose="02020603050405020304" pitchFamily="18" charset="0"/>
              </a:rPr>
              <a:t>Set </a:t>
            </a:r>
            <a:r>
              <a:rPr lang="en-GB" sz="2000" dirty="0">
                <a:ea typeface="Calibri" panose="020F0502020204030204" pitchFamily="34" charset="0"/>
                <a:cs typeface="Times New Roman" panose="02020603050405020304" pitchFamily="18" charset="0"/>
              </a:rPr>
              <a:t>out policies and procedures</a:t>
            </a:r>
          </a:p>
          <a:p>
            <a:pPr>
              <a:lnSpc>
                <a:spcPct val="107000"/>
              </a:lnSpc>
              <a:spcAft>
                <a:spcPts val="800"/>
              </a:spcAft>
            </a:pPr>
            <a:r>
              <a:rPr lang="en-GB" sz="2000" dirty="0">
                <a:ea typeface="Calibri" panose="020F0502020204030204" pitchFamily="34" charset="0"/>
                <a:cs typeface="Times New Roman" panose="02020603050405020304" pitchFamily="18" charset="0"/>
              </a:rPr>
              <a:t>Actions set example for conduct</a:t>
            </a:r>
          </a:p>
          <a:p>
            <a:pPr marL="0" indent="0" algn="r">
              <a:lnSpc>
                <a:spcPct val="107000"/>
              </a:lnSpc>
              <a:spcAft>
                <a:spcPts val="800"/>
              </a:spcAft>
              <a:buFont typeface="Wingdings 3" charset="2"/>
              <a:buNone/>
            </a:pPr>
            <a:endParaRPr lang="en-GB" sz="1300" dirty="0" smtClean="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43246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Slide Number Placeholder 2"/>
          <p:cNvSpPr>
            <a:spLocks noGrp="1"/>
          </p:cNvSpPr>
          <p:nvPr>
            <p:ph type="sldNum" sz="quarter" idx="12"/>
          </p:nvPr>
        </p:nvSpPr>
        <p:spPr/>
        <p:txBody>
          <a:bodyPr/>
          <a:lstStyle/>
          <a:p>
            <a:fld id="{D57F1E4F-1CFF-5643-939E-217C01CDF565}" type="slidenum">
              <a:rPr lang="en-US" smtClean="0"/>
              <a:pPr/>
              <a:t>30</a:t>
            </a:fld>
            <a:endParaRPr lang="en-US" dirty="0"/>
          </a:p>
        </p:txBody>
      </p:sp>
      <p:sp>
        <p:nvSpPr>
          <p:cNvPr id="4" name="TextBox 3"/>
          <p:cNvSpPr txBox="1"/>
          <p:nvPr/>
        </p:nvSpPr>
        <p:spPr>
          <a:xfrm>
            <a:off x="1438102" y="2622665"/>
            <a:ext cx="8703425"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What can be done to empower an elderly person in a residential care home?</a:t>
            </a:r>
          </a:p>
          <a:p>
            <a:pPr marL="457200" indent="-457200">
              <a:buFont typeface="Arial" panose="020B0604020202020204" pitchFamily="34" charset="0"/>
              <a:buChar char="•"/>
            </a:pPr>
            <a:r>
              <a:rPr lang="en-GB" sz="2800" dirty="0"/>
              <a:t>What are the barriers to empowerment</a:t>
            </a:r>
            <a:r>
              <a:rPr lang="en-GB" sz="2800" dirty="0" smtClean="0"/>
              <a:t>?</a:t>
            </a:r>
          </a:p>
          <a:p>
            <a:pPr marL="457200" indent="-457200">
              <a:buFont typeface="Arial" panose="020B0604020202020204" pitchFamily="34" charset="0"/>
              <a:buChar char="•"/>
            </a:pPr>
            <a:r>
              <a:rPr lang="en-GB" sz="2800" dirty="0" smtClean="0"/>
              <a:t>Look at this from the position </a:t>
            </a:r>
            <a:r>
              <a:rPr lang="en-GB" sz="2800" dirty="0" smtClean="0"/>
              <a:t>of </a:t>
            </a:r>
            <a:r>
              <a:rPr lang="en-GB" sz="2800" dirty="0" smtClean="0"/>
              <a:t>care </a:t>
            </a:r>
            <a:r>
              <a:rPr lang="en-GB" sz="2800" dirty="0"/>
              <a:t>workers and management </a:t>
            </a:r>
          </a:p>
          <a:p>
            <a:pPr marL="342900" indent="-342900">
              <a:buFontTx/>
              <a:buAutoNum type="arabicPeriod"/>
            </a:pPr>
            <a:endParaRPr lang="en-GB" sz="2800" dirty="0"/>
          </a:p>
          <a:p>
            <a:pPr marL="342900" indent="-342900">
              <a:buAutoNum type="arabicPeriod"/>
            </a:pPr>
            <a:endParaRPr lang="en-GB" sz="2800" dirty="0" smtClean="0"/>
          </a:p>
          <a:p>
            <a:pPr marL="342900" indent="-342900">
              <a:buAutoNum type="arabicPeriod"/>
            </a:pPr>
            <a:endParaRPr lang="en-GB" sz="2800" dirty="0" smtClean="0"/>
          </a:p>
        </p:txBody>
      </p:sp>
    </p:spTree>
    <p:extLst>
      <p:ext uri="{BB962C8B-B14F-4D97-AF65-F5344CB8AC3E}">
        <p14:creationId xmlns:p14="http://schemas.microsoft.com/office/powerpoint/2010/main" val="90984110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 Workers Empower Residents by…</a:t>
            </a:r>
            <a:endParaRPr lang="en-GB" dirty="0"/>
          </a:p>
        </p:txBody>
      </p:sp>
      <p:sp>
        <p:nvSpPr>
          <p:cNvPr id="3" name="Content Placeholder 2"/>
          <p:cNvSpPr>
            <a:spLocks noGrp="1"/>
          </p:cNvSpPr>
          <p:nvPr>
            <p:ph idx="1"/>
          </p:nvPr>
        </p:nvSpPr>
        <p:spPr/>
        <p:txBody>
          <a:bodyPr/>
          <a:lstStyle/>
          <a:p>
            <a:pPr marL="0" indent="0">
              <a:buNone/>
            </a:pPr>
            <a:endParaRPr lang="en-GB" dirty="0" smtClean="0"/>
          </a:p>
          <a:p>
            <a:r>
              <a:rPr lang="en-GB" dirty="0" smtClean="0"/>
              <a:t>Treating </a:t>
            </a:r>
            <a:r>
              <a:rPr lang="en-GB" dirty="0"/>
              <a:t>them with dignity and respect</a:t>
            </a:r>
          </a:p>
          <a:p>
            <a:r>
              <a:rPr lang="en-GB" dirty="0" smtClean="0"/>
              <a:t>Listening </a:t>
            </a:r>
            <a:r>
              <a:rPr lang="en-GB" dirty="0"/>
              <a:t>to them </a:t>
            </a:r>
          </a:p>
          <a:p>
            <a:r>
              <a:rPr lang="en-GB" dirty="0" smtClean="0"/>
              <a:t>Offering </a:t>
            </a:r>
            <a:r>
              <a:rPr lang="en-GB" dirty="0"/>
              <a:t>choice whenever possible</a:t>
            </a:r>
          </a:p>
          <a:p>
            <a:r>
              <a:rPr lang="en-GB" dirty="0" smtClean="0"/>
              <a:t>Working </a:t>
            </a:r>
            <a:r>
              <a:rPr lang="en-GB" dirty="0"/>
              <a:t>in a person centred manner</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31</a:t>
            </a:fld>
            <a:endParaRPr lang="en-US" dirty="0"/>
          </a:p>
        </p:txBody>
      </p:sp>
      <p:sp>
        <p:nvSpPr>
          <p:cNvPr id="5" name="TextBox 4"/>
          <p:cNvSpPr txBox="1"/>
          <p:nvPr/>
        </p:nvSpPr>
        <p:spPr>
          <a:xfrm>
            <a:off x="10058400" y="5434445"/>
            <a:ext cx="2057400" cy="276999"/>
          </a:xfrm>
          <a:prstGeom prst="rect">
            <a:avLst/>
          </a:prstGeom>
          <a:noFill/>
        </p:spPr>
        <p:txBody>
          <a:bodyPr wrap="square" rtlCol="0">
            <a:spAutoFit/>
          </a:bodyPr>
          <a:lstStyle/>
          <a:p>
            <a:r>
              <a:rPr lang="en-GB" sz="1200" dirty="0"/>
              <a:t>(JRF, 2015)</a:t>
            </a:r>
          </a:p>
        </p:txBody>
      </p:sp>
    </p:spTree>
    <p:extLst>
      <p:ext uri="{BB962C8B-B14F-4D97-AF65-F5344CB8AC3E}">
        <p14:creationId xmlns:p14="http://schemas.microsoft.com/office/powerpoint/2010/main" val="1034661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par>
                                <p:cTn id="23" presetID="42"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Calibri" panose="020F0502020204030204" pitchFamily="34" charset="0"/>
                <a:cs typeface="Times New Roman" panose="02020603050405020304" pitchFamily="18" charset="0"/>
              </a:rPr>
              <a:t>Barriers to staff empowering </a:t>
            </a:r>
            <a:r>
              <a:rPr lang="en-GB" dirty="0" smtClean="0">
                <a:ea typeface="Calibri" panose="020F0502020204030204" pitchFamily="34" charset="0"/>
                <a:cs typeface="Times New Roman" panose="02020603050405020304" pitchFamily="18" charset="0"/>
              </a:rPr>
              <a:t>residents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Time </a:t>
            </a:r>
            <a:r>
              <a:rPr lang="en-GB" dirty="0"/>
              <a:t>restraints </a:t>
            </a:r>
          </a:p>
          <a:p>
            <a:r>
              <a:rPr lang="en-GB" dirty="0" smtClean="0"/>
              <a:t>Lack </a:t>
            </a:r>
            <a:r>
              <a:rPr lang="en-GB" dirty="0"/>
              <a:t>of training</a:t>
            </a:r>
          </a:p>
          <a:p>
            <a:r>
              <a:rPr lang="en-GB" dirty="0" smtClean="0"/>
              <a:t>Lack </a:t>
            </a:r>
            <a:r>
              <a:rPr lang="en-GB" dirty="0"/>
              <a:t>of information and knowledge</a:t>
            </a:r>
          </a:p>
          <a:p>
            <a:r>
              <a:rPr lang="en-GB" dirty="0" smtClean="0"/>
              <a:t>Negative </a:t>
            </a:r>
            <a:r>
              <a:rPr lang="en-GB" dirty="0"/>
              <a:t>workplace culture</a:t>
            </a:r>
          </a:p>
          <a:p>
            <a:r>
              <a:rPr lang="en-GB" dirty="0" smtClean="0"/>
              <a:t>Staff </a:t>
            </a:r>
            <a:r>
              <a:rPr lang="en-GB" dirty="0"/>
              <a:t>burnout</a:t>
            </a:r>
          </a:p>
          <a:p>
            <a:r>
              <a:rPr lang="en-GB" dirty="0" smtClean="0"/>
              <a:t>Lack </a:t>
            </a:r>
            <a:r>
              <a:rPr lang="en-GB" dirty="0"/>
              <a:t>of support from </a:t>
            </a:r>
            <a:r>
              <a:rPr lang="en-GB" dirty="0" smtClean="0"/>
              <a:t>management</a:t>
            </a:r>
          </a:p>
          <a:p>
            <a:endParaRPr lang="en-GB" dirty="0"/>
          </a:p>
          <a:p>
            <a:pPr marL="0" indent="0" algn="r">
              <a:buNone/>
            </a:pPr>
            <a:r>
              <a:rPr lang="en-GB" sz="1200" dirty="0" smtClean="0"/>
              <a:t>(CHOICE</a:t>
            </a:r>
            <a:r>
              <a:rPr lang="en-GB" sz="1200" dirty="0"/>
              <a:t>, 2013</a:t>
            </a:r>
            <a:r>
              <a:rPr lang="en-GB" sz="1200" dirty="0" smtClean="0"/>
              <a:t>)</a:t>
            </a:r>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32</a:t>
            </a:fld>
            <a:endParaRPr lang="en-US" dirty="0"/>
          </a:p>
        </p:txBody>
      </p:sp>
    </p:spTree>
    <p:extLst>
      <p:ext uri="{BB962C8B-B14F-4D97-AF65-F5344CB8AC3E}">
        <p14:creationId xmlns:p14="http://schemas.microsoft.com/office/powerpoint/2010/main" val="313533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par>
                                <p:cTn id="33" presetID="42" presetClass="entr" presetSubtype="0"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00"/>
                                        <p:tgtEl>
                                          <p:spTgt spid="3">
                                            <p:txEl>
                                              <p:pRg st="7" end="7"/>
                                            </p:txEl>
                                          </p:spTgt>
                                        </p:tgtEl>
                                      </p:cBhvr>
                                    </p:animEffect>
                                    <p:anim calcmode="lin" valueType="num">
                                      <p:cBhvr>
                                        <p:cTn id="3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normAutofit fontScale="90000"/>
          </a:bodyPr>
          <a:lstStyle/>
          <a:p>
            <a:r>
              <a:rPr lang="en-GB" dirty="0">
                <a:ea typeface="Calibri" panose="020F0502020204030204" pitchFamily="34" charset="0"/>
                <a:cs typeface="Times New Roman" panose="02020603050405020304" pitchFamily="18" charset="0"/>
              </a:rPr>
              <a:t>Management of </a:t>
            </a:r>
            <a:r>
              <a:rPr lang="en-GB" dirty="0" smtClean="0">
                <a:ea typeface="Calibri" panose="020F0502020204030204" pitchFamily="34" charset="0"/>
                <a:cs typeface="Times New Roman" panose="02020603050405020304" pitchFamily="18" charset="0"/>
              </a:rPr>
              <a:t>Residential </a:t>
            </a:r>
            <a:r>
              <a:rPr lang="en-GB" dirty="0">
                <a:ea typeface="Calibri" panose="020F0502020204030204" pitchFamily="34" charset="0"/>
                <a:cs typeface="Times New Roman" panose="02020603050405020304" pitchFamily="18" charset="0"/>
              </a:rPr>
              <a:t>H</a:t>
            </a:r>
            <a:r>
              <a:rPr lang="en-GB" dirty="0" smtClean="0">
                <a:ea typeface="Calibri" panose="020F0502020204030204" pitchFamily="34" charset="0"/>
                <a:cs typeface="Times New Roman" panose="02020603050405020304" pitchFamily="18" charset="0"/>
              </a:rPr>
              <a:t>ome can Empower  Residents by…</a:t>
            </a:r>
            <a:endParaRPr lang="en-GB" dirty="0"/>
          </a:p>
        </p:txBody>
      </p:sp>
      <p:sp>
        <p:nvSpPr>
          <p:cNvPr id="3" name="Content Placeholder 2"/>
          <p:cNvSpPr>
            <a:spLocks noGrp="1"/>
          </p:cNvSpPr>
          <p:nvPr>
            <p:ph idx="1"/>
          </p:nvPr>
        </p:nvSpPr>
        <p:spPr>
          <a:xfrm>
            <a:off x="259493" y="2137718"/>
            <a:ext cx="11268332" cy="4470401"/>
          </a:xfrm>
        </p:spPr>
        <p:txBody>
          <a:bodyPr>
            <a:normAutofit/>
          </a:bodyPr>
          <a:lstStyle/>
          <a:p>
            <a:pPr marL="0" indent="0">
              <a:buNone/>
            </a:pPr>
            <a:endParaRPr lang="en-GB" sz="2000" dirty="0" smtClean="0"/>
          </a:p>
          <a:p>
            <a:pPr lvl="2"/>
            <a:r>
              <a:rPr lang="en-GB" sz="2000" dirty="0"/>
              <a:t>P</a:t>
            </a:r>
            <a:r>
              <a:rPr lang="en-GB" sz="2000" dirty="0" smtClean="0"/>
              <a:t>erson </a:t>
            </a:r>
            <a:r>
              <a:rPr lang="en-GB" sz="2000" dirty="0"/>
              <a:t>centred care </a:t>
            </a:r>
            <a:r>
              <a:rPr lang="en-GB" sz="2000" dirty="0" smtClean="0"/>
              <a:t>planning</a:t>
            </a:r>
          </a:p>
          <a:p>
            <a:pPr lvl="2"/>
            <a:r>
              <a:rPr lang="en-GB" sz="2000" dirty="0" smtClean="0"/>
              <a:t>Training and monitoring staff</a:t>
            </a:r>
            <a:endParaRPr lang="en-GB" sz="2000" dirty="0"/>
          </a:p>
          <a:p>
            <a:pPr lvl="2"/>
            <a:r>
              <a:rPr lang="en-GB" sz="2000" dirty="0" smtClean="0"/>
              <a:t>Consultation </a:t>
            </a:r>
            <a:r>
              <a:rPr lang="en-GB" sz="2000" dirty="0"/>
              <a:t>with residents in all aspects of their care</a:t>
            </a:r>
          </a:p>
          <a:p>
            <a:pPr lvl="2"/>
            <a:r>
              <a:rPr lang="en-GB" sz="2000" dirty="0" smtClean="0"/>
              <a:t>Involving </a:t>
            </a:r>
            <a:r>
              <a:rPr lang="en-GB" sz="2000" dirty="0"/>
              <a:t>residents in decisions about the home</a:t>
            </a:r>
          </a:p>
          <a:p>
            <a:pPr lvl="2"/>
            <a:r>
              <a:rPr lang="en-GB" sz="2000" dirty="0" smtClean="0"/>
              <a:t>Transparency </a:t>
            </a:r>
            <a:r>
              <a:rPr lang="en-GB" sz="2000" dirty="0"/>
              <a:t>in all dealings</a:t>
            </a:r>
          </a:p>
          <a:p>
            <a:pPr lvl="2"/>
            <a:r>
              <a:rPr lang="en-GB" sz="2000" dirty="0" smtClean="0"/>
              <a:t>Promoting </a:t>
            </a:r>
            <a:r>
              <a:rPr lang="en-GB" sz="2000" dirty="0"/>
              <a:t>advocacy</a:t>
            </a:r>
          </a:p>
          <a:p>
            <a:pPr lvl="2"/>
            <a:r>
              <a:rPr lang="en-GB" sz="2000" dirty="0" smtClean="0"/>
              <a:t>Providing </a:t>
            </a:r>
            <a:r>
              <a:rPr lang="en-GB" sz="2000" dirty="0"/>
              <a:t>a safe environment for residents to air any grievances</a:t>
            </a:r>
          </a:p>
          <a:p>
            <a:pPr lvl="2"/>
            <a:r>
              <a:rPr lang="en-GB" sz="2000" dirty="0"/>
              <a:t>GIVING THEM A VOICE</a:t>
            </a:r>
          </a:p>
          <a:p>
            <a:pPr marL="0" indent="0" algn="r">
              <a:buNone/>
            </a:pPr>
            <a:r>
              <a:rPr lang="en-GB" sz="1200" dirty="0"/>
              <a:t>(</a:t>
            </a:r>
            <a:r>
              <a:rPr lang="en-GB" sz="1200" dirty="0" err="1"/>
              <a:t>MyHomeLife</a:t>
            </a:r>
            <a:r>
              <a:rPr lang="en-GB" sz="1200" dirty="0"/>
              <a:t>, 2016</a:t>
            </a:r>
            <a:r>
              <a:rPr lang="en-GB" sz="1200" dirty="0" smtClean="0"/>
              <a:t>)</a:t>
            </a:r>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33</a:t>
            </a:fld>
            <a:endParaRPr lang="en-US" dirty="0"/>
          </a:p>
        </p:txBody>
      </p:sp>
    </p:spTree>
    <p:extLst>
      <p:ext uri="{BB962C8B-B14F-4D97-AF65-F5344CB8AC3E}">
        <p14:creationId xmlns:p14="http://schemas.microsoft.com/office/powerpoint/2010/main" val="220712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par>
                                <p:cTn id="43" presetID="42" presetClass="entr" presetSubtype="0" fill="hold" nodeType="with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fade">
                                      <p:cBhvr>
                                        <p:cTn id="45" dur="1000"/>
                                        <p:tgtEl>
                                          <p:spTgt spid="3">
                                            <p:txEl>
                                              <p:pRg st="9" end="9"/>
                                            </p:txEl>
                                          </p:spTgt>
                                        </p:tgtEl>
                                      </p:cBhvr>
                                    </p:animEffect>
                                    <p:anim calcmode="lin" valueType="num">
                                      <p:cBhvr>
                                        <p:cTn id="4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ea typeface="Calibri" panose="020F0502020204030204" pitchFamily="34" charset="0"/>
                <a:cs typeface="Times New Roman" panose="02020603050405020304" pitchFamily="18" charset="0"/>
              </a:rPr>
              <a:t>Barriers to </a:t>
            </a:r>
            <a:r>
              <a:rPr lang="en-GB" sz="4000" dirty="0" smtClean="0">
                <a:ea typeface="Calibri" panose="020F0502020204030204" pitchFamily="34" charset="0"/>
                <a:cs typeface="Times New Roman" panose="02020603050405020304" pitchFamily="18" charset="0"/>
              </a:rPr>
              <a:t>Management Empowering Residents</a:t>
            </a:r>
            <a:endParaRPr lang="en-GB" sz="4000" dirty="0"/>
          </a:p>
        </p:txBody>
      </p:sp>
      <p:sp>
        <p:nvSpPr>
          <p:cNvPr id="3" name="Content Placeholder 2"/>
          <p:cNvSpPr>
            <a:spLocks noGrp="1"/>
          </p:cNvSpPr>
          <p:nvPr>
            <p:ph idx="1"/>
          </p:nvPr>
        </p:nvSpPr>
        <p:spPr>
          <a:xfrm>
            <a:off x="1154954" y="2603500"/>
            <a:ext cx="10605246" cy="3898900"/>
          </a:xfrm>
        </p:spPr>
        <p:txBody>
          <a:bodyPr>
            <a:normAutofit fontScale="55000" lnSpcReduction="20000"/>
          </a:bodyPr>
          <a:lstStyle/>
          <a:p>
            <a:r>
              <a:rPr lang="en-GB" sz="4000" dirty="0"/>
              <a:t>L</a:t>
            </a:r>
            <a:r>
              <a:rPr lang="en-GB" sz="4000" dirty="0" smtClean="0"/>
              <a:t>ack </a:t>
            </a:r>
            <a:r>
              <a:rPr lang="en-GB" sz="4000" dirty="0"/>
              <a:t>of </a:t>
            </a:r>
            <a:r>
              <a:rPr lang="en-GB" sz="4000" dirty="0" smtClean="0"/>
              <a:t>funding</a:t>
            </a:r>
          </a:p>
          <a:p>
            <a:endParaRPr lang="en-GB" sz="4000" dirty="0"/>
          </a:p>
          <a:p>
            <a:r>
              <a:rPr lang="en-GB" sz="4000" dirty="0" smtClean="0"/>
              <a:t>Lack </a:t>
            </a:r>
            <a:r>
              <a:rPr lang="en-GB" sz="4000" dirty="0"/>
              <a:t>of </a:t>
            </a:r>
            <a:r>
              <a:rPr lang="en-GB" sz="4000" dirty="0" smtClean="0"/>
              <a:t>resources</a:t>
            </a:r>
          </a:p>
          <a:p>
            <a:endParaRPr lang="en-GB" sz="4000" dirty="0"/>
          </a:p>
          <a:p>
            <a:r>
              <a:rPr lang="en-GB" sz="4000" dirty="0" smtClean="0"/>
              <a:t>Time constraints</a:t>
            </a:r>
          </a:p>
          <a:p>
            <a:endParaRPr lang="en-GB" sz="4000" dirty="0"/>
          </a:p>
          <a:p>
            <a:r>
              <a:rPr lang="en-GB" sz="4000" dirty="0" smtClean="0"/>
              <a:t>Lack </a:t>
            </a:r>
            <a:r>
              <a:rPr lang="en-GB" sz="4000" dirty="0"/>
              <a:t>of adequate </a:t>
            </a:r>
            <a:r>
              <a:rPr lang="en-GB" sz="4000" dirty="0" smtClean="0"/>
              <a:t>staff</a:t>
            </a:r>
          </a:p>
          <a:p>
            <a:endParaRPr lang="en-GB" sz="4000" dirty="0"/>
          </a:p>
          <a:p>
            <a:r>
              <a:rPr lang="en-GB" sz="4000" dirty="0"/>
              <a:t>N</a:t>
            </a:r>
            <a:r>
              <a:rPr lang="en-GB" sz="4000" dirty="0" smtClean="0"/>
              <a:t>eed </a:t>
            </a:r>
            <a:r>
              <a:rPr lang="en-GB" sz="4000" dirty="0"/>
              <a:t>to comply with council and government regulations and </a:t>
            </a:r>
            <a:r>
              <a:rPr lang="en-GB" sz="4000" dirty="0" smtClean="0"/>
              <a:t>laws                </a:t>
            </a:r>
            <a:r>
              <a:rPr lang="en-GB" sz="1400" dirty="0" smtClean="0"/>
              <a:t>(Hill </a:t>
            </a:r>
            <a:r>
              <a:rPr lang="en-GB" sz="1400" i="1" dirty="0" smtClean="0"/>
              <a:t>et al.</a:t>
            </a:r>
            <a:r>
              <a:rPr lang="en-GB" sz="1400" dirty="0" smtClean="0"/>
              <a:t>, 2012)</a:t>
            </a:r>
            <a:endParaRPr lang="en-GB" sz="1400" dirty="0"/>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34</a:t>
            </a:fld>
            <a:endParaRPr lang="en-US" dirty="0"/>
          </a:p>
        </p:txBody>
      </p:sp>
    </p:spTree>
    <p:extLst>
      <p:ext uri="{BB962C8B-B14F-4D97-AF65-F5344CB8AC3E}">
        <p14:creationId xmlns:p14="http://schemas.microsoft.com/office/powerpoint/2010/main" val="2833436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C</a:t>
            </a:r>
            <a:r>
              <a:rPr lang="en-GB" dirty="0" smtClean="0"/>
              <a:t>ould be Done?</a:t>
            </a:r>
            <a:endParaRPr lang="en-GB" dirty="0"/>
          </a:p>
        </p:txBody>
      </p:sp>
      <p:sp>
        <p:nvSpPr>
          <p:cNvPr id="3" name="Content Placeholder 2"/>
          <p:cNvSpPr>
            <a:spLocks noGrp="1"/>
          </p:cNvSpPr>
          <p:nvPr>
            <p:ph idx="1"/>
          </p:nvPr>
        </p:nvSpPr>
        <p:spPr>
          <a:xfrm>
            <a:off x="1013286" y="2426769"/>
            <a:ext cx="10414746" cy="4254500"/>
          </a:xfrm>
        </p:spPr>
        <p:txBody>
          <a:bodyPr>
            <a:normAutofit/>
          </a:bodyPr>
          <a:lstStyle/>
          <a:p>
            <a:r>
              <a:rPr lang="en-GB" sz="2000" dirty="0"/>
              <a:t>Keys to a good life for older people with high support needs </a:t>
            </a:r>
          </a:p>
          <a:p>
            <a:pPr marL="0" indent="0">
              <a:buNone/>
            </a:pPr>
            <a:r>
              <a:rPr lang="en-GB" sz="2000" dirty="0" smtClean="0"/>
              <a:t>	•</a:t>
            </a:r>
            <a:r>
              <a:rPr lang="en-GB" sz="2000" dirty="0"/>
              <a:t>	Personalised support and care</a:t>
            </a:r>
          </a:p>
          <a:p>
            <a:pPr marL="0" indent="0">
              <a:buNone/>
            </a:pPr>
            <a:r>
              <a:rPr lang="en-GB" sz="2000" dirty="0" smtClean="0"/>
              <a:t>	•</a:t>
            </a:r>
            <a:r>
              <a:rPr lang="en-GB" sz="2000" dirty="0"/>
              <a:t>	Meaningful relationships </a:t>
            </a:r>
            <a:endParaRPr lang="en-GB" sz="2000" dirty="0" smtClean="0"/>
          </a:p>
          <a:p>
            <a:pPr marL="0" indent="0">
              <a:buNone/>
            </a:pPr>
            <a:r>
              <a:rPr lang="en-GB" sz="2000" dirty="0" smtClean="0"/>
              <a:t>	•	Meaningful </a:t>
            </a:r>
            <a:r>
              <a:rPr lang="en-GB" sz="2000" dirty="0"/>
              <a:t>daily and Personal community life identity and self esteem </a:t>
            </a:r>
          </a:p>
          <a:p>
            <a:pPr marL="0" indent="0">
              <a:buNone/>
            </a:pPr>
            <a:r>
              <a:rPr lang="en-GB" sz="2000" dirty="0" smtClean="0"/>
              <a:t>	•</a:t>
            </a:r>
            <a:r>
              <a:rPr lang="en-GB" sz="2000" dirty="0"/>
              <a:t>	Personal authority and control </a:t>
            </a:r>
            <a:r>
              <a:rPr lang="en-GB" sz="2000" dirty="0" smtClean="0"/>
              <a:t>of home </a:t>
            </a:r>
            <a:r>
              <a:rPr lang="en-GB" sz="2000" dirty="0"/>
              <a:t>and personal </a:t>
            </a:r>
            <a:r>
              <a:rPr lang="en-GB" sz="2000" dirty="0" smtClean="0"/>
              <a:t>surroundings</a:t>
            </a:r>
          </a:p>
          <a:p>
            <a:pPr marL="0" indent="0">
              <a:buNone/>
            </a:pPr>
            <a:r>
              <a:rPr lang="en-GB" sz="2000" dirty="0"/>
              <a:t> </a:t>
            </a:r>
            <a:r>
              <a:rPr lang="en-GB" sz="2000" dirty="0" smtClean="0"/>
              <a:t>                                          </a:t>
            </a:r>
            <a:r>
              <a:rPr lang="en-GB" sz="2000" b="1" dirty="0" smtClean="0">
                <a:solidFill>
                  <a:schemeClr val="accent3">
                    <a:lumMod val="75000"/>
                  </a:schemeClr>
                </a:solidFill>
              </a:rPr>
              <a:t>Advocacy</a:t>
            </a:r>
          </a:p>
          <a:p>
            <a:pPr marL="0" indent="0">
              <a:buNone/>
            </a:pPr>
            <a:r>
              <a:rPr lang="en-GB" sz="2000" dirty="0" smtClean="0"/>
              <a:t>Things  have to change, policies must be made in collaboration with older people, not just be written but ENFORCED by government, agencies, organisations and individuals.</a:t>
            </a:r>
          </a:p>
          <a:p>
            <a:pPr marL="0" indent="0">
              <a:buNone/>
            </a:pPr>
            <a:r>
              <a:rPr lang="en-GB" sz="2000" dirty="0" smtClean="0"/>
              <a:t>MUST BE GIVEN A VOICE TO REGAIN POWER OVER THEIR OWN LIVES</a:t>
            </a:r>
          </a:p>
          <a:p>
            <a:pPr marL="0" indent="0">
              <a:buNone/>
            </a:pPr>
            <a:endParaRPr lang="en-GB" sz="2000" dirty="0" smtClean="0"/>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35</a:t>
            </a:fld>
            <a:endParaRPr lang="en-US" dirty="0"/>
          </a:p>
        </p:txBody>
      </p:sp>
      <p:sp>
        <p:nvSpPr>
          <p:cNvPr id="5" name="TextBox 4"/>
          <p:cNvSpPr txBox="1"/>
          <p:nvPr/>
        </p:nvSpPr>
        <p:spPr>
          <a:xfrm>
            <a:off x="10353901" y="5621616"/>
            <a:ext cx="963827" cy="276999"/>
          </a:xfrm>
          <a:prstGeom prst="rect">
            <a:avLst/>
          </a:prstGeom>
          <a:noFill/>
        </p:spPr>
        <p:txBody>
          <a:bodyPr wrap="square" rtlCol="0">
            <a:spAutoFit/>
          </a:bodyPr>
          <a:lstStyle/>
          <a:p>
            <a:pPr algn="r"/>
            <a:r>
              <a:rPr lang="en-GB" sz="1200" dirty="0"/>
              <a:t>(JRF, 2009)</a:t>
            </a:r>
          </a:p>
        </p:txBody>
      </p:sp>
    </p:spTree>
    <p:extLst>
      <p:ext uri="{BB962C8B-B14F-4D97-AF65-F5344CB8AC3E}">
        <p14:creationId xmlns:p14="http://schemas.microsoft.com/office/powerpoint/2010/main" val="113858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anim calcmode="lin" valueType="num">
                                      <p:cBhvr>
                                        <p:cTn id="2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55639" y="821651"/>
            <a:ext cx="8825658" cy="2677648"/>
          </a:xfrm>
        </p:spPr>
        <p:txBody>
          <a:bodyPr/>
          <a:lstStyle/>
          <a:p>
            <a:r>
              <a:rPr lang="en-GB" sz="8800" dirty="0" smtClean="0"/>
              <a:t>Any Questions?</a:t>
            </a:r>
            <a:endParaRPr lang="en-GB" sz="8800" dirty="0"/>
          </a:p>
        </p:txBody>
      </p:sp>
    </p:spTree>
    <p:extLst>
      <p:ext uri="{BB962C8B-B14F-4D97-AF65-F5344CB8AC3E}">
        <p14:creationId xmlns:p14="http://schemas.microsoft.com/office/powerpoint/2010/main" val="271245406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154954" y="2603499"/>
            <a:ext cx="9703546" cy="3806825"/>
          </a:xfrm>
        </p:spPr>
        <p:txBody>
          <a:bodyPr>
            <a:normAutofit fontScale="40000" lnSpcReduction="20000"/>
          </a:bodyPr>
          <a:lstStyle/>
          <a:p>
            <a:r>
              <a:rPr lang="en-GB" dirty="0" err="1" smtClean="0"/>
              <a:t>AgeUK</a:t>
            </a:r>
            <a:r>
              <a:rPr lang="en-GB" dirty="0" smtClean="0"/>
              <a:t>, (2018) Later Life in the United Kingdom. Available </a:t>
            </a:r>
            <a:r>
              <a:rPr lang="en-GB" dirty="0" err="1"/>
              <a:t>at:https</a:t>
            </a:r>
            <a:r>
              <a:rPr lang="en-GB" dirty="0"/>
              <a:t>://</a:t>
            </a:r>
            <a:r>
              <a:rPr lang="en-GB" dirty="0" smtClean="0"/>
              <a:t>www.ageuk.org.uk/globalassets/age-uk/documents/reports-and-publications/later_life_uk_factsheet.pdf (Accessed: 20 September 2018)</a:t>
            </a:r>
          </a:p>
          <a:p>
            <a:r>
              <a:rPr lang="en-GB" dirty="0" smtClean="0"/>
              <a:t> </a:t>
            </a:r>
            <a:r>
              <a:rPr lang="en-GB" dirty="0"/>
              <a:t>Bahr</a:t>
            </a:r>
            <a:r>
              <a:rPr lang="en-GB" dirty="0" smtClean="0"/>
              <a:t>, S. (2015) Reducing depression in nursing homes requires more than just antidepressants. Available at: </a:t>
            </a:r>
            <a:r>
              <a:rPr lang="en-GB" u="sng" dirty="0" smtClean="0">
                <a:hlinkClick r:id="rId2"/>
              </a:rPr>
              <a:t>http://theconversation.com/reducing-depression-in-nursing-homes-requires-more-than-just-antidepressants-38970</a:t>
            </a:r>
            <a:r>
              <a:rPr lang="en-GB" dirty="0" smtClean="0"/>
              <a:t> (Accessed: 10 January 2019).</a:t>
            </a:r>
          </a:p>
          <a:p>
            <a:r>
              <a:rPr lang="en-GB" dirty="0" smtClean="0"/>
              <a:t>CHOICE, (2013) What makes a real difference to resident experience? Digging deep into care home culture: The CHOICE (Care Home Organisations Implementing Cultures of Excellence) research report. Available at: </a:t>
            </a:r>
            <a:r>
              <a:rPr lang="en-GB" u="sng" dirty="0" smtClean="0">
                <a:hlinkClick r:id="rId3"/>
              </a:rPr>
              <a:t>http://www.panicoa.org.uk/sites/default/files/CHOICE_final_report.pdf</a:t>
            </a:r>
            <a:r>
              <a:rPr lang="en-GB" dirty="0" smtClean="0"/>
              <a:t> (Accessed: 11 January 2019).</a:t>
            </a:r>
          </a:p>
          <a:p>
            <a:r>
              <a:rPr lang="en-GB" dirty="0"/>
              <a:t>Care Quality Commission (2017a). </a:t>
            </a:r>
            <a:r>
              <a:rPr lang="en-GB" i="1" dirty="0" smtClean="0"/>
              <a:t>The State of Health Care and Adult Social Care in England, 2016/17 </a:t>
            </a:r>
            <a:r>
              <a:rPr lang="en-GB" dirty="0" smtClean="0"/>
              <a:t>HC </a:t>
            </a:r>
            <a:r>
              <a:rPr lang="en-GB" dirty="0"/>
              <a:t>377. London: Her Majesty’s Stationery Office. Available at: </a:t>
            </a:r>
            <a:r>
              <a:rPr lang="en-GB" dirty="0" smtClean="0">
                <a:hlinkClick r:id="rId4"/>
              </a:rPr>
              <a:t>www.cqc.org.uk/publications/major-report/state-care</a:t>
            </a:r>
            <a:r>
              <a:rPr lang="en-GB" dirty="0" smtClean="0"/>
              <a:t> (Accessed: 2 </a:t>
            </a:r>
            <a:r>
              <a:rPr lang="en-GB" dirty="0"/>
              <a:t>October 2018</a:t>
            </a:r>
            <a:r>
              <a:rPr lang="en-GB" dirty="0" smtClean="0"/>
              <a:t>).</a:t>
            </a:r>
          </a:p>
          <a:p>
            <a:r>
              <a:rPr lang="en-GB" altLang="en-US" dirty="0"/>
              <a:t>Dalrymple J, and Burke B (2001) </a:t>
            </a:r>
            <a:r>
              <a:rPr lang="en-GB" altLang="en-US" i="1" dirty="0"/>
              <a:t>Anti Oppressive Practice: Social Care and the Law</a:t>
            </a:r>
            <a:r>
              <a:rPr lang="en-GB" altLang="en-US" dirty="0"/>
              <a:t>, Buckingham: OUP</a:t>
            </a:r>
            <a:r>
              <a:rPr lang="en-GB" altLang="en-US" dirty="0" smtClean="0"/>
              <a:t>.</a:t>
            </a:r>
          </a:p>
          <a:p>
            <a:r>
              <a:rPr lang="en-GB" dirty="0" smtClean="0"/>
              <a:t>Dictionary.com (2019) </a:t>
            </a:r>
            <a:r>
              <a:rPr lang="en-GB" i="1" dirty="0" smtClean="0"/>
              <a:t>Positionality</a:t>
            </a:r>
            <a:r>
              <a:rPr lang="en-GB" dirty="0" smtClean="0"/>
              <a:t> Available at: </a:t>
            </a:r>
            <a:r>
              <a:rPr lang="en-GB" dirty="0">
                <a:hlinkClick r:id="rId5"/>
              </a:rPr>
              <a:t>https://www.dictionary.com/e/gender-sexuality/positionality</a:t>
            </a:r>
            <a:r>
              <a:rPr lang="en-GB" dirty="0" smtClean="0">
                <a:hlinkClick r:id="rId5"/>
              </a:rPr>
              <a:t>/</a:t>
            </a:r>
            <a:r>
              <a:rPr lang="en-GB" dirty="0" smtClean="0"/>
              <a:t> (Accessed: 31 January 2020).</a:t>
            </a:r>
          </a:p>
          <a:p>
            <a:r>
              <a:rPr lang="en-GB" dirty="0" smtClean="0"/>
              <a:t>Ferrante, J. (2008) Sociology: </a:t>
            </a:r>
            <a:r>
              <a:rPr lang="en-GB" i="1" dirty="0" smtClean="0"/>
              <a:t>A Global Perspective </a:t>
            </a:r>
            <a:r>
              <a:rPr lang="en-GB" dirty="0" smtClean="0"/>
              <a:t>7</a:t>
            </a:r>
            <a:r>
              <a:rPr lang="en-GB" baseline="30000" dirty="0" smtClean="0"/>
              <a:t>th</a:t>
            </a:r>
            <a:r>
              <a:rPr lang="en-GB" dirty="0" smtClean="0"/>
              <a:t> </a:t>
            </a:r>
            <a:r>
              <a:rPr lang="en-GB" dirty="0" err="1" smtClean="0"/>
              <a:t>edn</a:t>
            </a:r>
            <a:r>
              <a:rPr lang="en-GB" i="1" dirty="0" smtClean="0"/>
              <a:t>. </a:t>
            </a:r>
            <a:r>
              <a:rPr lang="en-GB" dirty="0" smtClean="0"/>
              <a:t>Belmont: Thomson Higher Education.</a:t>
            </a:r>
          </a:p>
          <a:p>
            <a:r>
              <a:rPr lang="en-GB" dirty="0"/>
              <a:t>Gidddens, A. and Sutton, P. (2010) Sociology: Introductory Readings. London: Polity</a:t>
            </a:r>
            <a:endParaRPr lang="en-GB" dirty="0" smtClean="0"/>
          </a:p>
          <a:p>
            <a:r>
              <a:rPr lang="en-GB" dirty="0" smtClean="0"/>
              <a:t>Hill, R., Thorn, B., </a:t>
            </a:r>
            <a:r>
              <a:rPr lang="en-GB" dirty="0" err="1" smtClean="0"/>
              <a:t>Bowiling</a:t>
            </a:r>
            <a:r>
              <a:rPr lang="en-GB" dirty="0" smtClean="0"/>
              <a:t>, J. and Morrison, A. (2012) </a:t>
            </a:r>
            <a:r>
              <a:rPr lang="en-GB" i="1" dirty="0" smtClean="0"/>
              <a:t>Geriatric Residential Care. </a:t>
            </a:r>
            <a:r>
              <a:rPr lang="en-GB" dirty="0" smtClean="0"/>
              <a:t>Hove: Psychology Press.</a:t>
            </a:r>
          </a:p>
          <a:p>
            <a:r>
              <a:rPr lang="en-GB" dirty="0" err="1" smtClean="0"/>
              <a:t>Hirschi</a:t>
            </a:r>
            <a:r>
              <a:rPr lang="en-GB" dirty="0" smtClean="0"/>
              <a:t> T &amp; </a:t>
            </a:r>
            <a:r>
              <a:rPr lang="en-GB" dirty="0" err="1" smtClean="0"/>
              <a:t>Gottredson</a:t>
            </a:r>
            <a:r>
              <a:rPr lang="en-GB" dirty="0" smtClean="0"/>
              <a:t> MR (2005) ‘Punishment of Children from the Perspective of Control Theory’ in Donnelly M &amp; Straus MA, Corporal Punishment of Children in Theoretical Perspectives, New Haven, CT: Yale University Press.</a:t>
            </a:r>
          </a:p>
          <a:p>
            <a:r>
              <a:rPr lang="en-GB" dirty="0" smtClean="0"/>
              <a:t>JRF, (2015) The costs and benefits of paying all the lowest-paid care home workers in the UK the Living Wage Available at: </a:t>
            </a:r>
            <a:r>
              <a:rPr lang="en-GB" u="sng" dirty="0" smtClean="0">
                <a:hlinkClick r:id="rId6"/>
              </a:rPr>
              <a:t>https://www.jrf.org.uk/report/costs-and-benefits-paying-all-lowest-paid-care-home-workers-uk-living-wage</a:t>
            </a:r>
            <a:r>
              <a:rPr lang="en-GB" dirty="0" smtClean="0"/>
              <a:t> (Accessed: 11 January 2019).</a:t>
            </a:r>
          </a:p>
          <a:p>
            <a:r>
              <a:rPr lang="en-GB" dirty="0" smtClean="0"/>
              <a:t>JRF, (2009) Older people’s vision for long-term care. Available at: </a:t>
            </a:r>
            <a:r>
              <a:rPr lang="en-GB" u="sng" dirty="0" smtClean="0">
                <a:hlinkClick r:id="rId7"/>
              </a:rPr>
              <a:t>http://www.cpa.org.uk/ltc/older-people-vision-for-care-full.pdf</a:t>
            </a:r>
            <a:r>
              <a:rPr lang="en-GB" dirty="0" smtClean="0"/>
              <a:t> (Accessed: 10 January 2019).</a:t>
            </a:r>
          </a:p>
          <a:p>
            <a:r>
              <a:rPr lang="en-GB" dirty="0" err="1" smtClean="0"/>
              <a:t>LaingBuisson</a:t>
            </a:r>
            <a:r>
              <a:rPr lang="en-GB" dirty="0" smtClean="0"/>
              <a:t>, (2015) Care in the UK: The costs you face. Available at: </a:t>
            </a:r>
            <a:r>
              <a:rPr lang="en-GB" u="sng" dirty="0" smtClean="0">
                <a:hlinkClick r:id="rId8"/>
              </a:rPr>
              <a:t>http://www.bbc.co.uk/news/health-30990913</a:t>
            </a:r>
            <a:r>
              <a:rPr lang="en-GB" dirty="0" smtClean="0"/>
              <a:t> (Accessed: 10 January 2019). </a:t>
            </a: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37</a:t>
            </a:fld>
            <a:endParaRPr lang="en-US" dirty="0"/>
          </a:p>
        </p:txBody>
      </p:sp>
    </p:spTree>
    <p:extLst>
      <p:ext uri="{BB962C8B-B14F-4D97-AF65-F5344CB8AC3E}">
        <p14:creationId xmlns:p14="http://schemas.microsoft.com/office/powerpoint/2010/main" val="59883736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47500" lnSpcReduction="20000"/>
          </a:bodyPr>
          <a:lstStyle/>
          <a:p>
            <a:r>
              <a:rPr lang="en-GB" dirty="0"/>
              <a:t>Jacobson, D. and Mustafa, N. (2019) ‘Social Identity Map: A Reflexivity Tool for Practicing Explicit Positionality in Critical Qualitative Research’, </a:t>
            </a:r>
            <a:r>
              <a:rPr lang="en-GB" i="1" dirty="0"/>
              <a:t>International Journal of Qualitative </a:t>
            </a:r>
            <a:r>
              <a:rPr lang="en-GB" i="1" dirty="0" smtClean="0"/>
              <a:t>Methods </a:t>
            </a:r>
            <a:r>
              <a:rPr lang="en-GB" dirty="0" smtClean="0"/>
              <a:t>18, Available at: </a:t>
            </a:r>
            <a:r>
              <a:rPr lang="en-GB" dirty="0">
                <a:hlinkClick r:id="rId2"/>
              </a:rPr>
              <a:t>https://</a:t>
            </a:r>
            <a:r>
              <a:rPr lang="en-GB" dirty="0" smtClean="0">
                <a:hlinkClick r:id="rId2"/>
              </a:rPr>
              <a:t>journals.sagepub.com/doi/full/10.1177/1609406919870075#articleCitationDownloadContainer</a:t>
            </a:r>
            <a:r>
              <a:rPr lang="en-GB" dirty="0" smtClean="0"/>
              <a:t> (Accessed: 28 January 2020).</a:t>
            </a:r>
          </a:p>
          <a:p>
            <a:r>
              <a:rPr lang="en-GB" dirty="0" smtClean="0"/>
              <a:t>Miller</a:t>
            </a:r>
            <a:r>
              <a:rPr lang="en-GB" dirty="0"/>
              <a:t>, C. (2009) </a:t>
            </a:r>
            <a:r>
              <a:rPr lang="en-GB" i="1" dirty="0"/>
              <a:t>Nursing for Wellness in Older Adults.</a:t>
            </a:r>
            <a:r>
              <a:rPr lang="en-GB" dirty="0"/>
              <a:t> 6</a:t>
            </a:r>
            <a:r>
              <a:rPr lang="en-GB" baseline="30000" dirty="0"/>
              <a:t>th</a:t>
            </a:r>
            <a:r>
              <a:rPr lang="en-GB" dirty="0"/>
              <a:t> </a:t>
            </a:r>
            <a:r>
              <a:rPr lang="en-GB" dirty="0" err="1"/>
              <a:t>edn</a:t>
            </a:r>
            <a:r>
              <a:rPr lang="en-GB" dirty="0"/>
              <a:t>. Philadelphia:</a:t>
            </a:r>
            <a:r>
              <a:rPr lang="en-GB" i="1" dirty="0"/>
              <a:t> </a:t>
            </a:r>
            <a:r>
              <a:rPr lang="en-GB" dirty="0"/>
              <a:t>Lippincott Williams and Wilkins</a:t>
            </a:r>
            <a:r>
              <a:rPr lang="en-GB" dirty="0" smtClean="0"/>
              <a:t>.</a:t>
            </a:r>
            <a:endParaRPr lang="en-GB" dirty="0"/>
          </a:p>
          <a:p>
            <a:r>
              <a:rPr lang="en-GB" dirty="0"/>
              <a:t>Moore, S. (2001) </a:t>
            </a:r>
            <a:r>
              <a:rPr lang="en-GB" i="1" dirty="0"/>
              <a:t>Sociology Alive!</a:t>
            </a:r>
            <a:r>
              <a:rPr lang="en-GB" dirty="0"/>
              <a:t> 3</a:t>
            </a:r>
            <a:r>
              <a:rPr lang="en-GB" baseline="30000" dirty="0"/>
              <a:t>rd</a:t>
            </a:r>
            <a:r>
              <a:rPr lang="en-GB" dirty="0"/>
              <a:t> </a:t>
            </a:r>
            <a:r>
              <a:rPr lang="en-GB" dirty="0" err="1"/>
              <a:t>edn</a:t>
            </a:r>
            <a:r>
              <a:rPr lang="en-GB" dirty="0"/>
              <a:t>. Cheltenham: Nelson Thornes Ltd</a:t>
            </a:r>
            <a:r>
              <a:rPr lang="en-GB" dirty="0" smtClean="0"/>
              <a:t>.</a:t>
            </a:r>
            <a:endParaRPr lang="en-GB" dirty="0"/>
          </a:p>
          <a:p>
            <a:r>
              <a:rPr lang="en-GB" dirty="0" err="1"/>
              <a:t>MyHomeLife</a:t>
            </a:r>
            <a:r>
              <a:rPr lang="en-GB" dirty="0"/>
              <a:t>, (2016) Best Practice Themes Available at: </a:t>
            </a:r>
            <a:r>
              <a:rPr lang="en-GB" u="sng" dirty="0">
                <a:hlinkClick r:id="rId3"/>
              </a:rPr>
              <a:t>http://myhomelife.org.uk/good-practice/8-best-practice-themes/</a:t>
            </a:r>
            <a:r>
              <a:rPr lang="en-GB" dirty="0"/>
              <a:t> (Accessed: 10 January </a:t>
            </a:r>
            <a:r>
              <a:rPr lang="en-GB" dirty="0" smtClean="0"/>
              <a:t>2019).</a:t>
            </a:r>
            <a:endParaRPr lang="en-GB" dirty="0"/>
          </a:p>
          <a:p>
            <a:r>
              <a:rPr lang="en-GB" dirty="0"/>
              <a:t>Oxford Dictionaries, (2016) Control. Available at: </a:t>
            </a:r>
            <a:r>
              <a:rPr lang="en-GB" u="sng" dirty="0">
                <a:hlinkClick r:id="rId4"/>
              </a:rPr>
              <a:t>http://www.oxforddictionaries.com/definition/english/control</a:t>
            </a:r>
            <a:r>
              <a:rPr lang="en-GB" dirty="0"/>
              <a:t> (Accessed: 10</a:t>
            </a:r>
            <a:r>
              <a:rPr lang="en-GB" baseline="30000" dirty="0"/>
              <a:t>th</a:t>
            </a:r>
            <a:r>
              <a:rPr lang="en-GB" dirty="0"/>
              <a:t> </a:t>
            </a:r>
            <a:r>
              <a:rPr lang="en-GB" dirty="0" smtClean="0"/>
              <a:t>September  2019).</a:t>
            </a:r>
          </a:p>
          <a:p>
            <a:r>
              <a:rPr lang="en-GB" dirty="0"/>
              <a:t>Sutton-</a:t>
            </a:r>
            <a:r>
              <a:rPr lang="en-GB" dirty="0" err="1"/>
              <a:t>Kerchner</a:t>
            </a:r>
            <a:r>
              <a:rPr lang="en-GB" dirty="0"/>
              <a:t>, M (2017) ‘People Power’ Available at: http://fitnessandwellnessnews.com/people-power/ (Accessed: 17 June </a:t>
            </a:r>
            <a:r>
              <a:rPr lang="en-GB" dirty="0" smtClean="0"/>
              <a:t>2019).</a:t>
            </a:r>
          </a:p>
          <a:p>
            <a:pPr marL="0" indent="0">
              <a:buNone/>
            </a:pPr>
            <a:r>
              <a:rPr lang="en-GB" dirty="0" smtClean="0"/>
              <a:t>       Thompson, N. (2007) </a:t>
            </a:r>
            <a:r>
              <a:rPr lang="en-GB" i="1" dirty="0" smtClean="0"/>
              <a:t>Power and Empowerment. </a:t>
            </a:r>
            <a:r>
              <a:rPr lang="en-GB" dirty="0" smtClean="0"/>
              <a:t>Lyme Regis: Russell House Publishing.</a:t>
            </a:r>
          </a:p>
          <a:p>
            <a:r>
              <a:rPr lang="en-GB" dirty="0" smtClean="0"/>
              <a:t>Thompson</a:t>
            </a:r>
            <a:r>
              <a:rPr lang="en-GB" dirty="0"/>
              <a:t>, N. (2006) </a:t>
            </a:r>
            <a:r>
              <a:rPr lang="en-GB" i="1" dirty="0"/>
              <a:t>Anti-discriminatory Practice</a:t>
            </a:r>
            <a:r>
              <a:rPr lang="en-GB" dirty="0"/>
              <a:t> 4</a:t>
            </a:r>
            <a:r>
              <a:rPr lang="en-GB" baseline="30000" dirty="0"/>
              <a:t>th</a:t>
            </a:r>
            <a:r>
              <a:rPr lang="en-GB" dirty="0"/>
              <a:t> </a:t>
            </a:r>
            <a:r>
              <a:rPr lang="en-GB" dirty="0" err="1"/>
              <a:t>edn</a:t>
            </a:r>
            <a:r>
              <a:rPr lang="en-GB" dirty="0"/>
              <a:t>. London: Palgrave Macmillan</a:t>
            </a:r>
            <a:r>
              <a:rPr lang="en-GB" dirty="0" smtClean="0"/>
              <a:t>.</a:t>
            </a:r>
            <a:endParaRPr lang="en-GB" dirty="0"/>
          </a:p>
          <a:p>
            <a:r>
              <a:rPr lang="en-GB" dirty="0"/>
              <a:t>Weber M (1978) Economy and Society: An Outline of Interpretive Sociology, Volumes I and II, Berkeley and Los Angeles, CA: University of California Press</a:t>
            </a:r>
            <a:r>
              <a:rPr lang="en-GB" dirty="0" smtClean="0"/>
              <a:t>.</a:t>
            </a:r>
          </a:p>
          <a:p>
            <a:r>
              <a:rPr lang="en-GB" altLang="en-US" dirty="0"/>
              <a:t>Williams F, (2010) Group Work, in </a:t>
            </a:r>
            <a:r>
              <a:rPr lang="en-GB" altLang="en-US" dirty="0" err="1"/>
              <a:t>Buchroth</a:t>
            </a:r>
            <a:r>
              <a:rPr lang="en-GB" altLang="en-US" dirty="0"/>
              <a:t> I, and Parkin C, </a:t>
            </a:r>
            <a:r>
              <a:rPr lang="en-GB" altLang="en-US" i="1" dirty="0"/>
              <a:t>Using Theory in Youth and Community Work Practice.</a:t>
            </a:r>
            <a:r>
              <a:rPr lang="en-GB" altLang="en-US" dirty="0"/>
              <a:t> Exeter: Learning Matters</a:t>
            </a:r>
            <a:r>
              <a:rPr lang="en-GB" altLang="en-US" dirty="0" smtClean="0"/>
              <a:t>.</a:t>
            </a:r>
            <a:endParaRPr lang="en-GB" dirty="0"/>
          </a:p>
          <a:p>
            <a:r>
              <a:rPr lang="en-GB" dirty="0"/>
              <a:t>Wrong, D. (2009) Power: Its Forms, Bases, and Uses. London: Transaction Publishers.</a:t>
            </a:r>
          </a:p>
          <a:p>
            <a:pPr marL="0" indent="0">
              <a:buNone/>
            </a:pPr>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38</a:t>
            </a:fld>
            <a:endParaRPr lang="en-US" dirty="0"/>
          </a:p>
        </p:txBody>
      </p:sp>
    </p:spTree>
    <p:extLst>
      <p:ext uri="{BB962C8B-B14F-4D97-AF65-F5344CB8AC3E}">
        <p14:creationId xmlns:p14="http://schemas.microsoft.com/office/powerpoint/2010/main" val="218434472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39</a:t>
            </a:fld>
            <a:endParaRPr lang="en-US" dirty="0"/>
          </a:p>
        </p:txBody>
      </p:sp>
      <p:pic>
        <p:nvPicPr>
          <p:cNvPr id="5" name="Picture 4"/>
          <p:cNvPicPr>
            <a:picLocks noChangeAspect="1"/>
          </p:cNvPicPr>
          <p:nvPr/>
        </p:nvPicPr>
        <p:blipFill>
          <a:blip r:embed="rId2"/>
          <a:stretch>
            <a:fillRect/>
          </a:stretch>
        </p:blipFill>
        <p:spPr>
          <a:xfrm>
            <a:off x="3002031" y="295729"/>
            <a:ext cx="6472169" cy="6499710"/>
          </a:xfrm>
          <a:prstGeom prst="rect">
            <a:avLst/>
          </a:prstGeom>
        </p:spPr>
      </p:pic>
    </p:spTree>
    <p:extLst>
      <p:ext uri="{BB962C8B-B14F-4D97-AF65-F5344CB8AC3E}">
        <p14:creationId xmlns:p14="http://schemas.microsoft.com/office/powerpoint/2010/main" val="72669070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40</a:t>
            </a:fld>
            <a:endParaRPr lang="en-US" dirty="0"/>
          </a:p>
        </p:txBody>
      </p:sp>
      <p:pic>
        <p:nvPicPr>
          <p:cNvPr id="6" name="Picture 5" descr="https://s-media-cache-ak0.pinimg.com/236x/19/23/12/192312eea7be53d66892da1fb3ba6f27.jpg"/>
          <p:cNvPicPr/>
          <p:nvPr/>
        </p:nvPicPr>
        <p:blipFill>
          <a:blip r:embed="rId2">
            <a:extLst>
              <a:ext uri="{28A0092B-C50C-407E-A947-70E740481C1C}">
                <a14:useLocalDpi xmlns:a14="http://schemas.microsoft.com/office/drawing/2010/main" val="0"/>
              </a:ext>
            </a:extLst>
          </a:blip>
          <a:srcRect/>
          <a:stretch>
            <a:fillRect/>
          </a:stretch>
        </p:blipFill>
        <p:spPr bwMode="auto">
          <a:xfrm>
            <a:off x="3886200" y="444500"/>
            <a:ext cx="4978400" cy="5956300"/>
          </a:xfrm>
          <a:prstGeom prst="rect">
            <a:avLst/>
          </a:prstGeom>
          <a:noFill/>
          <a:ln>
            <a:noFill/>
          </a:ln>
        </p:spPr>
      </p:pic>
    </p:spTree>
    <p:extLst>
      <p:ext uri="{BB962C8B-B14F-4D97-AF65-F5344CB8AC3E}">
        <p14:creationId xmlns:p14="http://schemas.microsoft.com/office/powerpoint/2010/main" val="381645000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41</a:t>
            </a:fld>
            <a:endParaRPr lang="en-US" dirty="0"/>
          </a:p>
        </p:txBody>
      </p:sp>
      <p:pic>
        <p:nvPicPr>
          <p:cNvPr id="6" name="Picture 5" descr="https://muslimlearninggarden.files.wordpress.com/2011/08/p1000336.jpg"/>
          <p:cNvPicPr/>
          <p:nvPr/>
        </p:nvPicPr>
        <p:blipFill>
          <a:blip r:embed="rId2">
            <a:extLst>
              <a:ext uri="{28A0092B-C50C-407E-A947-70E740481C1C}">
                <a14:useLocalDpi xmlns:a14="http://schemas.microsoft.com/office/drawing/2010/main" val="0"/>
              </a:ext>
            </a:extLst>
          </a:blip>
          <a:srcRect/>
          <a:stretch>
            <a:fillRect/>
          </a:stretch>
        </p:blipFill>
        <p:spPr bwMode="auto">
          <a:xfrm>
            <a:off x="3327400" y="1063416"/>
            <a:ext cx="6370955" cy="5121484"/>
          </a:xfrm>
          <a:prstGeom prst="rect">
            <a:avLst/>
          </a:prstGeom>
          <a:noFill/>
          <a:ln>
            <a:noFill/>
          </a:ln>
        </p:spPr>
      </p:pic>
    </p:spTree>
    <p:extLst>
      <p:ext uri="{BB962C8B-B14F-4D97-AF65-F5344CB8AC3E}">
        <p14:creationId xmlns:p14="http://schemas.microsoft.com/office/powerpoint/2010/main" val="250928581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42</a:t>
            </a:fld>
            <a:endParaRPr lang="en-US" dirty="0"/>
          </a:p>
        </p:txBody>
      </p:sp>
      <p:pic>
        <p:nvPicPr>
          <p:cNvPr id="6" name="Picture 5" descr="http://www.approvedbusiness.co.uk/files/articleimages/6041.jpg"/>
          <p:cNvPicPr/>
          <p:nvPr/>
        </p:nvPicPr>
        <p:blipFill>
          <a:blip r:embed="rId2">
            <a:extLst>
              <a:ext uri="{28A0092B-C50C-407E-A947-70E740481C1C}">
                <a14:useLocalDpi xmlns:a14="http://schemas.microsoft.com/office/drawing/2010/main" val="0"/>
              </a:ext>
            </a:extLst>
          </a:blip>
          <a:srcRect/>
          <a:stretch>
            <a:fillRect/>
          </a:stretch>
        </p:blipFill>
        <p:spPr bwMode="auto">
          <a:xfrm>
            <a:off x="3352800" y="685800"/>
            <a:ext cx="6654799" cy="5499100"/>
          </a:xfrm>
          <a:prstGeom prst="rect">
            <a:avLst/>
          </a:prstGeom>
          <a:noFill/>
          <a:ln>
            <a:noFill/>
          </a:ln>
        </p:spPr>
      </p:pic>
    </p:spTree>
    <p:extLst>
      <p:ext uri="{BB962C8B-B14F-4D97-AF65-F5344CB8AC3E}">
        <p14:creationId xmlns:p14="http://schemas.microsoft.com/office/powerpoint/2010/main" val="336579010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43</a:t>
            </a:fld>
            <a:endParaRPr lang="en-US" dirty="0"/>
          </a:p>
        </p:txBody>
      </p:sp>
      <p:pic>
        <p:nvPicPr>
          <p:cNvPr id="6" name="Picture 5"/>
          <p:cNvPicPr/>
          <p:nvPr/>
        </p:nvPicPr>
        <p:blipFill>
          <a:blip r:embed="rId2">
            <a:extLst>
              <a:ext uri="{28A0092B-C50C-407E-A947-70E740481C1C}">
                <a14:useLocalDpi xmlns:a14="http://schemas.microsoft.com/office/drawing/2010/main" val="0"/>
              </a:ext>
            </a:extLst>
          </a:blip>
          <a:srcRect/>
          <a:stretch>
            <a:fillRect/>
          </a:stretch>
        </p:blipFill>
        <p:spPr bwMode="auto">
          <a:xfrm>
            <a:off x="3335788" y="854074"/>
            <a:ext cx="6316211" cy="4733925"/>
          </a:xfrm>
          <a:prstGeom prst="rect">
            <a:avLst/>
          </a:prstGeom>
          <a:noFill/>
          <a:ln>
            <a:noFill/>
          </a:ln>
        </p:spPr>
      </p:pic>
    </p:spTree>
    <p:extLst>
      <p:ext uri="{BB962C8B-B14F-4D97-AF65-F5344CB8AC3E}">
        <p14:creationId xmlns:p14="http://schemas.microsoft.com/office/powerpoint/2010/main" val="22557773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44</a:t>
            </a:fld>
            <a:endParaRPr lang="en-US" dirty="0"/>
          </a:p>
        </p:txBody>
      </p:sp>
      <p:pic>
        <p:nvPicPr>
          <p:cNvPr id="5" name="Picture 4"/>
          <p:cNvPicPr>
            <a:picLocks noChangeAspect="1"/>
          </p:cNvPicPr>
          <p:nvPr/>
        </p:nvPicPr>
        <p:blipFill rotWithShape="1">
          <a:blip r:embed="rId2"/>
          <a:srcRect l="31318" t="18713" r="6946" b="12605"/>
          <a:stretch/>
        </p:blipFill>
        <p:spPr>
          <a:xfrm>
            <a:off x="3301999" y="774700"/>
            <a:ext cx="6103609" cy="5092699"/>
          </a:xfrm>
          <a:prstGeom prst="rect">
            <a:avLst/>
          </a:prstGeom>
        </p:spPr>
      </p:pic>
    </p:spTree>
    <p:extLst>
      <p:ext uri="{BB962C8B-B14F-4D97-AF65-F5344CB8AC3E}">
        <p14:creationId xmlns:p14="http://schemas.microsoft.com/office/powerpoint/2010/main" val="213046820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45</a:t>
            </a:fld>
            <a:endParaRPr lang="en-US" dirty="0"/>
          </a:p>
        </p:txBody>
      </p:sp>
      <p:pic>
        <p:nvPicPr>
          <p:cNvPr id="6" name="Picture 5" descr="http://www.approvedbusiness.co.uk/files/articleimages/6041.jpg"/>
          <p:cNvPicPr/>
          <p:nvPr/>
        </p:nvPicPr>
        <p:blipFill>
          <a:blip r:embed="rId2">
            <a:extLst>
              <a:ext uri="{28A0092B-C50C-407E-A947-70E740481C1C}">
                <a14:useLocalDpi xmlns:a14="http://schemas.microsoft.com/office/drawing/2010/main" val="0"/>
              </a:ext>
            </a:extLst>
          </a:blip>
          <a:srcRect/>
          <a:stretch>
            <a:fillRect/>
          </a:stretch>
        </p:blipFill>
        <p:spPr bwMode="auto">
          <a:xfrm>
            <a:off x="3352800" y="685800"/>
            <a:ext cx="6654799" cy="5499100"/>
          </a:xfrm>
          <a:prstGeom prst="rect">
            <a:avLst/>
          </a:prstGeom>
          <a:noFill/>
          <a:ln>
            <a:noFill/>
          </a:ln>
        </p:spPr>
      </p:pic>
    </p:spTree>
    <p:extLst>
      <p:ext uri="{BB962C8B-B14F-4D97-AF65-F5344CB8AC3E}">
        <p14:creationId xmlns:p14="http://schemas.microsoft.com/office/powerpoint/2010/main" val="15458198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46</a:t>
            </a:fld>
            <a:endParaRPr lang="en-US" dirty="0"/>
          </a:p>
        </p:txBody>
      </p:sp>
      <p:pic>
        <p:nvPicPr>
          <p:cNvPr id="6" name="Picture 5" descr="http://300f664e975974d2683e-068f1f17dd6bba3a7ea464938d783160.r48.cf1.rackcdn.com/strong-tea.jpg"/>
          <p:cNvPicPr/>
          <p:nvPr/>
        </p:nvPicPr>
        <p:blipFill>
          <a:blip r:embed="rId2">
            <a:extLst>
              <a:ext uri="{28A0092B-C50C-407E-A947-70E740481C1C}">
                <a14:useLocalDpi xmlns:a14="http://schemas.microsoft.com/office/drawing/2010/main" val="0"/>
              </a:ext>
            </a:extLst>
          </a:blip>
          <a:srcRect/>
          <a:stretch>
            <a:fillRect/>
          </a:stretch>
        </p:blipFill>
        <p:spPr bwMode="auto">
          <a:xfrm>
            <a:off x="3092450" y="679572"/>
            <a:ext cx="6953250" cy="5530728"/>
          </a:xfrm>
          <a:prstGeom prst="rect">
            <a:avLst/>
          </a:prstGeom>
          <a:noFill/>
          <a:ln>
            <a:noFill/>
          </a:ln>
        </p:spPr>
      </p:pic>
    </p:spTree>
    <p:extLst>
      <p:ext uri="{BB962C8B-B14F-4D97-AF65-F5344CB8AC3E}">
        <p14:creationId xmlns:p14="http://schemas.microsoft.com/office/powerpoint/2010/main" val="90611800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47</a:t>
            </a:fld>
            <a:endParaRPr lang="en-US" dirty="0"/>
          </a:p>
        </p:txBody>
      </p:sp>
      <p:pic>
        <p:nvPicPr>
          <p:cNvPr id="6" name="Picture 5" descr="http://www.dispatch.com/content/graphics/2013/01/28/bingo-art0-guslbmgs-1bingo-fs-1-jpg.jpg"/>
          <p:cNvPicPr/>
          <p:nvPr/>
        </p:nvPicPr>
        <p:blipFill rotWithShape="1">
          <a:blip r:embed="rId2">
            <a:extLst>
              <a:ext uri="{28A0092B-C50C-407E-A947-70E740481C1C}">
                <a14:useLocalDpi xmlns:a14="http://schemas.microsoft.com/office/drawing/2010/main" val="0"/>
              </a:ext>
            </a:extLst>
          </a:blip>
          <a:srcRect t="20885" r="7000"/>
          <a:stretch/>
        </p:blipFill>
        <p:spPr bwMode="auto">
          <a:xfrm>
            <a:off x="2181224" y="523874"/>
            <a:ext cx="7750175" cy="549592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8354810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48</a:t>
            </a:fld>
            <a:endParaRPr lang="en-US" dirty="0"/>
          </a:p>
        </p:txBody>
      </p:sp>
      <p:pic>
        <p:nvPicPr>
          <p:cNvPr id="2" name="Picture 1"/>
          <p:cNvPicPr>
            <a:picLocks noChangeAspect="1"/>
          </p:cNvPicPr>
          <p:nvPr/>
        </p:nvPicPr>
        <p:blipFill>
          <a:blip r:embed="rId2"/>
          <a:stretch>
            <a:fillRect/>
          </a:stretch>
        </p:blipFill>
        <p:spPr>
          <a:xfrm>
            <a:off x="2886074" y="812800"/>
            <a:ext cx="6831635" cy="5075237"/>
          </a:xfrm>
          <a:prstGeom prst="rect">
            <a:avLst/>
          </a:prstGeom>
        </p:spPr>
      </p:pic>
    </p:spTree>
    <p:extLst>
      <p:ext uri="{BB962C8B-B14F-4D97-AF65-F5344CB8AC3E}">
        <p14:creationId xmlns:p14="http://schemas.microsoft.com/office/powerpoint/2010/main" val="75994842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49</a:t>
            </a:fld>
            <a:endParaRPr lang="en-US" dirty="0"/>
          </a:p>
        </p:txBody>
      </p:sp>
      <p:pic>
        <p:nvPicPr>
          <p:cNvPr id="6" name="Picture 5" descr="http://www.approvedbusiness.co.uk/files/articleimages/6041.jpg"/>
          <p:cNvPicPr/>
          <p:nvPr/>
        </p:nvPicPr>
        <p:blipFill>
          <a:blip r:embed="rId2">
            <a:extLst>
              <a:ext uri="{28A0092B-C50C-407E-A947-70E740481C1C}">
                <a14:useLocalDpi xmlns:a14="http://schemas.microsoft.com/office/drawing/2010/main" val="0"/>
              </a:ext>
            </a:extLst>
          </a:blip>
          <a:srcRect/>
          <a:stretch>
            <a:fillRect/>
          </a:stretch>
        </p:blipFill>
        <p:spPr bwMode="auto">
          <a:xfrm>
            <a:off x="3352800" y="685800"/>
            <a:ext cx="6654799" cy="5499100"/>
          </a:xfrm>
          <a:prstGeom prst="rect">
            <a:avLst/>
          </a:prstGeom>
          <a:noFill/>
          <a:ln>
            <a:noFill/>
          </a:ln>
        </p:spPr>
      </p:pic>
    </p:spTree>
    <p:extLst>
      <p:ext uri="{BB962C8B-B14F-4D97-AF65-F5344CB8AC3E}">
        <p14:creationId xmlns:p14="http://schemas.microsoft.com/office/powerpoint/2010/main" val="353345217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50</a:t>
            </a:fld>
            <a:endParaRPr lang="en-US" dirty="0"/>
          </a:p>
        </p:txBody>
      </p:sp>
      <p:pic>
        <p:nvPicPr>
          <p:cNvPr id="1026" name="Picture 2" descr="http://vignette1.wikia.nocookie.net/emmerdale/images/d/d1/Logo_1998.JPG/revision/latest?cb=2013072422525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5175" y="823912"/>
            <a:ext cx="8090276" cy="5106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09412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51</a:t>
            </a:fld>
            <a:endParaRPr lang="en-US" dirty="0"/>
          </a:p>
        </p:txBody>
      </p:sp>
      <p:pic>
        <p:nvPicPr>
          <p:cNvPr id="3074" name="Picture 2" descr="http://www.nursinghomeabuselawyerblog.com/files/2015/02/empty-bed-in-nursing-hom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7474" y="542716"/>
            <a:ext cx="7159625" cy="5765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356199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52</a:t>
            </a:fld>
            <a:endParaRPr lang="en-US" dirty="0"/>
          </a:p>
        </p:txBody>
      </p:sp>
      <p:pic>
        <p:nvPicPr>
          <p:cNvPr id="5" name="Picture 4"/>
          <p:cNvPicPr>
            <a:picLocks noChangeAspect="1"/>
          </p:cNvPicPr>
          <p:nvPr/>
        </p:nvPicPr>
        <p:blipFill>
          <a:blip r:embed="rId2"/>
          <a:stretch>
            <a:fillRect/>
          </a:stretch>
        </p:blipFill>
        <p:spPr>
          <a:xfrm>
            <a:off x="3002031" y="295729"/>
            <a:ext cx="6472169" cy="6499710"/>
          </a:xfrm>
          <a:prstGeom prst="rect">
            <a:avLst/>
          </a:prstGeom>
        </p:spPr>
      </p:pic>
    </p:spTree>
    <p:extLst>
      <p:ext uri="{BB962C8B-B14F-4D97-AF65-F5344CB8AC3E}">
        <p14:creationId xmlns:p14="http://schemas.microsoft.com/office/powerpoint/2010/main" val="90887643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6748</TotalTime>
  <Words>1879</Words>
  <Application>Microsoft Office PowerPoint</Application>
  <PresentationFormat>Widescreen</PresentationFormat>
  <Paragraphs>302</Paragraphs>
  <Slides>52</Slides>
  <Notes>2</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Garamond</vt:lpstr>
      <vt:lpstr>Times New Roman</vt:lpstr>
      <vt:lpstr>Wingdings 3</vt:lpstr>
      <vt:lpstr>Organic</vt:lpstr>
      <vt:lpstr>Power and Empowerment</vt:lpstr>
      <vt:lpstr>What is Power?</vt:lpstr>
      <vt:lpstr>What is Power?</vt:lpstr>
      <vt:lpstr>What is Power?</vt:lpstr>
      <vt:lpstr>PowerPoint Presentation</vt:lpstr>
      <vt:lpstr>PowerPoint Presentation</vt:lpstr>
      <vt:lpstr> Power Can be Operated on Three Levels . . .</vt:lpstr>
      <vt:lpstr>Concepts of Power . . .</vt:lpstr>
      <vt:lpstr>Individual Exercise</vt:lpstr>
      <vt:lpstr>What is Control?</vt:lpstr>
      <vt:lpstr>Social Control is Imposed on us and Enforced by . . .</vt:lpstr>
      <vt:lpstr>Sanctions</vt:lpstr>
      <vt:lpstr>Balance of Power</vt:lpstr>
      <vt:lpstr>Balance of Power</vt:lpstr>
      <vt:lpstr>Positionality</vt:lpstr>
      <vt:lpstr>Positionality</vt:lpstr>
      <vt:lpstr>What Could Redress the Imbalance of Power?</vt:lpstr>
      <vt:lpstr>Empowerment</vt:lpstr>
      <vt:lpstr>Defining Empowerment </vt:lpstr>
      <vt:lpstr>Defining Empowerment</vt:lpstr>
      <vt:lpstr>Key Assumption</vt:lpstr>
      <vt:lpstr>Who is Likely to Lack Power?</vt:lpstr>
      <vt:lpstr>Power and Empowerment  -Residential Care Home</vt:lpstr>
      <vt:lpstr>What Older People Say</vt:lpstr>
      <vt:lpstr>How Much Power and Control does an Older Person in Residential Care Have?</vt:lpstr>
      <vt:lpstr>Who has Control?</vt:lpstr>
      <vt:lpstr>Care Workers</vt:lpstr>
      <vt:lpstr>Care Workers have Power Over the Residents</vt:lpstr>
      <vt:lpstr>Management has Power over Staff and Residents</vt:lpstr>
      <vt:lpstr>TASK….</vt:lpstr>
      <vt:lpstr>Care Workers Empower Residents by…</vt:lpstr>
      <vt:lpstr>Barriers to staff empowering residents</vt:lpstr>
      <vt:lpstr>Management of Residential Home can Empower  Residents by…</vt:lpstr>
      <vt:lpstr>Barriers to Management Empowering Residents</vt:lpstr>
      <vt:lpstr>So… What Could be Done?</vt:lpstr>
      <vt:lpstr>Any Questions?</vt:lpstr>
      <vt:lpstr>References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 and Control</dc:title>
  <dc:creator>Frozr Jones</dc:creator>
  <cp:lastModifiedBy>Joanne Davies (Yr Athrofa)</cp:lastModifiedBy>
  <cp:revision>88</cp:revision>
  <cp:lastPrinted>2018-09-28T03:04:31Z</cp:lastPrinted>
  <dcterms:created xsi:type="dcterms:W3CDTF">2016-01-12T23:56:41Z</dcterms:created>
  <dcterms:modified xsi:type="dcterms:W3CDTF">2020-02-06T08:48:55Z</dcterms:modified>
</cp:coreProperties>
</file>