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65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39"/>
    <p:restoredTop sz="94692"/>
  </p:normalViewPr>
  <p:slideViewPr>
    <p:cSldViewPr snapToGrid="0" snapToObjects="1">
      <p:cViewPr varScale="1">
        <p:scale>
          <a:sx n="61" d="100"/>
          <a:sy n="61" d="100"/>
        </p:scale>
        <p:origin x="216" y="1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69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530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8266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254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581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9885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232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669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13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6814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345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3/11/22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0195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ite bulbs with a yellow one standing out">
            <a:extLst>
              <a:ext uri="{FF2B5EF4-FFF2-40B4-BE49-F238E27FC236}">
                <a16:creationId xmlns:a16="http://schemas.microsoft.com/office/drawing/2014/main" id="{673F3862-623A-4D7C-8E76-05CA8753ABB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r="-1" b="15708"/>
          <a:stretch/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C051B8-4E20-DC42-A159-6E82BDCE07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32032"/>
            <a:ext cx="7071139" cy="2736390"/>
          </a:xfrm>
        </p:spPr>
        <p:txBody>
          <a:bodyPr anchor="t">
            <a:normAutofit/>
          </a:bodyPr>
          <a:lstStyle/>
          <a:p>
            <a:r>
              <a:rPr lang="en-US" sz="8000" u="sng" dirty="0">
                <a:solidFill>
                  <a:srgbClr val="FFFFFF"/>
                </a:solidFill>
              </a:rPr>
              <a:t>Psychodynamic Approach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B03410-DC93-0C4F-816E-189B87238D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/>
            <a:r>
              <a:rPr lang="en-US" u="sng" dirty="0" err="1">
                <a:solidFill>
                  <a:srgbClr val="FFFFFF"/>
                </a:solidFill>
              </a:rPr>
              <a:t>Seren</a:t>
            </a:r>
            <a:r>
              <a:rPr lang="en-US" u="sng" dirty="0">
                <a:solidFill>
                  <a:srgbClr val="FFFFFF"/>
                </a:solidFill>
              </a:rPr>
              <a:t> Jones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94507C1-C51D-7E4E-A82A-BB610F0A80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397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63"/>
    </mc:Choice>
    <mc:Fallback>
      <p:transition spd="slow" advTm="20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1F914-4291-4C8C-A243-2C99A9B7A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3918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3D90F-188B-AB47-8CDE-44C27FCDB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4134848"/>
            <a:ext cx="10384741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/>
              <a:t>The Approach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B48E07-F525-4D7B-9770-093A16519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2D952C87-25A4-5846-9E21-FAB761581E6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0801" y="527623"/>
            <a:ext cx="5497277" cy="3078476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54F3D7F-B18F-40A2-B5DD-0500909F8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457E959A-4B92-CA4F-B133-03398FE757BF}"/>
              </a:ext>
            </a:extLst>
          </p:cNvPr>
          <p:cNvSpPr/>
          <p:nvPr/>
        </p:nvSpPr>
        <p:spPr>
          <a:xfrm>
            <a:off x="9294645" y="3644568"/>
            <a:ext cx="23342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Dictionary (2021)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6D2195-C7AD-5049-8235-E5D036B24807}"/>
              </a:ext>
            </a:extLst>
          </p:cNvPr>
          <p:cNvSpPr/>
          <p:nvPr/>
        </p:nvSpPr>
        <p:spPr>
          <a:xfrm>
            <a:off x="481007" y="911944"/>
            <a:ext cx="171232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Fulmer (2018) </a:t>
            </a:r>
            <a:endParaRPr lang="en-US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0A5BD2-5533-7449-9461-942C4135C9BD}"/>
              </a:ext>
            </a:extLst>
          </p:cNvPr>
          <p:cNvSpPr txBox="1"/>
          <p:nvPr/>
        </p:nvSpPr>
        <p:spPr>
          <a:xfrm>
            <a:off x="502444" y="1343325"/>
            <a:ext cx="140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Hill (2001) </a:t>
            </a:r>
            <a:endParaRPr lang="en-US" sz="20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4B853E9-19EC-0149-982D-0DDA0A74B89B}"/>
              </a:ext>
            </a:extLst>
          </p:cNvPr>
          <p:cNvSpPr/>
          <p:nvPr/>
        </p:nvSpPr>
        <p:spPr>
          <a:xfrm>
            <a:off x="502444" y="1743435"/>
            <a:ext cx="367126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Vries, Manfred and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Cheak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(2014)</a:t>
            </a:r>
            <a:r>
              <a:rPr lang="en-GB" sz="2000" dirty="0"/>
              <a:t> </a:t>
            </a:r>
            <a:endParaRPr lang="en-US" sz="20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2B28524-DF02-4045-895F-20C563267C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344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048"/>
    </mc:Choice>
    <mc:Fallback>
      <p:transition spd="slow" advTm="69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1F914-4291-4C8C-A243-2C99A9B7A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3918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D0484-6C60-104E-BA97-C9DA2E845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4134848"/>
            <a:ext cx="10384741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dirty="0"/>
              <a:t>Different Theorists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B48E07-F525-4D7B-9770-093A16519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 hand holding a magnifying glass over a book&#10;&#10;Description automatically generated with low confidence">
            <a:extLst>
              <a:ext uri="{FF2B5EF4-FFF2-40B4-BE49-F238E27FC236}">
                <a16:creationId xmlns:a16="http://schemas.microsoft.com/office/drawing/2014/main" id="{0603AD28-11E2-A74F-85E6-4621D35849D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881636" y="522937"/>
            <a:ext cx="4630819" cy="308160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54F3D7F-B18F-40A2-B5DD-0500909F8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A41D0011-FAED-3A43-862A-074D8C8B39B6}"/>
              </a:ext>
            </a:extLst>
          </p:cNvPr>
          <p:cNvSpPr/>
          <p:nvPr/>
        </p:nvSpPr>
        <p:spPr>
          <a:xfrm>
            <a:off x="8533312" y="3615212"/>
            <a:ext cx="29237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Theory Applied (2016)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08DC70-43FD-F746-8777-CA32154E31AD}"/>
              </a:ext>
            </a:extLst>
          </p:cNvPr>
          <p:cNvSpPr txBox="1"/>
          <p:nvPr/>
        </p:nvSpPr>
        <p:spPr>
          <a:xfrm>
            <a:off x="481007" y="741710"/>
            <a:ext cx="293570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ThoughtCo. (2019)</a:t>
            </a:r>
          </a:p>
          <a:p>
            <a:r>
              <a:rPr lang="en-GB" sz="2000" dirty="0"/>
              <a:t>Maree (2020) </a:t>
            </a:r>
          </a:p>
          <a:p>
            <a:r>
              <a:rPr lang="en-GB" sz="2000" dirty="0" err="1"/>
              <a:t>Sibi</a:t>
            </a:r>
            <a:r>
              <a:rPr lang="en-GB" sz="2000" dirty="0"/>
              <a:t> (2020) </a:t>
            </a:r>
          </a:p>
          <a:p>
            <a:r>
              <a:rPr lang="en-GB" sz="2000" dirty="0"/>
              <a:t>Watts (2015 )</a:t>
            </a:r>
          </a:p>
          <a:p>
            <a:r>
              <a:rPr lang="en-GB" sz="2000" dirty="0"/>
              <a:t>Segal (2018)</a:t>
            </a:r>
          </a:p>
          <a:p>
            <a:r>
              <a:rPr lang="en-GB" dirty="0"/>
              <a:t> </a:t>
            </a: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A888B2C-3CCC-A24B-9A34-BB5D291E6B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82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456"/>
    </mc:Choice>
    <mc:Fallback>
      <p:transition spd="slow" advTm="115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1F914-4291-4C8C-A243-2C99A9B7A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3918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064BCE-BC1D-9940-8080-624A6754D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4134848"/>
            <a:ext cx="10384741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u="sng" dirty="0"/>
              <a:t>Comparing</a:t>
            </a:r>
            <a:br>
              <a:rPr lang="en-US" u="sng" dirty="0"/>
            </a:br>
            <a:r>
              <a:rPr lang="en-US" u="sng" dirty="0"/>
              <a:t> Theories</a:t>
            </a:r>
            <a:endParaRPr lang="en-US" u="sng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B48E07-F525-4D7B-9770-093A16519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Diagram, venn diagram&#10;&#10;Description automatically generated">
            <a:extLst>
              <a:ext uri="{FF2B5EF4-FFF2-40B4-BE49-F238E27FC236}">
                <a16:creationId xmlns:a16="http://schemas.microsoft.com/office/drawing/2014/main" id="{8F417E33-C59D-DD4C-BE49-04AFB06B3D5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4415" y="489854"/>
            <a:ext cx="4293663" cy="3078476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54F3D7F-B18F-40A2-B5DD-0500909F8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1D689149-202B-2446-AA47-352F6D8A2320}"/>
              </a:ext>
            </a:extLst>
          </p:cNvPr>
          <p:cNvSpPr/>
          <p:nvPr/>
        </p:nvSpPr>
        <p:spPr>
          <a:xfrm>
            <a:off x="8937753" y="3545710"/>
            <a:ext cx="17940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ThingLink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(2015) </a:t>
            </a:r>
            <a:endParaRPr lang="en-US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62600E9-26D9-E34B-8A8B-7D71D4AC39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215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35"/>
    </mc:Choice>
    <mc:Fallback>
      <p:transition spd="slow" advTm="486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1F914-4291-4C8C-A243-2C99A9B7A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3918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D198F-940F-D44B-99A8-D1583CF1C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4134848"/>
            <a:ext cx="10384741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u="sng" dirty="0"/>
              <a:t>Experiments</a:t>
            </a:r>
            <a:br>
              <a:rPr lang="en-US" u="sng" dirty="0"/>
            </a:br>
            <a:r>
              <a:rPr lang="en-US" u="sng" dirty="0"/>
              <a:t>Nature or Nurture?</a:t>
            </a:r>
            <a:endParaRPr lang="en-US" u="sng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B48E07-F525-4D7B-9770-093A16519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7EE1B213-81B4-474A-B6BE-2B0AAECAD99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949501"/>
            <a:ext cx="5533671" cy="2501748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54F3D7F-B18F-40A2-B5DD-0500909F8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F6400F3A-B03C-874A-93E3-1C6C710242D3}"/>
              </a:ext>
            </a:extLst>
          </p:cNvPr>
          <p:cNvSpPr/>
          <p:nvPr/>
        </p:nvSpPr>
        <p:spPr>
          <a:xfrm>
            <a:off x="7422118" y="3498546"/>
            <a:ext cx="42059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American Psychological Association (2014)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3897E0-5652-A541-863F-01F527C211DD}"/>
              </a:ext>
            </a:extLst>
          </p:cNvPr>
          <p:cNvSpPr/>
          <p:nvPr/>
        </p:nvSpPr>
        <p:spPr>
          <a:xfrm>
            <a:off x="481007" y="857700"/>
            <a:ext cx="2329484" cy="12311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Hill (2001)</a:t>
            </a:r>
          </a:p>
          <a:p>
            <a:r>
              <a:rPr lang="en-GB" sz="2800" dirty="0"/>
              <a:t>Harris (1999)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CEFE012-4328-BB4F-9887-4EBED91B94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296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799"/>
    </mc:Choice>
    <mc:Fallback>
      <p:transition spd="slow" advTm="917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1F914-4291-4C8C-A243-2C99A9B7A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3918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10363-E51B-444F-98DD-3ECCEE53F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4134848"/>
            <a:ext cx="10384741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u="sng" dirty="0"/>
              <a:t>Strengths and</a:t>
            </a:r>
            <a:br>
              <a:rPr lang="en-US" u="sng" dirty="0"/>
            </a:br>
            <a:r>
              <a:rPr lang="en-US" u="sng" dirty="0"/>
              <a:t> Criticisms</a:t>
            </a:r>
            <a:endParaRPr lang="en-US" u="sng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B48E07-F525-4D7B-9770-093A16519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7F31EF3D-920A-8046-A595-EB59F37848D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96000" y="716926"/>
            <a:ext cx="5533671" cy="2766835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54F3D7F-B18F-40A2-B5DD-0500909F8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747D7140-1171-2C4D-8161-FDED86C49413}"/>
              </a:ext>
            </a:extLst>
          </p:cNvPr>
          <p:cNvSpPr/>
          <p:nvPr/>
        </p:nvSpPr>
        <p:spPr>
          <a:xfrm>
            <a:off x="9104176" y="3482073"/>
            <a:ext cx="19747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MBE Group (2017)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4BD8A81-1D71-F341-91F6-011F8B0360CA}"/>
              </a:ext>
            </a:extLst>
          </p:cNvPr>
          <p:cNvSpPr/>
          <p:nvPr/>
        </p:nvSpPr>
        <p:spPr>
          <a:xfrm>
            <a:off x="481007" y="789327"/>
            <a:ext cx="1791260" cy="9848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Mander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(2000)</a:t>
            </a:r>
          </a:p>
          <a:p>
            <a:r>
              <a:rPr lang="en-GB" sz="2000" dirty="0" err="1"/>
              <a:t>Storr</a:t>
            </a:r>
            <a:r>
              <a:rPr lang="en-GB" sz="2000" dirty="0"/>
              <a:t> (2001)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2913DC4-63AE-8549-8F54-A9F218ACC6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542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740"/>
    </mc:Choice>
    <mc:Fallback>
      <p:transition spd="slow" advTm="74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1F914-4291-4C8C-A243-2C99A9B7A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3918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8E1AA7-5ECD-8F41-888C-96C8D6DAD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4134848"/>
            <a:ext cx="10384741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u="sng" dirty="0"/>
              <a:t>Health and</a:t>
            </a:r>
            <a:br>
              <a:rPr lang="en-US" u="sng" dirty="0"/>
            </a:br>
            <a:r>
              <a:rPr lang="en-US" u="sng" dirty="0"/>
              <a:t> Social Care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B48E07-F525-4D7B-9770-093A16519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 group of people sitting in chairs&#10;&#10;Description automatically generated with medium confidence">
            <a:extLst>
              <a:ext uri="{FF2B5EF4-FFF2-40B4-BE49-F238E27FC236}">
                <a16:creationId xmlns:a16="http://schemas.microsoft.com/office/drawing/2014/main" id="{069CB09D-23E6-8643-B0B9-9C10EC88F06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3721" y="604478"/>
            <a:ext cx="4864357" cy="3196076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54F3D7F-B18F-40A2-B5DD-0500909F8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EA1F7375-AC41-8D4A-AFA0-47D8C0865DB7}"/>
              </a:ext>
            </a:extLst>
          </p:cNvPr>
          <p:cNvSpPr/>
          <p:nvPr/>
        </p:nvSpPr>
        <p:spPr>
          <a:xfrm>
            <a:off x="7918152" y="3544757"/>
            <a:ext cx="37099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Colorado Boulder (2022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AF16689-27BF-F441-967B-D3405A0B5A82}"/>
              </a:ext>
            </a:extLst>
          </p:cNvPr>
          <p:cNvSpPr/>
          <p:nvPr/>
        </p:nvSpPr>
        <p:spPr>
          <a:xfrm>
            <a:off x="312565" y="790783"/>
            <a:ext cx="337816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Sandler (2011) </a:t>
            </a:r>
          </a:p>
          <a:p>
            <a:r>
              <a:rPr lang="en-GB" sz="2000" dirty="0"/>
              <a:t>Summers and Barber (2012) </a:t>
            </a:r>
          </a:p>
          <a:p>
            <a:r>
              <a:rPr lang="en-GB" sz="2000" dirty="0"/>
              <a:t>Miller et al (2013)</a:t>
            </a:r>
            <a:endParaRPr lang="en-US" sz="20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AA2D133-90DE-D14A-A6CA-5CECAB25E3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798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963"/>
    </mc:Choice>
    <mc:Fallback>
      <p:transition spd="slow" advTm="65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1F914-4291-4C8C-A243-2C99A9B7A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3918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EC47D-FB2D-4A41-BC2D-0DB6424BE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4134848"/>
            <a:ext cx="11118251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u="sng" dirty="0"/>
              <a:t>Professionals that use the approach</a:t>
            </a:r>
            <a:br>
              <a:rPr lang="en-US" sz="3600" u="sng" dirty="0"/>
            </a:br>
            <a:br>
              <a:rPr lang="en-US" sz="3600" u="sng" dirty="0"/>
            </a:br>
            <a:r>
              <a:rPr lang="en-US" sz="3600" u="sng" dirty="0"/>
              <a:t>Why is it beneficial?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B48E07-F525-4D7B-9770-093A16519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 picture containing person, sky&#10;&#10;Description automatically generated">
            <a:extLst>
              <a:ext uri="{FF2B5EF4-FFF2-40B4-BE49-F238E27FC236}">
                <a16:creationId xmlns:a16="http://schemas.microsoft.com/office/drawing/2014/main" id="{97AA98A6-9948-1448-A242-AC1F056D13E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55232" y="527623"/>
            <a:ext cx="5472846" cy="3078476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54F3D7F-B18F-40A2-B5DD-0500909F8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95DFECFA-169A-C242-A03C-1C1BCC486CF4}"/>
              </a:ext>
            </a:extLst>
          </p:cNvPr>
          <p:cNvSpPr/>
          <p:nvPr/>
        </p:nvSpPr>
        <p:spPr>
          <a:xfrm>
            <a:off x="9380681" y="3583955"/>
            <a:ext cx="18747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Study.com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F71720-B99E-2940-BDF7-1ECBACA81B76}"/>
              </a:ext>
            </a:extLst>
          </p:cNvPr>
          <p:cNvSpPr/>
          <p:nvPr/>
        </p:nvSpPr>
        <p:spPr>
          <a:xfrm>
            <a:off x="481007" y="881934"/>
            <a:ext cx="356174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Cabaniss et al (2016)</a:t>
            </a:r>
          </a:p>
          <a:p>
            <a:r>
              <a:rPr lang="en-GB" sz="2000" dirty="0"/>
              <a:t>Online MSW Programs (2020)</a:t>
            </a:r>
          </a:p>
          <a:p>
            <a:r>
              <a:rPr lang="en-GB" sz="2000" dirty="0"/>
              <a:t>Newman (1964)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20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28137ED-862B-7F4F-920B-629ADDA0C4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470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995"/>
    </mc:Choice>
    <mc:Fallback>
      <p:transition spd="slow" advTm="43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1F914-4291-4C8C-A243-2C99A9B7A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3918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E71A7-199D-4641-8999-EA303DB8E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4134848"/>
            <a:ext cx="10384741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dirty="0"/>
              <a:t>My Opinions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B48E07-F525-4D7B-9770-093A16519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 picture containing text, sign, person&#10;&#10;Description automatically generated">
            <a:extLst>
              <a:ext uri="{FF2B5EF4-FFF2-40B4-BE49-F238E27FC236}">
                <a16:creationId xmlns:a16="http://schemas.microsoft.com/office/drawing/2014/main" id="{D1E1E4FD-E1C1-2744-BD50-FEA6C70FC4D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9439" y="566510"/>
            <a:ext cx="4664358" cy="3078476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54F3D7F-B18F-40A2-B5DD-0500909F8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EF2AC588-4173-2740-B6FD-9D8D6A4F1AA7}"/>
              </a:ext>
            </a:extLst>
          </p:cNvPr>
          <p:cNvSpPr/>
          <p:nvPr/>
        </p:nvSpPr>
        <p:spPr>
          <a:xfrm>
            <a:off x="8071414" y="3581119"/>
            <a:ext cx="3059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Columbia Chronicle (2019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C266921-D40A-0F45-9487-64E0DB963A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75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554"/>
    </mc:Choice>
    <mc:Fallback>
      <p:transition spd="slow" advTm="69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4EA85-E3CD-4F4F-9E75-AAE857EC2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0" y="0"/>
            <a:ext cx="3128211" cy="168442"/>
          </a:xfrm>
        </p:spPr>
        <p:txBody>
          <a:bodyPr/>
          <a:lstStyle/>
          <a:p>
            <a:r>
              <a:rPr lang="en-US" sz="2800" u="sng" dirty="0"/>
              <a:t>References</a:t>
            </a:r>
            <a:r>
              <a:rPr lang="en-US" sz="4800" u="sng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4448208-23B9-6647-86D3-B76AE5E208F2}"/>
              </a:ext>
            </a:extLst>
          </p:cNvPr>
          <p:cNvSpPr/>
          <p:nvPr/>
        </p:nvSpPr>
        <p:spPr>
          <a:xfrm>
            <a:off x="0" y="690931"/>
            <a:ext cx="12192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/>
              <a:t>American Psychological Association (2014) </a:t>
            </a:r>
            <a:r>
              <a:rPr lang="en-GB" i="1" dirty="0"/>
              <a:t>Pursuing a Career in Experimental Psychology. </a:t>
            </a:r>
            <a:r>
              <a:rPr lang="en-GB" dirty="0"/>
              <a:t>Available at: (image) https://</a:t>
            </a:r>
            <a:r>
              <a:rPr lang="en-GB" dirty="0" err="1"/>
              <a:t>www.apa.org</a:t>
            </a:r>
            <a:r>
              <a:rPr lang="en-GB" dirty="0"/>
              <a:t>/education-career/guide/subfields/experimental/education-training (Accessed 15th February)</a:t>
            </a:r>
          </a:p>
          <a:p>
            <a:pPr algn="just"/>
            <a:r>
              <a:rPr lang="en-GB" dirty="0"/>
              <a:t> </a:t>
            </a:r>
          </a:p>
          <a:p>
            <a:pPr algn="just"/>
            <a:r>
              <a:rPr lang="en-GB" dirty="0"/>
              <a:t>Catherine Sandler (2011) </a:t>
            </a:r>
            <a:r>
              <a:rPr lang="en-GB" i="1" dirty="0"/>
              <a:t>Executive Coaching, A Psychodynamic Approach. </a:t>
            </a: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United Kingdom: McGraw-Hill </a:t>
            </a:r>
            <a:r>
              <a:rPr lang="en-GB" dirty="0" err="1"/>
              <a:t>Educatoon</a:t>
            </a:r>
            <a:r>
              <a:rPr lang="en-GB" dirty="0"/>
              <a:t>. (Accessed 25</a:t>
            </a:r>
            <a:r>
              <a:rPr lang="en-GB" baseline="30000" dirty="0"/>
              <a:t>th</a:t>
            </a:r>
            <a:r>
              <a:rPr lang="en-GB" dirty="0"/>
              <a:t> February)</a:t>
            </a:r>
          </a:p>
          <a:p>
            <a:pPr algn="just"/>
            <a:r>
              <a:rPr lang="en-GB" dirty="0"/>
              <a:t> </a:t>
            </a:r>
          </a:p>
          <a:p>
            <a:pPr algn="just"/>
            <a:r>
              <a:rPr lang="en-GB" dirty="0"/>
              <a:t>Deborah L Cabaniss, Sabrina Cherry, Carolyn J Douglas, Anna R Schwartz. (2016) </a:t>
            </a:r>
            <a:r>
              <a:rPr lang="en-GB" i="1" dirty="0"/>
              <a:t>Psychodynamic Psychotherapy: A Clinical Manual. </a:t>
            </a:r>
            <a:r>
              <a:rPr lang="en-GB" dirty="0"/>
              <a:t>2 </a:t>
            </a:r>
            <a:r>
              <a:rPr lang="en-GB" dirty="0" err="1"/>
              <a:t>edn</a:t>
            </a:r>
            <a:r>
              <a:rPr lang="en-GB" dirty="0"/>
              <a:t>. United Kingdom: Wiley. (Accessed 3</a:t>
            </a:r>
            <a:r>
              <a:rPr lang="en-GB" baseline="30000" dirty="0"/>
              <a:t>rd</a:t>
            </a:r>
            <a:r>
              <a:rPr lang="en-GB" dirty="0"/>
              <a:t> March)</a:t>
            </a:r>
          </a:p>
          <a:p>
            <a:pPr algn="just"/>
            <a:r>
              <a:rPr lang="en-GB" dirty="0"/>
              <a:t> </a:t>
            </a:r>
          </a:p>
          <a:p>
            <a:pPr algn="just"/>
            <a:r>
              <a:rPr lang="en-GB" dirty="0"/>
              <a:t>Gertrud </a:t>
            </a:r>
            <a:r>
              <a:rPr lang="en-GB" dirty="0" err="1"/>
              <a:t>Mander</a:t>
            </a:r>
            <a:r>
              <a:rPr lang="en-GB" dirty="0"/>
              <a:t> (2000) </a:t>
            </a:r>
            <a:r>
              <a:rPr lang="en-GB" i="1" dirty="0"/>
              <a:t>A Psychodynamic Approach to Brief Therapy. </a:t>
            </a: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United Kingdom SAGE Publications. (Accessed 22</a:t>
            </a:r>
            <a:r>
              <a:rPr lang="en-GB" baseline="30000" dirty="0"/>
              <a:t>nd</a:t>
            </a:r>
            <a:r>
              <a:rPr lang="en-GB" dirty="0"/>
              <a:t> February)</a:t>
            </a:r>
          </a:p>
          <a:p>
            <a:pPr algn="just"/>
            <a:r>
              <a:rPr lang="en-GB" dirty="0"/>
              <a:t> </a:t>
            </a:r>
          </a:p>
          <a:p>
            <a:pPr algn="just"/>
            <a:r>
              <a:rPr lang="en-GB" dirty="0"/>
              <a:t>Grahame Hill. (2001) </a:t>
            </a:r>
            <a:r>
              <a:rPr lang="en-GB" i="1" dirty="0"/>
              <a:t>A Level Psychology Through Diagrams.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England: Oxford University Press. (Accessed 1</a:t>
            </a:r>
            <a:r>
              <a:rPr lang="en-GB" baseline="30000" dirty="0"/>
              <a:t>st</a:t>
            </a:r>
            <a:r>
              <a:rPr lang="en-GB" dirty="0"/>
              <a:t> February)</a:t>
            </a:r>
          </a:p>
          <a:p>
            <a:pPr algn="just"/>
            <a:r>
              <a:rPr lang="en-GB" dirty="0"/>
              <a:t> </a:t>
            </a:r>
          </a:p>
          <a:p>
            <a:pPr algn="just"/>
            <a:r>
              <a:rPr lang="en-GB" dirty="0"/>
              <a:t>Grahame, Hill. (2001) </a:t>
            </a:r>
            <a:r>
              <a:rPr lang="en-GB" i="1" dirty="0"/>
              <a:t>AS Level Psychology Through Diagrams.</a:t>
            </a:r>
            <a:r>
              <a:rPr lang="en-GB" dirty="0"/>
              <a:t> 1</a:t>
            </a:r>
            <a:r>
              <a:rPr lang="en-GB" baseline="30000" dirty="0"/>
              <a:t>st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United Kingdom: Oxford University Press. (Accessed 28</a:t>
            </a:r>
            <a:r>
              <a:rPr lang="en-GB" baseline="30000" dirty="0"/>
              <a:t>th</a:t>
            </a:r>
            <a:r>
              <a:rPr lang="en-GB" dirty="0"/>
              <a:t> February)</a:t>
            </a:r>
          </a:p>
          <a:p>
            <a:pPr algn="just"/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/>
              <a:t>Hall P Beck, Sharman Levinson and Irons Gary. (2009) ‘Finding little Albert: A journey to John B. Watson’s infant laboratory’, </a:t>
            </a:r>
            <a:r>
              <a:rPr lang="en-GB" i="1" dirty="0"/>
              <a:t>American Psychologist, </a:t>
            </a:r>
            <a:r>
              <a:rPr lang="en-GB" dirty="0"/>
              <a:t>64(7), pp. Abstract. (Accessed 15</a:t>
            </a:r>
            <a:r>
              <a:rPr lang="en-GB" baseline="30000" dirty="0"/>
              <a:t>th</a:t>
            </a:r>
            <a:r>
              <a:rPr lang="en-GB" dirty="0"/>
              <a:t> February)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A430E42-B6BD-D046-971E-4A2A08A1F1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902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6"/>
    </mc:Choice>
    <mc:Fallback>
      <p:transition spd="slow" advTm="1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BEA10-D449-A042-AE67-F5802BBC2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779" y="184324"/>
            <a:ext cx="2477168" cy="272876"/>
          </a:xfrm>
        </p:spPr>
        <p:txBody>
          <a:bodyPr/>
          <a:lstStyle/>
          <a:p>
            <a:r>
              <a:rPr lang="en-US" sz="2400" u="sng" dirty="0"/>
              <a:t>References 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B0A045-1788-6947-99FA-14A8A3C608EA}"/>
              </a:ext>
            </a:extLst>
          </p:cNvPr>
          <p:cNvSpPr/>
          <p:nvPr/>
        </p:nvSpPr>
        <p:spPr>
          <a:xfrm>
            <a:off x="169779" y="457200"/>
            <a:ext cx="11852442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Hanna Segal (2018)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the Work of Melanie Klein.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New York: Taylor and Francis. (Accessed 3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March)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Jacobus G Maree (2020) The psychosocial development theory of Erik Erikson: critical overview.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Taylor &amp; Francis Online.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pp. 1107-1121. (Accessed 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March)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Judith Rich Harris (1999)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Nurture Assumption Why Children Turn Out the Way They Do.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United Kingdom: Touchstone. (Accessed 24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February)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Vries, Manfred F.R and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Cheak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Alicia. (2014) ‘Psychodynamic Approach’,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INSEAD Working Paper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 3. (Accessed 1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Feburuary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KJ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Sibi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(2020) Sigmund Freud and Psychoanalytic Theory.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Gate.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Pp. Abstract. (Accessed 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March)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MBE Group (2017)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your strengths and weaknesses?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(image) https://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mbe.group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/what-are-your-strengths-and-weaknesses/ (Accessed 25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February)</a:t>
            </a:r>
          </a:p>
          <a:p>
            <a:pPr algn="just"/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/>
              <a:t>Miller SD, Hubble MA, Chow DL and </a:t>
            </a:r>
            <a:r>
              <a:rPr lang="en-GB" dirty="0" err="1"/>
              <a:t>Seidal</a:t>
            </a:r>
            <a:r>
              <a:rPr lang="en-GB" dirty="0"/>
              <a:t> JA. (2013) The outcome of psychotherapy: Yesterday, today, and tomorrow. </a:t>
            </a:r>
            <a:r>
              <a:rPr lang="en-GB" i="1" dirty="0"/>
              <a:t>American Psychological Association. </a:t>
            </a:r>
            <a:r>
              <a:rPr lang="en-GB" dirty="0"/>
              <a:t>50(1) pp. 88-97. (Accessed 27</a:t>
            </a:r>
            <a:r>
              <a:rPr lang="en-GB" baseline="30000" dirty="0"/>
              <a:t>th</a:t>
            </a:r>
            <a:r>
              <a:rPr lang="en-GB" dirty="0"/>
              <a:t> February)</a:t>
            </a:r>
          </a:p>
          <a:p>
            <a:pPr algn="just"/>
            <a:r>
              <a:rPr lang="en-GB" dirty="0"/>
              <a:t> </a:t>
            </a:r>
          </a:p>
          <a:p>
            <a:pPr algn="just"/>
            <a:r>
              <a:rPr lang="en-GB" dirty="0"/>
              <a:t>RG Newman (1964) Educational technical assistance: A psychodynamic approach to school supervision. </a:t>
            </a:r>
            <a:r>
              <a:rPr lang="en-GB" i="1" dirty="0"/>
              <a:t>American Journal of Orthopsychiatry</a:t>
            </a:r>
            <a:r>
              <a:rPr lang="en-GB" dirty="0"/>
              <a:t>, 34(1), pp. 137-139. (Accessed 3</a:t>
            </a:r>
            <a:r>
              <a:rPr lang="en-GB" baseline="30000" dirty="0"/>
              <a:t>rd</a:t>
            </a:r>
            <a:r>
              <a:rPr lang="en-GB" dirty="0"/>
              <a:t> March)</a:t>
            </a:r>
          </a:p>
          <a:p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E6D5B05-AF3D-0745-AAE8-F4A276164E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460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1"/>
    </mc:Choice>
    <mc:Fallback>
      <p:transition spd="slow" advTm="1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6F005-3D9C-8041-B41E-E33F10EDD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380916" cy="465381"/>
          </a:xfrm>
        </p:spPr>
        <p:txBody>
          <a:bodyPr/>
          <a:lstStyle/>
          <a:p>
            <a:r>
              <a:rPr lang="en-US" sz="2800" u="sng" dirty="0"/>
              <a:t>References 3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058A486-558E-7142-B992-10019A5BBA41}"/>
              </a:ext>
            </a:extLst>
          </p:cNvPr>
          <p:cNvSpPr/>
          <p:nvPr/>
        </p:nvSpPr>
        <p:spPr>
          <a:xfrm>
            <a:off x="240633" y="1028343"/>
            <a:ext cx="114540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AB3536-D9F0-E14E-A413-F09B4C94160D}"/>
              </a:ext>
            </a:extLst>
          </p:cNvPr>
          <p:cNvSpPr/>
          <p:nvPr/>
        </p:nvSpPr>
        <p:spPr>
          <a:xfrm>
            <a:off x="0" y="465381"/>
            <a:ext cx="12192000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 E Watts (2015) Alders Individual Psychology: The Original Positive Psychology.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ResearchGate.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(26) pp. 123-131. (Accessed 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March)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 F Summers and Jacques P Barber (2012)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Psychodynamic Therapy A Guide to Evidence-Based Practice.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United Kingdom: Guilford Publications. (Accessed 27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February)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Russell Fulmer (2018) The Evolution of the Psychodynamic Approach and System.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Psychological Studies.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10(3):1, pp. 1. (Accessed 4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March)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Theory Applied (2016)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Theorists and Their Theories- Who Picks Who?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(image) https://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socialtheoryapplied.com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/2016/05/30/theorists-theories-picks/ (Accessed 3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March)</a:t>
            </a:r>
          </a:p>
          <a:p>
            <a:pPr algn="just"/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Study.com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Abnormal Psychology for Teachers: Professional Development.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(image) https://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study.com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/academy/course/abnormal-psychology-for-teachers-professional-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development.html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3rd March)</a:t>
            </a:r>
          </a:p>
          <a:p>
            <a:pPr algn="just"/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/>
              <a:t>The Columbia Chronicle (2019) OPINION: </a:t>
            </a:r>
            <a:r>
              <a:rPr lang="en-GB" i="1" dirty="0"/>
              <a:t>Language around disability matters. </a:t>
            </a:r>
            <a:r>
              <a:rPr lang="en-GB" dirty="0"/>
              <a:t>Available at: (image) https://</a:t>
            </a:r>
            <a:r>
              <a:rPr lang="en-GB" dirty="0" err="1"/>
              <a:t>columbiachronicle.com</a:t>
            </a:r>
            <a:r>
              <a:rPr lang="en-GB" dirty="0"/>
              <a:t>/commentary-language-around-disability-matters (Accessed 2nd March)</a:t>
            </a:r>
          </a:p>
          <a:p>
            <a:pPr algn="just"/>
            <a:r>
              <a:rPr lang="en-GB" dirty="0"/>
              <a:t> </a:t>
            </a:r>
          </a:p>
          <a:p>
            <a:pPr algn="just"/>
            <a:r>
              <a:rPr lang="en-GB" dirty="0" err="1"/>
              <a:t>ThingLink</a:t>
            </a:r>
            <a:r>
              <a:rPr lang="en-GB" dirty="0"/>
              <a:t> (2015) </a:t>
            </a:r>
            <a:r>
              <a:rPr lang="en-GB" i="1" dirty="0"/>
              <a:t>Identifying Similarities and Differences</a:t>
            </a:r>
            <a:r>
              <a:rPr lang="en-GB" dirty="0"/>
              <a:t>. Available at: (image) https://</a:t>
            </a:r>
            <a:r>
              <a:rPr lang="en-GB" dirty="0" err="1"/>
              <a:t>www.thinglink.com</a:t>
            </a:r>
            <a:r>
              <a:rPr lang="en-GB" dirty="0"/>
              <a:t>/scene/526136269638467584 (Accessed 3rd March)</a:t>
            </a:r>
          </a:p>
          <a:p>
            <a:r>
              <a:rPr lang="en-GB" dirty="0"/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04A877D-8074-BE45-AE58-7D0A70DA93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337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7"/>
    </mc:Choice>
    <mc:Fallback>
      <p:transition spd="slow" advTm="1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72E13-6F52-E34B-8F83-033D6EC89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214" y="0"/>
            <a:ext cx="5960730" cy="531415"/>
          </a:xfrm>
        </p:spPr>
        <p:txBody>
          <a:bodyPr/>
          <a:lstStyle/>
          <a:p>
            <a:r>
              <a:rPr lang="en-US" sz="3200" u="sng" dirty="0"/>
              <a:t>References 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25C60F5-BED0-D346-8F7D-2F16AB951D51}"/>
              </a:ext>
            </a:extLst>
          </p:cNvPr>
          <p:cNvSpPr/>
          <p:nvPr/>
        </p:nvSpPr>
        <p:spPr>
          <a:xfrm>
            <a:off x="291214" y="786279"/>
            <a:ext cx="1144713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Colorado Boulder (2022)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Work.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(image) https://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converge.colorado.edu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/social-sciences/social-work/ (Accessed 27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February)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Dictoionary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Examples of Psychodynamic Perspective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(image) https://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examples.yourdictionary.com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/examples-of-psychodynamic-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perspective.html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3rd February)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AB21683-0C87-3643-BC62-D9905B43C4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10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26"/>
    </mc:Choice>
    <mc:Fallback>
      <p:transition spd="slow" advTm="3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LevelVTI">
  <a:themeElements>
    <a:clrScheme name="AnalogousFromRegularSeedLeftStep">
      <a:dk1>
        <a:srgbClr val="000000"/>
      </a:dk1>
      <a:lt1>
        <a:srgbClr val="FFFFFF"/>
      </a:lt1>
      <a:dk2>
        <a:srgbClr val="321C1C"/>
      </a:dk2>
      <a:lt2>
        <a:srgbClr val="F1F0F3"/>
      </a:lt2>
      <a:accent1>
        <a:srgbClr val="87AB36"/>
      </a:accent1>
      <a:accent2>
        <a:srgbClr val="AFA02C"/>
      </a:accent2>
      <a:accent3>
        <a:srgbClr val="CE8441"/>
      </a:accent3>
      <a:accent4>
        <a:srgbClr val="BD3830"/>
      </a:accent4>
      <a:accent5>
        <a:srgbClr val="CE4174"/>
      </a:accent5>
      <a:accent6>
        <a:srgbClr val="BD309D"/>
      </a:accent6>
      <a:hlink>
        <a:srgbClr val="7956C6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1767</TotalTime>
  <Words>971</Words>
  <Application>Microsoft Macintosh PowerPoint</Application>
  <PresentationFormat>Widescreen</PresentationFormat>
  <Paragraphs>90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Seaford</vt:lpstr>
      <vt:lpstr>LevelVTI</vt:lpstr>
      <vt:lpstr>Psychodynamic Approach</vt:lpstr>
      <vt:lpstr>The Approach </vt:lpstr>
      <vt:lpstr>Different Theorists </vt:lpstr>
      <vt:lpstr>Comparing  Theories</vt:lpstr>
      <vt:lpstr>Experiments Nature or Nurture?</vt:lpstr>
      <vt:lpstr>Strengths and  Criticisms</vt:lpstr>
      <vt:lpstr>Health and  Social Care</vt:lpstr>
      <vt:lpstr>Professionals that use the approach  Why is it beneficial? </vt:lpstr>
      <vt:lpstr>My Opinions </vt:lpstr>
      <vt:lpstr>References </vt:lpstr>
      <vt:lpstr>References 2</vt:lpstr>
      <vt:lpstr>References 3</vt:lpstr>
      <vt:lpstr>References 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Psychodynamic Approach</dc:title>
  <dc:creator>Seren Grace Jones (2103311)</dc:creator>
  <cp:lastModifiedBy>Seren Jones (2103311)</cp:lastModifiedBy>
  <cp:revision>7</cp:revision>
  <dcterms:created xsi:type="dcterms:W3CDTF">2022-03-03T17:24:09Z</dcterms:created>
  <dcterms:modified xsi:type="dcterms:W3CDTF">2022-03-11T18:31:59Z</dcterms:modified>
</cp:coreProperties>
</file>