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77" r:id="rId4"/>
    <p:sldId id="258" r:id="rId5"/>
    <p:sldId id="259" r:id="rId6"/>
    <p:sldId id="260" r:id="rId7"/>
    <p:sldId id="261" r:id="rId8"/>
    <p:sldId id="267" r:id="rId9"/>
    <p:sldId id="266" r:id="rId10"/>
    <p:sldId id="269" r:id="rId11"/>
    <p:sldId id="270" r:id="rId12"/>
    <p:sldId id="262" r:id="rId13"/>
    <p:sldId id="271" r:id="rId14"/>
    <p:sldId id="272" r:id="rId15"/>
    <p:sldId id="273" r:id="rId16"/>
    <p:sldId id="275" r:id="rId17"/>
    <p:sldId id="276" r:id="rId18"/>
    <p:sldId id="274" r:id="rId19"/>
    <p:sldId id="264" r:id="rId20"/>
    <p:sldId id="268" r:id="rId21"/>
    <p:sldId id="278" r:id="rId22"/>
    <p:sldId id="279" r:id="rId23"/>
    <p:sldId id="28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490"/>
    <p:restoredTop sz="94723"/>
  </p:normalViewPr>
  <p:slideViewPr>
    <p:cSldViewPr snapToGrid="0">
      <p:cViewPr varScale="1">
        <p:scale>
          <a:sx n="86" d="100"/>
          <a:sy n="86" d="100"/>
        </p:scale>
        <p:origin x="7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7.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30.svg"/><Relationship Id="rId4" Type="http://schemas.openxmlformats.org/officeDocument/2006/relationships/image" Target="../media/image26.svg"/><Relationship Id="rId9" Type="http://schemas.openxmlformats.org/officeDocument/2006/relationships/image" Target="../media/image2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30.svg"/><Relationship Id="rId4" Type="http://schemas.openxmlformats.org/officeDocument/2006/relationships/image" Target="../media/image26.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F04EF3-5668-47AD-A26A-1C8029F86F8A}" type="doc">
      <dgm:prSet loTypeId="urn:microsoft.com/office/officeart/2005/8/layout/vList5" loCatId="list" qsTypeId="urn:microsoft.com/office/officeart/2005/8/quickstyle/simple4" qsCatId="simple" csTypeId="urn:microsoft.com/office/officeart/2005/8/colors/accent3_2" csCatId="accent3"/>
      <dgm:spPr/>
      <dgm:t>
        <a:bodyPr/>
        <a:lstStyle/>
        <a:p>
          <a:endParaRPr lang="en-US"/>
        </a:p>
      </dgm:t>
    </dgm:pt>
    <dgm:pt modelId="{0EF83083-40FF-4103-BCD6-DEE2B5DE3470}">
      <dgm:prSet/>
      <dgm:spPr/>
      <dgm:t>
        <a:bodyPr/>
        <a:lstStyle/>
        <a:p>
          <a:r>
            <a:rPr lang="en-US"/>
            <a:t>The level of consumption in an economy is the planned level of spending on final goods and services by households. </a:t>
          </a:r>
        </a:p>
      </dgm:t>
    </dgm:pt>
    <dgm:pt modelId="{B266EC68-0E19-40CE-9646-BF74ED2F8D2E}" type="parTrans" cxnId="{27B30387-7C4F-4452-9B9A-FF48D6923BE5}">
      <dgm:prSet/>
      <dgm:spPr/>
      <dgm:t>
        <a:bodyPr/>
        <a:lstStyle/>
        <a:p>
          <a:endParaRPr lang="en-US"/>
        </a:p>
      </dgm:t>
    </dgm:pt>
    <dgm:pt modelId="{C7B73D2B-B0A9-4272-8A82-E163D7353D1E}" type="sibTrans" cxnId="{27B30387-7C4F-4452-9B9A-FF48D6923BE5}">
      <dgm:prSet/>
      <dgm:spPr/>
      <dgm:t>
        <a:bodyPr/>
        <a:lstStyle/>
        <a:p>
          <a:endParaRPr lang="en-US"/>
        </a:p>
      </dgm:t>
    </dgm:pt>
    <dgm:pt modelId="{27C120E5-6C67-4A44-8C1D-50B1ACF843F1}">
      <dgm:prSet/>
      <dgm:spPr/>
      <dgm:t>
        <a:bodyPr/>
        <a:lstStyle/>
        <a:p>
          <a:r>
            <a:rPr lang="en-US"/>
            <a:t>Consumption is a major factor/element of aggregate demand (AD).</a:t>
          </a:r>
        </a:p>
      </dgm:t>
    </dgm:pt>
    <dgm:pt modelId="{E5522D58-E43B-49AC-8767-746E3D078178}" type="parTrans" cxnId="{FA51E9AB-FCEE-41B2-ABC0-D11BDEE94659}">
      <dgm:prSet/>
      <dgm:spPr/>
      <dgm:t>
        <a:bodyPr/>
        <a:lstStyle/>
        <a:p>
          <a:endParaRPr lang="en-US"/>
        </a:p>
      </dgm:t>
    </dgm:pt>
    <dgm:pt modelId="{D951B294-F824-4437-9B9C-F76C45C15B2D}" type="sibTrans" cxnId="{FA51E9AB-FCEE-41B2-ABC0-D11BDEE94659}">
      <dgm:prSet/>
      <dgm:spPr/>
      <dgm:t>
        <a:bodyPr/>
        <a:lstStyle/>
        <a:p>
          <a:endParaRPr lang="en-US"/>
        </a:p>
      </dgm:t>
    </dgm:pt>
    <dgm:pt modelId="{5F0A9318-A8C9-4FA4-8EAD-ECCA1A527809}">
      <dgm:prSet/>
      <dgm:spPr/>
      <dgm:t>
        <a:bodyPr/>
        <a:lstStyle/>
        <a:p>
          <a:r>
            <a:rPr lang="en-GB"/>
            <a:t>T</a:t>
          </a:r>
          <a:r>
            <a:rPr lang="en-GB" b="0" i="0"/>
            <a:t>he Aggregate Demand Curve represents a relationship between the level of prices and the level of real output in the economy (Coffin, 2003)</a:t>
          </a:r>
          <a:endParaRPr lang="en-US"/>
        </a:p>
      </dgm:t>
    </dgm:pt>
    <dgm:pt modelId="{EF205B20-46AC-45E2-9289-4F8E35F8C194}" type="parTrans" cxnId="{3455F0B4-1EF0-4AD7-816B-6AC1EB6E706C}">
      <dgm:prSet/>
      <dgm:spPr/>
      <dgm:t>
        <a:bodyPr/>
        <a:lstStyle/>
        <a:p>
          <a:endParaRPr lang="en-US"/>
        </a:p>
      </dgm:t>
    </dgm:pt>
    <dgm:pt modelId="{CCC1F384-0C87-4599-97B0-A70E3EDDD52A}" type="sibTrans" cxnId="{3455F0B4-1EF0-4AD7-816B-6AC1EB6E706C}">
      <dgm:prSet/>
      <dgm:spPr/>
      <dgm:t>
        <a:bodyPr/>
        <a:lstStyle/>
        <a:p>
          <a:endParaRPr lang="en-US"/>
        </a:p>
      </dgm:t>
    </dgm:pt>
    <dgm:pt modelId="{AE6A386C-28B6-5947-A3B5-BBD4EC2D21FA}" type="pres">
      <dgm:prSet presAssocID="{0FF04EF3-5668-47AD-A26A-1C8029F86F8A}" presName="Name0" presStyleCnt="0">
        <dgm:presLayoutVars>
          <dgm:dir/>
          <dgm:animLvl val="lvl"/>
          <dgm:resizeHandles val="exact"/>
        </dgm:presLayoutVars>
      </dgm:prSet>
      <dgm:spPr/>
    </dgm:pt>
    <dgm:pt modelId="{A2A0B2AA-ABD7-4348-A636-5AF051FD39CD}" type="pres">
      <dgm:prSet presAssocID="{0EF83083-40FF-4103-BCD6-DEE2B5DE3470}" presName="linNode" presStyleCnt="0"/>
      <dgm:spPr/>
    </dgm:pt>
    <dgm:pt modelId="{60E30D60-D55B-AF40-B309-34CC402CED1F}" type="pres">
      <dgm:prSet presAssocID="{0EF83083-40FF-4103-BCD6-DEE2B5DE3470}" presName="parentText" presStyleLbl="node1" presStyleIdx="0" presStyleCnt="3">
        <dgm:presLayoutVars>
          <dgm:chMax val="1"/>
          <dgm:bulletEnabled val="1"/>
        </dgm:presLayoutVars>
      </dgm:prSet>
      <dgm:spPr/>
    </dgm:pt>
    <dgm:pt modelId="{ADFD674B-CCA6-B74B-8C1C-FDD093556D61}" type="pres">
      <dgm:prSet presAssocID="{C7B73D2B-B0A9-4272-8A82-E163D7353D1E}" presName="sp" presStyleCnt="0"/>
      <dgm:spPr/>
    </dgm:pt>
    <dgm:pt modelId="{E44BBFAA-BF32-D54C-BC47-441C12B0EF64}" type="pres">
      <dgm:prSet presAssocID="{27C120E5-6C67-4A44-8C1D-50B1ACF843F1}" presName="linNode" presStyleCnt="0"/>
      <dgm:spPr/>
    </dgm:pt>
    <dgm:pt modelId="{4239759B-DEF7-584C-A32C-9BBC630C84F7}" type="pres">
      <dgm:prSet presAssocID="{27C120E5-6C67-4A44-8C1D-50B1ACF843F1}" presName="parentText" presStyleLbl="node1" presStyleIdx="1" presStyleCnt="3">
        <dgm:presLayoutVars>
          <dgm:chMax val="1"/>
          <dgm:bulletEnabled val="1"/>
        </dgm:presLayoutVars>
      </dgm:prSet>
      <dgm:spPr/>
    </dgm:pt>
    <dgm:pt modelId="{4C237E41-D1DD-0942-A6EC-DE29625B76DE}" type="pres">
      <dgm:prSet presAssocID="{D951B294-F824-4437-9B9C-F76C45C15B2D}" presName="sp" presStyleCnt="0"/>
      <dgm:spPr/>
    </dgm:pt>
    <dgm:pt modelId="{7FF63E39-4A00-7940-A765-D9C82EF2C975}" type="pres">
      <dgm:prSet presAssocID="{5F0A9318-A8C9-4FA4-8EAD-ECCA1A527809}" presName="linNode" presStyleCnt="0"/>
      <dgm:spPr/>
    </dgm:pt>
    <dgm:pt modelId="{9BB7283A-E098-FC42-8415-BC2FB1B931B7}" type="pres">
      <dgm:prSet presAssocID="{5F0A9318-A8C9-4FA4-8EAD-ECCA1A527809}" presName="parentText" presStyleLbl="node1" presStyleIdx="2" presStyleCnt="3">
        <dgm:presLayoutVars>
          <dgm:chMax val="1"/>
          <dgm:bulletEnabled val="1"/>
        </dgm:presLayoutVars>
      </dgm:prSet>
      <dgm:spPr/>
    </dgm:pt>
  </dgm:ptLst>
  <dgm:cxnLst>
    <dgm:cxn modelId="{12AB9123-80F7-6A45-93AB-E42AF5C23D21}" type="presOf" srcId="{0EF83083-40FF-4103-BCD6-DEE2B5DE3470}" destId="{60E30D60-D55B-AF40-B309-34CC402CED1F}" srcOrd="0" destOrd="0" presId="urn:microsoft.com/office/officeart/2005/8/layout/vList5"/>
    <dgm:cxn modelId="{62392326-E83F-084D-855D-5DAE03CC7A1A}" type="presOf" srcId="{0FF04EF3-5668-47AD-A26A-1C8029F86F8A}" destId="{AE6A386C-28B6-5947-A3B5-BBD4EC2D21FA}" srcOrd="0" destOrd="0" presId="urn:microsoft.com/office/officeart/2005/8/layout/vList5"/>
    <dgm:cxn modelId="{27B30387-7C4F-4452-9B9A-FF48D6923BE5}" srcId="{0FF04EF3-5668-47AD-A26A-1C8029F86F8A}" destId="{0EF83083-40FF-4103-BCD6-DEE2B5DE3470}" srcOrd="0" destOrd="0" parTransId="{B266EC68-0E19-40CE-9646-BF74ED2F8D2E}" sibTransId="{C7B73D2B-B0A9-4272-8A82-E163D7353D1E}"/>
    <dgm:cxn modelId="{01843394-9635-B045-A8B0-3F91B7E8FCEC}" type="presOf" srcId="{27C120E5-6C67-4A44-8C1D-50B1ACF843F1}" destId="{4239759B-DEF7-584C-A32C-9BBC630C84F7}" srcOrd="0" destOrd="0" presId="urn:microsoft.com/office/officeart/2005/8/layout/vList5"/>
    <dgm:cxn modelId="{FA51E9AB-FCEE-41B2-ABC0-D11BDEE94659}" srcId="{0FF04EF3-5668-47AD-A26A-1C8029F86F8A}" destId="{27C120E5-6C67-4A44-8C1D-50B1ACF843F1}" srcOrd="1" destOrd="0" parTransId="{E5522D58-E43B-49AC-8767-746E3D078178}" sibTransId="{D951B294-F824-4437-9B9C-F76C45C15B2D}"/>
    <dgm:cxn modelId="{3455F0B4-1EF0-4AD7-816B-6AC1EB6E706C}" srcId="{0FF04EF3-5668-47AD-A26A-1C8029F86F8A}" destId="{5F0A9318-A8C9-4FA4-8EAD-ECCA1A527809}" srcOrd="2" destOrd="0" parTransId="{EF205B20-46AC-45E2-9289-4F8E35F8C194}" sibTransId="{CCC1F384-0C87-4599-97B0-A70E3EDDD52A}"/>
    <dgm:cxn modelId="{708234C0-2C58-724B-9E94-7646F2053C38}" type="presOf" srcId="{5F0A9318-A8C9-4FA4-8EAD-ECCA1A527809}" destId="{9BB7283A-E098-FC42-8415-BC2FB1B931B7}" srcOrd="0" destOrd="0" presId="urn:microsoft.com/office/officeart/2005/8/layout/vList5"/>
    <dgm:cxn modelId="{B678706E-1B46-E240-BE52-4BD899D777C9}" type="presParOf" srcId="{AE6A386C-28B6-5947-A3B5-BBD4EC2D21FA}" destId="{A2A0B2AA-ABD7-4348-A636-5AF051FD39CD}" srcOrd="0" destOrd="0" presId="urn:microsoft.com/office/officeart/2005/8/layout/vList5"/>
    <dgm:cxn modelId="{794FD12F-1C4B-3F48-9DFE-FB11CD8748D5}" type="presParOf" srcId="{A2A0B2AA-ABD7-4348-A636-5AF051FD39CD}" destId="{60E30D60-D55B-AF40-B309-34CC402CED1F}" srcOrd="0" destOrd="0" presId="urn:microsoft.com/office/officeart/2005/8/layout/vList5"/>
    <dgm:cxn modelId="{52B621B8-BA6A-3B4D-B849-A71814661869}" type="presParOf" srcId="{AE6A386C-28B6-5947-A3B5-BBD4EC2D21FA}" destId="{ADFD674B-CCA6-B74B-8C1C-FDD093556D61}" srcOrd="1" destOrd="0" presId="urn:microsoft.com/office/officeart/2005/8/layout/vList5"/>
    <dgm:cxn modelId="{98CAE14F-A1E9-F648-BCBB-9636B330135B}" type="presParOf" srcId="{AE6A386C-28B6-5947-A3B5-BBD4EC2D21FA}" destId="{E44BBFAA-BF32-D54C-BC47-441C12B0EF64}" srcOrd="2" destOrd="0" presId="urn:microsoft.com/office/officeart/2005/8/layout/vList5"/>
    <dgm:cxn modelId="{E8418775-63CF-EE42-83BA-02A4C301BFC9}" type="presParOf" srcId="{E44BBFAA-BF32-D54C-BC47-441C12B0EF64}" destId="{4239759B-DEF7-584C-A32C-9BBC630C84F7}" srcOrd="0" destOrd="0" presId="urn:microsoft.com/office/officeart/2005/8/layout/vList5"/>
    <dgm:cxn modelId="{13214E01-31EB-584F-BF48-DC8E71E96969}" type="presParOf" srcId="{AE6A386C-28B6-5947-A3B5-BBD4EC2D21FA}" destId="{4C237E41-D1DD-0942-A6EC-DE29625B76DE}" srcOrd="3" destOrd="0" presId="urn:microsoft.com/office/officeart/2005/8/layout/vList5"/>
    <dgm:cxn modelId="{0C5D0BFC-6EC0-7C4A-A41A-DF26BBE2161A}" type="presParOf" srcId="{AE6A386C-28B6-5947-A3B5-BBD4EC2D21FA}" destId="{7FF63E39-4A00-7940-A765-D9C82EF2C975}" srcOrd="4" destOrd="0" presId="urn:microsoft.com/office/officeart/2005/8/layout/vList5"/>
    <dgm:cxn modelId="{D330E787-B336-114E-9A9F-D0C2E076141B}" type="presParOf" srcId="{7FF63E39-4A00-7940-A765-D9C82EF2C975}" destId="{9BB7283A-E098-FC42-8415-BC2FB1B931B7}"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BD3150-3F14-4A36-8052-7493DC7632C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24FC74D-884D-4BEC-A5F9-9BB95F98DB82}">
      <dgm:prSet/>
      <dgm:spPr/>
      <dgm:t>
        <a:bodyPr/>
        <a:lstStyle/>
        <a:p>
          <a:r>
            <a:rPr lang="en-US"/>
            <a:t>Changes in disposable income and the marginal propensity to consume: changes on tax rates, salary increases</a:t>
          </a:r>
        </a:p>
      </dgm:t>
    </dgm:pt>
    <dgm:pt modelId="{06609CAB-9200-4776-87B5-9D55257E0C36}" type="parTrans" cxnId="{2078F5F1-8819-4896-81B0-A46AA510287F}">
      <dgm:prSet/>
      <dgm:spPr/>
      <dgm:t>
        <a:bodyPr/>
        <a:lstStyle/>
        <a:p>
          <a:endParaRPr lang="en-US"/>
        </a:p>
      </dgm:t>
    </dgm:pt>
    <dgm:pt modelId="{88A828D9-0F17-475D-9F33-B7BD2F7FF4BA}" type="sibTrans" cxnId="{2078F5F1-8819-4896-81B0-A46AA510287F}">
      <dgm:prSet/>
      <dgm:spPr/>
      <dgm:t>
        <a:bodyPr/>
        <a:lstStyle/>
        <a:p>
          <a:endParaRPr lang="en-US"/>
        </a:p>
      </dgm:t>
    </dgm:pt>
    <dgm:pt modelId="{90BA2CA7-05D7-48DD-A709-B73B1E62C258}">
      <dgm:prSet/>
      <dgm:spPr/>
      <dgm:t>
        <a:bodyPr/>
        <a:lstStyle/>
        <a:p>
          <a:r>
            <a:rPr lang="en-US"/>
            <a:t>Changes in distribution of national income </a:t>
          </a:r>
        </a:p>
      </dgm:t>
    </dgm:pt>
    <dgm:pt modelId="{9B324BFA-3515-4361-B360-439E8C418EC5}" type="parTrans" cxnId="{AFC9BC59-9DBB-456C-AFE8-4978DEA0ED50}">
      <dgm:prSet/>
      <dgm:spPr/>
      <dgm:t>
        <a:bodyPr/>
        <a:lstStyle/>
        <a:p>
          <a:endParaRPr lang="en-US"/>
        </a:p>
      </dgm:t>
    </dgm:pt>
    <dgm:pt modelId="{2F1C21EF-AF35-4117-96D1-894E387F2F0E}" type="sibTrans" cxnId="{AFC9BC59-9DBB-456C-AFE8-4978DEA0ED50}">
      <dgm:prSet/>
      <dgm:spPr/>
      <dgm:t>
        <a:bodyPr/>
        <a:lstStyle/>
        <a:p>
          <a:endParaRPr lang="en-US"/>
        </a:p>
      </dgm:t>
    </dgm:pt>
    <dgm:pt modelId="{58EA9734-2A32-40CB-9F57-54CC13DF8618}">
      <dgm:prSet/>
      <dgm:spPr/>
      <dgm:t>
        <a:bodyPr/>
        <a:lstStyle/>
        <a:p>
          <a:r>
            <a:rPr lang="en-US"/>
            <a:t>Development of major new products – for example -  smart phones and IOT devices e.g. Nest Home Security/ Alexa </a:t>
          </a:r>
        </a:p>
      </dgm:t>
    </dgm:pt>
    <dgm:pt modelId="{196C5F07-9386-4BE1-9792-2DABEDA9A0EE}" type="parTrans" cxnId="{6C7BC8BA-0311-4397-A598-D05FE589FFAB}">
      <dgm:prSet/>
      <dgm:spPr/>
      <dgm:t>
        <a:bodyPr/>
        <a:lstStyle/>
        <a:p>
          <a:endParaRPr lang="en-US"/>
        </a:p>
      </dgm:t>
    </dgm:pt>
    <dgm:pt modelId="{08561A2C-8781-49A9-9DD8-A496C29E80F7}" type="sibTrans" cxnId="{6C7BC8BA-0311-4397-A598-D05FE589FFAB}">
      <dgm:prSet/>
      <dgm:spPr/>
      <dgm:t>
        <a:bodyPr/>
        <a:lstStyle/>
        <a:p>
          <a:endParaRPr lang="en-US"/>
        </a:p>
      </dgm:t>
    </dgm:pt>
    <dgm:pt modelId="{3F3D7EF2-6C3B-436D-9501-8AE0E0FADA45}">
      <dgm:prSet/>
      <dgm:spPr/>
      <dgm:t>
        <a:bodyPr/>
        <a:lstStyle/>
        <a:p>
          <a:r>
            <a:rPr lang="en-US"/>
            <a:t>Interest Rates – affect the savings decisions </a:t>
          </a:r>
        </a:p>
      </dgm:t>
    </dgm:pt>
    <dgm:pt modelId="{EDE3933F-1F9B-493C-8858-A08D666D16CB}" type="parTrans" cxnId="{82731BCD-27FE-4F4D-9285-4DEC21080752}">
      <dgm:prSet/>
      <dgm:spPr/>
      <dgm:t>
        <a:bodyPr/>
        <a:lstStyle/>
        <a:p>
          <a:endParaRPr lang="en-US"/>
        </a:p>
      </dgm:t>
    </dgm:pt>
    <dgm:pt modelId="{02C7CD7C-B8DA-4E1B-9F6C-B7ED83E2BFC5}" type="sibTrans" cxnId="{82731BCD-27FE-4F4D-9285-4DEC21080752}">
      <dgm:prSet/>
      <dgm:spPr/>
      <dgm:t>
        <a:bodyPr/>
        <a:lstStyle/>
        <a:p>
          <a:endParaRPr lang="en-US"/>
        </a:p>
      </dgm:t>
    </dgm:pt>
    <dgm:pt modelId="{D79ED47E-B86F-4F1E-A1CF-ABFF620536D9}">
      <dgm:prSet/>
      <dgm:spPr/>
      <dgm:t>
        <a:bodyPr/>
        <a:lstStyle/>
        <a:p>
          <a:r>
            <a:rPr lang="en-US"/>
            <a:t>Price Expectations – expectations of price increases  may increase current consumption. What about when you have price decreases ?</a:t>
          </a:r>
        </a:p>
      </dgm:t>
    </dgm:pt>
    <dgm:pt modelId="{0B579295-330B-45DB-8B51-E2D9FDFAB506}" type="parTrans" cxnId="{296CE7BA-CDE2-4C0F-9F48-025835EC52AD}">
      <dgm:prSet/>
      <dgm:spPr/>
      <dgm:t>
        <a:bodyPr/>
        <a:lstStyle/>
        <a:p>
          <a:endParaRPr lang="en-US"/>
        </a:p>
      </dgm:t>
    </dgm:pt>
    <dgm:pt modelId="{C1BF882A-C8F0-4059-A820-2A2B61DC0880}" type="sibTrans" cxnId="{296CE7BA-CDE2-4C0F-9F48-025835EC52AD}">
      <dgm:prSet/>
      <dgm:spPr/>
      <dgm:t>
        <a:bodyPr/>
        <a:lstStyle/>
        <a:p>
          <a:endParaRPr lang="en-US"/>
        </a:p>
      </dgm:t>
    </dgm:pt>
    <dgm:pt modelId="{5A66D977-38A3-4BA7-B672-6A70FA23FE01}" type="pres">
      <dgm:prSet presAssocID="{36BD3150-3F14-4A36-8052-7493DC7632C9}" presName="root" presStyleCnt="0">
        <dgm:presLayoutVars>
          <dgm:dir/>
          <dgm:resizeHandles val="exact"/>
        </dgm:presLayoutVars>
      </dgm:prSet>
      <dgm:spPr/>
    </dgm:pt>
    <dgm:pt modelId="{E554DB2C-870B-435A-BBBD-452ACC16CA38}" type="pres">
      <dgm:prSet presAssocID="{36BD3150-3F14-4A36-8052-7493DC7632C9}" presName="container" presStyleCnt="0">
        <dgm:presLayoutVars>
          <dgm:dir/>
          <dgm:resizeHandles val="exact"/>
        </dgm:presLayoutVars>
      </dgm:prSet>
      <dgm:spPr/>
    </dgm:pt>
    <dgm:pt modelId="{4D608F85-FC05-4EC0-B896-901DCE4ECD30}" type="pres">
      <dgm:prSet presAssocID="{424FC74D-884D-4BEC-A5F9-9BB95F98DB82}" presName="compNode" presStyleCnt="0"/>
      <dgm:spPr/>
    </dgm:pt>
    <dgm:pt modelId="{86E33C46-F2B4-44B9-9B13-E2CAD4D615EA}" type="pres">
      <dgm:prSet presAssocID="{424FC74D-884D-4BEC-A5F9-9BB95F98DB82}" presName="iconBgRect" presStyleLbl="bgShp" presStyleIdx="0" presStyleCnt="5"/>
      <dgm:spPr/>
    </dgm:pt>
    <dgm:pt modelId="{45F96044-8C02-4BD9-BCC5-A09B2BF0B40A}" type="pres">
      <dgm:prSet presAssocID="{424FC74D-884D-4BEC-A5F9-9BB95F98DB8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E0CACD42-C213-4311-B41B-84931D41353D}" type="pres">
      <dgm:prSet presAssocID="{424FC74D-884D-4BEC-A5F9-9BB95F98DB82}" presName="spaceRect" presStyleCnt="0"/>
      <dgm:spPr/>
    </dgm:pt>
    <dgm:pt modelId="{35987C40-0944-457C-B06A-30CB911CABF2}" type="pres">
      <dgm:prSet presAssocID="{424FC74D-884D-4BEC-A5F9-9BB95F98DB82}" presName="textRect" presStyleLbl="revTx" presStyleIdx="0" presStyleCnt="5">
        <dgm:presLayoutVars>
          <dgm:chMax val="1"/>
          <dgm:chPref val="1"/>
        </dgm:presLayoutVars>
      </dgm:prSet>
      <dgm:spPr/>
    </dgm:pt>
    <dgm:pt modelId="{3A946E8C-555C-44FA-BB68-94CC5A2045B5}" type="pres">
      <dgm:prSet presAssocID="{88A828D9-0F17-475D-9F33-B7BD2F7FF4BA}" presName="sibTrans" presStyleLbl="sibTrans2D1" presStyleIdx="0" presStyleCnt="0"/>
      <dgm:spPr/>
    </dgm:pt>
    <dgm:pt modelId="{040F7CD7-0A63-4EEF-B8F1-B91000652C45}" type="pres">
      <dgm:prSet presAssocID="{90BA2CA7-05D7-48DD-A709-B73B1E62C258}" presName="compNode" presStyleCnt="0"/>
      <dgm:spPr/>
    </dgm:pt>
    <dgm:pt modelId="{7785391C-B6BE-4910-9865-04936F2309B7}" type="pres">
      <dgm:prSet presAssocID="{90BA2CA7-05D7-48DD-A709-B73B1E62C258}" presName="iconBgRect" presStyleLbl="bgShp" presStyleIdx="1" presStyleCnt="5"/>
      <dgm:spPr/>
    </dgm:pt>
    <dgm:pt modelId="{3104CF28-5BC0-4806-99DC-EE1754FC182C}" type="pres">
      <dgm:prSet presAssocID="{90BA2CA7-05D7-48DD-A709-B73B1E62C25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39521FE7-93A0-48AE-A344-A7F6D4C2BA74}" type="pres">
      <dgm:prSet presAssocID="{90BA2CA7-05D7-48DD-A709-B73B1E62C258}" presName="spaceRect" presStyleCnt="0"/>
      <dgm:spPr/>
    </dgm:pt>
    <dgm:pt modelId="{F7875AEA-6CBF-43A0-8EFC-F48A7AF79A86}" type="pres">
      <dgm:prSet presAssocID="{90BA2CA7-05D7-48DD-A709-B73B1E62C258}" presName="textRect" presStyleLbl="revTx" presStyleIdx="1" presStyleCnt="5">
        <dgm:presLayoutVars>
          <dgm:chMax val="1"/>
          <dgm:chPref val="1"/>
        </dgm:presLayoutVars>
      </dgm:prSet>
      <dgm:spPr/>
    </dgm:pt>
    <dgm:pt modelId="{990B6312-0873-4442-8FE6-7E8C2A826C53}" type="pres">
      <dgm:prSet presAssocID="{2F1C21EF-AF35-4117-96D1-894E387F2F0E}" presName="sibTrans" presStyleLbl="sibTrans2D1" presStyleIdx="0" presStyleCnt="0"/>
      <dgm:spPr/>
    </dgm:pt>
    <dgm:pt modelId="{57FE20EC-7223-470B-AA18-295B0070EEEE}" type="pres">
      <dgm:prSet presAssocID="{58EA9734-2A32-40CB-9F57-54CC13DF8618}" presName="compNode" presStyleCnt="0"/>
      <dgm:spPr/>
    </dgm:pt>
    <dgm:pt modelId="{EAB5DCAB-6F0B-43A1-AE53-5C2C1E71DB44}" type="pres">
      <dgm:prSet presAssocID="{58EA9734-2A32-40CB-9F57-54CC13DF8618}" presName="iconBgRect" presStyleLbl="bgShp" presStyleIdx="2" presStyleCnt="5"/>
      <dgm:spPr/>
    </dgm:pt>
    <dgm:pt modelId="{7203327D-51F6-4C26-8F6C-403676F2C1BD}" type="pres">
      <dgm:prSet presAssocID="{58EA9734-2A32-40CB-9F57-54CC13DF861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CEB5554B-5351-4875-8E7E-7B169397B323}" type="pres">
      <dgm:prSet presAssocID="{58EA9734-2A32-40CB-9F57-54CC13DF8618}" presName="spaceRect" presStyleCnt="0"/>
      <dgm:spPr/>
    </dgm:pt>
    <dgm:pt modelId="{9BBC5196-72A6-4E9A-AC92-574CFF83876B}" type="pres">
      <dgm:prSet presAssocID="{58EA9734-2A32-40CB-9F57-54CC13DF8618}" presName="textRect" presStyleLbl="revTx" presStyleIdx="2" presStyleCnt="5">
        <dgm:presLayoutVars>
          <dgm:chMax val="1"/>
          <dgm:chPref val="1"/>
        </dgm:presLayoutVars>
      </dgm:prSet>
      <dgm:spPr/>
    </dgm:pt>
    <dgm:pt modelId="{FBE54FF8-E25B-4BC6-A0F0-A843A64292E1}" type="pres">
      <dgm:prSet presAssocID="{08561A2C-8781-49A9-9DD8-A496C29E80F7}" presName="sibTrans" presStyleLbl="sibTrans2D1" presStyleIdx="0" presStyleCnt="0"/>
      <dgm:spPr/>
    </dgm:pt>
    <dgm:pt modelId="{39961F8C-0798-4E8F-8426-D3E883F8A7DB}" type="pres">
      <dgm:prSet presAssocID="{3F3D7EF2-6C3B-436D-9501-8AE0E0FADA45}" presName="compNode" presStyleCnt="0"/>
      <dgm:spPr/>
    </dgm:pt>
    <dgm:pt modelId="{FD92BD25-8FC0-4C43-8C0E-9159F13CC536}" type="pres">
      <dgm:prSet presAssocID="{3F3D7EF2-6C3B-436D-9501-8AE0E0FADA45}" presName="iconBgRect" presStyleLbl="bgShp" presStyleIdx="3" presStyleCnt="5"/>
      <dgm:spPr/>
    </dgm:pt>
    <dgm:pt modelId="{C6AF915E-7C86-471F-BE56-20953C4E5A2D}" type="pres">
      <dgm:prSet presAssocID="{3F3D7EF2-6C3B-436D-9501-8AE0E0FADA4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iggy Bank"/>
        </a:ext>
      </dgm:extLst>
    </dgm:pt>
    <dgm:pt modelId="{0C2F2DF0-B113-4327-907B-6864C4F46EB4}" type="pres">
      <dgm:prSet presAssocID="{3F3D7EF2-6C3B-436D-9501-8AE0E0FADA45}" presName="spaceRect" presStyleCnt="0"/>
      <dgm:spPr/>
    </dgm:pt>
    <dgm:pt modelId="{827F60B8-CB68-4A10-9CA4-775A5FBED386}" type="pres">
      <dgm:prSet presAssocID="{3F3D7EF2-6C3B-436D-9501-8AE0E0FADA45}" presName="textRect" presStyleLbl="revTx" presStyleIdx="3" presStyleCnt="5">
        <dgm:presLayoutVars>
          <dgm:chMax val="1"/>
          <dgm:chPref val="1"/>
        </dgm:presLayoutVars>
      </dgm:prSet>
      <dgm:spPr/>
    </dgm:pt>
    <dgm:pt modelId="{1F37FF5D-210B-4684-943B-5B98B2F5A076}" type="pres">
      <dgm:prSet presAssocID="{02C7CD7C-B8DA-4E1B-9F6C-B7ED83E2BFC5}" presName="sibTrans" presStyleLbl="sibTrans2D1" presStyleIdx="0" presStyleCnt="0"/>
      <dgm:spPr/>
    </dgm:pt>
    <dgm:pt modelId="{86AF4C58-B6D6-4B74-8B93-ADDBF1EA6B33}" type="pres">
      <dgm:prSet presAssocID="{D79ED47E-B86F-4F1E-A1CF-ABFF620536D9}" presName="compNode" presStyleCnt="0"/>
      <dgm:spPr/>
    </dgm:pt>
    <dgm:pt modelId="{B4519CB5-96C2-4114-9E7F-24444F46A531}" type="pres">
      <dgm:prSet presAssocID="{D79ED47E-B86F-4F1E-A1CF-ABFF620536D9}" presName="iconBgRect" presStyleLbl="bgShp" presStyleIdx="4" presStyleCnt="5"/>
      <dgm:spPr/>
    </dgm:pt>
    <dgm:pt modelId="{C16710BB-6206-4CBE-BDA2-167CCF7A5C45}" type="pres">
      <dgm:prSet presAssocID="{D79ED47E-B86F-4F1E-A1CF-ABFF620536D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llar"/>
        </a:ext>
      </dgm:extLst>
    </dgm:pt>
    <dgm:pt modelId="{82C981D3-95FC-4FA5-BD6D-BED4FF7B7860}" type="pres">
      <dgm:prSet presAssocID="{D79ED47E-B86F-4F1E-A1CF-ABFF620536D9}" presName="spaceRect" presStyleCnt="0"/>
      <dgm:spPr/>
    </dgm:pt>
    <dgm:pt modelId="{CB4FF7CD-E68B-471F-832F-C86AF7B7EEB2}" type="pres">
      <dgm:prSet presAssocID="{D79ED47E-B86F-4F1E-A1CF-ABFF620536D9}" presName="textRect" presStyleLbl="revTx" presStyleIdx="4" presStyleCnt="5">
        <dgm:presLayoutVars>
          <dgm:chMax val="1"/>
          <dgm:chPref val="1"/>
        </dgm:presLayoutVars>
      </dgm:prSet>
      <dgm:spPr/>
    </dgm:pt>
  </dgm:ptLst>
  <dgm:cxnLst>
    <dgm:cxn modelId="{5865D610-8846-4C3B-8CBB-AF5E526AA49C}" type="presOf" srcId="{88A828D9-0F17-475D-9F33-B7BD2F7FF4BA}" destId="{3A946E8C-555C-44FA-BB68-94CC5A2045B5}" srcOrd="0" destOrd="0" presId="urn:microsoft.com/office/officeart/2018/2/layout/IconCircleList"/>
    <dgm:cxn modelId="{D612E42A-2770-414C-8686-21D3042CC8C6}" type="presOf" srcId="{58EA9734-2A32-40CB-9F57-54CC13DF8618}" destId="{9BBC5196-72A6-4E9A-AC92-574CFF83876B}" srcOrd="0" destOrd="0" presId="urn:microsoft.com/office/officeart/2018/2/layout/IconCircleList"/>
    <dgm:cxn modelId="{BD2F0E39-3447-4062-9899-08BF30EF9827}" type="presOf" srcId="{36BD3150-3F14-4A36-8052-7493DC7632C9}" destId="{5A66D977-38A3-4BA7-B672-6A70FA23FE01}" srcOrd="0" destOrd="0" presId="urn:microsoft.com/office/officeart/2018/2/layout/IconCircleList"/>
    <dgm:cxn modelId="{6690033C-63FF-4216-895B-9BF4F761C4A0}" type="presOf" srcId="{08561A2C-8781-49A9-9DD8-A496C29E80F7}" destId="{FBE54FF8-E25B-4BC6-A0F0-A843A64292E1}" srcOrd="0" destOrd="0" presId="urn:microsoft.com/office/officeart/2018/2/layout/IconCircleList"/>
    <dgm:cxn modelId="{CEC4D640-38B4-4181-89B4-3E1AFA3960F4}" type="presOf" srcId="{3F3D7EF2-6C3B-436D-9501-8AE0E0FADA45}" destId="{827F60B8-CB68-4A10-9CA4-775A5FBED386}" srcOrd="0" destOrd="0" presId="urn:microsoft.com/office/officeart/2018/2/layout/IconCircleList"/>
    <dgm:cxn modelId="{AFC9BC59-9DBB-456C-AFE8-4978DEA0ED50}" srcId="{36BD3150-3F14-4A36-8052-7493DC7632C9}" destId="{90BA2CA7-05D7-48DD-A709-B73B1E62C258}" srcOrd="1" destOrd="0" parTransId="{9B324BFA-3515-4361-B360-439E8C418EC5}" sibTransId="{2F1C21EF-AF35-4117-96D1-894E387F2F0E}"/>
    <dgm:cxn modelId="{E3363177-3327-47D8-984B-175CE539A1A5}" type="presOf" srcId="{02C7CD7C-B8DA-4E1B-9F6C-B7ED83E2BFC5}" destId="{1F37FF5D-210B-4684-943B-5B98B2F5A076}" srcOrd="0" destOrd="0" presId="urn:microsoft.com/office/officeart/2018/2/layout/IconCircleList"/>
    <dgm:cxn modelId="{B6767F7C-8A30-4328-98D6-EAB9707BA214}" type="presOf" srcId="{424FC74D-884D-4BEC-A5F9-9BB95F98DB82}" destId="{35987C40-0944-457C-B06A-30CB911CABF2}" srcOrd="0" destOrd="0" presId="urn:microsoft.com/office/officeart/2018/2/layout/IconCircleList"/>
    <dgm:cxn modelId="{F2FF7EB1-F2B7-4765-A254-F1F99FD2EEA1}" type="presOf" srcId="{D79ED47E-B86F-4F1E-A1CF-ABFF620536D9}" destId="{CB4FF7CD-E68B-471F-832F-C86AF7B7EEB2}" srcOrd="0" destOrd="0" presId="urn:microsoft.com/office/officeart/2018/2/layout/IconCircleList"/>
    <dgm:cxn modelId="{6C7BC8BA-0311-4397-A598-D05FE589FFAB}" srcId="{36BD3150-3F14-4A36-8052-7493DC7632C9}" destId="{58EA9734-2A32-40CB-9F57-54CC13DF8618}" srcOrd="2" destOrd="0" parTransId="{196C5F07-9386-4BE1-9792-2DABEDA9A0EE}" sibTransId="{08561A2C-8781-49A9-9DD8-A496C29E80F7}"/>
    <dgm:cxn modelId="{296CE7BA-CDE2-4C0F-9F48-025835EC52AD}" srcId="{36BD3150-3F14-4A36-8052-7493DC7632C9}" destId="{D79ED47E-B86F-4F1E-A1CF-ABFF620536D9}" srcOrd="4" destOrd="0" parTransId="{0B579295-330B-45DB-8B51-E2D9FDFAB506}" sibTransId="{C1BF882A-C8F0-4059-A820-2A2B61DC0880}"/>
    <dgm:cxn modelId="{60E446C7-0C56-4C81-8350-5F10545782F2}" type="presOf" srcId="{90BA2CA7-05D7-48DD-A709-B73B1E62C258}" destId="{F7875AEA-6CBF-43A0-8EFC-F48A7AF79A86}" srcOrd="0" destOrd="0" presId="urn:microsoft.com/office/officeart/2018/2/layout/IconCircleList"/>
    <dgm:cxn modelId="{82731BCD-27FE-4F4D-9285-4DEC21080752}" srcId="{36BD3150-3F14-4A36-8052-7493DC7632C9}" destId="{3F3D7EF2-6C3B-436D-9501-8AE0E0FADA45}" srcOrd="3" destOrd="0" parTransId="{EDE3933F-1F9B-493C-8858-A08D666D16CB}" sibTransId="{02C7CD7C-B8DA-4E1B-9F6C-B7ED83E2BFC5}"/>
    <dgm:cxn modelId="{7B40BDD9-CF5F-42A1-B1D0-4614D47D835C}" type="presOf" srcId="{2F1C21EF-AF35-4117-96D1-894E387F2F0E}" destId="{990B6312-0873-4442-8FE6-7E8C2A826C53}" srcOrd="0" destOrd="0" presId="urn:microsoft.com/office/officeart/2018/2/layout/IconCircleList"/>
    <dgm:cxn modelId="{2078F5F1-8819-4896-81B0-A46AA510287F}" srcId="{36BD3150-3F14-4A36-8052-7493DC7632C9}" destId="{424FC74D-884D-4BEC-A5F9-9BB95F98DB82}" srcOrd="0" destOrd="0" parTransId="{06609CAB-9200-4776-87B5-9D55257E0C36}" sibTransId="{88A828D9-0F17-475D-9F33-B7BD2F7FF4BA}"/>
    <dgm:cxn modelId="{E55B2D74-71F7-4E43-B71D-EECABA1360C3}" type="presParOf" srcId="{5A66D977-38A3-4BA7-B672-6A70FA23FE01}" destId="{E554DB2C-870B-435A-BBBD-452ACC16CA38}" srcOrd="0" destOrd="0" presId="urn:microsoft.com/office/officeart/2018/2/layout/IconCircleList"/>
    <dgm:cxn modelId="{048BC1EB-9C98-4E52-8307-86F06A45D07C}" type="presParOf" srcId="{E554DB2C-870B-435A-BBBD-452ACC16CA38}" destId="{4D608F85-FC05-4EC0-B896-901DCE4ECD30}" srcOrd="0" destOrd="0" presId="urn:microsoft.com/office/officeart/2018/2/layout/IconCircleList"/>
    <dgm:cxn modelId="{F46EC7A5-6029-42B0-A8AB-F9BB35E86D51}" type="presParOf" srcId="{4D608F85-FC05-4EC0-B896-901DCE4ECD30}" destId="{86E33C46-F2B4-44B9-9B13-E2CAD4D615EA}" srcOrd="0" destOrd="0" presId="urn:microsoft.com/office/officeart/2018/2/layout/IconCircleList"/>
    <dgm:cxn modelId="{D41A3AF9-7847-4483-A1F3-E96DEE77EE81}" type="presParOf" srcId="{4D608F85-FC05-4EC0-B896-901DCE4ECD30}" destId="{45F96044-8C02-4BD9-BCC5-A09B2BF0B40A}" srcOrd="1" destOrd="0" presId="urn:microsoft.com/office/officeart/2018/2/layout/IconCircleList"/>
    <dgm:cxn modelId="{B5DD34AD-DCDD-4C49-A933-8D2A8C3EA335}" type="presParOf" srcId="{4D608F85-FC05-4EC0-B896-901DCE4ECD30}" destId="{E0CACD42-C213-4311-B41B-84931D41353D}" srcOrd="2" destOrd="0" presId="urn:microsoft.com/office/officeart/2018/2/layout/IconCircleList"/>
    <dgm:cxn modelId="{ED4D2CB0-A4FA-4D78-83F1-53D3DABB95A8}" type="presParOf" srcId="{4D608F85-FC05-4EC0-B896-901DCE4ECD30}" destId="{35987C40-0944-457C-B06A-30CB911CABF2}" srcOrd="3" destOrd="0" presId="urn:microsoft.com/office/officeart/2018/2/layout/IconCircleList"/>
    <dgm:cxn modelId="{BBC297D2-989D-4CD0-8172-D6889940D5AE}" type="presParOf" srcId="{E554DB2C-870B-435A-BBBD-452ACC16CA38}" destId="{3A946E8C-555C-44FA-BB68-94CC5A2045B5}" srcOrd="1" destOrd="0" presId="urn:microsoft.com/office/officeart/2018/2/layout/IconCircleList"/>
    <dgm:cxn modelId="{36647BC0-8426-48E0-9C64-4893C700E68F}" type="presParOf" srcId="{E554DB2C-870B-435A-BBBD-452ACC16CA38}" destId="{040F7CD7-0A63-4EEF-B8F1-B91000652C45}" srcOrd="2" destOrd="0" presId="urn:microsoft.com/office/officeart/2018/2/layout/IconCircleList"/>
    <dgm:cxn modelId="{51F9C9EA-FB3C-496F-87BB-7D4B17ACDCCE}" type="presParOf" srcId="{040F7CD7-0A63-4EEF-B8F1-B91000652C45}" destId="{7785391C-B6BE-4910-9865-04936F2309B7}" srcOrd="0" destOrd="0" presId="urn:microsoft.com/office/officeart/2018/2/layout/IconCircleList"/>
    <dgm:cxn modelId="{EBB05F83-CFA4-4046-8BBE-DFC7AB20E2C4}" type="presParOf" srcId="{040F7CD7-0A63-4EEF-B8F1-B91000652C45}" destId="{3104CF28-5BC0-4806-99DC-EE1754FC182C}" srcOrd="1" destOrd="0" presId="urn:microsoft.com/office/officeart/2018/2/layout/IconCircleList"/>
    <dgm:cxn modelId="{62FC3A72-8630-45F0-9BAC-702E1A332151}" type="presParOf" srcId="{040F7CD7-0A63-4EEF-B8F1-B91000652C45}" destId="{39521FE7-93A0-48AE-A344-A7F6D4C2BA74}" srcOrd="2" destOrd="0" presId="urn:microsoft.com/office/officeart/2018/2/layout/IconCircleList"/>
    <dgm:cxn modelId="{DDFDA3A8-6D75-48CE-BEFB-E40B749A5DD3}" type="presParOf" srcId="{040F7CD7-0A63-4EEF-B8F1-B91000652C45}" destId="{F7875AEA-6CBF-43A0-8EFC-F48A7AF79A86}" srcOrd="3" destOrd="0" presId="urn:microsoft.com/office/officeart/2018/2/layout/IconCircleList"/>
    <dgm:cxn modelId="{BB847233-0472-4FEF-A4C3-C625D613A8E6}" type="presParOf" srcId="{E554DB2C-870B-435A-BBBD-452ACC16CA38}" destId="{990B6312-0873-4442-8FE6-7E8C2A826C53}" srcOrd="3" destOrd="0" presId="urn:microsoft.com/office/officeart/2018/2/layout/IconCircleList"/>
    <dgm:cxn modelId="{3BAC9A0C-331F-49E0-9215-23F1BD79BAEF}" type="presParOf" srcId="{E554DB2C-870B-435A-BBBD-452ACC16CA38}" destId="{57FE20EC-7223-470B-AA18-295B0070EEEE}" srcOrd="4" destOrd="0" presId="urn:microsoft.com/office/officeart/2018/2/layout/IconCircleList"/>
    <dgm:cxn modelId="{83A51F1C-65C0-4A64-AC20-02146F4C810D}" type="presParOf" srcId="{57FE20EC-7223-470B-AA18-295B0070EEEE}" destId="{EAB5DCAB-6F0B-43A1-AE53-5C2C1E71DB44}" srcOrd="0" destOrd="0" presId="urn:microsoft.com/office/officeart/2018/2/layout/IconCircleList"/>
    <dgm:cxn modelId="{F7767054-379D-43BB-85E7-7626E72DCC99}" type="presParOf" srcId="{57FE20EC-7223-470B-AA18-295B0070EEEE}" destId="{7203327D-51F6-4C26-8F6C-403676F2C1BD}" srcOrd="1" destOrd="0" presId="urn:microsoft.com/office/officeart/2018/2/layout/IconCircleList"/>
    <dgm:cxn modelId="{30F5D7B7-3062-4ED2-B831-43F99E44C99A}" type="presParOf" srcId="{57FE20EC-7223-470B-AA18-295B0070EEEE}" destId="{CEB5554B-5351-4875-8E7E-7B169397B323}" srcOrd="2" destOrd="0" presId="urn:microsoft.com/office/officeart/2018/2/layout/IconCircleList"/>
    <dgm:cxn modelId="{A67D2E63-5093-47EC-8379-CB87852B6132}" type="presParOf" srcId="{57FE20EC-7223-470B-AA18-295B0070EEEE}" destId="{9BBC5196-72A6-4E9A-AC92-574CFF83876B}" srcOrd="3" destOrd="0" presId="urn:microsoft.com/office/officeart/2018/2/layout/IconCircleList"/>
    <dgm:cxn modelId="{50C7CF13-C687-404D-81F5-E3C1996E543B}" type="presParOf" srcId="{E554DB2C-870B-435A-BBBD-452ACC16CA38}" destId="{FBE54FF8-E25B-4BC6-A0F0-A843A64292E1}" srcOrd="5" destOrd="0" presId="urn:microsoft.com/office/officeart/2018/2/layout/IconCircleList"/>
    <dgm:cxn modelId="{22E4070B-573F-41AA-8CDD-55C059EEFF25}" type="presParOf" srcId="{E554DB2C-870B-435A-BBBD-452ACC16CA38}" destId="{39961F8C-0798-4E8F-8426-D3E883F8A7DB}" srcOrd="6" destOrd="0" presId="urn:microsoft.com/office/officeart/2018/2/layout/IconCircleList"/>
    <dgm:cxn modelId="{AD5C92E0-020F-4ED9-B0DF-63E59C67B596}" type="presParOf" srcId="{39961F8C-0798-4E8F-8426-D3E883F8A7DB}" destId="{FD92BD25-8FC0-4C43-8C0E-9159F13CC536}" srcOrd="0" destOrd="0" presId="urn:microsoft.com/office/officeart/2018/2/layout/IconCircleList"/>
    <dgm:cxn modelId="{D4D77C2A-B11C-40BE-A66A-B9AC40DB26D2}" type="presParOf" srcId="{39961F8C-0798-4E8F-8426-D3E883F8A7DB}" destId="{C6AF915E-7C86-471F-BE56-20953C4E5A2D}" srcOrd="1" destOrd="0" presId="urn:microsoft.com/office/officeart/2018/2/layout/IconCircleList"/>
    <dgm:cxn modelId="{E65E3DFA-A549-40CD-8170-D405E22E71F1}" type="presParOf" srcId="{39961F8C-0798-4E8F-8426-D3E883F8A7DB}" destId="{0C2F2DF0-B113-4327-907B-6864C4F46EB4}" srcOrd="2" destOrd="0" presId="urn:microsoft.com/office/officeart/2018/2/layout/IconCircleList"/>
    <dgm:cxn modelId="{8D98F269-0A6F-4AAB-A5BC-69A0C1DCCC64}" type="presParOf" srcId="{39961F8C-0798-4E8F-8426-D3E883F8A7DB}" destId="{827F60B8-CB68-4A10-9CA4-775A5FBED386}" srcOrd="3" destOrd="0" presId="urn:microsoft.com/office/officeart/2018/2/layout/IconCircleList"/>
    <dgm:cxn modelId="{CBEE84CD-2787-4766-AE36-DD7BDC57311B}" type="presParOf" srcId="{E554DB2C-870B-435A-BBBD-452ACC16CA38}" destId="{1F37FF5D-210B-4684-943B-5B98B2F5A076}" srcOrd="7" destOrd="0" presId="urn:microsoft.com/office/officeart/2018/2/layout/IconCircleList"/>
    <dgm:cxn modelId="{79CBE66C-29DB-4545-A1D2-57E86FBE7D66}" type="presParOf" srcId="{E554DB2C-870B-435A-BBBD-452ACC16CA38}" destId="{86AF4C58-B6D6-4B74-8B93-ADDBF1EA6B33}" srcOrd="8" destOrd="0" presId="urn:microsoft.com/office/officeart/2018/2/layout/IconCircleList"/>
    <dgm:cxn modelId="{B2738048-081E-4980-B6A4-AFC524AFB2B0}" type="presParOf" srcId="{86AF4C58-B6D6-4B74-8B93-ADDBF1EA6B33}" destId="{B4519CB5-96C2-4114-9E7F-24444F46A531}" srcOrd="0" destOrd="0" presId="urn:microsoft.com/office/officeart/2018/2/layout/IconCircleList"/>
    <dgm:cxn modelId="{C49035B1-DAE8-4FAC-A517-72BD50CBDF2B}" type="presParOf" srcId="{86AF4C58-B6D6-4B74-8B93-ADDBF1EA6B33}" destId="{C16710BB-6206-4CBE-BDA2-167CCF7A5C45}" srcOrd="1" destOrd="0" presId="urn:microsoft.com/office/officeart/2018/2/layout/IconCircleList"/>
    <dgm:cxn modelId="{BA8D93F3-D45A-414F-BC10-1C41125AA859}" type="presParOf" srcId="{86AF4C58-B6D6-4B74-8B93-ADDBF1EA6B33}" destId="{82C981D3-95FC-4FA5-BD6D-BED4FF7B7860}" srcOrd="2" destOrd="0" presId="urn:microsoft.com/office/officeart/2018/2/layout/IconCircleList"/>
    <dgm:cxn modelId="{1444B6D3-0D3F-4C09-BFA0-89FE68A6FB78}" type="presParOf" srcId="{86AF4C58-B6D6-4B74-8B93-ADDBF1EA6B33}" destId="{CB4FF7CD-E68B-471F-832F-C86AF7B7EEB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58DB13-EB68-4EC8-B45A-45B5A998174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3EDDC80E-0C55-4201-A97B-5FB2B910990D}">
      <dgm:prSet/>
      <dgm:spPr/>
      <dgm:t>
        <a:bodyPr/>
        <a:lstStyle/>
        <a:p>
          <a:r>
            <a:rPr lang="en-US" dirty="0"/>
            <a:t>A consumers’ level of income (The assumption is that the mpc is constant  [consumers consume the same amount out of each pound]. In reality as consumers, we save more out out each pound as we earn more income. </a:t>
          </a:r>
        </a:p>
      </dgm:t>
    </dgm:pt>
    <dgm:pt modelId="{FCED23B1-2F9F-492C-AA05-D685BAFEF58B}" type="parTrans" cxnId="{7ED794C5-A0D4-465D-945D-79ECFEE46469}">
      <dgm:prSet/>
      <dgm:spPr/>
      <dgm:t>
        <a:bodyPr/>
        <a:lstStyle/>
        <a:p>
          <a:endParaRPr lang="en-US"/>
        </a:p>
      </dgm:t>
    </dgm:pt>
    <dgm:pt modelId="{583020E9-290B-4907-B3B0-F2DA0FD2703B}" type="sibTrans" cxnId="{7ED794C5-A0D4-465D-945D-79ECFEE46469}">
      <dgm:prSet/>
      <dgm:spPr/>
      <dgm:t>
        <a:bodyPr/>
        <a:lstStyle/>
        <a:p>
          <a:endParaRPr lang="en-US"/>
        </a:p>
      </dgm:t>
    </dgm:pt>
    <dgm:pt modelId="{2CD31C17-5219-4A4B-9C61-44A16274BA2F}">
      <dgm:prSet/>
      <dgm:spPr/>
      <dgm:t>
        <a:bodyPr/>
        <a:lstStyle/>
        <a:p>
          <a:r>
            <a:rPr lang="en-US" dirty="0"/>
            <a:t>Interest Rates – higher interest rates may increase the amount of saved out of each extra pound reducing the mpc. </a:t>
          </a:r>
        </a:p>
      </dgm:t>
    </dgm:pt>
    <dgm:pt modelId="{C40C44DC-A505-4EF9-889A-84DB58496E7C}" type="parTrans" cxnId="{CB657155-6FAA-4A1D-BDFC-3A79FA00375D}">
      <dgm:prSet/>
      <dgm:spPr/>
      <dgm:t>
        <a:bodyPr/>
        <a:lstStyle/>
        <a:p>
          <a:endParaRPr lang="en-US"/>
        </a:p>
      </dgm:t>
    </dgm:pt>
    <dgm:pt modelId="{CA12FDDA-9F16-44A4-BE47-24A7EAAF8BDA}" type="sibTrans" cxnId="{CB657155-6FAA-4A1D-BDFC-3A79FA00375D}">
      <dgm:prSet/>
      <dgm:spPr/>
      <dgm:t>
        <a:bodyPr/>
        <a:lstStyle/>
        <a:p>
          <a:endParaRPr lang="en-US"/>
        </a:p>
      </dgm:t>
    </dgm:pt>
    <dgm:pt modelId="{66AAD38F-668B-42B2-9C5D-DF7C80D7C0AF}">
      <dgm:prSet/>
      <dgm:spPr/>
      <dgm:t>
        <a:bodyPr/>
        <a:lstStyle/>
        <a:p>
          <a:r>
            <a:rPr lang="en-US" dirty="0"/>
            <a:t>If in the future higher prices are anticipated , the mpc may increase now/presently. </a:t>
          </a:r>
        </a:p>
      </dgm:t>
    </dgm:pt>
    <dgm:pt modelId="{A1B116B7-34FB-42C9-A3B1-64194848FD29}" type="parTrans" cxnId="{2B2C4873-C6EF-4628-A9DD-57D45307F734}">
      <dgm:prSet/>
      <dgm:spPr/>
      <dgm:t>
        <a:bodyPr/>
        <a:lstStyle/>
        <a:p>
          <a:endParaRPr lang="en-US"/>
        </a:p>
      </dgm:t>
    </dgm:pt>
    <dgm:pt modelId="{670B6F0B-7E49-4B8C-B162-661B8746988F}" type="sibTrans" cxnId="{2B2C4873-C6EF-4628-A9DD-57D45307F734}">
      <dgm:prSet/>
      <dgm:spPr/>
      <dgm:t>
        <a:bodyPr/>
        <a:lstStyle/>
        <a:p>
          <a:endParaRPr lang="en-US"/>
        </a:p>
      </dgm:t>
    </dgm:pt>
    <dgm:pt modelId="{E1FAB05D-F76B-4B39-989A-CA68AC6C79F9}">
      <dgm:prSet/>
      <dgm:spPr/>
      <dgm:t>
        <a:bodyPr/>
        <a:lstStyle/>
        <a:p>
          <a:r>
            <a:rPr lang="en-US" dirty="0"/>
            <a:t>Given higher tax rates less will be spent out of each pound </a:t>
          </a:r>
        </a:p>
      </dgm:t>
    </dgm:pt>
    <dgm:pt modelId="{D195585E-9F36-4F63-A427-62894AC86C02}" type="parTrans" cxnId="{35EC3370-FEA8-4AA9-8C75-D764B9308A82}">
      <dgm:prSet/>
      <dgm:spPr/>
      <dgm:t>
        <a:bodyPr/>
        <a:lstStyle/>
        <a:p>
          <a:endParaRPr lang="en-US"/>
        </a:p>
      </dgm:t>
    </dgm:pt>
    <dgm:pt modelId="{393759A3-686C-4C6F-A001-736DDE98A665}" type="sibTrans" cxnId="{35EC3370-FEA8-4AA9-8C75-D764B9308A82}">
      <dgm:prSet/>
      <dgm:spPr/>
      <dgm:t>
        <a:bodyPr/>
        <a:lstStyle/>
        <a:p>
          <a:endParaRPr lang="en-US"/>
        </a:p>
      </dgm:t>
    </dgm:pt>
    <dgm:pt modelId="{DA59FC19-7F3E-6F4F-A8A1-DACDD77B5E62}" type="pres">
      <dgm:prSet presAssocID="{2458DB13-EB68-4EC8-B45A-45B5A998174A}" presName="linear" presStyleCnt="0">
        <dgm:presLayoutVars>
          <dgm:animLvl val="lvl"/>
          <dgm:resizeHandles val="exact"/>
        </dgm:presLayoutVars>
      </dgm:prSet>
      <dgm:spPr/>
    </dgm:pt>
    <dgm:pt modelId="{2548FC95-8A2B-5B4B-A6DE-F7A30588CB1A}" type="pres">
      <dgm:prSet presAssocID="{3EDDC80E-0C55-4201-A97B-5FB2B910990D}" presName="parentText" presStyleLbl="node1" presStyleIdx="0" presStyleCnt="4">
        <dgm:presLayoutVars>
          <dgm:chMax val="0"/>
          <dgm:bulletEnabled val="1"/>
        </dgm:presLayoutVars>
      </dgm:prSet>
      <dgm:spPr/>
    </dgm:pt>
    <dgm:pt modelId="{48A20D78-4A43-3F4A-A2F2-E45885035F49}" type="pres">
      <dgm:prSet presAssocID="{583020E9-290B-4907-B3B0-F2DA0FD2703B}" presName="spacer" presStyleCnt="0"/>
      <dgm:spPr/>
    </dgm:pt>
    <dgm:pt modelId="{DF6821C6-C5EB-984C-A7C9-2DA6640788B0}" type="pres">
      <dgm:prSet presAssocID="{2CD31C17-5219-4A4B-9C61-44A16274BA2F}" presName="parentText" presStyleLbl="node1" presStyleIdx="1" presStyleCnt="4">
        <dgm:presLayoutVars>
          <dgm:chMax val="0"/>
          <dgm:bulletEnabled val="1"/>
        </dgm:presLayoutVars>
      </dgm:prSet>
      <dgm:spPr/>
    </dgm:pt>
    <dgm:pt modelId="{DBBFCED1-7AB6-E640-BCA2-8788C5D9B54F}" type="pres">
      <dgm:prSet presAssocID="{CA12FDDA-9F16-44A4-BE47-24A7EAAF8BDA}" presName="spacer" presStyleCnt="0"/>
      <dgm:spPr/>
    </dgm:pt>
    <dgm:pt modelId="{9010DD08-66C3-774F-98EA-5083C35C105C}" type="pres">
      <dgm:prSet presAssocID="{66AAD38F-668B-42B2-9C5D-DF7C80D7C0AF}" presName="parentText" presStyleLbl="node1" presStyleIdx="2" presStyleCnt="4">
        <dgm:presLayoutVars>
          <dgm:chMax val="0"/>
          <dgm:bulletEnabled val="1"/>
        </dgm:presLayoutVars>
      </dgm:prSet>
      <dgm:spPr/>
    </dgm:pt>
    <dgm:pt modelId="{A4887C74-7888-EF44-A1EF-A8211663E661}" type="pres">
      <dgm:prSet presAssocID="{670B6F0B-7E49-4B8C-B162-661B8746988F}" presName="spacer" presStyleCnt="0"/>
      <dgm:spPr/>
    </dgm:pt>
    <dgm:pt modelId="{05CD6F84-FBFA-8C47-8FCA-E21FF23D7C75}" type="pres">
      <dgm:prSet presAssocID="{E1FAB05D-F76B-4B39-989A-CA68AC6C79F9}" presName="parentText" presStyleLbl="node1" presStyleIdx="3" presStyleCnt="4">
        <dgm:presLayoutVars>
          <dgm:chMax val="0"/>
          <dgm:bulletEnabled val="1"/>
        </dgm:presLayoutVars>
      </dgm:prSet>
      <dgm:spPr/>
    </dgm:pt>
  </dgm:ptLst>
  <dgm:cxnLst>
    <dgm:cxn modelId="{A06FBE4D-C85B-304C-9F22-80593F8A29A7}" type="presOf" srcId="{2CD31C17-5219-4A4B-9C61-44A16274BA2F}" destId="{DF6821C6-C5EB-984C-A7C9-2DA6640788B0}" srcOrd="0" destOrd="0" presId="urn:microsoft.com/office/officeart/2005/8/layout/vList2"/>
    <dgm:cxn modelId="{CB657155-6FAA-4A1D-BDFC-3A79FA00375D}" srcId="{2458DB13-EB68-4EC8-B45A-45B5A998174A}" destId="{2CD31C17-5219-4A4B-9C61-44A16274BA2F}" srcOrd="1" destOrd="0" parTransId="{C40C44DC-A505-4EF9-889A-84DB58496E7C}" sibTransId="{CA12FDDA-9F16-44A4-BE47-24A7EAAF8BDA}"/>
    <dgm:cxn modelId="{35EC3370-FEA8-4AA9-8C75-D764B9308A82}" srcId="{2458DB13-EB68-4EC8-B45A-45B5A998174A}" destId="{E1FAB05D-F76B-4B39-989A-CA68AC6C79F9}" srcOrd="3" destOrd="0" parTransId="{D195585E-9F36-4F63-A427-62894AC86C02}" sibTransId="{393759A3-686C-4C6F-A001-736DDE98A665}"/>
    <dgm:cxn modelId="{2B2C4873-C6EF-4628-A9DD-57D45307F734}" srcId="{2458DB13-EB68-4EC8-B45A-45B5A998174A}" destId="{66AAD38F-668B-42B2-9C5D-DF7C80D7C0AF}" srcOrd="2" destOrd="0" parTransId="{A1B116B7-34FB-42C9-A3B1-64194848FD29}" sibTransId="{670B6F0B-7E49-4B8C-B162-661B8746988F}"/>
    <dgm:cxn modelId="{20EF7F93-3F6F-EC48-A7E6-564DFB0BA579}" type="presOf" srcId="{66AAD38F-668B-42B2-9C5D-DF7C80D7C0AF}" destId="{9010DD08-66C3-774F-98EA-5083C35C105C}" srcOrd="0" destOrd="0" presId="urn:microsoft.com/office/officeart/2005/8/layout/vList2"/>
    <dgm:cxn modelId="{7ED794C5-A0D4-465D-945D-79ECFEE46469}" srcId="{2458DB13-EB68-4EC8-B45A-45B5A998174A}" destId="{3EDDC80E-0C55-4201-A97B-5FB2B910990D}" srcOrd="0" destOrd="0" parTransId="{FCED23B1-2F9F-492C-AA05-D685BAFEF58B}" sibTransId="{583020E9-290B-4907-B3B0-F2DA0FD2703B}"/>
    <dgm:cxn modelId="{7FDEC1CF-1198-134D-8A6E-66B9DDF1A5CA}" type="presOf" srcId="{3EDDC80E-0C55-4201-A97B-5FB2B910990D}" destId="{2548FC95-8A2B-5B4B-A6DE-F7A30588CB1A}" srcOrd="0" destOrd="0" presId="urn:microsoft.com/office/officeart/2005/8/layout/vList2"/>
    <dgm:cxn modelId="{ABD3FEE7-0863-FC4B-9F63-65383B8B5E6C}" type="presOf" srcId="{2458DB13-EB68-4EC8-B45A-45B5A998174A}" destId="{DA59FC19-7F3E-6F4F-A8A1-DACDD77B5E62}" srcOrd="0" destOrd="0" presId="urn:microsoft.com/office/officeart/2005/8/layout/vList2"/>
    <dgm:cxn modelId="{1D6DE4F6-4F11-E445-ADAF-438F5E4A6C7A}" type="presOf" srcId="{E1FAB05D-F76B-4B39-989A-CA68AC6C79F9}" destId="{05CD6F84-FBFA-8C47-8FCA-E21FF23D7C75}" srcOrd="0" destOrd="0" presId="urn:microsoft.com/office/officeart/2005/8/layout/vList2"/>
    <dgm:cxn modelId="{1A46AFF2-17BF-2940-9712-C3696A3E74BB}" type="presParOf" srcId="{DA59FC19-7F3E-6F4F-A8A1-DACDD77B5E62}" destId="{2548FC95-8A2B-5B4B-A6DE-F7A30588CB1A}" srcOrd="0" destOrd="0" presId="urn:microsoft.com/office/officeart/2005/8/layout/vList2"/>
    <dgm:cxn modelId="{AF1A5A87-02F7-1446-A687-122825D5CA1C}" type="presParOf" srcId="{DA59FC19-7F3E-6F4F-A8A1-DACDD77B5E62}" destId="{48A20D78-4A43-3F4A-A2F2-E45885035F49}" srcOrd="1" destOrd="0" presId="urn:microsoft.com/office/officeart/2005/8/layout/vList2"/>
    <dgm:cxn modelId="{DC1A2B0A-C09C-E148-AC8C-7938116D2DF9}" type="presParOf" srcId="{DA59FC19-7F3E-6F4F-A8A1-DACDD77B5E62}" destId="{DF6821C6-C5EB-984C-A7C9-2DA6640788B0}" srcOrd="2" destOrd="0" presId="urn:microsoft.com/office/officeart/2005/8/layout/vList2"/>
    <dgm:cxn modelId="{0FE31F36-AB51-9741-AB63-8C2B1817F511}" type="presParOf" srcId="{DA59FC19-7F3E-6F4F-A8A1-DACDD77B5E62}" destId="{DBBFCED1-7AB6-E640-BCA2-8788C5D9B54F}" srcOrd="3" destOrd="0" presId="urn:microsoft.com/office/officeart/2005/8/layout/vList2"/>
    <dgm:cxn modelId="{E0175BE8-5E66-5943-B40E-E28377E99462}" type="presParOf" srcId="{DA59FC19-7F3E-6F4F-A8A1-DACDD77B5E62}" destId="{9010DD08-66C3-774F-98EA-5083C35C105C}" srcOrd="4" destOrd="0" presId="urn:microsoft.com/office/officeart/2005/8/layout/vList2"/>
    <dgm:cxn modelId="{65DDEF20-F308-7346-96FC-3CDCEB7A84FD}" type="presParOf" srcId="{DA59FC19-7F3E-6F4F-A8A1-DACDD77B5E62}" destId="{A4887C74-7888-EF44-A1EF-A8211663E661}" srcOrd="5" destOrd="0" presId="urn:microsoft.com/office/officeart/2005/8/layout/vList2"/>
    <dgm:cxn modelId="{AF15E5DC-F325-FF45-BC98-2CAD166678DA}" type="presParOf" srcId="{DA59FC19-7F3E-6F4F-A8A1-DACDD77B5E62}" destId="{05CD6F84-FBFA-8C47-8FCA-E21FF23D7C7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E3C2344-49B1-4EEF-839F-27CAC8E4DED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BFCE566-8B98-4484-AA23-6D081680B199}">
      <dgm:prSet/>
      <dgm:spPr/>
      <dgm:t>
        <a:bodyPr/>
        <a:lstStyle/>
        <a:p>
          <a:pPr>
            <a:lnSpc>
              <a:spcPct val="100000"/>
            </a:lnSpc>
          </a:pPr>
          <a:r>
            <a:rPr lang="en-US"/>
            <a:t>Firms are rational and seek to maximize their profits. Their expectations of economic growth etc are important. </a:t>
          </a:r>
        </a:p>
      </dgm:t>
    </dgm:pt>
    <dgm:pt modelId="{395C80A6-0919-4DFF-BD98-09B7DF06EE8F}" type="parTrans" cxnId="{10B53DDE-7E64-4F9A-BE72-387C4655FE1E}">
      <dgm:prSet/>
      <dgm:spPr/>
      <dgm:t>
        <a:bodyPr/>
        <a:lstStyle/>
        <a:p>
          <a:endParaRPr lang="en-US"/>
        </a:p>
      </dgm:t>
    </dgm:pt>
    <dgm:pt modelId="{712B8A95-81A0-443B-9F5E-AB2215DC114A}" type="sibTrans" cxnId="{10B53DDE-7E64-4F9A-BE72-387C4655FE1E}">
      <dgm:prSet/>
      <dgm:spPr/>
      <dgm:t>
        <a:bodyPr/>
        <a:lstStyle/>
        <a:p>
          <a:endParaRPr lang="en-US"/>
        </a:p>
      </dgm:t>
    </dgm:pt>
    <dgm:pt modelId="{86443970-AAA9-49D2-88F9-210524DA0FE0}">
      <dgm:prSet/>
      <dgm:spPr/>
      <dgm:t>
        <a:bodyPr/>
        <a:lstStyle/>
        <a:p>
          <a:pPr>
            <a:lnSpc>
              <a:spcPct val="100000"/>
            </a:lnSpc>
          </a:pPr>
          <a:r>
            <a:rPr lang="en-US"/>
            <a:t>Business Confidence is the future expectation firms have of the economy- growth, employment, consumer confidence, etc. </a:t>
          </a:r>
        </a:p>
      </dgm:t>
    </dgm:pt>
    <dgm:pt modelId="{28B3EDCE-805A-43D0-85BC-1F2613603E47}" type="parTrans" cxnId="{1CBC50AC-9733-40D1-B8A3-128E582998BC}">
      <dgm:prSet/>
      <dgm:spPr/>
      <dgm:t>
        <a:bodyPr/>
        <a:lstStyle/>
        <a:p>
          <a:endParaRPr lang="en-US"/>
        </a:p>
      </dgm:t>
    </dgm:pt>
    <dgm:pt modelId="{077E70AA-04AB-480F-8175-AE72F9C0AAE3}" type="sibTrans" cxnId="{1CBC50AC-9733-40D1-B8A3-128E582998BC}">
      <dgm:prSet/>
      <dgm:spPr/>
      <dgm:t>
        <a:bodyPr/>
        <a:lstStyle/>
        <a:p>
          <a:endParaRPr lang="en-US"/>
        </a:p>
      </dgm:t>
    </dgm:pt>
    <dgm:pt modelId="{48BBD621-E025-476E-9A63-782D6A895D0C}" type="pres">
      <dgm:prSet presAssocID="{8E3C2344-49B1-4EEF-839F-27CAC8E4DEDC}" presName="root" presStyleCnt="0">
        <dgm:presLayoutVars>
          <dgm:dir/>
          <dgm:resizeHandles val="exact"/>
        </dgm:presLayoutVars>
      </dgm:prSet>
      <dgm:spPr/>
    </dgm:pt>
    <dgm:pt modelId="{59CD6BBB-C92F-4783-8DE9-9B05F24E4C1F}" type="pres">
      <dgm:prSet presAssocID="{DBFCE566-8B98-4484-AA23-6D081680B199}" presName="compNode" presStyleCnt="0"/>
      <dgm:spPr/>
    </dgm:pt>
    <dgm:pt modelId="{95C6C683-6787-4F0A-B666-10436F7CA319}" type="pres">
      <dgm:prSet presAssocID="{DBFCE566-8B98-4484-AA23-6D081680B19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32E1BA83-0556-4E48-8497-D2FA33534B23}" type="pres">
      <dgm:prSet presAssocID="{DBFCE566-8B98-4484-AA23-6D081680B199}" presName="spaceRect" presStyleCnt="0"/>
      <dgm:spPr/>
    </dgm:pt>
    <dgm:pt modelId="{D6C0ECBC-F972-420A-895F-E2913E290C59}" type="pres">
      <dgm:prSet presAssocID="{DBFCE566-8B98-4484-AA23-6D081680B199}" presName="textRect" presStyleLbl="revTx" presStyleIdx="0" presStyleCnt="2">
        <dgm:presLayoutVars>
          <dgm:chMax val="1"/>
          <dgm:chPref val="1"/>
        </dgm:presLayoutVars>
      </dgm:prSet>
      <dgm:spPr/>
    </dgm:pt>
    <dgm:pt modelId="{7DF686B2-A06C-497F-9881-9284CB8968D8}" type="pres">
      <dgm:prSet presAssocID="{712B8A95-81A0-443B-9F5E-AB2215DC114A}" presName="sibTrans" presStyleCnt="0"/>
      <dgm:spPr/>
    </dgm:pt>
    <dgm:pt modelId="{6BD84EF7-8531-442A-9569-276642D0CAF1}" type="pres">
      <dgm:prSet presAssocID="{86443970-AAA9-49D2-88F9-210524DA0FE0}" presName="compNode" presStyleCnt="0"/>
      <dgm:spPr/>
    </dgm:pt>
    <dgm:pt modelId="{E78C806E-7E11-4859-A32D-480333396129}" type="pres">
      <dgm:prSet presAssocID="{86443970-AAA9-49D2-88F9-210524DA0FE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706517FA-65F9-41C5-B2E3-BABA91597CCD}" type="pres">
      <dgm:prSet presAssocID="{86443970-AAA9-49D2-88F9-210524DA0FE0}" presName="spaceRect" presStyleCnt="0"/>
      <dgm:spPr/>
    </dgm:pt>
    <dgm:pt modelId="{E78B49BB-B24F-4573-BC54-558C198685AA}" type="pres">
      <dgm:prSet presAssocID="{86443970-AAA9-49D2-88F9-210524DA0FE0}" presName="textRect" presStyleLbl="revTx" presStyleIdx="1" presStyleCnt="2">
        <dgm:presLayoutVars>
          <dgm:chMax val="1"/>
          <dgm:chPref val="1"/>
        </dgm:presLayoutVars>
      </dgm:prSet>
      <dgm:spPr/>
    </dgm:pt>
  </dgm:ptLst>
  <dgm:cxnLst>
    <dgm:cxn modelId="{B3E24116-3873-422E-8E02-FC1BEE4CD3A0}" type="presOf" srcId="{DBFCE566-8B98-4484-AA23-6D081680B199}" destId="{D6C0ECBC-F972-420A-895F-E2913E290C59}" srcOrd="0" destOrd="0" presId="urn:microsoft.com/office/officeart/2018/2/layout/IconLabelList"/>
    <dgm:cxn modelId="{C322A469-AFB9-4A66-90C6-C7AAF84B0104}" type="presOf" srcId="{86443970-AAA9-49D2-88F9-210524DA0FE0}" destId="{E78B49BB-B24F-4573-BC54-558C198685AA}" srcOrd="0" destOrd="0" presId="urn:microsoft.com/office/officeart/2018/2/layout/IconLabelList"/>
    <dgm:cxn modelId="{4C37849A-4FEA-4DF1-9647-2D5066046329}" type="presOf" srcId="{8E3C2344-49B1-4EEF-839F-27CAC8E4DEDC}" destId="{48BBD621-E025-476E-9A63-782D6A895D0C}" srcOrd="0" destOrd="0" presId="urn:microsoft.com/office/officeart/2018/2/layout/IconLabelList"/>
    <dgm:cxn modelId="{1CBC50AC-9733-40D1-B8A3-128E582998BC}" srcId="{8E3C2344-49B1-4EEF-839F-27CAC8E4DEDC}" destId="{86443970-AAA9-49D2-88F9-210524DA0FE0}" srcOrd="1" destOrd="0" parTransId="{28B3EDCE-805A-43D0-85BC-1F2613603E47}" sibTransId="{077E70AA-04AB-480F-8175-AE72F9C0AAE3}"/>
    <dgm:cxn modelId="{10B53DDE-7E64-4F9A-BE72-387C4655FE1E}" srcId="{8E3C2344-49B1-4EEF-839F-27CAC8E4DEDC}" destId="{DBFCE566-8B98-4484-AA23-6D081680B199}" srcOrd="0" destOrd="0" parTransId="{395C80A6-0919-4DFF-BD98-09B7DF06EE8F}" sibTransId="{712B8A95-81A0-443B-9F5E-AB2215DC114A}"/>
    <dgm:cxn modelId="{7FAAC6F5-F0E2-4623-A5D9-6E3F6A7F19CD}" type="presParOf" srcId="{48BBD621-E025-476E-9A63-782D6A895D0C}" destId="{59CD6BBB-C92F-4783-8DE9-9B05F24E4C1F}" srcOrd="0" destOrd="0" presId="urn:microsoft.com/office/officeart/2018/2/layout/IconLabelList"/>
    <dgm:cxn modelId="{238246D6-C9A7-4661-96FB-C56B26AFCE41}" type="presParOf" srcId="{59CD6BBB-C92F-4783-8DE9-9B05F24E4C1F}" destId="{95C6C683-6787-4F0A-B666-10436F7CA319}" srcOrd="0" destOrd="0" presId="urn:microsoft.com/office/officeart/2018/2/layout/IconLabelList"/>
    <dgm:cxn modelId="{429A2534-BD97-4FC3-87FF-36C268F45A7E}" type="presParOf" srcId="{59CD6BBB-C92F-4783-8DE9-9B05F24E4C1F}" destId="{32E1BA83-0556-4E48-8497-D2FA33534B23}" srcOrd="1" destOrd="0" presId="urn:microsoft.com/office/officeart/2018/2/layout/IconLabelList"/>
    <dgm:cxn modelId="{D015994F-E72C-4C71-B17A-22973ED48670}" type="presParOf" srcId="{59CD6BBB-C92F-4783-8DE9-9B05F24E4C1F}" destId="{D6C0ECBC-F972-420A-895F-E2913E290C59}" srcOrd="2" destOrd="0" presId="urn:microsoft.com/office/officeart/2018/2/layout/IconLabelList"/>
    <dgm:cxn modelId="{5911A9AD-9E75-4028-A083-308488505519}" type="presParOf" srcId="{48BBD621-E025-476E-9A63-782D6A895D0C}" destId="{7DF686B2-A06C-497F-9881-9284CB8968D8}" srcOrd="1" destOrd="0" presId="urn:microsoft.com/office/officeart/2018/2/layout/IconLabelList"/>
    <dgm:cxn modelId="{23CCC3B5-2D1D-48F1-B46B-08399CD69BFE}" type="presParOf" srcId="{48BBD621-E025-476E-9A63-782D6A895D0C}" destId="{6BD84EF7-8531-442A-9569-276642D0CAF1}" srcOrd="2" destOrd="0" presId="urn:microsoft.com/office/officeart/2018/2/layout/IconLabelList"/>
    <dgm:cxn modelId="{D067BE33-DB08-43B6-8266-CF9D1629D892}" type="presParOf" srcId="{6BD84EF7-8531-442A-9569-276642D0CAF1}" destId="{E78C806E-7E11-4859-A32D-480333396129}" srcOrd="0" destOrd="0" presId="urn:microsoft.com/office/officeart/2018/2/layout/IconLabelList"/>
    <dgm:cxn modelId="{3C17A205-051F-43CA-8FC5-FC4855617D77}" type="presParOf" srcId="{6BD84EF7-8531-442A-9569-276642D0CAF1}" destId="{706517FA-65F9-41C5-B2E3-BABA91597CCD}" srcOrd="1" destOrd="0" presId="urn:microsoft.com/office/officeart/2018/2/layout/IconLabelList"/>
    <dgm:cxn modelId="{213F2CAA-FE5E-4D18-8D26-5E4810F6E020}" type="presParOf" srcId="{6BD84EF7-8531-442A-9569-276642D0CAF1}" destId="{E78B49BB-B24F-4573-BC54-558C198685A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BAACCC2-9122-4080-89BC-47B26410FA0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E961B4E8-E5D0-4E51-ADC8-780FBC1AA153}">
      <dgm:prSet/>
      <dgm:spPr/>
      <dgm:t>
        <a:bodyPr/>
        <a:lstStyle/>
        <a:p>
          <a:r>
            <a:rPr lang="en-US" dirty="0"/>
            <a:t>Savings are related to consumption and income </a:t>
          </a:r>
        </a:p>
      </dgm:t>
    </dgm:pt>
    <dgm:pt modelId="{9B826016-1B69-49D6-9758-DED2A1D26D13}" type="parTrans" cxnId="{CF404AF5-E706-4A5A-925A-FC19F8303448}">
      <dgm:prSet/>
      <dgm:spPr/>
      <dgm:t>
        <a:bodyPr/>
        <a:lstStyle/>
        <a:p>
          <a:endParaRPr lang="en-US"/>
        </a:p>
      </dgm:t>
    </dgm:pt>
    <dgm:pt modelId="{3292E637-104B-4805-B71A-327E2FDE319A}" type="sibTrans" cxnId="{CF404AF5-E706-4A5A-925A-FC19F8303448}">
      <dgm:prSet/>
      <dgm:spPr/>
      <dgm:t>
        <a:bodyPr/>
        <a:lstStyle/>
        <a:p>
          <a:endParaRPr lang="en-US"/>
        </a:p>
      </dgm:t>
    </dgm:pt>
    <dgm:pt modelId="{0BEB6718-9979-4A19-B2B3-C91C84AE7A48}">
      <dgm:prSet/>
      <dgm:spPr/>
      <dgm:t>
        <a:bodyPr/>
        <a:lstStyle/>
        <a:p>
          <a:r>
            <a:rPr lang="en-US" dirty="0"/>
            <a:t>If more is being consumed out of income, then we are saving less. </a:t>
          </a:r>
        </a:p>
      </dgm:t>
    </dgm:pt>
    <dgm:pt modelId="{238F7C97-F0CF-4C91-80CB-8435642FF99D}" type="parTrans" cxnId="{8BB7350C-FBE9-47B9-BB5F-2836CFCBF2A0}">
      <dgm:prSet/>
      <dgm:spPr/>
      <dgm:t>
        <a:bodyPr/>
        <a:lstStyle/>
        <a:p>
          <a:endParaRPr lang="en-US"/>
        </a:p>
      </dgm:t>
    </dgm:pt>
    <dgm:pt modelId="{3FA14646-8272-465B-9859-028FA366F0C9}" type="sibTrans" cxnId="{8BB7350C-FBE9-47B9-BB5F-2836CFCBF2A0}">
      <dgm:prSet/>
      <dgm:spPr/>
      <dgm:t>
        <a:bodyPr/>
        <a:lstStyle/>
        <a:p>
          <a:endParaRPr lang="en-US"/>
        </a:p>
      </dgm:t>
    </dgm:pt>
    <dgm:pt modelId="{7BBE765B-8D6C-4400-81E0-9D2B0AEF9198}">
      <dgm:prSet/>
      <dgm:spPr/>
      <dgm:t>
        <a:bodyPr/>
        <a:lstStyle/>
        <a:p>
          <a:r>
            <a:rPr lang="en-US" dirty="0"/>
            <a:t>Savings will depend on the following factors: </a:t>
          </a:r>
        </a:p>
      </dgm:t>
    </dgm:pt>
    <dgm:pt modelId="{4DE2ADD1-42EF-427C-93C8-F235BA58AD16}" type="parTrans" cxnId="{267C119E-E6F6-4CF5-AEE3-64CEDD534D80}">
      <dgm:prSet/>
      <dgm:spPr/>
      <dgm:t>
        <a:bodyPr/>
        <a:lstStyle/>
        <a:p>
          <a:endParaRPr lang="en-US"/>
        </a:p>
      </dgm:t>
    </dgm:pt>
    <dgm:pt modelId="{FE30BD07-4A77-48F7-8DA2-A0B2659AB180}" type="sibTrans" cxnId="{267C119E-E6F6-4CF5-AEE3-64CEDD534D80}">
      <dgm:prSet/>
      <dgm:spPr/>
      <dgm:t>
        <a:bodyPr/>
        <a:lstStyle/>
        <a:p>
          <a:endParaRPr lang="en-US"/>
        </a:p>
      </dgm:t>
    </dgm:pt>
    <dgm:pt modelId="{52A799F7-177D-4C32-B65A-D9054603B679}">
      <dgm:prSet/>
      <dgm:spPr/>
      <dgm:t>
        <a:bodyPr/>
        <a:lstStyle/>
        <a:p>
          <a:r>
            <a:rPr lang="en-US" dirty="0"/>
            <a:t>Interest Rates – if these increase then savings are likely to increase </a:t>
          </a:r>
        </a:p>
      </dgm:t>
    </dgm:pt>
    <dgm:pt modelId="{8FC7CD85-B519-433C-BE92-5EAEEBDBBAD9}" type="parTrans" cxnId="{692B49A8-29A4-4423-A294-35726F6796BD}">
      <dgm:prSet/>
      <dgm:spPr/>
      <dgm:t>
        <a:bodyPr/>
        <a:lstStyle/>
        <a:p>
          <a:endParaRPr lang="en-US"/>
        </a:p>
      </dgm:t>
    </dgm:pt>
    <dgm:pt modelId="{EF6BF5DE-EFA9-41C0-9A3C-D99B33508402}" type="sibTrans" cxnId="{692B49A8-29A4-4423-A294-35726F6796BD}">
      <dgm:prSet/>
      <dgm:spPr/>
      <dgm:t>
        <a:bodyPr/>
        <a:lstStyle/>
        <a:p>
          <a:endParaRPr lang="en-US"/>
        </a:p>
      </dgm:t>
    </dgm:pt>
    <dgm:pt modelId="{BB252FDB-92A6-4AAF-945E-989B9FEC403C}">
      <dgm:prSet/>
      <dgm:spPr/>
      <dgm:t>
        <a:bodyPr/>
        <a:lstStyle/>
        <a:p>
          <a:r>
            <a:rPr lang="en-US" dirty="0"/>
            <a:t>Income levels – Higher income groups will probably save more out of each extra pound (their MPS is greater) </a:t>
          </a:r>
        </a:p>
      </dgm:t>
    </dgm:pt>
    <dgm:pt modelId="{76F38B20-FED3-4259-8C78-9F07F7D6D86E}" type="parTrans" cxnId="{0EAA9AB0-FB82-4437-A5B1-1AA42F0A5D56}">
      <dgm:prSet/>
      <dgm:spPr/>
      <dgm:t>
        <a:bodyPr/>
        <a:lstStyle/>
        <a:p>
          <a:endParaRPr lang="en-US"/>
        </a:p>
      </dgm:t>
    </dgm:pt>
    <dgm:pt modelId="{B78C5E9E-B61A-4598-94F2-86446C018A79}" type="sibTrans" cxnId="{0EAA9AB0-FB82-4437-A5B1-1AA42F0A5D56}">
      <dgm:prSet/>
      <dgm:spPr/>
      <dgm:t>
        <a:bodyPr/>
        <a:lstStyle/>
        <a:p>
          <a:endParaRPr lang="en-US"/>
        </a:p>
      </dgm:t>
    </dgm:pt>
    <dgm:pt modelId="{CC383250-A867-4A92-8487-7C36CDD71026}">
      <dgm:prSet/>
      <dgm:spPr/>
      <dgm:t>
        <a:bodyPr/>
        <a:lstStyle/>
        <a:p>
          <a:r>
            <a:rPr lang="en-US" dirty="0"/>
            <a:t>Inflation: inflation reduces the purchasing power of peoples’ savings. To maintain the same level of real savings they increase the amount that they save.</a:t>
          </a:r>
        </a:p>
      </dgm:t>
    </dgm:pt>
    <dgm:pt modelId="{1BB94CDC-8CD3-48E7-B9BC-14BE4D745BF6}" type="parTrans" cxnId="{8ACD6973-66FF-447C-AC38-8F7FC8862E66}">
      <dgm:prSet/>
      <dgm:spPr/>
      <dgm:t>
        <a:bodyPr/>
        <a:lstStyle/>
        <a:p>
          <a:endParaRPr lang="en-US"/>
        </a:p>
      </dgm:t>
    </dgm:pt>
    <dgm:pt modelId="{AFEDEE5F-EE99-49BB-9633-91B1F7BDA02B}" type="sibTrans" cxnId="{8ACD6973-66FF-447C-AC38-8F7FC8862E66}">
      <dgm:prSet/>
      <dgm:spPr/>
      <dgm:t>
        <a:bodyPr/>
        <a:lstStyle/>
        <a:p>
          <a:endParaRPr lang="en-US"/>
        </a:p>
      </dgm:t>
    </dgm:pt>
    <dgm:pt modelId="{133C62E2-C791-8546-86FD-88AA20651036}" type="pres">
      <dgm:prSet presAssocID="{1BAACCC2-9122-4080-89BC-47B26410FA00}" presName="diagram" presStyleCnt="0">
        <dgm:presLayoutVars>
          <dgm:dir/>
          <dgm:resizeHandles val="exact"/>
        </dgm:presLayoutVars>
      </dgm:prSet>
      <dgm:spPr/>
    </dgm:pt>
    <dgm:pt modelId="{A7C9C11B-546D-7647-9D2A-156FFD743E8B}" type="pres">
      <dgm:prSet presAssocID="{E961B4E8-E5D0-4E51-ADC8-780FBC1AA153}" presName="node" presStyleLbl="node1" presStyleIdx="0" presStyleCnt="6">
        <dgm:presLayoutVars>
          <dgm:bulletEnabled val="1"/>
        </dgm:presLayoutVars>
      </dgm:prSet>
      <dgm:spPr/>
    </dgm:pt>
    <dgm:pt modelId="{F2476C8B-6834-EE46-A6BC-CFBE1ADC63AD}" type="pres">
      <dgm:prSet presAssocID="{3292E637-104B-4805-B71A-327E2FDE319A}" presName="sibTrans" presStyleCnt="0"/>
      <dgm:spPr/>
    </dgm:pt>
    <dgm:pt modelId="{4D6BC5EE-ED8A-F14E-BD5A-EF58C40E84DD}" type="pres">
      <dgm:prSet presAssocID="{0BEB6718-9979-4A19-B2B3-C91C84AE7A48}" presName="node" presStyleLbl="node1" presStyleIdx="1" presStyleCnt="6">
        <dgm:presLayoutVars>
          <dgm:bulletEnabled val="1"/>
        </dgm:presLayoutVars>
      </dgm:prSet>
      <dgm:spPr/>
    </dgm:pt>
    <dgm:pt modelId="{7C4231E8-FD3D-B341-9046-2621AB89E83C}" type="pres">
      <dgm:prSet presAssocID="{3FA14646-8272-465B-9859-028FA366F0C9}" presName="sibTrans" presStyleCnt="0"/>
      <dgm:spPr/>
    </dgm:pt>
    <dgm:pt modelId="{8C95D86F-5F30-224D-A8E1-1ADC59CA575C}" type="pres">
      <dgm:prSet presAssocID="{7BBE765B-8D6C-4400-81E0-9D2B0AEF9198}" presName="node" presStyleLbl="node1" presStyleIdx="2" presStyleCnt="6">
        <dgm:presLayoutVars>
          <dgm:bulletEnabled val="1"/>
        </dgm:presLayoutVars>
      </dgm:prSet>
      <dgm:spPr/>
    </dgm:pt>
    <dgm:pt modelId="{1A619134-5E48-9D49-9F7E-7070A8C5BA42}" type="pres">
      <dgm:prSet presAssocID="{FE30BD07-4A77-48F7-8DA2-A0B2659AB180}" presName="sibTrans" presStyleCnt="0"/>
      <dgm:spPr/>
    </dgm:pt>
    <dgm:pt modelId="{F7092E5F-2E2F-BF49-955B-7FE7E1954EC6}" type="pres">
      <dgm:prSet presAssocID="{52A799F7-177D-4C32-B65A-D9054603B679}" presName="node" presStyleLbl="node1" presStyleIdx="3" presStyleCnt="6">
        <dgm:presLayoutVars>
          <dgm:bulletEnabled val="1"/>
        </dgm:presLayoutVars>
      </dgm:prSet>
      <dgm:spPr/>
    </dgm:pt>
    <dgm:pt modelId="{2163E09B-54C5-6A47-A2C1-FF322EBF15DC}" type="pres">
      <dgm:prSet presAssocID="{EF6BF5DE-EFA9-41C0-9A3C-D99B33508402}" presName="sibTrans" presStyleCnt="0"/>
      <dgm:spPr/>
    </dgm:pt>
    <dgm:pt modelId="{8043B546-1514-AC4E-89C8-D776ED3A097D}" type="pres">
      <dgm:prSet presAssocID="{BB252FDB-92A6-4AAF-945E-989B9FEC403C}" presName="node" presStyleLbl="node1" presStyleIdx="4" presStyleCnt="6">
        <dgm:presLayoutVars>
          <dgm:bulletEnabled val="1"/>
        </dgm:presLayoutVars>
      </dgm:prSet>
      <dgm:spPr/>
    </dgm:pt>
    <dgm:pt modelId="{B38974A0-516C-A649-B32D-029D3A9AFE4E}" type="pres">
      <dgm:prSet presAssocID="{B78C5E9E-B61A-4598-94F2-86446C018A79}" presName="sibTrans" presStyleCnt="0"/>
      <dgm:spPr/>
    </dgm:pt>
    <dgm:pt modelId="{3D4CBDB0-C281-A242-923A-60654AA0EAF7}" type="pres">
      <dgm:prSet presAssocID="{CC383250-A867-4A92-8487-7C36CDD71026}" presName="node" presStyleLbl="node1" presStyleIdx="5" presStyleCnt="6">
        <dgm:presLayoutVars>
          <dgm:bulletEnabled val="1"/>
        </dgm:presLayoutVars>
      </dgm:prSet>
      <dgm:spPr/>
    </dgm:pt>
  </dgm:ptLst>
  <dgm:cxnLst>
    <dgm:cxn modelId="{8BB7350C-FBE9-47B9-BB5F-2836CFCBF2A0}" srcId="{1BAACCC2-9122-4080-89BC-47B26410FA00}" destId="{0BEB6718-9979-4A19-B2B3-C91C84AE7A48}" srcOrd="1" destOrd="0" parTransId="{238F7C97-F0CF-4C91-80CB-8435642FF99D}" sibTransId="{3FA14646-8272-465B-9859-028FA366F0C9}"/>
    <dgm:cxn modelId="{C9DD7E0D-406E-1D4E-A095-03C0731F594C}" type="presOf" srcId="{CC383250-A867-4A92-8487-7C36CDD71026}" destId="{3D4CBDB0-C281-A242-923A-60654AA0EAF7}" srcOrd="0" destOrd="0" presId="urn:microsoft.com/office/officeart/2005/8/layout/default"/>
    <dgm:cxn modelId="{6D9DD856-0A55-C243-97CF-C9119326BF39}" type="presOf" srcId="{BB252FDB-92A6-4AAF-945E-989B9FEC403C}" destId="{8043B546-1514-AC4E-89C8-D776ED3A097D}" srcOrd="0" destOrd="0" presId="urn:microsoft.com/office/officeart/2005/8/layout/default"/>
    <dgm:cxn modelId="{30744159-4055-B648-A05B-888D5DD110BD}" type="presOf" srcId="{1BAACCC2-9122-4080-89BC-47B26410FA00}" destId="{133C62E2-C791-8546-86FD-88AA20651036}" srcOrd="0" destOrd="0" presId="urn:microsoft.com/office/officeart/2005/8/layout/default"/>
    <dgm:cxn modelId="{8ACD6973-66FF-447C-AC38-8F7FC8862E66}" srcId="{1BAACCC2-9122-4080-89BC-47B26410FA00}" destId="{CC383250-A867-4A92-8487-7C36CDD71026}" srcOrd="5" destOrd="0" parTransId="{1BB94CDC-8CD3-48E7-B9BC-14BE4D745BF6}" sibTransId="{AFEDEE5F-EE99-49BB-9633-91B1F7BDA02B}"/>
    <dgm:cxn modelId="{8CB92390-36FB-8344-9E8C-4F47C56263EC}" type="presOf" srcId="{0BEB6718-9979-4A19-B2B3-C91C84AE7A48}" destId="{4D6BC5EE-ED8A-F14E-BD5A-EF58C40E84DD}" srcOrd="0" destOrd="0" presId="urn:microsoft.com/office/officeart/2005/8/layout/default"/>
    <dgm:cxn modelId="{267C119E-E6F6-4CF5-AEE3-64CEDD534D80}" srcId="{1BAACCC2-9122-4080-89BC-47B26410FA00}" destId="{7BBE765B-8D6C-4400-81E0-9D2B0AEF9198}" srcOrd="2" destOrd="0" parTransId="{4DE2ADD1-42EF-427C-93C8-F235BA58AD16}" sibTransId="{FE30BD07-4A77-48F7-8DA2-A0B2659AB180}"/>
    <dgm:cxn modelId="{692B49A8-29A4-4423-A294-35726F6796BD}" srcId="{1BAACCC2-9122-4080-89BC-47B26410FA00}" destId="{52A799F7-177D-4C32-B65A-D9054603B679}" srcOrd="3" destOrd="0" parTransId="{8FC7CD85-B519-433C-BE92-5EAEEBDBBAD9}" sibTransId="{EF6BF5DE-EFA9-41C0-9A3C-D99B33508402}"/>
    <dgm:cxn modelId="{0EAA9AB0-FB82-4437-A5B1-1AA42F0A5D56}" srcId="{1BAACCC2-9122-4080-89BC-47B26410FA00}" destId="{BB252FDB-92A6-4AAF-945E-989B9FEC403C}" srcOrd="4" destOrd="0" parTransId="{76F38B20-FED3-4259-8C78-9F07F7D6D86E}" sibTransId="{B78C5E9E-B61A-4598-94F2-86446C018A79}"/>
    <dgm:cxn modelId="{34F99DDD-135D-D548-ABD5-FA3A0180EB13}" type="presOf" srcId="{52A799F7-177D-4C32-B65A-D9054603B679}" destId="{F7092E5F-2E2F-BF49-955B-7FE7E1954EC6}" srcOrd="0" destOrd="0" presId="urn:microsoft.com/office/officeart/2005/8/layout/default"/>
    <dgm:cxn modelId="{3898A0DD-F09E-C241-9C53-1FBE0F5B3916}" type="presOf" srcId="{E961B4E8-E5D0-4E51-ADC8-780FBC1AA153}" destId="{A7C9C11B-546D-7647-9D2A-156FFD743E8B}" srcOrd="0" destOrd="0" presId="urn:microsoft.com/office/officeart/2005/8/layout/default"/>
    <dgm:cxn modelId="{E99DC6F1-65E4-9449-B821-1F7F119F74D0}" type="presOf" srcId="{7BBE765B-8D6C-4400-81E0-9D2B0AEF9198}" destId="{8C95D86F-5F30-224D-A8E1-1ADC59CA575C}" srcOrd="0" destOrd="0" presId="urn:microsoft.com/office/officeart/2005/8/layout/default"/>
    <dgm:cxn modelId="{CF404AF5-E706-4A5A-925A-FC19F8303448}" srcId="{1BAACCC2-9122-4080-89BC-47B26410FA00}" destId="{E961B4E8-E5D0-4E51-ADC8-780FBC1AA153}" srcOrd="0" destOrd="0" parTransId="{9B826016-1B69-49D6-9758-DED2A1D26D13}" sibTransId="{3292E637-104B-4805-B71A-327E2FDE319A}"/>
    <dgm:cxn modelId="{63496976-AB5B-B04C-AA71-A5ED82B63244}" type="presParOf" srcId="{133C62E2-C791-8546-86FD-88AA20651036}" destId="{A7C9C11B-546D-7647-9D2A-156FFD743E8B}" srcOrd="0" destOrd="0" presId="urn:microsoft.com/office/officeart/2005/8/layout/default"/>
    <dgm:cxn modelId="{2945B9D2-CADC-0B4B-8155-727B1360F6CB}" type="presParOf" srcId="{133C62E2-C791-8546-86FD-88AA20651036}" destId="{F2476C8B-6834-EE46-A6BC-CFBE1ADC63AD}" srcOrd="1" destOrd="0" presId="urn:microsoft.com/office/officeart/2005/8/layout/default"/>
    <dgm:cxn modelId="{FF626CD5-2DF6-A442-AFFB-21F8786BFDDB}" type="presParOf" srcId="{133C62E2-C791-8546-86FD-88AA20651036}" destId="{4D6BC5EE-ED8A-F14E-BD5A-EF58C40E84DD}" srcOrd="2" destOrd="0" presId="urn:microsoft.com/office/officeart/2005/8/layout/default"/>
    <dgm:cxn modelId="{082BD69B-54D2-DD4A-85E2-E7F4D1A2480C}" type="presParOf" srcId="{133C62E2-C791-8546-86FD-88AA20651036}" destId="{7C4231E8-FD3D-B341-9046-2621AB89E83C}" srcOrd="3" destOrd="0" presId="urn:microsoft.com/office/officeart/2005/8/layout/default"/>
    <dgm:cxn modelId="{EBCBE113-130F-0C4F-B9DB-E9A3EC0725DF}" type="presParOf" srcId="{133C62E2-C791-8546-86FD-88AA20651036}" destId="{8C95D86F-5F30-224D-A8E1-1ADC59CA575C}" srcOrd="4" destOrd="0" presId="urn:microsoft.com/office/officeart/2005/8/layout/default"/>
    <dgm:cxn modelId="{F5D55A55-0599-3048-AD70-82656E6096CB}" type="presParOf" srcId="{133C62E2-C791-8546-86FD-88AA20651036}" destId="{1A619134-5E48-9D49-9F7E-7070A8C5BA42}" srcOrd="5" destOrd="0" presId="urn:microsoft.com/office/officeart/2005/8/layout/default"/>
    <dgm:cxn modelId="{4E1ABD6D-FF66-1645-86E4-22AB48260D67}" type="presParOf" srcId="{133C62E2-C791-8546-86FD-88AA20651036}" destId="{F7092E5F-2E2F-BF49-955B-7FE7E1954EC6}" srcOrd="6" destOrd="0" presId="urn:microsoft.com/office/officeart/2005/8/layout/default"/>
    <dgm:cxn modelId="{306A5DD7-91A7-094D-8AFB-1AD59820A2D9}" type="presParOf" srcId="{133C62E2-C791-8546-86FD-88AA20651036}" destId="{2163E09B-54C5-6A47-A2C1-FF322EBF15DC}" srcOrd="7" destOrd="0" presId="urn:microsoft.com/office/officeart/2005/8/layout/default"/>
    <dgm:cxn modelId="{BDE9CDCD-3BF2-C348-A67A-0DA2F84E1D80}" type="presParOf" srcId="{133C62E2-C791-8546-86FD-88AA20651036}" destId="{8043B546-1514-AC4E-89C8-D776ED3A097D}" srcOrd="8" destOrd="0" presId="urn:microsoft.com/office/officeart/2005/8/layout/default"/>
    <dgm:cxn modelId="{6F4D9AD1-9033-7E49-A608-B80D610902DE}" type="presParOf" srcId="{133C62E2-C791-8546-86FD-88AA20651036}" destId="{B38974A0-516C-A649-B32D-029D3A9AFE4E}" srcOrd="9" destOrd="0" presId="urn:microsoft.com/office/officeart/2005/8/layout/default"/>
    <dgm:cxn modelId="{12D27EDD-5C00-3949-A4C4-1F8161492125}" type="presParOf" srcId="{133C62E2-C791-8546-86FD-88AA20651036}" destId="{3D4CBDB0-C281-A242-923A-60654AA0EAF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AFEE8C8-B072-41D1-A97F-91F1AF062FF1}"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CC71A3EB-3204-452C-A89E-4EE8A0B64530}">
      <dgm:prSet/>
      <dgm:spPr/>
      <dgm:t>
        <a:bodyPr/>
        <a:lstStyle/>
        <a:p>
          <a:r>
            <a:rPr lang="en-US"/>
            <a:t>INVESTMENT IS DEFINED AS _ </a:t>
          </a:r>
        </a:p>
      </dgm:t>
    </dgm:pt>
    <dgm:pt modelId="{507B8BFB-59FC-464C-AB64-F366E095AECE}" type="parTrans" cxnId="{0BE62FCC-1CB7-4DE4-9B93-1A299582D157}">
      <dgm:prSet/>
      <dgm:spPr/>
      <dgm:t>
        <a:bodyPr/>
        <a:lstStyle/>
        <a:p>
          <a:endParaRPr lang="en-US"/>
        </a:p>
      </dgm:t>
    </dgm:pt>
    <dgm:pt modelId="{1E6321A7-E733-48C5-96F0-16590CA8B023}" type="sibTrans" cxnId="{0BE62FCC-1CB7-4DE4-9B93-1A299582D157}">
      <dgm:prSet/>
      <dgm:spPr/>
      <dgm:t>
        <a:bodyPr/>
        <a:lstStyle/>
        <a:p>
          <a:endParaRPr lang="en-US"/>
        </a:p>
      </dgm:t>
    </dgm:pt>
    <dgm:pt modelId="{4CF71CCB-0AF0-4277-A214-3B44E47896AF}">
      <dgm:prSet/>
      <dgm:spPr/>
      <dgm:t>
        <a:bodyPr/>
        <a:lstStyle/>
        <a:p>
          <a:r>
            <a:rPr lang="en-US"/>
            <a:t>Investment in capital goods and technology is a form of spending on output. It is an injection into the circular flow of income, and it is an addition to total economic wealth of a country.</a:t>
          </a:r>
        </a:p>
      </dgm:t>
    </dgm:pt>
    <dgm:pt modelId="{C401ED47-D059-46F5-8FA9-258ECBCEECA5}" type="parTrans" cxnId="{26EC7549-D7EE-4AF4-9A7E-AF95E7C1C368}">
      <dgm:prSet/>
      <dgm:spPr/>
      <dgm:t>
        <a:bodyPr/>
        <a:lstStyle/>
        <a:p>
          <a:endParaRPr lang="en-US"/>
        </a:p>
      </dgm:t>
    </dgm:pt>
    <dgm:pt modelId="{A62AA2E8-7D54-46FE-9A15-D3C2D4AEC5D2}" type="sibTrans" cxnId="{26EC7549-D7EE-4AF4-9A7E-AF95E7C1C368}">
      <dgm:prSet/>
      <dgm:spPr/>
      <dgm:t>
        <a:bodyPr/>
        <a:lstStyle/>
        <a:p>
          <a:endParaRPr lang="en-US"/>
        </a:p>
      </dgm:t>
    </dgm:pt>
    <dgm:pt modelId="{7056D0F1-526F-45F1-9362-E244B9EC8701}">
      <dgm:prSet/>
      <dgm:spPr/>
      <dgm:t>
        <a:bodyPr/>
        <a:lstStyle/>
        <a:p>
          <a:r>
            <a:rPr lang="en-US"/>
            <a:t>Investment has two elements /types </a:t>
          </a:r>
        </a:p>
      </dgm:t>
    </dgm:pt>
    <dgm:pt modelId="{4B9DF498-3E5C-40BF-A132-B6D1CDE95F09}" type="parTrans" cxnId="{9354E8EA-949C-4A9B-A456-E4CC010C061E}">
      <dgm:prSet/>
      <dgm:spPr/>
      <dgm:t>
        <a:bodyPr/>
        <a:lstStyle/>
        <a:p>
          <a:endParaRPr lang="en-US"/>
        </a:p>
      </dgm:t>
    </dgm:pt>
    <dgm:pt modelId="{CE38D0D5-D55A-441E-8577-7472B5F1E2E2}" type="sibTrans" cxnId="{9354E8EA-949C-4A9B-A456-E4CC010C061E}">
      <dgm:prSet/>
      <dgm:spPr/>
      <dgm:t>
        <a:bodyPr/>
        <a:lstStyle/>
        <a:p>
          <a:endParaRPr lang="en-US"/>
        </a:p>
      </dgm:t>
    </dgm:pt>
    <dgm:pt modelId="{B6B4AE2D-5FD0-4DED-B131-FA275E07F31A}">
      <dgm:prSet/>
      <dgm:spPr/>
      <dgm:t>
        <a:bodyPr/>
        <a:lstStyle/>
        <a:p>
          <a:r>
            <a:rPr lang="en-US"/>
            <a:t>Gross Investment – the total value of all new physical capital ( machinery, robots, technology buildings and equipment) that is produced or bought in ana economy over a stated time period, usually 12 months . Gross Investment is made up of replacement investment ( investment used to maintain existing capital  and net investment – new investment in capital used to increase capital stock )</a:t>
          </a:r>
        </a:p>
      </dgm:t>
    </dgm:pt>
    <dgm:pt modelId="{94CDA3E7-5744-4145-8445-B462F78BACA4}" type="parTrans" cxnId="{BD64CD5D-232B-4AB7-91B6-DEAED93B1EDE}">
      <dgm:prSet/>
      <dgm:spPr/>
      <dgm:t>
        <a:bodyPr/>
        <a:lstStyle/>
        <a:p>
          <a:endParaRPr lang="en-US"/>
        </a:p>
      </dgm:t>
    </dgm:pt>
    <dgm:pt modelId="{34AB45A0-AFB2-4E88-99BC-556904FD332A}" type="sibTrans" cxnId="{BD64CD5D-232B-4AB7-91B6-DEAED93B1EDE}">
      <dgm:prSet/>
      <dgm:spPr/>
      <dgm:t>
        <a:bodyPr/>
        <a:lstStyle/>
        <a:p>
          <a:endParaRPr lang="en-US"/>
        </a:p>
      </dgm:t>
    </dgm:pt>
    <dgm:pt modelId="{EDE07D3C-89B9-FD41-9FEC-F14FEC1E0D3F}" type="pres">
      <dgm:prSet presAssocID="{CAFEE8C8-B072-41D1-A97F-91F1AF062FF1}" presName="diagram" presStyleCnt="0">
        <dgm:presLayoutVars>
          <dgm:dir/>
          <dgm:resizeHandles val="exact"/>
        </dgm:presLayoutVars>
      </dgm:prSet>
      <dgm:spPr/>
    </dgm:pt>
    <dgm:pt modelId="{87BD9E00-4C43-D848-8DE2-12877E77462D}" type="pres">
      <dgm:prSet presAssocID="{CC71A3EB-3204-452C-A89E-4EE8A0B64530}" presName="node" presStyleLbl="node1" presStyleIdx="0" presStyleCnt="4">
        <dgm:presLayoutVars>
          <dgm:bulletEnabled val="1"/>
        </dgm:presLayoutVars>
      </dgm:prSet>
      <dgm:spPr/>
    </dgm:pt>
    <dgm:pt modelId="{A3A1426C-7EC8-B948-BF01-61C441ADDBDA}" type="pres">
      <dgm:prSet presAssocID="{1E6321A7-E733-48C5-96F0-16590CA8B023}" presName="sibTrans" presStyleCnt="0"/>
      <dgm:spPr/>
    </dgm:pt>
    <dgm:pt modelId="{596BD5B3-1931-5541-AC60-1577E0D4E36D}" type="pres">
      <dgm:prSet presAssocID="{4CF71CCB-0AF0-4277-A214-3B44E47896AF}" presName="node" presStyleLbl="node1" presStyleIdx="1" presStyleCnt="4">
        <dgm:presLayoutVars>
          <dgm:bulletEnabled val="1"/>
        </dgm:presLayoutVars>
      </dgm:prSet>
      <dgm:spPr/>
    </dgm:pt>
    <dgm:pt modelId="{92FC3C19-DA38-E345-BB6E-966C4FEC9A24}" type="pres">
      <dgm:prSet presAssocID="{A62AA2E8-7D54-46FE-9A15-D3C2D4AEC5D2}" presName="sibTrans" presStyleCnt="0"/>
      <dgm:spPr/>
    </dgm:pt>
    <dgm:pt modelId="{201ABC16-BDF5-B84D-803D-48AA04C6A13F}" type="pres">
      <dgm:prSet presAssocID="{7056D0F1-526F-45F1-9362-E244B9EC8701}" presName="node" presStyleLbl="node1" presStyleIdx="2" presStyleCnt="4">
        <dgm:presLayoutVars>
          <dgm:bulletEnabled val="1"/>
        </dgm:presLayoutVars>
      </dgm:prSet>
      <dgm:spPr/>
    </dgm:pt>
    <dgm:pt modelId="{2C199D86-F889-E042-BA6F-0D474C57706C}" type="pres">
      <dgm:prSet presAssocID="{CE38D0D5-D55A-441E-8577-7472B5F1E2E2}" presName="sibTrans" presStyleCnt="0"/>
      <dgm:spPr/>
    </dgm:pt>
    <dgm:pt modelId="{6E3703FE-7FE3-8F44-B9FB-9686E2C0C6EE}" type="pres">
      <dgm:prSet presAssocID="{B6B4AE2D-5FD0-4DED-B131-FA275E07F31A}" presName="node" presStyleLbl="node1" presStyleIdx="3" presStyleCnt="4">
        <dgm:presLayoutVars>
          <dgm:bulletEnabled val="1"/>
        </dgm:presLayoutVars>
      </dgm:prSet>
      <dgm:spPr/>
    </dgm:pt>
  </dgm:ptLst>
  <dgm:cxnLst>
    <dgm:cxn modelId="{9E55D502-C980-6644-87FD-BA60B88EA6BF}" type="presOf" srcId="{4CF71CCB-0AF0-4277-A214-3B44E47896AF}" destId="{596BD5B3-1931-5541-AC60-1577E0D4E36D}" srcOrd="0" destOrd="0" presId="urn:microsoft.com/office/officeart/2005/8/layout/default"/>
    <dgm:cxn modelId="{53C76C49-82C8-494A-AF13-AD6374ADA4CE}" type="presOf" srcId="{7056D0F1-526F-45F1-9362-E244B9EC8701}" destId="{201ABC16-BDF5-B84D-803D-48AA04C6A13F}" srcOrd="0" destOrd="0" presId="urn:microsoft.com/office/officeart/2005/8/layout/default"/>
    <dgm:cxn modelId="{26EC7549-D7EE-4AF4-9A7E-AF95E7C1C368}" srcId="{CAFEE8C8-B072-41D1-A97F-91F1AF062FF1}" destId="{4CF71CCB-0AF0-4277-A214-3B44E47896AF}" srcOrd="1" destOrd="0" parTransId="{C401ED47-D059-46F5-8FA9-258ECBCEECA5}" sibTransId="{A62AA2E8-7D54-46FE-9A15-D3C2D4AEC5D2}"/>
    <dgm:cxn modelId="{BD64CD5D-232B-4AB7-91B6-DEAED93B1EDE}" srcId="{CAFEE8C8-B072-41D1-A97F-91F1AF062FF1}" destId="{B6B4AE2D-5FD0-4DED-B131-FA275E07F31A}" srcOrd="3" destOrd="0" parTransId="{94CDA3E7-5744-4145-8445-B462F78BACA4}" sibTransId="{34AB45A0-AFB2-4E88-99BC-556904FD332A}"/>
    <dgm:cxn modelId="{1739FC5E-E788-A747-84CA-E3C91D2E2721}" type="presOf" srcId="{B6B4AE2D-5FD0-4DED-B131-FA275E07F31A}" destId="{6E3703FE-7FE3-8F44-B9FB-9686E2C0C6EE}" srcOrd="0" destOrd="0" presId="urn:microsoft.com/office/officeart/2005/8/layout/default"/>
    <dgm:cxn modelId="{4AF2A487-8D20-2E43-A700-BCA380C9CEBB}" type="presOf" srcId="{CC71A3EB-3204-452C-A89E-4EE8A0B64530}" destId="{87BD9E00-4C43-D848-8DE2-12877E77462D}" srcOrd="0" destOrd="0" presId="urn:microsoft.com/office/officeart/2005/8/layout/default"/>
    <dgm:cxn modelId="{0BE62FCC-1CB7-4DE4-9B93-1A299582D157}" srcId="{CAFEE8C8-B072-41D1-A97F-91F1AF062FF1}" destId="{CC71A3EB-3204-452C-A89E-4EE8A0B64530}" srcOrd="0" destOrd="0" parTransId="{507B8BFB-59FC-464C-AB64-F366E095AECE}" sibTransId="{1E6321A7-E733-48C5-96F0-16590CA8B023}"/>
    <dgm:cxn modelId="{9354E8EA-949C-4A9B-A456-E4CC010C061E}" srcId="{CAFEE8C8-B072-41D1-A97F-91F1AF062FF1}" destId="{7056D0F1-526F-45F1-9362-E244B9EC8701}" srcOrd="2" destOrd="0" parTransId="{4B9DF498-3E5C-40BF-A132-B6D1CDE95F09}" sibTransId="{CE38D0D5-D55A-441E-8577-7472B5F1E2E2}"/>
    <dgm:cxn modelId="{3E698FEC-0D55-2445-8ED8-38D560EFA704}" type="presOf" srcId="{CAFEE8C8-B072-41D1-A97F-91F1AF062FF1}" destId="{EDE07D3C-89B9-FD41-9FEC-F14FEC1E0D3F}" srcOrd="0" destOrd="0" presId="urn:microsoft.com/office/officeart/2005/8/layout/default"/>
    <dgm:cxn modelId="{419080F4-446C-F64B-BE61-8D11066A8CB3}" type="presParOf" srcId="{EDE07D3C-89B9-FD41-9FEC-F14FEC1E0D3F}" destId="{87BD9E00-4C43-D848-8DE2-12877E77462D}" srcOrd="0" destOrd="0" presId="urn:microsoft.com/office/officeart/2005/8/layout/default"/>
    <dgm:cxn modelId="{A6859410-F4DB-E34F-B258-EF8E663ED94D}" type="presParOf" srcId="{EDE07D3C-89B9-FD41-9FEC-F14FEC1E0D3F}" destId="{A3A1426C-7EC8-B948-BF01-61C441ADDBDA}" srcOrd="1" destOrd="0" presId="urn:microsoft.com/office/officeart/2005/8/layout/default"/>
    <dgm:cxn modelId="{39A679CA-7721-F844-B13E-8E7F80CCAD5C}" type="presParOf" srcId="{EDE07D3C-89B9-FD41-9FEC-F14FEC1E0D3F}" destId="{596BD5B3-1931-5541-AC60-1577E0D4E36D}" srcOrd="2" destOrd="0" presId="urn:microsoft.com/office/officeart/2005/8/layout/default"/>
    <dgm:cxn modelId="{505CB612-778E-2043-BDF0-BC6451B74295}" type="presParOf" srcId="{EDE07D3C-89B9-FD41-9FEC-F14FEC1E0D3F}" destId="{92FC3C19-DA38-E345-BB6E-966C4FEC9A24}" srcOrd="3" destOrd="0" presId="urn:microsoft.com/office/officeart/2005/8/layout/default"/>
    <dgm:cxn modelId="{5A507EE4-4BBA-2647-8C69-7177024A24ED}" type="presParOf" srcId="{EDE07D3C-89B9-FD41-9FEC-F14FEC1E0D3F}" destId="{201ABC16-BDF5-B84D-803D-48AA04C6A13F}" srcOrd="4" destOrd="0" presId="urn:microsoft.com/office/officeart/2005/8/layout/default"/>
    <dgm:cxn modelId="{D8424BD4-8D76-BF44-9059-8908C53A2B09}" type="presParOf" srcId="{EDE07D3C-89B9-FD41-9FEC-F14FEC1E0D3F}" destId="{2C199D86-F889-E042-BA6F-0D474C57706C}" srcOrd="5" destOrd="0" presId="urn:microsoft.com/office/officeart/2005/8/layout/default"/>
    <dgm:cxn modelId="{98D78F63-CAC7-1946-9C3B-5720DB6DCC24}" type="presParOf" srcId="{EDE07D3C-89B9-FD41-9FEC-F14FEC1E0D3F}" destId="{6E3703FE-7FE3-8F44-B9FB-9686E2C0C6EE}"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CDF18A7-2CFA-4815-94E4-E74E4A822C1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10889A3-D098-4719-B470-9C74F546F41B}">
      <dgm:prSet/>
      <dgm:spPr/>
      <dgm:t>
        <a:bodyPr/>
        <a:lstStyle/>
        <a:p>
          <a:pPr>
            <a:lnSpc>
              <a:spcPct val="100000"/>
            </a:lnSpc>
          </a:pPr>
          <a:r>
            <a:rPr lang="en-US"/>
            <a:t>Economic Growth: increasing GDP/GNP encourages firms to invest in new capital meeting increased demand given consumer confidence.  (The reverse is true) </a:t>
          </a:r>
        </a:p>
      </dgm:t>
    </dgm:pt>
    <dgm:pt modelId="{EEEA8B3B-B362-4DCD-9319-E958239299B4}" type="parTrans" cxnId="{5443CD8A-EC5C-4269-A551-FFF7253293CF}">
      <dgm:prSet/>
      <dgm:spPr/>
      <dgm:t>
        <a:bodyPr/>
        <a:lstStyle/>
        <a:p>
          <a:endParaRPr lang="en-US"/>
        </a:p>
      </dgm:t>
    </dgm:pt>
    <dgm:pt modelId="{60F4AFB9-11E7-4C55-8EE1-99921100130F}" type="sibTrans" cxnId="{5443CD8A-EC5C-4269-A551-FFF7253293CF}">
      <dgm:prSet/>
      <dgm:spPr/>
      <dgm:t>
        <a:bodyPr/>
        <a:lstStyle/>
        <a:p>
          <a:endParaRPr lang="en-US"/>
        </a:p>
      </dgm:t>
    </dgm:pt>
    <dgm:pt modelId="{58EC4A5F-D1C3-4547-AC6D-005D8BE676C8}">
      <dgm:prSet/>
      <dgm:spPr/>
      <dgm:t>
        <a:bodyPr/>
        <a:lstStyle/>
        <a:p>
          <a:pPr>
            <a:lnSpc>
              <a:spcPct val="100000"/>
            </a:lnSpc>
          </a:pPr>
          <a:r>
            <a:rPr lang="en-US"/>
            <a:t>Business Confidence and Expectations </a:t>
          </a:r>
        </a:p>
      </dgm:t>
    </dgm:pt>
    <dgm:pt modelId="{E0CDC7F0-4333-4899-B4CE-479B526765B1}" type="parTrans" cxnId="{EB82AECD-8043-4189-936A-5191E22C2EE2}">
      <dgm:prSet/>
      <dgm:spPr/>
      <dgm:t>
        <a:bodyPr/>
        <a:lstStyle/>
        <a:p>
          <a:endParaRPr lang="en-US"/>
        </a:p>
      </dgm:t>
    </dgm:pt>
    <dgm:pt modelId="{2BC65B7F-F0E4-4038-8454-1BFC4FE5FFAB}" type="sibTrans" cxnId="{EB82AECD-8043-4189-936A-5191E22C2EE2}">
      <dgm:prSet/>
      <dgm:spPr/>
      <dgm:t>
        <a:bodyPr/>
        <a:lstStyle/>
        <a:p>
          <a:endParaRPr lang="en-US"/>
        </a:p>
      </dgm:t>
    </dgm:pt>
    <dgm:pt modelId="{947588A1-2A83-4154-AF74-D111CCA64D7C}">
      <dgm:prSet/>
      <dgm:spPr/>
      <dgm:t>
        <a:bodyPr/>
        <a:lstStyle/>
        <a:p>
          <a:pPr>
            <a:lnSpc>
              <a:spcPct val="100000"/>
            </a:lnSpc>
          </a:pPr>
          <a:r>
            <a:rPr lang="en-US"/>
            <a:t>Confidence about economic growth, inflation and employment conditions encourage investment. </a:t>
          </a:r>
        </a:p>
      </dgm:t>
    </dgm:pt>
    <dgm:pt modelId="{7BC23BED-4DAB-4061-AD56-2F9906AAC49D}" type="parTrans" cxnId="{DB4691AF-CB9E-47B5-B327-5AC60DA65E9F}">
      <dgm:prSet/>
      <dgm:spPr/>
      <dgm:t>
        <a:bodyPr/>
        <a:lstStyle/>
        <a:p>
          <a:endParaRPr lang="en-US"/>
        </a:p>
      </dgm:t>
    </dgm:pt>
    <dgm:pt modelId="{B8843856-E62A-40D4-A5A9-FF0EF3887D5A}" type="sibTrans" cxnId="{DB4691AF-CB9E-47B5-B327-5AC60DA65E9F}">
      <dgm:prSet/>
      <dgm:spPr/>
      <dgm:t>
        <a:bodyPr/>
        <a:lstStyle/>
        <a:p>
          <a:endParaRPr lang="en-US"/>
        </a:p>
      </dgm:t>
    </dgm:pt>
    <dgm:pt modelId="{7F5FEDB9-30A8-47F3-99CE-934A96362471}">
      <dgm:prSet/>
      <dgm:spPr/>
      <dgm:t>
        <a:bodyPr/>
        <a:lstStyle/>
        <a:p>
          <a:pPr>
            <a:lnSpc>
              <a:spcPct val="100000"/>
            </a:lnSpc>
          </a:pPr>
          <a:r>
            <a:rPr lang="en-US"/>
            <a:t>Increased capital expenditure should follow</a:t>
          </a:r>
        </a:p>
      </dgm:t>
    </dgm:pt>
    <dgm:pt modelId="{D006895D-71A1-4A97-AED2-2AD1C92CDAEF}" type="parTrans" cxnId="{B56CB2BF-882E-4C7C-A830-6CCE92F9B946}">
      <dgm:prSet/>
      <dgm:spPr/>
      <dgm:t>
        <a:bodyPr/>
        <a:lstStyle/>
        <a:p>
          <a:endParaRPr lang="en-US"/>
        </a:p>
      </dgm:t>
    </dgm:pt>
    <dgm:pt modelId="{4F3D9109-67E0-4F4F-A84B-AF551402C136}" type="sibTrans" cxnId="{B56CB2BF-882E-4C7C-A830-6CCE92F9B946}">
      <dgm:prSet/>
      <dgm:spPr/>
      <dgm:t>
        <a:bodyPr/>
        <a:lstStyle/>
        <a:p>
          <a:endParaRPr lang="en-US"/>
        </a:p>
      </dgm:t>
    </dgm:pt>
    <dgm:pt modelId="{FD90B464-E5B0-4278-9436-0CAAB6DA2F18}">
      <dgm:prSet/>
      <dgm:spPr/>
      <dgm:t>
        <a:bodyPr/>
        <a:lstStyle/>
        <a:p>
          <a:pPr>
            <a:lnSpc>
              <a:spcPct val="100000"/>
            </a:lnSpc>
          </a:pPr>
          <a:r>
            <a:rPr lang="en-US"/>
            <a:t>Consumer Confidence – Can you explain how this leads to increased investment </a:t>
          </a:r>
        </a:p>
      </dgm:t>
    </dgm:pt>
    <dgm:pt modelId="{E9B7C162-A5A8-4F49-8A56-F6851AC3DF09}" type="parTrans" cxnId="{CBFE5431-405B-46D0-9EE8-EF49048192EF}">
      <dgm:prSet/>
      <dgm:spPr/>
      <dgm:t>
        <a:bodyPr/>
        <a:lstStyle/>
        <a:p>
          <a:endParaRPr lang="en-US"/>
        </a:p>
      </dgm:t>
    </dgm:pt>
    <dgm:pt modelId="{54591C66-9920-45D3-BDF2-3D47016364C4}" type="sibTrans" cxnId="{CBFE5431-405B-46D0-9EE8-EF49048192EF}">
      <dgm:prSet/>
      <dgm:spPr/>
      <dgm:t>
        <a:bodyPr/>
        <a:lstStyle/>
        <a:p>
          <a:endParaRPr lang="en-US"/>
        </a:p>
      </dgm:t>
    </dgm:pt>
    <dgm:pt modelId="{B5A832FD-E99E-419E-9C62-EC632BA78883}" type="pres">
      <dgm:prSet presAssocID="{BCDF18A7-2CFA-4815-94E4-E74E4A822C1F}" presName="root" presStyleCnt="0">
        <dgm:presLayoutVars>
          <dgm:dir/>
          <dgm:resizeHandles val="exact"/>
        </dgm:presLayoutVars>
      </dgm:prSet>
      <dgm:spPr/>
    </dgm:pt>
    <dgm:pt modelId="{6E00BAA6-0B88-47AB-90AD-219069C326CC}" type="pres">
      <dgm:prSet presAssocID="{610889A3-D098-4719-B470-9C74F546F41B}" presName="compNode" presStyleCnt="0"/>
      <dgm:spPr/>
    </dgm:pt>
    <dgm:pt modelId="{9DA4EEAA-C852-4DFB-8C93-DFF6048EF546}" type="pres">
      <dgm:prSet presAssocID="{610889A3-D098-4719-B470-9C74F546F41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Graph with Upward Trend"/>
        </a:ext>
      </dgm:extLst>
    </dgm:pt>
    <dgm:pt modelId="{E781511F-543B-4442-B8EC-B40A753E8DD2}" type="pres">
      <dgm:prSet presAssocID="{610889A3-D098-4719-B470-9C74F546F41B}" presName="spaceRect" presStyleCnt="0"/>
      <dgm:spPr/>
    </dgm:pt>
    <dgm:pt modelId="{27678EFB-2D60-4BB6-A289-9801F240CC21}" type="pres">
      <dgm:prSet presAssocID="{610889A3-D098-4719-B470-9C74F546F41B}" presName="textRect" presStyleLbl="revTx" presStyleIdx="0" presStyleCnt="5">
        <dgm:presLayoutVars>
          <dgm:chMax val="1"/>
          <dgm:chPref val="1"/>
        </dgm:presLayoutVars>
      </dgm:prSet>
      <dgm:spPr/>
    </dgm:pt>
    <dgm:pt modelId="{7007345B-FDC5-43EB-AD34-016773AB6110}" type="pres">
      <dgm:prSet presAssocID="{60F4AFB9-11E7-4C55-8EE1-99921100130F}" presName="sibTrans" presStyleCnt="0"/>
      <dgm:spPr/>
    </dgm:pt>
    <dgm:pt modelId="{2709FF85-6D5D-4A0F-8D6B-7915F68FB4CC}" type="pres">
      <dgm:prSet presAssocID="{58EC4A5F-D1C3-4547-AC6D-005D8BE676C8}" presName="compNode" presStyleCnt="0"/>
      <dgm:spPr/>
    </dgm:pt>
    <dgm:pt modelId="{57D2A81C-A5BA-4CE5-BD34-3146341C4689}" type="pres">
      <dgm:prSet presAssocID="{58EC4A5F-D1C3-4547-AC6D-005D8BE676C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A0850642-1789-4E34-BAF7-8F4D19D3D142}" type="pres">
      <dgm:prSet presAssocID="{58EC4A5F-D1C3-4547-AC6D-005D8BE676C8}" presName="spaceRect" presStyleCnt="0"/>
      <dgm:spPr/>
    </dgm:pt>
    <dgm:pt modelId="{1554F8A0-0A16-4697-A2D6-B742EACEC7C0}" type="pres">
      <dgm:prSet presAssocID="{58EC4A5F-D1C3-4547-AC6D-005D8BE676C8}" presName="textRect" presStyleLbl="revTx" presStyleIdx="1" presStyleCnt="5">
        <dgm:presLayoutVars>
          <dgm:chMax val="1"/>
          <dgm:chPref val="1"/>
        </dgm:presLayoutVars>
      </dgm:prSet>
      <dgm:spPr/>
    </dgm:pt>
    <dgm:pt modelId="{63A851F5-8B3C-4F15-87D1-6E2B6E245FCC}" type="pres">
      <dgm:prSet presAssocID="{2BC65B7F-F0E4-4038-8454-1BFC4FE5FFAB}" presName="sibTrans" presStyleCnt="0"/>
      <dgm:spPr/>
    </dgm:pt>
    <dgm:pt modelId="{5018B8C5-E9A6-48E7-89A1-34E5BD6EB5B1}" type="pres">
      <dgm:prSet presAssocID="{947588A1-2A83-4154-AF74-D111CCA64D7C}" presName="compNode" presStyleCnt="0"/>
      <dgm:spPr/>
    </dgm:pt>
    <dgm:pt modelId="{40B1EE17-9721-4157-9189-4C0ED38F2CA2}" type="pres">
      <dgm:prSet presAssocID="{947588A1-2A83-4154-AF74-D111CCA64D7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C2BA0AD4-2FCC-478A-B9F0-70C26EF73E11}" type="pres">
      <dgm:prSet presAssocID="{947588A1-2A83-4154-AF74-D111CCA64D7C}" presName="spaceRect" presStyleCnt="0"/>
      <dgm:spPr/>
    </dgm:pt>
    <dgm:pt modelId="{AE2647D8-BCF4-4D27-ACAB-8FFA9FF3CF57}" type="pres">
      <dgm:prSet presAssocID="{947588A1-2A83-4154-AF74-D111CCA64D7C}" presName="textRect" presStyleLbl="revTx" presStyleIdx="2" presStyleCnt="5">
        <dgm:presLayoutVars>
          <dgm:chMax val="1"/>
          <dgm:chPref val="1"/>
        </dgm:presLayoutVars>
      </dgm:prSet>
      <dgm:spPr/>
    </dgm:pt>
    <dgm:pt modelId="{FA150B95-BA54-4E89-BC98-00FD888CFF2D}" type="pres">
      <dgm:prSet presAssocID="{B8843856-E62A-40D4-A5A9-FF0EF3887D5A}" presName="sibTrans" presStyleCnt="0"/>
      <dgm:spPr/>
    </dgm:pt>
    <dgm:pt modelId="{BBA9FAFE-F6A5-4260-B8A4-EA5DDAB57ABF}" type="pres">
      <dgm:prSet presAssocID="{7F5FEDB9-30A8-47F3-99CE-934A96362471}" presName="compNode" presStyleCnt="0"/>
      <dgm:spPr/>
    </dgm:pt>
    <dgm:pt modelId="{D05A68BE-30AC-4BD4-8A53-08FC2A10E68E}" type="pres">
      <dgm:prSet presAssocID="{7F5FEDB9-30A8-47F3-99CE-934A9636247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pward trend"/>
        </a:ext>
      </dgm:extLst>
    </dgm:pt>
    <dgm:pt modelId="{F0310884-50B4-4D14-8AFA-1EE8CDAB263A}" type="pres">
      <dgm:prSet presAssocID="{7F5FEDB9-30A8-47F3-99CE-934A96362471}" presName="spaceRect" presStyleCnt="0"/>
      <dgm:spPr/>
    </dgm:pt>
    <dgm:pt modelId="{7188B70C-DF8B-465A-926C-705648501B0C}" type="pres">
      <dgm:prSet presAssocID="{7F5FEDB9-30A8-47F3-99CE-934A96362471}" presName="textRect" presStyleLbl="revTx" presStyleIdx="3" presStyleCnt="5">
        <dgm:presLayoutVars>
          <dgm:chMax val="1"/>
          <dgm:chPref val="1"/>
        </dgm:presLayoutVars>
      </dgm:prSet>
      <dgm:spPr/>
    </dgm:pt>
    <dgm:pt modelId="{ABF7ED48-FCF4-4197-9E55-90291BB9625A}" type="pres">
      <dgm:prSet presAssocID="{4F3D9109-67E0-4F4F-A84B-AF551402C136}" presName="sibTrans" presStyleCnt="0"/>
      <dgm:spPr/>
    </dgm:pt>
    <dgm:pt modelId="{ECB336E8-49BB-46D2-87A3-779EB2FA6F01}" type="pres">
      <dgm:prSet presAssocID="{FD90B464-E5B0-4278-9436-0CAAB6DA2F18}" presName="compNode" presStyleCnt="0"/>
      <dgm:spPr/>
    </dgm:pt>
    <dgm:pt modelId="{23396F87-E8BE-4F8C-95A7-6270C66276CD}" type="pres">
      <dgm:prSet presAssocID="{FD90B464-E5B0-4278-9436-0CAAB6DA2F1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llar"/>
        </a:ext>
      </dgm:extLst>
    </dgm:pt>
    <dgm:pt modelId="{6069FFD8-3ADA-492D-9A77-234D4962F8E4}" type="pres">
      <dgm:prSet presAssocID="{FD90B464-E5B0-4278-9436-0CAAB6DA2F18}" presName="spaceRect" presStyleCnt="0"/>
      <dgm:spPr/>
    </dgm:pt>
    <dgm:pt modelId="{00001397-D680-4F7B-9828-8674A4F061BC}" type="pres">
      <dgm:prSet presAssocID="{FD90B464-E5B0-4278-9436-0CAAB6DA2F18}" presName="textRect" presStyleLbl="revTx" presStyleIdx="4" presStyleCnt="5">
        <dgm:presLayoutVars>
          <dgm:chMax val="1"/>
          <dgm:chPref val="1"/>
        </dgm:presLayoutVars>
      </dgm:prSet>
      <dgm:spPr/>
    </dgm:pt>
  </dgm:ptLst>
  <dgm:cxnLst>
    <dgm:cxn modelId="{6A36A00A-92FD-42FB-AF7D-A4A74FF9E345}" type="presOf" srcId="{FD90B464-E5B0-4278-9436-0CAAB6DA2F18}" destId="{00001397-D680-4F7B-9828-8674A4F061BC}" srcOrd="0" destOrd="0" presId="urn:microsoft.com/office/officeart/2018/2/layout/IconLabelList"/>
    <dgm:cxn modelId="{45E52213-7C13-402F-B1B1-21EF0259E530}" type="presOf" srcId="{7F5FEDB9-30A8-47F3-99CE-934A96362471}" destId="{7188B70C-DF8B-465A-926C-705648501B0C}" srcOrd="0" destOrd="0" presId="urn:microsoft.com/office/officeart/2018/2/layout/IconLabelList"/>
    <dgm:cxn modelId="{79EB4218-4E6B-471F-A674-77F74031880C}" type="presOf" srcId="{610889A3-D098-4719-B470-9C74F546F41B}" destId="{27678EFB-2D60-4BB6-A289-9801F240CC21}" srcOrd="0" destOrd="0" presId="urn:microsoft.com/office/officeart/2018/2/layout/IconLabelList"/>
    <dgm:cxn modelId="{E424452D-1AAC-4F08-BFBB-220A73F196AB}" type="presOf" srcId="{BCDF18A7-2CFA-4815-94E4-E74E4A822C1F}" destId="{B5A832FD-E99E-419E-9C62-EC632BA78883}" srcOrd="0" destOrd="0" presId="urn:microsoft.com/office/officeart/2018/2/layout/IconLabelList"/>
    <dgm:cxn modelId="{CBFE5431-405B-46D0-9EE8-EF49048192EF}" srcId="{BCDF18A7-2CFA-4815-94E4-E74E4A822C1F}" destId="{FD90B464-E5B0-4278-9436-0CAAB6DA2F18}" srcOrd="4" destOrd="0" parTransId="{E9B7C162-A5A8-4F49-8A56-F6851AC3DF09}" sibTransId="{54591C66-9920-45D3-BDF2-3D47016364C4}"/>
    <dgm:cxn modelId="{5443CD8A-EC5C-4269-A551-FFF7253293CF}" srcId="{BCDF18A7-2CFA-4815-94E4-E74E4A822C1F}" destId="{610889A3-D098-4719-B470-9C74F546F41B}" srcOrd="0" destOrd="0" parTransId="{EEEA8B3B-B362-4DCD-9319-E958239299B4}" sibTransId="{60F4AFB9-11E7-4C55-8EE1-99921100130F}"/>
    <dgm:cxn modelId="{DB4691AF-CB9E-47B5-B327-5AC60DA65E9F}" srcId="{BCDF18A7-2CFA-4815-94E4-E74E4A822C1F}" destId="{947588A1-2A83-4154-AF74-D111CCA64D7C}" srcOrd="2" destOrd="0" parTransId="{7BC23BED-4DAB-4061-AD56-2F9906AAC49D}" sibTransId="{B8843856-E62A-40D4-A5A9-FF0EF3887D5A}"/>
    <dgm:cxn modelId="{21F329B4-65E6-4017-ABFF-1510814D701C}" type="presOf" srcId="{947588A1-2A83-4154-AF74-D111CCA64D7C}" destId="{AE2647D8-BCF4-4D27-ACAB-8FFA9FF3CF57}" srcOrd="0" destOrd="0" presId="urn:microsoft.com/office/officeart/2018/2/layout/IconLabelList"/>
    <dgm:cxn modelId="{BEEBF6BC-B31E-44B5-BE6E-02C436B1BF81}" type="presOf" srcId="{58EC4A5F-D1C3-4547-AC6D-005D8BE676C8}" destId="{1554F8A0-0A16-4697-A2D6-B742EACEC7C0}" srcOrd="0" destOrd="0" presId="urn:microsoft.com/office/officeart/2018/2/layout/IconLabelList"/>
    <dgm:cxn modelId="{B56CB2BF-882E-4C7C-A830-6CCE92F9B946}" srcId="{BCDF18A7-2CFA-4815-94E4-E74E4A822C1F}" destId="{7F5FEDB9-30A8-47F3-99CE-934A96362471}" srcOrd="3" destOrd="0" parTransId="{D006895D-71A1-4A97-AED2-2AD1C92CDAEF}" sibTransId="{4F3D9109-67E0-4F4F-A84B-AF551402C136}"/>
    <dgm:cxn modelId="{EB82AECD-8043-4189-936A-5191E22C2EE2}" srcId="{BCDF18A7-2CFA-4815-94E4-E74E4A822C1F}" destId="{58EC4A5F-D1C3-4547-AC6D-005D8BE676C8}" srcOrd="1" destOrd="0" parTransId="{E0CDC7F0-4333-4899-B4CE-479B526765B1}" sibTransId="{2BC65B7F-F0E4-4038-8454-1BFC4FE5FFAB}"/>
    <dgm:cxn modelId="{4B3A16F1-8589-4C85-866D-E2EBB8B7A50C}" type="presParOf" srcId="{B5A832FD-E99E-419E-9C62-EC632BA78883}" destId="{6E00BAA6-0B88-47AB-90AD-219069C326CC}" srcOrd="0" destOrd="0" presId="urn:microsoft.com/office/officeart/2018/2/layout/IconLabelList"/>
    <dgm:cxn modelId="{042BC4FA-F4AA-4F66-B9ED-4F017ECA1362}" type="presParOf" srcId="{6E00BAA6-0B88-47AB-90AD-219069C326CC}" destId="{9DA4EEAA-C852-4DFB-8C93-DFF6048EF546}" srcOrd="0" destOrd="0" presId="urn:microsoft.com/office/officeart/2018/2/layout/IconLabelList"/>
    <dgm:cxn modelId="{4D5A257D-6FDD-4F12-9257-A7E93F089AC5}" type="presParOf" srcId="{6E00BAA6-0B88-47AB-90AD-219069C326CC}" destId="{E781511F-543B-4442-B8EC-B40A753E8DD2}" srcOrd="1" destOrd="0" presId="urn:microsoft.com/office/officeart/2018/2/layout/IconLabelList"/>
    <dgm:cxn modelId="{5D881F2F-8D7C-44E3-A59E-DE67BCE5F2AC}" type="presParOf" srcId="{6E00BAA6-0B88-47AB-90AD-219069C326CC}" destId="{27678EFB-2D60-4BB6-A289-9801F240CC21}" srcOrd="2" destOrd="0" presId="urn:microsoft.com/office/officeart/2018/2/layout/IconLabelList"/>
    <dgm:cxn modelId="{672C3B6C-CB15-4AA0-A512-21FBCD0054A1}" type="presParOf" srcId="{B5A832FD-E99E-419E-9C62-EC632BA78883}" destId="{7007345B-FDC5-43EB-AD34-016773AB6110}" srcOrd="1" destOrd="0" presId="urn:microsoft.com/office/officeart/2018/2/layout/IconLabelList"/>
    <dgm:cxn modelId="{05CDDE48-8DFE-4551-9772-9101139E3938}" type="presParOf" srcId="{B5A832FD-E99E-419E-9C62-EC632BA78883}" destId="{2709FF85-6D5D-4A0F-8D6B-7915F68FB4CC}" srcOrd="2" destOrd="0" presId="urn:microsoft.com/office/officeart/2018/2/layout/IconLabelList"/>
    <dgm:cxn modelId="{15FD58DC-48AC-4589-82FD-222B2C84FBAF}" type="presParOf" srcId="{2709FF85-6D5D-4A0F-8D6B-7915F68FB4CC}" destId="{57D2A81C-A5BA-4CE5-BD34-3146341C4689}" srcOrd="0" destOrd="0" presId="urn:microsoft.com/office/officeart/2018/2/layout/IconLabelList"/>
    <dgm:cxn modelId="{4D300759-FBCD-45C5-AB71-FE7F7DC776DD}" type="presParOf" srcId="{2709FF85-6D5D-4A0F-8D6B-7915F68FB4CC}" destId="{A0850642-1789-4E34-BAF7-8F4D19D3D142}" srcOrd="1" destOrd="0" presId="urn:microsoft.com/office/officeart/2018/2/layout/IconLabelList"/>
    <dgm:cxn modelId="{EEBCE267-F2E8-45F0-914C-2B2C08902CBC}" type="presParOf" srcId="{2709FF85-6D5D-4A0F-8D6B-7915F68FB4CC}" destId="{1554F8A0-0A16-4697-A2D6-B742EACEC7C0}" srcOrd="2" destOrd="0" presId="urn:microsoft.com/office/officeart/2018/2/layout/IconLabelList"/>
    <dgm:cxn modelId="{854FD67D-DECF-42FC-837E-0E22465D059E}" type="presParOf" srcId="{B5A832FD-E99E-419E-9C62-EC632BA78883}" destId="{63A851F5-8B3C-4F15-87D1-6E2B6E245FCC}" srcOrd="3" destOrd="0" presId="urn:microsoft.com/office/officeart/2018/2/layout/IconLabelList"/>
    <dgm:cxn modelId="{A040A1FC-8EA8-49D6-8DE7-4E5494ED4768}" type="presParOf" srcId="{B5A832FD-E99E-419E-9C62-EC632BA78883}" destId="{5018B8C5-E9A6-48E7-89A1-34E5BD6EB5B1}" srcOrd="4" destOrd="0" presId="urn:microsoft.com/office/officeart/2018/2/layout/IconLabelList"/>
    <dgm:cxn modelId="{16D776DE-1DAB-4F06-92C3-75300D682B92}" type="presParOf" srcId="{5018B8C5-E9A6-48E7-89A1-34E5BD6EB5B1}" destId="{40B1EE17-9721-4157-9189-4C0ED38F2CA2}" srcOrd="0" destOrd="0" presId="urn:microsoft.com/office/officeart/2018/2/layout/IconLabelList"/>
    <dgm:cxn modelId="{5917F5D5-AE8A-48AD-9E9F-F64570C29150}" type="presParOf" srcId="{5018B8C5-E9A6-48E7-89A1-34E5BD6EB5B1}" destId="{C2BA0AD4-2FCC-478A-B9F0-70C26EF73E11}" srcOrd="1" destOrd="0" presId="urn:microsoft.com/office/officeart/2018/2/layout/IconLabelList"/>
    <dgm:cxn modelId="{04E717AC-6DED-430A-81DC-E40917E6726C}" type="presParOf" srcId="{5018B8C5-E9A6-48E7-89A1-34E5BD6EB5B1}" destId="{AE2647D8-BCF4-4D27-ACAB-8FFA9FF3CF57}" srcOrd="2" destOrd="0" presId="urn:microsoft.com/office/officeart/2018/2/layout/IconLabelList"/>
    <dgm:cxn modelId="{07B3A985-888D-48EB-8AA8-56C113C0C341}" type="presParOf" srcId="{B5A832FD-E99E-419E-9C62-EC632BA78883}" destId="{FA150B95-BA54-4E89-BC98-00FD888CFF2D}" srcOrd="5" destOrd="0" presId="urn:microsoft.com/office/officeart/2018/2/layout/IconLabelList"/>
    <dgm:cxn modelId="{0FA6E45D-71D9-4DFC-A3E8-5609DE5702EB}" type="presParOf" srcId="{B5A832FD-E99E-419E-9C62-EC632BA78883}" destId="{BBA9FAFE-F6A5-4260-B8A4-EA5DDAB57ABF}" srcOrd="6" destOrd="0" presId="urn:microsoft.com/office/officeart/2018/2/layout/IconLabelList"/>
    <dgm:cxn modelId="{E570F9CA-C31B-407B-9322-3E6B48E184D2}" type="presParOf" srcId="{BBA9FAFE-F6A5-4260-B8A4-EA5DDAB57ABF}" destId="{D05A68BE-30AC-4BD4-8A53-08FC2A10E68E}" srcOrd="0" destOrd="0" presId="urn:microsoft.com/office/officeart/2018/2/layout/IconLabelList"/>
    <dgm:cxn modelId="{ADDF8BC7-E3BC-4FC3-A63E-129D964D45AD}" type="presParOf" srcId="{BBA9FAFE-F6A5-4260-B8A4-EA5DDAB57ABF}" destId="{F0310884-50B4-4D14-8AFA-1EE8CDAB263A}" srcOrd="1" destOrd="0" presId="urn:microsoft.com/office/officeart/2018/2/layout/IconLabelList"/>
    <dgm:cxn modelId="{BDE02E74-8DA6-4174-B24F-305861A2B1FC}" type="presParOf" srcId="{BBA9FAFE-F6A5-4260-B8A4-EA5DDAB57ABF}" destId="{7188B70C-DF8B-465A-926C-705648501B0C}" srcOrd="2" destOrd="0" presId="urn:microsoft.com/office/officeart/2018/2/layout/IconLabelList"/>
    <dgm:cxn modelId="{9145210F-CB72-454F-AD22-55A709724392}" type="presParOf" srcId="{B5A832FD-E99E-419E-9C62-EC632BA78883}" destId="{ABF7ED48-FCF4-4197-9E55-90291BB9625A}" srcOrd="7" destOrd="0" presId="urn:microsoft.com/office/officeart/2018/2/layout/IconLabelList"/>
    <dgm:cxn modelId="{061B77D6-674B-4A4A-8D8C-E1D09AE924A8}" type="presParOf" srcId="{B5A832FD-E99E-419E-9C62-EC632BA78883}" destId="{ECB336E8-49BB-46D2-87A3-779EB2FA6F01}" srcOrd="8" destOrd="0" presId="urn:microsoft.com/office/officeart/2018/2/layout/IconLabelList"/>
    <dgm:cxn modelId="{A187C0EE-AAED-4584-B8F5-21191F1DA655}" type="presParOf" srcId="{ECB336E8-49BB-46D2-87A3-779EB2FA6F01}" destId="{23396F87-E8BE-4F8C-95A7-6270C66276CD}" srcOrd="0" destOrd="0" presId="urn:microsoft.com/office/officeart/2018/2/layout/IconLabelList"/>
    <dgm:cxn modelId="{B0DA0885-7E37-4F9E-A816-87300645FDC2}" type="presParOf" srcId="{ECB336E8-49BB-46D2-87A3-779EB2FA6F01}" destId="{6069FFD8-3ADA-492D-9A77-234D4962F8E4}" srcOrd="1" destOrd="0" presId="urn:microsoft.com/office/officeart/2018/2/layout/IconLabelList"/>
    <dgm:cxn modelId="{7CA5380E-ABB6-417B-A4C6-EA5D81D9BBBA}" type="presParOf" srcId="{ECB336E8-49BB-46D2-87A3-779EB2FA6F01}" destId="{00001397-D680-4F7B-9828-8674A4F061B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30D60-D55B-AF40-B309-34CC402CED1F}">
      <dsp:nvSpPr>
        <dsp:cNvPr id="0" name=""/>
        <dsp:cNvSpPr/>
      </dsp:nvSpPr>
      <dsp:spPr>
        <a:xfrm>
          <a:off x="3364992" y="2124"/>
          <a:ext cx="3785616" cy="1402286"/>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The level of consumption in an economy is the planned level of spending on final goods and services by households. </a:t>
          </a:r>
        </a:p>
      </dsp:txBody>
      <dsp:txXfrm>
        <a:off x="3433446" y="70578"/>
        <a:ext cx="3648708" cy="1265378"/>
      </dsp:txXfrm>
    </dsp:sp>
    <dsp:sp modelId="{4239759B-DEF7-584C-A32C-9BBC630C84F7}">
      <dsp:nvSpPr>
        <dsp:cNvPr id="0" name=""/>
        <dsp:cNvSpPr/>
      </dsp:nvSpPr>
      <dsp:spPr>
        <a:xfrm>
          <a:off x="3364992" y="1474525"/>
          <a:ext cx="3785616" cy="1402286"/>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Consumption is a major factor/element of aggregate demand (AD).</a:t>
          </a:r>
        </a:p>
      </dsp:txBody>
      <dsp:txXfrm>
        <a:off x="3433446" y="1542979"/>
        <a:ext cx="3648708" cy="1265378"/>
      </dsp:txXfrm>
    </dsp:sp>
    <dsp:sp modelId="{9BB7283A-E098-FC42-8415-BC2FB1B931B7}">
      <dsp:nvSpPr>
        <dsp:cNvPr id="0" name=""/>
        <dsp:cNvSpPr/>
      </dsp:nvSpPr>
      <dsp:spPr>
        <a:xfrm>
          <a:off x="3364992" y="2946926"/>
          <a:ext cx="3785616" cy="1402286"/>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T</a:t>
          </a:r>
          <a:r>
            <a:rPr lang="en-GB" sz="1700" b="0" i="0" kern="1200"/>
            <a:t>he Aggregate Demand Curve represents a relationship between the level of prices and the level of real output in the economy (Coffin, 2003)</a:t>
          </a:r>
          <a:endParaRPr lang="en-US" sz="1700" kern="1200"/>
        </a:p>
      </dsp:txBody>
      <dsp:txXfrm>
        <a:off x="3433446" y="3015380"/>
        <a:ext cx="3648708" cy="12653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E33C46-F2B4-44B9-9B13-E2CAD4D615EA}">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F96044-8C02-4BD9-BCC5-A09B2BF0B40A}">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987C40-0944-457C-B06A-30CB911CABF2}">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a:t>Changes in disposable income and the marginal propensity to consume: changes on tax rates, salary increases</a:t>
          </a:r>
        </a:p>
      </dsp:txBody>
      <dsp:txXfrm>
        <a:off x="1172126" y="908559"/>
        <a:ext cx="2114937" cy="897246"/>
      </dsp:txXfrm>
    </dsp:sp>
    <dsp:sp modelId="{7785391C-B6BE-4910-9865-04936F2309B7}">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04CF28-5BC0-4806-99DC-EE1754FC182C}">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875AEA-6CBF-43A0-8EFC-F48A7AF79A86}">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a:t>Changes in distribution of national income </a:t>
          </a:r>
        </a:p>
      </dsp:txBody>
      <dsp:txXfrm>
        <a:off x="4745088" y="908559"/>
        <a:ext cx="2114937" cy="897246"/>
      </dsp:txXfrm>
    </dsp:sp>
    <dsp:sp modelId="{EAB5DCAB-6F0B-43A1-AE53-5C2C1E71DB44}">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03327D-51F6-4C26-8F6C-403676F2C1BD}">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BC5196-72A6-4E9A-AC92-574CFF83876B}">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a:t>Development of major new products – for example -  smart phones and IOT devices e.g. Nest Home Security/ Alexa </a:t>
          </a:r>
        </a:p>
      </dsp:txBody>
      <dsp:txXfrm>
        <a:off x="8318049" y="908559"/>
        <a:ext cx="2114937" cy="897246"/>
      </dsp:txXfrm>
    </dsp:sp>
    <dsp:sp modelId="{FD92BD25-8FC0-4C43-8C0E-9159F13CC536}">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AF915E-7C86-471F-BE56-20953C4E5A2D}">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7F60B8-CB68-4A10-9CA4-775A5FBED386}">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a:t>Interest Rates – affect the savings decisions </a:t>
          </a:r>
        </a:p>
      </dsp:txBody>
      <dsp:txXfrm>
        <a:off x="1172126" y="2545532"/>
        <a:ext cx="2114937" cy="897246"/>
      </dsp:txXfrm>
    </dsp:sp>
    <dsp:sp modelId="{B4519CB5-96C2-4114-9E7F-24444F46A531}">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710BB-6206-4CBE-BDA2-167CCF7A5C45}">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4FF7CD-E68B-471F-832F-C86AF7B7EEB2}">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a:t>Price Expectations – expectations of price increases  may increase current consumption. What about when you have price decreases ?</a:t>
          </a:r>
        </a:p>
      </dsp:txBody>
      <dsp:txXfrm>
        <a:off x="4745088" y="2545532"/>
        <a:ext cx="2114937" cy="897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8FC95-8A2B-5B4B-A6DE-F7A30588CB1A}">
      <dsp:nvSpPr>
        <dsp:cNvPr id="0" name=""/>
        <dsp:cNvSpPr/>
      </dsp:nvSpPr>
      <dsp:spPr>
        <a:xfrm>
          <a:off x="0" y="79880"/>
          <a:ext cx="6666833" cy="12846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A consumers’ level of income (The assumption is that the mpc is constant  [consumers consume the same amount out of each pound]. In reality as consumers, we save more out out each pound as we earn more income. </a:t>
          </a:r>
        </a:p>
      </dsp:txBody>
      <dsp:txXfrm>
        <a:off x="62712" y="142592"/>
        <a:ext cx="6541409" cy="1159235"/>
      </dsp:txXfrm>
    </dsp:sp>
    <dsp:sp modelId="{DF6821C6-C5EB-984C-A7C9-2DA6640788B0}">
      <dsp:nvSpPr>
        <dsp:cNvPr id="0" name=""/>
        <dsp:cNvSpPr/>
      </dsp:nvSpPr>
      <dsp:spPr>
        <a:xfrm>
          <a:off x="0" y="1416380"/>
          <a:ext cx="6666833" cy="1284659"/>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Interest Rates – higher interest rates may increase the amount of saved out of each extra pound reducing the mpc. </a:t>
          </a:r>
        </a:p>
      </dsp:txBody>
      <dsp:txXfrm>
        <a:off x="62712" y="1479092"/>
        <a:ext cx="6541409" cy="1159235"/>
      </dsp:txXfrm>
    </dsp:sp>
    <dsp:sp modelId="{9010DD08-66C3-774F-98EA-5083C35C105C}">
      <dsp:nvSpPr>
        <dsp:cNvPr id="0" name=""/>
        <dsp:cNvSpPr/>
      </dsp:nvSpPr>
      <dsp:spPr>
        <a:xfrm>
          <a:off x="0" y="2752880"/>
          <a:ext cx="6666833" cy="1284659"/>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If in the future higher prices are anticipated , the mpc may increase now/presently. </a:t>
          </a:r>
        </a:p>
      </dsp:txBody>
      <dsp:txXfrm>
        <a:off x="62712" y="2815592"/>
        <a:ext cx="6541409" cy="1159235"/>
      </dsp:txXfrm>
    </dsp:sp>
    <dsp:sp modelId="{05CD6F84-FBFA-8C47-8FCA-E21FF23D7C75}">
      <dsp:nvSpPr>
        <dsp:cNvPr id="0" name=""/>
        <dsp:cNvSpPr/>
      </dsp:nvSpPr>
      <dsp:spPr>
        <a:xfrm>
          <a:off x="0" y="4089379"/>
          <a:ext cx="6666833" cy="128465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Given higher tax rates less will be spent out of each pound </a:t>
          </a:r>
        </a:p>
      </dsp:txBody>
      <dsp:txXfrm>
        <a:off x="62712" y="4152091"/>
        <a:ext cx="6541409" cy="11592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6C683-6787-4F0A-B666-10436F7CA319}">
      <dsp:nvSpPr>
        <dsp:cNvPr id="0" name=""/>
        <dsp:cNvSpPr/>
      </dsp:nvSpPr>
      <dsp:spPr>
        <a:xfrm>
          <a:off x="668502" y="796307"/>
          <a:ext cx="1058062" cy="1058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C0ECBC-F972-420A-895F-E2913E290C59}">
      <dsp:nvSpPr>
        <dsp:cNvPr id="0" name=""/>
        <dsp:cNvSpPr/>
      </dsp:nvSpPr>
      <dsp:spPr>
        <a:xfrm>
          <a:off x="21909" y="2168280"/>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Firms are rational and seek to maximize their profits. Their expectations of economic growth etc are important. </a:t>
          </a:r>
        </a:p>
      </dsp:txBody>
      <dsp:txXfrm>
        <a:off x="21909" y="2168280"/>
        <a:ext cx="2351250" cy="720000"/>
      </dsp:txXfrm>
    </dsp:sp>
    <dsp:sp modelId="{E78C806E-7E11-4859-A32D-480333396129}">
      <dsp:nvSpPr>
        <dsp:cNvPr id="0" name=""/>
        <dsp:cNvSpPr/>
      </dsp:nvSpPr>
      <dsp:spPr>
        <a:xfrm>
          <a:off x="3431221" y="796307"/>
          <a:ext cx="1058062" cy="1058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8B49BB-B24F-4573-BC54-558C198685AA}">
      <dsp:nvSpPr>
        <dsp:cNvPr id="0" name=""/>
        <dsp:cNvSpPr/>
      </dsp:nvSpPr>
      <dsp:spPr>
        <a:xfrm>
          <a:off x="2784627" y="2168280"/>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Business Confidence is the future expectation firms have of the economy- growth, employment, consumer confidence, etc. </a:t>
          </a:r>
        </a:p>
      </dsp:txBody>
      <dsp:txXfrm>
        <a:off x="2784627" y="2168280"/>
        <a:ext cx="235125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9C11B-546D-7647-9D2A-156FFD743E8B}">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Savings are related to consumption and income </a:t>
          </a:r>
        </a:p>
      </dsp:txBody>
      <dsp:txXfrm>
        <a:off x="307345" y="1546"/>
        <a:ext cx="3222855" cy="1933713"/>
      </dsp:txXfrm>
    </dsp:sp>
    <dsp:sp modelId="{4D6BC5EE-ED8A-F14E-BD5A-EF58C40E84DD}">
      <dsp:nvSpPr>
        <dsp:cNvPr id="0" name=""/>
        <dsp:cNvSpPr/>
      </dsp:nvSpPr>
      <dsp:spPr>
        <a:xfrm>
          <a:off x="3852486" y="1546"/>
          <a:ext cx="3222855" cy="1933713"/>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If more is being consumed out of income, then we are saving less. </a:t>
          </a:r>
        </a:p>
      </dsp:txBody>
      <dsp:txXfrm>
        <a:off x="3852486" y="1546"/>
        <a:ext cx="3222855" cy="1933713"/>
      </dsp:txXfrm>
    </dsp:sp>
    <dsp:sp modelId="{8C95D86F-5F30-224D-A8E1-1ADC59CA575C}">
      <dsp:nvSpPr>
        <dsp:cNvPr id="0" name=""/>
        <dsp:cNvSpPr/>
      </dsp:nvSpPr>
      <dsp:spPr>
        <a:xfrm>
          <a:off x="7397627" y="1546"/>
          <a:ext cx="3222855" cy="1933713"/>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Savings will depend on the following factors: </a:t>
          </a:r>
        </a:p>
      </dsp:txBody>
      <dsp:txXfrm>
        <a:off x="7397627" y="1546"/>
        <a:ext cx="3222855" cy="1933713"/>
      </dsp:txXfrm>
    </dsp:sp>
    <dsp:sp modelId="{F7092E5F-2E2F-BF49-955B-7FE7E1954EC6}">
      <dsp:nvSpPr>
        <dsp:cNvPr id="0" name=""/>
        <dsp:cNvSpPr/>
      </dsp:nvSpPr>
      <dsp:spPr>
        <a:xfrm>
          <a:off x="307345" y="2257545"/>
          <a:ext cx="3222855" cy="1933713"/>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Interest Rates – if these increase then savings are likely to increase </a:t>
          </a:r>
        </a:p>
      </dsp:txBody>
      <dsp:txXfrm>
        <a:off x="307345" y="2257545"/>
        <a:ext cx="3222855" cy="1933713"/>
      </dsp:txXfrm>
    </dsp:sp>
    <dsp:sp modelId="{8043B546-1514-AC4E-89C8-D776ED3A097D}">
      <dsp:nvSpPr>
        <dsp:cNvPr id="0" name=""/>
        <dsp:cNvSpPr/>
      </dsp:nvSpPr>
      <dsp:spPr>
        <a:xfrm>
          <a:off x="3852486" y="2257545"/>
          <a:ext cx="3222855" cy="1933713"/>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Income levels – Higher income groups will probably save more out of each extra pound (their MPS is greater) </a:t>
          </a:r>
        </a:p>
      </dsp:txBody>
      <dsp:txXfrm>
        <a:off x="3852486" y="2257545"/>
        <a:ext cx="3222855" cy="1933713"/>
      </dsp:txXfrm>
    </dsp:sp>
    <dsp:sp modelId="{3D4CBDB0-C281-A242-923A-60654AA0EAF7}">
      <dsp:nvSpPr>
        <dsp:cNvPr id="0" name=""/>
        <dsp:cNvSpPr/>
      </dsp:nvSpPr>
      <dsp:spPr>
        <a:xfrm>
          <a:off x="7397627" y="2257545"/>
          <a:ext cx="3222855" cy="193371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Inflation: inflation reduces the purchasing power of peoples’ savings. To maintain the same level of real savings they increase the amount that they save.</a:t>
          </a:r>
        </a:p>
      </dsp:txBody>
      <dsp:txXfrm>
        <a:off x="7397627" y="2257545"/>
        <a:ext cx="3222855" cy="19337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BD9E00-4C43-D848-8DE2-12877E77462D}">
      <dsp:nvSpPr>
        <dsp:cNvPr id="0" name=""/>
        <dsp:cNvSpPr/>
      </dsp:nvSpPr>
      <dsp:spPr>
        <a:xfrm>
          <a:off x="1748064" y="2975"/>
          <a:ext cx="3342605" cy="200556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INVESTMENT IS DEFINED AS _ </a:t>
          </a:r>
        </a:p>
      </dsp:txBody>
      <dsp:txXfrm>
        <a:off x="1748064" y="2975"/>
        <a:ext cx="3342605" cy="2005563"/>
      </dsp:txXfrm>
    </dsp:sp>
    <dsp:sp modelId="{596BD5B3-1931-5541-AC60-1577E0D4E36D}">
      <dsp:nvSpPr>
        <dsp:cNvPr id="0" name=""/>
        <dsp:cNvSpPr/>
      </dsp:nvSpPr>
      <dsp:spPr>
        <a:xfrm>
          <a:off x="5424930" y="2975"/>
          <a:ext cx="3342605" cy="200556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Investment in capital goods and technology is a form of spending on output. It is an injection into the circular flow of income, and it is an addition to total economic wealth of a country.</a:t>
          </a:r>
        </a:p>
      </dsp:txBody>
      <dsp:txXfrm>
        <a:off x="5424930" y="2975"/>
        <a:ext cx="3342605" cy="2005563"/>
      </dsp:txXfrm>
    </dsp:sp>
    <dsp:sp modelId="{201ABC16-BDF5-B84D-803D-48AA04C6A13F}">
      <dsp:nvSpPr>
        <dsp:cNvPr id="0" name=""/>
        <dsp:cNvSpPr/>
      </dsp:nvSpPr>
      <dsp:spPr>
        <a:xfrm>
          <a:off x="1748064" y="2342799"/>
          <a:ext cx="3342605" cy="200556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Investment has two elements /types </a:t>
          </a:r>
        </a:p>
      </dsp:txBody>
      <dsp:txXfrm>
        <a:off x="1748064" y="2342799"/>
        <a:ext cx="3342605" cy="2005563"/>
      </dsp:txXfrm>
    </dsp:sp>
    <dsp:sp modelId="{6E3703FE-7FE3-8F44-B9FB-9686E2C0C6EE}">
      <dsp:nvSpPr>
        <dsp:cNvPr id="0" name=""/>
        <dsp:cNvSpPr/>
      </dsp:nvSpPr>
      <dsp:spPr>
        <a:xfrm>
          <a:off x="5424930" y="2342799"/>
          <a:ext cx="3342605" cy="200556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Gross Investment – the total value of all new physical capital ( machinery, robots, technology buildings and equipment) that is produced or bought in ana economy over a stated time period, usually 12 months . Gross Investment is made up of replacement investment ( investment used to maintain existing capital  and net investment – new investment in capital used to increase capital stock )</a:t>
          </a:r>
        </a:p>
      </dsp:txBody>
      <dsp:txXfrm>
        <a:off x="5424930" y="2342799"/>
        <a:ext cx="3342605" cy="20055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A4EEAA-C852-4DFB-8C93-DFF6048EF546}">
      <dsp:nvSpPr>
        <dsp:cNvPr id="0" name=""/>
        <dsp:cNvSpPr/>
      </dsp:nvSpPr>
      <dsp:spPr>
        <a:xfrm>
          <a:off x="491620" y="180064"/>
          <a:ext cx="674736" cy="6747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678EFB-2D60-4BB6-A289-9801F240CC21}">
      <dsp:nvSpPr>
        <dsp:cNvPr id="0" name=""/>
        <dsp:cNvSpPr/>
      </dsp:nvSpPr>
      <dsp:spPr>
        <a:xfrm>
          <a:off x="79281" y="1126079"/>
          <a:ext cx="1499414" cy="862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Economic Growth: increasing GDP/GNP encourages firms to invest in new capital meeting increased demand given consumer confidence.  (The reverse is true) </a:t>
          </a:r>
        </a:p>
      </dsp:txBody>
      <dsp:txXfrm>
        <a:off x="79281" y="1126079"/>
        <a:ext cx="1499414" cy="862163"/>
      </dsp:txXfrm>
    </dsp:sp>
    <dsp:sp modelId="{57D2A81C-A5BA-4CE5-BD34-3146341C4689}">
      <dsp:nvSpPr>
        <dsp:cNvPr id="0" name=""/>
        <dsp:cNvSpPr/>
      </dsp:nvSpPr>
      <dsp:spPr>
        <a:xfrm>
          <a:off x="2253431" y="180064"/>
          <a:ext cx="674736" cy="6747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4F8A0-0A16-4697-A2D6-B742EACEC7C0}">
      <dsp:nvSpPr>
        <dsp:cNvPr id="0" name=""/>
        <dsp:cNvSpPr/>
      </dsp:nvSpPr>
      <dsp:spPr>
        <a:xfrm>
          <a:off x="1841092" y="1126079"/>
          <a:ext cx="1499414" cy="862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Business Confidence and Expectations </a:t>
          </a:r>
        </a:p>
      </dsp:txBody>
      <dsp:txXfrm>
        <a:off x="1841092" y="1126079"/>
        <a:ext cx="1499414" cy="862163"/>
      </dsp:txXfrm>
    </dsp:sp>
    <dsp:sp modelId="{40B1EE17-9721-4157-9189-4C0ED38F2CA2}">
      <dsp:nvSpPr>
        <dsp:cNvPr id="0" name=""/>
        <dsp:cNvSpPr/>
      </dsp:nvSpPr>
      <dsp:spPr>
        <a:xfrm>
          <a:off x="4015243" y="180064"/>
          <a:ext cx="674736" cy="6747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2647D8-BCF4-4D27-ACAB-8FFA9FF3CF57}">
      <dsp:nvSpPr>
        <dsp:cNvPr id="0" name=""/>
        <dsp:cNvSpPr/>
      </dsp:nvSpPr>
      <dsp:spPr>
        <a:xfrm>
          <a:off x="3602904" y="1126079"/>
          <a:ext cx="1499414" cy="862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Confidence about economic growth, inflation and employment conditions encourage investment. </a:t>
          </a:r>
        </a:p>
      </dsp:txBody>
      <dsp:txXfrm>
        <a:off x="3602904" y="1126079"/>
        <a:ext cx="1499414" cy="862163"/>
      </dsp:txXfrm>
    </dsp:sp>
    <dsp:sp modelId="{D05A68BE-30AC-4BD4-8A53-08FC2A10E68E}">
      <dsp:nvSpPr>
        <dsp:cNvPr id="0" name=""/>
        <dsp:cNvSpPr/>
      </dsp:nvSpPr>
      <dsp:spPr>
        <a:xfrm>
          <a:off x="1372526" y="2363095"/>
          <a:ext cx="674736" cy="6747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88B70C-DF8B-465A-926C-705648501B0C}">
      <dsp:nvSpPr>
        <dsp:cNvPr id="0" name=""/>
        <dsp:cNvSpPr/>
      </dsp:nvSpPr>
      <dsp:spPr>
        <a:xfrm>
          <a:off x="960187" y="3309110"/>
          <a:ext cx="1499414" cy="862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Increased capital expenditure should follow</a:t>
          </a:r>
        </a:p>
      </dsp:txBody>
      <dsp:txXfrm>
        <a:off x="960187" y="3309110"/>
        <a:ext cx="1499414" cy="862163"/>
      </dsp:txXfrm>
    </dsp:sp>
    <dsp:sp modelId="{23396F87-E8BE-4F8C-95A7-6270C66276CD}">
      <dsp:nvSpPr>
        <dsp:cNvPr id="0" name=""/>
        <dsp:cNvSpPr/>
      </dsp:nvSpPr>
      <dsp:spPr>
        <a:xfrm>
          <a:off x="3134337" y="2363095"/>
          <a:ext cx="674736" cy="67473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001397-D680-4F7B-9828-8674A4F061BC}">
      <dsp:nvSpPr>
        <dsp:cNvPr id="0" name=""/>
        <dsp:cNvSpPr/>
      </dsp:nvSpPr>
      <dsp:spPr>
        <a:xfrm>
          <a:off x="2721998" y="3309110"/>
          <a:ext cx="1499414" cy="862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Consumer Confidence – Can you explain how this leads to increased investment </a:t>
          </a:r>
        </a:p>
      </dsp:txBody>
      <dsp:txXfrm>
        <a:off x="2721998" y="3309110"/>
        <a:ext cx="1499414" cy="862163"/>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E5C14-6FC1-CEE7-84F5-8FA3C87BC49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ADB3E8C-E1AD-10B0-E3BD-735DBF34B2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20210A0-6EAA-74B7-E199-1CA8D572D67E}"/>
              </a:ext>
            </a:extLst>
          </p:cNvPr>
          <p:cNvSpPr>
            <a:spLocks noGrp="1"/>
          </p:cNvSpPr>
          <p:nvPr>
            <p:ph type="dt" sz="half" idx="10"/>
          </p:nvPr>
        </p:nvSpPr>
        <p:spPr/>
        <p:txBody>
          <a:bodyPr/>
          <a:lstStyle/>
          <a:p>
            <a:fld id="{F073E9DC-0917-8049-A322-096F0CB1A6E1}" type="datetimeFigureOut">
              <a:rPr lang="en-US" smtClean="0"/>
              <a:t>3/25/25</a:t>
            </a:fld>
            <a:endParaRPr lang="en-US" dirty="0"/>
          </a:p>
        </p:txBody>
      </p:sp>
      <p:sp>
        <p:nvSpPr>
          <p:cNvPr id="5" name="Footer Placeholder 4">
            <a:extLst>
              <a:ext uri="{FF2B5EF4-FFF2-40B4-BE49-F238E27FC236}">
                <a16:creationId xmlns:a16="http://schemas.microsoft.com/office/drawing/2014/main" id="{CD151EC4-0B15-3739-A109-65D6B32452B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AE9D533-7AAB-E251-4909-11D4A68B1150}"/>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2854833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FE5E3-93DC-7053-B66B-FD7804CE979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F28C459-660B-0E0F-A0EA-6B07A3B1FDD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1573E1-6271-310A-6C6A-3C3A7DC79097}"/>
              </a:ext>
            </a:extLst>
          </p:cNvPr>
          <p:cNvSpPr>
            <a:spLocks noGrp="1"/>
          </p:cNvSpPr>
          <p:nvPr>
            <p:ph type="dt" sz="half" idx="10"/>
          </p:nvPr>
        </p:nvSpPr>
        <p:spPr/>
        <p:txBody>
          <a:bodyPr/>
          <a:lstStyle/>
          <a:p>
            <a:fld id="{F073E9DC-0917-8049-A322-096F0CB1A6E1}" type="datetimeFigureOut">
              <a:rPr lang="en-US" smtClean="0"/>
              <a:t>3/25/25</a:t>
            </a:fld>
            <a:endParaRPr lang="en-US" dirty="0"/>
          </a:p>
        </p:txBody>
      </p:sp>
      <p:sp>
        <p:nvSpPr>
          <p:cNvPr id="5" name="Footer Placeholder 4">
            <a:extLst>
              <a:ext uri="{FF2B5EF4-FFF2-40B4-BE49-F238E27FC236}">
                <a16:creationId xmlns:a16="http://schemas.microsoft.com/office/drawing/2014/main" id="{4BCAC16E-F5F8-9111-B75E-1FA61728B5D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FDD25F9-A34B-10E4-2D96-702151AE55D7}"/>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3374681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22027-C99E-1CE7-367C-B4711B77AD8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2AAEE5A-47A6-4CC8-77B7-E336B2C3A83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E5D75B3-0C98-9492-0818-D0E3F64905EA}"/>
              </a:ext>
            </a:extLst>
          </p:cNvPr>
          <p:cNvSpPr>
            <a:spLocks noGrp="1"/>
          </p:cNvSpPr>
          <p:nvPr>
            <p:ph type="dt" sz="half" idx="10"/>
          </p:nvPr>
        </p:nvSpPr>
        <p:spPr/>
        <p:txBody>
          <a:bodyPr/>
          <a:lstStyle/>
          <a:p>
            <a:fld id="{F073E9DC-0917-8049-A322-096F0CB1A6E1}" type="datetimeFigureOut">
              <a:rPr lang="en-US" smtClean="0"/>
              <a:t>3/25/25</a:t>
            </a:fld>
            <a:endParaRPr lang="en-US" dirty="0"/>
          </a:p>
        </p:txBody>
      </p:sp>
      <p:sp>
        <p:nvSpPr>
          <p:cNvPr id="5" name="Footer Placeholder 4">
            <a:extLst>
              <a:ext uri="{FF2B5EF4-FFF2-40B4-BE49-F238E27FC236}">
                <a16:creationId xmlns:a16="http://schemas.microsoft.com/office/drawing/2014/main" id="{0A2A90EE-D450-DF8B-FDC0-77E4AAC1367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7D6A64-8390-6288-B035-36B2C3B6A99F}"/>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2580846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772-A46A-FD88-AAA8-F66FFF4C995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93F359A-A1A4-7465-3E8B-85507051C9E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9365A85-F972-C0D2-F6BB-AE156A75842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72EE251-D149-6F0F-27DF-83EEB729CE57}"/>
              </a:ext>
            </a:extLst>
          </p:cNvPr>
          <p:cNvSpPr>
            <a:spLocks noGrp="1"/>
          </p:cNvSpPr>
          <p:nvPr>
            <p:ph type="dt" sz="half" idx="10"/>
          </p:nvPr>
        </p:nvSpPr>
        <p:spPr/>
        <p:txBody>
          <a:bodyPr/>
          <a:lstStyle/>
          <a:p>
            <a:fld id="{F073E9DC-0917-8049-A322-096F0CB1A6E1}" type="datetimeFigureOut">
              <a:rPr lang="en-US" smtClean="0"/>
              <a:t>3/25/25</a:t>
            </a:fld>
            <a:endParaRPr lang="en-US" dirty="0"/>
          </a:p>
        </p:txBody>
      </p:sp>
      <p:sp>
        <p:nvSpPr>
          <p:cNvPr id="6" name="Footer Placeholder 5">
            <a:extLst>
              <a:ext uri="{FF2B5EF4-FFF2-40B4-BE49-F238E27FC236}">
                <a16:creationId xmlns:a16="http://schemas.microsoft.com/office/drawing/2014/main" id="{18978B32-CA21-2A59-6813-F7D2CD533F2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0FC8B1D-F92B-7F05-649B-96CEB6B310CB}"/>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1501255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AA702-BE57-A6E4-DF24-1E7CB614DA5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D015669-2215-C10E-54F5-BB4E6516C5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A79BC8-411D-DCD7-2960-C011CC8ACC0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7F52595-E9DC-E638-D648-CBEA25451E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13DF377-31E6-8A15-BADE-0B2F576C8C3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79D9F70-55DF-800F-97DF-0268A8034F23}"/>
              </a:ext>
            </a:extLst>
          </p:cNvPr>
          <p:cNvSpPr>
            <a:spLocks noGrp="1"/>
          </p:cNvSpPr>
          <p:nvPr>
            <p:ph type="dt" sz="half" idx="10"/>
          </p:nvPr>
        </p:nvSpPr>
        <p:spPr/>
        <p:txBody>
          <a:bodyPr/>
          <a:lstStyle/>
          <a:p>
            <a:fld id="{F073E9DC-0917-8049-A322-096F0CB1A6E1}" type="datetimeFigureOut">
              <a:rPr lang="en-US" smtClean="0"/>
              <a:t>3/25/25</a:t>
            </a:fld>
            <a:endParaRPr lang="en-US" dirty="0"/>
          </a:p>
        </p:txBody>
      </p:sp>
      <p:sp>
        <p:nvSpPr>
          <p:cNvPr id="8" name="Footer Placeholder 7">
            <a:extLst>
              <a:ext uri="{FF2B5EF4-FFF2-40B4-BE49-F238E27FC236}">
                <a16:creationId xmlns:a16="http://schemas.microsoft.com/office/drawing/2014/main" id="{22BE7876-2062-508A-AA03-D63700CA3CD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CE043E3-C24D-F985-1E0B-BFBB14194264}"/>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2153618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06CA4-9EC6-56F2-9389-27086E9098C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05C3D35-B92F-A982-26A2-E70489E56C57}"/>
              </a:ext>
            </a:extLst>
          </p:cNvPr>
          <p:cNvSpPr>
            <a:spLocks noGrp="1"/>
          </p:cNvSpPr>
          <p:nvPr>
            <p:ph type="dt" sz="half" idx="10"/>
          </p:nvPr>
        </p:nvSpPr>
        <p:spPr/>
        <p:txBody>
          <a:bodyPr/>
          <a:lstStyle/>
          <a:p>
            <a:fld id="{F073E9DC-0917-8049-A322-096F0CB1A6E1}" type="datetimeFigureOut">
              <a:rPr lang="en-US" smtClean="0"/>
              <a:t>3/25/25</a:t>
            </a:fld>
            <a:endParaRPr lang="en-US" dirty="0"/>
          </a:p>
        </p:txBody>
      </p:sp>
      <p:sp>
        <p:nvSpPr>
          <p:cNvPr id="4" name="Footer Placeholder 3">
            <a:extLst>
              <a:ext uri="{FF2B5EF4-FFF2-40B4-BE49-F238E27FC236}">
                <a16:creationId xmlns:a16="http://schemas.microsoft.com/office/drawing/2014/main" id="{5E0020F0-C8E9-E5F4-FC77-D824E9C94C3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3FDF1F0-52C9-43E8-FEB9-C6203310454D}"/>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23389183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47A41B-DA4B-469B-69B3-525E5730EFF8}"/>
              </a:ext>
            </a:extLst>
          </p:cNvPr>
          <p:cNvSpPr>
            <a:spLocks noGrp="1"/>
          </p:cNvSpPr>
          <p:nvPr>
            <p:ph type="dt" sz="half" idx="10"/>
          </p:nvPr>
        </p:nvSpPr>
        <p:spPr/>
        <p:txBody>
          <a:bodyPr/>
          <a:lstStyle/>
          <a:p>
            <a:fld id="{F073E9DC-0917-8049-A322-096F0CB1A6E1}" type="datetimeFigureOut">
              <a:rPr lang="en-US" smtClean="0"/>
              <a:t>3/25/25</a:t>
            </a:fld>
            <a:endParaRPr lang="en-US" dirty="0"/>
          </a:p>
        </p:txBody>
      </p:sp>
      <p:sp>
        <p:nvSpPr>
          <p:cNvPr id="3" name="Footer Placeholder 2">
            <a:extLst>
              <a:ext uri="{FF2B5EF4-FFF2-40B4-BE49-F238E27FC236}">
                <a16:creationId xmlns:a16="http://schemas.microsoft.com/office/drawing/2014/main" id="{E7D155C0-1FBA-742E-0444-A8E3E1E9AB2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F5D9AF9-52FC-6E35-662E-46BB26795E5F}"/>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625131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10CCB-7D71-A64C-0057-1F8038598CC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2E8E220-6878-342A-31F6-B57FB85FBB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610ABC0-C254-4FFE-CF2A-1E14CC79D3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25A2FC5-8FF0-59D1-630A-9ED18C3EDF09}"/>
              </a:ext>
            </a:extLst>
          </p:cNvPr>
          <p:cNvSpPr>
            <a:spLocks noGrp="1"/>
          </p:cNvSpPr>
          <p:nvPr>
            <p:ph type="dt" sz="half" idx="10"/>
          </p:nvPr>
        </p:nvSpPr>
        <p:spPr/>
        <p:txBody>
          <a:bodyPr/>
          <a:lstStyle/>
          <a:p>
            <a:fld id="{F073E9DC-0917-8049-A322-096F0CB1A6E1}" type="datetimeFigureOut">
              <a:rPr lang="en-US" smtClean="0"/>
              <a:t>3/25/25</a:t>
            </a:fld>
            <a:endParaRPr lang="en-US" dirty="0"/>
          </a:p>
        </p:txBody>
      </p:sp>
      <p:sp>
        <p:nvSpPr>
          <p:cNvPr id="6" name="Footer Placeholder 5">
            <a:extLst>
              <a:ext uri="{FF2B5EF4-FFF2-40B4-BE49-F238E27FC236}">
                <a16:creationId xmlns:a16="http://schemas.microsoft.com/office/drawing/2014/main" id="{A871CD14-8A40-F34D-B3CA-361BA33ABD6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602A258-73C5-5EE2-F13C-911279823C22}"/>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3609019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1A7C7-E373-005C-9B8C-FEC3ED6460E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9EEEF5C-3041-FDC2-BB38-7526A8865C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D8CFF6C9-E7C7-AD75-4FEA-3D437FCF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56F716-C834-0205-EAE3-EF4CBDF8AA6B}"/>
              </a:ext>
            </a:extLst>
          </p:cNvPr>
          <p:cNvSpPr>
            <a:spLocks noGrp="1"/>
          </p:cNvSpPr>
          <p:nvPr>
            <p:ph type="dt" sz="half" idx="10"/>
          </p:nvPr>
        </p:nvSpPr>
        <p:spPr/>
        <p:txBody>
          <a:bodyPr/>
          <a:lstStyle/>
          <a:p>
            <a:fld id="{F073E9DC-0917-8049-A322-096F0CB1A6E1}" type="datetimeFigureOut">
              <a:rPr lang="en-US" smtClean="0"/>
              <a:t>3/25/25</a:t>
            </a:fld>
            <a:endParaRPr lang="en-US" dirty="0"/>
          </a:p>
        </p:txBody>
      </p:sp>
      <p:sp>
        <p:nvSpPr>
          <p:cNvPr id="6" name="Footer Placeholder 5">
            <a:extLst>
              <a:ext uri="{FF2B5EF4-FFF2-40B4-BE49-F238E27FC236}">
                <a16:creationId xmlns:a16="http://schemas.microsoft.com/office/drawing/2014/main" id="{F07F843F-9F4E-F34A-0C75-615950CC23A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E6FC289-E3CB-4E02-9B87-2E9D0F6FEEFF}"/>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1606221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2F9F6-605F-0EF2-92A3-CEACC1807DE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EE6331D-3800-A941-811F-28E08B8030B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C9D62E5-7647-0D07-1ABC-B68B5DF26E36}"/>
              </a:ext>
            </a:extLst>
          </p:cNvPr>
          <p:cNvSpPr>
            <a:spLocks noGrp="1"/>
          </p:cNvSpPr>
          <p:nvPr>
            <p:ph type="dt" sz="half" idx="10"/>
          </p:nvPr>
        </p:nvSpPr>
        <p:spPr/>
        <p:txBody>
          <a:bodyPr/>
          <a:lstStyle/>
          <a:p>
            <a:fld id="{F073E9DC-0917-8049-A322-096F0CB1A6E1}" type="datetimeFigureOut">
              <a:rPr lang="en-US" smtClean="0"/>
              <a:t>3/25/25</a:t>
            </a:fld>
            <a:endParaRPr lang="en-US" dirty="0"/>
          </a:p>
        </p:txBody>
      </p:sp>
      <p:sp>
        <p:nvSpPr>
          <p:cNvPr id="5" name="Footer Placeholder 4">
            <a:extLst>
              <a:ext uri="{FF2B5EF4-FFF2-40B4-BE49-F238E27FC236}">
                <a16:creationId xmlns:a16="http://schemas.microsoft.com/office/drawing/2014/main" id="{21A5A8AA-F5E3-FC8C-2FC2-713A7440AF1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3812CAD-2CA5-493A-F1F9-B7C5C4FF39C8}"/>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3488352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B3225C-CF70-F5BB-E9C5-E22582F02CC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952B7A-12A1-D56F-3F67-0AA26BC3A2F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C09F94-5C9D-CB9E-EE9E-F4552517EF2F}"/>
              </a:ext>
            </a:extLst>
          </p:cNvPr>
          <p:cNvSpPr>
            <a:spLocks noGrp="1"/>
          </p:cNvSpPr>
          <p:nvPr>
            <p:ph type="dt" sz="half" idx="10"/>
          </p:nvPr>
        </p:nvSpPr>
        <p:spPr/>
        <p:txBody>
          <a:bodyPr/>
          <a:lstStyle/>
          <a:p>
            <a:fld id="{F073E9DC-0917-8049-A322-096F0CB1A6E1}" type="datetimeFigureOut">
              <a:rPr lang="en-US" smtClean="0"/>
              <a:t>3/25/25</a:t>
            </a:fld>
            <a:endParaRPr lang="en-US" dirty="0"/>
          </a:p>
        </p:txBody>
      </p:sp>
      <p:sp>
        <p:nvSpPr>
          <p:cNvPr id="5" name="Footer Placeholder 4">
            <a:extLst>
              <a:ext uri="{FF2B5EF4-FFF2-40B4-BE49-F238E27FC236}">
                <a16:creationId xmlns:a16="http://schemas.microsoft.com/office/drawing/2014/main" id="{553A96BE-07D8-D4D8-BE26-51CFDCFFB2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260B0C-83FF-4640-886B-C14684A1F55F}"/>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2118514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1F1B64-EFAF-879D-D32A-C3AB505A4E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4A063DE-C840-F3E4-033A-2EA7AE8766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F81A56-BC5E-5539-F110-80D54FBD3B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073E9DC-0917-8049-A322-096F0CB1A6E1}" type="datetimeFigureOut">
              <a:rPr lang="en-US" smtClean="0"/>
              <a:t>3/25/25</a:t>
            </a:fld>
            <a:endParaRPr lang="en-US" dirty="0"/>
          </a:p>
        </p:txBody>
      </p:sp>
      <p:sp>
        <p:nvSpPr>
          <p:cNvPr id="5" name="Footer Placeholder 4">
            <a:extLst>
              <a:ext uri="{FF2B5EF4-FFF2-40B4-BE49-F238E27FC236}">
                <a16:creationId xmlns:a16="http://schemas.microsoft.com/office/drawing/2014/main" id="{C6346222-8285-280A-BDA2-DD7E4ACD30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A0E127BA-F540-8775-5718-BC0A7CF9F0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227141-7DE2-644C-AF43-DCDD54ABA723}" type="slidenum">
              <a:rPr lang="en-US" smtClean="0"/>
              <a:t>‹#›</a:t>
            </a:fld>
            <a:endParaRPr lang="en-US" dirty="0"/>
          </a:p>
        </p:txBody>
      </p:sp>
    </p:spTree>
    <p:extLst>
      <p:ext uri="{BB962C8B-B14F-4D97-AF65-F5344CB8AC3E}">
        <p14:creationId xmlns:p14="http://schemas.microsoft.com/office/powerpoint/2010/main" val="9373439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6.xml"/><Relationship Id="rId1" Type="http://schemas.openxmlformats.org/officeDocument/2006/relationships/video" Target="https://www.youtube.com/embed/o5iot_ZsoV0?start=2&amp;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slideLayout" Target="../slideLayouts/slideLayout5.xml"/><Relationship Id="rId1" Type="http://schemas.openxmlformats.org/officeDocument/2006/relationships/video" Target="https://www.youtube.com/embed/fk6GE5nqSys?feature=oembed" TargetMode="Externa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hyperlink" Target="https://cepr.org/voxeu/columns/impact-higher-interest-rates-uk-firms" TargetMode="External"/><Relationship Id="rId2" Type="http://schemas.openxmlformats.org/officeDocument/2006/relationships/diagramData" Target="../diagrams/data7.xml"/><Relationship Id="rId1" Type="http://schemas.openxmlformats.org/officeDocument/2006/relationships/slideLayout" Target="../slideLayouts/slideLayout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xml"/><Relationship Id="rId1" Type="http://schemas.openxmlformats.org/officeDocument/2006/relationships/video" Target="https://www.youtube.com/embed/TqzoMxGzjnU?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C73BBEEF-B456-4A39-B44B-5A53E698A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4" name="Picture 3">
            <a:extLst>
              <a:ext uri="{FF2B5EF4-FFF2-40B4-BE49-F238E27FC236}">
                <a16:creationId xmlns:a16="http://schemas.microsoft.com/office/drawing/2014/main" id="{51C4580F-F9DD-563E-2E1E-15024A45A923}"/>
              </a:ext>
            </a:extLst>
          </p:cNvPr>
          <p:cNvPicPr>
            <a:picLocks noChangeAspect="1"/>
          </p:cNvPicPr>
          <p:nvPr/>
        </p:nvPicPr>
        <p:blipFill rotWithShape="1">
          <a:blip r:embed="rId2"/>
          <a:srcRect l="33333"/>
          <a:stretch/>
        </p:blipFill>
        <p:spPr>
          <a:xfrm>
            <a:off x="1" y="10"/>
            <a:ext cx="6096000" cy="6857990"/>
          </a:xfrm>
          <a:prstGeom prst="rect">
            <a:avLst/>
          </a:prstGeom>
        </p:spPr>
      </p:pic>
      <p:sp useBgFill="1">
        <p:nvSpPr>
          <p:cNvPr id="10" name="Rectangle 9">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C8617C-E8FF-4A1F-55C5-7972389565AF}"/>
              </a:ext>
            </a:extLst>
          </p:cNvPr>
          <p:cNvSpPr>
            <a:spLocks noGrp="1"/>
          </p:cNvSpPr>
          <p:nvPr>
            <p:ph type="ctrTitle"/>
          </p:nvPr>
        </p:nvSpPr>
        <p:spPr>
          <a:xfrm>
            <a:off x="6807575" y="771099"/>
            <a:ext cx="4658109" cy="3630304"/>
          </a:xfrm>
        </p:spPr>
        <p:txBody>
          <a:bodyPr anchor="t">
            <a:normAutofit/>
          </a:bodyPr>
          <a:lstStyle/>
          <a:p>
            <a:pPr algn="l"/>
            <a:r>
              <a:rPr lang="en-US" sz="4800" dirty="0"/>
              <a:t>Consumption &amp; Investment </a:t>
            </a:r>
          </a:p>
        </p:txBody>
      </p:sp>
      <p:sp useBgFill="1">
        <p:nvSpPr>
          <p:cNvPr id="12" name="Rectangle 11">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5143500"/>
            <a:ext cx="6096000" cy="1714500"/>
          </a:xfrm>
          <a:prstGeom prst="rect">
            <a:avLst/>
          </a:prstGeom>
          <a:ln>
            <a:noFill/>
          </a:ln>
          <a:effectLst>
            <a:outerShdw blurRad="342900" dist="127000" dir="2400000" sx="90000" sy="90000" algn="t" rotWithShape="0">
              <a:srgbClr val="000000">
                <a:alpha val="2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43178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9410FDD-FCFD-3BC4-89E0-C27B2BA61D6E}"/>
              </a:ext>
            </a:extLst>
          </p:cNvPr>
          <p:cNvPicPr>
            <a:picLocks noChangeAspect="1"/>
          </p:cNvPicPr>
          <p:nvPr/>
        </p:nvPicPr>
        <p:blipFill>
          <a:blip r:embed="rId2">
            <a:duotone>
              <a:schemeClr val="bg2">
                <a:shade val="45000"/>
                <a:satMod val="135000"/>
              </a:schemeClr>
              <a:prstClr val="white"/>
            </a:duotone>
          </a:blip>
          <a:srcRect b="625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CDFD9F-B897-76E0-B840-39C2008CF4F3}"/>
              </a:ext>
            </a:extLst>
          </p:cNvPr>
          <p:cNvSpPr>
            <a:spLocks noGrp="1"/>
          </p:cNvSpPr>
          <p:nvPr>
            <p:ph type="title"/>
          </p:nvPr>
        </p:nvSpPr>
        <p:spPr>
          <a:xfrm>
            <a:off x="838200" y="365125"/>
            <a:ext cx="10515600" cy="1325563"/>
          </a:xfrm>
        </p:spPr>
        <p:txBody>
          <a:bodyPr>
            <a:normAutofit/>
          </a:bodyPr>
          <a:lstStyle/>
          <a:p>
            <a:r>
              <a:rPr lang="en-US" dirty="0"/>
              <a:t> CONSUMPTION </a:t>
            </a:r>
          </a:p>
        </p:txBody>
      </p:sp>
      <p:graphicFrame>
        <p:nvGraphicFramePr>
          <p:cNvPr id="5" name="Content Placeholder 2">
            <a:extLst>
              <a:ext uri="{FF2B5EF4-FFF2-40B4-BE49-F238E27FC236}">
                <a16:creationId xmlns:a16="http://schemas.microsoft.com/office/drawing/2014/main" id="{CED45DAD-2C11-578B-786B-A67D5394B2FC}"/>
              </a:ext>
            </a:extLst>
          </p:cNvPr>
          <p:cNvGraphicFramePr>
            <a:graphicFrameLocks noGrp="1"/>
          </p:cNvGraphicFramePr>
          <p:nvPr>
            <p:ph idx="1"/>
            <p:extLst>
              <p:ext uri="{D42A27DB-BD31-4B8C-83A1-F6EECF244321}">
                <p14:modId xmlns:p14="http://schemas.microsoft.com/office/powerpoint/2010/main" val="64517275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55673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5A9901-C6CE-2AE5-EB18-0D793F0C28F7}"/>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rPr>
              <a:t>Factors Affecting the Amount of Consumption </a:t>
            </a:r>
          </a:p>
        </p:txBody>
      </p:sp>
      <p:sp>
        <p:nvSpPr>
          <p:cNvPr id="14"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9215DBE1-EFF6-7B0E-D333-1C531971D3A4}"/>
              </a:ext>
            </a:extLst>
          </p:cNvPr>
          <p:cNvGraphicFramePr>
            <a:graphicFrameLocks noGrp="1"/>
          </p:cNvGraphicFramePr>
          <p:nvPr>
            <p:ph idx="1"/>
            <p:extLst>
              <p:ext uri="{D42A27DB-BD31-4B8C-83A1-F6EECF244321}">
                <p14:modId xmlns:p14="http://schemas.microsoft.com/office/powerpoint/2010/main" val="69964274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4684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DED45-FFD8-5057-E6E6-75A70EDC6392}"/>
              </a:ext>
            </a:extLst>
          </p:cNvPr>
          <p:cNvSpPr>
            <a:spLocks noGrp="1"/>
          </p:cNvSpPr>
          <p:nvPr>
            <p:ph type="title"/>
          </p:nvPr>
        </p:nvSpPr>
        <p:spPr/>
        <p:txBody>
          <a:bodyPr/>
          <a:lstStyle/>
          <a:p>
            <a:r>
              <a:rPr lang="en-US" dirty="0"/>
              <a:t>THE KEYNESIAN CONSUMPTION FUNCTION </a:t>
            </a:r>
          </a:p>
        </p:txBody>
      </p:sp>
      <p:sp>
        <p:nvSpPr>
          <p:cNvPr id="3" name="Content Placeholder 2">
            <a:extLst>
              <a:ext uri="{FF2B5EF4-FFF2-40B4-BE49-F238E27FC236}">
                <a16:creationId xmlns:a16="http://schemas.microsoft.com/office/drawing/2014/main" id="{0FA29919-A8B2-3AF2-28B9-CC0381B53A87}"/>
              </a:ext>
            </a:extLst>
          </p:cNvPr>
          <p:cNvSpPr>
            <a:spLocks noGrp="1"/>
          </p:cNvSpPr>
          <p:nvPr>
            <p:ph idx="1"/>
          </p:nvPr>
        </p:nvSpPr>
        <p:spPr>
          <a:xfrm>
            <a:off x="838200" y="1825624"/>
            <a:ext cx="10515600" cy="5032375"/>
          </a:xfrm>
        </p:spPr>
        <p:txBody>
          <a:bodyPr>
            <a:normAutofit/>
          </a:bodyPr>
          <a:lstStyle/>
          <a:p>
            <a:r>
              <a:rPr lang="en-US" dirty="0"/>
              <a:t>Keynes suggested that the the level of national income in the economy is a major determinant of consumer spending. </a:t>
            </a:r>
          </a:p>
          <a:p>
            <a:r>
              <a:rPr lang="en-US" dirty="0"/>
              <a:t>That is </a:t>
            </a:r>
            <a:r>
              <a:rPr lang="en-US" b="1" dirty="0"/>
              <a:t>C = a + bY.</a:t>
            </a:r>
          </a:p>
          <a:p>
            <a:r>
              <a:rPr lang="en-US" b="1" dirty="0"/>
              <a:t>Let – C = level of consumption </a:t>
            </a:r>
          </a:p>
          <a:p>
            <a:r>
              <a:rPr lang="en-US" b="1" dirty="0">
                <a:solidFill>
                  <a:srgbClr val="7030A0"/>
                </a:solidFill>
              </a:rPr>
              <a:t>a = autonomous spending . This is the spending which the household would do/need even if income was zero.</a:t>
            </a:r>
          </a:p>
          <a:p>
            <a:r>
              <a:rPr lang="en-US" b="1" dirty="0">
                <a:solidFill>
                  <a:srgbClr val="7030A0"/>
                </a:solidFill>
              </a:rPr>
              <a:t>b = the marginal propensity to consume. (mpc). The MPC is the extra spending out of each extra pound. </a:t>
            </a:r>
          </a:p>
          <a:p>
            <a:r>
              <a:rPr lang="en-US" b="1" dirty="0">
                <a:solidFill>
                  <a:srgbClr val="7030A0"/>
                </a:solidFill>
              </a:rPr>
              <a:t>MPC = </a:t>
            </a:r>
            <a:r>
              <a:rPr lang="en-US" b="1" u="sng" dirty="0">
                <a:solidFill>
                  <a:srgbClr val="00B050"/>
                </a:solidFill>
              </a:rPr>
              <a:t>change in consumption</a:t>
            </a:r>
            <a:r>
              <a:rPr lang="en-US" b="1" dirty="0">
                <a:solidFill>
                  <a:srgbClr val="00B050"/>
                </a:solidFill>
              </a:rPr>
              <a:t>  = </a:t>
            </a:r>
            <a:r>
              <a:rPr lang="en-US" b="1" u="sng" dirty="0">
                <a:solidFill>
                  <a:srgbClr val="00B050"/>
                </a:solidFill>
              </a:rPr>
              <a:t>^C</a:t>
            </a:r>
          </a:p>
          <a:p>
            <a:pPr marL="1371600" lvl="3" indent="0">
              <a:buNone/>
            </a:pPr>
            <a:r>
              <a:rPr lang="en-US" sz="2800" b="1" dirty="0">
                <a:solidFill>
                  <a:srgbClr val="00B050"/>
                </a:solidFill>
              </a:rPr>
              <a:t>Change in income 		^Y</a:t>
            </a:r>
          </a:p>
          <a:p>
            <a:endParaRPr lang="en-US" dirty="0"/>
          </a:p>
        </p:txBody>
      </p:sp>
    </p:spTree>
    <p:extLst>
      <p:ext uri="{BB962C8B-B14F-4D97-AF65-F5344CB8AC3E}">
        <p14:creationId xmlns:p14="http://schemas.microsoft.com/office/powerpoint/2010/main" val="1524869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Rectangle 103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Freeform: Shape 103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9BA3E44-1C22-79AF-D81F-B2DE27E1C86B}"/>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kern="1200" dirty="0">
                <a:solidFill>
                  <a:srgbClr val="FFFFFF"/>
                </a:solidFill>
                <a:latin typeface="+mj-lt"/>
                <a:ea typeface="+mj-ea"/>
                <a:cs typeface="+mj-cs"/>
              </a:rPr>
              <a:t>The Consumption Function Graphed </a:t>
            </a:r>
          </a:p>
        </p:txBody>
      </p:sp>
      <p:pic>
        <p:nvPicPr>
          <p:cNvPr id="1026" name="Picture 2" descr="The Consumption Function Formula Explained">
            <a:extLst>
              <a:ext uri="{FF2B5EF4-FFF2-40B4-BE49-F238E27FC236}">
                <a16:creationId xmlns:a16="http://schemas.microsoft.com/office/drawing/2014/main" id="{1503D37A-D360-1227-FAF8-F097BD98868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97734" y="467208"/>
            <a:ext cx="7035135" cy="5923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0883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C8E00C7-3079-B84D-37AA-54BC67D8445F}"/>
              </a:ext>
            </a:extLst>
          </p:cNvPr>
          <p:cNvSpPr>
            <a:spLocks noGrp="1"/>
          </p:cNvSpPr>
          <p:nvPr>
            <p:ph type="title"/>
          </p:nvPr>
        </p:nvSpPr>
        <p:spPr>
          <a:xfrm>
            <a:off x="556532" y="643467"/>
            <a:ext cx="11210925" cy="744836"/>
          </a:xfrm>
        </p:spPr>
        <p:txBody>
          <a:bodyPr>
            <a:normAutofit/>
          </a:bodyPr>
          <a:lstStyle/>
          <a:p>
            <a:pPr algn="ctr"/>
            <a:r>
              <a:rPr lang="en-US" sz="3200" dirty="0">
                <a:solidFill>
                  <a:schemeClr val="bg1"/>
                </a:solidFill>
              </a:rPr>
              <a:t>The Consumption Function (CF) </a:t>
            </a:r>
          </a:p>
        </p:txBody>
      </p:sp>
      <p:pic>
        <p:nvPicPr>
          <p:cNvPr id="5" name="Online Media 4" descr="Consumption function basics | Macroeconomics | Khan Academy">
            <a:hlinkClick r:id="" action="ppaction://media"/>
            <a:extLst>
              <a:ext uri="{FF2B5EF4-FFF2-40B4-BE49-F238E27FC236}">
                <a16:creationId xmlns:a16="http://schemas.microsoft.com/office/drawing/2014/main" id="{ED4D89CB-CE1D-E7DF-2263-CEF740B979A4}"/>
              </a:ext>
            </a:extLst>
          </p:cNvPr>
          <p:cNvPicPr>
            <a:picLocks noRot="1" noChangeAspect="1"/>
          </p:cNvPicPr>
          <p:nvPr>
            <a:videoFile r:link="rId1"/>
          </p:nvPr>
        </p:nvPicPr>
        <p:blipFill>
          <a:blip r:embed="rId3"/>
          <a:stretch>
            <a:fillRect/>
          </a:stretch>
        </p:blipFill>
        <p:spPr>
          <a:xfrm>
            <a:off x="2207328" y="1675227"/>
            <a:ext cx="7777343" cy="4394199"/>
          </a:xfrm>
          <a:prstGeom prst="rect">
            <a:avLst/>
          </a:prstGeom>
        </p:spPr>
      </p:pic>
    </p:spTree>
    <p:extLst>
      <p:ext uri="{BB962C8B-B14F-4D97-AF65-F5344CB8AC3E}">
        <p14:creationId xmlns:p14="http://schemas.microsoft.com/office/powerpoint/2010/main" val="2652454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B01137B-3821-6D61-7D54-06EC3AC2D4A8}"/>
              </a:ext>
            </a:extLst>
          </p:cNvPr>
          <p:cNvSpPr>
            <a:spLocks noGrp="1"/>
          </p:cNvSpPr>
          <p:nvPr>
            <p:ph type="title"/>
          </p:nvPr>
        </p:nvSpPr>
        <p:spPr>
          <a:xfrm>
            <a:off x="586478" y="1683756"/>
            <a:ext cx="3115265" cy="2396359"/>
          </a:xfrm>
        </p:spPr>
        <p:txBody>
          <a:bodyPr anchor="b">
            <a:normAutofit/>
          </a:bodyPr>
          <a:lstStyle/>
          <a:p>
            <a:pPr algn="r"/>
            <a:r>
              <a:rPr lang="en-US" sz="3100" dirty="0">
                <a:solidFill>
                  <a:srgbClr val="FFFFFF"/>
                </a:solidFill>
              </a:rPr>
              <a:t>The Size of the Marginal Propensity to Consume (MPC) depends on </a:t>
            </a:r>
          </a:p>
        </p:txBody>
      </p:sp>
      <p:graphicFrame>
        <p:nvGraphicFramePr>
          <p:cNvPr id="6" name="Content Placeholder 3">
            <a:extLst>
              <a:ext uri="{FF2B5EF4-FFF2-40B4-BE49-F238E27FC236}">
                <a16:creationId xmlns:a16="http://schemas.microsoft.com/office/drawing/2014/main" id="{A48BBD98-76EA-DA1F-FB79-203592A347C5}"/>
              </a:ext>
            </a:extLst>
          </p:cNvPr>
          <p:cNvGraphicFramePr>
            <a:graphicFrameLocks noGrp="1"/>
          </p:cNvGraphicFramePr>
          <p:nvPr>
            <p:ph idx="1"/>
            <p:extLst>
              <p:ext uri="{D42A27DB-BD31-4B8C-83A1-F6EECF244321}">
                <p14:modId xmlns:p14="http://schemas.microsoft.com/office/powerpoint/2010/main" val="390831460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0017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9424014-C37A-771D-63C4-06757A4459A4}"/>
              </a:ext>
            </a:extLst>
          </p:cNvPr>
          <p:cNvSpPr>
            <a:spLocks noGrp="1"/>
          </p:cNvSpPr>
          <p:nvPr>
            <p:ph type="title"/>
          </p:nvPr>
        </p:nvSpPr>
        <p:spPr/>
        <p:txBody>
          <a:bodyPr/>
          <a:lstStyle/>
          <a:p>
            <a:r>
              <a:rPr lang="en-US" dirty="0"/>
              <a:t>RELATIONSHIP B/W Y/C &amp; APC</a:t>
            </a:r>
          </a:p>
        </p:txBody>
      </p:sp>
      <p:graphicFrame>
        <p:nvGraphicFramePr>
          <p:cNvPr id="5" name="Table 4">
            <a:extLst>
              <a:ext uri="{FF2B5EF4-FFF2-40B4-BE49-F238E27FC236}">
                <a16:creationId xmlns:a16="http://schemas.microsoft.com/office/drawing/2014/main" id="{08420392-FE17-2270-931A-A422ADE93162}"/>
              </a:ext>
            </a:extLst>
          </p:cNvPr>
          <p:cNvGraphicFramePr>
            <a:graphicFrameLocks noGrp="1"/>
          </p:cNvGraphicFramePr>
          <p:nvPr>
            <p:extLst>
              <p:ext uri="{D42A27DB-BD31-4B8C-83A1-F6EECF244321}">
                <p14:modId xmlns:p14="http://schemas.microsoft.com/office/powerpoint/2010/main" val="1012394120"/>
              </p:ext>
            </p:extLst>
          </p:nvPr>
        </p:nvGraphicFramePr>
        <p:xfrm>
          <a:off x="1237521" y="2083771"/>
          <a:ext cx="8128000" cy="4343678"/>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203534097"/>
                    </a:ext>
                  </a:extLst>
                </a:gridCol>
                <a:gridCol w="2032000">
                  <a:extLst>
                    <a:ext uri="{9D8B030D-6E8A-4147-A177-3AD203B41FA5}">
                      <a16:colId xmlns:a16="http://schemas.microsoft.com/office/drawing/2014/main" val="2146634902"/>
                    </a:ext>
                  </a:extLst>
                </a:gridCol>
                <a:gridCol w="2032000">
                  <a:extLst>
                    <a:ext uri="{9D8B030D-6E8A-4147-A177-3AD203B41FA5}">
                      <a16:colId xmlns:a16="http://schemas.microsoft.com/office/drawing/2014/main" val="379981362"/>
                    </a:ext>
                  </a:extLst>
                </a:gridCol>
                <a:gridCol w="2032000">
                  <a:extLst>
                    <a:ext uri="{9D8B030D-6E8A-4147-A177-3AD203B41FA5}">
                      <a16:colId xmlns:a16="http://schemas.microsoft.com/office/drawing/2014/main" val="3217291088"/>
                    </a:ext>
                  </a:extLst>
                </a:gridCol>
              </a:tblGrid>
              <a:tr h="370840">
                <a:tc>
                  <a:txBody>
                    <a:bodyPr/>
                    <a:lstStyle/>
                    <a:p>
                      <a:r>
                        <a:rPr lang="en-US" dirty="0"/>
                        <a:t>INCOME (Y) </a:t>
                      </a:r>
                    </a:p>
                  </a:txBody>
                  <a:tcPr/>
                </a:tc>
                <a:tc>
                  <a:txBody>
                    <a:bodyPr/>
                    <a:lstStyle/>
                    <a:p>
                      <a:r>
                        <a:rPr lang="en-US" dirty="0"/>
                        <a:t>C [C = 10+0.8Y] (£)</a:t>
                      </a:r>
                    </a:p>
                  </a:txBody>
                  <a:tcPr/>
                </a:tc>
                <a:tc>
                  <a:txBody>
                    <a:bodyPr/>
                    <a:lstStyle/>
                    <a:p>
                      <a:r>
                        <a:rPr lang="en-US" dirty="0"/>
                        <a:t>Average Propensity to Consume (APC) [C/Y]</a:t>
                      </a:r>
                    </a:p>
                  </a:txBody>
                  <a:tcPr/>
                </a:tc>
                <a:tc>
                  <a:txBody>
                    <a:bodyPr/>
                    <a:lstStyle/>
                    <a:p>
                      <a:r>
                        <a:rPr lang="en-US" dirty="0"/>
                        <a:t>NOTES </a:t>
                      </a:r>
                    </a:p>
                  </a:txBody>
                  <a:tcPr/>
                </a:tc>
                <a:extLst>
                  <a:ext uri="{0D108BD9-81ED-4DB2-BD59-A6C34878D82A}">
                    <a16:rowId xmlns:a16="http://schemas.microsoft.com/office/drawing/2014/main" val="3879356292"/>
                  </a:ext>
                </a:extLst>
              </a:tr>
              <a:tr h="370840">
                <a:tc>
                  <a:txBody>
                    <a:bodyPr/>
                    <a:lstStyle/>
                    <a:p>
                      <a:r>
                        <a:rPr lang="en-US" dirty="0"/>
                        <a:t>0</a:t>
                      </a:r>
                    </a:p>
                  </a:txBody>
                  <a:tcPr/>
                </a:tc>
                <a:tc>
                  <a:txBody>
                    <a:bodyPr/>
                    <a:lstStyle/>
                    <a:p>
                      <a:r>
                        <a:rPr lang="en-US" dirty="0"/>
                        <a:t>10</a:t>
                      </a:r>
                    </a:p>
                  </a:txBody>
                  <a:tcPr/>
                </a:tc>
                <a:tc>
                  <a:txBody>
                    <a:bodyPr/>
                    <a:lstStyle/>
                    <a:p>
                      <a:r>
                        <a:rPr lang="en-US" dirty="0"/>
                        <a:t>Infinite </a:t>
                      </a:r>
                    </a:p>
                  </a:txBody>
                  <a:tcPr/>
                </a:tc>
                <a:tc>
                  <a:txBody>
                    <a:bodyPr/>
                    <a:lstStyle/>
                    <a:p>
                      <a:endParaRPr lang="en-US" dirty="0"/>
                    </a:p>
                  </a:txBody>
                  <a:tcPr/>
                </a:tc>
                <a:extLst>
                  <a:ext uri="{0D108BD9-81ED-4DB2-BD59-A6C34878D82A}">
                    <a16:rowId xmlns:a16="http://schemas.microsoft.com/office/drawing/2014/main" val="607199413"/>
                  </a:ext>
                </a:extLst>
              </a:tr>
              <a:tr h="370840">
                <a:tc>
                  <a:txBody>
                    <a:bodyPr/>
                    <a:lstStyle/>
                    <a:p>
                      <a:r>
                        <a:rPr lang="en-US" dirty="0"/>
                        <a:t>10</a:t>
                      </a:r>
                    </a:p>
                  </a:txBody>
                  <a:tcPr/>
                </a:tc>
                <a:tc>
                  <a:txBody>
                    <a:bodyPr/>
                    <a:lstStyle/>
                    <a:p>
                      <a:r>
                        <a:rPr lang="en-US" dirty="0"/>
                        <a:t>18</a:t>
                      </a:r>
                    </a:p>
                  </a:txBody>
                  <a:tcPr/>
                </a:tc>
                <a:tc>
                  <a:txBody>
                    <a:bodyPr/>
                    <a:lstStyle/>
                    <a:p>
                      <a:r>
                        <a:rPr lang="en-US" dirty="0"/>
                        <a:t>1.8</a:t>
                      </a:r>
                    </a:p>
                  </a:txBody>
                  <a:tcPr/>
                </a:tc>
                <a:tc>
                  <a:txBody>
                    <a:bodyPr/>
                    <a:lstStyle/>
                    <a:p>
                      <a:endParaRPr lang="en-US" dirty="0"/>
                    </a:p>
                  </a:txBody>
                  <a:tcPr/>
                </a:tc>
                <a:extLst>
                  <a:ext uri="{0D108BD9-81ED-4DB2-BD59-A6C34878D82A}">
                    <a16:rowId xmlns:a16="http://schemas.microsoft.com/office/drawing/2014/main" val="3542977008"/>
                  </a:ext>
                </a:extLst>
              </a:tr>
              <a:tr h="370840">
                <a:tc>
                  <a:txBody>
                    <a:bodyPr/>
                    <a:lstStyle/>
                    <a:p>
                      <a:r>
                        <a:rPr lang="en-US" dirty="0"/>
                        <a:t>20</a:t>
                      </a:r>
                    </a:p>
                  </a:txBody>
                  <a:tcPr/>
                </a:tc>
                <a:tc>
                  <a:txBody>
                    <a:bodyPr/>
                    <a:lstStyle/>
                    <a:p>
                      <a:r>
                        <a:rPr lang="en-US" dirty="0"/>
                        <a:t>26</a:t>
                      </a:r>
                    </a:p>
                  </a:txBody>
                  <a:tcPr/>
                </a:tc>
                <a:tc>
                  <a:txBody>
                    <a:bodyPr/>
                    <a:lstStyle/>
                    <a:p>
                      <a:r>
                        <a:rPr lang="en-US" dirty="0"/>
                        <a:t>1.3</a:t>
                      </a:r>
                    </a:p>
                  </a:txBody>
                  <a:tcPr/>
                </a:tc>
                <a:tc>
                  <a:txBody>
                    <a:bodyPr/>
                    <a:lstStyle/>
                    <a:p>
                      <a:endParaRPr lang="en-US" dirty="0"/>
                    </a:p>
                  </a:txBody>
                  <a:tcPr/>
                </a:tc>
                <a:extLst>
                  <a:ext uri="{0D108BD9-81ED-4DB2-BD59-A6C34878D82A}">
                    <a16:rowId xmlns:a16="http://schemas.microsoft.com/office/drawing/2014/main" val="2931700366"/>
                  </a:ext>
                </a:extLst>
              </a:tr>
              <a:tr h="370840">
                <a:tc>
                  <a:txBody>
                    <a:bodyPr/>
                    <a:lstStyle/>
                    <a:p>
                      <a:r>
                        <a:rPr lang="en-US" dirty="0"/>
                        <a:t>30</a:t>
                      </a:r>
                    </a:p>
                  </a:txBody>
                  <a:tcPr/>
                </a:tc>
                <a:tc>
                  <a:txBody>
                    <a:bodyPr/>
                    <a:lstStyle/>
                    <a:p>
                      <a:r>
                        <a:rPr lang="en-US" dirty="0"/>
                        <a:t>34</a:t>
                      </a:r>
                    </a:p>
                  </a:txBody>
                  <a:tcPr/>
                </a:tc>
                <a:tc>
                  <a:txBody>
                    <a:bodyPr/>
                    <a:lstStyle/>
                    <a:p>
                      <a:r>
                        <a:rPr lang="en-US" dirty="0"/>
                        <a:t>1.13</a:t>
                      </a:r>
                    </a:p>
                  </a:txBody>
                  <a:tcPr/>
                </a:tc>
                <a:tc>
                  <a:txBody>
                    <a:bodyPr/>
                    <a:lstStyle/>
                    <a:p>
                      <a:endParaRPr lang="en-US" dirty="0"/>
                    </a:p>
                  </a:txBody>
                  <a:tcPr/>
                </a:tc>
                <a:extLst>
                  <a:ext uri="{0D108BD9-81ED-4DB2-BD59-A6C34878D82A}">
                    <a16:rowId xmlns:a16="http://schemas.microsoft.com/office/drawing/2014/main" val="3918932148"/>
                  </a:ext>
                </a:extLst>
              </a:tr>
              <a:tr h="370840">
                <a:tc>
                  <a:txBody>
                    <a:bodyPr/>
                    <a:lstStyle/>
                    <a:p>
                      <a:r>
                        <a:rPr lang="en-US" dirty="0"/>
                        <a:t>50</a:t>
                      </a:r>
                    </a:p>
                  </a:txBody>
                  <a:tcPr/>
                </a:tc>
                <a:tc>
                  <a:txBody>
                    <a:bodyPr/>
                    <a:lstStyle/>
                    <a:p>
                      <a:r>
                        <a:rPr lang="en-US" dirty="0"/>
                        <a:t>50</a:t>
                      </a:r>
                    </a:p>
                  </a:txBody>
                  <a:tcPr/>
                </a:tc>
                <a:tc>
                  <a:txBody>
                    <a:bodyPr/>
                    <a:lstStyle/>
                    <a:p>
                      <a:r>
                        <a:rPr lang="en-US" dirty="0"/>
                        <a:t>1</a:t>
                      </a:r>
                    </a:p>
                  </a:txBody>
                  <a:tcPr/>
                </a:tc>
                <a:tc>
                  <a:txBody>
                    <a:bodyPr/>
                    <a:lstStyle/>
                    <a:p>
                      <a:endParaRPr lang="en-US" dirty="0"/>
                    </a:p>
                  </a:txBody>
                  <a:tcPr/>
                </a:tc>
                <a:extLst>
                  <a:ext uri="{0D108BD9-81ED-4DB2-BD59-A6C34878D82A}">
                    <a16:rowId xmlns:a16="http://schemas.microsoft.com/office/drawing/2014/main" val="23031777"/>
                  </a:ext>
                </a:extLst>
              </a:tr>
              <a:tr h="559078">
                <a:tc>
                  <a:txBody>
                    <a:bodyPr/>
                    <a:lstStyle/>
                    <a:p>
                      <a:r>
                        <a:rPr lang="en-US" dirty="0"/>
                        <a:t>100</a:t>
                      </a:r>
                    </a:p>
                  </a:txBody>
                  <a:tcPr/>
                </a:tc>
                <a:tc>
                  <a:txBody>
                    <a:bodyPr/>
                    <a:lstStyle/>
                    <a:p>
                      <a:r>
                        <a:rPr lang="en-US" dirty="0"/>
                        <a:t>90</a:t>
                      </a:r>
                    </a:p>
                  </a:txBody>
                  <a:tcPr/>
                </a:tc>
                <a:tc>
                  <a:txBody>
                    <a:bodyPr/>
                    <a:lstStyle/>
                    <a:p>
                      <a:r>
                        <a:rPr lang="en-US" dirty="0"/>
                        <a:t>0.9</a:t>
                      </a:r>
                    </a:p>
                  </a:txBody>
                  <a:tcPr/>
                </a:tc>
                <a:tc>
                  <a:txBody>
                    <a:bodyPr/>
                    <a:lstStyle/>
                    <a:p>
                      <a:endParaRPr lang="en-US" dirty="0"/>
                    </a:p>
                  </a:txBody>
                  <a:tcPr/>
                </a:tc>
                <a:extLst>
                  <a:ext uri="{0D108BD9-81ED-4DB2-BD59-A6C34878D82A}">
                    <a16:rowId xmlns:a16="http://schemas.microsoft.com/office/drawing/2014/main" val="1086006357"/>
                  </a:ext>
                </a:extLst>
              </a:tr>
              <a:tr h="370840">
                <a:tc>
                  <a:txBody>
                    <a:bodyPr/>
                    <a:lstStyle/>
                    <a:p>
                      <a:r>
                        <a:rPr lang="en-US" dirty="0"/>
                        <a:t>500</a:t>
                      </a:r>
                    </a:p>
                  </a:txBody>
                  <a:tcPr/>
                </a:tc>
                <a:tc>
                  <a:txBody>
                    <a:bodyPr/>
                    <a:lstStyle/>
                    <a:p>
                      <a:r>
                        <a:rPr lang="en-US" dirty="0"/>
                        <a:t>410</a:t>
                      </a:r>
                    </a:p>
                  </a:txBody>
                  <a:tcPr/>
                </a:tc>
                <a:tc>
                  <a:txBody>
                    <a:bodyPr/>
                    <a:lstStyle/>
                    <a:p>
                      <a:r>
                        <a:rPr lang="en-US" dirty="0"/>
                        <a:t>0.82</a:t>
                      </a:r>
                    </a:p>
                  </a:txBody>
                  <a:tcPr/>
                </a:tc>
                <a:tc>
                  <a:txBody>
                    <a:bodyPr/>
                    <a:lstStyle/>
                    <a:p>
                      <a:endParaRPr lang="en-US" dirty="0"/>
                    </a:p>
                  </a:txBody>
                  <a:tcPr/>
                </a:tc>
                <a:extLst>
                  <a:ext uri="{0D108BD9-81ED-4DB2-BD59-A6C34878D82A}">
                    <a16:rowId xmlns:a16="http://schemas.microsoft.com/office/drawing/2014/main" val="274333094"/>
                  </a:ext>
                </a:extLst>
              </a:tr>
              <a:tr h="370840">
                <a:tc>
                  <a:txBody>
                    <a:bodyPr/>
                    <a:lstStyle/>
                    <a:p>
                      <a:r>
                        <a:rPr lang="en-US" dirty="0"/>
                        <a:t>1000</a:t>
                      </a:r>
                    </a:p>
                  </a:txBody>
                  <a:tcPr/>
                </a:tc>
                <a:tc>
                  <a:txBody>
                    <a:bodyPr/>
                    <a:lstStyle/>
                    <a:p>
                      <a:r>
                        <a:rPr lang="en-US" dirty="0"/>
                        <a:t>810</a:t>
                      </a:r>
                    </a:p>
                  </a:txBody>
                  <a:tcPr/>
                </a:tc>
                <a:tc>
                  <a:txBody>
                    <a:bodyPr/>
                    <a:lstStyle/>
                    <a:p>
                      <a:r>
                        <a:rPr lang="en-US" dirty="0"/>
                        <a:t>0.81</a:t>
                      </a:r>
                    </a:p>
                  </a:txBody>
                  <a:tcPr/>
                </a:tc>
                <a:tc>
                  <a:txBody>
                    <a:bodyPr/>
                    <a:lstStyle/>
                    <a:p>
                      <a:endParaRPr lang="en-US" dirty="0"/>
                    </a:p>
                  </a:txBody>
                  <a:tcPr/>
                </a:tc>
                <a:extLst>
                  <a:ext uri="{0D108BD9-81ED-4DB2-BD59-A6C34878D82A}">
                    <a16:rowId xmlns:a16="http://schemas.microsoft.com/office/drawing/2014/main" val="4159619192"/>
                  </a:ext>
                </a:extLst>
              </a:tr>
            </a:tbl>
          </a:graphicData>
        </a:graphic>
      </p:graphicFrame>
    </p:spTree>
    <p:extLst>
      <p:ext uri="{BB962C8B-B14F-4D97-AF65-F5344CB8AC3E}">
        <p14:creationId xmlns:p14="http://schemas.microsoft.com/office/powerpoint/2010/main" val="209977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E86D31-8F69-6F2D-8B67-834676732DFA}"/>
              </a:ext>
            </a:extLst>
          </p:cNvPr>
          <p:cNvSpPr>
            <a:spLocks noGrp="1"/>
          </p:cNvSpPr>
          <p:nvPr>
            <p:ph type="title"/>
          </p:nvPr>
        </p:nvSpPr>
        <p:spPr>
          <a:xfrm>
            <a:off x="4553733" y="548464"/>
            <a:ext cx="6798541" cy="1675623"/>
          </a:xfrm>
        </p:spPr>
        <p:txBody>
          <a:bodyPr anchor="b">
            <a:normAutofit/>
          </a:bodyPr>
          <a:lstStyle/>
          <a:p>
            <a:r>
              <a:rPr lang="en-US" sz="4000" dirty="0"/>
              <a:t>OTHER FACTORS INFLEUNCING CONSUMPTION </a:t>
            </a:r>
          </a:p>
        </p:txBody>
      </p:sp>
      <p:pic>
        <p:nvPicPr>
          <p:cNvPr id="5" name="Picture 4" descr="Buildings underwater">
            <a:extLst>
              <a:ext uri="{FF2B5EF4-FFF2-40B4-BE49-F238E27FC236}">
                <a16:creationId xmlns:a16="http://schemas.microsoft.com/office/drawing/2014/main" id="{644D1958-CE2B-9AFB-F1D7-F50D96010B86}"/>
              </a:ext>
            </a:extLst>
          </p:cNvPr>
          <p:cNvPicPr>
            <a:picLocks noChangeAspect="1"/>
          </p:cNvPicPr>
          <p:nvPr/>
        </p:nvPicPr>
        <p:blipFill rotWithShape="1">
          <a:blip r:embed="rId2"/>
          <a:srcRect l="19860" r="18948"/>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602AD6E0-1B8E-9628-EE09-86268BB5B309}"/>
              </a:ext>
            </a:extLst>
          </p:cNvPr>
          <p:cNvSpPr>
            <a:spLocks noGrp="1"/>
          </p:cNvSpPr>
          <p:nvPr>
            <p:ph idx="1"/>
          </p:nvPr>
        </p:nvSpPr>
        <p:spPr>
          <a:xfrm>
            <a:off x="4553734" y="2409830"/>
            <a:ext cx="6798539" cy="3705217"/>
          </a:xfrm>
        </p:spPr>
        <p:txBody>
          <a:bodyPr>
            <a:normAutofit/>
          </a:bodyPr>
          <a:lstStyle/>
          <a:p>
            <a:r>
              <a:rPr lang="en-US" sz="1700" b="1" dirty="0"/>
              <a:t>Relative Income </a:t>
            </a:r>
            <a:r>
              <a:rPr lang="en-US" sz="1700" dirty="0"/>
              <a:t>– a consumer’s spending is influenced by what others are earning and spending and their own historical spending.</a:t>
            </a:r>
          </a:p>
          <a:p>
            <a:r>
              <a:rPr lang="en-US" sz="1700" dirty="0"/>
              <a:t>AA earns £30000 and spends £28000 yearly. Next year AA earns £400000 and spends £35000. After 8 years the household income falls back to £30000. In the short run, their spending will not fall back to £28000. It takes the time for AA to adjust its spending.  </a:t>
            </a:r>
          </a:p>
          <a:p>
            <a:r>
              <a:rPr lang="en-US" sz="1700" b="1" dirty="0"/>
              <a:t>Expectations:</a:t>
            </a:r>
            <a:r>
              <a:rPr lang="en-US" sz="1700" dirty="0"/>
              <a:t> of higher future prices may increase the mpc now </a:t>
            </a:r>
          </a:p>
          <a:p>
            <a:r>
              <a:rPr lang="en-US" sz="1700" b="1" dirty="0"/>
              <a:t>Interest Rates</a:t>
            </a:r>
            <a:r>
              <a:rPr lang="en-US" sz="1700" dirty="0"/>
              <a:t>: High interest rates encourages more savings and vice versa / Future increases in income/salary </a:t>
            </a:r>
          </a:p>
          <a:p>
            <a:r>
              <a:rPr lang="en-US" sz="1700" b="1" dirty="0"/>
              <a:t>Wealth</a:t>
            </a:r>
            <a:r>
              <a:rPr lang="en-US" sz="1700" dirty="0"/>
              <a:t> – if wealth increases despite low income, spending may increase. Example – House price increases increase wealth. </a:t>
            </a:r>
          </a:p>
          <a:p>
            <a:r>
              <a:rPr lang="en-US" sz="1700" b="1" dirty="0"/>
              <a:t>Higher tax rates : less is spent out of each pound </a:t>
            </a:r>
          </a:p>
        </p:txBody>
      </p:sp>
    </p:spTree>
    <p:extLst>
      <p:ext uri="{BB962C8B-B14F-4D97-AF65-F5344CB8AC3E}">
        <p14:creationId xmlns:p14="http://schemas.microsoft.com/office/powerpoint/2010/main" val="1893654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0DAE12-D2C2-9BEA-110E-A9D70C65BD54}"/>
              </a:ext>
            </a:extLst>
          </p:cNvPr>
          <p:cNvSpPr>
            <a:spLocks noGrp="1"/>
          </p:cNvSpPr>
          <p:nvPr>
            <p:ph type="title"/>
          </p:nvPr>
        </p:nvSpPr>
        <p:spPr>
          <a:xfrm>
            <a:off x="839788" y="1046162"/>
            <a:ext cx="10515600" cy="644527"/>
          </a:xfrm>
        </p:spPr>
        <p:txBody>
          <a:bodyPr>
            <a:normAutofit fontScale="90000"/>
          </a:bodyPr>
          <a:lstStyle/>
          <a:p>
            <a:r>
              <a:rPr lang="en-US" dirty="0"/>
              <a:t>Business Confidence : https://www.statista.com/statistics/623727/business-confidence-in-the-united-kingdom/</a:t>
            </a:r>
            <a:br>
              <a:rPr lang="en-US" dirty="0"/>
            </a:br>
            <a:br>
              <a:rPr lang="en-US" dirty="0"/>
            </a:br>
            <a:endParaRPr lang="en-US" dirty="0"/>
          </a:p>
        </p:txBody>
      </p:sp>
      <p:sp>
        <p:nvSpPr>
          <p:cNvPr id="5" name="Text Placeholder 4">
            <a:extLst>
              <a:ext uri="{FF2B5EF4-FFF2-40B4-BE49-F238E27FC236}">
                <a16:creationId xmlns:a16="http://schemas.microsoft.com/office/drawing/2014/main" id="{78C64249-FDA2-0DE6-EF08-82EE9B52445C}"/>
              </a:ext>
            </a:extLst>
          </p:cNvPr>
          <p:cNvSpPr>
            <a:spLocks noGrp="1"/>
          </p:cNvSpPr>
          <p:nvPr>
            <p:ph type="body" idx="1"/>
          </p:nvPr>
        </p:nvSpPr>
        <p:spPr/>
        <p:txBody>
          <a:bodyPr/>
          <a:lstStyle/>
          <a:p>
            <a:r>
              <a:rPr lang="en-US" dirty="0"/>
              <a:t>BUSINESS CONFIDENCE </a:t>
            </a:r>
          </a:p>
        </p:txBody>
      </p:sp>
      <p:graphicFrame>
        <p:nvGraphicFramePr>
          <p:cNvPr id="11" name="Content Placeholder 5">
            <a:extLst>
              <a:ext uri="{FF2B5EF4-FFF2-40B4-BE49-F238E27FC236}">
                <a16:creationId xmlns:a16="http://schemas.microsoft.com/office/drawing/2014/main" id="{67D61681-197B-AC6B-7478-B4BCB20FBD9D}"/>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Online Media 8" descr="Business Confidence">
            <a:hlinkClick r:id="" action="ppaction://media"/>
            <a:extLst>
              <a:ext uri="{FF2B5EF4-FFF2-40B4-BE49-F238E27FC236}">
                <a16:creationId xmlns:a16="http://schemas.microsoft.com/office/drawing/2014/main" id="{45BE534D-3B85-9356-7E43-BF7792919A79}"/>
              </a:ext>
            </a:extLst>
          </p:cNvPr>
          <p:cNvPicPr>
            <a:picLocks noGrp="1" noRot="1" noChangeAspect="1"/>
          </p:cNvPicPr>
          <p:nvPr>
            <p:ph sz="quarter" idx="4"/>
            <a:videoFile r:link="rId1"/>
          </p:nvPr>
        </p:nvPicPr>
        <p:blipFill>
          <a:blip r:embed="rId8"/>
          <a:stretch>
            <a:fillRect/>
          </a:stretch>
        </p:blipFill>
        <p:spPr>
          <a:xfrm>
            <a:off x="6172200" y="2882900"/>
            <a:ext cx="5183188" cy="2928938"/>
          </a:xfrm>
          <a:prstGeom prst="rect">
            <a:avLst/>
          </a:prstGeom>
        </p:spPr>
      </p:pic>
    </p:spTree>
    <p:extLst>
      <p:ext uri="{BB962C8B-B14F-4D97-AF65-F5344CB8AC3E}">
        <p14:creationId xmlns:p14="http://schemas.microsoft.com/office/powerpoint/2010/main" val="3867259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E0DEE76-F665-7DA2-4F2D-35B7D0DF359C}"/>
              </a:ext>
            </a:extLst>
          </p:cNvPr>
          <p:cNvSpPr>
            <a:spLocks noGrp="1"/>
          </p:cNvSpPr>
          <p:nvPr>
            <p:ph type="title"/>
          </p:nvPr>
        </p:nvSpPr>
        <p:spPr>
          <a:xfrm>
            <a:off x="761800" y="762001"/>
            <a:ext cx="5334197" cy="1708242"/>
          </a:xfrm>
        </p:spPr>
        <p:txBody>
          <a:bodyPr anchor="ctr">
            <a:normAutofit/>
          </a:bodyPr>
          <a:lstStyle/>
          <a:p>
            <a:r>
              <a:rPr lang="en-US" sz="4000"/>
              <a:t>Consumer Confidence </a:t>
            </a:r>
          </a:p>
        </p:txBody>
      </p:sp>
      <p:sp>
        <p:nvSpPr>
          <p:cNvPr id="8" name="Content Placeholder 7">
            <a:extLst>
              <a:ext uri="{FF2B5EF4-FFF2-40B4-BE49-F238E27FC236}">
                <a16:creationId xmlns:a16="http://schemas.microsoft.com/office/drawing/2014/main" id="{844EFAAB-58FA-D94A-D2D4-7BB7822A0093}"/>
              </a:ext>
            </a:extLst>
          </p:cNvPr>
          <p:cNvSpPr>
            <a:spLocks noGrp="1"/>
          </p:cNvSpPr>
          <p:nvPr>
            <p:ph idx="1"/>
          </p:nvPr>
        </p:nvSpPr>
        <p:spPr>
          <a:xfrm>
            <a:off x="761800" y="2470244"/>
            <a:ext cx="5334197" cy="3769835"/>
          </a:xfrm>
        </p:spPr>
        <p:txBody>
          <a:bodyPr anchor="ctr">
            <a:normAutofit/>
          </a:bodyPr>
          <a:lstStyle/>
          <a:p>
            <a:r>
              <a:rPr lang="en-US" sz="1700" b="1"/>
              <a:t>Consumer confidence refers to how confident consumers feel about the economy, - job growth , income levels, inflation , etc. </a:t>
            </a:r>
          </a:p>
          <a:p>
            <a:r>
              <a:rPr lang="en-US" sz="1700"/>
              <a:t>If consumers are confident that the economy is growing, then they will spend more and invest more. </a:t>
            </a:r>
          </a:p>
          <a:p>
            <a:r>
              <a:rPr lang="en-US" sz="1700"/>
              <a:t>If they are worried about unemployment, inflation  and higher taxes then they will save more and spend less. </a:t>
            </a:r>
          </a:p>
          <a:p>
            <a:r>
              <a:rPr lang="en-US" sz="1700"/>
              <a:t>They will postpone spending – on cars or a larger house, for example. </a:t>
            </a:r>
          </a:p>
          <a:p>
            <a:r>
              <a:rPr lang="en-US" sz="1700"/>
              <a:t>The wealth effect ( rise in property prices implies a rise in equity and consumers will feel wealthier and are likely to spend more) </a:t>
            </a:r>
          </a:p>
        </p:txBody>
      </p:sp>
      <p:pic>
        <p:nvPicPr>
          <p:cNvPr id="10" name="Picture 9">
            <a:extLst>
              <a:ext uri="{FF2B5EF4-FFF2-40B4-BE49-F238E27FC236}">
                <a16:creationId xmlns:a16="http://schemas.microsoft.com/office/drawing/2014/main" id="{F3F3A5EA-3FDD-F9A1-5DB0-DDD96A3CF849}"/>
              </a:ext>
            </a:extLst>
          </p:cNvPr>
          <p:cNvPicPr>
            <a:picLocks noChangeAspect="1"/>
          </p:cNvPicPr>
          <p:nvPr/>
        </p:nvPicPr>
        <p:blipFill>
          <a:blip r:embed="rId2"/>
          <a:srcRect l="40597" r="1572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309359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619A18-C939-AEBC-13DE-6E4D102EFF50}"/>
              </a:ext>
            </a:extLst>
          </p:cNvPr>
          <p:cNvSpPr>
            <a:spLocks noGrp="1"/>
          </p:cNvSpPr>
          <p:nvPr>
            <p:ph type="title"/>
          </p:nvPr>
        </p:nvSpPr>
        <p:spPr>
          <a:xfrm>
            <a:off x="1371597" y="348865"/>
            <a:ext cx="10044023" cy="877729"/>
          </a:xfrm>
        </p:spPr>
        <p:txBody>
          <a:bodyPr anchor="ctr">
            <a:normAutofit/>
          </a:bodyPr>
          <a:lstStyle/>
          <a:p>
            <a:r>
              <a:rPr lang="en-US" sz="4000" dirty="0">
                <a:solidFill>
                  <a:srgbClr val="FFFFFF"/>
                </a:solidFill>
              </a:rPr>
              <a:t>SAVINGS (INCOME, CONSUMPTION ?)</a:t>
            </a:r>
          </a:p>
        </p:txBody>
      </p:sp>
      <p:graphicFrame>
        <p:nvGraphicFramePr>
          <p:cNvPr id="5" name="Content Placeholder 2">
            <a:extLst>
              <a:ext uri="{FF2B5EF4-FFF2-40B4-BE49-F238E27FC236}">
                <a16:creationId xmlns:a16="http://schemas.microsoft.com/office/drawing/2014/main" id="{271B8B24-E931-71F3-038E-9AEBFD5C119C}"/>
              </a:ext>
            </a:extLst>
          </p:cNvPr>
          <p:cNvGraphicFramePr>
            <a:graphicFrameLocks noGrp="1"/>
          </p:cNvGraphicFramePr>
          <p:nvPr>
            <p:ph idx="1"/>
            <p:extLst>
              <p:ext uri="{D42A27DB-BD31-4B8C-83A1-F6EECF244321}">
                <p14:modId xmlns:p14="http://schemas.microsoft.com/office/powerpoint/2010/main" val="82610388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4580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751B49F9-2437-EDA6-B9D0-3D2165D45641}"/>
              </a:ext>
            </a:extLst>
          </p:cNvPr>
          <p:cNvPicPr>
            <a:picLocks noChangeAspect="1"/>
          </p:cNvPicPr>
          <p:nvPr/>
        </p:nvPicPr>
        <p:blipFill>
          <a:blip r:embed="rId2">
            <a:duotone>
              <a:schemeClr val="bg2">
                <a:shade val="45000"/>
                <a:satMod val="135000"/>
              </a:schemeClr>
              <a:prstClr val="white"/>
            </a:duotone>
          </a:blip>
          <a:srcRect b="15730"/>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130A9-B997-C9FC-7158-78C42555DB25}"/>
              </a:ext>
            </a:extLst>
          </p:cNvPr>
          <p:cNvSpPr>
            <a:spLocks noGrp="1"/>
          </p:cNvSpPr>
          <p:nvPr>
            <p:ph type="title"/>
          </p:nvPr>
        </p:nvSpPr>
        <p:spPr>
          <a:xfrm>
            <a:off x="838200" y="365125"/>
            <a:ext cx="10515600" cy="1325563"/>
          </a:xfrm>
        </p:spPr>
        <p:txBody>
          <a:bodyPr>
            <a:normAutofit/>
          </a:bodyPr>
          <a:lstStyle/>
          <a:p>
            <a:r>
              <a:rPr lang="en-US" dirty="0"/>
              <a:t>INVESTMENT </a:t>
            </a:r>
          </a:p>
        </p:txBody>
      </p:sp>
      <p:graphicFrame>
        <p:nvGraphicFramePr>
          <p:cNvPr id="16" name="Content Placeholder 2">
            <a:extLst>
              <a:ext uri="{FF2B5EF4-FFF2-40B4-BE49-F238E27FC236}">
                <a16:creationId xmlns:a16="http://schemas.microsoft.com/office/drawing/2014/main" id="{2AC0CC93-7033-4A1E-34CF-7197FFBDFA89}"/>
              </a:ext>
            </a:extLst>
          </p:cNvPr>
          <p:cNvGraphicFramePr>
            <a:graphicFrameLocks noGrp="1"/>
          </p:cNvGraphicFramePr>
          <p:nvPr>
            <p:ph idx="1"/>
            <p:extLst>
              <p:ext uri="{D42A27DB-BD31-4B8C-83A1-F6EECF244321}">
                <p14:modId xmlns:p14="http://schemas.microsoft.com/office/powerpoint/2010/main" val="16628589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8641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AB23ACF-EBF0-94EE-8497-DA6735A987E0}"/>
              </a:ext>
            </a:extLst>
          </p:cNvPr>
          <p:cNvSpPr>
            <a:spLocks noGrp="1"/>
          </p:cNvSpPr>
          <p:nvPr>
            <p:ph type="title"/>
          </p:nvPr>
        </p:nvSpPr>
        <p:spPr>
          <a:xfrm>
            <a:off x="838200" y="365125"/>
            <a:ext cx="10515600" cy="1325563"/>
          </a:xfrm>
        </p:spPr>
        <p:txBody>
          <a:bodyPr>
            <a:normAutofit/>
          </a:bodyPr>
          <a:lstStyle/>
          <a:p>
            <a:r>
              <a:rPr lang="en-US" dirty="0"/>
              <a:t>NET INVESTMENT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E5BA8A3-662E-A54B-3E1C-03358990653A}"/>
              </a:ext>
            </a:extLst>
          </p:cNvPr>
          <p:cNvSpPr>
            <a:spLocks noGrp="1"/>
          </p:cNvSpPr>
          <p:nvPr>
            <p:ph idx="1"/>
          </p:nvPr>
        </p:nvSpPr>
        <p:spPr>
          <a:xfrm>
            <a:off x="838200" y="1825625"/>
            <a:ext cx="10515600" cy="4351338"/>
          </a:xfrm>
        </p:spPr>
        <p:txBody>
          <a:bodyPr>
            <a:normAutofit/>
          </a:bodyPr>
          <a:lstStyle/>
          <a:p>
            <a:r>
              <a:rPr lang="en-US" sz="2600" b="1" dirty="0"/>
              <a:t>Net Investment m</a:t>
            </a:r>
            <a:r>
              <a:rPr lang="en-US" sz="2600" dirty="0"/>
              <a:t>ay be defined as the portion of gross investment that relates to an increase in the capital stock. </a:t>
            </a:r>
          </a:p>
          <a:p>
            <a:r>
              <a:rPr lang="en-US" sz="2600" dirty="0"/>
              <a:t>Depreciation is the the wear and tear in current capital</a:t>
            </a:r>
          </a:p>
          <a:p>
            <a:r>
              <a:rPr lang="en-US" sz="2600" dirty="0"/>
              <a:t>Therefore: Gross Investment – Depreciation =  Net Investment</a:t>
            </a:r>
          </a:p>
          <a:p>
            <a:r>
              <a:rPr lang="en-US" sz="2600" dirty="0"/>
              <a:t>EXAMPLE</a:t>
            </a:r>
          </a:p>
          <a:p>
            <a:r>
              <a:rPr lang="en-US" sz="2600" dirty="0"/>
              <a:t>A company spends $300000 on buying new technology (computers) for this year 2024. This is gross investment.</a:t>
            </a:r>
          </a:p>
          <a:p>
            <a:r>
              <a:rPr lang="en-US" sz="2600" dirty="0"/>
              <a:t>However, $75000 will be used to replace technology that has worn out.</a:t>
            </a:r>
          </a:p>
          <a:p>
            <a:r>
              <a:rPr lang="en-US" sz="2600" dirty="0"/>
              <a:t>Therefore, Net Investment = </a:t>
            </a:r>
          </a:p>
        </p:txBody>
      </p:sp>
    </p:spTree>
    <p:extLst>
      <p:ext uri="{BB962C8B-B14F-4D97-AF65-F5344CB8AC3E}">
        <p14:creationId xmlns:p14="http://schemas.microsoft.com/office/powerpoint/2010/main" val="2453376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510D2-38F6-0A19-7DCC-017DB6C5FB1B}"/>
              </a:ext>
            </a:extLst>
          </p:cNvPr>
          <p:cNvSpPr>
            <a:spLocks noGrp="1"/>
          </p:cNvSpPr>
          <p:nvPr>
            <p:ph type="title"/>
          </p:nvPr>
        </p:nvSpPr>
        <p:spPr/>
        <p:txBody>
          <a:bodyPr/>
          <a:lstStyle/>
          <a:p>
            <a:r>
              <a:rPr lang="en-US" dirty="0"/>
              <a:t>FACTORS WHICH INFLUENCE INVESTMENT </a:t>
            </a:r>
          </a:p>
        </p:txBody>
      </p:sp>
      <p:graphicFrame>
        <p:nvGraphicFramePr>
          <p:cNvPr id="6" name="Content Placeholder 2">
            <a:extLst>
              <a:ext uri="{FF2B5EF4-FFF2-40B4-BE49-F238E27FC236}">
                <a16:creationId xmlns:a16="http://schemas.microsoft.com/office/drawing/2014/main" id="{1F68A217-A804-2B7E-0D56-451BC4AB144E}"/>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55B827C8-A618-8956-57A7-6318EC2C58AC}"/>
              </a:ext>
            </a:extLst>
          </p:cNvPr>
          <p:cNvSpPr>
            <a:spLocks noGrp="1"/>
          </p:cNvSpPr>
          <p:nvPr>
            <p:ph sz="half" idx="2"/>
          </p:nvPr>
        </p:nvSpPr>
        <p:spPr/>
        <p:txBody>
          <a:bodyPr>
            <a:normAutofit fontScale="77500" lnSpcReduction="20000"/>
          </a:bodyPr>
          <a:lstStyle/>
          <a:p>
            <a:r>
              <a:rPr lang="en-US" dirty="0"/>
              <a:t>Export Demand: strong growth in demand for UK exports encourages investment </a:t>
            </a:r>
          </a:p>
          <a:p>
            <a:r>
              <a:rPr lang="en-US" dirty="0"/>
              <a:t>Interest Rates. Low interest rates reduce cost of borrowing and encourage investment.( And vice versa) </a:t>
            </a:r>
          </a:p>
          <a:p>
            <a:r>
              <a:rPr lang="en-US" dirty="0">
                <a:hlinkClick r:id="rId7"/>
              </a:rPr>
              <a:t>https://cepr.org/voxeu/columns/impact-higher-interest-rates-uk-firms</a:t>
            </a:r>
            <a:endParaRPr lang="en-US" dirty="0"/>
          </a:p>
          <a:p>
            <a:r>
              <a:rPr lang="en-US" dirty="0"/>
              <a:t>Credit availability and accessibility – ease of getting loans and overdrafts </a:t>
            </a:r>
          </a:p>
          <a:p>
            <a:r>
              <a:rPr lang="en-US" dirty="0"/>
              <a:t>Government Regulations and Policies </a:t>
            </a:r>
          </a:p>
          <a:p>
            <a:r>
              <a:rPr lang="en-US" dirty="0"/>
              <a:t>Tax incentives and subsidies for business </a:t>
            </a:r>
          </a:p>
        </p:txBody>
      </p:sp>
    </p:spTree>
    <p:extLst>
      <p:ext uri="{BB962C8B-B14F-4D97-AF65-F5344CB8AC3E}">
        <p14:creationId xmlns:p14="http://schemas.microsoft.com/office/powerpoint/2010/main" val="935933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D96C041B-BED1-DD36-8F29-6A962879D22D}"/>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INVESTMENT &amp; INTEREST RATES </a:t>
            </a:r>
          </a:p>
        </p:txBody>
      </p:sp>
      <p:pic>
        <p:nvPicPr>
          <p:cNvPr id="1026" name="Picture 2" descr="Determinants of Investment">
            <a:extLst>
              <a:ext uri="{FF2B5EF4-FFF2-40B4-BE49-F238E27FC236}">
                <a16:creationId xmlns:a16="http://schemas.microsoft.com/office/drawing/2014/main" id="{8DE06B6D-F2C9-A1D6-4B97-33F164D1E0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320585" y="643466"/>
            <a:ext cx="5694161"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64077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28BC4-B40D-9145-C9E3-FE6291DC164A}"/>
              </a:ext>
            </a:extLst>
          </p:cNvPr>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a:bodyPr>
          <a:lstStyle/>
          <a:p>
            <a:pPr algn="ctr"/>
            <a:r>
              <a:rPr lang="en-US" sz="2400" kern="1200">
                <a:solidFill>
                  <a:schemeClr val="bg1"/>
                </a:solidFill>
                <a:latin typeface="+mj-lt"/>
                <a:ea typeface="+mj-ea"/>
                <a:cs typeface="+mj-cs"/>
              </a:rPr>
              <a:t>INVESTMENT SHIFTS !</a:t>
            </a:r>
          </a:p>
        </p:txBody>
      </p:sp>
      <p:pic>
        <p:nvPicPr>
          <p:cNvPr id="2050" name="Picture 2" descr="MARGINAL EFFICIENCY OF INVESTMENT (MEI) VS. MARGINAL EFFICIENCY OF CAPITAL  (MEC)">
            <a:extLst>
              <a:ext uri="{FF2B5EF4-FFF2-40B4-BE49-F238E27FC236}">
                <a16:creationId xmlns:a16="http://schemas.microsoft.com/office/drawing/2014/main" id="{E2C823D9-7F45-9C9A-57DA-74F300326C9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038600" y="1407878"/>
            <a:ext cx="7188199" cy="40388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89192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EF77918-95A1-FE2F-C17D-DB29BB5C28D7}"/>
              </a:ext>
            </a:extLst>
          </p:cNvPr>
          <p:cNvSpPr>
            <a:spLocks noGrp="1"/>
          </p:cNvSpPr>
          <p:nvPr>
            <p:ph type="title"/>
          </p:nvPr>
        </p:nvSpPr>
        <p:spPr/>
        <p:txBody>
          <a:bodyPr/>
          <a:lstStyle/>
          <a:p>
            <a:r>
              <a:rPr lang="en-US" dirty="0"/>
              <a:t>INVESTMENT AND AGGREGATE DEMAND </a:t>
            </a:r>
          </a:p>
        </p:txBody>
      </p:sp>
      <p:pic>
        <p:nvPicPr>
          <p:cNvPr id="7" name="Online Media 6" descr="Y1 7) Investment and Aggregate Demand">
            <a:hlinkClick r:id="" action="ppaction://media"/>
            <a:extLst>
              <a:ext uri="{FF2B5EF4-FFF2-40B4-BE49-F238E27FC236}">
                <a16:creationId xmlns:a16="http://schemas.microsoft.com/office/drawing/2014/main" id="{9AFA457B-789C-9946-1050-08B6F4546A39}"/>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823276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477DE-B31C-757F-4271-6B171BC5418F}"/>
              </a:ext>
            </a:extLst>
          </p:cNvPr>
          <p:cNvSpPr>
            <a:spLocks noGrp="1"/>
          </p:cNvSpPr>
          <p:nvPr>
            <p:ph type="title"/>
          </p:nvPr>
        </p:nvSpPr>
        <p:spPr/>
        <p:txBody>
          <a:bodyPr/>
          <a:lstStyle/>
          <a:p>
            <a:r>
              <a:rPr lang="en-US" dirty="0"/>
              <a:t>C- q45_ Aggregate Demand </a:t>
            </a:r>
          </a:p>
        </p:txBody>
      </p:sp>
      <p:sp>
        <p:nvSpPr>
          <p:cNvPr id="3" name="Content Placeholder 2">
            <a:extLst>
              <a:ext uri="{FF2B5EF4-FFF2-40B4-BE49-F238E27FC236}">
                <a16:creationId xmlns:a16="http://schemas.microsoft.com/office/drawing/2014/main" id="{B8A25B0B-8490-CD7D-ECB4-4572A2817D15}"/>
              </a:ext>
            </a:extLst>
          </p:cNvPr>
          <p:cNvSpPr>
            <a:spLocks noGrp="1"/>
          </p:cNvSpPr>
          <p:nvPr>
            <p:ph idx="1"/>
          </p:nvPr>
        </p:nvSpPr>
        <p:spPr/>
        <p:txBody>
          <a:bodyPr>
            <a:normAutofit lnSpcReduction="10000"/>
          </a:bodyPr>
          <a:lstStyle/>
          <a:p>
            <a:r>
              <a:rPr lang="en-US" dirty="0"/>
              <a:t>A)Explain the concept of aggregate demand and  identify its four components ( 6  marks) </a:t>
            </a:r>
          </a:p>
          <a:p>
            <a:r>
              <a:rPr lang="en-US" dirty="0"/>
              <a:t>B) Explain what would happen to the level of aggregate demand in the UK economy if  there was </a:t>
            </a:r>
          </a:p>
          <a:p>
            <a:r>
              <a:rPr lang="en-US" dirty="0"/>
              <a:t>(1) A fall in the marginal propensity to save </a:t>
            </a:r>
          </a:p>
          <a:p>
            <a:r>
              <a:rPr lang="en-US" dirty="0"/>
              <a:t>(2) A rise in business confidence ( 10 marks) </a:t>
            </a:r>
          </a:p>
          <a:p>
            <a:r>
              <a:rPr lang="en-US" dirty="0"/>
              <a:t>C) What are the three (3) main objectives of government macroeconomic policy and show the effect of these on a rise in aggregate demand. (15 marks) </a:t>
            </a:r>
          </a:p>
          <a:p>
            <a:r>
              <a:rPr lang="en-US" dirty="0"/>
              <a:t>Use diagrams to illustrate your answers where appropriate. </a:t>
            </a:r>
          </a:p>
        </p:txBody>
      </p:sp>
    </p:spTree>
    <p:extLst>
      <p:ext uri="{BB962C8B-B14F-4D97-AF65-F5344CB8AC3E}">
        <p14:creationId xmlns:p14="http://schemas.microsoft.com/office/powerpoint/2010/main" val="7131551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BFABFB-EBC6-65BF-68A0-79DCC86AD2CB}"/>
              </a:ext>
            </a:extLst>
          </p:cNvPr>
          <p:cNvSpPr>
            <a:spLocks noGrp="1"/>
          </p:cNvSpPr>
          <p:nvPr>
            <p:ph type="title"/>
          </p:nvPr>
        </p:nvSpPr>
        <p:spPr>
          <a:xfrm>
            <a:off x="6094105" y="802955"/>
            <a:ext cx="4977976" cy="1454051"/>
          </a:xfrm>
        </p:spPr>
        <p:txBody>
          <a:bodyPr>
            <a:normAutofit/>
          </a:bodyPr>
          <a:lstStyle/>
          <a:p>
            <a:r>
              <a:rPr lang="en-US" sz="3600" dirty="0">
                <a:solidFill>
                  <a:schemeClr val="tx2"/>
                </a:solidFill>
              </a:rPr>
              <a:t>Solution Guidance </a:t>
            </a:r>
          </a:p>
        </p:txBody>
      </p:sp>
      <p:pic>
        <p:nvPicPr>
          <p:cNvPr id="7" name="Graphic 6" descr="Arrow Circle">
            <a:extLst>
              <a:ext uri="{FF2B5EF4-FFF2-40B4-BE49-F238E27FC236}">
                <a16:creationId xmlns:a16="http://schemas.microsoft.com/office/drawing/2014/main" id="{65421BC1-0D60-AA0C-8E3A-AA4BD476D99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E6ACF14F-9500-6A9E-8A52-F1DE07BC17D3}"/>
              </a:ext>
            </a:extLst>
          </p:cNvPr>
          <p:cNvSpPr>
            <a:spLocks noGrp="1"/>
          </p:cNvSpPr>
          <p:nvPr>
            <p:ph idx="1"/>
          </p:nvPr>
        </p:nvSpPr>
        <p:spPr>
          <a:xfrm>
            <a:off x="6090574" y="2421682"/>
            <a:ext cx="4977578" cy="3639289"/>
          </a:xfrm>
        </p:spPr>
        <p:txBody>
          <a:bodyPr anchor="ctr">
            <a:normAutofit/>
          </a:bodyPr>
          <a:lstStyle/>
          <a:p>
            <a:r>
              <a:rPr lang="en-US" sz="1500" dirty="0">
                <a:solidFill>
                  <a:schemeClr val="tx2"/>
                </a:solidFill>
              </a:rPr>
              <a:t>Define AD </a:t>
            </a:r>
          </a:p>
          <a:p>
            <a:r>
              <a:rPr lang="en-US" sz="1500" dirty="0">
                <a:solidFill>
                  <a:schemeClr val="tx2"/>
                </a:solidFill>
              </a:rPr>
              <a:t>Identify and define  its four components ( use examples) </a:t>
            </a:r>
          </a:p>
          <a:p>
            <a:r>
              <a:rPr lang="en-US" sz="1500" dirty="0">
                <a:solidFill>
                  <a:schemeClr val="tx2"/>
                </a:solidFill>
              </a:rPr>
              <a:t>B) Define MPS . Explain its effect on AD</a:t>
            </a:r>
          </a:p>
          <a:p>
            <a:r>
              <a:rPr lang="en-US" sz="1500" dirty="0">
                <a:solidFill>
                  <a:schemeClr val="tx2"/>
                </a:solidFill>
              </a:rPr>
              <a:t>Define Business Confidence . Explain its effect on AD </a:t>
            </a:r>
          </a:p>
          <a:p>
            <a:r>
              <a:rPr lang="en-US" sz="1500" dirty="0">
                <a:solidFill>
                  <a:schemeClr val="tx2"/>
                </a:solidFill>
              </a:rPr>
              <a:t>C) Macro policy objectives </a:t>
            </a:r>
          </a:p>
          <a:p>
            <a:r>
              <a:rPr lang="en-US" sz="1500" dirty="0">
                <a:solidFill>
                  <a:schemeClr val="tx2"/>
                </a:solidFill>
              </a:rPr>
              <a:t>- Economic growth </a:t>
            </a:r>
          </a:p>
          <a:p>
            <a:r>
              <a:rPr lang="en-US" sz="1500" dirty="0">
                <a:solidFill>
                  <a:schemeClr val="tx2"/>
                </a:solidFill>
              </a:rPr>
              <a:t>-Stable Inflation </a:t>
            </a:r>
          </a:p>
          <a:p>
            <a:r>
              <a:rPr lang="en-US" sz="1500" dirty="0">
                <a:solidFill>
                  <a:schemeClr val="tx2"/>
                </a:solidFill>
              </a:rPr>
              <a:t>- Low Unemployment </a:t>
            </a:r>
          </a:p>
          <a:p>
            <a:r>
              <a:rPr lang="en-US" sz="1500" dirty="0">
                <a:solidFill>
                  <a:schemeClr val="tx2"/>
                </a:solidFill>
              </a:rPr>
              <a:t>- Stable balance of payments </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6389344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818A2-708A-886A-3C6A-71B8FF9BBE05}"/>
              </a:ext>
            </a:extLst>
          </p:cNvPr>
          <p:cNvSpPr>
            <a:spLocks noGrp="1"/>
          </p:cNvSpPr>
          <p:nvPr>
            <p:ph type="title"/>
          </p:nvPr>
        </p:nvSpPr>
        <p:spPr/>
        <p:txBody>
          <a:bodyPr/>
          <a:lstStyle/>
          <a:p>
            <a:r>
              <a:rPr lang="en-US" dirty="0"/>
              <a:t>Suggested - Answer in Detail </a:t>
            </a:r>
          </a:p>
        </p:txBody>
      </p:sp>
      <p:sp>
        <p:nvSpPr>
          <p:cNvPr id="3" name="Content Placeholder 2">
            <a:extLst>
              <a:ext uri="{FF2B5EF4-FFF2-40B4-BE49-F238E27FC236}">
                <a16:creationId xmlns:a16="http://schemas.microsoft.com/office/drawing/2014/main" id="{22BB71A3-96AE-82BE-A979-83E16CEA1B7A}"/>
              </a:ext>
            </a:extLst>
          </p:cNvPr>
          <p:cNvSpPr>
            <a:spLocks noGrp="1"/>
          </p:cNvSpPr>
          <p:nvPr>
            <p:ph idx="1"/>
          </p:nvPr>
        </p:nvSpPr>
        <p:spPr/>
        <p:txBody>
          <a:bodyPr>
            <a:normAutofit lnSpcReduction="10000"/>
          </a:bodyPr>
          <a:lstStyle/>
          <a:p>
            <a:r>
              <a:rPr lang="en-US" dirty="0"/>
              <a:t>Definition of AD. </a:t>
            </a:r>
          </a:p>
          <a:p>
            <a:r>
              <a:rPr lang="en-US" dirty="0"/>
              <a:t>AD is defined as the total  domestic value of all goods and services bought by households and firms during a given period, usually 12 months . </a:t>
            </a:r>
          </a:p>
          <a:p>
            <a:r>
              <a:rPr lang="en-US" dirty="0"/>
              <a:t>AD has four components  and can be expressed as AD = C + I + G +(X-M) </a:t>
            </a:r>
          </a:p>
          <a:p>
            <a:r>
              <a:rPr lang="en-US" dirty="0"/>
              <a:t>Consumption ( C)reflects household spending on goods and services  for private use In 2024 the UK figure was </a:t>
            </a:r>
          </a:p>
          <a:p>
            <a:r>
              <a:rPr lang="en-US" dirty="0"/>
              <a:t>Investment (I) is the spending  by firms on the the creation of capital goods for use in their business</a:t>
            </a:r>
          </a:p>
        </p:txBody>
      </p:sp>
    </p:spTree>
    <p:extLst>
      <p:ext uri="{BB962C8B-B14F-4D97-AF65-F5344CB8AC3E}">
        <p14:creationId xmlns:p14="http://schemas.microsoft.com/office/powerpoint/2010/main" val="14692678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295DE-6538-B6B0-063A-F7CEE8FF9613}"/>
              </a:ext>
            </a:extLst>
          </p:cNvPr>
          <p:cNvSpPr>
            <a:spLocks noGrp="1"/>
          </p:cNvSpPr>
          <p:nvPr>
            <p:ph type="title"/>
          </p:nvPr>
        </p:nvSpPr>
        <p:spPr/>
        <p:txBody>
          <a:bodyPr/>
          <a:lstStyle/>
          <a:p>
            <a:r>
              <a:rPr lang="en-US" dirty="0"/>
              <a:t>Cont’d </a:t>
            </a:r>
          </a:p>
        </p:txBody>
      </p:sp>
      <p:sp>
        <p:nvSpPr>
          <p:cNvPr id="3" name="Content Placeholder 2">
            <a:extLst>
              <a:ext uri="{FF2B5EF4-FFF2-40B4-BE49-F238E27FC236}">
                <a16:creationId xmlns:a16="http://schemas.microsoft.com/office/drawing/2014/main" id="{FC8A1EAF-F239-0808-7B62-FE884A20AEA6}"/>
              </a:ext>
            </a:extLst>
          </p:cNvPr>
          <p:cNvSpPr>
            <a:spLocks noGrp="1"/>
          </p:cNvSpPr>
          <p:nvPr>
            <p:ph idx="1"/>
          </p:nvPr>
        </p:nvSpPr>
        <p:spPr/>
        <p:txBody>
          <a:bodyPr/>
          <a:lstStyle/>
          <a:p>
            <a:r>
              <a:rPr lang="en-US" dirty="0"/>
              <a:t>Government Expenditure (G) includes investment in fixed assets such as roads, maintenance of the public sector, including payment of salaries education provision and welfare payments such as universal credit and disability allowance. Example: Government figure 2024. This showed an change from 2023- </a:t>
            </a:r>
          </a:p>
          <a:p>
            <a:r>
              <a:rPr lang="en-US" dirty="0"/>
              <a:t>Net Demand for exports (X-M) is made up of purchase of domestically produced goods by buyers in other countries  minus purchase by domestic/ (UK)  firms and households if goods and services produced abroad. </a:t>
            </a:r>
          </a:p>
          <a:p>
            <a:r>
              <a:rPr lang="en-US" dirty="0"/>
              <a:t>How could you </a:t>
            </a:r>
            <a:r>
              <a:rPr lang="en-US"/>
              <a:t>use diagrams here ?</a:t>
            </a:r>
            <a:endParaRPr lang="en-US" dirty="0"/>
          </a:p>
        </p:txBody>
      </p:sp>
    </p:spTree>
    <p:extLst>
      <p:ext uri="{BB962C8B-B14F-4D97-AF65-F5344CB8AC3E}">
        <p14:creationId xmlns:p14="http://schemas.microsoft.com/office/powerpoint/2010/main" val="15009634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4E04F-76AF-5CBC-2697-1B18983F4FBD}"/>
              </a:ext>
            </a:extLst>
          </p:cNvPr>
          <p:cNvSpPr>
            <a:spLocks noGrp="1"/>
          </p:cNvSpPr>
          <p:nvPr>
            <p:ph type="title"/>
          </p:nvPr>
        </p:nvSpPr>
        <p:spPr/>
        <p:txBody>
          <a:bodyPr/>
          <a:lstStyle/>
          <a:p>
            <a:r>
              <a:rPr lang="en-US" dirty="0"/>
              <a:t>Try question (b) and ( c) on your own </a:t>
            </a:r>
          </a:p>
        </p:txBody>
      </p:sp>
      <p:sp>
        <p:nvSpPr>
          <p:cNvPr id="3" name="Content Placeholder 2">
            <a:extLst>
              <a:ext uri="{FF2B5EF4-FFF2-40B4-BE49-F238E27FC236}">
                <a16:creationId xmlns:a16="http://schemas.microsoft.com/office/drawing/2014/main" id="{D3D634D4-127A-49E3-8EB7-148A3715793D}"/>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233592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312</TotalTime>
  <Words>1526</Words>
  <Application>Microsoft Macintosh PowerPoint</Application>
  <PresentationFormat>Widescreen</PresentationFormat>
  <Paragraphs>135</Paragraphs>
  <Slides>23</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Aptos</vt:lpstr>
      <vt:lpstr>Aptos Display</vt:lpstr>
      <vt:lpstr>Arial</vt:lpstr>
      <vt:lpstr>Office Theme</vt:lpstr>
      <vt:lpstr>Consumption &amp; Investment </vt:lpstr>
      <vt:lpstr> CONSUMPTION </vt:lpstr>
      <vt:lpstr>Factors Affecting the Amount of Consumption </vt:lpstr>
      <vt:lpstr>THE KEYNESIAN CONSUMPTION FUNCTION </vt:lpstr>
      <vt:lpstr>The Consumption Function Graphed </vt:lpstr>
      <vt:lpstr>The Consumption Function (CF) </vt:lpstr>
      <vt:lpstr>The Size of the Marginal Propensity to Consume (MPC) depends on </vt:lpstr>
      <vt:lpstr>RELATIONSHIP B/W Y/C &amp; APC</vt:lpstr>
      <vt:lpstr>OTHER FACTORS INFLEUNCING CONSUMPTION </vt:lpstr>
      <vt:lpstr>Business Confidence : https://www.statista.com/statistics/623727/business-confidence-in-the-united-kingdom/  </vt:lpstr>
      <vt:lpstr>Consumer Confidence </vt:lpstr>
      <vt:lpstr>SAVINGS (INCOME, CONSUMPTION ?)</vt:lpstr>
      <vt:lpstr>INVESTMENT </vt:lpstr>
      <vt:lpstr>NET INVESTMENT </vt:lpstr>
      <vt:lpstr>FACTORS WHICH INFLUENCE INVESTMENT </vt:lpstr>
      <vt:lpstr>INVESTMENT &amp; INTEREST RATES </vt:lpstr>
      <vt:lpstr>INVESTMENT SHIFTS !</vt:lpstr>
      <vt:lpstr>INVESTMENT AND AGGREGATE DEMAND </vt:lpstr>
      <vt:lpstr>C- q45_ Aggregate Demand </vt:lpstr>
      <vt:lpstr>Solution Guidance </vt:lpstr>
      <vt:lpstr>Suggested - Answer in Detail </vt:lpstr>
      <vt:lpstr>Cont’d </vt:lpstr>
      <vt:lpstr>Try question (b) and ( c) on your own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Xena Ibrahim Atta</dc:creator>
  <cp:lastModifiedBy>Xena Ibrahim Atta</cp:lastModifiedBy>
  <cp:revision>11</cp:revision>
  <dcterms:created xsi:type="dcterms:W3CDTF">2024-05-30T11:12:03Z</dcterms:created>
  <dcterms:modified xsi:type="dcterms:W3CDTF">2025-03-25T10:42:22Z</dcterms:modified>
</cp:coreProperties>
</file>