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57" r:id="rId4"/>
    <p:sldId id="283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84" r:id="rId14"/>
    <p:sldId id="266" r:id="rId15"/>
    <p:sldId id="267" r:id="rId16"/>
    <p:sldId id="268" r:id="rId17"/>
    <p:sldId id="269" r:id="rId18"/>
    <p:sldId id="285" r:id="rId19"/>
    <p:sldId id="270" r:id="rId20"/>
    <p:sldId id="287" r:id="rId21"/>
    <p:sldId id="271" r:id="rId22"/>
    <p:sldId id="272" r:id="rId23"/>
    <p:sldId id="273" r:id="rId24"/>
    <p:sldId id="274" r:id="rId25"/>
    <p:sldId id="286" r:id="rId26"/>
    <p:sldId id="276" r:id="rId27"/>
    <p:sldId id="275" r:id="rId28"/>
    <p:sldId id="277" r:id="rId29"/>
    <p:sldId id="278" r:id="rId30"/>
    <p:sldId id="282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73" d="100"/>
          <a:sy n="73" d="100"/>
        </p:scale>
        <p:origin x="4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818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85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96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919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225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790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206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2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061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26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557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9406F-9F29-4106-A24D-920F91F69F41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A4A34-FECC-4898-B528-C5A545303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954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Incremental Vs Iterative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54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Briefly describe the birth of software engineering and the need for a process</a:t>
            </a:r>
          </a:p>
          <a:p>
            <a:endParaRPr lang="en-GB" dirty="0"/>
          </a:p>
          <a:p>
            <a:r>
              <a:rPr lang="en-GB" dirty="0" smtClean="0"/>
              <a:t>Give an overview of incremental development</a:t>
            </a:r>
          </a:p>
          <a:p>
            <a:endParaRPr lang="en-GB" dirty="0"/>
          </a:p>
          <a:p>
            <a:r>
              <a:rPr lang="en-GB" dirty="0" smtClean="0"/>
              <a:t>Give an overview of Iterative development</a:t>
            </a:r>
          </a:p>
          <a:p>
            <a:endParaRPr lang="en-GB" dirty="0"/>
          </a:p>
          <a:p>
            <a:r>
              <a:rPr lang="en-GB" dirty="0" smtClean="0"/>
              <a:t>Outline the progression to present development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110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Software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process of creating software</a:t>
            </a:r>
          </a:p>
          <a:p>
            <a:pPr lvl="1"/>
            <a:r>
              <a:rPr lang="en-GB" dirty="0" smtClean="0"/>
              <a:t>Not just the implementation stage</a:t>
            </a:r>
          </a:p>
          <a:p>
            <a:pPr lvl="2"/>
            <a:r>
              <a:rPr lang="en-GB" dirty="0" smtClean="0"/>
              <a:t>Includes requirements analysis</a:t>
            </a:r>
          </a:p>
          <a:p>
            <a:pPr lvl="2"/>
            <a:r>
              <a:rPr lang="en-GB" dirty="0" smtClean="0"/>
              <a:t>Design of the system</a:t>
            </a:r>
          </a:p>
          <a:p>
            <a:pPr lvl="2"/>
            <a:r>
              <a:rPr lang="en-GB" dirty="0" smtClean="0"/>
              <a:t>Implementation of the software</a:t>
            </a:r>
          </a:p>
          <a:p>
            <a:pPr lvl="2"/>
            <a:r>
              <a:rPr lang="en-GB" dirty="0" smtClean="0"/>
              <a:t>Testing of the software</a:t>
            </a:r>
          </a:p>
          <a:p>
            <a:pPr lvl="2"/>
            <a:r>
              <a:rPr lang="en-GB" dirty="0" smtClean="0"/>
              <a:t>Deployment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72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SDLC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40E3199-CDFB-44D1-98A6-E44A646668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8349"/>
          <a:stretch/>
        </p:blipFill>
        <p:spPr>
          <a:xfrm>
            <a:off x="7885961" y="3674475"/>
            <a:ext cx="2183906" cy="9048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B519D8-3A37-4DFA-AFA1-544838B31A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9657" y="2071651"/>
            <a:ext cx="2565339" cy="9330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0C4837-6769-4796-9ED5-8B13ED9A75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5129"/>
          <a:stretch/>
        </p:blipFill>
        <p:spPr>
          <a:xfrm>
            <a:off x="4757842" y="5163139"/>
            <a:ext cx="2868967" cy="5525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A36CD2-6DAE-471A-B6F6-09CF56467C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1998" y="3674476"/>
            <a:ext cx="3048000" cy="9048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58BF01-0934-446D-B92A-2173AC0548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8498" y="1759951"/>
            <a:ext cx="3048000" cy="904875"/>
          </a:xfrm>
          <a:prstGeom prst="rect">
            <a:avLst/>
          </a:prstGeom>
        </p:spPr>
      </p:pic>
      <p:cxnSp>
        <p:nvCxnSpPr>
          <p:cNvPr id="9" name="Connector: Curved 15">
            <a:extLst>
              <a:ext uri="{FF2B5EF4-FFF2-40B4-BE49-F238E27FC236}">
                <a16:creationId xmlns:a16="http://schemas.microsoft.com/office/drawing/2014/main" id="{CB025BC7-B257-475D-A9C3-ADE79C43275B}"/>
              </a:ext>
            </a:extLst>
          </p:cNvPr>
          <p:cNvCxnSpPr>
            <a:cxnSpLocks/>
            <a:stCxn id="7" idx="0"/>
            <a:endCxn id="8" idx="2"/>
          </p:cNvCxnSpPr>
          <p:nvPr/>
        </p:nvCxnSpPr>
        <p:spPr>
          <a:xfrm rot="16200000" flipV="1">
            <a:off x="2874423" y="2502901"/>
            <a:ext cx="1009650" cy="1333500"/>
          </a:xfrm>
          <a:prstGeom prst="curvedConnector3">
            <a:avLst>
              <a:gd name="adj1" fmla="val 50000"/>
            </a:avLst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nector: Curved 23">
            <a:extLst>
              <a:ext uri="{FF2B5EF4-FFF2-40B4-BE49-F238E27FC236}">
                <a16:creationId xmlns:a16="http://schemas.microsoft.com/office/drawing/2014/main" id="{2CF734D8-4948-439E-A6EF-F5D0ED856465}"/>
              </a:ext>
            </a:extLst>
          </p:cNvPr>
          <p:cNvCxnSpPr>
            <a:stCxn id="7" idx="0"/>
            <a:endCxn id="5" idx="1"/>
          </p:cNvCxnSpPr>
          <p:nvPr/>
        </p:nvCxnSpPr>
        <p:spPr>
          <a:xfrm rot="5400000" flipH="1" flipV="1">
            <a:off x="3909674" y="2674494"/>
            <a:ext cx="1136307" cy="863659"/>
          </a:xfrm>
          <a:prstGeom prst="curvedConnector2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Connector: Curved 25">
            <a:extLst>
              <a:ext uri="{FF2B5EF4-FFF2-40B4-BE49-F238E27FC236}">
                <a16:creationId xmlns:a16="http://schemas.microsoft.com/office/drawing/2014/main" id="{6EFC6DCC-005E-4938-A021-3DB77D637AE8}"/>
              </a:ext>
            </a:extLst>
          </p:cNvPr>
          <p:cNvCxnSpPr>
            <a:cxnSpLocks/>
            <a:stCxn id="5" idx="3"/>
          </p:cNvCxnSpPr>
          <p:nvPr/>
        </p:nvCxnSpPr>
        <p:spPr>
          <a:xfrm>
            <a:off x="7474996" y="2538169"/>
            <a:ext cx="952502" cy="1136307"/>
          </a:xfrm>
          <a:prstGeom prst="curvedConnector2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2" name="Connector: Curved 30">
            <a:extLst>
              <a:ext uri="{FF2B5EF4-FFF2-40B4-BE49-F238E27FC236}">
                <a16:creationId xmlns:a16="http://schemas.microsoft.com/office/drawing/2014/main" id="{80BD4138-1CFF-4C93-84E4-5A073D9A0DFA}"/>
              </a:ext>
            </a:extLst>
          </p:cNvPr>
          <p:cNvCxnSpPr>
            <a:cxnSpLocks/>
            <a:endCxn id="6" idx="3"/>
          </p:cNvCxnSpPr>
          <p:nvPr/>
        </p:nvCxnSpPr>
        <p:spPr>
          <a:xfrm rot="5400000">
            <a:off x="7597130" y="4609031"/>
            <a:ext cx="860048" cy="800689"/>
          </a:xfrm>
          <a:prstGeom prst="curvedConnector2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Connector: Curved 32">
            <a:extLst>
              <a:ext uri="{FF2B5EF4-FFF2-40B4-BE49-F238E27FC236}">
                <a16:creationId xmlns:a16="http://schemas.microsoft.com/office/drawing/2014/main" id="{6E2EB11E-40DD-4C46-92B9-338D350CF19F}"/>
              </a:ext>
            </a:extLst>
          </p:cNvPr>
          <p:cNvCxnSpPr>
            <a:stCxn id="6" idx="1"/>
            <a:endCxn id="7" idx="2"/>
          </p:cNvCxnSpPr>
          <p:nvPr/>
        </p:nvCxnSpPr>
        <p:spPr>
          <a:xfrm rot="10800000">
            <a:off x="4045998" y="4579351"/>
            <a:ext cx="711844" cy="860048"/>
          </a:xfrm>
          <a:prstGeom prst="curvedConnector2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448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So…. How is software created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Early software was written by enthusiasts</a:t>
            </a:r>
          </a:p>
          <a:p>
            <a:pPr lvl="1"/>
            <a:r>
              <a:rPr lang="en-GB" dirty="0" smtClean="0"/>
              <a:t>Most enthusiasts were born from hackers and electronics engineers (sorry physicists).</a:t>
            </a:r>
          </a:p>
          <a:p>
            <a:pPr lvl="1"/>
            <a:endParaRPr lang="en-GB" dirty="0"/>
          </a:p>
          <a:p>
            <a:r>
              <a:rPr lang="en-GB" dirty="0" smtClean="0"/>
              <a:t>This software was largely for personal use and tailored to a single purpose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are the possible implications of this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use software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Tailored to a specific feature</a:t>
            </a:r>
          </a:p>
          <a:p>
            <a:pPr lvl="1"/>
            <a:r>
              <a:rPr lang="en-GB" dirty="0" smtClean="0"/>
              <a:t>No flexibility or adaptability</a:t>
            </a:r>
          </a:p>
          <a:p>
            <a:endParaRPr lang="en-GB" dirty="0" smtClean="0"/>
          </a:p>
          <a:p>
            <a:r>
              <a:rPr lang="en-GB" dirty="0" smtClean="0"/>
              <a:t>Written in a language that the author was familiar with</a:t>
            </a:r>
          </a:p>
          <a:p>
            <a:pPr lvl="1"/>
            <a:r>
              <a:rPr lang="en-GB" dirty="0" smtClean="0"/>
              <a:t>Limited knowledge / Documentation</a:t>
            </a:r>
          </a:p>
          <a:p>
            <a:pPr lvl="1"/>
            <a:r>
              <a:rPr lang="en-GB" dirty="0" smtClean="0"/>
              <a:t>Maintainability</a:t>
            </a:r>
          </a:p>
          <a:p>
            <a:endParaRPr lang="en-GB" dirty="0"/>
          </a:p>
          <a:p>
            <a:r>
              <a:rPr lang="en-GB" dirty="0" smtClean="0"/>
              <a:t>What about the safety, validity and viability ?</a:t>
            </a:r>
          </a:p>
        </p:txBody>
      </p:sp>
    </p:spTree>
    <p:extLst>
      <p:ext uri="{BB962C8B-B14F-4D97-AF65-F5344CB8AC3E}">
        <p14:creationId xmlns:p14="http://schemas.microsoft.com/office/powerpoint/2010/main" val="354853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do ?</a:t>
            </a:r>
            <a:endParaRPr lang="en-GB" dirty="0"/>
          </a:p>
        </p:txBody>
      </p:sp>
      <p:sp>
        <p:nvSpPr>
          <p:cNvPr id="4" name="AutoShape 2" descr="Image result for goto infinite loop assembler"/>
          <p:cNvSpPr>
            <a:spLocks noGrp="1" noChangeAspect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t="24588"/>
          <a:stretch/>
        </p:blipFill>
        <p:spPr>
          <a:xfrm>
            <a:off x="3815442" y="2306294"/>
            <a:ext cx="4806043" cy="338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885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Technology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appears to be the case in many fields, the mastering of new technologies created a surge in interest of software development by commercial companies.</a:t>
            </a:r>
          </a:p>
          <a:p>
            <a:endParaRPr lang="en-GB" dirty="0"/>
          </a:p>
          <a:p>
            <a:r>
              <a:rPr lang="en-GB" dirty="0" smtClean="0"/>
              <a:t>What did this mean for development practices 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95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Commercial companies employed those who had the knowledge</a:t>
            </a:r>
          </a:p>
          <a:p>
            <a:pPr lvl="1"/>
            <a:r>
              <a:rPr lang="en-GB" dirty="0" smtClean="0"/>
              <a:t>Gurus</a:t>
            </a:r>
          </a:p>
          <a:p>
            <a:endParaRPr lang="en-GB" dirty="0"/>
          </a:p>
          <a:p>
            <a:r>
              <a:rPr lang="en-GB" dirty="0" smtClean="0"/>
              <a:t>Computing being a relatively young industry had very few experts</a:t>
            </a:r>
          </a:p>
          <a:p>
            <a:pPr lvl="1"/>
            <a:r>
              <a:rPr lang="en-GB" dirty="0" smtClean="0"/>
              <a:t>“Experts” included :</a:t>
            </a:r>
          </a:p>
          <a:p>
            <a:pPr lvl="2"/>
            <a:r>
              <a:rPr lang="en-GB" dirty="0" smtClean="0"/>
              <a:t>Hackers</a:t>
            </a:r>
          </a:p>
          <a:p>
            <a:pPr lvl="2"/>
            <a:r>
              <a:rPr lang="en-GB" dirty="0" smtClean="0"/>
              <a:t>Electronics Engineers</a:t>
            </a:r>
          </a:p>
          <a:p>
            <a:pPr lvl="2"/>
            <a:r>
              <a:rPr lang="en-GB" dirty="0" smtClean="0"/>
              <a:t>Mathematicians</a:t>
            </a:r>
          </a:p>
          <a:p>
            <a:pPr lvl="2"/>
            <a:r>
              <a:rPr lang="en-GB" dirty="0" smtClean="0"/>
              <a:t>Physicists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379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happened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employment of “Experts” meant that companies were employing the best people for the job.</a:t>
            </a:r>
          </a:p>
          <a:p>
            <a:endParaRPr lang="en-GB" dirty="0"/>
          </a:p>
          <a:p>
            <a:pPr lvl="1"/>
            <a:r>
              <a:rPr lang="en-GB" dirty="0" smtClean="0"/>
              <a:t>This is incorrect:</a:t>
            </a:r>
          </a:p>
          <a:p>
            <a:pPr lvl="2"/>
            <a:r>
              <a:rPr lang="en-GB" dirty="0" smtClean="0"/>
              <a:t>Those employed lacked discipline, found it difficult to communicate ideas and concepts.</a:t>
            </a:r>
          </a:p>
          <a:p>
            <a:pPr lvl="2"/>
            <a:r>
              <a:rPr lang="en-GB" dirty="0" smtClean="0"/>
              <a:t>The code that was produced was fit for a single purpose only</a:t>
            </a:r>
          </a:p>
          <a:p>
            <a:pPr lvl="2"/>
            <a:r>
              <a:rPr lang="en-GB" dirty="0" smtClean="0"/>
              <a:t>The code produced was relatively unmaintainable</a:t>
            </a:r>
          </a:p>
          <a:p>
            <a:pPr lvl="2"/>
            <a:r>
              <a:rPr lang="en-GB" dirty="0" smtClean="0"/>
              <a:t>The code produced evidenced frequent issues with regard to structure, performance and reliability.</a:t>
            </a:r>
          </a:p>
        </p:txBody>
      </p:sp>
    </p:spTree>
    <p:extLst>
      <p:ext uri="{BB962C8B-B14F-4D97-AF65-F5344CB8AC3E}">
        <p14:creationId xmlns:p14="http://schemas.microsoft.com/office/powerpoint/2010/main" val="97378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But, but…… experts 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exactly were they experts in ?</a:t>
            </a:r>
          </a:p>
          <a:p>
            <a:pPr lvl="1"/>
            <a:r>
              <a:rPr lang="en-GB" dirty="0" smtClean="0"/>
              <a:t>The technology – arguably with exception to the creators</a:t>
            </a:r>
          </a:p>
          <a:p>
            <a:pPr lvl="1"/>
            <a:r>
              <a:rPr lang="en-GB" dirty="0" smtClean="0"/>
              <a:t>The languages – lack of significant data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This fostered the idea of being intelligent and all knowing, sadly, real software development doesn’t work like this.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This ethos paved the way for films like: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924" y="514436"/>
            <a:ext cx="8913149" cy="594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81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Commercialisation ruined it for everyone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Companies decided that the employment of so-called Gurus was no the answer to creating reliable software</a:t>
            </a:r>
          </a:p>
          <a:p>
            <a:endParaRPr lang="en-GB" dirty="0"/>
          </a:p>
          <a:p>
            <a:r>
              <a:rPr lang="en-GB" dirty="0" smtClean="0"/>
              <a:t>As such software engineering became a profession and rules were invented to annoy software engineers everywhere. </a:t>
            </a:r>
          </a:p>
          <a:p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Disclaimer: This is not the case, rules exist because they work and produce sensible, maintainable and reliable code.</a:t>
            </a:r>
          </a:p>
        </p:txBody>
      </p:sp>
    </p:spTree>
    <p:extLst>
      <p:ext uri="{BB962C8B-B14F-4D97-AF65-F5344CB8AC3E}">
        <p14:creationId xmlns:p14="http://schemas.microsoft.com/office/powerpoint/2010/main" val="3399719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Commercial companies decided that there needed to be a more robust process for the development of software in much the same way that traditional engineering does.</a:t>
            </a:r>
          </a:p>
          <a:p>
            <a:endParaRPr lang="en-GB" dirty="0"/>
          </a:p>
          <a:p>
            <a:r>
              <a:rPr lang="en-GB" dirty="0" smtClean="0"/>
              <a:t>This rationalisation provided insight into what we now see as the software development life-cycle with the defined stages.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52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Incremental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process of staged software development</a:t>
            </a:r>
          </a:p>
          <a:p>
            <a:pPr lvl="1"/>
            <a:r>
              <a:rPr lang="en-GB" dirty="0" smtClean="0"/>
              <a:t>Each stage builds upon the efforts of the previous</a:t>
            </a:r>
          </a:p>
          <a:p>
            <a:endParaRPr lang="en-GB" dirty="0"/>
          </a:p>
          <a:p>
            <a:r>
              <a:rPr lang="en-GB" dirty="0" smtClean="0"/>
              <a:t>Software is conceptually rationalised then designed and so forth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Where have you seen this before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2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Follows the same sequence as is presented by the SDLC</a:t>
            </a:r>
          </a:p>
          <a:p>
            <a:endParaRPr lang="en-GB" dirty="0"/>
          </a:p>
          <a:p>
            <a:r>
              <a:rPr lang="en-GB" dirty="0" smtClean="0"/>
              <a:t>Processes involved:</a:t>
            </a:r>
          </a:p>
          <a:p>
            <a:pPr lvl="1"/>
            <a:r>
              <a:rPr lang="en-GB" dirty="0" smtClean="0"/>
              <a:t>Requirements gathering</a:t>
            </a:r>
          </a:p>
          <a:p>
            <a:pPr lvl="1"/>
            <a:r>
              <a:rPr lang="en-GB" dirty="0" smtClean="0"/>
              <a:t>Requirements Analysis</a:t>
            </a:r>
          </a:p>
          <a:p>
            <a:pPr lvl="1"/>
            <a:r>
              <a:rPr lang="en-GB" dirty="0" smtClean="0"/>
              <a:t>Design of software product</a:t>
            </a:r>
          </a:p>
          <a:p>
            <a:pPr lvl="1"/>
            <a:r>
              <a:rPr lang="en-GB" dirty="0" smtClean="0"/>
              <a:t>Implementation of software product</a:t>
            </a:r>
          </a:p>
          <a:p>
            <a:pPr lvl="1"/>
            <a:r>
              <a:rPr lang="en-GB" dirty="0" smtClean="0"/>
              <a:t>Testing of software product</a:t>
            </a:r>
          </a:p>
          <a:p>
            <a:pPr lvl="1"/>
            <a:r>
              <a:rPr lang="en-GB" dirty="0" smtClean="0"/>
              <a:t>Deployment</a:t>
            </a:r>
          </a:p>
          <a:p>
            <a:pPr lvl="1"/>
            <a:r>
              <a:rPr lang="en-GB" dirty="0" smtClean="0"/>
              <a:t>Maintenance (maybe)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52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process to be followed in comparison to sporadic development efforts</a:t>
            </a:r>
          </a:p>
          <a:p>
            <a:endParaRPr lang="en-GB" dirty="0"/>
          </a:p>
          <a:p>
            <a:r>
              <a:rPr lang="en-GB" dirty="0" smtClean="0"/>
              <a:t>A means of measuring progress</a:t>
            </a:r>
          </a:p>
          <a:p>
            <a:endParaRPr lang="en-GB" dirty="0"/>
          </a:p>
          <a:p>
            <a:r>
              <a:rPr lang="en-GB" dirty="0" smtClean="0"/>
              <a:t>Documentation for each stage of development</a:t>
            </a:r>
          </a:p>
          <a:p>
            <a:endParaRPr lang="en-GB" dirty="0"/>
          </a:p>
          <a:p>
            <a:r>
              <a:rPr lang="en-GB" dirty="0" smtClean="0"/>
              <a:t>Standardised implementation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31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Lengthy process before parties see anything that resembles efforts</a:t>
            </a:r>
          </a:p>
          <a:p>
            <a:endParaRPr lang="en-GB" dirty="0"/>
          </a:p>
          <a:p>
            <a:r>
              <a:rPr lang="en-GB" dirty="0" smtClean="0"/>
              <a:t>Excessive initial documentation</a:t>
            </a:r>
          </a:p>
          <a:p>
            <a:endParaRPr lang="en-GB" dirty="0"/>
          </a:p>
          <a:p>
            <a:r>
              <a:rPr lang="en-GB" dirty="0" smtClean="0"/>
              <a:t>Removes the client from the process after initial stages</a:t>
            </a:r>
          </a:p>
          <a:p>
            <a:endParaRPr lang="en-GB" dirty="0"/>
          </a:p>
          <a:p>
            <a:r>
              <a:rPr lang="en-GB" dirty="0" smtClean="0"/>
              <a:t>Projects sometimes don’t complete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26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Famous Incremental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result for waterfall mod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825625"/>
            <a:ext cx="8567057" cy="4424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063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Retrospect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respect to the origination of software development, this is a vast improvement.</a:t>
            </a:r>
          </a:p>
          <a:p>
            <a:endParaRPr lang="en-GB" dirty="0"/>
          </a:p>
          <a:p>
            <a:r>
              <a:rPr lang="en-GB" dirty="0" smtClean="0"/>
              <a:t>There is a rigid process by which progress can be measured and accountability can be attributed.</a:t>
            </a:r>
          </a:p>
          <a:p>
            <a:endParaRPr lang="en-GB" dirty="0"/>
          </a:p>
          <a:p>
            <a:r>
              <a:rPr lang="en-GB" dirty="0" smtClean="0"/>
              <a:t>This early incremental approach was superseded in 1985 with alternatives to the “waterfall method” being realised by the evolutionary delivery model.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00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Approaches to software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this point the incremental approach to software development had been tried and tested</a:t>
            </a:r>
          </a:p>
          <a:p>
            <a:endParaRPr lang="en-GB" dirty="0"/>
          </a:p>
          <a:p>
            <a:r>
              <a:rPr lang="en-GB" dirty="0" smtClean="0"/>
              <a:t>The software projects implemented using it were robust and stable</a:t>
            </a:r>
          </a:p>
          <a:p>
            <a:endParaRPr lang="en-GB" dirty="0"/>
          </a:p>
          <a:p>
            <a:r>
              <a:rPr lang="en-GB" dirty="0" smtClean="0"/>
              <a:t>Suddenly the software that was required by commercial companies became larger and ever more demanding requiring constant flexibility and maintainability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46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Iterative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Decomposition of the larger project into more manageable chunks of development</a:t>
            </a:r>
          </a:p>
          <a:p>
            <a:endParaRPr lang="en-GB" dirty="0"/>
          </a:p>
          <a:p>
            <a:r>
              <a:rPr lang="en-GB" dirty="0" smtClean="0"/>
              <a:t>Concerned with the implementation of a given element before completion of another element</a:t>
            </a:r>
          </a:p>
          <a:p>
            <a:endParaRPr lang="en-GB" dirty="0"/>
          </a:p>
          <a:p>
            <a:r>
              <a:rPr lang="en-GB" dirty="0" smtClean="0"/>
              <a:t>Follows the SDLC in a slightly different way</a:t>
            </a:r>
          </a:p>
        </p:txBody>
      </p:sp>
    </p:spTree>
    <p:extLst>
      <p:ext uri="{BB962C8B-B14F-4D97-AF65-F5344CB8AC3E}">
        <p14:creationId xmlns:p14="http://schemas.microsoft.com/office/powerpoint/2010/main" val="307725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364" y="1519412"/>
            <a:ext cx="7786642" cy="412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227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Less initial documentation</a:t>
            </a:r>
          </a:p>
          <a:p>
            <a:endParaRPr lang="en-GB" dirty="0"/>
          </a:p>
          <a:p>
            <a:r>
              <a:rPr lang="en-GB" dirty="0" smtClean="0"/>
              <a:t>All parties are able to see development efforts sooner</a:t>
            </a:r>
          </a:p>
          <a:p>
            <a:endParaRPr lang="en-GB" dirty="0"/>
          </a:p>
          <a:p>
            <a:r>
              <a:rPr lang="en-GB" dirty="0" smtClean="0"/>
              <a:t>Identification of oversights in the software design are spotted sooner</a:t>
            </a:r>
          </a:p>
          <a:p>
            <a:endParaRPr lang="en-GB" dirty="0"/>
          </a:p>
          <a:p>
            <a:r>
              <a:rPr lang="en-GB" dirty="0" smtClean="0"/>
              <a:t>Testing seems less cumbersome and time consuming to the developer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9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Less initial documentation</a:t>
            </a:r>
          </a:p>
          <a:p>
            <a:endParaRPr lang="en-GB" dirty="0"/>
          </a:p>
          <a:p>
            <a:r>
              <a:rPr lang="en-GB" dirty="0" smtClean="0"/>
              <a:t>Limited design of the system, refactoring may be necessary</a:t>
            </a:r>
          </a:p>
          <a:p>
            <a:endParaRPr lang="en-GB" dirty="0"/>
          </a:p>
          <a:p>
            <a:r>
              <a:rPr lang="en-GB" dirty="0" smtClean="0"/>
              <a:t>Greater possibility of feature creep</a:t>
            </a:r>
          </a:p>
        </p:txBody>
      </p:sp>
    </p:spTree>
    <p:extLst>
      <p:ext uri="{BB962C8B-B14F-4D97-AF65-F5344CB8AC3E}">
        <p14:creationId xmlns:p14="http://schemas.microsoft.com/office/powerpoint/2010/main" val="1014796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Famous Iterative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Image result for spiral mod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244" y="1825625"/>
            <a:ext cx="7712523" cy="4107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33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Incremental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Large initial documentation</a:t>
            </a:r>
          </a:p>
          <a:p>
            <a:r>
              <a:rPr lang="en-GB" dirty="0" smtClean="0"/>
              <a:t>Slow to gain momentum</a:t>
            </a:r>
          </a:p>
          <a:p>
            <a:r>
              <a:rPr lang="en-GB" dirty="0" smtClean="0"/>
              <a:t>More accurate means of progress monitoring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Iterative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Less initial documentation</a:t>
            </a:r>
          </a:p>
          <a:p>
            <a:r>
              <a:rPr lang="en-GB" dirty="0" smtClean="0"/>
              <a:t>Produces workable software at a faster pace</a:t>
            </a:r>
          </a:p>
          <a:p>
            <a:r>
              <a:rPr lang="en-GB" dirty="0" smtClean="0"/>
              <a:t>Provides limited progress review with regards to distinct features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60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Retrospect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Software development has evolved a great deal over the past 40 years</a:t>
            </a:r>
          </a:p>
          <a:p>
            <a:endParaRPr lang="en-GB" dirty="0"/>
          </a:p>
          <a:p>
            <a:r>
              <a:rPr lang="en-GB" dirty="0" smtClean="0"/>
              <a:t>The inclusion of a standard process for the discipline is not there to make your life harder</a:t>
            </a:r>
          </a:p>
          <a:p>
            <a:endParaRPr lang="en-GB" dirty="0"/>
          </a:p>
          <a:p>
            <a:r>
              <a:rPr lang="en-GB" dirty="0" smtClean="0"/>
              <a:t>Has anything really changed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16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Currently, software developers utilise a mix of differing approaches to development</a:t>
            </a:r>
          </a:p>
          <a:p>
            <a:endParaRPr lang="en-GB" dirty="0"/>
          </a:p>
          <a:p>
            <a:r>
              <a:rPr lang="en-GB" dirty="0" smtClean="0"/>
              <a:t>This choice depends upon:</a:t>
            </a:r>
          </a:p>
          <a:p>
            <a:pPr lvl="1"/>
            <a:r>
              <a:rPr lang="en-GB" dirty="0" smtClean="0"/>
              <a:t>The purpose of the software</a:t>
            </a:r>
          </a:p>
          <a:p>
            <a:pPr lvl="1"/>
            <a:r>
              <a:rPr lang="en-GB" dirty="0" smtClean="0"/>
              <a:t>The end user</a:t>
            </a:r>
          </a:p>
          <a:p>
            <a:pPr lvl="1"/>
            <a:r>
              <a:rPr lang="en-GB" dirty="0" smtClean="0"/>
              <a:t>The origin of the software</a:t>
            </a:r>
          </a:p>
          <a:p>
            <a:pPr lvl="1"/>
            <a:r>
              <a:rPr lang="en-GB" dirty="0" smtClean="0"/>
              <a:t>The language and technologies utilised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611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Agile Software Development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Agile software development is an amalgamation of both of the approaches outlined.</a:t>
            </a:r>
          </a:p>
          <a:p>
            <a:endParaRPr lang="en-GB" dirty="0"/>
          </a:p>
          <a:p>
            <a:r>
              <a:rPr lang="en-GB" dirty="0" smtClean="0"/>
              <a:t>Each sprint is an iterative cycle implementing a feature which can then be constructed upon in an holistic incremental approach</a:t>
            </a:r>
          </a:p>
          <a:p>
            <a:endParaRPr lang="en-GB" dirty="0"/>
          </a:p>
          <a:p>
            <a:r>
              <a:rPr lang="en-GB" dirty="0" smtClean="0"/>
              <a:t>Has AGILE really broken any new ground ?</a:t>
            </a:r>
          </a:p>
          <a:p>
            <a:pPr lvl="1"/>
            <a:r>
              <a:rPr lang="en-GB" dirty="0" smtClean="0"/>
              <a:t>Somewhat because of the inclusion of the client in almost every stage of the development process and its focus upon communication and collaboration.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0145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company has been tasked with developing a software system that utilises a raspberry pi 2 model b to provide a means of weighing vehicles before they are permitted to board a ferry.</a:t>
            </a:r>
          </a:p>
          <a:p>
            <a:endParaRPr lang="en-GB" dirty="0"/>
          </a:p>
          <a:p>
            <a:r>
              <a:rPr lang="en-GB" dirty="0" smtClean="0"/>
              <a:t>In groups discuss the approach that would better suit the application providing adequate reasoning for your response.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09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1002</Words>
  <Application>Microsoft Office PowerPoint</Application>
  <PresentationFormat>Widescreen</PresentationFormat>
  <Paragraphs>181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Incremental Vs Iterative</vt:lpstr>
      <vt:lpstr>Objectives</vt:lpstr>
      <vt:lpstr>Software Development</vt:lpstr>
      <vt:lpstr>SDLC</vt:lpstr>
      <vt:lpstr>So…. How is software created</vt:lpstr>
      <vt:lpstr>Personal use software</vt:lpstr>
      <vt:lpstr>What does this do ?</vt:lpstr>
      <vt:lpstr>New Technology</vt:lpstr>
      <vt:lpstr>Employment</vt:lpstr>
      <vt:lpstr>What happened ?</vt:lpstr>
      <vt:lpstr>But, but…… experts !!</vt:lpstr>
      <vt:lpstr>Commercialisation ruined it for everyone</vt:lpstr>
      <vt:lpstr>Practice</vt:lpstr>
      <vt:lpstr>Incremental Development</vt:lpstr>
      <vt:lpstr>Overview</vt:lpstr>
      <vt:lpstr>Advantages</vt:lpstr>
      <vt:lpstr>Disadvantages</vt:lpstr>
      <vt:lpstr>Famous Incremental Model</vt:lpstr>
      <vt:lpstr>Retrospect</vt:lpstr>
      <vt:lpstr>Approaches to software development</vt:lpstr>
      <vt:lpstr>Iterative development</vt:lpstr>
      <vt:lpstr>Overview</vt:lpstr>
      <vt:lpstr>Advantages</vt:lpstr>
      <vt:lpstr>Disadvantages</vt:lpstr>
      <vt:lpstr>Famous Iterative Model</vt:lpstr>
      <vt:lpstr>Comparison</vt:lpstr>
      <vt:lpstr>Retrospect</vt:lpstr>
      <vt:lpstr>Present</vt:lpstr>
      <vt:lpstr>Agile Software Development Process</vt:lpstr>
      <vt:lpstr>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Incremental Vs Iterative</dc:title>
  <dc:creator>Jaymie Phillips</dc:creator>
  <cp:lastModifiedBy>Jaymie Phillips</cp:lastModifiedBy>
  <cp:revision>27</cp:revision>
  <dcterms:created xsi:type="dcterms:W3CDTF">2018-12-10T10:56:58Z</dcterms:created>
  <dcterms:modified xsi:type="dcterms:W3CDTF">2018-12-10T18:00:37Z</dcterms:modified>
</cp:coreProperties>
</file>