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notesMasterIdLst>
    <p:notesMasterId r:id="rId11"/>
  </p:notesMasterIdLst>
  <p:sldIdLst>
    <p:sldId id="256" r:id="rId2"/>
    <p:sldId id="257" r:id="rId3"/>
    <p:sldId id="265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rgana Koeva (1906187)" initials="GK(" lastIdx="1" clrIdx="0">
    <p:extLst>
      <p:ext uri="{19B8F6BF-5375-455C-9EA6-DF929625EA0E}">
        <p15:presenceInfo xmlns:p15="http://schemas.microsoft.com/office/powerpoint/2012/main" userId="S::1906187@student.uwtsd.ac.uk::f214a1d5-587f-4ce5-825c-8fc23d9d0fa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99"/>
    <a:srgbClr val="FFCC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3273" autoAdjust="0"/>
  </p:normalViewPr>
  <p:slideViewPr>
    <p:cSldViewPr>
      <p:cViewPr varScale="1">
        <p:scale>
          <a:sx n="68" d="100"/>
          <a:sy n="68" d="100"/>
        </p:scale>
        <p:origin x="145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99F987-F0DF-4FA7-A9F7-8CA91172159D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6B7CB4-1387-43DF-B66B-78826370E99F}">
      <dgm:prSet custT="1"/>
      <dgm:spPr/>
      <dgm:t>
        <a:bodyPr/>
        <a:lstStyle/>
        <a:p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Mariya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Georgieva ID: 1906952 – “Background of  Organization</a:t>
          </a:r>
          <a:r>
            <a:rPr lang="en-GB" sz="2000" dirty="0" smtClean="0">
              <a:latin typeface="Arial" panose="020B0604020202020204" pitchFamily="34" charset="0"/>
              <a:cs typeface="Arial" panose="020B0604020202020204" pitchFamily="34" charset="0"/>
            </a:rPr>
            <a:t>”</a:t>
          </a:r>
        </a:p>
      </dgm:t>
    </dgm:pt>
    <dgm:pt modelId="{B70182AE-0F47-48FF-9B89-6A3640B50898}" type="parTrans" cxnId="{0749A168-1DDA-41E5-9EDA-9BA7299BC15D}">
      <dgm:prSet/>
      <dgm:spPr/>
      <dgm:t>
        <a:bodyPr/>
        <a:lstStyle/>
        <a:p>
          <a:endParaRPr lang="en-US"/>
        </a:p>
      </dgm:t>
    </dgm:pt>
    <dgm:pt modelId="{749DB65B-5FC9-4363-A906-1F14FD091205}" type="sibTrans" cxnId="{0749A168-1DDA-41E5-9EDA-9BA7299BC15D}">
      <dgm:prSet/>
      <dgm:spPr/>
      <dgm:t>
        <a:bodyPr/>
        <a:lstStyle/>
        <a:p>
          <a:endParaRPr lang="en-US"/>
        </a:p>
      </dgm:t>
    </dgm:pt>
    <dgm:pt modelId="{A91CE100-ADC2-443D-A17F-4DF0291B0A3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Gergana Koeva ID: 1906187 – “Challenges Before Introducing Modern Technologies”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51E24F-EB33-4E5E-B1A0-6DFBBD1462FE}" type="parTrans" cxnId="{E73E667E-C3FD-4C2F-BDE1-A75CB4D4CB3F}">
      <dgm:prSet/>
      <dgm:spPr/>
      <dgm:t>
        <a:bodyPr/>
        <a:lstStyle/>
        <a:p>
          <a:endParaRPr lang="en-US"/>
        </a:p>
      </dgm:t>
    </dgm:pt>
    <dgm:pt modelId="{376EB012-5266-4A4C-A6BC-DEFA94163B9F}" type="sibTrans" cxnId="{E73E667E-C3FD-4C2F-BDE1-A75CB4D4CB3F}">
      <dgm:prSet/>
      <dgm:spPr/>
      <dgm:t>
        <a:bodyPr/>
        <a:lstStyle/>
        <a:p>
          <a:endParaRPr lang="en-US"/>
        </a:p>
      </dgm:t>
    </dgm:pt>
    <dgm:pt modelId="{7AECF5B8-F8D2-4900-BC49-8BC9C93660F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Alba 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Navia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ID: 1907381 – “Insights of The Modern Technologies Introduced”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98C3E7-910B-441F-996E-67AC449F3C60}" type="parTrans" cxnId="{53FB8959-6D34-4782-85EB-47C865B2A16A}">
      <dgm:prSet/>
      <dgm:spPr/>
      <dgm:t>
        <a:bodyPr/>
        <a:lstStyle/>
        <a:p>
          <a:endParaRPr lang="en-US"/>
        </a:p>
      </dgm:t>
    </dgm:pt>
    <dgm:pt modelId="{7AB33632-7FD1-4A8C-AB9C-647E9C387506}" type="sibTrans" cxnId="{53FB8959-6D34-4782-85EB-47C865B2A16A}">
      <dgm:prSet/>
      <dgm:spPr/>
      <dgm:t>
        <a:bodyPr/>
        <a:lstStyle/>
        <a:p>
          <a:endParaRPr lang="en-US"/>
        </a:p>
      </dgm:t>
    </dgm:pt>
    <dgm:pt modelId="{F78376F3-6AC0-4971-A341-A230ADFBE1D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Ivan 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Geordzhev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ID: 1908354 – “Impacts of Modern Technologies Introduced”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C606C-87D8-40DC-8D47-CD0BD6CD04C0}" type="parTrans" cxnId="{7718FF21-6FDF-4329-8A75-6F609A0CD9F8}">
      <dgm:prSet/>
      <dgm:spPr/>
      <dgm:t>
        <a:bodyPr/>
        <a:lstStyle/>
        <a:p>
          <a:endParaRPr lang="en-US"/>
        </a:p>
      </dgm:t>
    </dgm:pt>
    <dgm:pt modelId="{98EF0A28-8548-4682-81E3-C10899701156}" type="sibTrans" cxnId="{7718FF21-6FDF-4329-8A75-6F609A0CD9F8}">
      <dgm:prSet/>
      <dgm:spPr/>
      <dgm:t>
        <a:bodyPr/>
        <a:lstStyle/>
        <a:p>
          <a:endParaRPr lang="en-US"/>
        </a:p>
      </dgm:t>
    </dgm:pt>
    <dgm:pt modelId="{29CD90B7-F7A1-41C6-872A-FE901CB2180B}">
      <dgm:prSet custT="1"/>
      <dgm:spPr/>
      <dgm:t>
        <a:bodyPr/>
        <a:lstStyle/>
        <a:p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Stanimira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Dimitrova ID: 1909125 – “Lesson 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Draun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From The Case Study”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C7CB87-D1BB-409D-886F-EAF9945D21FE}" type="parTrans" cxnId="{6011F159-7BDF-4470-B25B-509FA85147E2}">
      <dgm:prSet/>
      <dgm:spPr/>
      <dgm:t>
        <a:bodyPr/>
        <a:lstStyle/>
        <a:p>
          <a:endParaRPr lang="en-US"/>
        </a:p>
      </dgm:t>
    </dgm:pt>
    <dgm:pt modelId="{D210946B-12E7-4154-9F41-8EADB068FF01}" type="sibTrans" cxnId="{6011F159-7BDF-4470-B25B-509FA85147E2}">
      <dgm:prSet/>
      <dgm:spPr/>
      <dgm:t>
        <a:bodyPr/>
        <a:lstStyle/>
        <a:p>
          <a:endParaRPr lang="en-US"/>
        </a:p>
      </dgm:t>
    </dgm:pt>
    <dgm:pt modelId="{0334829E-27E1-42CD-AE5B-86CE6BC361E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Gergana Koeva ID: 1906187 – “Conclusion and References”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11D2B6-0683-4F84-85CC-E55FC3A053AC}" type="parTrans" cxnId="{A19B31EA-72B7-40AB-B0BC-7F0585414040}">
      <dgm:prSet/>
      <dgm:spPr/>
      <dgm:t>
        <a:bodyPr/>
        <a:lstStyle/>
        <a:p>
          <a:endParaRPr lang="en-US"/>
        </a:p>
      </dgm:t>
    </dgm:pt>
    <dgm:pt modelId="{8ABD563F-67CF-4327-9F92-4B7B60BDCB6B}" type="sibTrans" cxnId="{A19B31EA-72B7-40AB-B0BC-7F0585414040}">
      <dgm:prSet/>
      <dgm:spPr/>
      <dgm:t>
        <a:bodyPr/>
        <a:lstStyle/>
        <a:p>
          <a:endParaRPr lang="en-US"/>
        </a:p>
      </dgm:t>
    </dgm:pt>
    <dgm:pt modelId="{84AC4DF7-71F5-4865-B6E5-DBB72DCD3B62}" type="pres">
      <dgm:prSet presAssocID="{CA99F987-F0DF-4FA7-A9F7-8CA91172159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5946BC8-5099-4A00-80FF-8EFA792E2E7F}" type="pres">
      <dgm:prSet presAssocID="{0F6B7CB4-1387-43DF-B66B-78826370E99F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95CB7F-3D00-49E9-87BB-5FF73773AD1C}" type="pres">
      <dgm:prSet presAssocID="{749DB65B-5FC9-4363-A906-1F14FD091205}" presName="spacer" presStyleCnt="0"/>
      <dgm:spPr/>
      <dgm:t>
        <a:bodyPr/>
        <a:lstStyle/>
        <a:p>
          <a:endParaRPr lang="en-US"/>
        </a:p>
      </dgm:t>
    </dgm:pt>
    <dgm:pt modelId="{660ADFA1-0C54-4C8D-BFE1-D12A585F9323}" type="pres">
      <dgm:prSet presAssocID="{A91CE100-ADC2-443D-A17F-4DF0291B0A38}" presName="parentText" presStyleLbl="node1" presStyleIdx="1" presStyleCnt="6" custLinFactY="-4077" custLinFactNeighborX="1652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4DF2FB-F6CA-4149-94C0-5F1DEDDD2ADF}" type="pres">
      <dgm:prSet presAssocID="{376EB012-5266-4A4C-A6BC-DEFA94163B9F}" presName="spacer" presStyleCnt="0"/>
      <dgm:spPr/>
      <dgm:t>
        <a:bodyPr/>
        <a:lstStyle/>
        <a:p>
          <a:endParaRPr lang="en-US"/>
        </a:p>
      </dgm:t>
    </dgm:pt>
    <dgm:pt modelId="{DF3BB93D-1A1B-48E1-AB86-9988CAA40D62}" type="pres">
      <dgm:prSet presAssocID="{7AECF5B8-F8D2-4900-BC49-8BC9C93660FE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644EE0-D4B5-456E-AFAE-8E54A4AF55AD}" type="pres">
      <dgm:prSet presAssocID="{7AB33632-7FD1-4A8C-AB9C-647E9C387506}" presName="spacer" presStyleCnt="0"/>
      <dgm:spPr/>
      <dgm:t>
        <a:bodyPr/>
        <a:lstStyle/>
        <a:p>
          <a:endParaRPr lang="en-US"/>
        </a:p>
      </dgm:t>
    </dgm:pt>
    <dgm:pt modelId="{87E5B8C6-F5AD-4FDE-8A08-725BDFAA82B1}" type="pres">
      <dgm:prSet presAssocID="{F78376F3-6AC0-4971-A341-A230ADFBE1D9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40F839-5DE3-4A1D-8224-579F02DAB7C8}" type="pres">
      <dgm:prSet presAssocID="{98EF0A28-8548-4682-81E3-C10899701156}" presName="spacer" presStyleCnt="0"/>
      <dgm:spPr/>
      <dgm:t>
        <a:bodyPr/>
        <a:lstStyle/>
        <a:p>
          <a:endParaRPr lang="en-US"/>
        </a:p>
      </dgm:t>
    </dgm:pt>
    <dgm:pt modelId="{06DE8488-471E-4F52-B5F2-E8D4E121971A}" type="pres">
      <dgm:prSet presAssocID="{29CD90B7-F7A1-41C6-872A-FE901CB2180B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F39BEF-9708-4837-BBBA-611B757D63A2}" type="pres">
      <dgm:prSet presAssocID="{D210946B-12E7-4154-9F41-8EADB068FF01}" presName="spacer" presStyleCnt="0"/>
      <dgm:spPr/>
      <dgm:t>
        <a:bodyPr/>
        <a:lstStyle/>
        <a:p>
          <a:endParaRPr lang="en-US"/>
        </a:p>
      </dgm:t>
    </dgm:pt>
    <dgm:pt modelId="{390B1325-62D2-473F-90ED-38959081BE05}" type="pres">
      <dgm:prSet presAssocID="{0334829E-27E1-42CD-AE5B-86CE6BC361E3}" presName="parentText" presStyleLbl="node1" presStyleIdx="5" presStyleCnt="6" custLinFactNeighborX="462" custLinFactNeighborY="6855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718FF21-6FDF-4329-8A75-6F609A0CD9F8}" srcId="{CA99F987-F0DF-4FA7-A9F7-8CA91172159D}" destId="{F78376F3-6AC0-4971-A341-A230ADFBE1D9}" srcOrd="3" destOrd="0" parTransId="{3C4C606C-87D8-40DC-8D47-CD0BD6CD04C0}" sibTransId="{98EF0A28-8548-4682-81E3-C10899701156}"/>
    <dgm:cxn modelId="{02525651-3A94-49DE-B8B3-185E7EAE13FE}" type="presOf" srcId="{F78376F3-6AC0-4971-A341-A230ADFBE1D9}" destId="{87E5B8C6-F5AD-4FDE-8A08-725BDFAA82B1}" srcOrd="0" destOrd="0" presId="urn:microsoft.com/office/officeart/2005/8/layout/vList2"/>
    <dgm:cxn modelId="{0749A168-1DDA-41E5-9EDA-9BA7299BC15D}" srcId="{CA99F987-F0DF-4FA7-A9F7-8CA91172159D}" destId="{0F6B7CB4-1387-43DF-B66B-78826370E99F}" srcOrd="0" destOrd="0" parTransId="{B70182AE-0F47-48FF-9B89-6A3640B50898}" sibTransId="{749DB65B-5FC9-4363-A906-1F14FD091205}"/>
    <dgm:cxn modelId="{6011F159-7BDF-4470-B25B-509FA85147E2}" srcId="{CA99F987-F0DF-4FA7-A9F7-8CA91172159D}" destId="{29CD90B7-F7A1-41C6-872A-FE901CB2180B}" srcOrd="4" destOrd="0" parTransId="{66C7CB87-D1BB-409D-886F-EAF9945D21FE}" sibTransId="{D210946B-12E7-4154-9F41-8EADB068FF01}"/>
    <dgm:cxn modelId="{53FB8959-6D34-4782-85EB-47C865B2A16A}" srcId="{CA99F987-F0DF-4FA7-A9F7-8CA91172159D}" destId="{7AECF5B8-F8D2-4900-BC49-8BC9C93660FE}" srcOrd="2" destOrd="0" parTransId="{C998C3E7-910B-441F-996E-67AC449F3C60}" sibTransId="{7AB33632-7FD1-4A8C-AB9C-647E9C387506}"/>
    <dgm:cxn modelId="{A19B31EA-72B7-40AB-B0BC-7F0585414040}" srcId="{CA99F987-F0DF-4FA7-A9F7-8CA91172159D}" destId="{0334829E-27E1-42CD-AE5B-86CE6BC361E3}" srcOrd="5" destOrd="0" parTransId="{1411D2B6-0683-4F84-85CC-E55FC3A053AC}" sibTransId="{8ABD563F-67CF-4327-9F92-4B7B60BDCB6B}"/>
    <dgm:cxn modelId="{48F41FA4-90F1-4AD2-B73F-D55951BA5241}" type="presOf" srcId="{7AECF5B8-F8D2-4900-BC49-8BC9C93660FE}" destId="{DF3BB93D-1A1B-48E1-AB86-9988CAA40D62}" srcOrd="0" destOrd="0" presId="urn:microsoft.com/office/officeart/2005/8/layout/vList2"/>
    <dgm:cxn modelId="{CA06F937-DC98-44CB-99C4-7F13CC777BD2}" type="presOf" srcId="{29CD90B7-F7A1-41C6-872A-FE901CB2180B}" destId="{06DE8488-471E-4F52-B5F2-E8D4E121971A}" srcOrd="0" destOrd="0" presId="urn:microsoft.com/office/officeart/2005/8/layout/vList2"/>
    <dgm:cxn modelId="{4DB06DCC-63F2-4055-9977-53FC408EA53C}" type="presOf" srcId="{0F6B7CB4-1387-43DF-B66B-78826370E99F}" destId="{65946BC8-5099-4A00-80FF-8EFA792E2E7F}" srcOrd="0" destOrd="0" presId="urn:microsoft.com/office/officeart/2005/8/layout/vList2"/>
    <dgm:cxn modelId="{55B72408-9E70-437C-89EC-8115B5A9C418}" type="presOf" srcId="{CA99F987-F0DF-4FA7-A9F7-8CA91172159D}" destId="{84AC4DF7-71F5-4865-B6E5-DBB72DCD3B62}" srcOrd="0" destOrd="0" presId="urn:microsoft.com/office/officeart/2005/8/layout/vList2"/>
    <dgm:cxn modelId="{6543B7A8-4B37-40CD-B713-69BB1C05C56F}" type="presOf" srcId="{0334829E-27E1-42CD-AE5B-86CE6BC361E3}" destId="{390B1325-62D2-473F-90ED-38959081BE05}" srcOrd="0" destOrd="0" presId="urn:microsoft.com/office/officeart/2005/8/layout/vList2"/>
    <dgm:cxn modelId="{3D9391E7-A22C-4D4D-B004-E648AC15D1AD}" type="presOf" srcId="{A91CE100-ADC2-443D-A17F-4DF0291B0A38}" destId="{660ADFA1-0C54-4C8D-BFE1-D12A585F9323}" srcOrd="0" destOrd="0" presId="urn:microsoft.com/office/officeart/2005/8/layout/vList2"/>
    <dgm:cxn modelId="{E73E667E-C3FD-4C2F-BDE1-A75CB4D4CB3F}" srcId="{CA99F987-F0DF-4FA7-A9F7-8CA91172159D}" destId="{A91CE100-ADC2-443D-A17F-4DF0291B0A38}" srcOrd="1" destOrd="0" parTransId="{EE51E24F-EB33-4E5E-B1A0-6DFBBD1462FE}" sibTransId="{376EB012-5266-4A4C-A6BC-DEFA94163B9F}"/>
    <dgm:cxn modelId="{A95A889D-E830-4F88-A2E6-59E75D35E7FB}" type="presParOf" srcId="{84AC4DF7-71F5-4865-B6E5-DBB72DCD3B62}" destId="{65946BC8-5099-4A00-80FF-8EFA792E2E7F}" srcOrd="0" destOrd="0" presId="urn:microsoft.com/office/officeart/2005/8/layout/vList2"/>
    <dgm:cxn modelId="{A5C4F1B1-F208-4D9C-ADD6-9805D5475146}" type="presParOf" srcId="{84AC4DF7-71F5-4865-B6E5-DBB72DCD3B62}" destId="{DD95CB7F-3D00-49E9-87BB-5FF73773AD1C}" srcOrd="1" destOrd="0" presId="urn:microsoft.com/office/officeart/2005/8/layout/vList2"/>
    <dgm:cxn modelId="{61061748-F1BF-487E-BCD8-2AA3E241FE85}" type="presParOf" srcId="{84AC4DF7-71F5-4865-B6E5-DBB72DCD3B62}" destId="{660ADFA1-0C54-4C8D-BFE1-D12A585F9323}" srcOrd="2" destOrd="0" presId="urn:microsoft.com/office/officeart/2005/8/layout/vList2"/>
    <dgm:cxn modelId="{E86F649A-F6F5-4469-861A-2FEA83BD9041}" type="presParOf" srcId="{84AC4DF7-71F5-4865-B6E5-DBB72DCD3B62}" destId="{734DF2FB-F6CA-4149-94C0-5F1DEDDD2ADF}" srcOrd="3" destOrd="0" presId="urn:microsoft.com/office/officeart/2005/8/layout/vList2"/>
    <dgm:cxn modelId="{9B6AF100-4DA9-48E7-8709-60837F72807E}" type="presParOf" srcId="{84AC4DF7-71F5-4865-B6E5-DBB72DCD3B62}" destId="{DF3BB93D-1A1B-48E1-AB86-9988CAA40D62}" srcOrd="4" destOrd="0" presId="urn:microsoft.com/office/officeart/2005/8/layout/vList2"/>
    <dgm:cxn modelId="{0F2B2CF0-211A-46BD-8374-CF3F7E8C789B}" type="presParOf" srcId="{84AC4DF7-71F5-4865-B6E5-DBB72DCD3B62}" destId="{19644EE0-D4B5-456E-AFAE-8E54A4AF55AD}" srcOrd="5" destOrd="0" presId="urn:microsoft.com/office/officeart/2005/8/layout/vList2"/>
    <dgm:cxn modelId="{3D61BFF2-494B-460D-B816-35D9A0A8F211}" type="presParOf" srcId="{84AC4DF7-71F5-4865-B6E5-DBB72DCD3B62}" destId="{87E5B8C6-F5AD-4FDE-8A08-725BDFAA82B1}" srcOrd="6" destOrd="0" presId="urn:microsoft.com/office/officeart/2005/8/layout/vList2"/>
    <dgm:cxn modelId="{7ED7EA37-965A-4682-A1FE-AAF038399FF3}" type="presParOf" srcId="{84AC4DF7-71F5-4865-B6E5-DBB72DCD3B62}" destId="{2B40F839-5DE3-4A1D-8224-579F02DAB7C8}" srcOrd="7" destOrd="0" presId="urn:microsoft.com/office/officeart/2005/8/layout/vList2"/>
    <dgm:cxn modelId="{28AE9526-B460-4672-9377-179BB4282190}" type="presParOf" srcId="{84AC4DF7-71F5-4865-B6E5-DBB72DCD3B62}" destId="{06DE8488-471E-4F52-B5F2-E8D4E121971A}" srcOrd="8" destOrd="0" presId="urn:microsoft.com/office/officeart/2005/8/layout/vList2"/>
    <dgm:cxn modelId="{FF91C4D3-A072-4D57-BAA3-4BD473AEC775}" type="presParOf" srcId="{84AC4DF7-71F5-4865-B6E5-DBB72DCD3B62}" destId="{B9F39BEF-9708-4837-BBBA-611B757D63A2}" srcOrd="9" destOrd="0" presId="urn:microsoft.com/office/officeart/2005/8/layout/vList2"/>
    <dgm:cxn modelId="{5EBA4AD8-72E7-46E4-8866-0D8E61B4014F}" type="presParOf" srcId="{84AC4DF7-71F5-4865-B6E5-DBB72DCD3B62}" destId="{390B1325-62D2-473F-90ED-38959081BE0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946BC8-5099-4A00-80FF-8EFA792E2E7F}">
      <dsp:nvSpPr>
        <dsp:cNvPr id="0" name=""/>
        <dsp:cNvSpPr/>
      </dsp:nvSpPr>
      <dsp:spPr>
        <a:xfrm>
          <a:off x="0" y="532"/>
          <a:ext cx="7306740" cy="6025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Mariya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Georgieva ID: 1906952 – “Background of  Organization</a:t>
          </a:r>
          <a:r>
            <a:rPr lang="en-GB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”</a:t>
          </a:r>
        </a:p>
      </dsp:txBody>
      <dsp:txXfrm>
        <a:off x="29413" y="29945"/>
        <a:ext cx="7247914" cy="543701"/>
      </dsp:txXfrm>
    </dsp:sp>
    <dsp:sp modelId="{660ADFA1-0C54-4C8D-BFE1-D12A585F9323}">
      <dsp:nvSpPr>
        <dsp:cNvPr id="0" name=""/>
        <dsp:cNvSpPr/>
      </dsp:nvSpPr>
      <dsp:spPr>
        <a:xfrm>
          <a:off x="0" y="578494"/>
          <a:ext cx="7306740" cy="6025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Gergana Koeva ID: 1906187 – “Challenges Before Introducing Modern Technologies”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13" y="607907"/>
        <a:ext cx="7247914" cy="543701"/>
      </dsp:txXfrm>
    </dsp:sp>
    <dsp:sp modelId="{DF3BB93D-1A1B-48E1-AB86-9988CAA40D62}">
      <dsp:nvSpPr>
        <dsp:cNvPr id="0" name=""/>
        <dsp:cNvSpPr/>
      </dsp:nvSpPr>
      <dsp:spPr>
        <a:xfrm>
          <a:off x="0" y="1228058"/>
          <a:ext cx="7306740" cy="6025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Alba 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Navia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ID: 1907381 – “Insights of The Modern Technologies Introduced”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13" y="1257471"/>
        <a:ext cx="7247914" cy="543701"/>
      </dsp:txXfrm>
    </dsp:sp>
    <dsp:sp modelId="{87E5B8C6-F5AD-4FDE-8A08-725BDFAA82B1}">
      <dsp:nvSpPr>
        <dsp:cNvPr id="0" name=""/>
        <dsp:cNvSpPr/>
      </dsp:nvSpPr>
      <dsp:spPr>
        <a:xfrm>
          <a:off x="0" y="1841821"/>
          <a:ext cx="7306740" cy="6025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Ivan 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Geordzhev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ID: 1908354 – “Impacts of Modern Technologies Introduced”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13" y="1871234"/>
        <a:ext cx="7247914" cy="543701"/>
      </dsp:txXfrm>
    </dsp:sp>
    <dsp:sp modelId="{06DE8488-471E-4F52-B5F2-E8D4E121971A}">
      <dsp:nvSpPr>
        <dsp:cNvPr id="0" name=""/>
        <dsp:cNvSpPr/>
      </dsp:nvSpPr>
      <dsp:spPr>
        <a:xfrm>
          <a:off x="0" y="2455585"/>
          <a:ext cx="7306740" cy="6025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Stanimira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Dimitrova ID: 1909125 – “Lesson 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Draun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From The Case Study”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13" y="2484998"/>
        <a:ext cx="7247914" cy="543701"/>
      </dsp:txXfrm>
    </dsp:sp>
    <dsp:sp modelId="{390B1325-62D2-473F-90ED-38959081BE05}">
      <dsp:nvSpPr>
        <dsp:cNvPr id="0" name=""/>
        <dsp:cNvSpPr/>
      </dsp:nvSpPr>
      <dsp:spPr>
        <a:xfrm>
          <a:off x="0" y="3069880"/>
          <a:ext cx="7306740" cy="6025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Gergana Koeva ID: 1906187 – “Conclusion and References”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413" y="3099293"/>
        <a:ext cx="7247914" cy="5437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0491A-C7C2-4FC4-AF74-B380D3F64319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3DCAF-D66A-4DDE-89A6-99CFC33B24C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3DCAF-D66A-4DDE-89A6-99CFC33B24C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3DCAF-D66A-4DDE-89A6-99CFC33B24CC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3DCAF-D66A-4DDE-89A6-99CFC33B24CC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9075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55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422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00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044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20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320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813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308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040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78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733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122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2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018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4379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306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EACE129-1CAC-45CC-A1D5-6711CAC0AF0A}" type="datetimeFigureOut">
              <a:rPr lang="en-US" smtClean="0"/>
              <a:pPr/>
              <a:t>12/18/2019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4C446F-1742-4C46-9BD3-5F76630E1D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43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ecounts.co.uk/how-we-care/electronic-call-monitoring/" TargetMode="External"/><Relationship Id="rId7" Type="http://schemas.openxmlformats.org/officeDocument/2006/relationships/hyperlink" Target="https://www.computerhope.com/jargon/s/smartphone.htm/" TargetMode="External"/><Relationship Id="rId2" Type="http://schemas.openxmlformats.org/officeDocument/2006/relationships/hyperlink" Target="https://www.careplace.org.uk/Services/15697?fbclid=IwAR0Is_7s45N2G7-bU9FrYwDc3PxG-YVwiibZW2JjVdTNkhlZAT7HpC_BGd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xerox.co.uk/en-gb/about/" TargetMode="External"/><Relationship Id="rId5" Type="http://schemas.openxmlformats.org/officeDocument/2006/relationships/hyperlink" Target="https://www.pitneybowes.com/uk/campaign/franking-machines/" TargetMode="External"/><Relationship Id="rId4" Type="http://schemas.openxmlformats.org/officeDocument/2006/relationships/hyperlink" Target="https://www.citrix.com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2636912"/>
            <a:ext cx="7772400" cy="17526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Technologies in Health Care Company</a:t>
            </a:r>
            <a:br>
              <a:rPr lang="en-GB" sz="4000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“Day And </a:t>
            </a:r>
            <a:r>
              <a:rPr lang="en-GB" sz="4000" b="1" dirty="0" err="1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Nite</a:t>
            </a:r>
            <a:r>
              <a:rPr lang="en-GB" sz="4000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0195" y="4554343"/>
            <a:ext cx="7329494" cy="132397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Lectures Name: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Amitave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Banik</a:t>
            </a: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Leader of the group: </a:t>
            </a:r>
            <a:r>
              <a:rPr lang="en-GB" sz="24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Gergana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Koeva</a:t>
            </a:r>
          </a:p>
          <a:p>
            <a:endParaRPr lang="en-GB" sz="2000" dirty="0"/>
          </a:p>
        </p:txBody>
      </p:sp>
      <p:pic>
        <p:nvPicPr>
          <p:cNvPr id="1026" name="Picture 2" descr="C:\Users\DELL\Desktop\TSD_corp_logo2013-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50658" y="260648"/>
            <a:ext cx="3450024" cy="135732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306739" cy="175259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Members of The Team And 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A3390A-0BF5-4D15-B3F3-4CA0A3085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958991"/>
              </p:ext>
            </p:extLst>
          </p:nvPr>
        </p:nvGraphicFramePr>
        <p:xfrm>
          <a:off x="1115616" y="2132856"/>
          <a:ext cx="7306740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272" y="332656"/>
            <a:ext cx="8270387" cy="1169641"/>
          </a:xfrm>
        </p:spPr>
        <p:txBody>
          <a:bodyPr>
            <a:normAutofit fontScale="90000"/>
          </a:bodyPr>
          <a:lstStyle/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organisation </a:t>
            </a:r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Mariya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Georgieva ID: 1906952 </a:t>
            </a:r>
            <a:r>
              <a:rPr lang="en-US" sz="2200" dirty="0"/>
              <a:t/>
            </a:r>
            <a:br>
              <a:rPr lang="en-US" sz="2200" dirty="0"/>
            </a:b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988840"/>
            <a:ext cx="7704667" cy="3332816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Day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services was established in 2011 in  Kingston.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office  is located 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Kingston.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CQC Rating for 2019 – Good.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“Day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 aims is to provide high quality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healthcare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CarePlace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8135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268760"/>
            <a:ext cx="8030344" cy="446111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before introducing the new </a:t>
            </a:r>
            <a: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technologies</a:t>
            </a:r>
            <a:b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Gergana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Koeva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ID: 1906187 </a:t>
            </a:r>
            <a:r>
              <a:rPr lang="en-US" dirty="0"/>
              <a:t/>
            </a:r>
            <a:br>
              <a:rPr lang="en-US" dirty="0"/>
            </a:br>
            <a:endParaRPr lang="en-GB" b="1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3645" y="2414976"/>
            <a:ext cx="7406291" cy="444302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5000" dirty="0"/>
          </a:p>
          <a:p>
            <a:pPr algn="just">
              <a:lnSpc>
                <a:spcPct val="150000"/>
              </a:lnSpc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Manual  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monitoring;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Misunderstanding  with the rota and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payroll;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Use of post stamps and wasting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time;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Difficulty with sending the authentic documents  on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time;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Access work emails only in office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environment;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Low quality of </a:t>
            </a:r>
            <a:r>
              <a:rPr lang="en-GB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service;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124" y="1052736"/>
            <a:ext cx="8534400" cy="758952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Insights of Modern Technology </a:t>
            </a:r>
            <a: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Alba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Navia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ID: 1907381 </a:t>
            </a:r>
            <a:r>
              <a:rPr lang="en-US" dirty="0"/>
              <a:t/>
            </a:r>
            <a:br>
              <a:rPr lang="en-US" dirty="0"/>
            </a:br>
            <a: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125" y="1700808"/>
            <a:ext cx="8196808" cy="4176464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ECM- login and logout  monitoring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system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(Care Counts, 2019);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Citrix -  it is rota scheduling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programme(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Citrix, 1999-2019);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Franking Machine – postage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(Pitney Bowes, 1996-2019);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printer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Xerox, 2019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Smart phones - give access to work emails at any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time(Computer hope, 2019).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111" y="908720"/>
            <a:ext cx="7992889" cy="1080120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</a:t>
            </a:r>
            <a: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technologies</a:t>
            </a:r>
            <a:b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Ivan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Geordzhev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ID: 1908354 </a:t>
            </a:r>
            <a:r>
              <a:rPr lang="en-US" dirty="0"/>
              <a:t/>
            </a:r>
            <a:br>
              <a:rPr lang="en-US" dirty="0"/>
            </a:br>
            <a: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141514-2EA1-46E5-BBBD-2089C90A39BA}"/>
              </a:ext>
            </a:extLst>
          </p:cNvPr>
          <p:cNvSpPr txBox="1"/>
          <p:nvPr/>
        </p:nvSpPr>
        <p:spPr>
          <a:xfrm>
            <a:off x="964893" y="1340768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ECM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System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high quality of monitoring.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CITRIX –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effectively and securely rota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sending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Franking Machine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low cost post communication.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Digital Printer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sending the authentic documents safe and secure.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Smart Phone– fast communication.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741389"/>
            <a:ext cx="4464496" cy="197794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561454"/>
            <a:ext cx="7813376" cy="923330"/>
          </a:xfrm>
        </p:spPr>
        <p:txBody>
          <a:bodyPr>
            <a:noAutofit/>
          </a:bodyPr>
          <a:lstStyle/>
          <a:p>
            <a:pPr lvl="0"/>
            <a:r>
              <a:rPr lang="en-GB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 drown from the case </a:t>
            </a:r>
            <a: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br>
              <a:rPr lang="en-GB" b="1" dirty="0" smtClean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Stanimira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Dimitrova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ID: 1909125 </a:t>
            </a:r>
            <a:r>
              <a:rPr lang="en-US" dirty="0"/>
              <a:t/>
            </a:r>
            <a:br>
              <a:rPr lang="en-US" dirty="0"/>
            </a:br>
            <a:endParaRPr lang="en-GB" b="1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99592" y="1484784"/>
            <a:ext cx="7704667" cy="3821266"/>
          </a:xfrm>
        </p:spPr>
        <p:txBody>
          <a:bodyPr>
            <a:normAutofit/>
          </a:bodyPr>
          <a:lstStyle/>
          <a:p>
            <a:pPr lvl="0" algn="just">
              <a:lnSpc>
                <a:spcPct val="160000"/>
              </a:lnSpc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modern technologies.</a:t>
            </a:r>
          </a:p>
          <a:p>
            <a:pPr lvl="0" algn="just">
              <a:lnSpc>
                <a:spcPct val="160000"/>
              </a:lnSpc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 between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technologies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technologies. </a:t>
            </a:r>
          </a:p>
          <a:p>
            <a:pPr lvl="0" algn="just">
              <a:lnSpc>
                <a:spcPct val="160000"/>
              </a:lnSpc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old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technologies.</a:t>
            </a:r>
          </a:p>
          <a:p>
            <a:pPr lvl="0" algn="just">
              <a:lnSpc>
                <a:spcPct val="160000"/>
              </a:lnSpc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Achievement from teamwork research.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797152"/>
            <a:ext cx="5040560" cy="1991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5642" y="260648"/>
            <a:ext cx="7910347" cy="102758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9802" y="1916832"/>
            <a:ext cx="8302029" cy="4824535"/>
          </a:xfrm>
        </p:spPr>
        <p:txBody>
          <a:bodyPr>
            <a:normAutofit fontScale="32500" lnSpcReduction="20000"/>
          </a:bodyPr>
          <a:lstStyle/>
          <a:p>
            <a:pPr marL="0" indent="0" algn="just">
              <a:buNone/>
            </a:pPr>
            <a:r>
              <a:rPr lang="en-GB" sz="4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CarePlace</a:t>
            </a:r>
            <a:r>
              <a:rPr lang="en-GB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28 August 2019</a:t>
            </a:r>
            <a:r>
              <a:rPr lang="en-GB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Day and </a:t>
            </a:r>
            <a:r>
              <a:rPr lang="en-US" sz="4300" i="1" dirty="0" err="1">
                <a:latin typeface="Arial" panose="020B0604020202020204" pitchFamily="34" charset="0"/>
                <a:cs typeface="Arial" panose="020B0604020202020204" pitchFamily="34" charset="0"/>
              </a:rPr>
              <a:t>Nite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 Services (Home care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[Online] Available from: 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www.careplace.org.uk/Services/15697?fbclid=IwAR0Is_7s45N2G7-bU9FrYwDc3PxG-YVwiibZW2JjVdTNkhlZAT7HpC_BGdg/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Accessed: 05 December 2019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sz="4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Care Counts (2019)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Electronic Call Monitoring (ECM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[Online] Available from: </a:t>
            </a: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www.carecounts.co.uk/how-we-care/electronic-call-monitoring/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06 December 2019).</a:t>
            </a: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Citrix (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1999-2019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Transforming how people 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[Online] Available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from: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https://www.citrix.com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06 December 2019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sz="43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Pitney </a:t>
            </a: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owes 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(1996-2019) 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Franking Machines 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[Online] Available from:</a:t>
            </a:r>
          </a:p>
          <a:p>
            <a:pPr marL="0" indent="0" algn="just">
              <a:buNone/>
            </a:pPr>
            <a:r>
              <a:rPr lang="en-US" sz="4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https://www.pitneybowes.com/uk/campaign/franking-machines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06 December 2019</a:t>
            </a: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 algn="just">
              <a:buNone/>
            </a:pPr>
            <a:r>
              <a:rPr lang="en-US" sz="4300" dirty="0" smtClean="0">
                <a:latin typeface="Arial" panose="020B0604020202020204" pitchFamily="34" charset="0"/>
                <a:cs typeface="Arial" panose="020B0604020202020204" pitchFamily="34" charset="0"/>
              </a:rPr>
              <a:t>Xerox (2019)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Welcome To Today's 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Xerox [Online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</a:rPr>
              <a:t>] Available from: </a:t>
            </a:r>
            <a:r>
              <a:rPr lang="en-US" sz="43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www.xerox.co.uk/en-gb/about/</a:t>
            </a:r>
            <a:endParaRPr lang="en-US" sz="43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4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18 December 2019).</a:t>
            </a:r>
          </a:p>
          <a:p>
            <a:pPr marL="0" indent="0" algn="just">
              <a:buNone/>
            </a:pP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Computer Hope (2019)  </a:t>
            </a:r>
            <a:r>
              <a:rPr lang="en-US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Smartphone 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[Online] Available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from: 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www.computerhope.com/jargon/s/smartphone.htm/</a:t>
            </a:r>
            <a:endParaRPr lang="en-US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18 December 2019).</a:t>
            </a:r>
            <a:endParaRPr lang="en-US" sz="4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i="1" dirty="0"/>
          </a:p>
          <a:p>
            <a:endParaRPr lang="en-GB" i="1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2204864"/>
            <a:ext cx="7704667" cy="1981200"/>
          </a:xfrm>
        </p:spPr>
        <p:txBody>
          <a:bodyPr/>
          <a:lstStyle/>
          <a:p>
            <a:r>
              <a:rPr lang="en-US" dirty="0" smtClean="0"/>
              <a:t>Thank you for your attention!!!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5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10970</TotalTime>
  <Words>498</Words>
  <Application>Microsoft Office PowerPoint</Application>
  <PresentationFormat>On-screen Show (4:3)</PresentationFormat>
  <Paragraphs>65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Corbel</vt:lpstr>
      <vt:lpstr>Parallax</vt:lpstr>
      <vt:lpstr>Modern Technologies in Health Care Company “Day And Nite”</vt:lpstr>
      <vt:lpstr>Members of The Team And Content </vt:lpstr>
      <vt:lpstr>History of organisation  Mariya Georgieva ID: 1906952  </vt:lpstr>
      <vt:lpstr>Challenges before introducing the new technologies Gergana Koeva ID: 1906187  </vt:lpstr>
      <vt:lpstr>Insights of Modern Technology  Alba Navia ID: 1907381   </vt:lpstr>
      <vt:lpstr>Impact of modern technologies Ivan Geordzhev ID: 1908354    </vt:lpstr>
      <vt:lpstr>Lesson drown from the case study Stanimira Dimitrova ID: 1909125  </vt:lpstr>
      <vt:lpstr>References</vt:lpstr>
      <vt:lpstr>Thank you for your attention!!!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 Technologies in Health Care Company “Day And Nite”</dc:title>
  <dc:creator>Gergana Koeva (1906187)</dc:creator>
  <cp:lastModifiedBy>Sisi</cp:lastModifiedBy>
  <cp:revision>38</cp:revision>
  <dcterms:created xsi:type="dcterms:W3CDTF">2019-12-06T20:16:58Z</dcterms:created>
  <dcterms:modified xsi:type="dcterms:W3CDTF">2019-12-19T09:23:05Z</dcterms:modified>
</cp:coreProperties>
</file>