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12.xml" ContentType="application/vnd.openxmlformats-officedocument.theme+xml"/>
  <Override PartName="/ppt/slideLayouts/slideLayout21.xml" ContentType="application/vnd.openxmlformats-officedocument.presentationml.slideLayout+xml"/>
  <Override PartName="/ppt/theme/theme13.xml" ContentType="application/vnd.openxmlformats-officedocument.theme+xml"/>
  <Override PartName="/ppt/slideLayouts/slideLayout22.xml" ContentType="application/vnd.openxmlformats-officedocument.presentationml.slideLayout+xml"/>
  <Override PartName="/ppt/theme/theme1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7" r:id="rId5"/>
    <p:sldMasterId id="2147483679" r:id="rId6"/>
    <p:sldMasterId id="2147483681" r:id="rId7"/>
    <p:sldMasterId id="2147483683" r:id="rId8"/>
    <p:sldMasterId id="2147483685" r:id="rId9"/>
    <p:sldMasterId id="2147483687" r:id="rId10"/>
    <p:sldMasterId id="2147483689" r:id="rId11"/>
    <p:sldMasterId id="2147483691" r:id="rId12"/>
    <p:sldMasterId id="2147483693" r:id="rId13"/>
    <p:sldMasterId id="2147483695" r:id="rId14"/>
    <p:sldMasterId id="2147483697" r:id="rId15"/>
    <p:sldMasterId id="2147483701" r:id="rId16"/>
    <p:sldMasterId id="2147483703" r:id="rId17"/>
    <p:sldMasterId id="2147483705" r:id="rId18"/>
  </p:sldMasterIdLst>
  <p:notesMasterIdLst>
    <p:notesMasterId r:id="rId58"/>
  </p:notesMasterIdLst>
  <p:sldIdLst>
    <p:sldId id="256" r:id="rId19"/>
    <p:sldId id="311" r:id="rId20"/>
    <p:sldId id="257" r:id="rId21"/>
    <p:sldId id="312" r:id="rId22"/>
    <p:sldId id="313" r:id="rId23"/>
    <p:sldId id="271" r:id="rId24"/>
    <p:sldId id="314" r:id="rId25"/>
    <p:sldId id="273" r:id="rId26"/>
    <p:sldId id="299" r:id="rId27"/>
    <p:sldId id="302" r:id="rId28"/>
    <p:sldId id="300" r:id="rId29"/>
    <p:sldId id="301" r:id="rId30"/>
    <p:sldId id="274" r:id="rId31"/>
    <p:sldId id="306" r:id="rId32"/>
    <p:sldId id="275" r:id="rId33"/>
    <p:sldId id="277" r:id="rId34"/>
    <p:sldId id="276" r:id="rId35"/>
    <p:sldId id="315" r:id="rId36"/>
    <p:sldId id="316" r:id="rId37"/>
    <p:sldId id="317" r:id="rId38"/>
    <p:sldId id="293" r:id="rId39"/>
    <p:sldId id="318" r:id="rId40"/>
    <p:sldId id="319" r:id="rId41"/>
    <p:sldId id="279" r:id="rId42"/>
    <p:sldId id="284" r:id="rId43"/>
    <p:sldId id="282" r:id="rId44"/>
    <p:sldId id="283" r:id="rId45"/>
    <p:sldId id="326" r:id="rId46"/>
    <p:sldId id="321" r:id="rId47"/>
    <p:sldId id="259" r:id="rId48"/>
    <p:sldId id="327" r:id="rId49"/>
    <p:sldId id="322" r:id="rId50"/>
    <p:sldId id="286" r:id="rId51"/>
    <p:sldId id="287" r:id="rId52"/>
    <p:sldId id="289" r:id="rId53"/>
    <p:sldId id="288" r:id="rId54"/>
    <p:sldId id="323" r:id="rId55"/>
    <p:sldId id="324" r:id="rId56"/>
    <p:sldId id="265"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72029D-A6B4-F74A-B595-2977CB6F381B}" v="13" dt="2023-09-20T21:30:57.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72449" autoAdjust="0"/>
  </p:normalViewPr>
  <p:slideViewPr>
    <p:cSldViewPr snapToGrid="0">
      <p:cViewPr varScale="1">
        <p:scale>
          <a:sx n="82" d="100"/>
          <a:sy n="82" d="100"/>
        </p:scale>
        <p:origin x="16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presProps" Target="presProps.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6e25bcea-c703-499a-b54e-663d1eeaca2d" providerId="ADAL" clId="{1F491EE6-88FB-46D9-8740-0367CA9A6F44}"/>
    <pc:docChg chg="delSld">
      <pc:chgData name="David Stacey" userId="6e25bcea-c703-499a-b54e-663d1eeaca2d" providerId="ADAL" clId="{1F491EE6-88FB-46D9-8740-0367CA9A6F44}" dt="2023-09-20T07:59:08.586" v="0" actId="47"/>
      <pc:docMkLst>
        <pc:docMk/>
      </pc:docMkLst>
      <pc:sldChg chg="del">
        <pc:chgData name="David Stacey" userId="6e25bcea-c703-499a-b54e-663d1eeaca2d" providerId="ADAL" clId="{1F491EE6-88FB-46D9-8740-0367CA9A6F44}" dt="2023-09-20T07:59:08.586" v="0" actId="47"/>
        <pc:sldMkLst>
          <pc:docMk/>
          <pc:sldMk cId="1014092414" sldId="294"/>
        </pc:sldMkLst>
      </pc:sldChg>
      <pc:sldChg chg="del">
        <pc:chgData name="David Stacey" userId="6e25bcea-c703-499a-b54e-663d1eeaca2d" providerId="ADAL" clId="{1F491EE6-88FB-46D9-8740-0367CA9A6F44}" dt="2023-09-20T07:59:08.586" v="0" actId="47"/>
        <pc:sldMkLst>
          <pc:docMk/>
          <pc:sldMk cId="602087077" sldId="296"/>
        </pc:sldMkLst>
      </pc:sldChg>
      <pc:sldChg chg="del">
        <pc:chgData name="David Stacey" userId="6e25bcea-c703-499a-b54e-663d1eeaca2d" providerId="ADAL" clId="{1F491EE6-88FB-46D9-8740-0367CA9A6F44}" dt="2023-09-20T07:59:08.586" v="0" actId="47"/>
        <pc:sldMkLst>
          <pc:docMk/>
          <pc:sldMk cId="2775378852" sldId="297"/>
        </pc:sldMkLst>
      </pc:sldChg>
      <pc:sldChg chg="del">
        <pc:chgData name="David Stacey" userId="6e25bcea-c703-499a-b54e-663d1eeaca2d" providerId="ADAL" clId="{1F491EE6-88FB-46D9-8740-0367CA9A6F44}" dt="2023-09-20T07:59:08.586" v="0" actId="47"/>
        <pc:sldMkLst>
          <pc:docMk/>
          <pc:sldMk cId="3413565837" sldId="320"/>
        </pc:sldMkLst>
      </pc:sldChg>
      <pc:sldChg chg="del">
        <pc:chgData name="David Stacey" userId="6e25bcea-c703-499a-b54e-663d1eeaca2d" providerId="ADAL" clId="{1F491EE6-88FB-46D9-8740-0367CA9A6F44}" dt="2023-09-20T07:59:08.586" v="0" actId="47"/>
        <pc:sldMkLst>
          <pc:docMk/>
          <pc:sldMk cId="971125010" sldId="325"/>
        </pc:sldMkLst>
      </pc:sldChg>
    </pc:docChg>
  </pc:docChgLst>
  <pc:docChgLst>
    <pc:chgData name="David Stacey" userId="S::david.stacey@uwtsd.ac.uk::6e25bcea-c703-499a-b54e-663d1eeaca2d" providerId="AD" clId="Web-{4772029D-A6B4-F74A-B595-2977CB6F381B}"/>
    <pc:docChg chg="modSld">
      <pc:chgData name="David Stacey" userId="S::david.stacey@uwtsd.ac.uk::6e25bcea-c703-499a-b54e-663d1eeaca2d" providerId="AD" clId="Web-{4772029D-A6B4-F74A-B595-2977CB6F381B}" dt="2023-09-20T21:30:57.569" v="10" actId="14100"/>
      <pc:docMkLst>
        <pc:docMk/>
      </pc:docMkLst>
      <pc:sldChg chg="addSp delSp modSp">
        <pc:chgData name="David Stacey" userId="S::david.stacey@uwtsd.ac.uk::6e25bcea-c703-499a-b54e-663d1eeaca2d" providerId="AD" clId="Web-{4772029D-A6B4-F74A-B595-2977CB6F381B}" dt="2023-09-20T21:30:57.569" v="10" actId="14100"/>
        <pc:sldMkLst>
          <pc:docMk/>
          <pc:sldMk cId="2998936404" sldId="313"/>
        </pc:sldMkLst>
        <pc:spChg chg="del">
          <ac:chgData name="David Stacey" userId="S::david.stacey@uwtsd.ac.uk::6e25bcea-c703-499a-b54e-663d1eeaca2d" providerId="AD" clId="Web-{4772029D-A6B4-F74A-B595-2977CB6F381B}" dt="2023-09-20T21:30:02.925" v="0"/>
          <ac:spMkLst>
            <pc:docMk/>
            <pc:sldMk cId="2998936404" sldId="313"/>
            <ac:spMk id="3" creationId="{D3B9226C-9F33-78F7-C116-7CA24BC13C2B}"/>
          </ac:spMkLst>
        </pc:spChg>
        <pc:picChg chg="add mod">
          <ac:chgData name="David Stacey" userId="S::david.stacey@uwtsd.ac.uk::6e25bcea-c703-499a-b54e-663d1eeaca2d" providerId="AD" clId="Web-{4772029D-A6B4-F74A-B595-2977CB6F381B}" dt="2023-09-20T21:30:12.722" v="5" actId="14100"/>
          <ac:picMkLst>
            <pc:docMk/>
            <pc:sldMk cId="2998936404" sldId="313"/>
            <ac:picMk id="4" creationId="{367CB1D4-1E0F-4C6C-4CD1-F81415066C5C}"/>
          </ac:picMkLst>
        </pc:picChg>
        <pc:picChg chg="add mod">
          <ac:chgData name="David Stacey" userId="S::david.stacey@uwtsd.ac.uk::6e25bcea-c703-499a-b54e-663d1eeaca2d" providerId="AD" clId="Web-{4772029D-A6B4-F74A-B595-2977CB6F381B}" dt="2023-09-20T21:30:57.569" v="10" actId="14100"/>
          <ac:picMkLst>
            <pc:docMk/>
            <pc:sldMk cId="2998936404" sldId="313"/>
            <ac:picMk id="5" creationId="{4661CF98-1DE9-76FD-2F33-E14A992A888F}"/>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CB05B2-A21D-49F6-A927-27931EADA42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BCB50F7-7AFE-40D0-8CEE-D93A122C9A08}">
      <dgm:prSet/>
      <dgm:spPr/>
      <dgm:t>
        <a:bodyPr/>
        <a:lstStyle/>
        <a:p>
          <a:r>
            <a:rPr lang="en-GB"/>
            <a:t>Formulated by Sweller (1998)</a:t>
          </a:r>
          <a:endParaRPr lang="en-US"/>
        </a:p>
      </dgm:t>
    </dgm:pt>
    <dgm:pt modelId="{F0EC8082-7B04-4028-9789-7EEACC30D3D3}" type="parTrans" cxnId="{5BD01D22-79A4-4D7A-94A6-A9FB1F47C517}">
      <dgm:prSet/>
      <dgm:spPr/>
      <dgm:t>
        <a:bodyPr/>
        <a:lstStyle/>
        <a:p>
          <a:endParaRPr lang="en-US"/>
        </a:p>
      </dgm:t>
    </dgm:pt>
    <dgm:pt modelId="{2FFB09A3-A412-4D0A-8748-AC56E61CDF53}" type="sibTrans" cxnId="{5BD01D22-79A4-4D7A-94A6-A9FB1F47C517}">
      <dgm:prSet/>
      <dgm:spPr/>
      <dgm:t>
        <a:bodyPr/>
        <a:lstStyle/>
        <a:p>
          <a:endParaRPr lang="en-US"/>
        </a:p>
      </dgm:t>
    </dgm:pt>
    <dgm:pt modelId="{04C88CDF-5911-46E6-8141-0035D956868E}">
      <dgm:prSet/>
      <dgm:spPr/>
      <dgm:t>
        <a:bodyPr/>
        <a:lstStyle/>
        <a:p>
          <a:r>
            <a:rPr lang="en-GB"/>
            <a:t>‘The cognitive load involved in a task is the cognitive effort (or amount of information processing) required by a person to perform this task.’</a:t>
          </a:r>
          <a:endParaRPr lang="en-US"/>
        </a:p>
      </dgm:t>
    </dgm:pt>
    <dgm:pt modelId="{05A11FAB-D087-4563-879B-39F62CF81E5F}" type="parTrans" cxnId="{58E7CEB2-D21F-4BE5-9041-36F4C3E797EF}">
      <dgm:prSet/>
      <dgm:spPr/>
      <dgm:t>
        <a:bodyPr/>
        <a:lstStyle/>
        <a:p>
          <a:endParaRPr lang="en-US"/>
        </a:p>
      </dgm:t>
    </dgm:pt>
    <dgm:pt modelId="{31C55D66-AFA1-48A8-BB89-96D10F77E4BE}" type="sibTrans" cxnId="{58E7CEB2-D21F-4BE5-9041-36F4C3E797EF}">
      <dgm:prSet/>
      <dgm:spPr/>
      <dgm:t>
        <a:bodyPr/>
        <a:lstStyle/>
        <a:p>
          <a:endParaRPr lang="en-US"/>
        </a:p>
      </dgm:t>
    </dgm:pt>
    <dgm:pt modelId="{4430DD7F-4D8E-4646-8DF0-F15FE86921A9}">
      <dgm:prSet/>
      <dgm:spPr/>
      <dgm:t>
        <a:bodyPr/>
        <a:lstStyle/>
        <a:p>
          <a:r>
            <a:rPr lang="en-GB"/>
            <a:t>Reif, 2010. Cited in Shibli and West (2018)</a:t>
          </a:r>
          <a:endParaRPr lang="en-US"/>
        </a:p>
      </dgm:t>
    </dgm:pt>
    <dgm:pt modelId="{0CD240B8-8332-40EE-912B-AA863361022B}" type="parTrans" cxnId="{71E69BB8-D5D7-42C0-912D-45BAAB56B9F8}">
      <dgm:prSet/>
      <dgm:spPr/>
      <dgm:t>
        <a:bodyPr/>
        <a:lstStyle/>
        <a:p>
          <a:endParaRPr lang="en-US"/>
        </a:p>
      </dgm:t>
    </dgm:pt>
    <dgm:pt modelId="{557D09C5-8F0B-4662-BBBF-EE60CD9946B8}" type="sibTrans" cxnId="{71E69BB8-D5D7-42C0-912D-45BAAB56B9F8}">
      <dgm:prSet/>
      <dgm:spPr/>
      <dgm:t>
        <a:bodyPr/>
        <a:lstStyle/>
        <a:p>
          <a:endParaRPr lang="en-US"/>
        </a:p>
      </dgm:t>
    </dgm:pt>
    <dgm:pt modelId="{5D2C7D94-EC3F-BC4A-9663-88E64E850D5F}" type="pres">
      <dgm:prSet presAssocID="{59CB05B2-A21D-49F6-A927-27931EADA42D}" presName="vert0" presStyleCnt="0">
        <dgm:presLayoutVars>
          <dgm:dir/>
          <dgm:animOne val="branch"/>
          <dgm:animLvl val="lvl"/>
        </dgm:presLayoutVars>
      </dgm:prSet>
      <dgm:spPr/>
    </dgm:pt>
    <dgm:pt modelId="{4B4B84D9-D83A-3744-A5FD-D1EF57D21E0D}" type="pres">
      <dgm:prSet presAssocID="{FBCB50F7-7AFE-40D0-8CEE-D93A122C9A08}" presName="thickLine" presStyleLbl="alignNode1" presStyleIdx="0" presStyleCnt="3"/>
      <dgm:spPr/>
    </dgm:pt>
    <dgm:pt modelId="{9393617C-5FF5-7849-819E-060915703726}" type="pres">
      <dgm:prSet presAssocID="{FBCB50F7-7AFE-40D0-8CEE-D93A122C9A08}" presName="horz1" presStyleCnt="0"/>
      <dgm:spPr/>
    </dgm:pt>
    <dgm:pt modelId="{B0381887-ADA6-9A4F-8D5B-349D80CED42A}" type="pres">
      <dgm:prSet presAssocID="{FBCB50F7-7AFE-40D0-8CEE-D93A122C9A08}" presName="tx1" presStyleLbl="revTx" presStyleIdx="0" presStyleCnt="3"/>
      <dgm:spPr/>
    </dgm:pt>
    <dgm:pt modelId="{138541D2-B604-1D43-AE69-FA66765AB071}" type="pres">
      <dgm:prSet presAssocID="{FBCB50F7-7AFE-40D0-8CEE-D93A122C9A08}" presName="vert1" presStyleCnt="0"/>
      <dgm:spPr/>
    </dgm:pt>
    <dgm:pt modelId="{4F76646B-062E-384D-8632-E1C948323C38}" type="pres">
      <dgm:prSet presAssocID="{04C88CDF-5911-46E6-8141-0035D956868E}" presName="thickLine" presStyleLbl="alignNode1" presStyleIdx="1" presStyleCnt="3"/>
      <dgm:spPr/>
    </dgm:pt>
    <dgm:pt modelId="{2090AADE-84EE-8148-B871-62329A8F438E}" type="pres">
      <dgm:prSet presAssocID="{04C88CDF-5911-46E6-8141-0035D956868E}" presName="horz1" presStyleCnt="0"/>
      <dgm:spPr/>
    </dgm:pt>
    <dgm:pt modelId="{382550CD-DD0E-A74D-8A25-6FC36471B7B3}" type="pres">
      <dgm:prSet presAssocID="{04C88CDF-5911-46E6-8141-0035D956868E}" presName="tx1" presStyleLbl="revTx" presStyleIdx="1" presStyleCnt="3"/>
      <dgm:spPr/>
    </dgm:pt>
    <dgm:pt modelId="{873AD337-B3FA-9A4C-AE2D-9D3B663C8455}" type="pres">
      <dgm:prSet presAssocID="{04C88CDF-5911-46E6-8141-0035D956868E}" presName="vert1" presStyleCnt="0"/>
      <dgm:spPr/>
    </dgm:pt>
    <dgm:pt modelId="{46AD6012-BB89-ED4B-89F2-32A9591C6419}" type="pres">
      <dgm:prSet presAssocID="{4430DD7F-4D8E-4646-8DF0-F15FE86921A9}" presName="thickLine" presStyleLbl="alignNode1" presStyleIdx="2" presStyleCnt="3"/>
      <dgm:spPr/>
    </dgm:pt>
    <dgm:pt modelId="{7B317F58-CCE1-E149-8AC6-A743A160DEC8}" type="pres">
      <dgm:prSet presAssocID="{4430DD7F-4D8E-4646-8DF0-F15FE86921A9}" presName="horz1" presStyleCnt="0"/>
      <dgm:spPr/>
    </dgm:pt>
    <dgm:pt modelId="{6A3866C7-936C-B843-83BD-068DF0078A89}" type="pres">
      <dgm:prSet presAssocID="{4430DD7F-4D8E-4646-8DF0-F15FE86921A9}" presName="tx1" presStyleLbl="revTx" presStyleIdx="2" presStyleCnt="3"/>
      <dgm:spPr/>
    </dgm:pt>
    <dgm:pt modelId="{9F830070-E645-7F4F-958A-13667E1EE9C5}" type="pres">
      <dgm:prSet presAssocID="{4430DD7F-4D8E-4646-8DF0-F15FE86921A9}" presName="vert1" presStyleCnt="0"/>
      <dgm:spPr/>
    </dgm:pt>
  </dgm:ptLst>
  <dgm:cxnLst>
    <dgm:cxn modelId="{FB90F110-19F9-F743-AD61-C24C50A9BF5A}" type="presOf" srcId="{04C88CDF-5911-46E6-8141-0035D956868E}" destId="{382550CD-DD0E-A74D-8A25-6FC36471B7B3}" srcOrd="0" destOrd="0" presId="urn:microsoft.com/office/officeart/2008/layout/LinedList"/>
    <dgm:cxn modelId="{5BD01D22-79A4-4D7A-94A6-A9FB1F47C517}" srcId="{59CB05B2-A21D-49F6-A927-27931EADA42D}" destId="{FBCB50F7-7AFE-40D0-8CEE-D93A122C9A08}" srcOrd="0" destOrd="0" parTransId="{F0EC8082-7B04-4028-9789-7EEACC30D3D3}" sibTransId="{2FFB09A3-A412-4D0A-8748-AC56E61CDF53}"/>
    <dgm:cxn modelId="{E5C08980-4E4F-6E42-B137-7D8B3621ADC5}" type="presOf" srcId="{59CB05B2-A21D-49F6-A927-27931EADA42D}" destId="{5D2C7D94-EC3F-BC4A-9663-88E64E850D5F}" srcOrd="0" destOrd="0" presId="urn:microsoft.com/office/officeart/2008/layout/LinedList"/>
    <dgm:cxn modelId="{58E7CEB2-D21F-4BE5-9041-36F4C3E797EF}" srcId="{59CB05B2-A21D-49F6-A927-27931EADA42D}" destId="{04C88CDF-5911-46E6-8141-0035D956868E}" srcOrd="1" destOrd="0" parTransId="{05A11FAB-D087-4563-879B-39F62CF81E5F}" sibTransId="{31C55D66-AFA1-48A8-BB89-96D10F77E4BE}"/>
    <dgm:cxn modelId="{71E69BB8-D5D7-42C0-912D-45BAAB56B9F8}" srcId="{59CB05B2-A21D-49F6-A927-27931EADA42D}" destId="{4430DD7F-4D8E-4646-8DF0-F15FE86921A9}" srcOrd="2" destOrd="0" parTransId="{0CD240B8-8332-40EE-912B-AA863361022B}" sibTransId="{557D09C5-8F0B-4662-BBBF-EE60CD9946B8}"/>
    <dgm:cxn modelId="{3DD158D3-7F1B-1A4D-9F07-F28762DFF679}" type="presOf" srcId="{4430DD7F-4D8E-4646-8DF0-F15FE86921A9}" destId="{6A3866C7-936C-B843-83BD-068DF0078A89}" srcOrd="0" destOrd="0" presId="urn:microsoft.com/office/officeart/2008/layout/LinedList"/>
    <dgm:cxn modelId="{143C85DE-9503-F84F-BF3E-033946F083FA}" type="presOf" srcId="{FBCB50F7-7AFE-40D0-8CEE-D93A122C9A08}" destId="{B0381887-ADA6-9A4F-8D5B-349D80CED42A}" srcOrd="0" destOrd="0" presId="urn:microsoft.com/office/officeart/2008/layout/LinedList"/>
    <dgm:cxn modelId="{F0E03564-1F8D-3248-A740-2790746BBEDB}" type="presParOf" srcId="{5D2C7D94-EC3F-BC4A-9663-88E64E850D5F}" destId="{4B4B84D9-D83A-3744-A5FD-D1EF57D21E0D}" srcOrd="0" destOrd="0" presId="urn:microsoft.com/office/officeart/2008/layout/LinedList"/>
    <dgm:cxn modelId="{1EB246BB-3169-0148-B1AF-4E82105E60AF}" type="presParOf" srcId="{5D2C7D94-EC3F-BC4A-9663-88E64E850D5F}" destId="{9393617C-5FF5-7849-819E-060915703726}" srcOrd="1" destOrd="0" presId="urn:microsoft.com/office/officeart/2008/layout/LinedList"/>
    <dgm:cxn modelId="{0E0E4054-449D-D042-86E5-C2AC126E1BA7}" type="presParOf" srcId="{9393617C-5FF5-7849-819E-060915703726}" destId="{B0381887-ADA6-9A4F-8D5B-349D80CED42A}" srcOrd="0" destOrd="0" presId="urn:microsoft.com/office/officeart/2008/layout/LinedList"/>
    <dgm:cxn modelId="{7DE9F5F8-A1E1-2048-9211-D9E5F9B565BA}" type="presParOf" srcId="{9393617C-5FF5-7849-819E-060915703726}" destId="{138541D2-B604-1D43-AE69-FA66765AB071}" srcOrd="1" destOrd="0" presId="urn:microsoft.com/office/officeart/2008/layout/LinedList"/>
    <dgm:cxn modelId="{3853A4A7-D199-134B-A3FD-96D3E76F6659}" type="presParOf" srcId="{5D2C7D94-EC3F-BC4A-9663-88E64E850D5F}" destId="{4F76646B-062E-384D-8632-E1C948323C38}" srcOrd="2" destOrd="0" presId="urn:microsoft.com/office/officeart/2008/layout/LinedList"/>
    <dgm:cxn modelId="{762C5A93-430F-D24E-8BB0-D18076FE0024}" type="presParOf" srcId="{5D2C7D94-EC3F-BC4A-9663-88E64E850D5F}" destId="{2090AADE-84EE-8148-B871-62329A8F438E}" srcOrd="3" destOrd="0" presId="urn:microsoft.com/office/officeart/2008/layout/LinedList"/>
    <dgm:cxn modelId="{ECC95134-A145-A748-A7D4-000CC119C684}" type="presParOf" srcId="{2090AADE-84EE-8148-B871-62329A8F438E}" destId="{382550CD-DD0E-A74D-8A25-6FC36471B7B3}" srcOrd="0" destOrd="0" presId="urn:microsoft.com/office/officeart/2008/layout/LinedList"/>
    <dgm:cxn modelId="{211DD7E7-4189-CE45-9F0F-647861FA3E3D}" type="presParOf" srcId="{2090AADE-84EE-8148-B871-62329A8F438E}" destId="{873AD337-B3FA-9A4C-AE2D-9D3B663C8455}" srcOrd="1" destOrd="0" presId="urn:microsoft.com/office/officeart/2008/layout/LinedList"/>
    <dgm:cxn modelId="{25F81B64-1288-6544-A540-2EAD36867103}" type="presParOf" srcId="{5D2C7D94-EC3F-BC4A-9663-88E64E850D5F}" destId="{46AD6012-BB89-ED4B-89F2-32A9591C6419}" srcOrd="4" destOrd="0" presId="urn:microsoft.com/office/officeart/2008/layout/LinedList"/>
    <dgm:cxn modelId="{E7E58869-256E-B840-AE03-2BB7AEF32310}" type="presParOf" srcId="{5D2C7D94-EC3F-BC4A-9663-88E64E850D5F}" destId="{7B317F58-CCE1-E149-8AC6-A743A160DEC8}" srcOrd="5" destOrd="0" presId="urn:microsoft.com/office/officeart/2008/layout/LinedList"/>
    <dgm:cxn modelId="{7A5838DA-3C07-5E4F-A5E1-DBBDCFAD9579}" type="presParOf" srcId="{7B317F58-CCE1-E149-8AC6-A743A160DEC8}" destId="{6A3866C7-936C-B843-83BD-068DF0078A89}" srcOrd="0" destOrd="0" presId="urn:microsoft.com/office/officeart/2008/layout/LinedList"/>
    <dgm:cxn modelId="{9B0837F8-CABE-944D-99CD-91F2F7699ADE}" type="presParOf" srcId="{7B317F58-CCE1-E149-8AC6-A743A160DEC8}" destId="{9F830070-E645-7F4F-958A-13667E1EE9C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F1E860-FC79-4479-BA21-A1BD977C58C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3135F63-83BA-48E4-A965-BEE86503E332}">
      <dgm:prSet/>
      <dgm:spPr/>
      <dgm:t>
        <a:bodyPr/>
        <a:lstStyle/>
        <a:p>
          <a:r>
            <a:rPr lang="en-GB"/>
            <a:t>Avoid overloading working memory</a:t>
          </a:r>
          <a:endParaRPr lang="en-US"/>
        </a:p>
      </dgm:t>
    </dgm:pt>
    <dgm:pt modelId="{9E5DDA15-11AB-4089-8CBA-9032FE33C162}" type="parTrans" cxnId="{B75374E8-9302-4B32-8656-E71DB564B161}">
      <dgm:prSet/>
      <dgm:spPr/>
      <dgm:t>
        <a:bodyPr/>
        <a:lstStyle/>
        <a:p>
          <a:endParaRPr lang="en-US"/>
        </a:p>
      </dgm:t>
    </dgm:pt>
    <dgm:pt modelId="{169EE797-3EC3-4F1D-A864-2FE3F3A185C8}" type="sibTrans" cxnId="{B75374E8-9302-4B32-8656-E71DB564B161}">
      <dgm:prSet/>
      <dgm:spPr/>
      <dgm:t>
        <a:bodyPr/>
        <a:lstStyle/>
        <a:p>
          <a:endParaRPr lang="en-US"/>
        </a:p>
      </dgm:t>
    </dgm:pt>
    <dgm:pt modelId="{7C948682-B816-484E-A193-C7BC73B3A34F}">
      <dgm:prSet/>
      <dgm:spPr/>
      <dgm:t>
        <a:bodyPr/>
        <a:lstStyle/>
        <a:p>
          <a:r>
            <a:rPr lang="en-GB"/>
            <a:t>Is it suitably broken down?</a:t>
          </a:r>
          <a:endParaRPr lang="en-US"/>
        </a:p>
      </dgm:t>
    </dgm:pt>
    <dgm:pt modelId="{FC4E2EC2-93DD-4763-A029-20205B76D285}" type="parTrans" cxnId="{653A8A5C-C419-44D0-ABE2-0E707EC101B8}">
      <dgm:prSet/>
      <dgm:spPr/>
      <dgm:t>
        <a:bodyPr/>
        <a:lstStyle/>
        <a:p>
          <a:endParaRPr lang="en-US"/>
        </a:p>
      </dgm:t>
    </dgm:pt>
    <dgm:pt modelId="{79130075-A195-40D7-8EB6-B1E2923F8FF1}" type="sibTrans" cxnId="{653A8A5C-C419-44D0-ABE2-0E707EC101B8}">
      <dgm:prSet/>
      <dgm:spPr/>
      <dgm:t>
        <a:bodyPr/>
        <a:lstStyle/>
        <a:p>
          <a:endParaRPr lang="en-US"/>
        </a:p>
      </dgm:t>
    </dgm:pt>
    <dgm:pt modelId="{C9401CB0-21D9-4D5D-9B61-E2E35C2E18EC}">
      <dgm:prSet/>
      <dgm:spPr/>
      <dgm:t>
        <a:bodyPr/>
        <a:lstStyle/>
        <a:p>
          <a:r>
            <a:rPr lang="en-GB"/>
            <a:t>Do students have the background knowledge to make sense?</a:t>
          </a:r>
          <a:endParaRPr lang="en-US"/>
        </a:p>
      </dgm:t>
    </dgm:pt>
    <dgm:pt modelId="{70B80960-9E5B-4359-ADE5-752074655456}" type="parTrans" cxnId="{390F9E4B-4B8B-4619-95AC-CE67CC68898B}">
      <dgm:prSet/>
      <dgm:spPr/>
      <dgm:t>
        <a:bodyPr/>
        <a:lstStyle/>
        <a:p>
          <a:endParaRPr lang="en-US"/>
        </a:p>
      </dgm:t>
    </dgm:pt>
    <dgm:pt modelId="{21E57479-4804-4E3F-8404-5606E86ECA7D}" type="sibTrans" cxnId="{390F9E4B-4B8B-4619-95AC-CE67CC68898B}">
      <dgm:prSet/>
      <dgm:spPr/>
      <dgm:t>
        <a:bodyPr/>
        <a:lstStyle/>
        <a:p>
          <a:endParaRPr lang="en-US"/>
        </a:p>
      </dgm:t>
    </dgm:pt>
    <dgm:pt modelId="{32E1C865-8F3A-4C4F-9457-4946F8C52945}">
      <dgm:prSet/>
      <dgm:spPr/>
      <dgm:t>
        <a:bodyPr/>
        <a:lstStyle/>
        <a:p>
          <a:r>
            <a:rPr lang="en-GB"/>
            <a:t>Build in clear links to what is already known</a:t>
          </a:r>
          <a:endParaRPr lang="en-US"/>
        </a:p>
      </dgm:t>
    </dgm:pt>
    <dgm:pt modelId="{C1319ADD-E76A-4E30-B726-09762DC68601}" type="parTrans" cxnId="{CDCFF898-7595-4EF7-97DA-839F31ED44A6}">
      <dgm:prSet/>
      <dgm:spPr/>
      <dgm:t>
        <a:bodyPr/>
        <a:lstStyle/>
        <a:p>
          <a:endParaRPr lang="en-US"/>
        </a:p>
      </dgm:t>
    </dgm:pt>
    <dgm:pt modelId="{D3A3215F-12D9-4B1D-AB79-4EAEA104AD87}" type="sibTrans" cxnId="{CDCFF898-7595-4EF7-97DA-839F31ED44A6}">
      <dgm:prSet/>
      <dgm:spPr/>
      <dgm:t>
        <a:bodyPr/>
        <a:lstStyle/>
        <a:p>
          <a:endParaRPr lang="en-US"/>
        </a:p>
      </dgm:t>
    </dgm:pt>
    <dgm:pt modelId="{B7408334-DBAA-4E74-AB5C-2395CD8C7DC8}">
      <dgm:prSet/>
      <dgm:spPr/>
      <dgm:t>
        <a:bodyPr/>
        <a:lstStyle/>
        <a:p>
          <a:r>
            <a:rPr lang="en-GB" dirty="0"/>
            <a:t>Avoid extraneous cognitive load (</a:t>
          </a:r>
          <a:r>
            <a:rPr lang="en-GB" dirty="0" err="1"/>
            <a:t>eg</a:t>
          </a:r>
          <a:r>
            <a:rPr lang="en-GB" dirty="0"/>
            <a:t> ‘busy’ slides and worksheets)</a:t>
          </a:r>
          <a:endParaRPr lang="en-US" dirty="0"/>
        </a:p>
      </dgm:t>
    </dgm:pt>
    <dgm:pt modelId="{92316AC1-75E7-44AB-A8B2-356B9070E157}" type="parTrans" cxnId="{24457D85-3369-47B7-8074-6BA7A43C9EA9}">
      <dgm:prSet/>
      <dgm:spPr/>
      <dgm:t>
        <a:bodyPr/>
        <a:lstStyle/>
        <a:p>
          <a:endParaRPr lang="en-US"/>
        </a:p>
      </dgm:t>
    </dgm:pt>
    <dgm:pt modelId="{08CAD901-7D97-4DF2-B402-162F9FC3AB8C}" type="sibTrans" cxnId="{24457D85-3369-47B7-8074-6BA7A43C9EA9}">
      <dgm:prSet/>
      <dgm:spPr/>
      <dgm:t>
        <a:bodyPr/>
        <a:lstStyle/>
        <a:p>
          <a:endParaRPr lang="en-US"/>
        </a:p>
      </dgm:t>
    </dgm:pt>
    <dgm:pt modelId="{E865A0A6-7DE6-4DD1-8D06-55A804B63A27}">
      <dgm:prSet/>
      <dgm:spPr/>
      <dgm:t>
        <a:bodyPr/>
        <a:lstStyle/>
        <a:p>
          <a:r>
            <a:rPr lang="en-GB"/>
            <a:t>Practice your explanations ahead of giving them. </a:t>
          </a:r>
          <a:endParaRPr lang="en-US"/>
        </a:p>
      </dgm:t>
    </dgm:pt>
    <dgm:pt modelId="{A43FE2BF-AC0C-43BE-9193-0D5C5DD5E1D7}" type="parTrans" cxnId="{10069891-A7F1-4A8A-B7FD-01C05306F8FF}">
      <dgm:prSet/>
      <dgm:spPr/>
      <dgm:t>
        <a:bodyPr/>
        <a:lstStyle/>
        <a:p>
          <a:endParaRPr lang="en-US"/>
        </a:p>
      </dgm:t>
    </dgm:pt>
    <dgm:pt modelId="{9C7578DE-A14D-4A76-A4E9-7435C03BE370}" type="sibTrans" cxnId="{10069891-A7F1-4A8A-B7FD-01C05306F8FF}">
      <dgm:prSet/>
      <dgm:spPr/>
      <dgm:t>
        <a:bodyPr/>
        <a:lstStyle/>
        <a:p>
          <a:endParaRPr lang="en-US"/>
        </a:p>
      </dgm:t>
    </dgm:pt>
    <dgm:pt modelId="{E02DAD9C-A9FF-498F-B96E-0CD9007C9F2A}" type="pres">
      <dgm:prSet presAssocID="{7BF1E860-FC79-4479-BA21-A1BD977C58C3}" presName="root" presStyleCnt="0">
        <dgm:presLayoutVars>
          <dgm:dir/>
          <dgm:resizeHandles val="exact"/>
        </dgm:presLayoutVars>
      </dgm:prSet>
      <dgm:spPr/>
    </dgm:pt>
    <dgm:pt modelId="{9F3D3F06-DD9D-411A-9D2C-CA11E7988892}" type="pres">
      <dgm:prSet presAssocID="{A3135F63-83BA-48E4-A965-BEE86503E332}" presName="compNode" presStyleCnt="0"/>
      <dgm:spPr/>
    </dgm:pt>
    <dgm:pt modelId="{5CA36A7F-EACF-4BFB-A534-B275346A22CD}" type="pres">
      <dgm:prSet presAssocID="{A3135F63-83BA-48E4-A965-BEE86503E332}" presName="bgRect" presStyleLbl="bgShp" presStyleIdx="0" presStyleCnt="6"/>
      <dgm:spPr/>
    </dgm:pt>
    <dgm:pt modelId="{3091A9E8-993C-4A94-993B-87E2BCEDB6D6}" type="pres">
      <dgm:prSet presAssocID="{A3135F63-83BA-48E4-A965-BEE86503E33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D6F2205-9BA8-40DB-A879-A1B8DF560CCE}" type="pres">
      <dgm:prSet presAssocID="{A3135F63-83BA-48E4-A965-BEE86503E332}" presName="spaceRect" presStyleCnt="0"/>
      <dgm:spPr/>
    </dgm:pt>
    <dgm:pt modelId="{6990AABB-4F25-4315-9F24-A3D719AC3EE4}" type="pres">
      <dgm:prSet presAssocID="{A3135F63-83BA-48E4-A965-BEE86503E332}" presName="parTx" presStyleLbl="revTx" presStyleIdx="0" presStyleCnt="6">
        <dgm:presLayoutVars>
          <dgm:chMax val="0"/>
          <dgm:chPref val="0"/>
        </dgm:presLayoutVars>
      </dgm:prSet>
      <dgm:spPr/>
    </dgm:pt>
    <dgm:pt modelId="{1FA588FC-7095-4893-ABCE-69EB0E4F5B00}" type="pres">
      <dgm:prSet presAssocID="{169EE797-3EC3-4F1D-A864-2FE3F3A185C8}" presName="sibTrans" presStyleCnt="0"/>
      <dgm:spPr/>
    </dgm:pt>
    <dgm:pt modelId="{E0539252-6BF3-4CE6-9DA6-B3BB5FD3AAB7}" type="pres">
      <dgm:prSet presAssocID="{7C948682-B816-484E-A193-C7BC73B3A34F}" presName="compNode" presStyleCnt="0"/>
      <dgm:spPr/>
    </dgm:pt>
    <dgm:pt modelId="{BCD05248-B48A-48FE-A9FE-BFD3EE1E47D1}" type="pres">
      <dgm:prSet presAssocID="{7C948682-B816-484E-A193-C7BC73B3A34F}" presName="bgRect" presStyleLbl="bgShp" presStyleIdx="1" presStyleCnt="6"/>
      <dgm:spPr/>
    </dgm:pt>
    <dgm:pt modelId="{574D72F4-59B2-41CC-82F9-2AC93AF4D9AE}" type="pres">
      <dgm:prSet presAssocID="{7C948682-B816-484E-A193-C7BC73B3A34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E13661E0-991A-431A-AF5E-BA2CDE865E4A}" type="pres">
      <dgm:prSet presAssocID="{7C948682-B816-484E-A193-C7BC73B3A34F}" presName="spaceRect" presStyleCnt="0"/>
      <dgm:spPr/>
    </dgm:pt>
    <dgm:pt modelId="{E34274DF-51DE-419B-9855-9A0587680C15}" type="pres">
      <dgm:prSet presAssocID="{7C948682-B816-484E-A193-C7BC73B3A34F}" presName="parTx" presStyleLbl="revTx" presStyleIdx="1" presStyleCnt="6">
        <dgm:presLayoutVars>
          <dgm:chMax val="0"/>
          <dgm:chPref val="0"/>
        </dgm:presLayoutVars>
      </dgm:prSet>
      <dgm:spPr/>
    </dgm:pt>
    <dgm:pt modelId="{FE79D238-017D-43B6-9993-DCAA40BC6E8A}" type="pres">
      <dgm:prSet presAssocID="{79130075-A195-40D7-8EB6-B1E2923F8FF1}" presName="sibTrans" presStyleCnt="0"/>
      <dgm:spPr/>
    </dgm:pt>
    <dgm:pt modelId="{0FA0B30B-0FFD-4A9B-9BD7-634258F949F7}" type="pres">
      <dgm:prSet presAssocID="{C9401CB0-21D9-4D5D-9B61-E2E35C2E18EC}" presName="compNode" presStyleCnt="0"/>
      <dgm:spPr/>
    </dgm:pt>
    <dgm:pt modelId="{D498FB08-A7B8-42CE-91F6-464DF978BA69}" type="pres">
      <dgm:prSet presAssocID="{C9401CB0-21D9-4D5D-9B61-E2E35C2E18EC}" presName="bgRect" presStyleLbl="bgShp" presStyleIdx="2" presStyleCnt="6"/>
      <dgm:spPr/>
    </dgm:pt>
    <dgm:pt modelId="{B95FE365-37FE-49D6-9832-C2719BA1945C}" type="pres">
      <dgm:prSet presAssocID="{C9401CB0-21D9-4D5D-9B61-E2E35C2E18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4648534-F7CE-4D8A-86D9-F4081D9C5626}" type="pres">
      <dgm:prSet presAssocID="{C9401CB0-21D9-4D5D-9B61-E2E35C2E18EC}" presName="spaceRect" presStyleCnt="0"/>
      <dgm:spPr/>
    </dgm:pt>
    <dgm:pt modelId="{B1C73072-A50D-45BD-9060-CBE02FE52983}" type="pres">
      <dgm:prSet presAssocID="{C9401CB0-21D9-4D5D-9B61-E2E35C2E18EC}" presName="parTx" presStyleLbl="revTx" presStyleIdx="2" presStyleCnt="6">
        <dgm:presLayoutVars>
          <dgm:chMax val="0"/>
          <dgm:chPref val="0"/>
        </dgm:presLayoutVars>
      </dgm:prSet>
      <dgm:spPr/>
    </dgm:pt>
    <dgm:pt modelId="{85A7D12D-5A2D-4950-BAB5-131F193C3068}" type="pres">
      <dgm:prSet presAssocID="{21E57479-4804-4E3F-8404-5606E86ECA7D}" presName="sibTrans" presStyleCnt="0"/>
      <dgm:spPr/>
    </dgm:pt>
    <dgm:pt modelId="{CD96C39B-B36D-45A4-A471-AC792889784C}" type="pres">
      <dgm:prSet presAssocID="{32E1C865-8F3A-4C4F-9457-4946F8C52945}" presName="compNode" presStyleCnt="0"/>
      <dgm:spPr/>
    </dgm:pt>
    <dgm:pt modelId="{7A9721F8-EEA6-47C7-B27B-EFDDD88695BB}" type="pres">
      <dgm:prSet presAssocID="{32E1C865-8F3A-4C4F-9457-4946F8C52945}" presName="bgRect" presStyleLbl="bgShp" presStyleIdx="3" presStyleCnt="6"/>
      <dgm:spPr/>
    </dgm:pt>
    <dgm:pt modelId="{A4E0A0EC-114E-463A-988E-A019B30E8A69}" type="pres">
      <dgm:prSet presAssocID="{32E1C865-8F3A-4C4F-9457-4946F8C529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FF18C3D1-7D10-4F02-9B42-0C16AD1E0E08}" type="pres">
      <dgm:prSet presAssocID="{32E1C865-8F3A-4C4F-9457-4946F8C52945}" presName="spaceRect" presStyleCnt="0"/>
      <dgm:spPr/>
    </dgm:pt>
    <dgm:pt modelId="{E12CE084-CDFD-4C92-89E4-9161D553C7DE}" type="pres">
      <dgm:prSet presAssocID="{32E1C865-8F3A-4C4F-9457-4946F8C52945}" presName="parTx" presStyleLbl="revTx" presStyleIdx="3" presStyleCnt="6">
        <dgm:presLayoutVars>
          <dgm:chMax val="0"/>
          <dgm:chPref val="0"/>
        </dgm:presLayoutVars>
      </dgm:prSet>
      <dgm:spPr/>
    </dgm:pt>
    <dgm:pt modelId="{0C6BBF70-FB7A-4D21-8852-399797730427}" type="pres">
      <dgm:prSet presAssocID="{D3A3215F-12D9-4B1D-AB79-4EAEA104AD87}" presName="sibTrans" presStyleCnt="0"/>
      <dgm:spPr/>
    </dgm:pt>
    <dgm:pt modelId="{E4892F33-492E-42A0-B70C-4DE1DBEEF072}" type="pres">
      <dgm:prSet presAssocID="{B7408334-DBAA-4E74-AB5C-2395CD8C7DC8}" presName="compNode" presStyleCnt="0"/>
      <dgm:spPr/>
    </dgm:pt>
    <dgm:pt modelId="{67DE7F0D-404B-412D-94C8-7A161C2D277B}" type="pres">
      <dgm:prSet presAssocID="{B7408334-DBAA-4E74-AB5C-2395CD8C7DC8}" presName="bgRect" presStyleLbl="bgShp" presStyleIdx="4" presStyleCnt="6"/>
      <dgm:spPr/>
    </dgm:pt>
    <dgm:pt modelId="{0DE828EC-A84F-470D-8A76-A3C365E426E9}" type="pres">
      <dgm:prSet presAssocID="{B7408334-DBAA-4E74-AB5C-2395CD8C7DC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thbrush"/>
        </a:ext>
      </dgm:extLst>
    </dgm:pt>
    <dgm:pt modelId="{FBE1A9EF-0FCE-4423-9C6A-7855C14DAA3D}" type="pres">
      <dgm:prSet presAssocID="{B7408334-DBAA-4E74-AB5C-2395CD8C7DC8}" presName="spaceRect" presStyleCnt="0"/>
      <dgm:spPr/>
    </dgm:pt>
    <dgm:pt modelId="{BBB227A0-906B-40DE-AA95-398BFDD7FDF5}" type="pres">
      <dgm:prSet presAssocID="{B7408334-DBAA-4E74-AB5C-2395CD8C7DC8}" presName="parTx" presStyleLbl="revTx" presStyleIdx="4" presStyleCnt="6">
        <dgm:presLayoutVars>
          <dgm:chMax val="0"/>
          <dgm:chPref val="0"/>
        </dgm:presLayoutVars>
      </dgm:prSet>
      <dgm:spPr/>
    </dgm:pt>
    <dgm:pt modelId="{6AB65756-E396-4846-9AAF-48497851A0FB}" type="pres">
      <dgm:prSet presAssocID="{08CAD901-7D97-4DF2-B402-162F9FC3AB8C}" presName="sibTrans" presStyleCnt="0"/>
      <dgm:spPr/>
    </dgm:pt>
    <dgm:pt modelId="{2858B7B6-0D0D-4D8A-8201-EAEC42FE2940}" type="pres">
      <dgm:prSet presAssocID="{E865A0A6-7DE6-4DD1-8D06-55A804B63A27}" presName="compNode" presStyleCnt="0"/>
      <dgm:spPr/>
    </dgm:pt>
    <dgm:pt modelId="{5319A82B-AB84-42D1-951A-DFE9126C4F12}" type="pres">
      <dgm:prSet presAssocID="{E865A0A6-7DE6-4DD1-8D06-55A804B63A27}" presName="bgRect" presStyleLbl="bgShp" presStyleIdx="5" presStyleCnt="6"/>
      <dgm:spPr/>
    </dgm:pt>
    <dgm:pt modelId="{1BF8BD2B-6E8A-45E5-9CB1-7671B7B8AD05}" type="pres">
      <dgm:prSet presAssocID="{E865A0A6-7DE6-4DD1-8D06-55A804B63A2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ard Room"/>
        </a:ext>
      </dgm:extLst>
    </dgm:pt>
    <dgm:pt modelId="{CC05D50A-2EC2-47DC-8EF8-7AE1F0B1CD0F}" type="pres">
      <dgm:prSet presAssocID="{E865A0A6-7DE6-4DD1-8D06-55A804B63A27}" presName="spaceRect" presStyleCnt="0"/>
      <dgm:spPr/>
    </dgm:pt>
    <dgm:pt modelId="{D0CA82A2-92FB-4FFE-88F8-B4DE1E7F720B}" type="pres">
      <dgm:prSet presAssocID="{E865A0A6-7DE6-4DD1-8D06-55A804B63A27}" presName="parTx" presStyleLbl="revTx" presStyleIdx="5" presStyleCnt="6">
        <dgm:presLayoutVars>
          <dgm:chMax val="0"/>
          <dgm:chPref val="0"/>
        </dgm:presLayoutVars>
      </dgm:prSet>
      <dgm:spPr/>
    </dgm:pt>
  </dgm:ptLst>
  <dgm:cxnLst>
    <dgm:cxn modelId="{FB014934-1C1C-413F-BA75-4D1D53BFF884}" type="presOf" srcId="{A3135F63-83BA-48E4-A965-BEE86503E332}" destId="{6990AABB-4F25-4315-9F24-A3D719AC3EE4}" srcOrd="0" destOrd="0" presId="urn:microsoft.com/office/officeart/2018/2/layout/IconVerticalSolidList"/>
    <dgm:cxn modelId="{653A8A5C-C419-44D0-ABE2-0E707EC101B8}" srcId="{7BF1E860-FC79-4479-BA21-A1BD977C58C3}" destId="{7C948682-B816-484E-A193-C7BC73B3A34F}" srcOrd="1" destOrd="0" parTransId="{FC4E2EC2-93DD-4763-A029-20205B76D285}" sibTransId="{79130075-A195-40D7-8EB6-B1E2923F8FF1}"/>
    <dgm:cxn modelId="{7BEF465F-82EC-4AD6-89E9-4EE7D506B3D6}" type="presOf" srcId="{B7408334-DBAA-4E74-AB5C-2395CD8C7DC8}" destId="{BBB227A0-906B-40DE-AA95-398BFDD7FDF5}" srcOrd="0" destOrd="0" presId="urn:microsoft.com/office/officeart/2018/2/layout/IconVerticalSolidList"/>
    <dgm:cxn modelId="{3DF26E61-603D-4777-A765-8EEB555AF3C3}" type="presOf" srcId="{32E1C865-8F3A-4C4F-9457-4946F8C52945}" destId="{E12CE084-CDFD-4C92-89E4-9161D553C7DE}" srcOrd="0" destOrd="0" presId="urn:microsoft.com/office/officeart/2018/2/layout/IconVerticalSolidList"/>
    <dgm:cxn modelId="{390F9E4B-4B8B-4619-95AC-CE67CC68898B}" srcId="{7BF1E860-FC79-4479-BA21-A1BD977C58C3}" destId="{C9401CB0-21D9-4D5D-9B61-E2E35C2E18EC}" srcOrd="2" destOrd="0" parTransId="{70B80960-9E5B-4359-ADE5-752074655456}" sibTransId="{21E57479-4804-4E3F-8404-5606E86ECA7D}"/>
    <dgm:cxn modelId="{24457D85-3369-47B7-8074-6BA7A43C9EA9}" srcId="{7BF1E860-FC79-4479-BA21-A1BD977C58C3}" destId="{B7408334-DBAA-4E74-AB5C-2395CD8C7DC8}" srcOrd="4" destOrd="0" parTransId="{92316AC1-75E7-44AB-A8B2-356B9070E157}" sibTransId="{08CAD901-7D97-4DF2-B402-162F9FC3AB8C}"/>
    <dgm:cxn modelId="{10069891-A7F1-4A8A-B7FD-01C05306F8FF}" srcId="{7BF1E860-FC79-4479-BA21-A1BD977C58C3}" destId="{E865A0A6-7DE6-4DD1-8D06-55A804B63A27}" srcOrd="5" destOrd="0" parTransId="{A43FE2BF-AC0C-43BE-9193-0D5C5DD5E1D7}" sibTransId="{9C7578DE-A14D-4A76-A4E9-7435C03BE370}"/>
    <dgm:cxn modelId="{656DA991-1973-4395-BC50-515072B772BB}" type="presOf" srcId="{7C948682-B816-484E-A193-C7BC73B3A34F}" destId="{E34274DF-51DE-419B-9855-9A0587680C15}" srcOrd="0" destOrd="0" presId="urn:microsoft.com/office/officeart/2018/2/layout/IconVerticalSolidList"/>
    <dgm:cxn modelId="{412BA397-5796-45B8-9F1C-EA8396BD64E7}" type="presOf" srcId="{C9401CB0-21D9-4D5D-9B61-E2E35C2E18EC}" destId="{B1C73072-A50D-45BD-9060-CBE02FE52983}" srcOrd="0" destOrd="0" presId="urn:microsoft.com/office/officeart/2018/2/layout/IconVerticalSolidList"/>
    <dgm:cxn modelId="{CDCFF898-7595-4EF7-97DA-839F31ED44A6}" srcId="{7BF1E860-FC79-4479-BA21-A1BD977C58C3}" destId="{32E1C865-8F3A-4C4F-9457-4946F8C52945}" srcOrd="3" destOrd="0" parTransId="{C1319ADD-E76A-4E30-B726-09762DC68601}" sibTransId="{D3A3215F-12D9-4B1D-AB79-4EAEA104AD87}"/>
    <dgm:cxn modelId="{7B7BBCC4-9DDC-48D5-BD54-4A8E9F739C96}" type="presOf" srcId="{E865A0A6-7DE6-4DD1-8D06-55A804B63A27}" destId="{D0CA82A2-92FB-4FFE-88F8-B4DE1E7F720B}" srcOrd="0" destOrd="0" presId="urn:microsoft.com/office/officeart/2018/2/layout/IconVerticalSolidList"/>
    <dgm:cxn modelId="{9B5041D2-776A-49AE-8190-F7F201309759}" type="presOf" srcId="{7BF1E860-FC79-4479-BA21-A1BD977C58C3}" destId="{E02DAD9C-A9FF-498F-B96E-0CD9007C9F2A}" srcOrd="0" destOrd="0" presId="urn:microsoft.com/office/officeart/2018/2/layout/IconVerticalSolidList"/>
    <dgm:cxn modelId="{B75374E8-9302-4B32-8656-E71DB564B161}" srcId="{7BF1E860-FC79-4479-BA21-A1BD977C58C3}" destId="{A3135F63-83BA-48E4-A965-BEE86503E332}" srcOrd="0" destOrd="0" parTransId="{9E5DDA15-11AB-4089-8CBA-9032FE33C162}" sibTransId="{169EE797-3EC3-4F1D-A864-2FE3F3A185C8}"/>
    <dgm:cxn modelId="{94CF0ED3-C51E-4D0C-AA7B-C0FE983A404E}" type="presParOf" srcId="{E02DAD9C-A9FF-498F-B96E-0CD9007C9F2A}" destId="{9F3D3F06-DD9D-411A-9D2C-CA11E7988892}" srcOrd="0" destOrd="0" presId="urn:microsoft.com/office/officeart/2018/2/layout/IconVerticalSolidList"/>
    <dgm:cxn modelId="{416BFE37-BA47-4A72-90B4-A2F2CFE56D56}" type="presParOf" srcId="{9F3D3F06-DD9D-411A-9D2C-CA11E7988892}" destId="{5CA36A7F-EACF-4BFB-A534-B275346A22CD}" srcOrd="0" destOrd="0" presId="urn:microsoft.com/office/officeart/2018/2/layout/IconVerticalSolidList"/>
    <dgm:cxn modelId="{8779FF85-ED89-443E-802A-23F8F54CFE73}" type="presParOf" srcId="{9F3D3F06-DD9D-411A-9D2C-CA11E7988892}" destId="{3091A9E8-993C-4A94-993B-87E2BCEDB6D6}" srcOrd="1" destOrd="0" presId="urn:microsoft.com/office/officeart/2018/2/layout/IconVerticalSolidList"/>
    <dgm:cxn modelId="{D0593ED1-65CA-49B9-8EE4-7BD3CF09E8C3}" type="presParOf" srcId="{9F3D3F06-DD9D-411A-9D2C-CA11E7988892}" destId="{1D6F2205-9BA8-40DB-A879-A1B8DF560CCE}" srcOrd="2" destOrd="0" presId="urn:microsoft.com/office/officeart/2018/2/layout/IconVerticalSolidList"/>
    <dgm:cxn modelId="{24A56400-6BE4-45FF-88DC-36956B072A27}" type="presParOf" srcId="{9F3D3F06-DD9D-411A-9D2C-CA11E7988892}" destId="{6990AABB-4F25-4315-9F24-A3D719AC3EE4}" srcOrd="3" destOrd="0" presId="urn:microsoft.com/office/officeart/2018/2/layout/IconVerticalSolidList"/>
    <dgm:cxn modelId="{E56DDC5D-22AC-4CDC-B494-D223A24ABA97}" type="presParOf" srcId="{E02DAD9C-A9FF-498F-B96E-0CD9007C9F2A}" destId="{1FA588FC-7095-4893-ABCE-69EB0E4F5B00}" srcOrd="1" destOrd="0" presId="urn:microsoft.com/office/officeart/2018/2/layout/IconVerticalSolidList"/>
    <dgm:cxn modelId="{28665129-2FD2-414A-BDD9-2072D0DD537E}" type="presParOf" srcId="{E02DAD9C-A9FF-498F-B96E-0CD9007C9F2A}" destId="{E0539252-6BF3-4CE6-9DA6-B3BB5FD3AAB7}" srcOrd="2" destOrd="0" presId="urn:microsoft.com/office/officeart/2018/2/layout/IconVerticalSolidList"/>
    <dgm:cxn modelId="{00A7E53F-EB97-4A7B-B3AD-7265B2350B59}" type="presParOf" srcId="{E0539252-6BF3-4CE6-9DA6-B3BB5FD3AAB7}" destId="{BCD05248-B48A-48FE-A9FE-BFD3EE1E47D1}" srcOrd="0" destOrd="0" presId="urn:microsoft.com/office/officeart/2018/2/layout/IconVerticalSolidList"/>
    <dgm:cxn modelId="{23D014E5-D3C5-4E2B-B7DC-7900DDCB7586}" type="presParOf" srcId="{E0539252-6BF3-4CE6-9DA6-B3BB5FD3AAB7}" destId="{574D72F4-59B2-41CC-82F9-2AC93AF4D9AE}" srcOrd="1" destOrd="0" presId="urn:microsoft.com/office/officeart/2018/2/layout/IconVerticalSolidList"/>
    <dgm:cxn modelId="{54570BAF-A648-4501-BC28-173B6EF5DDF9}" type="presParOf" srcId="{E0539252-6BF3-4CE6-9DA6-B3BB5FD3AAB7}" destId="{E13661E0-991A-431A-AF5E-BA2CDE865E4A}" srcOrd="2" destOrd="0" presId="urn:microsoft.com/office/officeart/2018/2/layout/IconVerticalSolidList"/>
    <dgm:cxn modelId="{3CD5E3FB-5C32-44CE-BF6D-0DA337D0A4A1}" type="presParOf" srcId="{E0539252-6BF3-4CE6-9DA6-B3BB5FD3AAB7}" destId="{E34274DF-51DE-419B-9855-9A0587680C15}" srcOrd="3" destOrd="0" presId="urn:microsoft.com/office/officeart/2018/2/layout/IconVerticalSolidList"/>
    <dgm:cxn modelId="{572973E4-AEE4-4E5C-A798-9C9B906E6402}" type="presParOf" srcId="{E02DAD9C-A9FF-498F-B96E-0CD9007C9F2A}" destId="{FE79D238-017D-43B6-9993-DCAA40BC6E8A}" srcOrd="3" destOrd="0" presId="urn:microsoft.com/office/officeart/2018/2/layout/IconVerticalSolidList"/>
    <dgm:cxn modelId="{5B49806D-259A-447F-873E-C568EF6915FC}" type="presParOf" srcId="{E02DAD9C-A9FF-498F-B96E-0CD9007C9F2A}" destId="{0FA0B30B-0FFD-4A9B-9BD7-634258F949F7}" srcOrd="4" destOrd="0" presId="urn:microsoft.com/office/officeart/2018/2/layout/IconVerticalSolidList"/>
    <dgm:cxn modelId="{CAAA73FC-5175-453B-8F44-62CDE5F91913}" type="presParOf" srcId="{0FA0B30B-0FFD-4A9B-9BD7-634258F949F7}" destId="{D498FB08-A7B8-42CE-91F6-464DF978BA69}" srcOrd="0" destOrd="0" presId="urn:microsoft.com/office/officeart/2018/2/layout/IconVerticalSolidList"/>
    <dgm:cxn modelId="{2FA56374-77D1-466F-9AB4-88B1235CF702}" type="presParOf" srcId="{0FA0B30B-0FFD-4A9B-9BD7-634258F949F7}" destId="{B95FE365-37FE-49D6-9832-C2719BA1945C}" srcOrd="1" destOrd="0" presId="urn:microsoft.com/office/officeart/2018/2/layout/IconVerticalSolidList"/>
    <dgm:cxn modelId="{863BB4AD-29CF-47C0-8CEF-CF0A9836D362}" type="presParOf" srcId="{0FA0B30B-0FFD-4A9B-9BD7-634258F949F7}" destId="{14648534-F7CE-4D8A-86D9-F4081D9C5626}" srcOrd="2" destOrd="0" presId="urn:microsoft.com/office/officeart/2018/2/layout/IconVerticalSolidList"/>
    <dgm:cxn modelId="{4D574207-ECA3-4535-AEA7-94AA8AF5E43B}" type="presParOf" srcId="{0FA0B30B-0FFD-4A9B-9BD7-634258F949F7}" destId="{B1C73072-A50D-45BD-9060-CBE02FE52983}" srcOrd="3" destOrd="0" presId="urn:microsoft.com/office/officeart/2018/2/layout/IconVerticalSolidList"/>
    <dgm:cxn modelId="{D1051E3A-EAC3-430C-B32D-A9F2CD3DD772}" type="presParOf" srcId="{E02DAD9C-A9FF-498F-B96E-0CD9007C9F2A}" destId="{85A7D12D-5A2D-4950-BAB5-131F193C3068}" srcOrd="5" destOrd="0" presId="urn:microsoft.com/office/officeart/2018/2/layout/IconVerticalSolidList"/>
    <dgm:cxn modelId="{D720D776-C80F-4D19-9737-6059D54D317F}" type="presParOf" srcId="{E02DAD9C-A9FF-498F-B96E-0CD9007C9F2A}" destId="{CD96C39B-B36D-45A4-A471-AC792889784C}" srcOrd="6" destOrd="0" presId="urn:microsoft.com/office/officeart/2018/2/layout/IconVerticalSolidList"/>
    <dgm:cxn modelId="{878497D7-BAC3-413A-99FA-D695EF774659}" type="presParOf" srcId="{CD96C39B-B36D-45A4-A471-AC792889784C}" destId="{7A9721F8-EEA6-47C7-B27B-EFDDD88695BB}" srcOrd="0" destOrd="0" presId="urn:microsoft.com/office/officeart/2018/2/layout/IconVerticalSolidList"/>
    <dgm:cxn modelId="{EA45F912-AF86-4813-B05B-02D1DB7F77FC}" type="presParOf" srcId="{CD96C39B-B36D-45A4-A471-AC792889784C}" destId="{A4E0A0EC-114E-463A-988E-A019B30E8A69}" srcOrd="1" destOrd="0" presId="urn:microsoft.com/office/officeart/2018/2/layout/IconVerticalSolidList"/>
    <dgm:cxn modelId="{2188B48F-6174-4CD4-8036-4AEE83D09D86}" type="presParOf" srcId="{CD96C39B-B36D-45A4-A471-AC792889784C}" destId="{FF18C3D1-7D10-4F02-9B42-0C16AD1E0E08}" srcOrd="2" destOrd="0" presId="urn:microsoft.com/office/officeart/2018/2/layout/IconVerticalSolidList"/>
    <dgm:cxn modelId="{41A2E06E-8B12-4509-BE27-67C641D7CD41}" type="presParOf" srcId="{CD96C39B-B36D-45A4-A471-AC792889784C}" destId="{E12CE084-CDFD-4C92-89E4-9161D553C7DE}" srcOrd="3" destOrd="0" presId="urn:microsoft.com/office/officeart/2018/2/layout/IconVerticalSolidList"/>
    <dgm:cxn modelId="{DF8A919F-C189-424C-9909-E07A8966AEFF}" type="presParOf" srcId="{E02DAD9C-A9FF-498F-B96E-0CD9007C9F2A}" destId="{0C6BBF70-FB7A-4D21-8852-399797730427}" srcOrd="7" destOrd="0" presId="urn:microsoft.com/office/officeart/2018/2/layout/IconVerticalSolidList"/>
    <dgm:cxn modelId="{D4FC452C-C204-40AB-8895-1BFD1DF0A89C}" type="presParOf" srcId="{E02DAD9C-A9FF-498F-B96E-0CD9007C9F2A}" destId="{E4892F33-492E-42A0-B70C-4DE1DBEEF072}" srcOrd="8" destOrd="0" presId="urn:microsoft.com/office/officeart/2018/2/layout/IconVerticalSolidList"/>
    <dgm:cxn modelId="{85E476FC-E438-464C-BF71-3CDE90AEC4A1}" type="presParOf" srcId="{E4892F33-492E-42A0-B70C-4DE1DBEEF072}" destId="{67DE7F0D-404B-412D-94C8-7A161C2D277B}" srcOrd="0" destOrd="0" presId="urn:microsoft.com/office/officeart/2018/2/layout/IconVerticalSolidList"/>
    <dgm:cxn modelId="{B0A98540-8BB6-4CFD-9115-495F2D587141}" type="presParOf" srcId="{E4892F33-492E-42A0-B70C-4DE1DBEEF072}" destId="{0DE828EC-A84F-470D-8A76-A3C365E426E9}" srcOrd="1" destOrd="0" presId="urn:microsoft.com/office/officeart/2018/2/layout/IconVerticalSolidList"/>
    <dgm:cxn modelId="{CDFC371D-622C-4849-B39B-BC15E8F7DC9B}" type="presParOf" srcId="{E4892F33-492E-42A0-B70C-4DE1DBEEF072}" destId="{FBE1A9EF-0FCE-4423-9C6A-7855C14DAA3D}" srcOrd="2" destOrd="0" presId="urn:microsoft.com/office/officeart/2018/2/layout/IconVerticalSolidList"/>
    <dgm:cxn modelId="{9FDAA1CD-5EAB-4144-9467-370AEF25C924}" type="presParOf" srcId="{E4892F33-492E-42A0-B70C-4DE1DBEEF072}" destId="{BBB227A0-906B-40DE-AA95-398BFDD7FDF5}" srcOrd="3" destOrd="0" presId="urn:microsoft.com/office/officeart/2018/2/layout/IconVerticalSolidList"/>
    <dgm:cxn modelId="{A63CF6BD-B275-4AFD-8A9A-102E04AEF512}" type="presParOf" srcId="{E02DAD9C-A9FF-498F-B96E-0CD9007C9F2A}" destId="{6AB65756-E396-4846-9AAF-48497851A0FB}" srcOrd="9" destOrd="0" presId="urn:microsoft.com/office/officeart/2018/2/layout/IconVerticalSolidList"/>
    <dgm:cxn modelId="{D80C9847-19FF-47EE-BA81-1743256EE074}" type="presParOf" srcId="{E02DAD9C-A9FF-498F-B96E-0CD9007C9F2A}" destId="{2858B7B6-0D0D-4D8A-8201-EAEC42FE2940}" srcOrd="10" destOrd="0" presId="urn:microsoft.com/office/officeart/2018/2/layout/IconVerticalSolidList"/>
    <dgm:cxn modelId="{979E0C1F-695F-440B-B144-A709E13C9E82}" type="presParOf" srcId="{2858B7B6-0D0D-4D8A-8201-EAEC42FE2940}" destId="{5319A82B-AB84-42D1-951A-DFE9126C4F12}" srcOrd="0" destOrd="0" presId="urn:microsoft.com/office/officeart/2018/2/layout/IconVerticalSolidList"/>
    <dgm:cxn modelId="{F11F759B-5B28-461C-9824-6FD5D5ED262A}" type="presParOf" srcId="{2858B7B6-0D0D-4D8A-8201-EAEC42FE2940}" destId="{1BF8BD2B-6E8A-45E5-9CB1-7671B7B8AD05}" srcOrd="1" destOrd="0" presId="urn:microsoft.com/office/officeart/2018/2/layout/IconVerticalSolidList"/>
    <dgm:cxn modelId="{6CCD8F19-1AEC-4B36-85FA-C8AA4A2494E2}" type="presParOf" srcId="{2858B7B6-0D0D-4D8A-8201-EAEC42FE2940}" destId="{CC05D50A-2EC2-47DC-8EF8-7AE1F0B1CD0F}" srcOrd="2" destOrd="0" presId="urn:microsoft.com/office/officeart/2018/2/layout/IconVerticalSolidList"/>
    <dgm:cxn modelId="{67995A25-7207-4F8F-B7A9-57280AECE250}" type="presParOf" srcId="{2858B7B6-0D0D-4D8A-8201-EAEC42FE2940}" destId="{D0CA82A2-92FB-4FFE-88F8-B4DE1E7F72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F205A9-55DE-4EAD-9DB9-92C5D934B493}" type="doc">
      <dgm:prSet loTypeId="urn:microsoft.com/office/officeart/2016/7/layout/VerticalSolidActionList" loCatId="List" qsTypeId="urn:microsoft.com/office/officeart/2005/8/quickstyle/simple5" qsCatId="simple" csTypeId="urn:microsoft.com/office/officeart/2005/8/colors/colorful1" csCatId="colorful"/>
      <dgm:spPr/>
      <dgm:t>
        <a:bodyPr/>
        <a:lstStyle/>
        <a:p>
          <a:endParaRPr lang="en-US"/>
        </a:p>
      </dgm:t>
    </dgm:pt>
    <dgm:pt modelId="{12E4B5F8-CAD1-40C0-B31D-873DD8FC4BFD}">
      <dgm:prSet/>
      <dgm:spPr/>
      <dgm:t>
        <a:bodyPr/>
        <a:lstStyle/>
        <a:p>
          <a:r>
            <a:rPr lang="en-GB"/>
            <a:t>Paivio (1971)</a:t>
          </a:r>
          <a:endParaRPr lang="en-US"/>
        </a:p>
      </dgm:t>
    </dgm:pt>
    <dgm:pt modelId="{569E7B2F-5CF8-49DE-896A-9389749AD393}" type="parTrans" cxnId="{7C7380EF-DABC-42B9-9647-B748DA06AD77}">
      <dgm:prSet/>
      <dgm:spPr/>
      <dgm:t>
        <a:bodyPr/>
        <a:lstStyle/>
        <a:p>
          <a:endParaRPr lang="en-US"/>
        </a:p>
      </dgm:t>
    </dgm:pt>
    <dgm:pt modelId="{B5F01481-E037-43C0-B3DE-9A684D32665E}" type="sibTrans" cxnId="{7C7380EF-DABC-42B9-9647-B748DA06AD77}">
      <dgm:prSet/>
      <dgm:spPr/>
      <dgm:t>
        <a:bodyPr/>
        <a:lstStyle/>
        <a:p>
          <a:endParaRPr lang="en-US"/>
        </a:p>
      </dgm:t>
    </dgm:pt>
    <dgm:pt modelId="{894C23B2-9714-429E-AC99-D859A5A54520}">
      <dgm:prSet/>
      <dgm:spPr/>
      <dgm:t>
        <a:bodyPr/>
        <a:lstStyle/>
        <a:p>
          <a:r>
            <a:rPr lang="en-GB"/>
            <a:t>Two channels – Verbal and Visual</a:t>
          </a:r>
          <a:endParaRPr lang="en-US"/>
        </a:p>
      </dgm:t>
    </dgm:pt>
    <dgm:pt modelId="{7BEF4C81-6726-4456-A5B7-C665989F25D9}" type="parTrans" cxnId="{0803D892-2A62-4928-AC4F-454E2B58D133}">
      <dgm:prSet/>
      <dgm:spPr/>
      <dgm:t>
        <a:bodyPr/>
        <a:lstStyle/>
        <a:p>
          <a:endParaRPr lang="en-US"/>
        </a:p>
      </dgm:t>
    </dgm:pt>
    <dgm:pt modelId="{560CDB96-D5DC-4F51-B7A5-8B778E5EECA4}" type="sibTrans" cxnId="{0803D892-2A62-4928-AC4F-454E2B58D133}">
      <dgm:prSet/>
      <dgm:spPr/>
      <dgm:t>
        <a:bodyPr/>
        <a:lstStyle/>
        <a:p>
          <a:endParaRPr lang="en-US"/>
        </a:p>
      </dgm:t>
    </dgm:pt>
    <dgm:pt modelId="{4CEB166E-DD6E-4D70-BEE1-65CD7CFA7E11}">
      <dgm:prSet/>
      <dgm:spPr/>
      <dgm:t>
        <a:bodyPr/>
        <a:lstStyle/>
        <a:p>
          <a:r>
            <a:rPr lang="en-GB"/>
            <a:t>Separate, but ‘associate connections’ are possible by pairing words and images</a:t>
          </a:r>
          <a:endParaRPr lang="en-US"/>
        </a:p>
      </dgm:t>
    </dgm:pt>
    <dgm:pt modelId="{434F515C-31EC-49E3-BCD3-EF178C1B4810}" type="parTrans" cxnId="{DED8403B-E799-49A3-A611-D9B044E05AC1}">
      <dgm:prSet/>
      <dgm:spPr/>
      <dgm:t>
        <a:bodyPr/>
        <a:lstStyle/>
        <a:p>
          <a:endParaRPr lang="en-US"/>
        </a:p>
      </dgm:t>
    </dgm:pt>
    <dgm:pt modelId="{3807C665-5E0C-455D-9CAD-E275F1BC7FC1}" type="sibTrans" cxnId="{DED8403B-E799-49A3-A611-D9B044E05AC1}">
      <dgm:prSet/>
      <dgm:spPr/>
      <dgm:t>
        <a:bodyPr/>
        <a:lstStyle/>
        <a:p>
          <a:endParaRPr lang="en-US"/>
        </a:p>
      </dgm:t>
    </dgm:pt>
    <dgm:pt modelId="{3D0A4C15-1DAE-45FE-B70D-0AE6CAB0AB16}">
      <dgm:prSet/>
      <dgm:spPr/>
      <dgm:t>
        <a:bodyPr/>
        <a:lstStyle/>
        <a:p>
          <a:r>
            <a:rPr lang="en-GB"/>
            <a:t>Larkin &amp; Simon (1987)</a:t>
          </a:r>
          <a:endParaRPr lang="en-US"/>
        </a:p>
      </dgm:t>
    </dgm:pt>
    <dgm:pt modelId="{940196FF-11F7-4568-B0D1-8341DCEC0135}" type="parTrans" cxnId="{471EACE4-FB94-4EDE-A981-BCBA666BAEC9}">
      <dgm:prSet/>
      <dgm:spPr/>
      <dgm:t>
        <a:bodyPr/>
        <a:lstStyle/>
        <a:p>
          <a:endParaRPr lang="en-US"/>
        </a:p>
      </dgm:t>
    </dgm:pt>
    <dgm:pt modelId="{76DBA7A9-83FB-4B01-87AC-9CFE04CF6177}" type="sibTrans" cxnId="{471EACE4-FB94-4EDE-A981-BCBA666BAEC9}">
      <dgm:prSet/>
      <dgm:spPr/>
      <dgm:t>
        <a:bodyPr/>
        <a:lstStyle/>
        <a:p>
          <a:endParaRPr lang="en-US"/>
        </a:p>
      </dgm:t>
    </dgm:pt>
    <dgm:pt modelId="{53FDDDC4-A44E-42CE-B0FA-6182494432FF}">
      <dgm:prSet/>
      <dgm:spPr/>
      <dgm:t>
        <a:bodyPr/>
        <a:lstStyle/>
        <a:p>
          <a:r>
            <a:rPr lang="en-GB" dirty="0"/>
            <a:t>The visual argument – well constructed diagrams more efficient that text</a:t>
          </a:r>
          <a:endParaRPr lang="en-US" dirty="0"/>
        </a:p>
      </dgm:t>
    </dgm:pt>
    <dgm:pt modelId="{B666F0A8-CE7B-44E8-8F14-B6EC35C52310}" type="parTrans" cxnId="{4E693FA8-7FF1-47FC-A1A2-9AA40486DB71}">
      <dgm:prSet/>
      <dgm:spPr/>
      <dgm:t>
        <a:bodyPr/>
        <a:lstStyle/>
        <a:p>
          <a:endParaRPr lang="en-US"/>
        </a:p>
      </dgm:t>
    </dgm:pt>
    <dgm:pt modelId="{8BE0295B-7581-45A3-9145-DFDA5A37D809}" type="sibTrans" cxnId="{4E693FA8-7FF1-47FC-A1A2-9AA40486DB71}">
      <dgm:prSet/>
      <dgm:spPr/>
      <dgm:t>
        <a:bodyPr/>
        <a:lstStyle/>
        <a:p>
          <a:endParaRPr lang="en-US"/>
        </a:p>
      </dgm:t>
    </dgm:pt>
    <dgm:pt modelId="{1D616701-56BC-4C41-8FCA-3FE24A29AC04}" type="pres">
      <dgm:prSet presAssocID="{E3F205A9-55DE-4EAD-9DB9-92C5D934B493}" presName="Name0" presStyleCnt="0">
        <dgm:presLayoutVars>
          <dgm:dir/>
          <dgm:animLvl val="lvl"/>
          <dgm:resizeHandles val="exact"/>
        </dgm:presLayoutVars>
      </dgm:prSet>
      <dgm:spPr/>
    </dgm:pt>
    <dgm:pt modelId="{BE6F52D4-EAAD-BF4C-BD18-E0F83C93C5E1}" type="pres">
      <dgm:prSet presAssocID="{12E4B5F8-CAD1-40C0-B31D-873DD8FC4BFD}" presName="linNode" presStyleCnt="0"/>
      <dgm:spPr/>
    </dgm:pt>
    <dgm:pt modelId="{B64DF2AD-3791-F04A-89D5-7A5BE20E4CBE}" type="pres">
      <dgm:prSet presAssocID="{12E4B5F8-CAD1-40C0-B31D-873DD8FC4BFD}" presName="parentText" presStyleLbl="alignNode1" presStyleIdx="0" presStyleCnt="2">
        <dgm:presLayoutVars>
          <dgm:chMax val="1"/>
          <dgm:bulletEnabled/>
        </dgm:presLayoutVars>
      </dgm:prSet>
      <dgm:spPr/>
    </dgm:pt>
    <dgm:pt modelId="{BF66AD47-3F54-DF46-B5BB-F038AC93DC51}" type="pres">
      <dgm:prSet presAssocID="{12E4B5F8-CAD1-40C0-B31D-873DD8FC4BFD}" presName="descendantText" presStyleLbl="alignAccFollowNode1" presStyleIdx="0" presStyleCnt="2">
        <dgm:presLayoutVars>
          <dgm:bulletEnabled/>
        </dgm:presLayoutVars>
      </dgm:prSet>
      <dgm:spPr/>
    </dgm:pt>
    <dgm:pt modelId="{D976A581-E7EE-514B-8A51-3B7E490EC1D7}" type="pres">
      <dgm:prSet presAssocID="{B5F01481-E037-43C0-B3DE-9A684D32665E}" presName="sp" presStyleCnt="0"/>
      <dgm:spPr/>
    </dgm:pt>
    <dgm:pt modelId="{80FEF5D0-2872-564C-AF44-63E7A9EFBDC9}" type="pres">
      <dgm:prSet presAssocID="{3D0A4C15-1DAE-45FE-B70D-0AE6CAB0AB16}" presName="linNode" presStyleCnt="0"/>
      <dgm:spPr/>
    </dgm:pt>
    <dgm:pt modelId="{FE03F79A-79A2-6A41-8A0C-753FB425C6DF}" type="pres">
      <dgm:prSet presAssocID="{3D0A4C15-1DAE-45FE-B70D-0AE6CAB0AB16}" presName="parentText" presStyleLbl="alignNode1" presStyleIdx="1" presStyleCnt="2">
        <dgm:presLayoutVars>
          <dgm:chMax val="1"/>
          <dgm:bulletEnabled/>
        </dgm:presLayoutVars>
      </dgm:prSet>
      <dgm:spPr/>
    </dgm:pt>
    <dgm:pt modelId="{EED2B5F2-07EF-A44E-8169-A9F286D7C251}" type="pres">
      <dgm:prSet presAssocID="{3D0A4C15-1DAE-45FE-B70D-0AE6CAB0AB16}" presName="descendantText" presStyleLbl="alignAccFollowNode1" presStyleIdx="1" presStyleCnt="2">
        <dgm:presLayoutVars>
          <dgm:bulletEnabled/>
        </dgm:presLayoutVars>
      </dgm:prSet>
      <dgm:spPr/>
    </dgm:pt>
  </dgm:ptLst>
  <dgm:cxnLst>
    <dgm:cxn modelId="{4C438507-D7AE-DA45-8CBD-1AA0F21809CE}" type="presOf" srcId="{53FDDDC4-A44E-42CE-B0FA-6182494432FF}" destId="{EED2B5F2-07EF-A44E-8169-A9F286D7C251}" srcOrd="0" destOrd="0" presId="urn:microsoft.com/office/officeart/2016/7/layout/VerticalSolidActionList"/>
    <dgm:cxn modelId="{F354C639-2780-A345-8EB7-D5A1EB0257A4}" type="presOf" srcId="{E3F205A9-55DE-4EAD-9DB9-92C5D934B493}" destId="{1D616701-56BC-4C41-8FCA-3FE24A29AC04}" srcOrd="0" destOrd="0" presId="urn:microsoft.com/office/officeart/2016/7/layout/VerticalSolidActionList"/>
    <dgm:cxn modelId="{DED8403B-E799-49A3-A611-D9B044E05AC1}" srcId="{12E4B5F8-CAD1-40C0-B31D-873DD8FC4BFD}" destId="{4CEB166E-DD6E-4D70-BEE1-65CD7CFA7E11}" srcOrd="1" destOrd="0" parTransId="{434F515C-31EC-49E3-BCD3-EF178C1B4810}" sibTransId="{3807C665-5E0C-455D-9CAD-E275F1BC7FC1}"/>
    <dgm:cxn modelId="{EA61D13C-12A8-D04A-B461-E0E6AF153BA1}" type="presOf" srcId="{4CEB166E-DD6E-4D70-BEE1-65CD7CFA7E11}" destId="{BF66AD47-3F54-DF46-B5BB-F038AC93DC51}" srcOrd="0" destOrd="1" presId="urn:microsoft.com/office/officeart/2016/7/layout/VerticalSolidActionList"/>
    <dgm:cxn modelId="{7EE3C08E-DBF8-0A45-9B4F-B1546368D8F4}" type="presOf" srcId="{3D0A4C15-1DAE-45FE-B70D-0AE6CAB0AB16}" destId="{FE03F79A-79A2-6A41-8A0C-753FB425C6DF}" srcOrd="0" destOrd="0" presId="urn:microsoft.com/office/officeart/2016/7/layout/VerticalSolidActionList"/>
    <dgm:cxn modelId="{0803D892-2A62-4928-AC4F-454E2B58D133}" srcId="{12E4B5F8-CAD1-40C0-B31D-873DD8FC4BFD}" destId="{894C23B2-9714-429E-AC99-D859A5A54520}" srcOrd="0" destOrd="0" parTransId="{7BEF4C81-6726-4456-A5B7-C665989F25D9}" sibTransId="{560CDB96-D5DC-4F51-B7A5-8B778E5EECA4}"/>
    <dgm:cxn modelId="{4E693FA8-7FF1-47FC-A1A2-9AA40486DB71}" srcId="{3D0A4C15-1DAE-45FE-B70D-0AE6CAB0AB16}" destId="{53FDDDC4-A44E-42CE-B0FA-6182494432FF}" srcOrd="0" destOrd="0" parTransId="{B666F0A8-CE7B-44E8-8F14-B6EC35C52310}" sibTransId="{8BE0295B-7581-45A3-9145-DFDA5A37D809}"/>
    <dgm:cxn modelId="{AC2941B2-4FE0-1F46-9787-273517F277E4}" type="presOf" srcId="{894C23B2-9714-429E-AC99-D859A5A54520}" destId="{BF66AD47-3F54-DF46-B5BB-F038AC93DC51}" srcOrd="0" destOrd="0" presId="urn:microsoft.com/office/officeart/2016/7/layout/VerticalSolidActionList"/>
    <dgm:cxn modelId="{471EACE4-FB94-4EDE-A981-BCBA666BAEC9}" srcId="{E3F205A9-55DE-4EAD-9DB9-92C5D934B493}" destId="{3D0A4C15-1DAE-45FE-B70D-0AE6CAB0AB16}" srcOrd="1" destOrd="0" parTransId="{940196FF-11F7-4568-B0D1-8341DCEC0135}" sibTransId="{76DBA7A9-83FB-4B01-87AC-9CFE04CF6177}"/>
    <dgm:cxn modelId="{414FEBE4-F517-7640-AC32-842851DE5BAA}" type="presOf" srcId="{12E4B5F8-CAD1-40C0-B31D-873DD8FC4BFD}" destId="{B64DF2AD-3791-F04A-89D5-7A5BE20E4CBE}" srcOrd="0" destOrd="0" presId="urn:microsoft.com/office/officeart/2016/7/layout/VerticalSolidActionList"/>
    <dgm:cxn modelId="{7C7380EF-DABC-42B9-9647-B748DA06AD77}" srcId="{E3F205A9-55DE-4EAD-9DB9-92C5D934B493}" destId="{12E4B5F8-CAD1-40C0-B31D-873DD8FC4BFD}" srcOrd="0" destOrd="0" parTransId="{569E7B2F-5CF8-49DE-896A-9389749AD393}" sibTransId="{B5F01481-E037-43C0-B3DE-9A684D32665E}"/>
    <dgm:cxn modelId="{69856B08-8D69-1545-9731-A5C21A63B72B}" type="presParOf" srcId="{1D616701-56BC-4C41-8FCA-3FE24A29AC04}" destId="{BE6F52D4-EAAD-BF4C-BD18-E0F83C93C5E1}" srcOrd="0" destOrd="0" presId="urn:microsoft.com/office/officeart/2016/7/layout/VerticalSolidActionList"/>
    <dgm:cxn modelId="{2F495A36-F98B-AE47-AA46-FF4F7C0D602C}" type="presParOf" srcId="{BE6F52D4-EAAD-BF4C-BD18-E0F83C93C5E1}" destId="{B64DF2AD-3791-F04A-89D5-7A5BE20E4CBE}" srcOrd="0" destOrd="0" presId="urn:microsoft.com/office/officeart/2016/7/layout/VerticalSolidActionList"/>
    <dgm:cxn modelId="{67AB6327-0B23-E64B-AA4F-B26D0D2750E4}" type="presParOf" srcId="{BE6F52D4-EAAD-BF4C-BD18-E0F83C93C5E1}" destId="{BF66AD47-3F54-DF46-B5BB-F038AC93DC51}" srcOrd="1" destOrd="0" presId="urn:microsoft.com/office/officeart/2016/7/layout/VerticalSolidActionList"/>
    <dgm:cxn modelId="{A798E770-344B-A442-85A6-E0EBC7D74CD8}" type="presParOf" srcId="{1D616701-56BC-4C41-8FCA-3FE24A29AC04}" destId="{D976A581-E7EE-514B-8A51-3B7E490EC1D7}" srcOrd="1" destOrd="0" presId="urn:microsoft.com/office/officeart/2016/7/layout/VerticalSolidActionList"/>
    <dgm:cxn modelId="{82926A89-61B4-C744-87D8-7C5D7C4C986D}" type="presParOf" srcId="{1D616701-56BC-4C41-8FCA-3FE24A29AC04}" destId="{80FEF5D0-2872-564C-AF44-63E7A9EFBDC9}" srcOrd="2" destOrd="0" presId="urn:microsoft.com/office/officeart/2016/7/layout/VerticalSolidActionList"/>
    <dgm:cxn modelId="{23A615B6-8F3A-FD40-A93C-50A1E6FD40D6}" type="presParOf" srcId="{80FEF5D0-2872-564C-AF44-63E7A9EFBDC9}" destId="{FE03F79A-79A2-6A41-8A0C-753FB425C6DF}" srcOrd="0" destOrd="0" presId="urn:microsoft.com/office/officeart/2016/7/layout/VerticalSolidActionList"/>
    <dgm:cxn modelId="{0A3FC30D-35F7-694A-976F-6C8B8BCA43D9}" type="presParOf" srcId="{80FEF5D0-2872-564C-AF44-63E7A9EFBDC9}" destId="{EED2B5F2-07EF-A44E-8169-A9F286D7C25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994A9E-6967-47E5-9D3E-4EF3A710D36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25F663B-BEDF-48E6-940B-59AE1030321F}">
      <dgm:prSet/>
      <dgm:spPr/>
      <dgm:t>
        <a:bodyPr/>
        <a:lstStyle/>
        <a:p>
          <a:r>
            <a:rPr lang="en-GB"/>
            <a:t>Never read out your slides</a:t>
          </a:r>
          <a:endParaRPr lang="en-US"/>
        </a:p>
      </dgm:t>
    </dgm:pt>
    <dgm:pt modelId="{421AF6B4-C5A6-4B90-A764-B34C033DD5C4}" type="parTrans" cxnId="{ECA249D4-2A32-4DE8-B721-E534BC9F7469}">
      <dgm:prSet/>
      <dgm:spPr/>
      <dgm:t>
        <a:bodyPr/>
        <a:lstStyle/>
        <a:p>
          <a:endParaRPr lang="en-US"/>
        </a:p>
      </dgm:t>
    </dgm:pt>
    <dgm:pt modelId="{0FF2E23C-69F0-43CB-9107-5AA9B1AF8FDA}" type="sibTrans" cxnId="{ECA249D4-2A32-4DE8-B721-E534BC9F7469}">
      <dgm:prSet/>
      <dgm:spPr/>
      <dgm:t>
        <a:bodyPr/>
        <a:lstStyle/>
        <a:p>
          <a:endParaRPr lang="en-US"/>
        </a:p>
      </dgm:t>
    </dgm:pt>
    <dgm:pt modelId="{831DA003-3B96-4A0B-BA68-A07DD80EE6C8}">
      <dgm:prSet/>
      <dgm:spPr/>
      <dgm:t>
        <a:bodyPr/>
        <a:lstStyle/>
        <a:p>
          <a:r>
            <a:rPr lang="en-GB"/>
            <a:t>Simple diagrams can be a very powerful learning aid</a:t>
          </a:r>
          <a:endParaRPr lang="en-US"/>
        </a:p>
      </dgm:t>
    </dgm:pt>
    <dgm:pt modelId="{5FE53C23-BDDC-43E4-BE53-9A0C9A700219}" type="parTrans" cxnId="{CEF61CED-5B50-4F66-8256-13C916959D79}">
      <dgm:prSet/>
      <dgm:spPr/>
      <dgm:t>
        <a:bodyPr/>
        <a:lstStyle/>
        <a:p>
          <a:endParaRPr lang="en-US"/>
        </a:p>
      </dgm:t>
    </dgm:pt>
    <dgm:pt modelId="{058CBB13-6381-411B-978E-D627B37DDAD2}" type="sibTrans" cxnId="{CEF61CED-5B50-4F66-8256-13C916959D79}">
      <dgm:prSet/>
      <dgm:spPr/>
      <dgm:t>
        <a:bodyPr/>
        <a:lstStyle/>
        <a:p>
          <a:endParaRPr lang="en-US"/>
        </a:p>
      </dgm:t>
    </dgm:pt>
    <dgm:pt modelId="{70B1032E-0880-4FC1-8A23-94832FEAC27A}">
      <dgm:prSet/>
      <dgm:spPr/>
      <dgm:t>
        <a:bodyPr/>
        <a:lstStyle/>
        <a:p>
          <a:r>
            <a:rPr lang="en-GB"/>
            <a:t>Using animation in Ppt to introduce one idea at a time is a very powerful technique </a:t>
          </a:r>
          <a:r>
            <a:rPr lang="en-GB" i="1"/>
            <a:t>(see Oliver Cavioli’s website for some great examples)</a:t>
          </a:r>
          <a:endParaRPr lang="en-US"/>
        </a:p>
      </dgm:t>
    </dgm:pt>
    <dgm:pt modelId="{E2FB9C7E-3DAF-4BA9-959E-7797F04AEC8D}" type="parTrans" cxnId="{5A105FE1-8127-43AE-9AE2-52286D0AB1A2}">
      <dgm:prSet/>
      <dgm:spPr/>
      <dgm:t>
        <a:bodyPr/>
        <a:lstStyle/>
        <a:p>
          <a:endParaRPr lang="en-US"/>
        </a:p>
      </dgm:t>
    </dgm:pt>
    <dgm:pt modelId="{F4B5F89C-2A51-4BFB-A5EC-1E44AED81229}" type="sibTrans" cxnId="{5A105FE1-8127-43AE-9AE2-52286D0AB1A2}">
      <dgm:prSet/>
      <dgm:spPr/>
      <dgm:t>
        <a:bodyPr/>
        <a:lstStyle/>
        <a:p>
          <a:endParaRPr lang="en-US"/>
        </a:p>
      </dgm:t>
    </dgm:pt>
    <dgm:pt modelId="{D489A37E-8020-4346-9168-FB90494AF54B}" type="pres">
      <dgm:prSet presAssocID="{1E994A9E-6967-47E5-9D3E-4EF3A710D36D}" presName="root" presStyleCnt="0">
        <dgm:presLayoutVars>
          <dgm:dir/>
          <dgm:resizeHandles val="exact"/>
        </dgm:presLayoutVars>
      </dgm:prSet>
      <dgm:spPr/>
    </dgm:pt>
    <dgm:pt modelId="{56A87CDC-0C3C-4546-BB00-7664F446977C}" type="pres">
      <dgm:prSet presAssocID="{F25F663B-BEDF-48E6-940B-59AE1030321F}" presName="compNode" presStyleCnt="0"/>
      <dgm:spPr/>
    </dgm:pt>
    <dgm:pt modelId="{123F2457-38ED-4062-9F76-04DF6980E53E}" type="pres">
      <dgm:prSet presAssocID="{F25F663B-BEDF-48E6-940B-59AE1030321F}" presName="bgRect" presStyleLbl="bgShp" presStyleIdx="0" presStyleCnt="3"/>
      <dgm:spPr/>
    </dgm:pt>
    <dgm:pt modelId="{28AF8D1B-EC32-4DF1-B7FB-DBFBB58A234D}" type="pres">
      <dgm:prSet presAssocID="{F25F663B-BEDF-48E6-940B-59AE103032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091108B-1D3B-4F5C-9C47-0E35E25D222A}" type="pres">
      <dgm:prSet presAssocID="{F25F663B-BEDF-48E6-940B-59AE1030321F}" presName="spaceRect" presStyleCnt="0"/>
      <dgm:spPr/>
    </dgm:pt>
    <dgm:pt modelId="{8778DF28-5BCB-43B0-AE7A-CAC70CA50E5F}" type="pres">
      <dgm:prSet presAssocID="{F25F663B-BEDF-48E6-940B-59AE1030321F}" presName="parTx" presStyleLbl="revTx" presStyleIdx="0" presStyleCnt="3">
        <dgm:presLayoutVars>
          <dgm:chMax val="0"/>
          <dgm:chPref val="0"/>
        </dgm:presLayoutVars>
      </dgm:prSet>
      <dgm:spPr/>
    </dgm:pt>
    <dgm:pt modelId="{72FFA2C6-BECB-4195-8AFE-494A1CF1A582}" type="pres">
      <dgm:prSet presAssocID="{0FF2E23C-69F0-43CB-9107-5AA9B1AF8FDA}" presName="sibTrans" presStyleCnt="0"/>
      <dgm:spPr/>
    </dgm:pt>
    <dgm:pt modelId="{57D6C045-D910-406B-9551-EF477C139E12}" type="pres">
      <dgm:prSet presAssocID="{831DA003-3B96-4A0B-BA68-A07DD80EE6C8}" presName="compNode" presStyleCnt="0"/>
      <dgm:spPr/>
    </dgm:pt>
    <dgm:pt modelId="{AA383763-2607-4772-80E1-22BE23B6C2B9}" type="pres">
      <dgm:prSet presAssocID="{831DA003-3B96-4A0B-BA68-A07DD80EE6C8}" presName="bgRect" presStyleLbl="bgShp" presStyleIdx="1" presStyleCnt="3"/>
      <dgm:spPr/>
    </dgm:pt>
    <dgm:pt modelId="{70A05DAC-0FC9-4411-A9A9-EB39E6EEF8F3}" type="pres">
      <dgm:prSet presAssocID="{831DA003-3B96-4A0B-BA68-A07DD80EE6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D0CAD2D-CC00-4175-9E3C-241175D50FB5}" type="pres">
      <dgm:prSet presAssocID="{831DA003-3B96-4A0B-BA68-A07DD80EE6C8}" presName="spaceRect" presStyleCnt="0"/>
      <dgm:spPr/>
    </dgm:pt>
    <dgm:pt modelId="{0C2BBC57-37CB-4514-A6B9-B2E84B782A8E}" type="pres">
      <dgm:prSet presAssocID="{831DA003-3B96-4A0B-BA68-A07DD80EE6C8}" presName="parTx" presStyleLbl="revTx" presStyleIdx="1" presStyleCnt="3">
        <dgm:presLayoutVars>
          <dgm:chMax val="0"/>
          <dgm:chPref val="0"/>
        </dgm:presLayoutVars>
      </dgm:prSet>
      <dgm:spPr/>
    </dgm:pt>
    <dgm:pt modelId="{40606D84-3F13-401A-A061-373A1572F190}" type="pres">
      <dgm:prSet presAssocID="{058CBB13-6381-411B-978E-D627B37DDAD2}" presName="sibTrans" presStyleCnt="0"/>
      <dgm:spPr/>
    </dgm:pt>
    <dgm:pt modelId="{AFB50806-CC53-4BDD-97FE-D0B4D9DF705D}" type="pres">
      <dgm:prSet presAssocID="{70B1032E-0880-4FC1-8A23-94832FEAC27A}" presName="compNode" presStyleCnt="0"/>
      <dgm:spPr/>
    </dgm:pt>
    <dgm:pt modelId="{42FD14E1-913D-456D-A0B1-1FEBC1B5EE46}" type="pres">
      <dgm:prSet presAssocID="{70B1032E-0880-4FC1-8A23-94832FEAC27A}" presName="bgRect" presStyleLbl="bgShp" presStyleIdx="2" presStyleCnt="3"/>
      <dgm:spPr/>
    </dgm:pt>
    <dgm:pt modelId="{D9FB1BAD-C872-4C14-BA67-5118035C5CEC}" type="pres">
      <dgm:prSet presAssocID="{70B1032E-0880-4FC1-8A23-94832FEAC2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88C3A274-B550-4644-BB00-8EC7B9C0A53D}" type="pres">
      <dgm:prSet presAssocID="{70B1032E-0880-4FC1-8A23-94832FEAC27A}" presName="spaceRect" presStyleCnt="0"/>
      <dgm:spPr/>
    </dgm:pt>
    <dgm:pt modelId="{746D5BD4-3717-40CC-A762-B4FA16CAD354}" type="pres">
      <dgm:prSet presAssocID="{70B1032E-0880-4FC1-8A23-94832FEAC27A}" presName="parTx" presStyleLbl="revTx" presStyleIdx="2" presStyleCnt="3">
        <dgm:presLayoutVars>
          <dgm:chMax val="0"/>
          <dgm:chPref val="0"/>
        </dgm:presLayoutVars>
      </dgm:prSet>
      <dgm:spPr/>
    </dgm:pt>
  </dgm:ptLst>
  <dgm:cxnLst>
    <dgm:cxn modelId="{EF54BD10-5773-44AB-A2D6-D3795AF3C9A8}" type="presOf" srcId="{70B1032E-0880-4FC1-8A23-94832FEAC27A}" destId="{746D5BD4-3717-40CC-A762-B4FA16CAD354}" srcOrd="0" destOrd="0" presId="urn:microsoft.com/office/officeart/2018/2/layout/IconVerticalSolidList"/>
    <dgm:cxn modelId="{85DA1B49-CB7B-4D41-90DB-A80A37B2A690}" type="presOf" srcId="{1E994A9E-6967-47E5-9D3E-4EF3A710D36D}" destId="{D489A37E-8020-4346-9168-FB90494AF54B}" srcOrd="0" destOrd="0" presId="urn:microsoft.com/office/officeart/2018/2/layout/IconVerticalSolidList"/>
    <dgm:cxn modelId="{ECA249D4-2A32-4DE8-B721-E534BC9F7469}" srcId="{1E994A9E-6967-47E5-9D3E-4EF3A710D36D}" destId="{F25F663B-BEDF-48E6-940B-59AE1030321F}" srcOrd="0" destOrd="0" parTransId="{421AF6B4-C5A6-4B90-A764-B34C033DD5C4}" sibTransId="{0FF2E23C-69F0-43CB-9107-5AA9B1AF8FDA}"/>
    <dgm:cxn modelId="{FFFFA1DD-5C1B-4860-9D31-D524355C6AD8}" type="presOf" srcId="{831DA003-3B96-4A0B-BA68-A07DD80EE6C8}" destId="{0C2BBC57-37CB-4514-A6B9-B2E84B782A8E}" srcOrd="0" destOrd="0" presId="urn:microsoft.com/office/officeart/2018/2/layout/IconVerticalSolidList"/>
    <dgm:cxn modelId="{5A105FE1-8127-43AE-9AE2-52286D0AB1A2}" srcId="{1E994A9E-6967-47E5-9D3E-4EF3A710D36D}" destId="{70B1032E-0880-4FC1-8A23-94832FEAC27A}" srcOrd="2" destOrd="0" parTransId="{E2FB9C7E-3DAF-4BA9-959E-7797F04AEC8D}" sibTransId="{F4B5F89C-2A51-4BFB-A5EC-1E44AED81229}"/>
    <dgm:cxn modelId="{B58469E7-0F2E-4BE3-AFCD-323B951405A7}" type="presOf" srcId="{F25F663B-BEDF-48E6-940B-59AE1030321F}" destId="{8778DF28-5BCB-43B0-AE7A-CAC70CA50E5F}" srcOrd="0" destOrd="0" presId="urn:microsoft.com/office/officeart/2018/2/layout/IconVerticalSolidList"/>
    <dgm:cxn modelId="{CEF61CED-5B50-4F66-8256-13C916959D79}" srcId="{1E994A9E-6967-47E5-9D3E-4EF3A710D36D}" destId="{831DA003-3B96-4A0B-BA68-A07DD80EE6C8}" srcOrd="1" destOrd="0" parTransId="{5FE53C23-BDDC-43E4-BE53-9A0C9A700219}" sibTransId="{058CBB13-6381-411B-978E-D627B37DDAD2}"/>
    <dgm:cxn modelId="{5BFD716B-3918-4C30-A07F-5D8F3811968E}" type="presParOf" srcId="{D489A37E-8020-4346-9168-FB90494AF54B}" destId="{56A87CDC-0C3C-4546-BB00-7664F446977C}" srcOrd="0" destOrd="0" presId="urn:microsoft.com/office/officeart/2018/2/layout/IconVerticalSolidList"/>
    <dgm:cxn modelId="{97A04D8E-0312-4C56-B351-F506B15356EC}" type="presParOf" srcId="{56A87CDC-0C3C-4546-BB00-7664F446977C}" destId="{123F2457-38ED-4062-9F76-04DF6980E53E}" srcOrd="0" destOrd="0" presId="urn:microsoft.com/office/officeart/2018/2/layout/IconVerticalSolidList"/>
    <dgm:cxn modelId="{849C255D-6ED2-4362-9C88-2F94D9001D6A}" type="presParOf" srcId="{56A87CDC-0C3C-4546-BB00-7664F446977C}" destId="{28AF8D1B-EC32-4DF1-B7FB-DBFBB58A234D}" srcOrd="1" destOrd="0" presId="urn:microsoft.com/office/officeart/2018/2/layout/IconVerticalSolidList"/>
    <dgm:cxn modelId="{6A727DF6-1981-4032-845F-C975A2E81096}" type="presParOf" srcId="{56A87CDC-0C3C-4546-BB00-7664F446977C}" destId="{D091108B-1D3B-4F5C-9C47-0E35E25D222A}" srcOrd="2" destOrd="0" presId="urn:microsoft.com/office/officeart/2018/2/layout/IconVerticalSolidList"/>
    <dgm:cxn modelId="{62E80720-97B0-41F2-ADE6-4C7F11A0C57A}" type="presParOf" srcId="{56A87CDC-0C3C-4546-BB00-7664F446977C}" destId="{8778DF28-5BCB-43B0-AE7A-CAC70CA50E5F}" srcOrd="3" destOrd="0" presId="urn:microsoft.com/office/officeart/2018/2/layout/IconVerticalSolidList"/>
    <dgm:cxn modelId="{9556F961-33EA-4BF5-8D78-F064B92E7C49}" type="presParOf" srcId="{D489A37E-8020-4346-9168-FB90494AF54B}" destId="{72FFA2C6-BECB-4195-8AFE-494A1CF1A582}" srcOrd="1" destOrd="0" presId="urn:microsoft.com/office/officeart/2018/2/layout/IconVerticalSolidList"/>
    <dgm:cxn modelId="{AE66029D-2E7F-434E-9C0C-E4857F9CE1E6}" type="presParOf" srcId="{D489A37E-8020-4346-9168-FB90494AF54B}" destId="{57D6C045-D910-406B-9551-EF477C139E12}" srcOrd="2" destOrd="0" presId="urn:microsoft.com/office/officeart/2018/2/layout/IconVerticalSolidList"/>
    <dgm:cxn modelId="{68985774-0C02-4A74-ACCB-FC893CC5FCE5}" type="presParOf" srcId="{57D6C045-D910-406B-9551-EF477C139E12}" destId="{AA383763-2607-4772-80E1-22BE23B6C2B9}" srcOrd="0" destOrd="0" presId="urn:microsoft.com/office/officeart/2018/2/layout/IconVerticalSolidList"/>
    <dgm:cxn modelId="{8AAED959-5D33-4098-AA98-4064DF3FDBC5}" type="presParOf" srcId="{57D6C045-D910-406B-9551-EF477C139E12}" destId="{70A05DAC-0FC9-4411-A9A9-EB39E6EEF8F3}" srcOrd="1" destOrd="0" presId="urn:microsoft.com/office/officeart/2018/2/layout/IconVerticalSolidList"/>
    <dgm:cxn modelId="{709868F4-2A2E-48C3-86CE-F76BC6F38AB4}" type="presParOf" srcId="{57D6C045-D910-406B-9551-EF477C139E12}" destId="{6D0CAD2D-CC00-4175-9E3C-241175D50FB5}" srcOrd="2" destOrd="0" presId="urn:microsoft.com/office/officeart/2018/2/layout/IconVerticalSolidList"/>
    <dgm:cxn modelId="{0EF6D4BE-EE7D-4EB2-A555-75872815AE5B}" type="presParOf" srcId="{57D6C045-D910-406B-9551-EF477C139E12}" destId="{0C2BBC57-37CB-4514-A6B9-B2E84B782A8E}" srcOrd="3" destOrd="0" presId="urn:microsoft.com/office/officeart/2018/2/layout/IconVerticalSolidList"/>
    <dgm:cxn modelId="{E1EE1D8C-3CD8-487D-9CC5-B25B274C09A1}" type="presParOf" srcId="{D489A37E-8020-4346-9168-FB90494AF54B}" destId="{40606D84-3F13-401A-A061-373A1572F190}" srcOrd="3" destOrd="0" presId="urn:microsoft.com/office/officeart/2018/2/layout/IconVerticalSolidList"/>
    <dgm:cxn modelId="{22AA0EAD-B685-4B75-809F-4C2970C92236}" type="presParOf" srcId="{D489A37E-8020-4346-9168-FB90494AF54B}" destId="{AFB50806-CC53-4BDD-97FE-D0B4D9DF705D}" srcOrd="4" destOrd="0" presId="urn:microsoft.com/office/officeart/2018/2/layout/IconVerticalSolidList"/>
    <dgm:cxn modelId="{7FCE7230-E8A4-4FBD-A564-F50D6855B71D}" type="presParOf" srcId="{AFB50806-CC53-4BDD-97FE-D0B4D9DF705D}" destId="{42FD14E1-913D-456D-A0B1-1FEBC1B5EE46}" srcOrd="0" destOrd="0" presId="urn:microsoft.com/office/officeart/2018/2/layout/IconVerticalSolidList"/>
    <dgm:cxn modelId="{06EAE7A6-BDB6-4F49-AECD-C6F060A6AA5D}" type="presParOf" srcId="{AFB50806-CC53-4BDD-97FE-D0B4D9DF705D}" destId="{D9FB1BAD-C872-4C14-BA67-5118035C5CEC}" srcOrd="1" destOrd="0" presId="urn:microsoft.com/office/officeart/2018/2/layout/IconVerticalSolidList"/>
    <dgm:cxn modelId="{3A74C31E-92B9-4BB2-89FB-9AEF474CB29E}" type="presParOf" srcId="{AFB50806-CC53-4BDD-97FE-D0B4D9DF705D}" destId="{88C3A274-B550-4644-BB00-8EC7B9C0A53D}" srcOrd="2" destOrd="0" presId="urn:microsoft.com/office/officeart/2018/2/layout/IconVerticalSolidList"/>
    <dgm:cxn modelId="{51063E5B-5C46-4033-A7FC-1BF070B5409B}" type="presParOf" srcId="{AFB50806-CC53-4BDD-97FE-D0B4D9DF705D}" destId="{746D5BD4-3717-40CC-A762-B4FA16CAD35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B84D9-D83A-3744-A5FD-D1EF57D21E0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381887-ADA6-9A4F-8D5B-349D80CED42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Formulated by Sweller (1998)</a:t>
          </a:r>
          <a:endParaRPr lang="en-US" sz="2900" kern="1200"/>
        </a:p>
      </dsp:txBody>
      <dsp:txXfrm>
        <a:off x="0" y="2703"/>
        <a:ext cx="6900512" cy="1843578"/>
      </dsp:txXfrm>
    </dsp:sp>
    <dsp:sp modelId="{4F76646B-062E-384D-8632-E1C948323C38}">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550CD-DD0E-A74D-8A25-6FC36471B7B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cognitive load involved in a task is the cognitive effort (or amount of information processing) required by a person to perform this task.’</a:t>
          </a:r>
          <a:endParaRPr lang="en-US" sz="2900" kern="1200"/>
        </a:p>
      </dsp:txBody>
      <dsp:txXfrm>
        <a:off x="0" y="1846281"/>
        <a:ext cx="6900512" cy="1843578"/>
      </dsp:txXfrm>
    </dsp:sp>
    <dsp:sp modelId="{46AD6012-BB89-ED4B-89F2-32A9591C6419}">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866C7-936C-B843-83BD-068DF0078A8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Reif, 2010. Cited in Shibli and West (2018)</a:t>
          </a:r>
          <a:endParaRPr lang="en-US" sz="29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36A7F-EACF-4BFB-A534-B275346A22CD}">
      <dsp:nvSpPr>
        <dsp:cNvPr id="0" name=""/>
        <dsp:cNvSpPr/>
      </dsp:nvSpPr>
      <dsp:spPr>
        <a:xfrm>
          <a:off x="0" y="1675"/>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91A9E8-993C-4A94-993B-87E2BCEDB6D6}">
      <dsp:nvSpPr>
        <dsp:cNvPr id="0" name=""/>
        <dsp:cNvSpPr/>
      </dsp:nvSpPr>
      <dsp:spPr>
        <a:xfrm>
          <a:off x="215986" y="162326"/>
          <a:ext cx="392702" cy="392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90AABB-4F25-4315-9F24-A3D719AC3EE4}">
      <dsp:nvSpPr>
        <dsp:cNvPr id="0" name=""/>
        <dsp:cNvSpPr/>
      </dsp:nvSpPr>
      <dsp:spPr>
        <a:xfrm>
          <a:off x="824676" y="1675"/>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a:t>Avoid overloading working memory</a:t>
          </a:r>
          <a:endParaRPr lang="en-US" sz="1900" kern="1200"/>
        </a:p>
      </dsp:txBody>
      <dsp:txXfrm>
        <a:off x="824676" y="1675"/>
        <a:ext cx="7131873" cy="714005"/>
      </dsp:txXfrm>
    </dsp:sp>
    <dsp:sp modelId="{BCD05248-B48A-48FE-A9FE-BFD3EE1E47D1}">
      <dsp:nvSpPr>
        <dsp:cNvPr id="0" name=""/>
        <dsp:cNvSpPr/>
      </dsp:nvSpPr>
      <dsp:spPr>
        <a:xfrm>
          <a:off x="0" y="894182"/>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4D72F4-59B2-41CC-82F9-2AC93AF4D9AE}">
      <dsp:nvSpPr>
        <dsp:cNvPr id="0" name=""/>
        <dsp:cNvSpPr/>
      </dsp:nvSpPr>
      <dsp:spPr>
        <a:xfrm>
          <a:off x="215986" y="1054833"/>
          <a:ext cx="392702" cy="392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274DF-51DE-419B-9855-9A0587680C15}">
      <dsp:nvSpPr>
        <dsp:cNvPr id="0" name=""/>
        <dsp:cNvSpPr/>
      </dsp:nvSpPr>
      <dsp:spPr>
        <a:xfrm>
          <a:off x="824676" y="894182"/>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a:t>Is it suitably broken down?</a:t>
          </a:r>
          <a:endParaRPr lang="en-US" sz="1900" kern="1200"/>
        </a:p>
      </dsp:txBody>
      <dsp:txXfrm>
        <a:off x="824676" y="894182"/>
        <a:ext cx="7131873" cy="714005"/>
      </dsp:txXfrm>
    </dsp:sp>
    <dsp:sp modelId="{D498FB08-A7B8-42CE-91F6-464DF978BA69}">
      <dsp:nvSpPr>
        <dsp:cNvPr id="0" name=""/>
        <dsp:cNvSpPr/>
      </dsp:nvSpPr>
      <dsp:spPr>
        <a:xfrm>
          <a:off x="0" y="1786688"/>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FE365-37FE-49D6-9832-C2719BA1945C}">
      <dsp:nvSpPr>
        <dsp:cNvPr id="0" name=""/>
        <dsp:cNvSpPr/>
      </dsp:nvSpPr>
      <dsp:spPr>
        <a:xfrm>
          <a:off x="215986" y="1947340"/>
          <a:ext cx="392702" cy="392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C73072-A50D-45BD-9060-CBE02FE52983}">
      <dsp:nvSpPr>
        <dsp:cNvPr id="0" name=""/>
        <dsp:cNvSpPr/>
      </dsp:nvSpPr>
      <dsp:spPr>
        <a:xfrm>
          <a:off x="824676" y="1786688"/>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a:t>Do students have the background knowledge to make sense?</a:t>
          </a:r>
          <a:endParaRPr lang="en-US" sz="1900" kern="1200"/>
        </a:p>
      </dsp:txBody>
      <dsp:txXfrm>
        <a:off x="824676" y="1786688"/>
        <a:ext cx="7131873" cy="714005"/>
      </dsp:txXfrm>
    </dsp:sp>
    <dsp:sp modelId="{7A9721F8-EEA6-47C7-B27B-EFDDD88695BB}">
      <dsp:nvSpPr>
        <dsp:cNvPr id="0" name=""/>
        <dsp:cNvSpPr/>
      </dsp:nvSpPr>
      <dsp:spPr>
        <a:xfrm>
          <a:off x="0" y="2679195"/>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0A0EC-114E-463A-988E-A019B30E8A69}">
      <dsp:nvSpPr>
        <dsp:cNvPr id="0" name=""/>
        <dsp:cNvSpPr/>
      </dsp:nvSpPr>
      <dsp:spPr>
        <a:xfrm>
          <a:off x="215986" y="2839846"/>
          <a:ext cx="392702" cy="392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2CE084-CDFD-4C92-89E4-9161D553C7DE}">
      <dsp:nvSpPr>
        <dsp:cNvPr id="0" name=""/>
        <dsp:cNvSpPr/>
      </dsp:nvSpPr>
      <dsp:spPr>
        <a:xfrm>
          <a:off x="824676" y="2679195"/>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a:t>Build in clear links to what is already known</a:t>
          </a:r>
          <a:endParaRPr lang="en-US" sz="1900" kern="1200"/>
        </a:p>
      </dsp:txBody>
      <dsp:txXfrm>
        <a:off x="824676" y="2679195"/>
        <a:ext cx="7131873" cy="714005"/>
      </dsp:txXfrm>
    </dsp:sp>
    <dsp:sp modelId="{67DE7F0D-404B-412D-94C8-7A161C2D277B}">
      <dsp:nvSpPr>
        <dsp:cNvPr id="0" name=""/>
        <dsp:cNvSpPr/>
      </dsp:nvSpPr>
      <dsp:spPr>
        <a:xfrm>
          <a:off x="0" y="3571702"/>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828EC-A84F-470D-8A76-A3C365E426E9}">
      <dsp:nvSpPr>
        <dsp:cNvPr id="0" name=""/>
        <dsp:cNvSpPr/>
      </dsp:nvSpPr>
      <dsp:spPr>
        <a:xfrm>
          <a:off x="215986" y="3732353"/>
          <a:ext cx="392702" cy="392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B227A0-906B-40DE-AA95-398BFDD7FDF5}">
      <dsp:nvSpPr>
        <dsp:cNvPr id="0" name=""/>
        <dsp:cNvSpPr/>
      </dsp:nvSpPr>
      <dsp:spPr>
        <a:xfrm>
          <a:off x="824676" y="3571702"/>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dirty="0"/>
            <a:t>Avoid extraneous cognitive load (</a:t>
          </a:r>
          <a:r>
            <a:rPr lang="en-GB" sz="1900" kern="1200" dirty="0" err="1"/>
            <a:t>eg</a:t>
          </a:r>
          <a:r>
            <a:rPr lang="en-GB" sz="1900" kern="1200" dirty="0"/>
            <a:t> ‘busy’ slides and worksheets)</a:t>
          </a:r>
          <a:endParaRPr lang="en-US" sz="1900" kern="1200" dirty="0"/>
        </a:p>
      </dsp:txBody>
      <dsp:txXfrm>
        <a:off x="824676" y="3571702"/>
        <a:ext cx="7131873" cy="714005"/>
      </dsp:txXfrm>
    </dsp:sp>
    <dsp:sp modelId="{5319A82B-AB84-42D1-951A-DFE9126C4F12}">
      <dsp:nvSpPr>
        <dsp:cNvPr id="0" name=""/>
        <dsp:cNvSpPr/>
      </dsp:nvSpPr>
      <dsp:spPr>
        <a:xfrm>
          <a:off x="0" y="4464209"/>
          <a:ext cx="7956550" cy="714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8BD2B-6E8A-45E5-9CB1-7671B7B8AD05}">
      <dsp:nvSpPr>
        <dsp:cNvPr id="0" name=""/>
        <dsp:cNvSpPr/>
      </dsp:nvSpPr>
      <dsp:spPr>
        <a:xfrm>
          <a:off x="215986" y="4624860"/>
          <a:ext cx="392702" cy="392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CA82A2-92FB-4FFE-88F8-B4DE1E7F720B}">
      <dsp:nvSpPr>
        <dsp:cNvPr id="0" name=""/>
        <dsp:cNvSpPr/>
      </dsp:nvSpPr>
      <dsp:spPr>
        <a:xfrm>
          <a:off x="824676" y="4464209"/>
          <a:ext cx="7131873" cy="71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66" tIns="75566" rIns="75566" bIns="75566" numCol="1" spcCol="1270" anchor="ctr" anchorCtr="0">
          <a:noAutofit/>
        </a:bodyPr>
        <a:lstStyle/>
        <a:p>
          <a:pPr marL="0" lvl="0" indent="0" algn="l" defTabSz="844550">
            <a:lnSpc>
              <a:spcPct val="90000"/>
            </a:lnSpc>
            <a:spcBef>
              <a:spcPct val="0"/>
            </a:spcBef>
            <a:spcAft>
              <a:spcPct val="35000"/>
            </a:spcAft>
            <a:buNone/>
          </a:pPr>
          <a:r>
            <a:rPr lang="en-GB" sz="1900" kern="1200"/>
            <a:t>Practice your explanations ahead of giving them. </a:t>
          </a:r>
          <a:endParaRPr lang="en-US" sz="1900" kern="1200"/>
        </a:p>
      </dsp:txBody>
      <dsp:txXfrm>
        <a:off x="824676" y="4464209"/>
        <a:ext cx="7131873" cy="714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6AD47-3F54-DF46-B5BB-F038AC93DC51}">
      <dsp:nvSpPr>
        <dsp:cNvPr id="0" name=""/>
        <dsp:cNvSpPr/>
      </dsp:nvSpPr>
      <dsp:spPr>
        <a:xfrm>
          <a:off x="2296160" y="314"/>
          <a:ext cx="9184640" cy="1735926"/>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78208" tIns="440925" rIns="178208" bIns="440925" numCol="1" spcCol="1270" anchor="ctr" anchorCtr="0">
          <a:noAutofit/>
        </a:bodyPr>
        <a:lstStyle/>
        <a:p>
          <a:pPr marL="0" lvl="0" indent="0" algn="l" defTabSz="933450">
            <a:lnSpc>
              <a:spcPct val="90000"/>
            </a:lnSpc>
            <a:spcBef>
              <a:spcPct val="0"/>
            </a:spcBef>
            <a:spcAft>
              <a:spcPct val="35000"/>
            </a:spcAft>
            <a:buNone/>
          </a:pPr>
          <a:r>
            <a:rPr lang="en-GB" sz="2100" kern="1200"/>
            <a:t>Two channels – Verbal and Visual</a:t>
          </a:r>
          <a:endParaRPr lang="en-US" sz="2100" kern="1200"/>
        </a:p>
        <a:p>
          <a:pPr marL="0" lvl="0" indent="0" algn="l" defTabSz="933450">
            <a:lnSpc>
              <a:spcPct val="90000"/>
            </a:lnSpc>
            <a:spcBef>
              <a:spcPct val="0"/>
            </a:spcBef>
            <a:spcAft>
              <a:spcPct val="35000"/>
            </a:spcAft>
            <a:buNone/>
          </a:pPr>
          <a:r>
            <a:rPr lang="en-GB" sz="2100" kern="1200"/>
            <a:t>Separate, but ‘associate connections’ are possible by pairing words and images</a:t>
          </a:r>
          <a:endParaRPr lang="en-US" sz="2100" kern="1200"/>
        </a:p>
      </dsp:txBody>
      <dsp:txXfrm>
        <a:off x="2296160" y="314"/>
        <a:ext cx="9184640" cy="1735926"/>
      </dsp:txXfrm>
    </dsp:sp>
    <dsp:sp modelId="{B64DF2AD-3791-F04A-89D5-7A5BE20E4CBE}">
      <dsp:nvSpPr>
        <dsp:cNvPr id="0" name=""/>
        <dsp:cNvSpPr/>
      </dsp:nvSpPr>
      <dsp:spPr>
        <a:xfrm>
          <a:off x="0" y="314"/>
          <a:ext cx="2296160" cy="173592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1505" tIns="171471" rIns="121505" bIns="171471" numCol="1" spcCol="1270" anchor="ctr" anchorCtr="0">
          <a:noAutofit/>
        </a:bodyPr>
        <a:lstStyle/>
        <a:p>
          <a:pPr marL="0" lvl="0" indent="0" algn="ctr" defTabSz="1155700">
            <a:lnSpc>
              <a:spcPct val="90000"/>
            </a:lnSpc>
            <a:spcBef>
              <a:spcPct val="0"/>
            </a:spcBef>
            <a:spcAft>
              <a:spcPct val="35000"/>
            </a:spcAft>
            <a:buNone/>
          </a:pPr>
          <a:r>
            <a:rPr lang="en-GB" sz="2600" kern="1200"/>
            <a:t>Paivio (1971)</a:t>
          </a:r>
          <a:endParaRPr lang="en-US" sz="2600" kern="1200"/>
        </a:p>
      </dsp:txBody>
      <dsp:txXfrm>
        <a:off x="0" y="314"/>
        <a:ext cx="2296160" cy="1735926"/>
      </dsp:txXfrm>
    </dsp:sp>
    <dsp:sp modelId="{EED2B5F2-07EF-A44E-8169-A9F286D7C251}">
      <dsp:nvSpPr>
        <dsp:cNvPr id="0" name=""/>
        <dsp:cNvSpPr/>
      </dsp:nvSpPr>
      <dsp:spPr>
        <a:xfrm>
          <a:off x="2296160" y="1840396"/>
          <a:ext cx="9184640" cy="1735926"/>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78208" tIns="440925" rIns="178208" bIns="440925" numCol="1" spcCol="1270" anchor="ctr" anchorCtr="0">
          <a:noAutofit/>
        </a:bodyPr>
        <a:lstStyle/>
        <a:p>
          <a:pPr marL="0" lvl="0" indent="0" algn="l" defTabSz="933450">
            <a:lnSpc>
              <a:spcPct val="90000"/>
            </a:lnSpc>
            <a:spcBef>
              <a:spcPct val="0"/>
            </a:spcBef>
            <a:spcAft>
              <a:spcPct val="35000"/>
            </a:spcAft>
            <a:buNone/>
          </a:pPr>
          <a:r>
            <a:rPr lang="en-GB" sz="2100" kern="1200" dirty="0"/>
            <a:t>The visual argument – well constructed diagrams more efficient that text</a:t>
          </a:r>
          <a:endParaRPr lang="en-US" sz="2100" kern="1200" dirty="0"/>
        </a:p>
      </dsp:txBody>
      <dsp:txXfrm>
        <a:off x="2296160" y="1840396"/>
        <a:ext cx="9184640" cy="1735926"/>
      </dsp:txXfrm>
    </dsp:sp>
    <dsp:sp modelId="{FE03F79A-79A2-6A41-8A0C-753FB425C6DF}">
      <dsp:nvSpPr>
        <dsp:cNvPr id="0" name=""/>
        <dsp:cNvSpPr/>
      </dsp:nvSpPr>
      <dsp:spPr>
        <a:xfrm>
          <a:off x="0" y="1840396"/>
          <a:ext cx="2296160" cy="173592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1505" tIns="171471" rIns="121505" bIns="171471" numCol="1" spcCol="1270" anchor="ctr" anchorCtr="0">
          <a:noAutofit/>
        </a:bodyPr>
        <a:lstStyle/>
        <a:p>
          <a:pPr marL="0" lvl="0" indent="0" algn="ctr" defTabSz="1155700">
            <a:lnSpc>
              <a:spcPct val="90000"/>
            </a:lnSpc>
            <a:spcBef>
              <a:spcPct val="0"/>
            </a:spcBef>
            <a:spcAft>
              <a:spcPct val="35000"/>
            </a:spcAft>
            <a:buNone/>
          </a:pPr>
          <a:r>
            <a:rPr lang="en-GB" sz="2600" kern="1200"/>
            <a:t>Larkin &amp; Simon (1987)</a:t>
          </a:r>
          <a:endParaRPr lang="en-US" sz="2600" kern="1200"/>
        </a:p>
      </dsp:txBody>
      <dsp:txXfrm>
        <a:off x="0" y="1840396"/>
        <a:ext cx="2296160" cy="17359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F2457-38ED-4062-9F76-04DF6980E53E}">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F8D1B-EC32-4DF1-B7FB-DBFBB58A234D}">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78DF28-5BCB-43B0-AE7A-CAC70CA50E5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Never read out your slides</a:t>
          </a:r>
          <a:endParaRPr lang="en-US" sz="2500" kern="1200"/>
        </a:p>
      </dsp:txBody>
      <dsp:txXfrm>
        <a:off x="1179770" y="436"/>
        <a:ext cx="10302076" cy="1021445"/>
      </dsp:txXfrm>
    </dsp:sp>
    <dsp:sp modelId="{AA383763-2607-4772-80E1-22BE23B6C2B9}">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A05DAC-0FC9-4411-A9A9-EB39E6EEF8F3}">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2BBC57-37CB-4514-A6B9-B2E84B782A8E}">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Simple diagrams can be a very powerful learning aid</a:t>
          </a:r>
          <a:endParaRPr lang="en-US" sz="2500" kern="1200"/>
        </a:p>
      </dsp:txBody>
      <dsp:txXfrm>
        <a:off x="1179770" y="1277244"/>
        <a:ext cx="10302076" cy="1021445"/>
      </dsp:txXfrm>
    </dsp:sp>
    <dsp:sp modelId="{42FD14E1-913D-456D-A0B1-1FEBC1B5EE46}">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FB1BAD-C872-4C14-BA67-5118035C5CEC}">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D5BD4-3717-40CC-A762-B4FA16CAD354}">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Using animation in Ppt to introduce one idea at a time is a very powerful technique </a:t>
          </a:r>
          <a:r>
            <a:rPr lang="en-GB" sz="2500" i="1" kern="1200"/>
            <a:t>(see Oliver Cavioli’s website for some great examples)</a:t>
          </a:r>
          <a:endParaRPr lang="en-US" sz="2500" kern="1200"/>
        </a:p>
      </dsp:txBody>
      <dsp:txXfrm>
        <a:off x="1179770" y="2554051"/>
        <a:ext cx="10302076" cy="10214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FE00C-8001-9940-BC6C-5F695E1A467E}" type="datetimeFigureOut">
              <a:rPr lang="en-US" smtClean="0"/>
              <a:t>9/20/2023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50D43-1144-7D42-861B-69FC23430A6D}" type="slidenum">
              <a:rPr lang="en-US" smtClean="0"/>
              <a:t>‹#›</a:t>
            </a:fld>
            <a:endParaRPr lang="en-US"/>
          </a:p>
        </p:txBody>
      </p:sp>
    </p:spTree>
    <p:extLst>
      <p:ext uri="{BB962C8B-B14F-4D97-AF65-F5344CB8AC3E}">
        <p14:creationId xmlns:p14="http://schemas.microsoft.com/office/powerpoint/2010/main" val="3242955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johnbiggs.com.au/academic/solo-taxonomy/"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50D43-1144-7D42-861B-69FC23430A6D}" type="slidenum">
              <a:rPr lang="en-US" smtClean="0"/>
              <a:t>1</a:t>
            </a:fld>
            <a:endParaRPr lang="en-US"/>
          </a:p>
        </p:txBody>
      </p:sp>
    </p:spTree>
    <p:extLst>
      <p:ext uri="{BB962C8B-B14F-4D97-AF65-F5344CB8AC3E}">
        <p14:creationId xmlns:p14="http://schemas.microsoft.com/office/powerpoint/2010/main" val="151301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There is some evidence that pre-testing can be a really helpful way to get learners focussed by bringing current understanding, including misconceptions to the forefront before a session. </a:t>
            </a:r>
          </a:p>
          <a:p>
            <a:pPr marL="0" marR="0" indent="0" algn="l" rtl="0" eaLnBrk="1" fontAlgn="auto" latinLnBrk="0" hangingPunct="1">
              <a:spcBef>
                <a:spcPts val="0"/>
              </a:spcBef>
              <a:spcAft>
                <a:spcPts val="0"/>
              </a:spcAft>
            </a:pPr>
            <a:endParaRPr lang="en-GB" sz="1800" b="0" i="0" u="none" strike="noStrike" kern="1200" dirty="0">
              <a:solidFill>
                <a:srgbClr val="000000"/>
              </a:solidFill>
              <a:effectLst/>
              <a:latin typeface="Calibri" panose="020F0502020204030204" pitchFamily="34" charset="0"/>
            </a:endParaRPr>
          </a:p>
          <a:p>
            <a:pPr marL="0" marR="0" indent="0" algn="l" rtl="0" eaLnBrk="1" fontAlgn="auto" latinLnBrk="0" hangingPunct="1">
              <a:spcBef>
                <a:spcPts val="0"/>
              </a:spcBef>
              <a:spcAft>
                <a:spcPts val="0"/>
              </a:spcAft>
            </a:pPr>
            <a:endParaRPr lang="en-GB" sz="1800" b="0" i="0" u="none" strike="noStrike" kern="1200" dirty="0">
              <a:solidFill>
                <a:srgbClr val="000000"/>
              </a:solidFill>
              <a:effectLst/>
              <a:latin typeface="Calibri" panose="020F0502020204030204" pitchFamily="34" charset="0"/>
            </a:endParaRPr>
          </a:p>
          <a:p>
            <a:pPr marL="0" marR="0" indent="0" algn="l" rtl="0" eaLnBrk="1" fontAlgn="auto" latinLnBrk="0" hangingPunct="1">
              <a:spcBef>
                <a:spcPts val="0"/>
              </a:spcBef>
              <a:spcAft>
                <a:spcPts val="0"/>
              </a:spcAft>
            </a:pPr>
            <a:endParaRPr lang="en-GB" sz="1800" b="0" i="0" u="none" strike="noStrike" kern="1200" dirty="0">
              <a:solidFill>
                <a:srgbClr val="000000"/>
              </a:solidFill>
              <a:effectLst/>
              <a:latin typeface="Calibri" panose="020F050202020403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Boys have bigger brains than girls, on average</a:t>
            </a:r>
            <a:r>
              <a:rPr lang="en-GB" sz="1800" b="0" i="0" u="none" strike="noStrike" kern="1200" dirty="0">
                <a:solidFill>
                  <a:schemeClr val="tx1"/>
                </a:solidFill>
                <a:effectLst/>
                <a:latin typeface="Arial" panose="020B0604020202020204" pitchFamily="34" charset="0"/>
              </a:rPr>
              <a:t> - </a:t>
            </a:r>
            <a:r>
              <a:rPr lang="en-US" sz="1800" b="1" i="0" u="none" strike="noStrike" kern="1200" dirty="0">
                <a:solidFill>
                  <a:srgbClr val="000000"/>
                </a:solidFill>
                <a:effectLst/>
                <a:latin typeface="Calibri" panose="020F0502020204030204" pitchFamily="34" charset="0"/>
              </a:rPr>
              <a:t>TRUE! – However this doesn’t prevent girls outperforming boys in many educational settings. </a:t>
            </a:r>
            <a:br>
              <a:rPr lang="en-US" sz="1800" b="1"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Individuals learn better when they receive information in their preferred learning style - </a:t>
            </a:r>
            <a:r>
              <a:rPr lang="en-US" sz="1800" b="0" i="0" u="none" strike="noStrike" kern="1200" dirty="0">
                <a:solidFill>
                  <a:srgbClr val="000000"/>
                </a:solidFill>
                <a:effectLst/>
                <a:latin typeface="Calibri" panose="020F0502020204030204" pitchFamily="34" charset="0"/>
              </a:rPr>
              <a:t>FALSE! – There have been a number of attempts to test this, and none have found any effect. Multimodal teaching (using a range of different approaches) does seem to have an impact, but there’s no noticeable impact on learning when you match an individual to a style, and it may actually damage learning.</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Listening to classical music increases children’s reasoning skills - </a:t>
            </a:r>
            <a:r>
              <a:rPr lang="en-US" sz="1800" b="0" i="0" u="none" strike="noStrike" kern="1200" dirty="0">
                <a:solidFill>
                  <a:srgbClr val="000000"/>
                </a:solidFill>
                <a:effectLst/>
                <a:latin typeface="Calibri" panose="020F0502020204030204" pitchFamily="34" charset="0"/>
              </a:rPr>
              <a:t>FALSE! – For some people, having music can help concentration, but this isn’t universal and there is no demonstrable link with specific thinking or reasoning skills. </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Some of us are ‘left-brained’ and some are ‘right-brained’ and this helps explain differences in learning - </a:t>
            </a:r>
            <a:r>
              <a:rPr lang="en-US" sz="1800" b="0" i="0" u="none" strike="noStrike" kern="1200" dirty="0">
                <a:solidFill>
                  <a:srgbClr val="000000"/>
                </a:solidFill>
                <a:effectLst/>
                <a:latin typeface="Calibri" panose="020F0502020204030204" pitchFamily="34" charset="0"/>
              </a:rPr>
              <a:t>FALSE! -  Different parts of the brain do have different functions, but this labelling approach has been repeated tested, with no evidence found. </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Vigorous exercise can improve mental function</a:t>
            </a:r>
            <a:r>
              <a:rPr lang="en-GB" sz="1800" b="0" i="0" u="none" strike="noStrike" kern="1200" dirty="0">
                <a:solidFill>
                  <a:schemeClr val="tx1"/>
                </a:solidFill>
                <a:effectLst/>
                <a:latin typeface="Arial" panose="020B0604020202020204" pitchFamily="34" charset="0"/>
              </a:rPr>
              <a:t> - </a:t>
            </a:r>
            <a:r>
              <a:rPr lang="en-US" sz="1800" b="0" i="0" u="none" strike="noStrike" kern="1200" dirty="0">
                <a:solidFill>
                  <a:srgbClr val="000000"/>
                </a:solidFill>
                <a:effectLst/>
                <a:latin typeface="Calibri" panose="020F0502020204030204" pitchFamily="34" charset="0"/>
              </a:rPr>
              <a:t>TRUE! – There does seem to be a link between physical exercise and mental function. </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Children have learning styles that are dominated by particular senses - </a:t>
            </a:r>
            <a:r>
              <a:rPr lang="en-US" sz="1800" b="0" i="0" u="none" strike="noStrike" kern="1200" dirty="0">
                <a:solidFill>
                  <a:srgbClr val="000000"/>
                </a:solidFill>
                <a:effectLst/>
                <a:latin typeface="Calibri" panose="020F0502020204030204" pitchFamily="34" charset="0"/>
              </a:rPr>
              <a:t>FALSE! – VAK is one of the most tested theories, with no evidence found that someone is a ‘visual’ learner – different types of learning require different inputs. </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We only use 10% of our brain</a:t>
            </a:r>
            <a:r>
              <a:rPr lang="en-GB" sz="1800" b="0" i="0" u="none" strike="noStrike" kern="1200" dirty="0">
                <a:solidFill>
                  <a:schemeClr val="tx1"/>
                </a:solidFill>
                <a:effectLst/>
                <a:latin typeface="Arial" panose="020B0604020202020204" pitchFamily="34" charset="0"/>
              </a:rPr>
              <a:t> - </a:t>
            </a:r>
            <a:r>
              <a:rPr lang="en-US" sz="1800" b="0" i="0" u="none" strike="noStrike" kern="1200" dirty="0">
                <a:solidFill>
                  <a:srgbClr val="000000"/>
                </a:solidFill>
                <a:effectLst/>
                <a:latin typeface="Calibri" panose="020F0502020204030204" pitchFamily="34" charset="0"/>
              </a:rPr>
              <a:t>FALSE! – Useful plot device for action films, but not true. We can literally see people’s brains light up in scanners!</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Circadian rhythms shift during adolescence causing students to be tired during the first lesson at school - </a:t>
            </a:r>
            <a:r>
              <a:rPr lang="en-US" sz="1800" b="0" i="0" u="none" strike="noStrike" kern="1200" dirty="0">
                <a:solidFill>
                  <a:srgbClr val="000000"/>
                </a:solidFill>
                <a:effectLst/>
                <a:latin typeface="Calibri" panose="020F0502020204030204" pitchFamily="34" charset="0"/>
              </a:rPr>
              <a:t>TRUE! – The natural sleep cycle does seem to shift at different ages. </a:t>
            </a:r>
            <a:br>
              <a:rPr lang="en-US" sz="1800" b="0" i="0" u="none" strike="noStrike" kern="1200" dirty="0">
                <a:solidFill>
                  <a:srgbClr val="000000"/>
                </a:solidFill>
                <a:effectLst/>
                <a:latin typeface="Calibri" panose="020F0502020204030204" pitchFamily="34" charset="0"/>
              </a:rPr>
            </a:b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Short bouts of motor coordination exercises can help improve the integration of right and left brain hemispheres - </a:t>
            </a:r>
            <a:r>
              <a:rPr lang="en-US" sz="1800" b="0" i="0" u="none" strike="noStrike" kern="1200" dirty="0">
                <a:solidFill>
                  <a:srgbClr val="000000"/>
                </a:solidFill>
                <a:effectLst/>
                <a:latin typeface="Calibri" panose="020F0502020204030204" pitchFamily="34" charset="0"/>
              </a:rPr>
              <a:t>FALSE! – Sounds impressive, but ‘integration of right and brain hemispheres’ doesn’t actually mean anything in the context of how brains work!</a:t>
            </a:r>
          </a:p>
          <a:p>
            <a:pPr marL="0" marR="0" indent="0" algn="l" rtl="0" eaLnBrk="1" fontAlgn="auto" latinLnBrk="0" hangingPunct="1">
              <a:spcBef>
                <a:spcPts val="0"/>
              </a:spcBef>
              <a:spcAft>
                <a:spcPts val="0"/>
              </a:spcAft>
            </a:pP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Academic achievement can be negatively impacted by skipping breakfast - </a:t>
            </a:r>
            <a:r>
              <a:rPr lang="en-US" sz="1800" b="0" i="0" u="none" strike="noStrike" kern="1200" dirty="0">
                <a:solidFill>
                  <a:srgbClr val="000000"/>
                </a:solidFill>
                <a:effectLst/>
                <a:latin typeface="Calibri" panose="020F0502020204030204" pitchFamily="34" charset="0"/>
              </a:rPr>
              <a:t>TRUE! – This one is true, and accounts for a lot of spending on breakfast clubs in schools. </a:t>
            </a:r>
            <a:endParaRPr lang="en-GB" sz="180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8050D43-1144-7D42-861B-69FC23430A6D}" type="slidenum">
              <a:rPr lang="en-US" smtClean="0"/>
              <a:t>2</a:t>
            </a:fld>
            <a:endParaRPr lang="en-US"/>
          </a:p>
        </p:txBody>
      </p:sp>
    </p:spTree>
    <p:extLst>
      <p:ext uri="{BB962C8B-B14F-4D97-AF65-F5344CB8AC3E}">
        <p14:creationId xmlns:p14="http://schemas.microsoft.com/office/powerpoint/2010/main" val="41658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session we’re going to explore</a:t>
            </a:r>
            <a:r>
              <a:rPr lang="en-GB" baseline="0" dirty="0"/>
              <a:t> some of the current ideas and thinking that are drawn from various aspects of what are sometimes called ‘brain science’, and the lessons that they may have for us in the content of the classroom. </a:t>
            </a:r>
          </a:p>
          <a:p>
            <a:r>
              <a:rPr lang="en-GB" baseline="0" dirty="0"/>
              <a:t>We’ll explore the implications for how we plan for our learners, as well as how we reflect on our development and practice as teachers. We’ll also try to learn some of the lessons from the past, where some very suspect ideas have been passed off and sold to schools in the name of science, including </a:t>
            </a:r>
            <a:r>
              <a:rPr lang="en-GB" baseline="0" dirty="0" err="1"/>
              <a:t>BrainGym</a:t>
            </a:r>
            <a:r>
              <a:rPr lang="en-GB" baseline="0" dirty="0"/>
              <a:t> and VAK Learning Styles</a:t>
            </a:r>
          </a:p>
          <a:p>
            <a:endParaRPr lang="en-US" dirty="0"/>
          </a:p>
        </p:txBody>
      </p:sp>
      <p:sp>
        <p:nvSpPr>
          <p:cNvPr id="4" name="Slide Number Placeholder 3"/>
          <p:cNvSpPr>
            <a:spLocks noGrp="1"/>
          </p:cNvSpPr>
          <p:nvPr>
            <p:ph type="sldNum" sz="quarter" idx="5"/>
          </p:nvPr>
        </p:nvSpPr>
        <p:spPr/>
        <p:txBody>
          <a:bodyPr/>
          <a:lstStyle/>
          <a:p>
            <a:fld id="{B8050D43-1144-7D42-861B-69FC23430A6D}" type="slidenum">
              <a:rPr lang="en-US" smtClean="0"/>
              <a:t>3</a:t>
            </a:fld>
            <a:endParaRPr lang="en-US"/>
          </a:p>
        </p:txBody>
      </p:sp>
    </p:spTree>
    <p:extLst>
      <p:ext uri="{BB962C8B-B14F-4D97-AF65-F5344CB8AC3E}">
        <p14:creationId xmlns:p14="http://schemas.microsoft.com/office/powerpoint/2010/main" val="361318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start, it’s important to set some definitions and some ideas of our limits. </a:t>
            </a:r>
          </a:p>
          <a:p>
            <a:endParaRPr lang="en-US" dirty="0"/>
          </a:p>
          <a:p>
            <a:r>
              <a:rPr lang="en-US" dirty="0"/>
              <a:t>We can sometimes see ‘Science’ as a collection of facts, or some indisputable Truth. </a:t>
            </a:r>
          </a:p>
          <a:p>
            <a:endParaRPr lang="en-US" dirty="0"/>
          </a:p>
          <a:p>
            <a:r>
              <a:rPr lang="en-US" dirty="0"/>
              <a:t>However, for our purposes today, I’m going to suggest that this isn’t a helpful definition. Much of what we ‘knew’ 30 years ago has been revised, updated, or provided just wrong, and we’d be very naive to assume that won’t be the case in another 30 years. As such, we need to be very careful when considering the evidence, both when it’s drawn from biological and neurological claims, and when it’s drawn from </a:t>
            </a:r>
            <a:r>
              <a:rPr lang="en-US" dirty="0" err="1"/>
              <a:t>pshycology</a:t>
            </a:r>
            <a:r>
              <a:rPr lang="en-US" dirty="0"/>
              <a:t>. </a:t>
            </a:r>
          </a:p>
          <a:p>
            <a:endParaRPr lang="en-GB" dirty="0"/>
          </a:p>
          <a:p>
            <a:r>
              <a:rPr lang="en-US" dirty="0"/>
              <a:t>However, we’d be equally foolish not to listen to it, even when it might seem to contradict some of our personal beliefs and philosophies of education.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B8050D43-1144-7D42-861B-69FC23430A6D}" type="slidenum">
              <a:rPr lang="en-US" smtClean="0"/>
              <a:t>4</a:t>
            </a:fld>
            <a:endParaRPr lang="en-US"/>
          </a:p>
        </p:txBody>
      </p:sp>
    </p:spTree>
    <p:extLst>
      <p:ext uri="{BB962C8B-B14F-4D97-AF65-F5344CB8AC3E}">
        <p14:creationId xmlns:p14="http://schemas.microsoft.com/office/powerpoint/2010/main" val="3639158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6</a:t>
            </a:fld>
            <a:endParaRPr lang="en-GB"/>
          </a:p>
        </p:txBody>
      </p:sp>
    </p:spTree>
    <p:extLst>
      <p:ext uri="{BB962C8B-B14F-4D97-AF65-F5344CB8AC3E}">
        <p14:creationId xmlns:p14="http://schemas.microsoft.com/office/powerpoint/2010/main" val="83210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50D43-1144-7D42-861B-69FC23430A6D}" type="slidenum">
              <a:rPr lang="en-US" smtClean="0"/>
              <a:t>7</a:t>
            </a:fld>
            <a:endParaRPr lang="en-US"/>
          </a:p>
        </p:txBody>
      </p:sp>
    </p:spTree>
    <p:extLst>
      <p:ext uri="{BB962C8B-B14F-4D97-AF65-F5344CB8AC3E}">
        <p14:creationId xmlns:p14="http://schemas.microsoft.com/office/powerpoint/2010/main" val="55222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8</a:t>
            </a:fld>
            <a:endParaRPr lang="en-GB"/>
          </a:p>
        </p:txBody>
      </p:sp>
    </p:spTree>
    <p:extLst>
      <p:ext uri="{BB962C8B-B14F-4D97-AF65-F5344CB8AC3E}">
        <p14:creationId xmlns:p14="http://schemas.microsoft.com/office/powerpoint/2010/main" val="114156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is to minimise 1 &amp; 2 to make space for 3/ </a:t>
            </a:r>
          </a:p>
          <a:p>
            <a:endParaRPr lang="en-GB" dirty="0"/>
          </a:p>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9</a:t>
            </a:fld>
            <a:endParaRPr lang="en-GB"/>
          </a:p>
        </p:txBody>
      </p:sp>
    </p:spTree>
    <p:extLst>
      <p:ext uri="{BB962C8B-B14F-4D97-AF65-F5344CB8AC3E}">
        <p14:creationId xmlns:p14="http://schemas.microsoft.com/office/powerpoint/2010/main" val="3748527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Intrinsic cognitive load can be reduced by </a:t>
            </a:r>
            <a:r>
              <a:rPr lang="en-GB" sz="1200" b="1" i="0" kern="1200" dirty="0">
                <a:solidFill>
                  <a:schemeClr val="tx1"/>
                </a:solidFill>
                <a:effectLst/>
                <a:latin typeface="+mn-lt"/>
                <a:ea typeface="+mn-ea"/>
                <a:cs typeface="+mn-cs"/>
              </a:rPr>
              <a:t>breaking down the subject content, sequencing the delivery so that sub-tasks are taught individually before being explained together as a whole</a:t>
            </a:r>
            <a:r>
              <a:rPr lang="en-GB" sz="1200" b="0" i="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10</a:t>
            </a:fld>
            <a:endParaRPr lang="en-GB"/>
          </a:p>
        </p:txBody>
      </p:sp>
    </p:spTree>
    <p:extLst>
      <p:ext uri="{BB962C8B-B14F-4D97-AF65-F5344CB8AC3E}">
        <p14:creationId xmlns:p14="http://schemas.microsoft.com/office/powerpoint/2010/main" val="2949665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Extraneous cognitive load</a:t>
            </a:r>
            <a:r>
              <a:rPr lang="en-GB" sz="1200" b="0" i="0" kern="1200" dirty="0">
                <a:solidFill>
                  <a:schemeClr val="tx1"/>
                </a:solidFill>
                <a:effectLst/>
                <a:latin typeface="+mn-lt"/>
                <a:ea typeface="+mn-ea"/>
                <a:cs typeface="+mn-cs"/>
              </a:rPr>
              <a:t> can be reduced by the way in which instructions are presented.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Lack of clarity in instruction puts too high a load on the working memory, and so too much time is spent problem-solving the instructions as opposed to new schema formation. For example, lessons that use PowerPoint with excessive writing and the teacher talking at the same time, can inadvertently generate excessive cognitive load and lead to working memory failures.</a:t>
            </a:r>
            <a:endParaRPr lang="en-GB" dirty="0"/>
          </a:p>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11</a:t>
            </a:fld>
            <a:endParaRPr lang="en-GB"/>
          </a:p>
        </p:txBody>
      </p:sp>
    </p:spTree>
    <p:extLst>
      <p:ext uri="{BB962C8B-B14F-4D97-AF65-F5344CB8AC3E}">
        <p14:creationId xmlns:p14="http://schemas.microsoft.com/office/powerpoint/2010/main" val="1964725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Germane load essentially, tagging new bits of information that already sit in our long term memory – forming strong links</a:t>
            </a:r>
          </a:p>
          <a:p>
            <a:endParaRPr lang="en-GB" dirty="0"/>
          </a:p>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12</a:t>
            </a:fld>
            <a:endParaRPr lang="en-GB"/>
          </a:p>
        </p:txBody>
      </p:sp>
    </p:spTree>
    <p:extLst>
      <p:ext uri="{BB962C8B-B14F-4D97-AF65-F5344CB8AC3E}">
        <p14:creationId xmlns:p14="http://schemas.microsoft.com/office/powerpoint/2010/main" val="1640024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13</a:t>
            </a:fld>
            <a:endParaRPr lang="en-GB"/>
          </a:p>
        </p:txBody>
      </p:sp>
    </p:spTree>
    <p:extLst>
      <p:ext uri="{BB962C8B-B14F-4D97-AF65-F5344CB8AC3E}">
        <p14:creationId xmlns:p14="http://schemas.microsoft.com/office/powerpoint/2010/main" val="260505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15</a:t>
            </a:fld>
            <a:endParaRPr lang="en-GB"/>
          </a:p>
        </p:txBody>
      </p:sp>
    </p:spTree>
    <p:extLst>
      <p:ext uri="{BB962C8B-B14F-4D97-AF65-F5344CB8AC3E}">
        <p14:creationId xmlns:p14="http://schemas.microsoft.com/office/powerpoint/2010/main" val="3767284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16</a:t>
            </a:fld>
            <a:endParaRPr lang="en-GB"/>
          </a:p>
        </p:txBody>
      </p:sp>
    </p:spTree>
    <p:extLst>
      <p:ext uri="{BB962C8B-B14F-4D97-AF65-F5344CB8AC3E}">
        <p14:creationId xmlns:p14="http://schemas.microsoft.com/office/powerpoint/2010/main" val="1239284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17</a:t>
            </a:fld>
            <a:endParaRPr lang="en-GB"/>
          </a:p>
        </p:txBody>
      </p:sp>
    </p:spTree>
    <p:extLst>
      <p:ext uri="{BB962C8B-B14F-4D97-AF65-F5344CB8AC3E}">
        <p14:creationId xmlns:p14="http://schemas.microsoft.com/office/powerpoint/2010/main" val="3829201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‘Schema’ is</a:t>
            </a:r>
            <a:r>
              <a:rPr lang="en-GB" baseline="0" dirty="0"/>
              <a:t> the term used to describe how human’s organise their long-term memory. While short term memory is limited, long term memory isn’t. </a:t>
            </a:r>
          </a:p>
          <a:p>
            <a:r>
              <a:rPr lang="en-GB" baseline="0" dirty="0"/>
              <a:t>To be effectively transferred to long term memory we can help learners by being explicit with how new knowledge and experiences may link to an existing understanding. This is the difference between the diagrams on the left and the right. </a:t>
            </a:r>
          </a:p>
          <a:p>
            <a:r>
              <a:rPr lang="en-GB" baseline="0" dirty="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20</a:t>
            </a:fld>
            <a:endParaRPr lang="en-GB"/>
          </a:p>
        </p:txBody>
      </p:sp>
    </p:spTree>
    <p:extLst>
      <p:ext uri="{BB962C8B-B14F-4D97-AF65-F5344CB8AC3E}">
        <p14:creationId xmlns:p14="http://schemas.microsoft.com/office/powerpoint/2010/main" val="1412725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‘Schema’ is</a:t>
            </a:r>
            <a:r>
              <a:rPr lang="en-GB" baseline="0" dirty="0"/>
              <a:t> the term used to describe how human’s organise their long-term memory. While short term memory is limited, long term memory isn’t. </a:t>
            </a:r>
          </a:p>
          <a:p>
            <a:r>
              <a:rPr lang="en-GB" baseline="0" dirty="0"/>
              <a:t>To be effectively transferred to long term memory we can help learners by being explicit with how new knowledge and experiences may link to an existing understanding. This is the difference between the diagrams on the left and the right. </a:t>
            </a:r>
          </a:p>
          <a:p>
            <a:r>
              <a:rPr lang="en-GB" baseline="0" dirty="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21</a:t>
            </a:fld>
            <a:endParaRPr lang="en-GB"/>
          </a:p>
        </p:txBody>
      </p:sp>
    </p:spTree>
    <p:extLst>
      <p:ext uri="{BB962C8B-B14F-4D97-AF65-F5344CB8AC3E}">
        <p14:creationId xmlns:p14="http://schemas.microsoft.com/office/powerpoint/2010/main" val="2583299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ideas are reflected in ideas like the SOLO the Taxonomy – an attempt by Biggs and Collis in the early 80s to think about the complexity of learning outcomes – rather than just seeing learning in terms of </a:t>
            </a:r>
            <a:r>
              <a:rPr lang="en-GB" b="1" dirty="0"/>
              <a:t>quantity –</a:t>
            </a:r>
            <a:br>
              <a:rPr lang="en-GB" b="1" dirty="0"/>
            </a:br>
            <a:r>
              <a:rPr lang="en-GB" b="0" dirty="0"/>
              <a:t>The stages are:</a:t>
            </a:r>
          </a:p>
          <a:p>
            <a:r>
              <a:rPr lang="en-GB" b="0" baseline="0" dirty="0"/>
              <a:t>Unistructural</a:t>
            </a:r>
          </a:p>
          <a:p>
            <a:r>
              <a:rPr lang="en-GB" b="0" baseline="0" dirty="0"/>
              <a:t>Multi-structural</a:t>
            </a:r>
          </a:p>
          <a:p>
            <a:r>
              <a:rPr lang="en-GB" b="0" baseline="0" dirty="0"/>
              <a:t>Relational</a:t>
            </a:r>
          </a:p>
          <a:p>
            <a:r>
              <a:rPr lang="en-GB" b="0" baseline="0" dirty="0"/>
              <a:t>Extended Abstract</a:t>
            </a:r>
          </a:p>
          <a:p>
            <a:endParaRPr lang="en-GB" b="0" baseline="0" dirty="0"/>
          </a:p>
          <a:p>
            <a:r>
              <a:rPr lang="en-GB" b="0" baseline="0" dirty="0"/>
              <a:t>You can read more about this ideas on John Biggs’s website - </a:t>
            </a:r>
            <a:r>
              <a:rPr lang="en-GB" dirty="0">
                <a:hlinkClick r:id="rId3"/>
              </a:rPr>
              <a:t>SOLO Taxonomy | John Biggs</a:t>
            </a:r>
            <a:endParaRPr lang="en-GB" b="0" baseline="0" dirty="0"/>
          </a:p>
          <a:p>
            <a:endParaRPr lang="en-GB" b="1" baseline="0" dirty="0"/>
          </a:p>
          <a:p>
            <a:r>
              <a:rPr lang="en-GB" b="1" baseline="0" dirty="0"/>
              <a:t>Divorce Beheaded Died </a:t>
            </a:r>
            <a:r>
              <a:rPr lang="en-GB" b="1" baseline="0" dirty="0" err="1"/>
              <a:t>Dovroced</a:t>
            </a:r>
            <a:r>
              <a:rPr lang="en-GB" b="1" baseline="0" dirty="0"/>
              <a:t> Beheaded Survived</a:t>
            </a:r>
          </a:p>
        </p:txBody>
      </p:sp>
      <p:sp>
        <p:nvSpPr>
          <p:cNvPr id="4" name="Slide Number Placeholder 3"/>
          <p:cNvSpPr>
            <a:spLocks noGrp="1"/>
          </p:cNvSpPr>
          <p:nvPr>
            <p:ph type="sldNum" sz="quarter" idx="10"/>
          </p:nvPr>
        </p:nvSpPr>
        <p:spPr/>
        <p:txBody>
          <a:bodyPr/>
          <a:lstStyle/>
          <a:p>
            <a:fld id="{32D5591D-FE43-4DB7-94BE-7FE782E1F58C}" type="slidenum">
              <a:rPr lang="en-GB" smtClean="0"/>
              <a:t>22</a:t>
            </a:fld>
            <a:endParaRPr lang="en-GB"/>
          </a:p>
        </p:txBody>
      </p:sp>
    </p:spTree>
    <p:extLst>
      <p:ext uri="{BB962C8B-B14F-4D97-AF65-F5344CB8AC3E}">
        <p14:creationId xmlns:p14="http://schemas.microsoft.com/office/powerpoint/2010/main" val="2766571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next slide will be a series of letters. You’ll have 20 seconds to remember as many as you can, and then 20 seconds to write them down. You are NOT permitted to write while the letters are on the screen. </a:t>
            </a:r>
          </a:p>
          <a:p>
            <a:r>
              <a:rPr lang="en-GB" dirty="0"/>
              <a:t>There will be two sets. </a:t>
            </a:r>
          </a:p>
        </p:txBody>
      </p:sp>
      <p:sp>
        <p:nvSpPr>
          <p:cNvPr id="4" name="Slide Number Placeholder 3"/>
          <p:cNvSpPr>
            <a:spLocks noGrp="1"/>
          </p:cNvSpPr>
          <p:nvPr>
            <p:ph type="sldNum" sz="quarter" idx="5"/>
          </p:nvPr>
        </p:nvSpPr>
        <p:spPr/>
        <p:txBody>
          <a:bodyPr/>
          <a:lstStyle/>
          <a:p>
            <a:fld id="{B8050D43-1144-7D42-861B-69FC23430A6D}" type="slidenum">
              <a:rPr lang="en-US" smtClean="0"/>
              <a:t>23</a:t>
            </a:fld>
            <a:endParaRPr lang="en-US"/>
          </a:p>
        </p:txBody>
      </p:sp>
    </p:spTree>
    <p:extLst>
      <p:ext uri="{BB962C8B-B14F-4D97-AF65-F5344CB8AC3E}">
        <p14:creationId xmlns:p14="http://schemas.microsoft.com/office/powerpoint/2010/main" val="9241607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24</a:t>
            </a:fld>
            <a:endParaRPr lang="en-GB"/>
          </a:p>
        </p:txBody>
      </p:sp>
    </p:spTree>
    <p:extLst>
      <p:ext uri="{BB962C8B-B14F-4D97-AF65-F5344CB8AC3E}">
        <p14:creationId xmlns:p14="http://schemas.microsoft.com/office/powerpoint/2010/main" val="10760774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a:t>
            </a:r>
            <a:r>
              <a:rPr lang="en-GB" baseline="0" dirty="0"/>
              <a:t> next slide you’ll see some information. Take a few seconds to read it through.</a:t>
            </a:r>
          </a:p>
          <a:p>
            <a:r>
              <a:rPr lang="en-GB" baseline="0" dirty="0"/>
              <a:t>Then some questions will be added. How quickly can you answer the questions from the information given?</a:t>
            </a:r>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25</a:t>
            </a:fld>
            <a:endParaRPr lang="en-GB"/>
          </a:p>
        </p:txBody>
      </p:sp>
    </p:spTree>
    <p:extLst>
      <p:ext uri="{BB962C8B-B14F-4D97-AF65-F5344CB8AC3E}">
        <p14:creationId xmlns:p14="http://schemas.microsoft.com/office/powerpoint/2010/main" val="6232614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next slide, we’ll present the same information in a different</a:t>
            </a:r>
            <a:r>
              <a:rPr lang="en-GB" baseline="0" dirty="0"/>
              <a:t> way. Same questions. Which format do you find easier?</a:t>
            </a:r>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26</a:t>
            </a:fld>
            <a:endParaRPr lang="en-GB"/>
          </a:p>
        </p:txBody>
      </p:sp>
    </p:spTree>
    <p:extLst>
      <p:ext uri="{BB962C8B-B14F-4D97-AF65-F5344CB8AC3E}">
        <p14:creationId xmlns:p14="http://schemas.microsoft.com/office/powerpoint/2010/main" val="34231142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27</a:t>
            </a:fld>
            <a:endParaRPr lang="en-GB"/>
          </a:p>
        </p:txBody>
      </p:sp>
    </p:spTree>
    <p:extLst>
      <p:ext uri="{BB962C8B-B14F-4D97-AF65-F5344CB8AC3E}">
        <p14:creationId xmlns:p14="http://schemas.microsoft.com/office/powerpoint/2010/main" val="26937354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28</a:t>
            </a:fld>
            <a:endParaRPr lang="en-GB"/>
          </a:p>
        </p:txBody>
      </p:sp>
    </p:spTree>
    <p:extLst>
      <p:ext uri="{BB962C8B-B14F-4D97-AF65-F5344CB8AC3E}">
        <p14:creationId xmlns:p14="http://schemas.microsoft.com/office/powerpoint/2010/main" val="27246606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Retrieval practice is </a:t>
            </a:r>
            <a:r>
              <a:rPr lang="en-GB" sz="1200" b="1" i="0" kern="1200" dirty="0">
                <a:solidFill>
                  <a:schemeClr val="tx1"/>
                </a:solidFill>
                <a:effectLst/>
                <a:latin typeface="+mn-lt"/>
                <a:ea typeface="+mn-ea"/>
                <a:cs typeface="+mn-cs"/>
              </a:rPr>
              <a:t>a strategy in which bringing information to mind enhances and boosts learning</a:t>
            </a:r>
            <a:r>
              <a:rPr lang="en-GB" sz="1200" b="0" i="0" kern="1200" dirty="0">
                <a:solidFill>
                  <a:schemeClr val="tx1"/>
                </a:solidFill>
                <a:effectLst/>
                <a:latin typeface="+mn-lt"/>
                <a:ea typeface="+mn-ea"/>
                <a:cs typeface="+mn-cs"/>
              </a:rPr>
              <a:t>. Deliberately recalling information forces us to pull our knowledge “out” and examine what we know.</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When we recall this to our working memory, we strengthen the links – BUT the harder we have to work, the STRONGER the link e.g. recalling information just after you learned it will not reinforce that link as much as the next day – science shows that the strongest link can be forged by recalling JUST before we forget – but that’s a difficult point to aim for!</a:t>
            </a:r>
            <a:endParaRPr lang="en-GB" baseline="0" dirty="0"/>
          </a:p>
          <a:p>
            <a:endParaRPr lang="en-GB" baseline="0" dirty="0"/>
          </a:p>
          <a:p>
            <a:r>
              <a:rPr lang="en-GB" sz="1200" dirty="0"/>
              <a:t>Ebbinghaus’ (1885) forgetting curve</a:t>
            </a:r>
          </a:p>
          <a:p>
            <a:r>
              <a:rPr lang="en-GB" sz="1200" dirty="0"/>
              <a:t>(repeated Murre &amp; </a:t>
            </a:r>
            <a:r>
              <a:rPr lang="en-GB" sz="1200" dirty="0" err="1"/>
              <a:t>Dros</a:t>
            </a:r>
            <a:r>
              <a:rPr lang="en-GB" sz="1200" dirty="0"/>
              <a:t> 2015</a:t>
            </a:r>
          </a:p>
          <a:p>
            <a:endParaRPr lang="en-GB" dirty="0"/>
          </a:p>
        </p:txBody>
      </p:sp>
      <p:sp>
        <p:nvSpPr>
          <p:cNvPr id="4" name="Slide Number Placeholder 3"/>
          <p:cNvSpPr>
            <a:spLocks noGrp="1"/>
          </p:cNvSpPr>
          <p:nvPr>
            <p:ph type="sldNum" sz="quarter" idx="10"/>
          </p:nvPr>
        </p:nvSpPr>
        <p:spPr/>
        <p:txBody>
          <a:bodyPr/>
          <a:lstStyle/>
          <a:p>
            <a:fld id="{FEEA7E96-4542-4880-9653-2B14B2ED8FA7}" type="slidenum">
              <a:rPr lang="en-GB" smtClean="0"/>
              <a:t>30</a:t>
            </a:fld>
            <a:endParaRPr lang="en-GB"/>
          </a:p>
        </p:txBody>
      </p:sp>
    </p:spTree>
    <p:extLst>
      <p:ext uri="{BB962C8B-B14F-4D97-AF65-F5344CB8AC3E}">
        <p14:creationId xmlns:p14="http://schemas.microsoft.com/office/powerpoint/2010/main" val="3377720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look at the ‘retrieval practice’ section of this document. </a:t>
            </a:r>
          </a:p>
          <a:p>
            <a:r>
              <a:rPr lang="en-GB" dirty="0"/>
              <a:t>Note how limitations of the research are highlighted, as well as practical suggestions. </a:t>
            </a:r>
          </a:p>
          <a:p>
            <a:endParaRPr lang="en-GB" dirty="0"/>
          </a:p>
          <a:p>
            <a:r>
              <a:rPr lang="en-GB" dirty="0"/>
              <a:t>The ideas of retrieval practice are linked to others in the guide, including ‘spaced’ learning, and have implication not just for planning within a lesson, but for medium and long term planning as well. </a:t>
            </a:r>
          </a:p>
        </p:txBody>
      </p:sp>
      <p:sp>
        <p:nvSpPr>
          <p:cNvPr id="4" name="Slide Number Placeholder 3"/>
          <p:cNvSpPr>
            <a:spLocks noGrp="1"/>
          </p:cNvSpPr>
          <p:nvPr>
            <p:ph type="sldNum" sz="quarter" idx="5"/>
          </p:nvPr>
        </p:nvSpPr>
        <p:spPr/>
        <p:txBody>
          <a:bodyPr/>
          <a:lstStyle/>
          <a:p>
            <a:fld id="{B8050D43-1144-7D42-861B-69FC23430A6D}" type="slidenum">
              <a:rPr lang="en-US" smtClean="0"/>
              <a:t>31</a:t>
            </a:fld>
            <a:endParaRPr lang="en-US"/>
          </a:p>
        </p:txBody>
      </p:sp>
    </p:spTree>
    <p:extLst>
      <p:ext uri="{BB962C8B-B14F-4D97-AF65-F5344CB8AC3E}">
        <p14:creationId xmlns:p14="http://schemas.microsoft.com/office/powerpoint/2010/main" val="22233201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his book ‘Thinking fast and slow# Daniel </a:t>
            </a:r>
            <a:r>
              <a:rPr lang="en-GB" dirty="0" err="1"/>
              <a:t>Kahneman</a:t>
            </a:r>
            <a:r>
              <a:rPr lang="en-GB" dirty="0"/>
              <a:t> </a:t>
            </a:r>
            <a:r>
              <a:rPr lang="en-GB" dirty="0" err="1"/>
              <a:t>indentified</a:t>
            </a:r>
            <a:r>
              <a:rPr lang="en-GB" baseline="0" dirty="0"/>
              <a:t> two systems of thinking – the first is what we use the vast majority of the time – it’s fast, instinctive and emotional. The second we actually use far less than we may thing we do.</a:t>
            </a:r>
          </a:p>
          <a:p>
            <a:r>
              <a:rPr lang="en-GB" baseline="0" dirty="0" err="1"/>
              <a:t>Prof.</a:t>
            </a:r>
            <a:r>
              <a:rPr lang="en-GB" baseline="0" dirty="0"/>
              <a:t> </a:t>
            </a:r>
            <a:r>
              <a:rPr lang="en-GB" baseline="0" dirty="0" err="1"/>
              <a:t>Kahneman</a:t>
            </a:r>
            <a:r>
              <a:rPr lang="en-GB" baseline="0" dirty="0"/>
              <a:t> set out to explore the question ‘why aren’t people very good at thinking;</a:t>
            </a:r>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33</a:t>
            </a:fld>
            <a:endParaRPr lang="en-GB"/>
          </a:p>
        </p:txBody>
      </p:sp>
    </p:spTree>
    <p:extLst>
      <p:ext uri="{BB962C8B-B14F-4D97-AF65-F5344CB8AC3E}">
        <p14:creationId xmlns:p14="http://schemas.microsoft.com/office/powerpoint/2010/main" val="30772808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his study</a:t>
            </a:r>
            <a:r>
              <a:rPr lang="en-GB" baseline="0" dirty="0"/>
              <a:t> showed was that using system 2 thinking for everything was inefficient, slow and impractical. </a:t>
            </a:r>
          </a:p>
          <a:p>
            <a:r>
              <a:rPr lang="en-GB" baseline="0" dirty="0"/>
              <a:t>As human being’s have evolved, system 1 thinking has developed to allow us to think more quickly and survive in the world. </a:t>
            </a:r>
          </a:p>
          <a:p>
            <a:r>
              <a:rPr lang="en-GB" baseline="0" dirty="0"/>
              <a:t>To make system 1 thinking happen, our brain develops mental short-cuts based on previous </a:t>
            </a:r>
            <a:r>
              <a:rPr lang="en-GB" baseline="0" dirty="0" err="1"/>
              <a:t>experiernece</a:t>
            </a:r>
            <a:r>
              <a:rPr lang="en-GB" baseline="0" dirty="0"/>
              <a:t> that it deploys when a situation seems similar. </a:t>
            </a:r>
          </a:p>
          <a:p>
            <a:r>
              <a:rPr lang="en-GB" baseline="0" dirty="0"/>
              <a:t>This works the vast majority of the time, but one of the costs of this is biases – which are defined here as errors in thinking that can occur when using heuristics</a:t>
            </a:r>
          </a:p>
          <a:p>
            <a:endParaRPr lang="en-GB" baseline="0" dirty="0"/>
          </a:p>
        </p:txBody>
      </p:sp>
      <p:sp>
        <p:nvSpPr>
          <p:cNvPr id="4" name="Slide Number Placeholder 3"/>
          <p:cNvSpPr>
            <a:spLocks noGrp="1"/>
          </p:cNvSpPr>
          <p:nvPr>
            <p:ph type="sldNum" sz="quarter" idx="10"/>
          </p:nvPr>
        </p:nvSpPr>
        <p:spPr/>
        <p:txBody>
          <a:bodyPr/>
          <a:lstStyle/>
          <a:p>
            <a:fld id="{32D5591D-FE43-4DB7-94BE-7FE782E1F58C}" type="slidenum">
              <a:rPr lang="en-GB" smtClean="0"/>
              <a:t>34</a:t>
            </a:fld>
            <a:endParaRPr lang="en-GB"/>
          </a:p>
        </p:txBody>
      </p:sp>
    </p:spTree>
    <p:extLst>
      <p:ext uri="{BB962C8B-B14F-4D97-AF65-F5344CB8AC3E}">
        <p14:creationId xmlns:p14="http://schemas.microsoft.com/office/powerpoint/2010/main" val="1466238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35</a:t>
            </a:fld>
            <a:endParaRPr lang="en-GB"/>
          </a:p>
        </p:txBody>
      </p:sp>
    </p:spTree>
    <p:extLst>
      <p:ext uri="{BB962C8B-B14F-4D97-AF65-F5344CB8AC3E}">
        <p14:creationId xmlns:p14="http://schemas.microsoft.com/office/powerpoint/2010/main" val="24097977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36</a:t>
            </a:fld>
            <a:endParaRPr lang="en-GB"/>
          </a:p>
        </p:txBody>
      </p:sp>
    </p:spTree>
    <p:extLst>
      <p:ext uri="{BB962C8B-B14F-4D97-AF65-F5344CB8AC3E}">
        <p14:creationId xmlns:p14="http://schemas.microsoft.com/office/powerpoint/2010/main" val="23186168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learn the same</a:t>
            </a:r>
          </a:p>
        </p:txBody>
      </p:sp>
      <p:sp>
        <p:nvSpPr>
          <p:cNvPr id="4" name="Slide Number Placeholder 3"/>
          <p:cNvSpPr>
            <a:spLocks noGrp="1"/>
          </p:cNvSpPr>
          <p:nvPr>
            <p:ph type="sldNum" sz="quarter" idx="5"/>
          </p:nvPr>
        </p:nvSpPr>
        <p:spPr/>
        <p:txBody>
          <a:bodyPr/>
          <a:lstStyle/>
          <a:p>
            <a:fld id="{B8050D43-1144-7D42-861B-69FC23430A6D}" type="slidenum">
              <a:rPr lang="en-US" smtClean="0"/>
              <a:t>37</a:t>
            </a:fld>
            <a:endParaRPr lang="en-US"/>
          </a:p>
        </p:txBody>
      </p:sp>
    </p:spTree>
    <p:extLst>
      <p:ext uri="{BB962C8B-B14F-4D97-AF65-F5344CB8AC3E}">
        <p14:creationId xmlns:p14="http://schemas.microsoft.com/office/powerpoint/2010/main" val="33280421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D5591D-FE43-4DB7-94BE-7FE782E1F58C}" type="slidenum">
              <a:rPr lang="en-GB" smtClean="0"/>
              <a:t>39</a:t>
            </a:fld>
            <a:endParaRPr lang="en-GB"/>
          </a:p>
        </p:txBody>
      </p:sp>
    </p:spTree>
    <p:extLst>
      <p:ext uri="{BB962C8B-B14F-4D97-AF65-F5344CB8AC3E}">
        <p14:creationId xmlns:p14="http://schemas.microsoft.com/office/powerpoint/2010/main" val="315110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54581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9/20/2023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727373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9FD-C2E5-B336-F481-88A3E5C540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44B26E-F3E4-18CE-C527-83E1AAD806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A7C33-ECEF-8652-3C95-30ED529563E5}"/>
              </a:ext>
            </a:extLst>
          </p:cNvPr>
          <p:cNvSpPr>
            <a:spLocks noGrp="1"/>
          </p:cNvSpPr>
          <p:nvPr>
            <p:ph type="dt" sz="half" idx="10"/>
          </p:nvPr>
        </p:nvSpPr>
        <p:spPr/>
        <p:txBody>
          <a:bodyPr/>
          <a:lstStyle/>
          <a:p>
            <a:fld id="{3A0112A8-BA3C-8B4B-8ED4-194F2587B6F0}" type="datetimeFigureOut">
              <a:rPr lang="en-US" smtClean="0"/>
              <a:t>9/20/2023</a:t>
            </a:fld>
            <a:endParaRPr lang="en-US"/>
          </a:p>
        </p:txBody>
      </p:sp>
      <p:sp>
        <p:nvSpPr>
          <p:cNvPr id="5" name="Footer Placeholder 4">
            <a:extLst>
              <a:ext uri="{FF2B5EF4-FFF2-40B4-BE49-F238E27FC236}">
                <a16:creationId xmlns:a16="http://schemas.microsoft.com/office/drawing/2014/main" id="{B98C2423-DD5B-6BD8-B2C0-00683BAC8D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CCDC40-88FD-E0A9-C4E7-8925053ACCEE}"/>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2428435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31954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9/20/2023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2850624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9FD-C2E5-B336-F481-88A3E5C540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44B26E-F3E4-18CE-C527-83E1AAD806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A7C33-ECEF-8652-3C95-30ED529563E5}"/>
              </a:ext>
            </a:extLst>
          </p:cNvPr>
          <p:cNvSpPr>
            <a:spLocks noGrp="1"/>
          </p:cNvSpPr>
          <p:nvPr>
            <p:ph type="dt" sz="half" idx="10"/>
          </p:nvPr>
        </p:nvSpPr>
        <p:spPr/>
        <p:txBody>
          <a:bodyPr/>
          <a:lstStyle/>
          <a:p>
            <a:fld id="{3A0112A8-BA3C-8B4B-8ED4-194F2587B6F0}" type="datetimeFigureOut">
              <a:rPr lang="en-US" smtClean="0"/>
              <a:t>9/20/2023</a:t>
            </a:fld>
            <a:endParaRPr lang="en-US"/>
          </a:p>
        </p:txBody>
      </p:sp>
      <p:sp>
        <p:nvSpPr>
          <p:cNvPr id="5" name="Footer Placeholder 4">
            <a:extLst>
              <a:ext uri="{FF2B5EF4-FFF2-40B4-BE49-F238E27FC236}">
                <a16:creationId xmlns:a16="http://schemas.microsoft.com/office/drawing/2014/main" id="{B98C2423-DD5B-6BD8-B2C0-00683BAC8D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CCDC40-88FD-E0A9-C4E7-8925053ACCEE}"/>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679458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637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4338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37653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66413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2914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44303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28387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93702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39480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0343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7608032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37640934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9FD-C2E5-B336-F481-88A3E5C540A1}"/>
              </a:ext>
            </a:extLst>
          </p:cNvPr>
          <p:cNvSpPr>
            <a:spLocks noGrp="1"/>
          </p:cNvSpPr>
          <p:nvPr>
            <p:ph type="title"/>
          </p:nvPr>
        </p:nvSpPr>
        <p:spPr/>
        <p:txBody>
          <a:bodyPr/>
          <a:lstStyle>
            <a:lvl1pPr>
              <a:defRPr>
                <a:latin typeface="Century Gothic" panose="020B0502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A44B26E-F3E4-18CE-C527-83E1AAD806E9}"/>
              </a:ext>
            </a:extLst>
          </p:cNvPr>
          <p:cNvSpPr>
            <a:spLocks noGrp="1"/>
          </p:cNvSpPr>
          <p:nvPr>
            <p:ph idx="1"/>
          </p:nvPr>
        </p:nvSpPr>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A7C33-ECEF-8652-3C95-30ED529563E5}"/>
              </a:ext>
            </a:extLst>
          </p:cNvPr>
          <p:cNvSpPr>
            <a:spLocks noGrp="1"/>
          </p:cNvSpPr>
          <p:nvPr>
            <p:ph type="dt" sz="half" idx="10"/>
          </p:nvPr>
        </p:nvSpPr>
        <p:spPr/>
        <p:txBody>
          <a:bodyPr/>
          <a:lstStyle>
            <a:lvl1pPr>
              <a:defRPr>
                <a:latin typeface="Century Gothic" panose="020B0502020202020204" pitchFamily="34" charset="0"/>
              </a:defRPr>
            </a:lvl1pPr>
          </a:lstStyle>
          <a:p>
            <a:fld id="{3A0112A8-BA3C-8B4B-8ED4-194F2587B6F0}" type="datetimeFigureOut">
              <a:rPr lang="en-US" smtClean="0"/>
              <a:pPr/>
              <a:t>9/20/2023</a:t>
            </a:fld>
            <a:endParaRPr lang="en-US"/>
          </a:p>
        </p:txBody>
      </p:sp>
      <p:sp>
        <p:nvSpPr>
          <p:cNvPr id="5" name="Footer Placeholder 4">
            <a:extLst>
              <a:ext uri="{FF2B5EF4-FFF2-40B4-BE49-F238E27FC236}">
                <a16:creationId xmlns:a16="http://schemas.microsoft.com/office/drawing/2014/main" id="{B98C2423-DD5B-6BD8-B2C0-00683BAC8D36}"/>
              </a:ext>
            </a:extLst>
          </p:cNvPr>
          <p:cNvSpPr>
            <a:spLocks noGrp="1"/>
          </p:cNvSpPr>
          <p:nvPr>
            <p:ph type="ftr" sz="quarter" idx="11"/>
          </p:nvPr>
        </p:nvSpPr>
        <p:spPr/>
        <p:txBody>
          <a:bodyPr/>
          <a:lstStyle>
            <a:lvl1pPr>
              <a:defRPr>
                <a:latin typeface="Century Gothic" panose="020B0502020202020204" pitchFamily="34" charset="0"/>
              </a:defRPr>
            </a:lvl1pPr>
          </a:lstStyle>
          <a:p>
            <a:endParaRPr lang="en-US"/>
          </a:p>
        </p:txBody>
      </p:sp>
      <p:sp>
        <p:nvSpPr>
          <p:cNvPr id="6" name="Slide Number Placeholder 5">
            <a:extLst>
              <a:ext uri="{FF2B5EF4-FFF2-40B4-BE49-F238E27FC236}">
                <a16:creationId xmlns:a16="http://schemas.microsoft.com/office/drawing/2014/main" id="{DFCCDC40-88FD-E0A9-C4E7-8925053ACCEE}"/>
              </a:ext>
            </a:extLst>
          </p:cNvPr>
          <p:cNvSpPr>
            <a:spLocks noGrp="1"/>
          </p:cNvSpPr>
          <p:nvPr>
            <p:ph type="sldNum" sz="quarter" idx="12"/>
          </p:nvPr>
        </p:nvSpPr>
        <p:spPr/>
        <p:txBody>
          <a:bodyPr/>
          <a:lstStyle>
            <a:lvl1pPr>
              <a:defRPr>
                <a:latin typeface="Century Gothic" panose="020B0502020202020204" pitchFamily="34" charset="0"/>
              </a:defRPr>
            </a:lvl1pPr>
          </a:lstStyle>
          <a:p>
            <a:fld id="{84BA6056-E9A6-4441-8318-4D5424E2EA5B}" type="slidenum">
              <a:rPr lang="en-US" smtClean="0"/>
              <a:pPr/>
              <a:t>‹#›</a:t>
            </a:fld>
            <a:endParaRPr lang="en-US"/>
          </a:p>
        </p:txBody>
      </p:sp>
    </p:spTree>
    <p:extLst>
      <p:ext uri="{BB962C8B-B14F-4D97-AF65-F5344CB8AC3E}">
        <p14:creationId xmlns:p14="http://schemas.microsoft.com/office/powerpoint/2010/main" val="3575326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9/20/2023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32185823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41785" y="1420926"/>
            <a:ext cx="11594969" cy="1325563"/>
          </a:xfrm>
          <a:prstGeom prst="rect">
            <a:avLst/>
          </a:prstGeom>
        </p:spPr>
        <p:txBody>
          <a:bodyPr vert="horz" lIns="91440" tIns="45720" rIns="91440" bIns="45720" rtlCol="0" anchor="ctr">
            <a:normAutofit/>
          </a:bodyPr>
          <a:lstStyle>
            <a:lvl1pPr>
              <a:defRPr>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922296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81840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5943579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31289728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0.xml"/><Relationship Id="rId5" Type="http://schemas.openxmlformats.org/officeDocument/2006/relationships/image" Target="../media/image8.jpeg"/><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13.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5.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8.xml"/><Relationship Id="rId7" Type="http://schemas.openxmlformats.org/officeDocument/2006/relationships/image" Target="../media/image14.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12.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8.jpe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21.xml"/><Relationship Id="rId5" Type="http://schemas.openxmlformats.org/officeDocument/2006/relationships/image" Target="../media/image8.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22.xml"/><Relationship Id="rId5" Type="http://schemas.openxmlformats.org/officeDocument/2006/relationships/image" Target="../media/image8.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4.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5"/>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p:nvPicPr>
        <p:blipFill rotWithShape="1">
          <a:blip r:embed="rId6"/>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29631410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5"/>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p:nvPicPr>
        <p:blipFill rotWithShape="1">
          <a:blip r:embed="rId6"/>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719562598"/>
      </p:ext>
    </p:extLst>
  </p:cSld>
  <p:clrMap bg1="lt1" tx1="dk1" bg2="lt2" tx2="dk2" accent1="accent1" accent2="accent2" accent3="accent3" accent4="accent4" accent5="accent5" accent6="accent6" hlink="hlink" folHlink="folHlink"/>
  <p:sldLayoutIdLst>
    <p:sldLayoutId id="2147483678"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107420298"/>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023368388"/>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857546828"/>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867582308"/>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91185095"/>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4098349514"/>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780007019"/>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18313440"/>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4153637823"/>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p:nvPicPr>
        <p:blipFill rotWithShape="1">
          <a:blip r:embed="rId8"/>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p:nvPicPr>
        <p:blipFill rotWithShape="1">
          <a:blip r:embed="rId9"/>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0298518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439079886"/>
      </p:ext>
    </p:extLst>
  </p:cSld>
  <p:clrMap bg1="lt1" tx1="dk1" bg2="lt2" tx2="dk2" accent1="accent1" accent2="accent2" accent3="accent3" accent4="accent4" accent5="accent5" accent6="accent6" hlink="hlink" folHlink="folHlink"/>
  <p:sldLayoutIdLst>
    <p:sldLayoutId id="21474837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1165433770"/>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993928"/>
      </p:ext>
    </p:extLst>
  </p:cSld>
  <p:clrMap bg1="lt1" tx1="dk1" bg2="lt2" tx2="dk2" accent1="accent1" accent2="accent2" accent3="accent3" accent4="accent4" accent5="accent5" accent6="accent6" hlink="hlink" folHlink="folHlink"/>
  <p:sldLayoutIdLst>
    <p:sldLayoutId id="2147483706"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21.svg"/></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s://www.neilatkin.com/2018/01/18/cognitive-load-what-it-means-in-your-classroom-part-2/" TargetMode="External"/><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hyperlink" Target="https://www.aliem.com/2016/team-based-learning-2016-jgme-aliem-hot-topics-in-medical-education/" TargetMode="External"/><Relationship Id="rId2" Type="http://schemas.openxmlformats.org/officeDocument/2006/relationships/image" Target="../media/image27.png"/><Relationship Id="rId1" Type="http://schemas.openxmlformats.org/officeDocument/2006/relationships/slideLayout" Target="../slideLayouts/slideLayout19.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impact.chartered.college/article/shibli-cognitive-load-theory-classroom/"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hyperlink" Target="https://researched.org.uk/cognitive-load-theory-in-the-classroom/" TargetMode="External"/><Relationship Id="rId4" Type="http://schemas.openxmlformats.org/officeDocument/2006/relationships/hyperlink" Target="https://researchschool.org.uk/durrington/news/cognitive-load-theory-and-what-it-means-for-classroom-teachers"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9.xml"/><Relationship Id="rId1" Type="http://schemas.openxmlformats.org/officeDocument/2006/relationships/video" Target="https://www.youtube.com/embed/XPllm-gtrMM" TargetMode="External"/><Relationship Id="rId5" Type="http://schemas.openxmlformats.org/officeDocument/2006/relationships/hyperlink" Target="https://www.youtube.com/watch?v=XPllm-gtrMM" TargetMode="External"/><Relationship Id="rId4" Type="http://schemas.openxmlformats.org/officeDocument/2006/relationships/image" Target="../media/image40.jpeg"/></Relationships>
</file>

<file path=ppt/slides/_rels/slide18.xml.rels><?xml version="1.0" encoding="UTF-8" standalone="yes"?>
<Relationships xmlns="http://schemas.openxmlformats.org/package/2006/relationships"><Relationship Id="rId3" Type="http://schemas.openxmlformats.org/officeDocument/2006/relationships/hyperlink" Target="https://bold.expert/desirable-difficulties-in-learning/" TargetMode="External"/><Relationship Id="rId2" Type="http://schemas.openxmlformats.org/officeDocument/2006/relationships/hyperlink" Target="https://researchschool.org.uk/durrington/news/bjorks-desirable-difficulties/" TargetMode="External"/><Relationship Id="rId1" Type="http://schemas.openxmlformats.org/officeDocument/2006/relationships/slideLayout" Target="../slideLayouts/slideLayout19.xml"/><Relationship Id="rId6" Type="http://schemas.openxmlformats.org/officeDocument/2006/relationships/hyperlink" Target="https://creativecommons.org/licenses/by-nc-nd/3.0/" TargetMode="External"/><Relationship Id="rId5" Type="http://schemas.openxmlformats.org/officeDocument/2006/relationships/hyperlink" Target="https://www.aliem.com/2016/team-based-learning-2016-jgme-aliem-hot-topics-in-medical-education/" TargetMode="Externa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hyperlink" Target="https://www.olicav.com/#/posters/" TargetMode="External"/><Relationship Id="rId2" Type="http://schemas.openxmlformats.org/officeDocument/2006/relationships/notesSlide" Target="../notesSlides/notesSlide16.xml"/><Relationship Id="rId1" Type="http://schemas.openxmlformats.org/officeDocument/2006/relationships/slideLayout" Target="../slideLayouts/slideLayout16.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hyperlink" Target="https://www.olicav.com/#/poster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hyperlink" Target="https://pamhook.com/solo-taxonomy/"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www.olicav.com/#/powerpoints/" TargetMode="External"/><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19.xml"/><Relationship Id="rId4" Type="http://schemas.openxmlformats.org/officeDocument/2006/relationships/hyperlink" Target="https://educationendowmentfoundation.org.uk/education-evidence/evidence-reviews/cognitive-science-approaches-in-the-classroom"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9.xml"/><Relationship Id="rId5" Type="http://schemas.openxmlformats.org/officeDocument/2006/relationships/hyperlink" Target="https://www.facebook.com/CreateLearnInspire/videos/1262016680625732" TargetMode="External"/><Relationship Id="rId4" Type="http://schemas.openxmlformats.org/officeDocument/2006/relationships/hyperlink" Target="https://www.youtube.com/watch?v=8kt3IyeEYOM"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educationendowmentfoundation.org.uk/education-evidence/evidence-reviews/cognitive-science-approaches-in-the-classroom" TargetMode="External"/><Relationship Id="rId2" Type="http://schemas.openxmlformats.org/officeDocument/2006/relationships/notesSlide" Target="../notesSlides/notesSlide32.xml"/><Relationship Id="rId1" Type="http://schemas.openxmlformats.org/officeDocument/2006/relationships/slideLayout" Target="../slideLayouts/slideLayout19.xml"/><Relationship Id="rId5" Type="http://schemas.openxmlformats.org/officeDocument/2006/relationships/hyperlink" Target="https://my.chartered.college/impact_article/cognitive-load-theory-and-its-application-in-the-classroom/" TargetMode="External"/><Relationship Id="rId4" Type="http://schemas.openxmlformats.org/officeDocument/2006/relationships/hyperlink" Target="https://www.frontiersin.org/articles/10.3389/fpsyg.2017.01314/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3C49EB50-A2CA-B18D-B6C3-6ABAB31CF67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6096000" y="10"/>
            <a:ext cx="6092952" cy="6857990"/>
          </a:xfrm>
          <a:prstGeom prst="rect">
            <a:avLst/>
          </a:prstGeom>
        </p:spPr>
      </p:pic>
      <p:sp>
        <p:nvSpPr>
          <p:cNvPr id="2" name="Title 1">
            <a:extLst>
              <a:ext uri="{FF2B5EF4-FFF2-40B4-BE49-F238E27FC236}">
                <a16:creationId xmlns:a16="http://schemas.microsoft.com/office/drawing/2014/main" id="{4C8FBA89-4065-EC43-6BA3-6EB57F031C66}"/>
              </a:ext>
            </a:extLst>
          </p:cNvPr>
          <p:cNvSpPr>
            <a:spLocks noGrp="1"/>
          </p:cNvSpPr>
          <p:nvPr>
            <p:ph type="ctrTitle"/>
          </p:nvPr>
        </p:nvSpPr>
        <p:spPr>
          <a:xfrm>
            <a:off x="727887" y="1276284"/>
            <a:ext cx="4092394"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latin typeface="Century Gothic" panose="020B0502020202020204" pitchFamily="34" charset="0"/>
              </a:rPr>
              <a:t>Cognitive Science in Education</a:t>
            </a:r>
            <a:br>
              <a:rPr lang="en-GB" sz="5200" b="1" dirty="0">
                <a:solidFill>
                  <a:srgbClr val="FFFFFF"/>
                </a:solidFill>
                <a:latin typeface="Century Gothic" panose="020B0502020202020204" pitchFamily="34" charset="0"/>
              </a:rPr>
            </a:br>
            <a:endParaRPr lang="en-US" sz="5200" dirty="0">
              <a:solidFill>
                <a:srgbClr val="FFFFFF"/>
              </a:solidFill>
              <a:latin typeface="Century Gothic" panose="020B0502020202020204" pitchFamily="34" charset="0"/>
            </a:endParaRPr>
          </a:p>
        </p:txBody>
      </p:sp>
      <p:sp>
        <p:nvSpPr>
          <p:cNvPr id="3" name="Subtitle 2">
            <a:extLst>
              <a:ext uri="{FF2B5EF4-FFF2-40B4-BE49-F238E27FC236}">
                <a16:creationId xmlns:a16="http://schemas.microsoft.com/office/drawing/2014/main" id="{BE1647F1-16CD-8E41-B038-B546C8E0E81E}"/>
              </a:ext>
            </a:extLst>
          </p:cNvPr>
          <p:cNvSpPr>
            <a:spLocks noGrp="1"/>
          </p:cNvSpPr>
          <p:nvPr>
            <p:ph type="subTitle" idx="1"/>
          </p:nvPr>
        </p:nvSpPr>
        <p:spPr>
          <a:xfrm>
            <a:off x="1100051" y="4529611"/>
            <a:ext cx="3144945" cy="825139"/>
          </a:xfrm>
          <a:effectLst>
            <a:outerShdw blurRad="50800" dist="38100" dir="2700000" algn="tl" rotWithShape="0">
              <a:prstClr val="black">
                <a:alpha val="40000"/>
              </a:prstClr>
            </a:outerShdw>
          </a:effectLst>
        </p:spPr>
        <p:txBody>
          <a:bodyPr>
            <a:normAutofit/>
          </a:bodyPr>
          <a:lstStyle/>
          <a:p>
            <a:r>
              <a:rPr lang="en-US" dirty="0">
                <a:solidFill>
                  <a:srgbClr val="FFFFFF"/>
                </a:solidFill>
              </a:rPr>
              <a:t>ECAD6007</a:t>
            </a:r>
          </a:p>
        </p:txBody>
      </p:sp>
    </p:spTree>
    <p:extLst>
      <p:ext uri="{BB962C8B-B14F-4D97-AF65-F5344CB8AC3E}">
        <p14:creationId xmlns:p14="http://schemas.microsoft.com/office/powerpoint/2010/main" val="118713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E141-11C5-92F8-0FC8-0AC41701A5DE}"/>
              </a:ext>
            </a:extLst>
          </p:cNvPr>
          <p:cNvSpPr>
            <a:spLocks noGrp="1"/>
          </p:cNvSpPr>
          <p:nvPr>
            <p:ph type="title"/>
          </p:nvPr>
        </p:nvSpPr>
        <p:spPr>
          <a:xfrm>
            <a:off x="358219" y="365125"/>
            <a:ext cx="11481847" cy="1325563"/>
          </a:xfrm>
        </p:spPr>
        <p:txBody>
          <a:bodyPr anchor="ctr">
            <a:normAutofit/>
          </a:bodyPr>
          <a:lstStyle/>
          <a:p>
            <a:r>
              <a:rPr lang="en-GB"/>
              <a:t>Neuro-myth or Neuro-Science?!</a:t>
            </a:r>
            <a:endParaRPr lang="en-GB" dirty="0"/>
          </a:p>
        </p:txBody>
      </p:sp>
      <p:pic>
        <p:nvPicPr>
          <p:cNvPr id="1026" name="Picture 2" descr="Kahoot! Review - hi-impact - Wirral - North West">
            <a:extLst>
              <a:ext uri="{FF2B5EF4-FFF2-40B4-BE49-F238E27FC236}">
                <a16:creationId xmlns:a16="http://schemas.microsoft.com/office/drawing/2014/main" id="{ABA62ED2-F1F1-562E-3A19-229C3436D5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220" y="2170915"/>
            <a:ext cx="5444064" cy="2885353"/>
          </a:xfrm>
          <a:prstGeom prst="rect">
            <a:avLst/>
          </a:prstGeom>
          <a:solidFill>
            <a:srgbClr val="FFFFFF"/>
          </a:solidFill>
        </p:spPr>
      </p:pic>
      <p:sp>
        <p:nvSpPr>
          <p:cNvPr id="6" name="Content Placeholder 2">
            <a:extLst>
              <a:ext uri="{FF2B5EF4-FFF2-40B4-BE49-F238E27FC236}">
                <a16:creationId xmlns:a16="http://schemas.microsoft.com/office/drawing/2014/main" id="{F1AA6902-2C8A-4E97-9183-348E4E9FB3C0}"/>
              </a:ext>
            </a:extLst>
          </p:cNvPr>
          <p:cNvSpPr>
            <a:spLocks noGrp="1"/>
          </p:cNvSpPr>
          <p:nvPr>
            <p:ph idx="10"/>
          </p:nvPr>
        </p:nvSpPr>
        <p:spPr>
          <a:xfrm>
            <a:off x="6389688" y="1825625"/>
            <a:ext cx="5443537" cy="3576638"/>
          </a:xfrm>
        </p:spPr>
        <p:txBody>
          <a:bodyPr anchor="ctr">
            <a:normAutofit/>
          </a:bodyPr>
          <a:lstStyle/>
          <a:p>
            <a:r>
              <a:rPr lang="en-GB" sz="2200" dirty="0"/>
              <a:t>10 statements drawn from Macdonald </a:t>
            </a:r>
            <a:r>
              <a:rPr lang="en-GB" sz="2200" i="1" dirty="0"/>
              <a:t>et al </a:t>
            </a:r>
            <a:r>
              <a:rPr lang="en-GB" sz="2200" dirty="0"/>
              <a:t>(2017)</a:t>
            </a:r>
          </a:p>
          <a:p>
            <a:r>
              <a:rPr lang="en-GB" sz="2200" dirty="0"/>
              <a:t>Some are true, some are false</a:t>
            </a:r>
          </a:p>
          <a:p>
            <a:r>
              <a:rPr lang="en-GB" sz="2200" dirty="0"/>
              <a:t>If you’re not sure, guess!</a:t>
            </a:r>
          </a:p>
        </p:txBody>
      </p:sp>
    </p:spTree>
    <p:extLst>
      <p:ext uri="{BB962C8B-B14F-4D97-AF65-F5344CB8AC3E}">
        <p14:creationId xmlns:p14="http://schemas.microsoft.com/office/powerpoint/2010/main" val="1114733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Brain in head with solid fill">
            <a:extLst>
              <a:ext uri="{FF2B5EF4-FFF2-40B4-BE49-F238E27FC236}">
                <a16:creationId xmlns:a16="http://schemas.microsoft.com/office/drawing/2014/main" id="{7B4E89DD-23A9-77B2-F941-0A163809E0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7145" y="0"/>
            <a:ext cx="5571066" cy="5571066"/>
          </a:xfrm>
          <a:prstGeom prst="rect">
            <a:avLst/>
          </a:prstGeom>
        </p:spPr>
      </p:pic>
      <p:sp>
        <p:nvSpPr>
          <p:cNvPr id="2" name="Title 1">
            <a:extLst>
              <a:ext uri="{FF2B5EF4-FFF2-40B4-BE49-F238E27FC236}">
                <a16:creationId xmlns:a16="http://schemas.microsoft.com/office/drawing/2014/main" id="{2798B6B9-5DBD-CE87-4E6F-1F5D954FE1C0}"/>
              </a:ext>
            </a:extLst>
          </p:cNvPr>
          <p:cNvSpPr>
            <a:spLocks noGrp="1"/>
          </p:cNvSpPr>
          <p:nvPr>
            <p:ph type="title"/>
          </p:nvPr>
        </p:nvSpPr>
        <p:spPr>
          <a:xfrm>
            <a:off x="4900246" y="365125"/>
            <a:ext cx="6939820" cy="1325563"/>
          </a:xfrm>
        </p:spPr>
        <p:txBody>
          <a:bodyPr/>
          <a:lstStyle/>
          <a:p>
            <a:r>
              <a:rPr lang="en-GB" dirty="0"/>
              <a:t>Aims</a:t>
            </a:r>
          </a:p>
        </p:txBody>
      </p:sp>
      <p:sp>
        <p:nvSpPr>
          <p:cNvPr id="4" name="Content Placeholder 3">
            <a:extLst>
              <a:ext uri="{FF2B5EF4-FFF2-40B4-BE49-F238E27FC236}">
                <a16:creationId xmlns:a16="http://schemas.microsoft.com/office/drawing/2014/main" id="{4635F660-32B1-07DE-C7E5-2AC79F213C9A}"/>
              </a:ext>
            </a:extLst>
          </p:cNvPr>
          <p:cNvSpPr>
            <a:spLocks noGrp="1"/>
          </p:cNvSpPr>
          <p:nvPr>
            <p:ph idx="10"/>
          </p:nvPr>
        </p:nvSpPr>
        <p:spPr>
          <a:xfrm>
            <a:off x="4893960" y="1825625"/>
            <a:ext cx="6939820" cy="3575934"/>
          </a:xfrm>
        </p:spPr>
        <p:txBody>
          <a:bodyPr/>
          <a:lstStyle/>
          <a:p>
            <a:r>
              <a:rPr lang="en-GB" dirty="0"/>
              <a:t>Explore current ideas and thinking</a:t>
            </a:r>
          </a:p>
          <a:p>
            <a:r>
              <a:rPr lang="en-GB" dirty="0"/>
              <a:t>Consider the implications for us as teachers</a:t>
            </a:r>
          </a:p>
          <a:p>
            <a:r>
              <a:rPr lang="en-GB" dirty="0"/>
              <a:t>Consider the implications for us as learners</a:t>
            </a:r>
          </a:p>
        </p:txBody>
      </p:sp>
    </p:spTree>
    <p:extLst>
      <p:ext uri="{BB962C8B-B14F-4D97-AF65-F5344CB8AC3E}">
        <p14:creationId xmlns:p14="http://schemas.microsoft.com/office/powerpoint/2010/main" val="276006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DA01-2C85-2BD8-B019-CC0D00C26A6C}"/>
              </a:ext>
            </a:extLst>
          </p:cNvPr>
          <p:cNvSpPr>
            <a:spLocks noGrp="1"/>
          </p:cNvSpPr>
          <p:nvPr>
            <p:ph type="title"/>
          </p:nvPr>
        </p:nvSpPr>
        <p:spPr>
          <a:xfrm>
            <a:off x="477981" y="1122363"/>
            <a:ext cx="3998780" cy="967297"/>
          </a:xfrm>
        </p:spPr>
        <p:txBody>
          <a:bodyPr vert="horz" lIns="91440" tIns="45720" rIns="91440" bIns="45720" rtlCol="0" anchor="b">
            <a:normAutofit/>
          </a:bodyPr>
          <a:lstStyle/>
          <a:p>
            <a:r>
              <a:rPr lang="en-US" sz="3000" b="1" dirty="0"/>
              <a:t>Defining terms – Science</a:t>
            </a:r>
            <a:endParaRPr lang="en-US" sz="3000" dirty="0"/>
          </a:p>
          <a:p>
            <a:endParaRPr lang="en-US" sz="3000"/>
          </a:p>
        </p:txBody>
      </p:sp>
      <p:sp>
        <p:nvSpPr>
          <p:cNvPr id="7" name="TextBox 6">
            <a:extLst>
              <a:ext uri="{FF2B5EF4-FFF2-40B4-BE49-F238E27FC236}">
                <a16:creationId xmlns:a16="http://schemas.microsoft.com/office/drawing/2014/main" id="{220D2854-7365-DF4A-0BE2-43FC92A41656}"/>
              </a:ext>
            </a:extLst>
          </p:cNvPr>
          <p:cNvSpPr txBox="1"/>
          <p:nvPr/>
        </p:nvSpPr>
        <p:spPr>
          <a:xfrm>
            <a:off x="343562" y="2089660"/>
            <a:ext cx="399681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dirty="0">
                <a:latin typeface="Calibri Light"/>
              </a:rPr>
              <a:t>Collection of facts?</a:t>
            </a:r>
            <a:r>
              <a:rPr lang="en-GB" sz="3000" dirty="0">
                <a:latin typeface="Calibri Light"/>
                <a:cs typeface="Calibri Light"/>
              </a:rPr>
              <a:t>​</a:t>
            </a:r>
            <a:endParaRPr lang="en-GB" dirty="0">
              <a:latin typeface="Calibri" panose="020F0502020204030204"/>
              <a:cs typeface="Calibri" panose="020F0502020204030204"/>
            </a:endParaRPr>
          </a:p>
          <a:p>
            <a:br>
              <a:rPr lang="en-GB" sz="3000" dirty="0">
                <a:latin typeface="Calibri Light"/>
              </a:rPr>
            </a:br>
            <a:r>
              <a:rPr lang="en-US" sz="3000" dirty="0">
                <a:latin typeface="Calibri Light"/>
              </a:rPr>
              <a:t>A process of becoming incrementally less wrong about the world?</a:t>
            </a:r>
            <a:endParaRPr lang="en-GB" dirty="0">
              <a:cs typeface="Calibri"/>
            </a:endParaRPr>
          </a:p>
        </p:txBody>
      </p:sp>
      <p:pic>
        <p:nvPicPr>
          <p:cNvPr id="4" name="Picture 3">
            <a:extLst>
              <a:ext uri="{FF2B5EF4-FFF2-40B4-BE49-F238E27FC236}">
                <a16:creationId xmlns:a16="http://schemas.microsoft.com/office/drawing/2014/main" id="{29941622-BF36-983E-8B21-C8AC0FC2454C}"/>
              </a:ext>
            </a:extLst>
          </p:cNvPr>
          <p:cNvPicPr>
            <a:picLocks noChangeAspect="1"/>
          </p:cNvPicPr>
          <p:nvPr/>
        </p:nvPicPr>
        <p:blipFill>
          <a:blip r:embed="rId3"/>
          <a:stretch>
            <a:fillRect/>
          </a:stretch>
        </p:blipFill>
        <p:spPr>
          <a:xfrm>
            <a:off x="4474793" y="876698"/>
            <a:ext cx="7490698" cy="3809246"/>
          </a:xfrm>
          <a:prstGeom prst="rect">
            <a:avLst/>
          </a:prstGeom>
        </p:spPr>
      </p:pic>
    </p:spTree>
    <p:extLst>
      <p:ext uri="{BB962C8B-B14F-4D97-AF65-F5344CB8AC3E}">
        <p14:creationId xmlns:p14="http://schemas.microsoft.com/office/powerpoint/2010/main" val="35106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F8F5-405E-F947-7CAA-A374A9507BE6}"/>
              </a:ext>
            </a:extLst>
          </p:cNvPr>
          <p:cNvSpPr>
            <a:spLocks noGrp="1"/>
          </p:cNvSpPr>
          <p:nvPr>
            <p:ph type="title"/>
          </p:nvPr>
        </p:nvSpPr>
        <p:spPr/>
        <p:txBody>
          <a:bodyPr/>
          <a:lstStyle/>
          <a:p>
            <a:r>
              <a:rPr lang="en-GB" dirty="0">
                <a:cs typeface="Calibri Light"/>
              </a:rPr>
              <a:t>Research dispositions</a:t>
            </a:r>
            <a:endParaRPr lang="en-GB" dirty="0"/>
          </a:p>
        </p:txBody>
      </p:sp>
      <p:pic>
        <p:nvPicPr>
          <p:cNvPr id="4" name="Picture 3" descr="A screenshot of a research paper&#10;&#10;Description automatically generated">
            <a:extLst>
              <a:ext uri="{FF2B5EF4-FFF2-40B4-BE49-F238E27FC236}">
                <a16:creationId xmlns:a16="http://schemas.microsoft.com/office/drawing/2014/main" id="{367CB1D4-1E0F-4C6C-4CD1-F81415066C5C}"/>
              </a:ext>
            </a:extLst>
          </p:cNvPr>
          <p:cNvPicPr>
            <a:picLocks noChangeAspect="1"/>
          </p:cNvPicPr>
          <p:nvPr/>
        </p:nvPicPr>
        <p:blipFill>
          <a:blip r:embed="rId2"/>
          <a:stretch>
            <a:fillRect/>
          </a:stretch>
        </p:blipFill>
        <p:spPr>
          <a:xfrm>
            <a:off x="6003233" y="1644048"/>
            <a:ext cx="5725347" cy="3832393"/>
          </a:xfrm>
          <a:prstGeom prst="rect">
            <a:avLst/>
          </a:prstGeom>
        </p:spPr>
      </p:pic>
      <p:pic>
        <p:nvPicPr>
          <p:cNvPr id="5" name="Picture 4" descr="A white text on a white background&#10;&#10;Description automatically generated">
            <a:extLst>
              <a:ext uri="{FF2B5EF4-FFF2-40B4-BE49-F238E27FC236}">
                <a16:creationId xmlns:a16="http://schemas.microsoft.com/office/drawing/2014/main" id="{4661CF98-1DE9-76FD-2F33-E14A992A888F}"/>
              </a:ext>
            </a:extLst>
          </p:cNvPr>
          <p:cNvPicPr>
            <a:picLocks noChangeAspect="1"/>
          </p:cNvPicPr>
          <p:nvPr/>
        </p:nvPicPr>
        <p:blipFill>
          <a:blip r:embed="rId3"/>
          <a:stretch>
            <a:fillRect/>
          </a:stretch>
        </p:blipFill>
        <p:spPr>
          <a:xfrm>
            <a:off x="227659" y="1555391"/>
            <a:ext cx="5405495" cy="3756623"/>
          </a:xfrm>
          <a:prstGeom prst="rect">
            <a:avLst/>
          </a:prstGeom>
        </p:spPr>
      </p:pic>
    </p:spTree>
    <p:extLst>
      <p:ext uri="{BB962C8B-B14F-4D97-AF65-F5344CB8AC3E}">
        <p14:creationId xmlns:p14="http://schemas.microsoft.com/office/powerpoint/2010/main" val="2998936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963" y="360539"/>
            <a:ext cx="7226105" cy="952446"/>
          </a:xfrm>
        </p:spPr>
        <p:txBody>
          <a:bodyPr anchor="b">
            <a:normAutofit/>
          </a:bodyPr>
          <a:lstStyle/>
          <a:p>
            <a:r>
              <a:rPr lang="en-GB" sz="4200" dirty="0"/>
              <a:t>Some background ideas..</a:t>
            </a:r>
          </a:p>
        </p:txBody>
      </p:sp>
      <p:sp>
        <p:nvSpPr>
          <p:cNvPr id="3" name="Content Placeholder 2"/>
          <p:cNvSpPr>
            <a:spLocks noGrp="1"/>
          </p:cNvSpPr>
          <p:nvPr>
            <p:ph idx="1"/>
          </p:nvPr>
        </p:nvSpPr>
        <p:spPr>
          <a:xfrm>
            <a:off x="285750" y="1464469"/>
            <a:ext cx="7348317" cy="4232946"/>
          </a:xfrm>
        </p:spPr>
        <p:txBody>
          <a:bodyPr>
            <a:normAutofit/>
          </a:bodyPr>
          <a:lstStyle/>
          <a:p>
            <a:pPr marL="514350" indent="-514350">
              <a:buFont typeface="+mj-lt"/>
              <a:buAutoNum type="arabicPeriod"/>
            </a:pPr>
            <a:r>
              <a:rPr lang="en-GB" sz="2400" dirty="0"/>
              <a:t>Humans are not very good at thinking</a:t>
            </a:r>
            <a:br>
              <a:rPr lang="en-GB" sz="2400" dirty="0"/>
            </a:br>
            <a:endParaRPr lang="en-GB" sz="2400" dirty="0"/>
          </a:p>
          <a:p>
            <a:pPr marL="514350" indent="-514350">
              <a:buFont typeface="+mj-lt"/>
              <a:buAutoNum type="arabicPeriod"/>
            </a:pPr>
            <a:r>
              <a:rPr lang="en-GB" sz="2400" dirty="0"/>
              <a:t>Humans have </a:t>
            </a:r>
            <a:r>
              <a:rPr lang="en-GB" sz="2400" b="1" dirty="0"/>
              <a:t>working memory </a:t>
            </a:r>
            <a:r>
              <a:rPr lang="en-GB" sz="2400" dirty="0"/>
              <a:t>(finite and easy overwhelmed) and </a:t>
            </a:r>
            <a:r>
              <a:rPr lang="en-GB" sz="2400" b="1" dirty="0"/>
              <a:t>long-term memory </a:t>
            </a:r>
            <a:r>
              <a:rPr lang="en-GB" sz="2400" dirty="0"/>
              <a:t>(vast and unconscious)</a:t>
            </a:r>
            <a:br>
              <a:rPr lang="en-GB" sz="2400" dirty="0"/>
            </a:br>
            <a:endParaRPr lang="en-GB" sz="2400" dirty="0"/>
          </a:p>
          <a:p>
            <a:pPr marL="514350" indent="-514350">
              <a:buFont typeface="+mj-lt"/>
              <a:buAutoNum type="arabicPeriod"/>
            </a:pPr>
            <a:r>
              <a:rPr lang="en-GB" sz="2400" b="1" dirty="0"/>
              <a:t>Thinking</a:t>
            </a:r>
            <a:r>
              <a:rPr lang="en-GB" sz="2400" dirty="0"/>
              <a:t> combines information in new ways and happens in the working memory. </a:t>
            </a:r>
            <a:br>
              <a:rPr lang="en-GB" sz="2400" dirty="0"/>
            </a:br>
            <a:endParaRPr lang="en-GB" sz="2400" dirty="0"/>
          </a:p>
          <a:p>
            <a:pPr marL="514350" indent="-514350">
              <a:buFont typeface="+mj-lt"/>
              <a:buAutoNum type="arabicPeriod"/>
            </a:pPr>
            <a:r>
              <a:rPr lang="en-GB" sz="2400" dirty="0"/>
              <a:t>When it comes to learning, humans are more alike than different</a:t>
            </a:r>
          </a:p>
        </p:txBody>
      </p:sp>
      <p:pic>
        <p:nvPicPr>
          <p:cNvPr id="5" name="Picture 4" descr="Lightbulb idea concept">
            <a:extLst>
              <a:ext uri="{FF2B5EF4-FFF2-40B4-BE49-F238E27FC236}">
                <a16:creationId xmlns:a16="http://schemas.microsoft.com/office/drawing/2014/main" id="{9C526E96-5247-01F9-0693-7499ED7293B3}"/>
              </a:ext>
            </a:extLst>
          </p:cNvPr>
          <p:cNvPicPr>
            <a:picLocks noChangeAspect="1"/>
          </p:cNvPicPr>
          <p:nvPr/>
        </p:nvPicPr>
        <p:blipFill rotWithShape="1">
          <a:blip r:embed="rId3"/>
          <a:srcRect r="33047" b="-1"/>
          <a:stretch/>
        </p:blipFill>
        <p:spPr>
          <a:xfrm>
            <a:off x="8170985" y="10"/>
            <a:ext cx="4019492" cy="569740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0451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dirty="0"/>
              <a:t>Start at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358220" y="1825625"/>
            <a:ext cx="6171534" cy="3575934"/>
          </a:xfrm>
        </p:spPr>
        <p:txBody>
          <a:bodyPr>
            <a:normAutofit lnSpcReduction="10000"/>
          </a:bodyPr>
          <a:lstStyle/>
          <a:p>
            <a:pPr marL="0" indent="0">
              <a:buNone/>
            </a:pPr>
            <a:r>
              <a:rPr lang="en-GB" i="1" dirty="0"/>
              <a:t>Learning should be not too hard, and not too easy. </a:t>
            </a:r>
            <a:br>
              <a:rPr lang="en-GB" i="1" dirty="0"/>
            </a:br>
            <a:r>
              <a:rPr lang="en-GB" i="1" dirty="0"/>
              <a:t>We should organise and sequence learning to make the most of the way human beings learn.</a:t>
            </a:r>
          </a:p>
          <a:p>
            <a:pPr marL="0" indent="0">
              <a:buNone/>
            </a:pPr>
            <a:r>
              <a:rPr lang="en-GB" i="1" dirty="0"/>
              <a:t>Being aware of how your brain works can guard against built in weaknesses</a:t>
            </a:r>
          </a:p>
          <a:p>
            <a:pPr marL="0" indent="0">
              <a:buNone/>
            </a:pPr>
            <a:endParaRPr lang="en-GB" dirty="0"/>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7603082" y="1825624"/>
            <a:ext cx="4230698" cy="32475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Cognitive Load</a:t>
            </a:r>
          </a:p>
          <a:p>
            <a:pPr marL="0" indent="0">
              <a:buFont typeface="Arial" panose="020B0604020202020204" pitchFamily="34" charset="0"/>
              <a:buNone/>
            </a:pPr>
            <a:r>
              <a:rPr lang="en-GB" dirty="0"/>
              <a:t>Desirable difficulties</a:t>
            </a:r>
          </a:p>
          <a:p>
            <a:pPr marL="0" indent="0">
              <a:buFont typeface="Arial" panose="020B0604020202020204" pitchFamily="34" charset="0"/>
              <a:buNone/>
            </a:pPr>
            <a:r>
              <a:rPr lang="en-GB" dirty="0"/>
              <a:t>Schema</a:t>
            </a:r>
          </a:p>
          <a:p>
            <a:pPr marL="0" indent="0">
              <a:buNone/>
            </a:pPr>
            <a:r>
              <a:rPr lang="en-GB" dirty="0"/>
              <a:t>Dual Coding</a:t>
            </a:r>
          </a:p>
          <a:p>
            <a:pPr marL="0" indent="0">
              <a:buFont typeface="Arial" panose="020B0604020202020204" pitchFamily="34" charset="0"/>
              <a:buNone/>
            </a:pPr>
            <a:r>
              <a:rPr lang="en-GB" dirty="0"/>
              <a:t>Retrieval practice</a:t>
            </a:r>
          </a:p>
          <a:p>
            <a:pPr marL="0" indent="0">
              <a:buFont typeface="Arial" panose="020B0604020202020204" pitchFamily="34" charset="0"/>
              <a:buNone/>
            </a:pPr>
            <a:r>
              <a:rPr lang="en-GB" dirty="0"/>
              <a:t>Systems of thinking</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524178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5400" b="1"/>
              <a:t>Cognitive Load Theory</a:t>
            </a:r>
          </a:p>
        </p:txBody>
      </p:sp>
      <p:graphicFrame>
        <p:nvGraphicFramePr>
          <p:cNvPr id="5" name="Content Placeholder 2">
            <a:extLst>
              <a:ext uri="{FF2B5EF4-FFF2-40B4-BE49-F238E27FC236}">
                <a16:creationId xmlns:a16="http://schemas.microsoft.com/office/drawing/2014/main" id="{0D6D517C-0CA9-B62D-3B8A-02EAE4CFE8C8}"/>
              </a:ext>
            </a:extLst>
          </p:cNvPr>
          <p:cNvGraphicFramePr>
            <a:graphicFrameLocks noGrp="1"/>
          </p:cNvGraphicFramePr>
          <p:nvPr>
            <p:ph idx="1"/>
            <p:extLst>
              <p:ext uri="{D42A27DB-BD31-4B8C-83A1-F6EECF244321}">
                <p14:modId xmlns:p14="http://schemas.microsoft.com/office/powerpoint/2010/main" val="17068237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80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forms of cognitive load</a:t>
            </a:r>
          </a:p>
        </p:txBody>
      </p:sp>
      <p:sp>
        <p:nvSpPr>
          <p:cNvPr id="4" name="Content Placeholder 2"/>
          <p:cNvSpPr txBox="1">
            <a:spLocks/>
          </p:cNvSpPr>
          <p:nvPr/>
        </p:nvSpPr>
        <p:spPr>
          <a:xfrm>
            <a:off x="616928" y="2099563"/>
            <a:ext cx="2126272"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Intrinsic</a:t>
            </a:r>
            <a:endParaRPr lang="en-GB" dirty="0"/>
          </a:p>
        </p:txBody>
      </p:sp>
      <p:sp>
        <p:nvSpPr>
          <p:cNvPr id="3" name="Content Placeholder 2">
            <a:extLst>
              <a:ext uri="{FF2B5EF4-FFF2-40B4-BE49-F238E27FC236}">
                <a16:creationId xmlns:a16="http://schemas.microsoft.com/office/drawing/2014/main" id="{DD3B9A2F-7F82-A649-BFE5-6186AA43549E}"/>
              </a:ext>
            </a:extLst>
          </p:cNvPr>
          <p:cNvSpPr txBox="1">
            <a:spLocks/>
          </p:cNvSpPr>
          <p:nvPr/>
        </p:nvSpPr>
        <p:spPr>
          <a:xfrm>
            <a:off x="616928" y="3197031"/>
            <a:ext cx="233728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Extraneous</a:t>
            </a:r>
            <a:endParaRPr lang="en-GB" dirty="0"/>
          </a:p>
        </p:txBody>
      </p:sp>
      <p:sp>
        <p:nvSpPr>
          <p:cNvPr id="5" name="Content Placeholder 2">
            <a:extLst>
              <a:ext uri="{FF2B5EF4-FFF2-40B4-BE49-F238E27FC236}">
                <a16:creationId xmlns:a16="http://schemas.microsoft.com/office/drawing/2014/main" id="{3C1E8304-FA9F-331D-CAD9-B82C8DC4F593}"/>
              </a:ext>
            </a:extLst>
          </p:cNvPr>
          <p:cNvSpPr txBox="1">
            <a:spLocks/>
          </p:cNvSpPr>
          <p:nvPr/>
        </p:nvSpPr>
        <p:spPr>
          <a:xfrm>
            <a:off x="616928" y="4294499"/>
            <a:ext cx="260691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Germane </a:t>
            </a:r>
            <a:r>
              <a:rPr lang="en-GB" dirty="0"/>
              <a:t> </a:t>
            </a:r>
          </a:p>
        </p:txBody>
      </p:sp>
    </p:spTree>
    <p:extLst>
      <p:ext uri="{BB962C8B-B14F-4D97-AF65-F5344CB8AC3E}">
        <p14:creationId xmlns:p14="http://schemas.microsoft.com/office/powerpoint/2010/main" val="3083299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forms of cognitive load</a:t>
            </a:r>
          </a:p>
        </p:txBody>
      </p:sp>
      <p:sp>
        <p:nvSpPr>
          <p:cNvPr id="3" name="Content Placeholder 2"/>
          <p:cNvSpPr>
            <a:spLocks noGrp="1"/>
          </p:cNvSpPr>
          <p:nvPr>
            <p:ph idx="1"/>
          </p:nvPr>
        </p:nvSpPr>
        <p:spPr>
          <a:xfrm>
            <a:off x="4290646" y="2096194"/>
            <a:ext cx="7549420" cy="1662546"/>
          </a:xfrm>
        </p:spPr>
        <p:txBody>
          <a:bodyPr>
            <a:normAutofit/>
          </a:bodyPr>
          <a:lstStyle/>
          <a:p>
            <a:pPr marL="0" indent="0">
              <a:buNone/>
            </a:pPr>
            <a:r>
              <a:rPr lang="en-GB" b="1" dirty="0"/>
              <a:t>Intrinsic cognitive load:</a:t>
            </a:r>
            <a:r>
              <a:rPr lang="en-GB" dirty="0"/>
              <a:t> the inherent difficulty of the material itself. This can be influenced by prior knowledge of the topic </a:t>
            </a:r>
          </a:p>
          <a:p>
            <a:pPr marL="0" indent="0">
              <a:buNone/>
            </a:pPr>
            <a:endParaRPr lang="en-GB" dirty="0"/>
          </a:p>
        </p:txBody>
      </p:sp>
      <p:sp>
        <p:nvSpPr>
          <p:cNvPr id="5" name="Content Placeholder 2">
            <a:extLst>
              <a:ext uri="{FF2B5EF4-FFF2-40B4-BE49-F238E27FC236}">
                <a16:creationId xmlns:a16="http://schemas.microsoft.com/office/drawing/2014/main" id="{B7198339-8B33-5741-2D7D-4FDC02E87970}"/>
              </a:ext>
            </a:extLst>
          </p:cNvPr>
          <p:cNvSpPr txBox="1">
            <a:spLocks/>
          </p:cNvSpPr>
          <p:nvPr/>
        </p:nvSpPr>
        <p:spPr>
          <a:xfrm>
            <a:off x="616928" y="2099563"/>
            <a:ext cx="2126272"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Intrinsic</a:t>
            </a:r>
            <a:endParaRPr lang="en-GB" dirty="0"/>
          </a:p>
        </p:txBody>
      </p:sp>
      <p:sp>
        <p:nvSpPr>
          <p:cNvPr id="6" name="Content Placeholder 2">
            <a:extLst>
              <a:ext uri="{FF2B5EF4-FFF2-40B4-BE49-F238E27FC236}">
                <a16:creationId xmlns:a16="http://schemas.microsoft.com/office/drawing/2014/main" id="{9DC41302-F1B5-AA8B-F44B-DDB43CC3E5A8}"/>
              </a:ext>
            </a:extLst>
          </p:cNvPr>
          <p:cNvSpPr txBox="1">
            <a:spLocks/>
          </p:cNvSpPr>
          <p:nvPr/>
        </p:nvSpPr>
        <p:spPr>
          <a:xfrm>
            <a:off x="616928" y="3197031"/>
            <a:ext cx="233728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Extraneous</a:t>
            </a:r>
            <a:endParaRPr lang="en-GB" dirty="0">
              <a:solidFill>
                <a:schemeClr val="bg1">
                  <a:lumMod val="65000"/>
                </a:schemeClr>
              </a:solidFill>
            </a:endParaRPr>
          </a:p>
        </p:txBody>
      </p:sp>
      <p:sp>
        <p:nvSpPr>
          <p:cNvPr id="7" name="Content Placeholder 2">
            <a:extLst>
              <a:ext uri="{FF2B5EF4-FFF2-40B4-BE49-F238E27FC236}">
                <a16:creationId xmlns:a16="http://schemas.microsoft.com/office/drawing/2014/main" id="{FFA24EB5-C197-87CC-48F3-BD64AF074833}"/>
              </a:ext>
            </a:extLst>
          </p:cNvPr>
          <p:cNvSpPr txBox="1">
            <a:spLocks/>
          </p:cNvSpPr>
          <p:nvPr/>
        </p:nvSpPr>
        <p:spPr>
          <a:xfrm>
            <a:off x="616928" y="4294499"/>
            <a:ext cx="260691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Germane </a:t>
            </a:r>
            <a:r>
              <a:rPr lang="en-GB" dirty="0">
                <a:solidFill>
                  <a:schemeClr val="bg1">
                    <a:lumMod val="65000"/>
                  </a:schemeClr>
                </a:solidFill>
              </a:rPr>
              <a:t> </a:t>
            </a:r>
          </a:p>
        </p:txBody>
      </p:sp>
    </p:spTree>
    <p:extLst>
      <p:ext uri="{BB962C8B-B14F-4D97-AF65-F5344CB8AC3E}">
        <p14:creationId xmlns:p14="http://schemas.microsoft.com/office/powerpoint/2010/main" val="242037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forms of cognitive load</a:t>
            </a:r>
          </a:p>
        </p:txBody>
      </p:sp>
      <p:sp>
        <p:nvSpPr>
          <p:cNvPr id="3" name="Content Placeholder 2"/>
          <p:cNvSpPr>
            <a:spLocks noGrp="1"/>
          </p:cNvSpPr>
          <p:nvPr>
            <p:ph idx="1"/>
          </p:nvPr>
        </p:nvSpPr>
        <p:spPr>
          <a:xfrm>
            <a:off x="5219699" y="2438217"/>
            <a:ext cx="5764823" cy="2248166"/>
          </a:xfrm>
        </p:spPr>
        <p:txBody>
          <a:bodyPr>
            <a:normAutofit fontScale="92500"/>
          </a:bodyPr>
          <a:lstStyle/>
          <a:p>
            <a:pPr marL="0" indent="0">
              <a:buNone/>
            </a:pPr>
            <a:r>
              <a:rPr lang="en-GB" b="1" dirty="0"/>
              <a:t>Extraneous cognitive load</a:t>
            </a:r>
            <a:r>
              <a:rPr lang="en-GB" dirty="0"/>
              <a:t>: the load generated by the way the material is presented and which does not aid learning  </a:t>
            </a:r>
          </a:p>
          <a:p>
            <a:pPr marL="0" indent="0">
              <a:buNone/>
            </a:pPr>
            <a:r>
              <a:rPr lang="en-GB" dirty="0"/>
              <a:t> </a:t>
            </a:r>
          </a:p>
          <a:p>
            <a:pPr marL="0" indent="0">
              <a:buNone/>
            </a:pPr>
            <a:endParaRPr lang="en-GB" dirty="0"/>
          </a:p>
        </p:txBody>
      </p:sp>
      <p:sp>
        <p:nvSpPr>
          <p:cNvPr id="5" name="Content Placeholder 2">
            <a:extLst>
              <a:ext uri="{FF2B5EF4-FFF2-40B4-BE49-F238E27FC236}">
                <a16:creationId xmlns:a16="http://schemas.microsoft.com/office/drawing/2014/main" id="{944FEC31-4F07-D9E2-2509-4067750595D3}"/>
              </a:ext>
            </a:extLst>
          </p:cNvPr>
          <p:cNvSpPr txBox="1">
            <a:spLocks/>
          </p:cNvSpPr>
          <p:nvPr/>
        </p:nvSpPr>
        <p:spPr>
          <a:xfrm>
            <a:off x="616928" y="2099563"/>
            <a:ext cx="2126272"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Intrinsic</a:t>
            </a:r>
            <a:endParaRPr lang="en-GB" dirty="0">
              <a:solidFill>
                <a:schemeClr val="bg1">
                  <a:lumMod val="65000"/>
                </a:schemeClr>
              </a:solidFill>
            </a:endParaRPr>
          </a:p>
        </p:txBody>
      </p:sp>
      <p:sp>
        <p:nvSpPr>
          <p:cNvPr id="6" name="Content Placeholder 2">
            <a:extLst>
              <a:ext uri="{FF2B5EF4-FFF2-40B4-BE49-F238E27FC236}">
                <a16:creationId xmlns:a16="http://schemas.microsoft.com/office/drawing/2014/main" id="{FD8D2841-4A2F-3C01-0DFD-056D2E567F7C}"/>
              </a:ext>
            </a:extLst>
          </p:cNvPr>
          <p:cNvSpPr txBox="1">
            <a:spLocks/>
          </p:cNvSpPr>
          <p:nvPr/>
        </p:nvSpPr>
        <p:spPr>
          <a:xfrm>
            <a:off x="616928" y="3197031"/>
            <a:ext cx="233728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Extraneous</a:t>
            </a:r>
            <a:endParaRPr lang="en-GB" dirty="0"/>
          </a:p>
        </p:txBody>
      </p:sp>
      <p:sp>
        <p:nvSpPr>
          <p:cNvPr id="7" name="Content Placeholder 2">
            <a:extLst>
              <a:ext uri="{FF2B5EF4-FFF2-40B4-BE49-F238E27FC236}">
                <a16:creationId xmlns:a16="http://schemas.microsoft.com/office/drawing/2014/main" id="{BCF0E0B0-3FE5-9E7E-14C2-6B7D7384A473}"/>
              </a:ext>
            </a:extLst>
          </p:cNvPr>
          <p:cNvSpPr txBox="1">
            <a:spLocks/>
          </p:cNvSpPr>
          <p:nvPr/>
        </p:nvSpPr>
        <p:spPr>
          <a:xfrm>
            <a:off x="616928" y="4294499"/>
            <a:ext cx="260691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Germane </a:t>
            </a:r>
            <a:r>
              <a:rPr lang="en-GB" dirty="0">
                <a:solidFill>
                  <a:schemeClr val="bg1">
                    <a:lumMod val="65000"/>
                  </a:schemeClr>
                </a:solidFill>
              </a:rPr>
              <a:t> </a:t>
            </a:r>
          </a:p>
        </p:txBody>
      </p:sp>
    </p:spTree>
    <p:extLst>
      <p:ext uri="{BB962C8B-B14F-4D97-AF65-F5344CB8AC3E}">
        <p14:creationId xmlns:p14="http://schemas.microsoft.com/office/powerpoint/2010/main" val="839746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forms of cognitive load</a:t>
            </a:r>
          </a:p>
        </p:txBody>
      </p:sp>
      <p:sp>
        <p:nvSpPr>
          <p:cNvPr id="3" name="Content Placeholder 2"/>
          <p:cNvSpPr>
            <a:spLocks noGrp="1"/>
          </p:cNvSpPr>
          <p:nvPr>
            <p:ph idx="1"/>
          </p:nvPr>
        </p:nvSpPr>
        <p:spPr>
          <a:xfrm>
            <a:off x="5240214" y="2403547"/>
            <a:ext cx="6334858" cy="1890952"/>
          </a:xfrm>
        </p:spPr>
        <p:txBody>
          <a:bodyPr/>
          <a:lstStyle/>
          <a:p>
            <a:pPr marL="0" indent="0">
              <a:buNone/>
            </a:pPr>
            <a:r>
              <a:rPr lang="en-GB" b="1" dirty="0"/>
              <a:t>Germane cognitive load</a:t>
            </a:r>
            <a:r>
              <a:rPr lang="en-GB" dirty="0"/>
              <a:t>: the elements that aid information processing and contribute to the development of ‘schemas’. </a:t>
            </a:r>
          </a:p>
          <a:p>
            <a:endParaRPr lang="en-GB" dirty="0"/>
          </a:p>
        </p:txBody>
      </p:sp>
      <p:sp>
        <p:nvSpPr>
          <p:cNvPr id="5" name="Content Placeholder 2">
            <a:extLst>
              <a:ext uri="{FF2B5EF4-FFF2-40B4-BE49-F238E27FC236}">
                <a16:creationId xmlns:a16="http://schemas.microsoft.com/office/drawing/2014/main" id="{9C30573F-D139-29BE-7A9E-7C237207597B}"/>
              </a:ext>
            </a:extLst>
          </p:cNvPr>
          <p:cNvSpPr txBox="1">
            <a:spLocks/>
          </p:cNvSpPr>
          <p:nvPr/>
        </p:nvSpPr>
        <p:spPr>
          <a:xfrm>
            <a:off x="616928" y="2099563"/>
            <a:ext cx="2126272"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Intrinsic</a:t>
            </a:r>
            <a:endParaRPr lang="en-GB" dirty="0">
              <a:solidFill>
                <a:schemeClr val="bg1">
                  <a:lumMod val="65000"/>
                </a:schemeClr>
              </a:solidFill>
            </a:endParaRPr>
          </a:p>
        </p:txBody>
      </p:sp>
      <p:sp>
        <p:nvSpPr>
          <p:cNvPr id="6" name="Content Placeholder 2">
            <a:extLst>
              <a:ext uri="{FF2B5EF4-FFF2-40B4-BE49-F238E27FC236}">
                <a16:creationId xmlns:a16="http://schemas.microsoft.com/office/drawing/2014/main" id="{E53E4F60-BA14-3B77-9765-2A1615CF5F47}"/>
              </a:ext>
            </a:extLst>
          </p:cNvPr>
          <p:cNvSpPr txBox="1">
            <a:spLocks/>
          </p:cNvSpPr>
          <p:nvPr/>
        </p:nvSpPr>
        <p:spPr>
          <a:xfrm>
            <a:off x="616928" y="3197031"/>
            <a:ext cx="233728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lumMod val="65000"/>
                  </a:schemeClr>
                </a:solidFill>
              </a:rPr>
              <a:t>Extraneous</a:t>
            </a:r>
            <a:endParaRPr lang="en-GB" dirty="0">
              <a:solidFill>
                <a:schemeClr val="bg1">
                  <a:lumMod val="65000"/>
                </a:schemeClr>
              </a:solidFill>
            </a:endParaRPr>
          </a:p>
        </p:txBody>
      </p:sp>
      <p:sp>
        <p:nvSpPr>
          <p:cNvPr id="7" name="Content Placeholder 2">
            <a:extLst>
              <a:ext uri="{FF2B5EF4-FFF2-40B4-BE49-F238E27FC236}">
                <a16:creationId xmlns:a16="http://schemas.microsoft.com/office/drawing/2014/main" id="{F1245688-2C4C-D9F0-1D2B-8F342F1E083C}"/>
              </a:ext>
            </a:extLst>
          </p:cNvPr>
          <p:cNvSpPr txBox="1">
            <a:spLocks/>
          </p:cNvSpPr>
          <p:nvPr/>
        </p:nvSpPr>
        <p:spPr>
          <a:xfrm>
            <a:off x="616928" y="4294499"/>
            <a:ext cx="2606918" cy="730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Germane </a:t>
            </a:r>
            <a:r>
              <a:rPr lang="en-GB" dirty="0"/>
              <a:t> </a:t>
            </a:r>
          </a:p>
        </p:txBody>
      </p:sp>
    </p:spTree>
    <p:extLst>
      <p:ext uri="{BB962C8B-B14F-4D97-AF65-F5344CB8AC3E}">
        <p14:creationId xmlns:p14="http://schemas.microsoft.com/office/powerpoint/2010/main" val="729017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p:cNvSpPr txBox="1"/>
          <p:nvPr/>
        </p:nvSpPr>
        <p:spPr>
          <a:xfrm>
            <a:off x="6846278" y="5284542"/>
            <a:ext cx="6423320" cy="766040"/>
          </a:xfrm>
          <a:prstGeom prst="rect">
            <a:avLst/>
          </a:prstGeom>
        </p:spPr>
        <p:txBody>
          <a:bodyPr vert="horz" lIns="91440" tIns="45720" rIns="91440" bIns="45720" rtlCol="0">
            <a:normAutofit/>
          </a:bodyPr>
          <a:lstStyle/>
          <a:p>
            <a:pPr>
              <a:lnSpc>
                <a:spcPct val="90000"/>
              </a:lnSpc>
              <a:spcBef>
                <a:spcPts val="1000"/>
              </a:spcBef>
            </a:pPr>
            <a:r>
              <a:rPr lang="en-US" sz="2000" kern="1200" dirty="0">
                <a:solidFill>
                  <a:schemeClr val="tx1"/>
                </a:solidFill>
                <a:latin typeface="+mn-lt"/>
                <a:ea typeface="+mn-ea"/>
                <a:cs typeface="+mn-cs"/>
              </a:rPr>
              <a:t>Image credit: </a:t>
            </a:r>
            <a:r>
              <a:rPr lang="en-US" sz="2000" kern="1200" dirty="0" err="1">
                <a:solidFill>
                  <a:schemeClr val="tx1"/>
                </a:solidFill>
                <a:latin typeface="+mn-lt"/>
                <a:ea typeface="+mn-ea"/>
                <a:cs typeface="+mn-cs"/>
              </a:rPr>
              <a:t>Sweller</a:t>
            </a:r>
            <a:r>
              <a:rPr lang="en-US" sz="2000" kern="1200" dirty="0">
                <a:solidFill>
                  <a:schemeClr val="tx1"/>
                </a:solidFill>
                <a:latin typeface="+mn-lt"/>
                <a:ea typeface="+mn-ea"/>
                <a:cs typeface="+mn-cs"/>
              </a:rPr>
              <a:t>, 2010, cited </a:t>
            </a:r>
            <a:r>
              <a:rPr lang="en-US" sz="2000" kern="1200" dirty="0">
                <a:solidFill>
                  <a:schemeClr val="tx1"/>
                </a:solidFill>
                <a:latin typeface="+mn-lt"/>
                <a:ea typeface="+mn-ea"/>
                <a:cs typeface="+mn-cs"/>
                <a:hlinkClick r:id="rId3"/>
              </a:rPr>
              <a:t>in Atkin, 2018</a:t>
            </a:r>
            <a:endParaRPr lang="en-US" sz="2000" kern="1200" dirty="0">
              <a:solidFill>
                <a:schemeClr val="tx1"/>
              </a:solidFill>
              <a:latin typeface="+mn-lt"/>
              <a:ea typeface="+mn-ea"/>
              <a:cs typeface="+mn-cs"/>
            </a:endParaRPr>
          </a:p>
        </p:txBody>
      </p:sp>
      <p:pic>
        <p:nvPicPr>
          <p:cNvPr id="1026" name="Picture 2" descr="https://www.neilatkin.com/wp-content/uploads/2017/12/Fig-1-Balancing-three-sources-of-cognitive-load-to-maximize-ef-fi-ciency-adapted-from-300x130.p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428788" y="1754039"/>
            <a:ext cx="7334424" cy="317824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6C234DAB-AC33-4FC7-0B60-8CD6FD516D8A}"/>
              </a:ext>
            </a:extLst>
          </p:cNvPr>
          <p:cNvSpPr txBox="1">
            <a:spLocks/>
          </p:cNvSpPr>
          <p:nvPr/>
        </p:nvSpPr>
        <p:spPr>
          <a:xfrm>
            <a:off x="355076" y="259618"/>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a:lstStyle>
          <a:p>
            <a:r>
              <a:rPr lang="en-GB" dirty="0"/>
              <a:t>Three forms of cognitive load</a:t>
            </a:r>
          </a:p>
        </p:txBody>
      </p:sp>
    </p:spTree>
    <p:extLst>
      <p:ext uri="{BB962C8B-B14F-4D97-AF65-F5344CB8AC3E}">
        <p14:creationId xmlns:p14="http://schemas.microsoft.com/office/powerpoint/2010/main" val="2411990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5110193" y="340907"/>
            <a:ext cx="6251110" cy="936908"/>
          </a:xfrm>
        </p:spPr>
        <p:txBody>
          <a:bodyPr anchor="b">
            <a:normAutofit/>
          </a:bodyPr>
          <a:lstStyle/>
          <a:p>
            <a:r>
              <a:rPr lang="en-US" sz="5400" dirty="0"/>
              <a:t>Discussion</a:t>
            </a:r>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5286038" y="2003240"/>
            <a:ext cx="6366699" cy="3483864"/>
          </a:xfrm>
        </p:spPr>
        <p:txBody>
          <a:bodyPr>
            <a:normAutofit/>
          </a:bodyPr>
          <a:lstStyle/>
          <a:p>
            <a:r>
              <a:rPr lang="en-US" sz="2200" dirty="0"/>
              <a:t>Discuss in groups how you could use the theory of cognitive load when considering your practice </a:t>
            </a:r>
          </a:p>
          <a:p>
            <a:endParaRPr lang="en-US" sz="2200" dirty="0"/>
          </a:p>
          <a:p>
            <a:r>
              <a:rPr lang="en-US" sz="2200" dirty="0"/>
              <a:t>What aspects of our subject/phase could contribute to high cognitive load?</a:t>
            </a:r>
          </a:p>
          <a:p>
            <a:endParaRPr lang="en-US" sz="2200" dirty="0"/>
          </a:p>
          <a:p>
            <a:r>
              <a:rPr lang="en-US" sz="2200" dirty="0"/>
              <a:t>What methods could you use to overcome these?</a:t>
            </a:r>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2">
            <a:extLst>
              <a:ext uri="{837473B0-CC2E-450A-ABE3-18F120FF3D39}">
                <a1611:picAttrSrcUrl xmlns:a1611="http://schemas.microsoft.com/office/drawing/2016/11/main" r:id="rId3"/>
              </a:ext>
            </a:extLst>
          </a:blip>
          <a:srcRect l="28778" r="2877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858000"/>
            <a:ext cx="4657344" cy="230832"/>
          </a:xfrm>
          <a:prstGeom prst="rect">
            <a:avLst/>
          </a:prstGeom>
          <a:noFill/>
        </p:spPr>
        <p:txBody>
          <a:bodyPr wrap="square" rtlCol="0">
            <a:spAutoFit/>
          </a:bodyPr>
          <a:lstStyle/>
          <a:p>
            <a:r>
              <a:rPr lang="en-GB" sz="900">
                <a:hlinkClick r:id="rId3" tooltip="https://www.aliem.com/2016/team-based-learning-2016-jgme-aliem-hot-topics-in-medical-education/"/>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17028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prstGeom prst="rect">
            <a:avLst/>
          </a:prstGeom>
        </p:spPr>
        <p:txBody>
          <a:bodyPr>
            <a:normAutofit/>
          </a:bodyPr>
          <a:lstStyle/>
          <a:p>
            <a:r>
              <a:rPr lang="en-GB" sz="4800" dirty="0">
                <a:solidFill>
                  <a:schemeClr val="bg1"/>
                </a:solidFill>
              </a:rPr>
              <a:t>feedback</a:t>
            </a:r>
          </a:p>
        </p:txBody>
      </p:sp>
      <p:sp>
        <p:nvSpPr>
          <p:cNvPr id="4" name="Subtitle 3">
            <a:extLst>
              <a:ext uri="{FF2B5EF4-FFF2-40B4-BE49-F238E27FC236}">
                <a16:creationId xmlns:a16="http://schemas.microsoft.com/office/drawing/2014/main" id="{411BAF4A-08C6-4855-9329-E841B051E7E0}"/>
              </a:ext>
            </a:extLst>
          </p:cNvPr>
          <p:cNvSpPr>
            <a:spLocks noGrp="1"/>
          </p:cNvSpPr>
          <p:nvPr>
            <p:ph type="subTitle" idx="1"/>
          </p:nvPr>
        </p:nvSpPr>
        <p:spPr>
          <a:xfrm>
            <a:off x="1078523" y="3331369"/>
            <a:ext cx="1371600" cy="1655762"/>
          </a:xfrm>
        </p:spPr>
        <p:txBody>
          <a:bodyPr/>
          <a:lstStyle/>
          <a:p>
            <a:r>
              <a:rPr lang="en-GB" sz="4400" dirty="0">
                <a:latin typeface="Century Gothic" panose="020B0502020202020204" pitchFamily="34" charset="0"/>
              </a:rPr>
              <a:t>So what?</a:t>
            </a:r>
          </a:p>
        </p:txBody>
      </p:sp>
      <p:graphicFrame>
        <p:nvGraphicFramePr>
          <p:cNvPr id="5" name="Content Placeholder 2">
            <a:extLst>
              <a:ext uri="{FF2B5EF4-FFF2-40B4-BE49-F238E27FC236}">
                <a16:creationId xmlns:a16="http://schemas.microsoft.com/office/drawing/2014/main" id="{46200072-8EC5-B760-2D09-3915C825278B}"/>
              </a:ext>
            </a:extLst>
          </p:cNvPr>
          <p:cNvGraphicFramePr>
            <a:graphicFrameLocks noGrp="1"/>
          </p:cNvGraphicFramePr>
          <p:nvPr>
            <p:ph idx="4294967295"/>
            <p:extLst>
              <p:ext uri="{D42A27DB-BD31-4B8C-83A1-F6EECF244321}">
                <p14:modId xmlns:p14="http://schemas.microsoft.com/office/powerpoint/2010/main" val="230025106"/>
              </p:ext>
            </p:extLst>
          </p:nvPr>
        </p:nvGraphicFramePr>
        <p:xfrm>
          <a:off x="4235450" y="1312985"/>
          <a:ext cx="7956550" cy="5179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1708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reading</a:t>
            </a:r>
          </a:p>
        </p:txBody>
      </p:sp>
      <p:sp>
        <p:nvSpPr>
          <p:cNvPr id="3" name="Content Placeholder 2"/>
          <p:cNvSpPr>
            <a:spLocks noGrp="1"/>
          </p:cNvSpPr>
          <p:nvPr>
            <p:ph idx="1"/>
          </p:nvPr>
        </p:nvSpPr>
        <p:spPr/>
        <p:txBody>
          <a:bodyPr/>
          <a:lstStyle/>
          <a:p>
            <a:r>
              <a:rPr lang="en-GB" dirty="0">
                <a:hlinkClick r:id="rId3"/>
              </a:rPr>
              <a:t>https://impact.chartered.college/article/shibli-cognitive-load-theory-classroom/</a:t>
            </a:r>
            <a:endParaRPr lang="en-GB" dirty="0"/>
          </a:p>
          <a:p>
            <a:r>
              <a:rPr lang="en-GB" dirty="0">
                <a:hlinkClick r:id="rId4"/>
              </a:rPr>
              <a:t>https://researchschool.org.uk/durrington/news/cognitive-load-theory-and-what-it-means-for-classroom-teachers</a:t>
            </a:r>
            <a:endParaRPr lang="en-GB" dirty="0"/>
          </a:p>
          <a:p>
            <a:r>
              <a:rPr lang="en-GB" dirty="0">
                <a:hlinkClick r:id="rId5"/>
              </a:rPr>
              <a:t>https://researched.org.uk/cognitive-load-theory-in-the-classroom/</a:t>
            </a:r>
            <a:endParaRPr lang="en-GB" dirty="0"/>
          </a:p>
          <a:p>
            <a:endParaRPr lang="en-GB" dirty="0"/>
          </a:p>
        </p:txBody>
      </p:sp>
    </p:spTree>
    <p:extLst>
      <p:ext uri="{BB962C8B-B14F-4D97-AF65-F5344CB8AC3E}">
        <p14:creationId xmlns:p14="http://schemas.microsoft.com/office/powerpoint/2010/main" val="3714425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b="1" kern="1200">
                <a:solidFill>
                  <a:srgbClr val="FFFFFF"/>
                </a:solidFill>
                <a:latin typeface="+mj-lt"/>
                <a:ea typeface="+mj-ea"/>
                <a:cs typeface="+mj-cs"/>
              </a:rPr>
              <a:t>Desirable difficulties</a:t>
            </a:r>
          </a:p>
        </p:txBody>
      </p:sp>
      <p:sp>
        <p:nvSpPr>
          <p:cNvPr id="3" name="Content Placeholder 2"/>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Bjork (1994)</a:t>
            </a:r>
          </a:p>
        </p:txBody>
      </p:sp>
      <p:pic>
        <p:nvPicPr>
          <p:cNvPr id="4" name="XPllm-gtrMM"/>
          <p:cNvPicPr>
            <a:picLocks noRot="1" noChangeAspect="1"/>
          </p:cNvPicPr>
          <p:nvPr>
            <a:videoFile r:link="rId1"/>
          </p:nvPr>
        </p:nvPicPr>
        <p:blipFill>
          <a:blip r:embed="rId4"/>
          <a:stretch>
            <a:fillRect/>
          </a:stretch>
        </p:blipFill>
        <p:spPr>
          <a:xfrm>
            <a:off x="689656" y="124412"/>
            <a:ext cx="7012406" cy="5259304"/>
          </a:xfrm>
          <a:prstGeom prst="rect">
            <a:avLst/>
          </a:prstGeom>
        </p:spPr>
      </p:pic>
      <p:sp>
        <p:nvSpPr>
          <p:cNvPr id="5" name="TextBox 4">
            <a:extLst>
              <a:ext uri="{FF2B5EF4-FFF2-40B4-BE49-F238E27FC236}">
                <a16:creationId xmlns:a16="http://schemas.microsoft.com/office/drawing/2014/main" id="{41928BCF-C58A-70CD-DB15-4089AE99D50D}"/>
              </a:ext>
            </a:extLst>
          </p:cNvPr>
          <p:cNvSpPr txBox="1"/>
          <p:nvPr/>
        </p:nvSpPr>
        <p:spPr>
          <a:xfrm>
            <a:off x="7301965" y="5326766"/>
            <a:ext cx="6042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5"/>
              </a:rPr>
              <a:t>https://www.youtube.com/watch?v=XPllm-gtrMM</a:t>
            </a:r>
            <a:r>
              <a:rPr lang="en-US" dirty="0"/>
              <a:t> </a:t>
            </a:r>
            <a:endParaRPr lang="en-US"/>
          </a:p>
        </p:txBody>
      </p:sp>
    </p:spTree>
    <p:extLst>
      <p:ext uri="{BB962C8B-B14F-4D97-AF65-F5344CB8AC3E}">
        <p14:creationId xmlns:p14="http://schemas.microsoft.com/office/powerpoint/2010/main" val="3805332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5110193" y="340907"/>
            <a:ext cx="6251110" cy="936908"/>
          </a:xfrm>
        </p:spPr>
        <p:txBody>
          <a:bodyPr anchor="b">
            <a:normAutofit/>
          </a:bodyPr>
          <a:lstStyle/>
          <a:p>
            <a:r>
              <a:rPr lang="en-US" sz="5400" dirty="0"/>
              <a:t>Discussion</a:t>
            </a:r>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5286038" y="1582615"/>
            <a:ext cx="6366699" cy="4232031"/>
          </a:xfrm>
        </p:spPr>
        <p:txBody>
          <a:bodyPr>
            <a:normAutofit fontScale="92500" lnSpcReduction="10000"/>
          </a:bodyPr>
          <a:lstStyle/>
          <a:p>
            <a:pPr marL="0" indent="0">
              <a:buNone/>
            </a:pPr>
            <a:r>
              <a:rPr lang="en-GB" sz="2200" dirty="0"/>
              <a:t>In groups, discuss classroom practices that may produce undesirable difficulties</a:t>
            </a:r>
          </a:p>
          <a:p>
            <a:pPr marL="0" indent="0">
              <a:buNone/>
            </a:pPr>
            <a:endParaRPr lang="en-GB" sz="2200" dirty="0"/>
          </a:p>
          <a:p>
            <a:pPr marL="0" indent="0">
              <a:buNone/>
            </a:pPr>
            <a:r>
              <a:rPr lang="en-GB" sz="2200" dirty="0"/>
              <a:t>Consider different curriculum areas – how and why could these occur?</a:t>
            </a:r>
          </a:p>
          <a:p>
            <a:endParaRPr lang="en-GB" sz="2200" dirty="0"/>
          </a:p>
          <a:p>
            <a:pPr marL="0" indent="0">
              <a:buNone/>
            </a:pPr>
            <a:endParaRPr lang="en-GB" sz="2200" dirty="0"/>
          </a:p>
          <a:p>
            <a:pPr marL="0" indent="0">
              <a:buNone/>
            </a:pPr>
            <a:r>
              <a:rPr lang="en-GB" sz="2200" dirty="0"/>
              <a:t>Further reading:</a:t>
            </a:r>
          </a:p>
          <a:p>
            <a:pPr marL="0" indent="0">
              <a:buNone/>
            </a:pPr>
            <a:r>
              <a:rPr lang="en-GB" sz="2200" dirty="0">
                <a:hlinkClick r:id="rId2"/>
              </a:rPr>
              <a:t>https://researchschool.org.uk/durrington/news/bjorks-desirable-difficulties/</a:t>
            </a:r>
            <a:endParaRPr lang="en-GB" sz="2200" dirty="0"/>
          </a:p>
          <a:p>
            <a:pPr marL="0" indent="0">
              <a:buNone/>
            </a:pPr>
            <a:r>
              <a:rPr lang="en-GB" sz="2200" dirty="0">
                <a:hlinkClick r:id="rId3"/>
              </a:rPr>
              <a:t>https://bold.expert/desirable-difficulties-in-learning/</a:t>
            </a:r>
            <a:endParaRPr lang="en-GB" sz="2200" dirty="0"/>
          </a:p>
          <a:p>
            <a:pPr marL="0" indent="0">
              <a:buNone/>
            </a:pPr>
            <a:endParaRPr lang="en-GB" sz="2200" dirty="0"/>
          </a:p>
          <a:p>
            <a:pPr marL="0" indent="0">
              <a:buNone/>
            </a:pPr>
            <a:endParaRPr lang="en-GB" sz="2200" dirty="0"/>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4">
            <a:extLst>
              <a:ext uri="{837473B0-CC2E-450A-ABE3-18F120FF3D39}">
                <a1611:picAttrSrcUrl xmlns:a1611="http://schemas.microsoft.com/office/drawing/2016/11/main" r:id="rId5"/>
              </a:ext>
            </a:extLst>
          </a:blip>
          <a:srcRect l="28778" r="2877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858000"/>
            <a:ext cx="4657344" cy="230832"/>
          </a:xfrm>
          <a:prstGeom prst="rect">
            <a:avLst/>
          </a:prstGeom>
          <a:noFill/>
        </p:spPr>
        <p:txBody>
          <a:bodyPr wrap="square" rtlCol="0">
            <a:spAutoFit/>
          </a:bodyPr>
          <a:lstStyle/>
          <a:p>
            <a:r>
              <a:rPr lang="en-GB" sz="900">
                <a:hlinkClick r:id="rId5" tooltip="https://www.aliem.com/2016/team-based-learning-2016-jgme-aliem-hot-topics-in-medical-education/"/>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51830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dirty="0"/>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358220" y="1825625"/>
            <a:ext cx="5890180" cy="3575934"/>
          </a:xfrm>
        </p:spPr>
        <p:txBody>
          <a:bodyPr/>
          <a:lstStyle/>
          <a:p>
            <a:pPr marL="0" indent="0">
              <a:buNone/>
            </a:pPr>
            <a:r>
              <a:rPr lang="en-GB" b="1" dirty="0"/>
              <a:t>Learning should be not too hard, and not too easy. </a:t>
            </a:r>
            <a:br>
              <a:rPr lang="en-GB" i="1" dirty="0"/>
            </a:br>
            <a:r>
              <a:rPr lang="en-GB" i="1" dirty="0"/>
              <a:t>We should organise and sequence learning to make the most of the way human beings learn. </a:t>
            </a:r>
            <a:br>
              <a:rPr lang="en-GB" i="1" dirty="0"/>
            </a:br>
            <a:r>
              <a:rPr lang="en-GB" i="1" dirty="0"/>
              <a:t>Being aware of how your brain works can guard against build in weaknesses.</a:t>
            </a:r>
          </a:p>
          <a:p>
            <a:pPr marL="0" indent="0">
              <a:buNone/>
            </a:pPr>
            <a:endParaRPr lang="en-GB" i="1" dirty="0"/>
          </a:p>
          <a:p>
            <a:pPr marL="0" indent="0">
              <a:buNone/>
            </a:pPr>
            <a:endParaRPr lang="en-GB" dirty="0"/>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7603082" y="1825624"/>
            <a:ext cx="4230698" cy="32475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Cognitive Load</a:t>
            </a:r>
          </a:p>
          <a:p>
            <a:pPr marL="0" indent="0">
              <a:buFont typeface="Arial" panose="020B0604020202020204" pitchFamily="34" charset="0"/>
              <a:buNone/>
            </a:pPr>
            <a:r>
              <a:rPr lang="en-GB" b="1" dirty="0"/>
              <a:t>Desirable difficulties</a:t>
            </a:r>
          </a:p>
          <a:p>
            <a:pPr marL="0" indent="0">
              <a:buFont typeface="Arial" panose="020B0604020202020204" pitchFamily="34" charset="0"/>
              <a:buNone/>
            </a:pPr>
            <a:r>
              <a:rPr lang="en-GB" dirty="0"/>
              <a:t>Schema</a:t>
            </a:r>
          </a:p>
          <a:p>
            <a:pPr marL="0" indent="0">
              <a:buFont typeface="Arial" panose="020B0604020202020204" pitchFamily="34" charset="0"/>
              <a:buNone/>
            </a:pPr>
            <a:r>
              <a:rPr lang="en-GB" dirty="0"/>
              <a:t>Dual Coding</a:t>
            </a:r>
          </a:p>
          <a:p>
            <a:pPr marL="0" indent="0">
              <a:buFont typeface="Arial" panose="020B0604020202020204" pitchFamily="34" charset="0"/>
              <a:buNone/>
            </a:pPr>
            <a:r>
              <a:rPr lang="en-GB" dirty="0"/>
              <a:t>Retrieval practice</a:t>
            </a:r>
          </a:p>
          <a:p>
            <a:pPr marL="0" indent="0">
              <a:buFont typeface="Arial" panose="020B0604020202020204" pitchFamily="34" charset="0"/>
              <a:buNone/>
            </a:pPr>
            <a:r>
              <a:rPr lang="en-GB" dirty="0"/>
              <a:t>Systems of thinking</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056663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pPr algn="ctr"/>
            <a:r>
              <a:rPr lang="en-US" sz="6600" dirty="0"/>
              <a:t>How does memory work?</a:t>
            </a:r>
          </a:p>
        </p:txBody>
      </p:sp>
      <p:sp>
        <p:nvSpPr>
          <p:cNvPr id="10" name="Content Placeholder 9">
            <a:extLst>
              <a:ext uri="{FF2B5EF4-FFF2-40B4-BE49-F238E27FC236}">
                <a16:creationId xmlns:a16="http://schemas.microsoft.com/office/drawing/2014/main" id="{8FFD8B97-3412-4897-52BF-28B17C150B3C}"/>
              </a:ext>
            </a:extLst>
          </p:cNvPr>
          <p:cNvSpPr>
            <a:spLocks noGrp="1"/>
          </p:cNvSpPr>
          <p:nvPr>
            <p:ph idx="10"/>
          </p:nvPr>
        </p:nvSpPr>
        <p:spPr>
          <a:xfrm>
            <a:off x="6389716" y="2403231"/>
            <a:ext cx="5444064" cy="1805354"/>
          </a:xfrm>
        </p:spPr>
        <p:txBody>
          <a:bodyPr/>
          <a:lstStyle/>
          <a:p>
            <a:pPr marL="0" indent="0">
              <a:buNone/>
            </a:pPr>
            <a:r>
              <a:rPr lang="en-GB" dirty="0"/>
              <a:t>Working memory is limited</a:t>
            </a:r>
          </a:p>
          <a:p>
            <a:pPr marL="0" indent="0">
              <a:buNone/>
            </a:pPr>
            <a:r>
              <a:rPr lang="en-GB" dirty="0"/>
              <a:t>Long term memory is not</a:t>
            </a:r>
          </a:p>
        </p:txBody>
      </p:sp>
      <p:sp>
        <p:nvSpPr>
          <p:cNvPr id="6" name="TextBox 5">
            <a:extLst>
              <a:ext uri="{FF2B5EF4-FFF2-40B4-BE49-F238E27FC236}">
                <a16:creationId xmlns:a16="http://schemas.microsoft.com/office/drawing/2014/main" id="{E99228AF-9D5E-9FAF-4EE3-7EA5287BAD5C}"/>
              </a:ext>
            </a:extLst>
          </p:cNvPr>
          <p:cNvSpPr txBox="1"/>
          <p:nvPr/>
        </p:nvSpPr>
        <p:spPr>
          <a:xfrm>
            <a:off x="220756" y="5301766"/>
            <a:ext cx="6096000" cy="369332"/>
          </a:xfrm>
          <a:prstGeom prst="rect">
            <a:avLst/>
          </a:prstGeom>
          <a:noFill/>
        </p:spPr>
        <p:txBody>
          <a:bodyPr wrap="square">
            <a:spAutoFit/>
          </a:bodyPr>
          <a:lstStyle/>
          <a:p>
            <a:r>
              <a:rPr lang="en-GB" dirty="0"/>
              <a:t>Image credit: </a:t>
            </a:r>
            <a:r>
              <a:rPr lang="en-GB" dirty="0">
                <a:hlinkClick r:id="rId3"/>
              </a:rPr>
              <a:t>https://www.olicav.com/#/posters/</a:t>
            </a:r>
            <a:r>
              <a:rPr lang="en-GB" dirty="0"/>
              <a:t> </a:t>
            </a:r>
          </a:p>
        </p:txBody>
      </p:sp>
      <p:pic>
        <p:nvPicPr>
          <p:cNvPr id="1026" name="Picture 2" descr="Willingham's simple memory model">
            <a:extLst>
              <a:ext uri="{FF2B5EF4-FFF2-40B4-BE49-F238E27FC236}">
                <a16:creationId xmlns:a16="http://schemas.microsoft.com/office/drawing/2014/main" id="{864D5FFB-C4AB-3A78-01E5-5FBC6116F7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9724" y="1690688"/>
            <a:ext cx="5108706" cy="3610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8515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8881" y="457200"/>
            <a:ext cx="5457119" cy="1368614"/>
          </a:xfrm>
        </p:spPr>
        <p:txBody>
          <a:bodyPr vert="horz" lIns="91440" tIns="45720" rIns="91440" bIns="45720" rtlCol="0" anchor="ctr">
            <a:normAutofit/>
          </a:bodyPr>
          <a:lstStyle/>
          <a:p>
            <a:pPr algn="ctr"/>
            <a:r>
              <a:rPr lang="en-US" sz="6600" dirty="0"/>
              <a:t>Schema</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402989" y="1995674"/>
            <a:ext cx="4811328" cy="3399930"/>
          </a:xfrm>
          <a:prstGeom prst="rect">
            <a:avLst/>
          </a:prstGeom>
        </p:spPr>
      </p:pic>
      <p:pic>
        <p:nvPicPr>
          <p:cNvPr id="5"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6604" t="38994" r="80903" b="24224"/>
          <a:stretch/>
        </p:blipFill>
        <p:spPr>
          <a:xfrm>
            <a:off x="6460135" y="1789820"/>
            <a:ext cx="1733108" cy="3605784"/>
          </a:xfrm>
          <a:prstGeom prst="rect">
            <a:avLst/>
          </a:prstGeom>
        </p:spPr>
      </p:pic>
      <p:sp>
        <p:nvSpPr>
          <p:cNvPr id="6" name="TextBox 5">
            <a:extLst>
              <a:ext uri="{FF2B5EF4-FFF2-40B4-BE49-F238E27FC236}">
                <a16:creationId xmlns:a16="http://schemas.microsoft.com/office/drawing/2014/main" id="{E99228AF-9D5E-9FAF-4EE3-7EA5287BAD5C}"/>
              </a:ext>
            </a:extLst>
          </p:cNvPr>
          <p:cNvSpPr txBox="1"/>
          <p:nvPr/>
        </p:nvSpPr>
        <p:spPr>
          <a:xfrm>
            <a:off x="220756" y="5301766"/>
            <a:ext cx="6096000" cy="369332"/>
          </a:xfrm>
          <a:prstGeom prst="rect">
            <a:avLst/>
          </a:prstGeom>
          <a:noFill/>
        </p:spPr>
        <p:txBody>
          <a:bodyPr wrap="square">
            <a:spAutoFit/>
          </a:bodyPr>
          <a:lstStyle/>
          <a:p>
            <a:r>
              <a:rPr lang="en-GB" dirty="0"/>
              <a:t>Image credit: </a:t>
            </a:r>
            <a:r>
              <a:rPr lang="en-GB" dirty="0">
                <a:hlinkClick r:id="rId4"/>
              </a:rPr>
              <a:t>https://www.olicav.com/#/posters/</a:t>
            </a:r>
            <a:r>
              <a:rPr lang="en-GB" dirty="0"/>
              <a:t> </a:t>
            </a:r>
          </a:p>
        </p:txBody>
      </p:sp>
      <p:pic>
        <p:nvPicPr>
          <p:cNvPr id="7" name="Content Placeholder 3">
            <a:extLst>
              <a:ext uri="{FF2B5EF4-FFF2-40B4-BE49-F238E27FC236}">
                <a16:creationId xmlns:a16="http://schemas.microsoft.com/office/drawing/2014/main" id="{92A53782-AAD0-1DF9-8EDC-C7ED180615D9}"/>
              </a:ext>
            </a:extLst>
          </p:cNvPr>
          <p:cNvPicPr>
            <a:picLocks noChangeAspect="1"/>
          </p:cNvPicPr>
          <p:nvPr/>
        </p:nvPicPr>
        <p:blipFill rotWithShape="1">
          <a:blip r:embed="rId3">
            <a:extLst>
              <a:ext uri="{28A0092B-C50C-407E-A947-70E740481C1C}">
                <a14:useLocalDpi xmlns:a14="http://schemas.microsoft.com/office/drawing/2010/main" val="0"/>
              </a:ext>
            </a:extLst>
          </a:blip>
          <a:srcRect l="75893" t="30800" b="19894"/>
          <a:stretch/>
        </p:blipFill>
        <p:spPr>
          <a:xfrm>
            <a:off x="8923245" y="1649698"/>
            <a:ext cx="2782274" cy="4021400"/>
          </a:xfrm>
          <a:prstGeom prst="rect">
            <a:avLst/>
          </a:prstGeom>
        </p:spPr>
      </p:pic>
    </p:spTree>
    <p:extLst>
      <p:ext uri="{BB962C8B-B14F-4D97-AF65-F5344CB8AC3E}">
        <p14:creationId xmlns:p14="http://schemas.microsoft.com/office/powerpoint/2010/main" val="1116167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sz="6600" dirty="0"/>
              <a:t>Schema</a:t>
            </a:r>
          </a:p>
        </p:txBody>
      </p:sp>
      <p:sp>
        <p:nvSpPr>
          <p:cNvPr id="11" name="Content Placeholder 10">
            <a:extLst>
              <a:ext uri="{FF2B5EF4-FFF2-40B4-BE49-F238E27FC236}">
                <a16:creationId xmlns:a16="http://schemas.microsoft.com/office/drawing/2014/main" id="{21C66CAE-AEF5-3F3C-74E0-39F259E223AC}"/>
              </a:ext>
            </a:extLst>
          </p:cNvPr>
          <p:cNvSpPr>
            <a:spLocks noGrp="1"/>
          </p:cNvSpPr>
          <p:nvPr>
            <p:ph idx="10"/>
          </p:nvPr>
        </p:nvSpPr>
        <p:spPr>
          <a:xfrm>
            <a:off x="7420708" y="1825625"/>
            <a:ext cx="4413072" cy="3575934"/>
          </a:xfrm>
        </p:spPr>
        <p:txBody>
          <a:bodyPr/>
          <a:lstStyle/>
          <a:p>
            <a:pPr marL="0" indent="0">
              <a:buNone/>
            </a:pPr>
            <a:r>
              <a:rPr lang="en-GB" dirty="0"/>
              <a:t>SOLO Taxonomy (Biggs and Collis, 1982)</a:t>
            </a:r>
          </a:p>
        </p:txBody>
      </p:sp>
      <p:pic>
        <p:nvPicPr>
          <p:cNvPr id="2050" name="Picture 2" descr="SOLO Taxonomy — HookED">
            <a:extLst>
              <a:ext uri="{FF2B5EF4-FFF2-40B4-BE49-F238E27FC236}">
                <a16:creationId xmlns:a16="http://schemas.microsoft.com/office/drawing/2014/main" id="{1A2DC251-7441-7B03-62F6-E18B849B2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709" y="2452504"/>
            <a:ext cx="6395241" cy="216638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67FC95-8470-0C96-608C-EB1044419055}"/>
              </a:ext>
            </a:extLst>
          </p:cNvPr>
          <p:cNvSpPr txBox="1"/>
          <p:nvPr/>
        </p:nvSpPr>
        <p:spPr>
          <a:xfrm>
            <a:off x="7055310" y="5219704"/>
            <a:ext cx="6096000" cy="369332"/>
          </a:xfrm>
          <a:prstGeom prst="rect">
            <a:avLst/>
          </a:prstGeom>
          <a:noFill/>
        </p:spPr>
        <p:txBody>
          <a:bodyPr wrap="square">
            <a:spAutoFit/>
          </a:bodyPr>
          <a:lstStyle/>
          <a:p>
            <a:r>
              <a:rPr lang="en-GB" dirty="0"/>
              <a:t>Image credit: </a:t>
            </a:r>
            <a:r>
              <a:rPr lang="en-GB" dirty="0">
                <a:hlinkClick r:id="rId4"/>
              </a:rPr>
              <a:t>https://pamhook.com/solo-taxonomy/</a:t>
            </a:r>
            <a:r>
              <a:rPr lang="en-GB" dirty="0"/>
              <a:t>  </a:t>
            </a:r>
          </a:p>
        </p:txBody>
      </p:sp>
    </p:spTree>
    <p:extLst>
      <p:ext uri="{BB962C8B-B14F-4D97-AF65-F5344CB8AC3E}">
        <p14:creationId xmlns:p14="http://schemas.microsoft.com/office/powerpoint/2010/main" val="2135819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9A12-EDAF-2C5F-897D-C1AF9F2F220D}"/>
              </a:ext>
            </a:extLst>
          </p:cNvPr>
          <p:cNvSpPr>
            <a:spLocks noGrp="1"/>
          </p:cNvSpPr>
          <p:nvPr>
            <p:ph type="title"/>
          </p:nvPr>
        </p:nvSpPr>
        <p:spPr/>
        <p:txBody>
          <a:bodyPr/>
          <a:lstStyle/>
          <a:p>
            <a:pPr algn="ctr"/>
            <a:r>
              <a:rPr lang="en-GB" dirty="0"/>
              <a:t>Putting it to the test!</a:t>
            </a:r>
          </a:p>
        </p:txBody>
      </p:sp>
    </p:spTree>
    <p:extLst>
      <p:ext uri="{BB962C8B-B14F-4D97-AF65-F5344CB8AC3E}">
        <p14:creationId xmlns:p14="http://schemas.microsoft.com/office/powerpoint/2010/main" val="3126466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Dual Coding</a:t>
            </a:r>
          </a:p>
        </p:txBody>
      </p:sp>
      <p:graphicFrame>
        <p:nvGraphicFramePr>
          <p:cNvPr id="5" name="Content Placeholder 2">
            <a:extLst>
              <a:ext uri="{FF2B5EF4-FFF2-40B4-BE49-F238E27FC236}">
                <a16:creationId xmlns:a16="http://schemas.microsoft.com/office/drawing/2014/main" id="{3A2E7239-CB29-9FC7-5046-0E8DD894AFBE}"/>
              </a:ext>
            </a:extLst>
          </p:cNvPr>
          <p:cNvGraphicFramePr>
            <a:graphicFrameLocks noGrp="1"/>
          </p:cNvGraphicFramePr>
          <p:nvPr>
            <p:ph idx="1"/>
            <p:extLst>
              <p:ext uri="{D42A27DB-BD31-4B8C-83A1-F6EECF244321}">
                <p14:modId xmlns:p14="http://schemas.microsoft.com/office/powerpoint/2010/main" val="20345417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6635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Dual Coding Oli Cav</a:t>
            </a:r>
          </a:p>
        </p:txBody>
      </p:sp>
      <p:sp>
        <p:nvSpPr>
          <p:cNvPr id="3" name="Content Placeholder 2"/>
          <p:cNvSpPr>
            <a:spLocks noGrp="1"/>
          </p:cNvSpPr>
          <p:nvPr>
            <p:ph idx="1"/>
          </p:nvPr>
        </p:nvSpPr>
        <p:spPr>
          <a:xfrm>
            <a:off x="5126418" y="552091"/>
            <a:ext cx="6224335" cy="5431536"/>
          </a:xfrm>
        </p:spPr>
        <p:txBody>
          <a:bodyPr anchor="ctr">
            <a:normAutofit/>
          </a:bodyPr>
          <a:lstStyle/>
          <a:p>
            <a:pPr marL="0" indent="0">
              <a:buNone/>
            </a:pPr>
            <a:r>
              <a:rPr lang="en-GB" sz="2200"/>
              <a:t>Next three slides are taken from Cavioli (2019) </a:t>
            </a:r>
            <a:r>
              <a:rPr lang="en-GB" sz="2200" i="1"/>
              <a:t>Dual Coding with Teachers</a:t>
            </a:r>
            <a:r>
              <a:rPr lang="en-GB" sz="2200"/>
              <a:t> - </a:t>
            </a:r>
            <a:r>
              <a:rPr lang="en-GB" sz="2200">
                <a:hlinkClick r:id="rId3"/>
              </a:rPr>
              <a:t>https://www.olicav.com/#/powerpoints/</a:t>
            </a:r>
            <a:endParaRPr lang="en-GB" sz="2200"/>
          </a:p>
          <a:p>
            <a:pPr marL="0" indent="0">
              <a:buNone/>
            </a:pPr>
            <a:endParaRPr lang="en-GB" sz="2200"/>
          </a:p>
        </p:txBody>
      </p:sp>
    </p:spTree>
    <p:extLst>
      <p:ext uri="{BB962C8B-B14F-4D97-AF65-F5344CB8AC3E}">
        <p14:creationId xmlns:p14="http://schemas.microsoft.com/office/powerpoint/2010/main" val="3589635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602902-97E3-DD42-A73B-5500839AD516}"/>
              </a:ext>
            </a:extLst>
          </p:cNvPr>
          <p:cNvPicPr>
            <a:picLocks noChangeAspect="1"/>
          </p:cNvPicPr>
          <p:nvPr/>
        </p:nvPicPr>
        <p:blipFill rotWithShape="1">
          <a:blip r:embed="rId3"/>
          <a:srcRect r="30326"/>
          <a:stretch/>
        </p:blipFill>
        <p:spPr>
          <a:xfrm>
            <a:off x="164123" y="550985"/>
            <a:ext cx="6154615" cy="4968819"/>
          </a:xfrm>
          <a:prstGeom prst="rect">
            <a:avLst/>
          </a:prstGeom>
        </p:spPr>
      </p:pic>
      <p:pic>
        <p:nvPicPr>
          <p:cNvPr id="2" name="Picture 1">
            <a:extLst>
              <a:ext uri="{FF2B5EF4-FFF2-40B4-BE49-F238E27FC236}">
                <a16:creationId xmlns:a16="http://schemas.microsoft.com/office/drawing/2014/main" id="{3A700FC6-9910-3E61-D74C-1A0629DE6390}"/>
              </a:ext>
            </a:extLst>
          </p:cNvPr>
          <p:cNvPicPr>
            <a:picLocks noChangeAspect="1"/>
          </p:cNvPicPr>
          <p:nvPr/>
        </p:nvPicPr>
        <p:blipFill rotWithShape="1">
          <a:blip r:embed="rId3"/>
          <a:srcRect l="70205"/>
          <a:stretch/>
        </p:blipFill>
        <p:spPr>
          <a:xfrm>
            <a:off x="8745416" y="386861"/>
            <a:ext cx="2631948" cy="4968819"/>
          </a:xfrm>
          <a:prstGeom prst="rect">
            <a:avLst/>
          </a:prstGeom>
        </p:spPr>
      </p:pic>
    </p:spTree>
    <p:extLst>
      <p:ext uri="{BB962C8B-B14F-4D97-AF65-F5344CB8AC3E}">
        <p14:creationId xmlns:p14="http://schemas.microsoft.com/office/powerpoint/2010/main" val="140307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D30F94-30FF-8747-A7A8-B5EC67708BB9}"/>
              </a:ext>
            </a:extLst>
          </p:cNvPr>
          <p:cNvPicPr>
            <a:picLocks noChangeAspect="1"/>
          </p:cNvPicPr>
          <p:nvPr/>
        </p:nvPicPr>
        <p:blipFill>
          <a:blip r:embed="rId3"/>
          <a:stretch>
            <a:fillRect/>
          </a:stretch>
        </p:blipFill>
        <p:spPr>
          <a:xfrm>
            <a:off x="1559139" y="386862"/>
            <a:ext cx="9073721" cy="5103968"/>
          </a:xfrm>
          <a:prstGeom prst="rect">
            <a:avLst/>
          </a:prstGeom>
        </p:spPr>
      </p:pic>
    </p:spTree>
    <p:extLst>
      <p:ext uri="{BB962C8B-B14F-4D97-AF65-F5344CB8AC3E}">
        <p14:creationId xmlns:p14="http://schemas.microsoft.com/office/powerpoint/2010/main" val="511632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dirty="0"/>
              <a:t>So what?</a:t>
            </a:r>
          </a:p>
        </p:txBody>
      </p:sp>
      <p:graphicFrame>
        <p:nvGraphicFramePr>
          <p:cNvPr id="5" name="Content Placeholder 2">
            <a:extLst>
              <a:ext uri="{FF2B5EF4-FFF2-40B4-BE49-F238E27FC236}">
                <a16:creationId xmlns:a16="http://schemas.microsoft.com/office/drawing/2014/main" id="{6F870A99-9481-C55B-55F5-8D9D3C8EA0D0}"/>
              </a:ext>
            </a:extLst>
          </p:cNvPr>
          <p:cNvGraphicFramePr>
            <a:graphicFrameLocks noGrp="1"/>
          </p:cNvGraphicFramePr>
          <p:nvPr>
            <p:ph idx="1"/>
            <p:extLst>
              <p:ext uri="{D42A27DB-BD31-4B8C-83A1-F6EECF244321}">
                <p14:modId xmlns:p14="http://schemas.microsoft.com/office/powerpoint/2010/main" val="22899088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775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422EA-EA49-0AF9-24A7-526D99958BEB}"/>
              </a:ext>
            </a:extLst>
          </p:cNvPr>
          <p:cNvSpPr>
            <a:spLocks noGrp="1"/>
          </p:cNvSpPr>
          <p:nvPr>
            <p:ph type="title"/>
          </p:nvPr>
        </p:nvSpPr>
        <p:spPr/>
        <p:txBody>
          <a:bodyPr/>
          <a:lstStyle/>
          <a:p>
            <a:r>
              <a:rPr lang="en-GB" dirty="0"/>
              <a:t>Retrieval practice</a:t>
            </a:r>
          </a:p>
        </p:txBody>
      </p:sp>
      <p:sp>
        <p:nvSpPr>
          <p:cNvPr id="3" name="Content Placeholder 2">
            <a:extLst>
              <a:ext uri="{FF2B5EF4-FFF2-40B4-BE49-F238E27FC236}">
                <a16:creationId xmlns:a16="http://schemas.microsoft.com/office/drawing/2014/main" id="{23DB6B52-1FA5-1D2A-19FE-6C8EF2350B1F}"/>
              </a:ext>
            </a:extLst>
          </p:cNvPr>
          <p:cNvSpPr>
            <a:spLocks noGrp="1"/>
          </p:cNvSpPr>
          <p:nvPr>
            <p:ph idx="1"/>
          </p:nvPr>
        </p:nvSpPr>
        <p:spPr>
          <a:xfrm>
            <a:off x="358219" y="1825625"/>
            <a:ext cx="6300489" cy="3575934"/>
          </a:xfrm>
        </p:spPr>
        <p:txBody>
          <a:bodyPr/>
          <a:lstStyle/>
          <a:p>
            <a:pPr marL="0" indent="0">
              <a:buNone/>
            </a:pPr>
            <a:r>
              <a:rPr lang="en-GB" dirty="0"/>
              <a:t>Write down:</a:t>
            </a:r>
          </a:p>
          <a:p>
            <a:pPr marL="0" indent="0">
              <a:buNone/>
            </a:pPr>
            <a:r>
              <a:rPr lang="en-GB" dirty="0"/>
              <a:t>	Your UWTSD student number</a:t>
            </a:r>
          </a:p>
          <a:p>
            <a:pPr marL="0" indent="0">
              <a:buNone/>
            </a:pPr>
            <a:r>
              <a:rPr lang="en-GB" dirty="0"/>
              <a:t>	Your phone number</a:t>
            </a:r>
          </a:p>
          <a:p>
            <a:pPr marL="0" indent="0">
              <a:buNone/>
            </a:pPr>
            <a:r>
              <a:rPr lang="en-GB" dirty="0"/>
              <a:t>	Your NI number.</a:t>
            </a:r>
          </a:p>
          <a:p>
            <a:pPr marL="0" indent="0">
              <a:buNone/>
            </a:pPr>
            <a:endParaRPr lang="en-GB" dirty="0"/>
          </a:p>
          <a:p>
            <a:endParaRPr lang="en-GB" dirty="0"/>
          </a:p>
        </p:txBody>
      </p:sp>
    </p:spTree>
    <p:extLst>
      <p:ext uri="{BB962C8B-B14F-4D97-AF65-F5344CB8AC3E}">
        <p14:creationId xmlns:p14="http://schemas.microsoft.com/office/powerpoint/2010/main" val="2497011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2" descr="Forgetting Curve Graph"/>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582" y="481477"/>
            <a:ext cx="7493156" cy="4776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577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137EA0-689A-106F-7F65-FE1325F3AB9D}"/>
              </a:ext>
            </a:extLst>
          </p:cNvPr>
          <p:cNvPicPr>
            <a:picLocks noChangeAspect="1"/>
          </p:cNvPicPr>
          <p:nvPr/>
        </p:nvPicPr>
        <p:blipFill>
          <a:blip r:embed="rId3"/>
          <a:stretch>
            <a:fillRect/>
          </a:stretch>
        </p:blipFill>
        <p:spPr>
          <a:xfrm>
            <a:off x="562707" y="400147"/>
            <a:ext cx="3354863" cy="4765430"/>
          </a:xfrm>
          <a:prstGeom prst="rect">
            <a:avLst/>
          </a:prstGeom>
        </p:spPr>
      </p:pic>
      <p:sp>
        <p:nvSpPr>
          <p:cNvPr id="7" name="TextBox 6">
            <a:extLst>
              <a:ext uri="{FF2B5EF4-FFF2-40B4-BE49-F238E27FC236}">
                <a16:creationId xmlns:a16="http://schemas.microsoft.com/office/drawing/2014/main" id="{5D66AA1A-62C7-C616-0179-CF77FE33C9A6}"/>
              </a:ext>
            </a:extLst>
          </p:cNvPr>
          <p:cNvSpPr txBox="1"/>
          <p:nvPr/>
        </p:nvSpPr>
        <p:spPr>
          <a:xfrm>
            <a:off x="6096000" y="4519246"/>
            <a:ext cx="6096000" cy="646331"/>
          </a:xfrm>
          <a:prstGeom prst="rect">
            <a:avLst/>
          </a:prstGeom>
          <a:noFill/>
        </p:spPr>
        <p:txBody>
          <a:bodyPr wrap="square">
            <a:spAutoFit/>
          </a:bodyPr>
          <a:lstStyle/>
          <a:p>
            <a:r>
              <a:rPr lang="en-GB" dirty="0">
                <a:hlinkClick r:id="rId4"/>
              </a:rPr>
              <a:t>Cognitive science approaches in the classroom | EEF (educationendowmentfoundation.org.uk)</a:t>
            </a:r>
            <a:endParaRPr lang="en-GB" dirty="0"/>
          </a:p>
        </p:txBody>
      </p:sp>
    </p:spTree>
    <p:extLst>
      <p:ext uri="{BB962C8B-B14F-4D97-AF65-F5344CB8AC3E}">
        <p14:creationId xmlns:p14="http://schemas.microsoft.com/office/powerpoint/2010/main" val="2102763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dirty="0"/>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358220" y="1825625"/>
            <a:ext cx="5890180" cy="3575934"/>
          </a:xfrm>
        </p:spPr>
        <p:txBody>
          <a:bodyPr>
            <a:normAutofit lnSpcReduction="10000"/>
          </a:bodyPr>
          <a:lstStyle/>
          <a:p>
            <a:pPr marL="0" indent="0">
              <a:buNone/>
            </a:pPr>
            <a:r>
              <a:rPr lang="en-GB" b="1" dirty="0"/>
              <a:t>Learning should be not too hard, and not too easy. </a:t>
            </a:r>
            <a:br>
              <a:rPr lang="en-GB" i="1" dirty="0"/>
            </a:br>
            <a:r>
              <a:rPr lang="en-GB" b="1" dirty="0"/>
              <a:t>We should organise and sequence learning to make the most of the way human beings learn</a:t>
            </a:r>
            <a:r>
              <a:rPr lang="en-GB" i="1" dirty="0"/>
              <a:t>. </a:t>
            </a:r>
          </a:p>
          <a:p>
            <a:pPr marL="0" indent="0">
              <a:buNone/>
            </a:pPr>
            <a:r>
              <a:rPr lang="en-GB" i="1" dirty="0"/>
              <a:t>Being aware of how your brain works can guard against build in weaknesses.</a:t>
            </a:r>
          </a:p>
          <a:p>
            <a:pPr marL="0" indent="0">
              <a:buNone/>
            </a:pPr>
            <a:endParaRPr lang="en-GB" i="1" dirty="0"/>
          </a:p>
          <a:p>
            <a:pPr marL="0" indent="0">
              <a:buNone/>
            </a:pPr>
            <a:endParaRPr lang="en-GB" dirty="0"/>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7603082" y="1825624"/>
            <a:ext cx="4230698" cy="32475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Cognitive Load</a:t>
            </a:r>
          </a:p>
          <a:p>
            <a:pPr marL="0" indent="0">
              <a:buFont typeface="Arial" panose="020B0604020202020204" pitchFamily="34" charset="0"/>
              <a:buNone/>
            </a:pPr>
            <a:r>
              <a:rPr lang="en-GB" b="1" dirty="0"/>
              <a:t>Desirable difficulties</a:t>
            </a:r>
          </a:p>
          <a:p>
            <a:pPr marL="0" indent="0">
              <a:buFont typeface="Arial" panose="020B0604020202020204" pitchFamily="34" charset="0"/>
              <a:buNone/>
            </a:pPr>
            <a:r>
              <a:rPr lang="en-GB" b="1" dirty="0"/>
              <a:t>Schema</a:t>
            </a:r>
          </a:p>
          <a:p>
            <a:pPr marL="0" indent="0">
              <a:buFont typeface="Arial" panose="020B0604020202020204" pitchFamily="34" charset="0"/>
              <a:buNone/>
            </a:pPr>
            <a:r>
              <a:rPr lang="en-GB" b="1" dirty="0"/>
              <a:t>Dual Coding</a:t>
            </a:r>
          </a:p>
          <a:p>
            <a:pPr marL="0" indent="0">
              <a:buFont typeface="Arial" panose="020B0604020202020204" pitchFamily="34" charset="0"/>
              <a:buNone/>
            </a:pPr>
            <a:r>
              <a:rPr lang="en-GB" b="1" dirty="0"/>
              <a:t>Retrieval practice</a:t>
            </a:r>
          </a:p>
          <a:p>
            <a:pPr marL="0" indent="0">
              <a:buFont typeface="Arial" panose="020B0604020202020204" pitchFamily="34" charset="0"/>
              <a:buNone/>
            </a:pPr>
            <a:r>
              <a:rPr lang="en-GB" dirty="0"/>
              <a:t>Systems of thinking</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145267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Thinking fast and slow</a:t>
            </a:r>
          </a:p>
        </p:txBody>
      </p:sp>
      <p:sp>
        <p:nvSpPr>
          <p:cNvPr id="3" name="Content Placeholder 2"/>
          <p:cNvSpPr>
            <a:spLocks noGrp="1"/>
          </p:cNvSpPr>
          <p:nvPr>
            <p:ph idx="1"/>
          </p:nvPr>
        </p:nvSpPr>
        <p:spPr>
          <a:xfrm>
            <a:off x="4550152" y="2716579"/>
            <a:ext cx="5723659" cy="2300898"/>
          </a:xfrm>
        </p:spPr>
        <p:txBody>
          <a:bodyPr>
            <a:normAutofit/>
          </a:bodyPr>
          <a:lstStyle/>
          <a:p>
            <a:pPr marL="0" indent="0">
              <a:buNone/>
            </a:pPr>
            <a:r>
              <a:rPr lang="en-GB" dirty="0"/>
              <a:t>System 1 – fast, instinctive and emotional</a:t>
            </a:r>
            <a:br>
              <a:rPr lang="en-GB" dirty="0"/>
            </a:br>
            <a:endParaRPr lang="en-GB" dirty="0"/>
          </a:p>
          <a:p>
            <a:pPr marL="0" indent="0">
              <a:buNone/>
            </a:pPr>
            <a:r>
              <a:rPr lang="en-GB" dirty="0"/>
              <a:t>System 2 – slower, more deliberative, logical</a:t>
            </a:r>
          </a:p>
          <a:p>
            <a:pPr marL="0" indent="0">
              <a:buNone/>
            </a:pPr>
            <a:endParaRPr lang="en-GB" dirty="0"/>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528" y="1823737"/>
            <a:ext cx="2338244" cy="347548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917456" y="1838025"/>
            <a:ext cx="6356355" cy="523220"/>
          </a:xfrm>
          <a:prstGeom prst="rect">
            <a:avLst/>
          </a:prstGeom>
        </p:spPr>
        <p:txBody>
          <a:bodyPr wrap="none">
            <a:spAutoFit/>
          </a:bodyPr>
          <a:lstStyle/>
          <a:p>
            <a:r>
              <a:rPr lang="en-GB" sz="2800" b="1" dirty="0"/>
              <a:t>Why aren’t people very good at thinking?</a:t>
            </a:r>
          </a:p>
        </p:txBody>
      </p:sp>
    </p:spTree>
    <p:extLst>
      <p:ext uri="{BB962C8B-B14F-4D97-AF65-F5344CB8AC3E}">
        <p14:creationId xmlns:p14="http://schemas.microsoft.com/office/powerpoint/2010/main" val="113377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5691" y="1825625"/>
            <a:ext cx="6891571" cy="3473594"/>
          </a:xfrm>
        </p:spPr>
        <p:txBody>
          <a:bodyPr>
            <a:normAutofit/>
          </a:bodyPr>
          <a:lstStyle/>
          <a:p>
            <a:pPr marL="0" indent="0">
              <a:buNone/>
            </a:pPr>
            <a:r>
              <a:rPr lang="en-GB" b="1" dirty="0"/>
              <a:t>Heuristics</a:t>
            </a:r>
            <a:r>
              <a:rPr lang="en-GB" dirty="0"/>
              <a:t> – mental short-cuts that speed up problem solving or decision making</a:t>
            </a:r>
            <a:br>
              <a:rPr lang="en-GB" dirty="0"/>
            </a:br>
            <a:endParaRPr lang="en-GB" dirty="0"/>
          </a:p>
          <a:p>
            <a:pPr marL="0" indent="0">
              <a:buNone/>
            </a:pPr>
            <a:r>
              <a:rPr lang="en-GB" b="1" dirty="0"/>
              <a:t>Biases</a:t>
            </a:r>
            <a:r>
              <a:rPr lang="en-GB" dirty="0"/>
              <a:t> – errors in thinking that can occur when using heuristics </a:t>
            </a:r>
          </a:p>
          <a:p>
            <a:pPr marL="0" indent="0">
              <a:buNone/>
            </a:pPr>
            <a:endParaRPr lang="en-GB" dirty="0"/>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4738" y="1823737"/>
            <a:ext cx="2338244" cy="3475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50570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8492" y="762000"/>
            <a:ext cx="6320380" cy="5428488"/>
          </a:xfrm>
        </p:spPr>
        <p:txBody>
          <a:bodyPr>
            <a:normAutofit/>
          </a:bodyPr>
          <a:lstStyle/>
          <a:p>
            <a:pPr marL="0" indent="0">
              <a:buNone/>
            </a:pPr>
            <a:r>
              <a:rPr lang="en-GB" sz="2400" dirty="0"/>
              <a:t>Be aware of your biases</a:t>
            </a:r>
            <a:br>
              <a:rPr lang="en-GB" sz="2400" dirty="0"/>
            </a:br>
            <a:endParaRPr lang="en-GB" sz="2400" dirty="0"/>
          </a:p>
          <a:p>
            <a:pPr marL="0" indent="0">
              <a:buNone/>
            </a:pPr>
            <a:r>
              <a:rPr lang="en-GB" sz="2400" b="1" dirty="0"/>
              <a:t>Confirmation bias </a:t>
            </a:r>
            <a:r>
              <a:rPr lang="en-GB" sz="2400" dirty="0"/>
              <a:t>– focus on information which confirms your existing ideas</a:t>
            </a:r>
            <a:br>
              <a:rPr lang="en-GB" sz="2400" dirty="0"/>
            </a:br>
            <a:endParaRPr lang="en-GB" sz="2400" dirty="0"/>
          </a:p>
          <a:p>
            <a:pPr marL="0" indent="0">
              <a:buNone/>
            </a:pPr>
            <a:r>
              <a:rPr lang="en-GB" sz="2400" b="1" dirty="0"/>
              <a:t>Backfire effect – </a:t>
            </a:r>
            <a:r>
              <a:rPr lang="en-GB" sz="2400" dirty="0"/>
              <a:t>Evidence to the contrary actually strengthens our beliefs</a:t>
            </a:r>
            <a:br>
              <a:rPr lang="en-GB" sz="2400" dirty="0"/>
            </a:br>
            <a:endParaRPr lang="en-GB" sz="2400" b="1" dirty="0"/>
          </a:p>
          <a:p>
            <a:pPr marL="0" indent="0">
              <a:buNone/>
            </a:pPr>
            <a:r>
              <a:rPr lang="en-GB" sz="2400" b="1" dirty="0"/>
              <a:t>Pygmalion Effect </a:t>
            </a:r>
            <a:r>
              <a:rPr lang="en-GB" sz="2400" dirty="0"/>
              <a:t>– your expectations of a learner impacts on your interaction</a:t>
            </a:r>
          </a:p>
          <a:p>
            <a:pPr marL="0" indent="0">
              <a:buNone/>
            </a:pPr>
            <a:endParaRPr lang="en-GB" sz="2400" dirty="0"/>
          </a:p>
          <a:p>
            <a:pPr marL="0" indent="0">
              <a:buNone/>
            </a:pPr>
            <a:r>
              <a:rPr lang="en-GB" sz="2400" dirty="0"/>
              <a:t>More on this in </a:t>
            </a:r>
            <a:r>
              <a:rPr lang="en-GB" sz="2400" dirty="0" err="1"/>
              <a:t>Didau</a:t>
            </a:r>
            <a:r>
              <a:rPr lang="en-GB" sz="2400" dirty="0"/>
              <a:t> (2015)</a:t>
            </a:r>
          </a:p>
          <a:p>
            <a:pPr marL="0" indent="0">
              <a:buNone/>
            </a:pPr>
            <a:endParaRPr lang="en-GB" sz="2200" dirty="0"/>
          </a:p>
          <a:p>
            <a:pPr marL="0" indent="0">
              <a:buNone/>
            </a:pPr>
            <a:endParaRPr lang="en-GB" sz="2200" dirty="0"/>
          </a:p>
        </p:txBody>
      </p:sp>
      <p:pic>
        <p:nvPicPr>
          <p:cNvPr id="5" name="Picture 4" descr="Person with idea concept">
            <a:extLst>
              <a:ext uri="{FF2B5EF4-FFF2-40B4-BE49-F238E27FC236}">
                <a16:creationId xmlns:a16="http://schemas.microsoft.com/office/drawing/2014/main" id="{A0B8B80C-5D4A-4D8F-5A90-B47D6DE36BB3}"/>
              </a:ext>
            </a:extLst>
          </p:cNvPr>
          <p:cNvPicPr>
            <a:picLocks noChangeAspect="1"/>
          </p:cNvPicPr>
          <p:nvPr/>
        </p:nvPicPr>
        <p:blipFill rotWithShape="1">
          <a:blip r:embed="rId3"/>
          <a:srcRect l="31566" r="231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793919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a:t>So what?</a:t>
            </a:r>
          </a:p>
        </p:txBody>
      </p:sp>
      <p:sp>
        <p:nvSpPr>
          <p:cNvPr id="3" name="Content Placeholder 2"/>
          <p:cNvSpPr>
            <a:spLocks noGrp="1"/>
          </p:cNvSpPr>
          <p:nvPr>
            <p:ph idx="1"/>
          </p:nvPr>
        </p:nvSpPr>
        <p:spPr>
          <a:xfrm>
            <a:off x="838200" y="1929384"/>
            <a:ext cx="10515600" cy="4251960"/>
          </a:xfrm>
        </p:spPr>
        <p:txBody>
          <a:bodyPr>
            <a:normAutofit/>
          </a:bodyPr>
          <a:lstStyle/>
          <a:p>
            <a:pPr marL="0" indent="0">
              <a:buNone/>
            </a:pPr>
            <a:r>
              <a:rPr lang="en-GB" sz="2200" dirty="0"/>
              <a:t>Experienced teachers are using heuristics that you haven’t developed yet.</a:t>
            </a:r>
          </a:p>
          <a:p>
            <a:pPr marL="0" indent="0">
              <a:buNone/>
            </a:pPr>
            <a:br>
              <a:rPr lang="en-GB" sz="2200" dirty="0"/>
            </a:br>
            <a:r>
              <a:rPr lang="en-GB" sz="2200" dirty="0"/>
              <a:t>Observation alone may not expose the ‘why’ in the choices that you see. </a:t>
            </a:r>
          </a:p>
          <a:p>
            <a:pPr marL="0" indent="0">
              <a:buNone/>
            </a:pPr>
            <a:endParaRPr lang="en-GB" sz="2200" dirty="0"/>
          </a:p>
          <a:p>
            <a:pPr marL="0" indent="0">
              <a:buNone/>
            </a:pPr>
            <a:r>
              <a:rPr lang="en-GB" sz="2200" dirty="0"/>
              <a:t>Learner drivers vs experiences drivers</a:t>
            </a:r>
          </a:p>
        </p:txBody>
      </p:sp>
    </p:spTree>
    <p:extLst>
      <p:ext uri="{BB962C8B-B14F-4D97-AF65-F5344CB8AC3E}">
        <p14:creationId xmlns:p14="http://schemas.microsoft.com/office/powerpoint/2010/main" val="18636132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dirty="0"/>
              <a:t>(almost)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358220" y="1825625"/>
            <a:ext cx="6171534" cy="3575934"/>
          </a:xfrm>
        </p:spPr>
        <p:txBody>
          <a:bodyPr>
            <a:normAutofit/>
          </a:bodyPr>
          <a:lstStyle/>
          <a:p>
            <a:pPr marL="0" indent="0">
              <a:buNone/>
            </a:pPr>
            <a:r>
              <a:rPr lang="en-GB" b="1" dirty="0"/>
              <a:t>Learning should be not too hard, and not too easy. </a:t>
            </a:r>
            <a:br>
              <a:rPr lang="en-GB" b="1" dirty="0"/>
            </a:br>
            <a:r>
              <a:rPr lang="en-GB" b="1" dirty="0"/>
              <a:t>We should organise and sequence learning to make the most of the way human beings learn.</a:t>
            </a:r>
          </a:p>
          <a:p>
            <a:pPr marL="0" indent="0">
              <a:buNone/>
            </a:pPr>
            <a:r>
              <a:rPr lang="en-GB" b="1" dirty="0"/>
              <a:t>Being aware of how your brain works can guard against build in weaknesses</a:t>
            </a:r>
          </a:p>
          <a:p>
            <a:pPr marL="0" indent="0">
              <a:buNone/>
            </a:pPr>
            <a:endParaRPr lang="en-GB" dirty="0"/>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7603082" y="1825624"/>
            <a:ext cx="4230698" cy="32475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Cognitive Load</a:t>
            </a:r>
          </a:p>
          <a:p>
            <a:pPr marL="0" indent="0">
              <a:buFont typeface="Arial" panose="020B0604020202020204" pitchFamily="34" charset="0"/>
              <a:buNone/>
            </a:pPr>
            <a:r>
              <a:rPr lang="en-GB" b="1" dirty="0"/>
              <a:t>Desirable difficulties</a:t>
            </a:r>
          </a:p>
          <a:p>
            <a:pPr marL="0" indent="0">
              <a:buFont typeface="Arial" panose="020B0604020202020204" pitchFamily="34" charset="0"/>
              <a:buNone/>
            </a:pPr>
            <a:r>
              <a:rPr lang="en-GB" b="1" dirty="0"/>
              <a:t>Schema</a:t>
            </a:r>
          </a:p>
          <a:p>
            <a:pPr marL="0" indent="0">
              <a:buNone/>
            </a:pPr>
            <a:r>
              <a:rPr lang="en-GB" b="1" dirty="0"/>
              <a:t>Dual Coding</a:t>
            </a:r>
          </a:p>
          <a:p>
            <a:pPr marL="0" indent="0">
              <a:buFont typeface="Arial" panose="020B0604020202020204" pitchFamily="34" charset="0"/>
              <a:buNone/>
            </a:pPr>
            <a:r>
              <a:rPr lang="en-GB" b="1" dirty="0"/>
              <a:t>Retrieval practice</a:t>
            </a:r>
          </a:p>
          <a:p>
            <a:pPr marL="0" indent="0">
              <a:buFont typeface="Arial" panose="020B0604020202020204" pitchFamily="34" charset="0"/>
              <a:buNone/>
            </a:pPr>
            <a:r>
              <a:rPr lang="en-GB" b="1" dirty="0"/>
              <a:t>Systems of thinking</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215093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C7A1A-61D7-B267-3030-090A24D42E3F}"/>
              </a:ext>
            </a:extLst>
          </p:cNvPr>
          <p:cNvSpPr>
            <a:spLocks noGrp="1"/>
          </p:cNvSpPr>
          <p:nvPr>
            <p:ph idx="1"/>
          </p:nvPr>
        </p:nvSpPr>
        <p:spPr>
          <a:xfrm>
            <a:off x="5076092" y="662156"/>
            <a:ext cx="6752251" cy="3575934"/>
          </a:xfrm>
        </p:spPr>
        <p:txBody>
          <a:bodyPr/>
          <a:lstStyle/>
          <a:p>
            <a:pPr marL="0" indent="0">
              <a:buNone/>
            </a:pPr>
            <a:r>
              <a:rPr lang="en-GB" b="1" dirty="0"/>
              <a:t>These ideas are necessary, but not sufficient</a:t>
            </a:r>
          </a:p>
          <a:p>
            <a:pPr marL="0" indent="0">
              <a:buNone/>
            </a:pPr>
            <a:endParaRPr lang="en-GB" b="1" dirty="0"/>
          </a:p>
          <a:p>
            <a:pPr marL="0" indent="0">
              <a:buNone/>
            </a:pPr>
            <a:r>
              <a:rPr lang="en-GB" b="1" dirty="0"/>
              <a:t>It’s your job to bring these to life in a ‘warm’ classroom – Good luck!</a:t>
            </a:r>
          </a:p>
        </p:txBody>
      </p:sp>
      <p:pic>
        <p:nvPicPr>
          <p:cNvPr id="4" name="Picture 2" descr="The Jerry Springer Show - 19th Season Final Thought - YouTube">
            <a:extLst>
              <a:ext uri="{FF2B5EF4-FFF2-40B4-BE49-F238E27FC236}">
                <a16:creationId xmlns:a16="http://schemas.microsoft.com/office/drawing/2014/main" id="{6EE92521-DD76-D71D-FBBC-45CA5D390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703" y="301625"/>
            <a:ext cx="4318324" cy="32387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Oops! Helping Children Learn Accidentally by Hywel Roberts – signed copy">
            <a:extLst>
              <a:ext uri="{FF2B5EF4-FFF2-40B4-BE49-F238E27FC236}">
                <a16:creationId xmlns:a16="http://schemas.microsoft.com/office/drawing/2014/main" id="{778D8E3A-F9A9-7CF5-9EDE-8453F45A9A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2474" y="3704491"/>
            <a:ext cx="1954391" cy="195439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A3A0EAE7-FFB7-A35B-8926-375711BDC591}"/>
              </a:ext>
            </a:extLst>
          </p:cNvPr>
          <p:cNvSpPr/>
          <p:nvPr/>
        </p:nvSpPr>
        <p:spPr>
          <a:xfrm>
            <a:off x="561109" y="4785697"/>
            <a:ext cx="6386946" cy="369332"/>
          </a:xfrm>
          <a:prstGeom prst="rect">
            <a:avLst/>
          </a:prstGeom>
        </p:spPr>
        <p:txBody>
          <a:bodyPr wrap="square">
            <a:spAutoFit/>
          </a:bodyPr>
          <a:lstStyle/>
          <a:p>
            <a:r>
              <a:rPr lang="en-GB" dirty="0">
                <a:hlinkClick r:id="rId4"/>
              </a:rPr>
              <a:t>https://www.youtube.com/watch?v=8kt3IyeEYOM</a:t>
            </a:r>
            <a:r>
              <a:rPr lang="en-GB" dirty="0"/>
              <a:t> </a:t>
            </a:r>
          </a:p>
        </p:txBody>
      </p:sp>
      <p:sp>
        <p:nvSpPr>
          <p:cNvPr id="7" name="Rectangle 6">
            <a:extLst>
              <a:ext uri="{FF2B5EF4-FFF2-40B4-BE49-F238E27FC236}">
                <a16:creationId xmlns:a16="http://schemas.microsoft.com/office/drawing/2014/main" id="{FE2DB74A-BC9B-36D7-C803-73DD4DAFFA28}"/>
              </a:ext>
            </a:extLst>
          </p:cNvPr>
          <p:cNvSpPr/>
          <p:nvPr/>
        </p:nvSpPr>
        <p:spPr>
          <a:xfrm>
            <a:off x="561109" y="5155258"/>
            <a:ext cx="7710055" cy="369332"/>
          </a:xfrm>
          <a:prstGeom prst="rect">
            <a:avLst/>
          </a:prstGeom>
        </p:spPr>
        <p:txBody>
          <a:bodyPr wrap="square">
            <a:spAutoFit/>
          </a:bodyPr>
          <a:lstStyle/>
          <a:p>
            <a:r>
              <a:rPr lang="en-GB" dirty="0">
                <a:hlinkClick r:id="rId5"/>
              </a:rPr>
              <a:t>https://www.facebook.com/CreateLearnInspire/videos/1262016680625732</a:t>
            </a:r>
            <a:r>
              <a:rPr lang="en-GB" dirty="0"/>
              <a:t> </a:t>
            </a:r>
          </a:p>
        </p:txBody>
      </p:sp>
    </p:spTree>
    <p:extLst>
      <p:ext uri="{BB962C8B-B14F-4D97-AF65-F5344CB8AC3E}">
        <p14:creationId xmlns:p14="http://schemas.microsoft.com/office/powerpoint/2010/main" val="23599159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pPr marL="0" indent="0">
              <a:buNone/>
            </a:pPr>
            <a:r>
              <a:rPr lang="en-GB" sz="1600" dirty="0"/>
              <a:t>Most links are included on specific slides. Additional full references below</a:t>
            </a:r>
          </a:p>
          <a:p>
            <a:pPr marL="0" indent="0">
              <a:buNone/>
            </a:pPr>
            <a:endParaRPr lang="en-GB" sz="1200" dirty="0"/>
          </a:p>
          <a:p>
            <a:pPr marL="0" indent="0">
              <a:buNone/>
            </a:pPr>
            <a:r>
              <a:rPr lang="en-GB" sz="1600" dirty="0" err="1"/>
              <a:t>Didau</a:t>
            </a:r>
            <a:r>
              <a:rPr lang="en-GB" sz="1600" dirty="0"/>
              <a:t>, D., 2016. </a:t>
            </a:r>
            <a:r>
              <a:rPr lang="en-GB" sz="1600" i="1" dirty="0"/>
              <a:t>What if everything you knew about education was wrong? </a:t>
            </a:r>
            <a:r>
              <a:rPr lang="en-GB" sz="1600" dirty="0"/>
              <a:t>Carmarthen. Crown House Publishing. </a:t>
            </a:r>
          </a:p>
          <a:p>
            <a:pPr marL="0" indent="0">
              <a:buNone/>
            </a:pPr>
            <a:r>
              <a:rPr lang="en-GB" sz="1600" dirty="0"/>
              <a:t>Education Endowment Foundation (2021). Cognitive Science in the classroom. Available at: </a:t>
            </a:r>
            <a:r>
              <a:rPr lang="en-GB" sz="1600" dirty="0">
                <a:hlinkClick r:id="rId3"/>
              </a:rPr>
              <a:t>https://educationendowmentfoundation.org.uk/education-evidence/evidence-reviews/cognitive-science-approaches-in-the-classroom</a:t>
            </a:r>
            <a:r>
              <a:rPr lang="en-GB" sz="1600" dirty="0"/>
              <a:t> Accessed 10.09.23</a:t>
            </a:r>
          </a:p>
          <a:p>
            <a:pPr marL="0" indent="0">
              <a:buNone/>
            </a:pPr>
            <a:r>
              <a:rPr lang="en-GB" sz="1600" dirty="0"/>
              <a:t>Macdonald K, </a:t>
            </a:r>
            <a:r>
              <a:rPr lang="en-GB" sz="1600" dirty="0" err="1"/>
              <a:t>Germine</a:t>
            </a:r>
            <a:r>
              <a:rPr lang="en-GB" sz="1600" dirty="0"/>
              <a:t> L, Anderson A, Christodoulou J and McGrath LM (2017) Dispelling the Myth: Training in Education or Neuroscience Decreases but Does Not Eliminate Beliefs in </a:t>
            </a:r>
            <a:r>
              <a:rPr lang="en-GB" sz="1600" dirty="0" err="1"/>
              <a:t>Neuromyths</a:t>
            </a:r>
            <a:r>
              <a:rPr lang="en-GB" sz="1600" dirty="0"/>
              <a:t>. </a:t>
            </a:r>
            <a:r>
              <a:rPr lang="en-GB" sz="1600" i="1" dirty="0"/>
              <a:t>Front. Psychol</a:t>
            </a:r>
            <a:r>
              <a:rPr lang="en-GB" sz="1600" dirty="0"/>
              <a:t>. 8:1314. </a:t>
            </a:r>
            <a:r>
              <a:rPr lang="en-GB" sz="1600" dirty="0" err="1"/>
              <a:t>doi</a:t>
            </a:r>
            <a:r>
              <a:rPr lang="en-GB" sz="1600" dirty="0"/>
              <a:t>: 10.3389/fpsyg.2017.01314  Available at: </a:t>
            </a:r>
            <a:r>
              <a:rPr lang="en-GB" sz="1600" dirty="0">
                <a:hlinkClick r:id="rId4"/>
              </a:rPr>
              <a:t>https://www.frontiersin.org/articles/10.3389/fpsyg.2017.01314/full</a:t>
            </a:r>
            <a:r>
              <a:rPr lang="en-GB" sz="1600" dirty="0"/>
              <a:t> Accessed 10.09.23</a:t>
            </a:r>
          </a:p>
          <a:p>
            <a:pPr marL="0" indent="0">
              <a:buNone/>
            </a:pPr>
            <a:r>
              <a:rPr lang="en-GB" sz="1600" dirty="0" err="1"/>
              <a:t>Shibli</a:t>
            </a:r>
            <a:r>
              <a:rPr lang="en-GB" sz="1600" dirty="0"/>
              <a:t>, D and West, R (2018) COGNITIVE LOAD THEORY AND ITS APPLICATION IN THE CLASSROOM. Impact. Available at: </a:t>
            </a:r>
            <a:r>
              <a:rPr lang="en-GB" sz="1600" dirty="0">
                <a:hlinkClick r:id="rId5"/>
              </a:rPr>
              <a:t>https://my.chartered.college/impact_article/cognitive-load-theory-and-its-application-in-the-classroom/</a:t>
            </a:r>
            <a:r>
              <a:rPr lang="en-GB" sz="1600" dirty="0"/>
              <a:t>  Accessed 10.09.23</a:t>
            </a:r>
          </a:p>
          <a:p>
            <a:pPr marL="0" indent="0">
              <a:buNone/>
            </a:pPr>
            <a:endParaRPr lang="en-GB" sz="1600" dirty="0"/>
          </a:p>
          <a:p>
            <a:pPr marL="0" indent="0">
              <a:buNone/>
            </a:pPr>
            <a:r>
              <a:rPr lang="en-GB" sz="1600" dirty="0"/>
              <a:t>Willingham, D (2009) </a:t>
            </a:r>
            <a:r>
              <a:rPr lang="en-GB" sz="1600" i="1" dirty="0"/>
              <a:t>Why don’t students like school? </a:t>
            </a:r>
            <a:r>
              <a:rPr lang="en-GB" sz="1600" dirty="0"/>
              <a:t>San-Francisco </a:t>
            </a:r>
            <a:r>
              <a:rPr lang="en-GB" sz="1600" dirty="0" err="1"/>
              <a:t>Jossey</a:t>
            </a:r>
            <a:r>
              <a:rPr lang="en-GB" sz="1600" dirty="0"/>
              <a:t>-Bass</a:t>
            </a:r>
          </a:p>
          <a:p>
            <a:pPr marL="0" indent="0">
              <a:buNone/>
            </a:pPr>
            <a:endParaRPr lang="en-GB" sz="1200" dirty="0"/>
          </a:p>
        </p:txBody>
      </p:sp>
    </p:spTree>
    <p:extLst>
      <p:ext uri="{BB962C8B-B14F-4D97-AF65-F5344CB8AC3E}">
        <p14:creationId xmlns:p14="http://schemas.microsoft.com/office/powerpoint/2010/main" val="2482199670"/>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80E2E00-7B20-4B2B-AEF6-D4A893FF9EDF}"/>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1F7E3E6-1D1C-49E2-9151-82C023908425}"/>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60C985E-FC23-4708-B4D6-379F0660CAF2}"/>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7708EA92-ABB3-4E99-8796-4EE09A8D7813}"/>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585204E-3B77-4DD2-9B71-A343EE5EAE37}"/>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E3DF53B-1F46-4290-96A7-A5B20849E01D}"/>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FF4404E-5506-4888-97B9-964E9F96CFE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FDB6FDC-F483-4E4E-B782-DABC397B3B4D}"/>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F5329AD-8DD7-4FAD-A348-3DE518A3EAA9}"/>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62B02A23-D089-4115-B655-AFA808E43DC9}"/>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80E4B76D-6C72-4E0C-8BA4-FDEC54914446}"/>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EA337B52-E16D-45D8-88D0-B247154636D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5F24811-E403-404B-8390-A18540228BEB}"/>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087FCDE-93FD-4D32-BDEF-8186DB1222E1}"/>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16E858B4-FC29-4BBA-BCE6-AF4FB15A93E6}"/>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David Stacey</DisplayName>
        <AccountId>35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C6C42C-625F-44EA-A1DA-EBC6D41A396E}">
  <ds:schemaRefs>
    <ds:schemaRef ds:uri="http://purl.org/dc/dcmitype/"/>
    <ds:schemaRef ds:uri="http://purl.org/dc/elements/1.1/"/>
    <ds:schemaRef ds:uri="http://schemas.microsoft.com/office/infopath/2007/PartnerControls"/>
    <ds:schemaRef ds:uri="8ee9550b-f5f4-4dde-bce5-39f4ba45c2f1"/>
    <ds:schemaRef ds:uri="http://purl.org/dc/terms/"/>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92c24619-d6d5-42cf-b618-23d930ad9f20"/>
  </ds:schemaRefs>
</ds:datastoreItem>
</file>

<file path=customXml/itemProps2.xml><?xml version="1.0" encoding="utf-8"?>
<ds:datastoreItem xmlns:ds="http://schemas.openxmlformats.org/officeDocument/2006/customXml" ds:itemID="{E8DA4318-F8F0-4265-B0C4-C6657D8C4B0D}">
  <ds:schemaRefs>
    <ds:schemaRef ds:uri="http://schemas.microsoft.com/sharepoint/v3/contenttype/forms"/>
  </ds:schemaRefs>
</ds:datastoreItem>
</file>

<file path=customXml/itemProps3.xml><?xml version="1.0" encoding="utf-8"?>
<ds:datastoreItem xmlns:ds="http://schemas.openxmlformats.org/officeDocument/2006/customXml" ds:itemID="{09FC0FCB-CCD8-4FCA-B0A5-C6CE4CF33F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3036</Words>
  <Application>Microsoft Office PowerPoint</Application>
  <PresentationFormat>Widescreen</PresentationFormat>
  <Paragraphs>270</Paragraphs>
  <Slides>39</Slides>
  <Notes>32</Notes>
  <HiddenSlides>0</HiddenSlides>
  <MMClips>2</MMClips>
  <ScaleCrop>false</ScaleCrop>
  <HeadingPairs>
    <vt:vector size="4" baseType="variant">
      <vt:variant>
        <vt:lpstr>Theme</vt:lpstr>
      </vt:variant>
      <vt:variant>
        <vt:i4>15</vt:i4>
      </vt:variant>
      <vt:variant>
        <vt:lpstr>Slide Titles</vt:lpstr>
      </vt:variant>
      <vt:variant>
        <vt:i4>39</vt:i4>
      </vt:variant>
    </vt:vector>
  </HeadingPairs>
  <TitlesOfParts>
    <vt:vector size="54" baseType="lpstr">
      <vt:lpstr>UWTSD 200_Subtitle 3</vt:lpstr>
      <vt:lpstr>UWTSD 200_Title Page</vt:lpstr>
      <vt:lpstr>UWTSD 200_Title Page 1</vt:lpstr>
      <vt:lpstr>UWTSD 200_Title Page 2</vt:lpstr>
      <vt:lpstr>UWTSD 200_Title Page 3</vt:lpstr>
      <vt:lpstr>UWTSD 200_Subtitle 1</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Cognitive Science in Education </vt:lpstr>
      <vt:lpstr>Neuro-myth or Neuro-Science?!</vt:lpstr>
      <vt:lpstr>Aims</vt:lpstr>
      <vt:lpstr>Defining terms – Science </vt:lpstr>
      <vt:lpstr>Research dispositions</vt:lpstr>
      <vt:lpstr>Some background ideas..</vt:lpstr>
      <vt:lpstr>Start at the end</vt:lpstr>
      <vt:lpstr>Cognitive Load Theory</vt:lpstr>
      <vt:lpstr>Three forms of cognitive load</vt:lpstr>
      <vt:lpstr>Three forms of cognitive load</vt:lpstr>
      <vt:lpstr>Three forms of cognitive load</vt:lpstr>
      <vt:lpstr>Three forms of cognitive load</vt:lpstr>
      <vt:lpstr>PowerPoint Presentation</vt:lpstr>
      <vt:lpstr>Discussion</vt:lpstr>
      <vt:lpstr>feedback</vt:lpstr>
      <vt:lpstr>More reading</vt:lpstr>
      <vt:lpstr>Desirable difficulties</vt:lpstr>
      <vt:lpstr>Discussion</vt:lpstr>
      <vt:lpstr>Checking in…</vt:lpstr>
      <vt:lpstr>How does memory work?</vt:lpstr>
      <vt:lpstr>Schema</vt:lpstr>
      <vt:lpstr>Schema</vt:lpstr>
      <vt:lpstr>Putting it to the test!</vt:lpstr>
      <vt:lpstr>Dual Coding</vt:lpstr>
      <vt:lpstr>Dual Coding Oli Cav</vt:lpstr>
      <vt:lpstr>PowerPoint Presentation</vt:lpstr>
      <vt:lpstr>PowerPoint Presentation</vt:lpstr>
      <vt:lpstr>So what?</vt:lpstr>
      <vt:lpstr>Retrieval practice</vt:lpstr>
      <vt:lpstr>PowerPoint Presentation</vt:lpstr>
      <vt:lpstr>PowerPoint Presentation</vt:lpstr>
      <vt:lpstr>Checking in…</vt:lpstr>
      <vt:lpstr>Thinking fast and slow</vt:lpstr>
      <vt:lpstr>PowerPoint Presentation</vt:lpstr>
      <vt:lpstr>PowerPoint Presentation</vt:lpstr>
      <vt:lpstr>So what?</vt:lpstr>
      <vt:lpstr>(almost) the end…</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Science in Education </dc:title>
  <dc:creator>Karl Jones</dc:creator>
  <cp:lastModifiedBy>David Stacey</cp:lastModifiedBy>
  <cp:revision>67</cp:revision>
  <dcterms:created xsi:type="dcterms:W3CDTF">2022-08-25T10:26:12Z</dcterms:created>
  <dcterms:modified xsi:type="dcterms:W3CDTF">2023-09-20T21:30:58Z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