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59" r:id="rId4"/>
    <p:sldId id="260" r:id="rId5"/>
    <p:sldId id="262" r:id="rId6"/>
    <p:sldId id="263" r:id="rId7"/>
    <p:sldId id="266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6963D6-2E16-2930-9B6A-F84E4B04BAF4}" v="148" dt="2024-07-08T17:48:01.6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a.org/en/about-the-ada/ada-history-and-presidents-of-the-ada/milestones-in-dentistry-timelin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F5569-F287-D63A-8FFB-559E06A0F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577" y="566408"/>
            <a:ext cx="10501223" cy="2101940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Introduction to Health and Social Care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0541E-4D10-9D8A-AAC4-599CAFDBF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577" y="2156304"/>
            <a:ext cx="8660922" cy="324428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85750">
              <a:buFont typeface="Arial,Sans-Serif" panose="020B0604020202020204" pitchFamily="34" charset="0"/>
            </a:pPr>
            <a:r>
              <a:rPr lang="en-US" b="1" dirty="0">
                <a:latin typeface="Arial"/>
                <a:cs typeface="Arial"/>
              </a:rPr>
              <a:t>Name                                 - Diyana Vasileva</a:t>
            </a:r>
          </a:p>
          <a:p>
            <a:pPr marL="285750">
              <a:buFont typeface="Arial,Sans-Serif" panose="020B0604020202020204" pitchFamily="34" charset="0"/>
            </a:pPr>
            <a:r>
              <a:rPr lang="en-US" b="1" dirty="0">
                <a:latin typeface="Arial"/>
                <a:cs typeface="Arial"/>
              </a:rPr>
              <a:t>Student ID                        - 2328440</a:t>
            </a:r>
          </a:p>
          <a:p>
            <a:pPr marL="285750">
              <a:buFont typeface="Arial,Sans-Serif" panose="020B0604020202020204" pitchFamily="34" charset="0"/>
            </a:pPr>
            <a:r>
              <a:rPr lang="en-US" b="1" dirty="0">
                <a:latin typeface="Arial"/>
                <a:cs typeface="Arial"/>
              </a:rPr>
              <a:t>Module Code and Name  -Introduction to Health            and Social Care LCH4003</a:t>
            </a:r>
          </a:p>
          <a:p>
            <a:pPr marL="285750">
              <a:buFont typeface="Arial,Sans-Serif" panose="020B0604020202020204" pitchFamily="34" charset="0"/>
            </a:pPr>
            <a:r>
              <a:rPr lang="en-US" b="1" dirty="0">
                <a:latin typeface="Arial"/>
                <a:cs typeface="Arial"/>
              </a:rPr>
              <a:t>Lecturer                             -Muhammad Aliyu   </a:t>
            </a:r>
          </a:p>
          <a:p>
            <a:pPr marL="285750">
              <a:buFont typeface="Arial,Sans-Serif" panose="020B0604020202020204" pitchFamily="34" charset="0"/>
            </a:pPr>
            <a:endParaRPr lang="en-US" b="1" dirty="0">
              <a:latin typeface="Arial"/>
              <a:cs typeface="Arial"/>
            </a:endParaRPr>
          </a:p>
          <a:p>
            <a:pPr marL="285750">
              <a:buFont typeface="Arial,Sans-Serif" panose="020B0604020202020204" pitchFamily="34" charset="0"/>
            </a:pPr>
            <a:endParaRPr lang="en-US" sz="2200" b="1" dirty="0">
              <a:latin typeface="Arial"/>
              <a:cs typeface="Arial"/>
            </a:endParaRPr>
          </a:p>
          <a:p>
            <a:pPr marL="285750">
              <a:buFont typeface="Arial,Sans-Serif" panose="020B0604020202020204" pitchFamily="34" charset="0"/>
            </a:pPr>
            <a:endParaRPr lang="en-US" sz="2200" b="1" dirty="0">
              <a:latin typeface="Arial"/>
              <a:cs typeface="Arial"/>
            </a:endParaRPr>
          </a:p>
          <a:p>
            <a:pPr marL="285750">
              <a:buFont typeface="Arial,Sans-Serif" panose="020B0604020202020204" pitchFamily="34" charset="0"/>
            </a:pPr>
            <a:r>
              <a:rPr lang="en-US" sz="2200" b="1" dirty="0">
                <a:solidFill>
                  <a:srgbClr val="FF0000"/>
                </a:solidFill>
                <a:latin typeface="Arial"/>
                <a:cs typeface="Arial"/>
              </a:rPr>
              <a:t>TASK 1</a:t>
            </a:r>
            <a:endParaRPr lang="en-US" sz="22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67216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B373F-5479-DFB0-D9AA-BBAFB9FB7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5335"/>
            <a:ext cx="4266151" cy="528517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 dirty="0"/>
              <a:t>Dental services in </a:t>
            </a:r>
            <a:br>
              <a:rPr lang="en-US" sz="3700" dirty="0"/>
            </a:br>
            <a:r>
              <a:rPr lang="en-US" sz="3700" dirty="0"/>
              <a:t>the beginning</a:t>
            </a:r>
            <a:br>
              <a:rPr lang="en-US" sz="3700" dirty="0"/>
            </a:br>
            <a:br>
              <a:rPr lang="en-US" sz="3700" dirty="0"/>
            </a:br>
            <a:r>
              <a:rPr lang="en-US" sz="3700" dirty="0"/>
              <a:t>Manual skills</a:t>
            </a:r>
            <a:br>
              <a:rPr lang="en-US" sz="3700" dirty="0"/>
            </a:br>
            <a:r>
              <a:rPr lang="en-US" sz="3700" dirty="0"/>
              <a:t>No anesthetics</a:t>
            </a:r>
            <a:br>
              <a:rPr lang="en-US" sz="3700" dirty="0"/>
            </a:br>
            <a:r>
              <a:rPr lang="en-US" sz="3700" dirty="0"/>
              <a:t>No pain relievers</a:t>
            </a:r>
            <a:br>
              <a:rPr lang="en-US" sz="3700" dirty="0"/>
            </a:br>
            <a:r>
              <a:rPr lang="en-US" sz="3700" dirty="0"/>
              <a:t>No infection control</a:t>
            </a:r>
            <a:br>
              <a:rPr lang="en-US" sz="3700" dirty="0"/>
            </a:br>
            <a:r>
              <a:rPr lang="en-US" sz="3700" dirty="0"/>
              <a:t>Free services</a:t>
            </a:r>
            <a:br>
              <a:rPr lang="en-US" sz="3700" dirty="0"/>
            </a:br>
            <a:br>
              <a:rPr lang="en-US" sz="3700" dirty="0"/>
            </a:br>
            <a:r>
              <a:rPr lang="en-US" sz="3700" dirty="0"/>
              <a:t>Are the  dentists doctors?</a:t>
            </a:r>
            <a:endParaRPr lang="en-US" dirty="0"/>
          </a:p>
        </p:txBody>
      </p:sp>
      <p:pic>
        <p:nvPicPr>
          <p:cNvPr id="4" name="Content Placeholder 3" descr="See related image detail. ALLIED PRISONERS OF WAR IN GERMANY, 1939-1945 | Imperial War Museums">
            <a:extLst>
              <a:ext uri="{FF2B5EF4-FFF2-40B4-BE49-F238E27FC236}">
                <a16:creationId xmlns:a16="http://schemas.microsoft.com/office/drawing/2014/main" id="{C8A5C2C5-4FA5-0016-0938-FEF7BAD80C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934" r="-1" b="5909"/>
          <a:stretch/>
        </p:blipFill>
        <p:spPr>
          <a:xfrm>
            <a:off x="6638988" y="-1"/>
            <a:ext cx="5553012" cy="685800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F2C2385A-6F3A-07EF-D18E-AA9E680CE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794B55E-EB5A-B230-96EA-54C8AEB19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F58827A-DDAE-A009-92D2-4F4452814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49811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06D87-44AB-4060-3471-95A350F4C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Evolution of dentistry 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AD579-910C-32AB-6477-5EA9A564C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3126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A comparative analysis between the past and the present.</a:t>
            </a:r>
          </a:p>
          <a:p>
            <a:endParaRPr lang="en-US"/>
          </a:p>
          <a:p>
            <a:r>
              <a:rPr lang="en-US" dirty="0"/>
              <a:t>Dentistry ,the branch of medicine concerned with oral health ,has witnessed  significant  advancement over the past century.</a:t>
            </a:r>
          </a:p>
          <a:p>
            <a:endParaRPr lang="en-US"/>
          </a:p>
          <a:p>
            <a:r>
              <a:rPr lang="en-US" dirty="0"/>
              <a:t>By exploring various aspects including technology, treatment methodologies, patient care, and professional education, there is a huge progress.</a:t>
            </a:r>
          </a:p>
          <a:p>
            <a:endParaRPr lang="en-US"/>
          </a:p>
          <a:p>
            <a:r>
              <a:rPr lang="en-US" dirty="0"/>
              <a:t>The evolution is remarkable.</a:t>
            </a:r>
          </a:p>
        </p:txBody>
      </p:sp>
    </p:spTree>
    <p:extLst>
      <p:ext uri="{BB962C8B-B14F-4D97-AF65-F5344CB8AC3E}">
        <p14:creationId xmlns:p14="http://schemas.microsoft.com/office/powerpoint/2010/main" val="2297165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C127B-4A02-A390-3933-094532349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Dentistry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EEA12-2581-6DB3-F977-8D6DBBF67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/>
              <a:t>Preventative</a:t>
            </a:r>
          </a:p>
          <a:p>
            <a:r>
              <a:rPr lang="en-US" sz="2400"/>
              <a:t>Restorative</a:t>
            </a:r>
          </a:p>
          <a:p>
            <a:r>
              <a:rPr lang="en-US" sz="2400"/>
              <a:t>Orthodontics</a:t>
            </a:r>
          </a:p>
          <a:p>
            <a:r>
              <a:rPr lang="en-US" sz="2400"/>
              <a:t>Cosmetic</a:t>
            </a:r>
          </a:p>
          <a:p>
            <a:r>
              <a:rPr lang="en-US" sz="2400"/>
              <a:t>Periodontics</a:t>
            </a:r>
          </a:p>
          <a:p>
            <a:r>
              <a:rPr lang="en-US" sz="2400"/>
              <a:t>Endodontics</a:t>
            </a:r>
          </a:p>
          <a:p>
            <a:r>
              <a:rPr lang="en-US" sz="2400"/>
              <a:t>Oral surgery</a:t>
            </a:r>
          </a:p>
          <a:p>
            <a:r>
              <a:rPr lang="en-US" sz="2400"/>
              <a:t>Pediatric</a:t>
            </a: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4" name="Picture 3" descr="Image result for piture with dentistry">
            <a:extLst>
              <a:ext uri="{FF2B5EF4-FFF2-40B4-BE49-F238E27FC236}">
                <a16:creationId xmlns:a16="http://schemas.microsoft.com/office/drawing/2014/main" id="{3BC1882A-A6C2-B1EF-1EFF-02829DD0D8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05" r="2942" b="-1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10626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8390F2-61D5-AF50-AABB-1B42E67AA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Dental care 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18FF8-5B6E-55AE-FFE9-56BF80D08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/>
              <a:t>Regular check-ups</a:t>
            </a:r>
          </a:p>
          <a:p>
            <a:r>
              <a:rPr lang="en-US" sz="2400"/>
              <a:t>Maintain good oral hygiene</a:t>
            </a:r>
          </a:p>
          <a:p>
            <a:r>
              <a:rPr lang="en-US" sz="2400"/>
              <a:t>Stay hydrated</a:t>
            </a:r>
          </a:p>
          <a:p>
            <a:r>
              <a:rPr lang="en-US" sz="2400"/>
              <a:t>Healthy diet</a:t>
            </a:r>
          </a:p>
          <a:p>
            <a:r>
              <a:rPr lang="en-US" sz="2400"/>
              <a:t>Quit smoking </a:t>
            </a:r>
          </a:p>
          <a:p>
            <a:r>
              <a:rPr lang="en-US" sz="2400"/>
              <a:t>Manage chronic condition</a:t>
            </a:r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86906D50-AF4C-ACF1-F36A-51A71DDE30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601" r="3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569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FD170-9BCE-EBAA-F185-03E6194AC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Is it free?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F3950-4CEC-6ED6-3AFB-326DB1089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75033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US"/>
              <a:t>In the UK dental services are provided by both NHS  and private practices.</a:t>
            </a:r>
          </a:p>
          <a:p>
            <a:pPr marL="514350" indent="-514350">
              <a:buAutoNum type="arabicPeriod"/>
            </a:pPr>
            <a:r>
              <a:rPr lang="en-US"/>
              <a:t>NHS dental services are </a:t>
            </a:r>
            <a:r>
              <a:rPr lang="en-US" dirty="0"/>
              <a:t>not entirely  free, but they are subsidized to </a:t>
            </a:r>
            <a:r>
              <a:rPr lang="en-US"/>
              <a:t>make them more affordable. That service has been categorized into three bands,each with a set fee.</a:t>
            </a:r>
          </a:p>
          <a:p>
            <a:pPr marL="0" indent="0">
              <a:buNone/>
            </a:pPr>
            <a:r>
              <a:rPr lang="en-US"/>
              <a:t>      - Band 1-25.80 pounds</a:t>
            </a:r>
            <a:endParaRPr lang="en-US" dirty="0"/>
          </a:p>
          <a:p>
            <a:pPr marL="685800" indent="0">
              <a:buNone/>
            </a:pPr>
            <a:r>
              <a:rPr lang="en-US" dirty="0"/>
              <a:t> This covers an examination, diagnosis, </a:t>
            </a:r>
            <a:r>
              <a:rPr lang="en-US"/>
              <a:t>including Xray, advices and scale and polish if needed</a:t>
            </a:r>
          </a:p>
          <a:p>
            <a:pPr marL="0" indent="0">
              <a:buNone/>
            </a:pPr>
            <a:r>
              <a:rPr lang="en-US"/>
              <a:t>       - Band 2 - 70.70 pounds</a:t>
            </a:r>
          </a:p>
          <a:p>
            <a:pPr marL="742950" indent="0">
              <a:buNone/>
            </a:pPr>
            <a:r>
              <a:rPr lang="en-US"/>
              <a:t>  Band 1 plus fillings, root canal and removing teeth    </a:t>
            </a:r>
          </a:p>
          <a:p>
            <a:pPr marL="0" indent="0">
              <a:buNone/>
            </a:pPr>
            <a:r>
              <a:rPr lang="en-US"/>
              <a:t>       - Band 3 -306,80 pounds</a:t>
            </a:r>
          </a:p>
          <a:p>
            <a:pPr marL="800100" indent="0">
              <a:buNone/>
            </a:pPr>
            <a:r>
              <a:rPr lang="en-US" dirty="0"/>
              <a:t>Band 1 and 2 plus more procedure like crowns, dentures, and bridges</a:t>
            </a:r>
          </a:p>
        </p:txBody>
      </p:sp>
    </p:spTree>
    <p:extLst>
      <p:ext uri="{BB962C8B-B14F-4D97-AF65-F5344CB8AC3E}">
        <p14:creationId xmlns:p14="http://schemas.microsoft.com/office/powerpoint/2010/main" val="2050533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Background">
            <a:extLst>
              <a:ext uri="{FF2B5EF4-FFF2-40B4-BE49-F238E27FC236}">
                <a16:creationId xmlns:a16="http://schemas.microsoft.com/office/drawing/2014/main" id="{AA857166-A416-4C5E-8AA9-5D5D1E13D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40" y="0"/>
            <a:ext cx="4617491" cy="6858000"/>
          </a:xfrm>
          <a:prstGeom prst="rect">
            <a:avLst/>
          </a:prstGeom>
          <a:ln>
            <a:noFill/>
          </a:ln>
          <a:effectLst>
            <a:outerShdw blurRad="203200" dist="88900" dir="21540000" sx="94000" sy="94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40" y="-1"/>
            <a:ext cx="4617491" cy="5136739"/>
          </a:xfrm>
          <a:prstGeom prst="rect">
            <a:avLst/>
          </a:prstGeom>
          <a:ln>
            <a:noFill/>
          </a:ln>
          <a:effectLst>
            <a:outerShdw blurRad="177800" dist="101600" dir="5400000" sx="97000" sy="97000" algn="t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F7171-5E45-F5DB-C67B-2EDF04E25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887" y="617921"/>
            <a:ext cx="3482041" cy="3988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kern="1200" dirty="0">
                <a:latin typeface="+mj-lt"/>
                <a:ea typeface="+mj-ea"/>
                <a:cs typeface="+mj-cs"/>
              </a:rPr>
              <a:t>Dental services encompass a wide</a:t>
            </a:r>
            <a:r>
              <a:rPr lang="en-US" sz="3100" dirty="0"/>
              <a:t> </a:t>
            </a:r>
            <a:r>
              <a:rPr lang="en-US" sz="3100" kern="1200" dirty="0">
                <a:latin typeface="+mj-lt"/>
                <a:ea typeface="+mj-ea"/>
                <a:cs typeface="+mj-cs"/>
              </a:rPr>
              <a:t>range </a:t>
            </a:r>
            <a:br>
              <a:rPr lang="en-US" sz="3100" kern="1200" dirty="0"/>
            </a:br>
            <a:r>
              <a:rPr lang="en-US" sz="3100" kern="1200" dirty="0">
                <a:latin typeface="+mj-lt"/>
                <a:ea typeface="+mj-ea"/>
                <a:cs typeface="+mj-cs"/>
              </a:rPr>
              <a:t>of procedures and treatments  aimed of maintaining and improving dental health.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85643-B019-3D52-969C-7D988F1C2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887" y="5394382"/>
            <a:ext cx="3482041" cy="9891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kern="1200" dirty="0">
                <a:latin typeface="+mn-lt"/>
                <a:ea typeface="+mn-ea"/>
                <a:cs typeface="+mn-cs"/>
              </a:rPr>
              <a:t>Dental care is </a:t>
            </a:r>
            <a:r>
              <a:rPr lang="en-US" dirty="0"/>
              <a:t>essential</a:t>
            </a:r>
            <a:r>
              <a:rPr lang="en-US" kern="1200" dirty="0">
                <a:latin typeface="+mn-lt"/>
                <a:ea typeface="+mn-ea"/>
                <a:cs typeface="+mn-cs"/>
              </a:rPr>
              <a:t> for maintaining oral health</a:t>
            </a:r>
            <a:r>
              <a:rPr lang="en-US" dirty="0"/>
              <a:t>.</a:t>
            </a:r>
            <a:endParaRPr lang="en-US"/>
          </a:p>
        </p:txBody>
      </p:sp>
      <p:pic>
        <p:nvPicPr>
          <p:cNvPr id="5" name="Picture 4" descr="Image result for piture with dentistry">
            <a:extLst>
              <a:ext uri="{FF2B5EF4-FFF2-40B4-BE49-F238E27FC236}">
                <a16:creationId xmlns:a16="http://schemas.microsoft.com/office/drawing/2014/main" id="{0D5313BF-FA58-779F-E55A-6BA38DA128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9145" y="1069986"/>
            <a:ext cx="6409958" cy="4807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507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0EB28-3A3A-BABD-5CB3-D088B8EC2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8371A-8D44-11D2-FCE7-18FCE2433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1. American Dental Association. (2019). Milestones in Dentistry - Chronology. Retrieved from </a:t>
            </a:r>
            <a:r>
              <a:rPr lang="en-US" dirty="0">
                <a:solidFill>
                  <a:srgbClr val="1155CC"/>
                </a:solidFill>
                <a:latin typeface="Arial"/>
                <a:cs typeface="Arial"/>
                <a:hlinkClick r:id="rId2"/>
              </a:rPr>
              <a:t>https://www.ada.org/en/about-the-ada/ada-history-and-presidents-of-the-ada/milestones-in-dentistry-timeline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2. Carr, G. B. (2009). Dental Diagnosis: A Century of Progress. International Scholarly Research Notices, 2009, 925436. doi: 10.1155/2009/9254363. 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3.Ehrlich, B. (2015). A review of dental milestones over the past 100 years. Pediatric Dentistry, 37(2), 238-245.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4. Grant, L. (2009). Dentistry: An Illustrated History. Abrams.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5. Kalmus, H. W. (2015). History of Preventive Dentistry in the 20th Century. Journal of Dental Research, 94(3_suppl), 27S–36S.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6. Kumar, N., Choubey, S., &amp; Pandey, V. V. (2017). Radiology in Dentistry: A Perfect Symbiosis. Journal of Orofacial Sciences, 9(1), 2-5.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7. Pyle, M. A., &amp; Libbee, E. L. (2007). Dental Hygiene Curriculum Evolution: Implications for the Future. Journal of Dental Education, 71(4), 444-450.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8. Sanz, M. (2018). Dental updates over the last century. Nature Reviews Dentistry, 15(6), 321. doi: 10.1038/s41584-018-0036-59. 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9.Sykes, L. M., Gong, S. G., &amp; Styers, R. (2014). Evolution of Modern Dental Materials. Practical Procedures &amp; Aesthetic Dentistry, 26(9), 44-51.</a:t>
            </a:r>
            <a:endParaRPr lang="en-US"/>
          </a:p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10. Wray, D., &amp; Stenhouse, D. (2013). Dentistry Then and Now—Extraordinary Changes in the Past Hundred Years—Have Increased Both the Quality and Length of Our Dental Patients’ Lives. The Scottish Dental Magazine, 7(10), 14-18.</a:t>
            </a:r>
            <a:endParaRPr lang="en-US"/>
          </a:p>
          <a:p>
            <a:endParaRPr lang="en-US" dirty="0">
              <a:solidFill>
                <a:srgbClr val="1155CC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853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Introduction to Health and Social Care</vt:lpstr>
      <vt:lpstr>Dental services in  the beginning  Manual skills No anesthetics No pain relievers No infection control Free services  Are the  dentists doctors?</vt:lpstr>
      <vt:lpstr>Evolution of dentistry services</vt:lpstr>
      <vt:lpstr>Dentistry</vt:lpstr>
      <vt:lpstr>Dental care tips</vt:lpstr>
      <vt:lpstr>Is it free?</vt:lpstr>
      <vt:lpstr>Dental services encompass a wide range  of procedures and treatments  aimed of maintaining and improving dental health.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254</cp:revision>
  <dcterms:created xsi:type="dcterms:W3CDTF">2024-06-25T13:08:48Z</dcterms:created>
  <dcterms:modified xsi:type="dcterms:W3CDTF">2024-07-08T17:48:52Z</dcterms:modified>
</cp:coreProperties>
</file>