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8" r:id="rId2"/>
  </p:sldMasterIdLst>
  <p:sldIdLst>
    <p:sldId id="256" r:id="rId3"/>
    <p:sldId id="263" r:id="rId4"/>
    <p:sldId id="257" r:id="rId5"/>
    <p:sldId id="258" r:id="rId6"/>
    <p:sldId id="259" r:id="rId7"/>
    <p:sldId id="260"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D1A435-CF8B-484B-B6F7-FF40DA39747C}" v="26" dt="2021-11-23T10:44:06.813"/>
  </p1510:revLst>
</p1510:revInfo>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113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nia Anne" userId="87349486-5158-4108-ae37-100a40338ede" providerId="ADAL" clId="{32D1A435-CF8B-484B-B6F7-FF40DA39747C}"/>
    <pc:docChg chg="undo redo custSel addSld delSld modSld sldOrd">
      <pc:chgData name="Sonia Anne" userId="87349486-5158-4108-ae37-100a40338ede" providerId="ADAL" clId="{32D1A435-CF8B-484B-B6F7-FF40DA39747C}" dt="2021-11-23T10:54:13.306" v="96" actId="20577"/>
      <pc:docMkLst>
        <pc:docMk/>
      </pc:docMkLst>
      <pc:sldChg chg="modSp mod">
        <pc:chgData name="Sonia Anne" userId="87349486-5158-4108-ae37-100a40338ede" providerId="ADAL" clId="{32D1A435-CF8B-484B-B6F7-FF40DA39747C}" dt="2021-11-23T10:54:13.306" v="96" actId="20577"/>
        <pc:sldMkLst>
          <pc:docMk/>
          <pc:sldMk cId="3712718447" sldId="261"/>
        </pc:sldMkLst>
        <pc:spChg chg="mod">
          <ac:chgData name="Sonia Anne" userId="87349486-5158-4108-ae37-100a40338ede" providerId="ADAL" clId="{32D1A435-CF8B-484B-B6F7-FF40DA39747C}" dt="2021-11-23T10:54:13.306" v="96" actId="20577"/>
          <ac:spMkLst>
            <pc:docMk/>
            <pc:sldMk cId="3712718447" sldId="261"/>
            <ac:spMk id="3" creationId="{ECF194AB-3B1F-41D5-9AD1-20E2438BE06C}"/>
          </ac:spMkLst>
        </pc:spChg>
      </pc:sldChg>
      <pc:sldChg chg="add ord">
        <pc:chgData name="Sonia Anne" userId="87349486-5158-4108-ae37-100a40338ede" providerId="ADAL" clId="{32D1A435-CF8B-484B-B6F7-FF40DA39747C}" dt="2021-11-23T10:04:25.342" v="6"/>
        <pc:sldMkLst>
          <pc:docMk/>
          <pc:sldMk cId="2863773751" sldId="264"/>
        </pc:sldMkLst>
      </pc:sldChg>
      <pc:sldChg chg="del">
        <pc:chgData name="Sonia Anne" userId="87349486-5158-4108-ae37-100a40338ede" providerId="ADAL" clId="{32D1A435-CF8B-484B-B6F7-FF40DA39747C}" dt="2021-11-23T10:23:42.565" v="7"/>
        <pc:sldMkLst>
          <pc:docMk/>
          <pc:sldMk cId="88963162" sldId="275"/>
        </pc:sldMkLst>
      </pc:sldChg>
      <pc:sldChg chg="modSp mod">
        <pc:chgData name="Sonia Anne" userId="87349486-5158-4108-ae37-100a40338ede" providerId="ADAL" clId="{32D1A435-CF8B-484B-B6F7-FF40DA39747C}" dt="2021-11-23T10:42:16.454" v="8" actId="27636"/>
        <pc:sldMkLst>
          <pc:docMk/>
          <pc:sldMk cId="1719719603" sldId="286"/>
        </pc:sldMkLst>
        <pc:spChg chg="mod">
          <ac:chgData name="Sonia Anne" userId="87349486-5158-4108-ae37-100a40338ede" providerId="ADAL" clId="{32D1A435-CF8B-484B-B6F7-FF40DA39747C}" dt="2021-11-23T10:42:16.454" v="8" actId="27636"/>
          <ac:spMkLst>
            <pc:docMk/>
            <pc:sldMk cId="1719719603" sldId="286"/>
            <ac:spMk id="3" creationId="{4BE77B0A-B570-ED41-84EA-97D6CA7BE5B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11/23/2021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11235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00584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436516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1068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682942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7190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73286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844867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11/23/2021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917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669594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60156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2.jp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11/23/2021</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11/23/2021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97497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4080D6-34DE-4277-97CC-2FB381284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reaching for a paper on a table full of paper and sticky notes">
            <a:extLst>
              <a:ext uri="{FF2B5EF4-FFF2-40B4-BE49-F238E27FC236}">
                <a16:creationId xmlns:a16="http://schemas.microsoft.com/office/drawing/2014/main" id="{25771D09-C074-4046-927B-5341A0A9FA62}"/>
              </a:ext>
            </a:extLst>
          </p:cNvPr>
          <p:cNvPicPr>
            <a:picLocks noChangeAspect="1"/>
          </p:cNvPicPr>
          <p:nvPr/>
        </p:nvPicPr>
        <p:blipFill rotWithShape="1">
          <a:blip r:embed="rId2">
            <a:alphaModFix amt="40000"/>
          </a:blip>
          <a:srcRect t="8913" b="6817"/>
          <a:stretch/>
        </p:blipFill>
        <p:spPr>
          <a:xfrm>
            <a:off x="20" y="10"/>
            <a:ext cx="12191980" cy="6857990"/>
          </a:xfrm>
          <a:prstGeom prst="rect">
            <a:avLst/>
          </a:prstGeom>
        </p:spPr>
      </p:pic>
      <p:sp>
        <p:nvSpPr>
          <p:cNvPr id="2" name="Title 1">
            <a:extLst>
              <a:ext uri="{FF2B5EF4-FFF2-40B4-BE49-F238E27FC236}">
                <a16:creationId xmlns:a16="http://schemas.microsoft.com/office/drawing/2014/main" id="{46627D42-A566-48D6-9A88-121761D3BFC8}"/>
              </a:ext>
            </a:extLst>
          </p:cNvPr>
          <p:cNvSpPr>
            <a:spLocks noGrp="1"/>
          </p:cNvSpPr>
          <p:nvPr>
            <p:ph type="ctrTitle"/>
          </p:nvPr>
        </p:nvSpPr>
        <p:spPr>
          <a:xfrm>
            <a:off x="2928401" y="1380068"/>
            <a:ext cx="8574622" cy="2616199"/>
          </a:xfrm>
        </p:spPr>
        <p:txBody>
          <a:bodyPr>
            <a:normAutofit/>
          </a:bodyPr>
          <a:lstStyle/>
          <a:p>
            <a:pPr>
              <a:lnSpc>
                <a:spcPct val="90000"/>
              </a:lnSpc>
            </a:pPr>
            <a:r>
              <a:rPr lang="en-GB" sz="5100" dirty="0">
                <a:latin typeface="Arial" panose="020B0604020202020204" pitchFamily="34" charset="0"/>
                <a:cs typeface="Arial" panose="020B0604020202020204" pitchFamily="34" charset="0"/>
              </a:rPr>
              <a:t>Presentation-Strategies for Effective Communication in a Business Setting.   </a:t>
            </a:r>
          </a:p>
        </p:txBody>
      </p:sp>
      <p:sp>
        <p:nvSpPr>
          <p:cNvPr id="3" name="Subtitle 2">
            <a:extLst>
              <a:ext uri="{FF2B5EF4-FFF2-40B4-BE49-F238E27FC236}">
                <a16:creationId xmlns:a16="http://schemas.microsoft.com/office/drawing/2014/main" id="{B881500A-F26F-4615-A9AC-50AE575767A5}"/>
              </a:ext>
            </a:extLst>
          </p:cNvPr>
          <p:cNvSpPr>
            <a:spLocks noGrp="1"/>
          </p:cNvSpPr>
          <p:nvPr>
            <p:ph type="subTitle" idx="1"/>
          </p:nvPr>
        </p:nvSpPr>
        <p:spPr>
          <a:xfrm>
            <a:off x="4515377" y="3996267"/>
            <a:ext cx="6987645" cy="1388534"/>
          </a:xfrm>
        </p:spPr>
        <p:txBody>
          <a:bodyPr>
            <a:normAutofit/>
          </a:bodyPr>
          <a:lstStyle/>
          <a:p>
            <a:r>
              <a:rPr lang="en-GB">
                <a:latin typeface="Arial" panose="020B0604020202020204" pitchFamily="34" charset="0"/>
                <a:cs typeface="Arial" panose="020B0604020202020204" pitchFamily="34" charset="0"/>
              </a:rPr>
              <a:t>Student Name:          Sonia Dworkin </a:t>
            </a:r>
          </a:p>
          <a:p>
            <a:r>
              <a:rPr lang="en-GB">
                <a:latin typeface="Arial" panose="020B0604020202020204" pitchFamily="34" charset="0"/>
                <a:cs typeface="Arial" panose="020B0604020202020204" pitchFamily="34" charset="0"/>
              </a:rPr>
              <a:t>  Student ID Number:            2028974 </a:t>
            </a:r>
          </a:p>
          <a:p>
            <a:r>
              <a:rPr lang="en-GB">
                <a:latin typeface="Arial" panose="020B0604020202020204" pitchFamily="34" charset="0"/>
                <a:cs typeface="Arial" panose="020B0604020202020204" pitchFamily="34" charset="0"/>
              </a:rPr>
              <a:t>Module Code:                BMSW4002  </a:t>
            </a:r>
          </a:p>
        </p:txBody>
      </p:sp>
    </p:spTree>
    <p:extLst>
      <p:ext uri="{BB962C8B-B14F-4D97-AF65-F5344CB8AC3E}">
        <p14:creationId xmlns:p14="http://schemas.microsoft.com/office/powerpoint/2010/main" val="240616620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7317B-2925-44ED-9E15-5B2765B2EF69}"/>
              </a:ext>
            </a:extLst>
          </p:cNvPr>
          <p:cNvSpPr>
            <a:spLocks noGrp="1"/>
          </p:cNvSpPr>
          <p:nvPr>
            <p:ph type="title"/>
          </p:nvPr>
        </p:nvSpPr>
        <p:spPr>
          <a:xfrm>
            <a:off x="1484312" y="685800"/>
            <a:ext cx="5747778" cy="1752599"/>
          </a:xfrm>
        </p:spPr>
        <p:txBody>
          <a:bodyPr>
            <a:normAutofit/>
          </a:bodyPr>
          <a:lstStyle/>
          <a:p>
            <a:pPr>
              <a:lnSpc>
                <a:spcPct val="90000"/>
              </a:lnSpc>
            </a:pPr>
            <a:r>
              <a:rPr lang="en-GB" sz="2800">
                <a:latin typeface="Arial" panose="020B0604020202020204" pitchFamily="34" charset="0"/>
                <a:cs typeface="Arial" panose="020B0604020202020204" pitchFamily="34" charset="0"/>
              </a:rPr>
              <a:t>How does the organisation use the theories relating to models of Communication? </a:t>
            </a:r>
            <a:br>
              <a:rPr lang="en-GB" sz="2800">
                <a:latin typeface="Arial" panose="020B0604020202020204" pitchFamily="34" charset="0"/>
                <a:cs typeface="Arial" panose="020B0604020202020204" pitchFamily="34" charset="0"/>
              </a:rPr>
            </a:br>
            <a:endParaRPr lang="en-GB" sz="2800"/>
          </a:p>
        </p:txBody>
      </p:sp>
      <p:sp>
        <p:nvSpPr>
          <p:cNvPr id="3" name="Content Placeholder 2">
            <a:extLst>
              <a:ext uri="{FF2B5EF4-FFF2-40B4-BE49-F238E27FC236}">
                <a16:creationId xmlns:a16="http://schemas.microsoft.com/office/drawing/2014/main" id="{72FE6666-0A31-4EE3-A98C-683E62B777EE}"/>
              </a:ext>
            </a:extLst>
          </p:cNvPr>
          <p:cNvSpPr>
            <a:spLocks noGrp="1"/>
          </p:cNvSpPr>
          <p:nvPr>
            <p:ph idx="1"/>
          </p:nvPr>
        </p:nvSpPr>
        <p:spPr>
          <a:xfrm>
            <a:off x="1484311" y="2666999"/>
            <a:ext cx="5747778" cy="3124201"/>
          </a:xfrm>
        </p:spPr>
        <p:txBody>
          <a:bodyPr>
            <a:normAutofit/>
          </a:bodyPr>
          <a:lstStyle/>
          <a:p>
            <a:pPr>
              <a:lnSpc>
                <a:spcPct val="90000"/>
              </a:lnSpc>
            </a:pPr>
            <a:r>
              <a:rPr lang="en-GB" sz="1100" dirty="0">
                <a:latin typeface="Arial" panose="020B0604020202020204" pitchFamily="34" charset="0"/>
                <a:cs typeface="Arial" panose="020B0604020202020204" pitchFamily="34" charset="0"/>
              </a:rPr>
              <a:t>Tesco uses the "Mayo theory" in everything he does in the company, communication is an extremely important factor in motivating employees. </a:t>
            </a:r>
          </a:p>
          <a:p>
            <a:pPr>
              <a:lnSpc>
                <a:spcPct val="90000"/>
              </a:lnSpc>
            </a:pPr>
            <a:r>
              <a:rPr lang="en-GB" sz="1100" i="0" dirty="0">
                <a:effectLst/>
                <a:latin typeface="Arial" panose="020B0604020202020204" pitchFamily="34" charset="0"/>
                <a:cs typeface="Arial" panose="020B0604020202020204" pitchFamily="34" charset="0"/>
              </a:rPr>
              <a:t>Communication At Tesco, Mayo's theory is considered to operate across the company. Communication is crucial to motivating employees. These can be individual discussions with managers, company intranet, newsletters, or more formal structures such as assessments. </a:t>
            </a:r>
          </a:p>
          <a:p>
            <a:pPr>
              <a:lnSpc>
                <a:spcPct val="90000"/>
              </a:lnSpc>
            </a:pPr>
            <a:r>
              <a:rPr lang="en-GB" sz="1100" dirty="0">
                <a:latin typeface="Arial" panose="020B0604020202020204" pitchFamily="34" charset="0"/>
                <a:cs typeface="Arial" panose="020B0604020202020204" pitchFamily="34" charset="0"/>
              </a:rPr>
              <a:t>Elton Mayo developed his theory in (1924-1932) based on human relations. </a:t>
            </a:r>
          </a:p>
          <a:p>
            <a:pPr>
              <a:lnSpc>
                <a:spcPct val="90000"/>
              </a:lnSpc>
            </a:pPr>
            <a:r>
              <a:rPr lang="en-GB" sz="1100" dirty="0">
                <a:latin typeface="Arial" panose="020B0604020202020204" pitchFamily="34" charset="0"/>
                <a:cs typeface="Arial" panose="020B0604020202020204" pitchFamily="34" charset="0"/>
              </a:rPr>
              <a:t>Abraham Maslow developed his theory in (1943) based on human needs.</a:t>
            </a:r>
          </a:p>
        </p:txBody>
      </p:sp>
      <p:pic>
        <p:nvPicPr>
          <p:cNvPr id="1028" name="Picture 4" descr="See the source image">
            <a:extLst>
              <a:ext uri="{FF2B5EF4-FFF2-40B4-BE49-F238E27FC236}">
                <a16:creationId xmlns:a16="http://schemas.microsoft.com/office/drawing/2014/main" id="{65D81A45-A9E2-4260-BC19-8251E0820C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96887" y="645285"/>
            <a:ext cx="3262191" cy="2520043"/>
          </a:xfrm>
          <a:prstGeom prst="roundRect">
            <a:avLst>
              <a:gd name="adj" fmla="val 34013"/>
            </a:avLst>
          </a:prstGeom>
          <a:no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pic>
        <p:nvPicPr>
          <p:cNvPr id="1026" name="Picture 2" descr="Visual search query image">
            <a:extLst>
              <a:ext uri="{FF2B5EF4-FFF2-40B4-BE49-F238E27FC236}">
                <a16:creationId xmlns:a16="http://schemas.microsoft.com/office/drawing/2014/main" id="{8D0B230E-5845-4BFC-8D37-4BDCBB72ADB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70415" y="3423522"/>
            <a:ext cx="3915135" cy="2457372"/>
          </a:xfrm>
          <a:prstGeom prst="roundRect">
            <a:avLst>
              <a:gd name="adj" fmla="val 4380"/>
            </a:avLst>
          </a:prstGeom>
          <a:no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815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A00B-99A6-472F-8751-3BEBB1F9E50C}"/>
              </a:ext>
            </a:extLst>
          </p:cNvPr>
          <p:cNvSpPr>
            <a:spLocks noGrp="1"/>
          </p:cNvSpPr>
          <p:nvPr>
            <p:ph type="title"/>
          </p:nvPr>
        </p:nvSpPr>
        <p:spPr>
          <a:xfrm>
            <a:off x="1882588" y="376518"/>
            <a:ext cx="5249732" cy="1430768"/>
          </a:xfrm>
        </p:spPr>
        <p:txBody>
          <a:bodyPr>
            <a:normAutofit/>
          </a:bodyPr>
          <a:lstStyle/>
          <a:p>
            <a:pPr>
              <a:lnSpc>
                <a:spcPct val="90000"/>
              </a:lnSpc>
            </a:pPr>
            <a:r>
              <a:rPr lang="en-GB" sz="1600" b="1" dirty="0">
                <a:latin typeface="Arial" panose="020B0604020202020204" pitchFamily="34" charset="0"/>
                <a:cs typeface="Arial" panose="020B0604020202020204" pitchFamily="34" charset="0"/>
              </a:rPr>
              <a:t>Group Presentation slides</a:t>
            </a:r>
            <a:br>
              <a:rPr lang="en-GB" sz="1600" b="1"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SONIA DWORKIN</a:t>
            </a:r>
            <a:br>
              <a:rPr lang="en-GB" sz="1600" b="1"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BIANCA  CALTEA</a:t>
            </a:r>
            <a:br>
              <a:rPr lang="en-GB" sz="1600" b="1"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LAISVYDAS ZIBALAS  </a:t>
            </a:r>
          </a:p>
        </p:txBody>
      </p:sp>
      <p:sp>
        <p:nvSpPr>
          <p:cNvPr id="3" name="Content Placeholder 2">
            <a:extLst>
              <a:ext uri="{FF2B5EF4-FFF2-40B4-BE49-F238E27FC236}">
                <a16:creationId xmlns:a16="http://schemas.microsoft.com/office/drawing/2014/main" id="{9137344D-4228-4ADF-8660-09D0E277908B}"/>
              </a:ext>
            </a:extLst>
          </p:cNvPr>
          <p:cNvSpPr>
            <a:spLocks noGrp="1"/>
          </p:cNvSpPr>
          <p:nvPr>
            <p:ph idx="1"/>
          </p:nvPr>
        </p:nvSpPr>
        <p:spPr>
          <a:xfrm>
            <a:off x="1484311" y="2119257"/>
            <a:ext cx="5747778" cy="3671944"/>
          </a:xfrm>
        </p:spPr>
        <p:txBody>
          <a:bodyPr>
            <a:normAutofit fontScale="92500" lnSpcReduction="10000"/>
          </a:bodyPr>
          <a:lstStyle/>
          <a:p>
            <a:pPr marL="0" indent="0">
              <a:lnSpc>
                <a:spcPct val="90000"/>
              </a:lnSpc>
              <a:buNone/>
            </a:pPr>
            <a:r>
              <a:rPr lang="en-GB" sz="1600" dirty="0">
                <a:latin typeface="Arial" panose="020B0604020202020204" pitchFamily="34" charset="0"/>
                <a:cs typeface="Arial" panose="020B0604020202020204" pitchFamily="34" charset="0"/>
              </a:rPr>
              <a:t>How does the organisation use the theories relating to models of Communication? </a:t>
            </a:r>
          </a:p>
          <a:p>
            <a:pPr marL="0" indent="0">
              <a:lnSpc>
                <a:spcPct val="90000"/>
              </a:lnSpc>
              <a:buNone/>
            </a:pPr>
            <a:r>
              <a:rPr lang="en-GB" sz="1600" dirty="0">
                <a:latin typeface="Arial" panose="020B0604020202020204" pitchFamily="34" charset="0"/>
                <a:cs typeface="Arial" panose="020B0604020202020204" pitchFamily="34" charset="0"/>
              </a:rPr>
              <a:t>Tesco uses the "Mayo theory" in everything it does throughout the company, communication is an extremely important factor in employee motivation. </a:t>
            </a:r>
          </a:p>
          <a:p>
            <a:pPr marL="0" indent="0">
              <a:lnSpc>
                <a:spcPct val="90000"/>
              </a:lnSpc>
              <a:buNone/>
            </a:pPr>
            <a:r>
              <a:rPr lang="en-GB" sz="1600" b="1" u="sng" dirty="0">
                <a:latin typeface="Arial" panose="020B0604020202020204" pitchFamily="34" charset="0"/>
                <a:cs typeface="Arial" panose="020B0604020202020204" pitchFamily="34" charset="0"/>
              </a:rPr>
              <a:t>7 different channels of communication. </a:t>
            </a:r>
          </a:p>
          <a:p>
            <a:pPr marL="0" indent="0">
              <a:lnSpc>
                <a:spcPct val="90000"/>
              </a:lnSpc>
              <a:buNone/>
            </a:pPr>
            <a:r>
              <a:rPr lang="en-GB" sz="1600" dirty="0">
                <a:latin typeface="Arial" panose="020B0604020202020204" pitchFamily="34" charset="0"/>
                <a:cs typeface="Arial" panose="020B0604020202020204" pitchFamily="34" charset="0"/>
              </a:rPr>
              <a:t>Face-to-Face communication</a:t>
            </a:r>
          </a:p>
          <a:p>
            <a:pPr marL="0" indent="0">
              <a:lnSpc>
                <a:spcPct val="90000"/>
              </a:lnSpc>
              <a:buNone/>
            </a:pPr>
            <a:r>
              <a:rPr lang="en-GB" sz="1600" dirty="0">
                <a:latin typeface="Arial" panose="020B0604020202020204" pitchFamily="34" charset="0"/>
                <a:cs typeface="Arial" panose="020B0604020202020204" pitchFamily="34" charset="0"/>
              </a:rPr>
              <a:t>Video conferencing </a:t>
            </a:r>
          </a:p>
          <a:p>
            <a:pPr marL="0" indent="0">
              <a:lnSpc>
                <a:spcPct val="90000"/>
              </a:lnSpc>
              <a:buNone/>
            </a:pPr>
            <a:r>
              <a:rPr lang="en-GB" sz="1600" dirty="0">
                <a:latin typeface="Arial" panose="020B0604020202020204" pitchFamily="34" charset="0"/>
                <a:cs typeface="Arial" panose="020B0604020202020204" pitchFamily="34" charset="0"/>
              </a:rPr>
              <a:t>Phone calls </a:t>
            </a:r>
          </a:p>
          <a:p>
            <a:pPr marL="0" indent="0">
              <a:lnSpc>
                <a:spcPct val="90000"/>
              </a:lnSpc>
              <a:buNone/>
            </a:pPr>
            <a:r>
              <a:rPr lang="en-GB" sz="1600" dirty="0">
                <a:latin typeface="Arial" panose="020B0604020202020204" pitchFamily="34" charset="0"/>
                <a:cs typeface="Arial" panose="020B0604020202020204" pitchFamily="34" charset="0"/>
              </a:rPr>
              <a:t>Emails </a:t>
            </a:r>
          </a:p>
          <a:p>
            <a:pPr marL="0" indent="0">
              <a:lnSpc>
                <a:spcPct val="90000"/>
              </a:lnSpc>
              <a:buNone/>
            </a:pPr>
            <a:r>
              <a:rPr lang="en-GB" sz="1600" dirty="0">
                <a:latin typeface="Arial" panose="020B0604020202020204" pitchFamily="34" charset="0"/>
                <a:cs typeface="Arial" panose="020B0604020202020204" pitchFamily="34" charset="0"/>
              </a:rPr>
              <a:t>Text messages </a:t>
            </a:r>
          </a:p>
          <a:p>
            <a:pPr marL="0" indent="0">
              <a:lnSpc>
                <a:spcPct val="90000"/>
              </a:lnSpc>
              <a:buNone/>
            </a:pPr>
            <a:r>
              <a:rPr lang="en-GB" sz="1600" dirty="0">
                <a:latin typeface="Arial" panose="020B0604020202020204" pitchFamily="34" charset="0"/>
                <a:cs typeface="Arial" panose="020B0604020202020204" pitchFamily="34" charset="0"/>
              </a:rPr>
              <a:t>Online message platforms.</a:t>
            </a:r>
          </a:p>
          <a:p>
            <a:pPr marL="0" indent="0">
              <a:lnSpc>
                <a:spcPct val="90000"/>
              </a:lnSpc>
              <a:buNone/>
            </a:pPr>
            <a:r>
              <a:rPr lang="en-GB" sz="1600" dirty="0">
                <a:latin typeface="Arial" panose="020B0604020202020204" pitchFamily="34" charset="0"/>
                <a:cs typeface="Arial" panose="020B0604020202020204" pitchFamily="34" charset="0"/>
              </a:rPr>
              <a:t>Social media</a:t>
            </a:r>
          </a:p>
          <a:p>
            <a:pPr marL="0" indent="0">
              <a:lnSpc>
                <a:spcPct val="90000"/>
              </a:lnSpc>
              <a:buNone/>
            </a:pPr>
            <a:endParaRPr lang="en-GB" sz="1600" dirty="0">
              <a:latin typeface="Arial" panose="020B0604020202020204" pitchFamily="34" charset="0"/>
              <a:cs typeface="Arial" panose="020B0604020202020204" pitchFamily="34" charset="0"/>
            </a:endParaRPr>
          </a:p>
          <a:p>
            <a:pPr marL="0" indent="0">
              <a:lnSpc>
                <a:spcPct val="90000"/>
              </a:lnSpc>
              <a:buNone/>
            </a:pPr>
            <a:endParaRPr lang="en-GB" sz="1600" dirty="0">
              <a:latin typeface="Arial" panose="020B0604020202020204" pitchFamily="34" charset="0"/>
              <a:cs typeface="Arial" panose="020B0604020202020204" pitchFamily="34" charset="0"/>
            </a:endParaRPr>
          </a:p>
          <a:p>
            <a:pPr marL="0" indent="0">
              <a:lnSpc>
                <a:spcPct val="90000"/>
              </a:lnSpc>
              <a:buNone/>
            </a:pPr>
            <a:endParaRPr lang="en-GB" dirty="0">
              <a:latin typeface="Arial" panose="020B0604020202020204" pitchFamily="34" charset="0"/>
              <a:cs typeface="Arial" panose="020B0604020202020204" pitchFamily="34" charset="0"/>
            </a:endParaRPr>
          </a:p>
        </p:txBody>
      </p:sp>
      <p:pic>
        <p:nvPicPr>
          <p:cNvPr id="1028" name="Picture 4" descr="See the source image">
            <a:extLst>
              <a:ext uri="{FF2B5EF4-FFF2-40B4-BE49-F238E27FC236}">
                <a16:creationId xmlns:a16="http://schemas.microsoft.com/office/drawing/2014/main" id="{22E60E15-6FEA-42C9-803C-29B5237EF34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52943" y="1045851"/>
            <a:ext cx="4394956" cy="1912502"/>
          </a:xfrm>
          <a:prstGeom prst="roundRect">
            <a:avLst>
              <a:gd name="adj" fmla="val 4380"/>
            </a:avLst>
          </a:prstGeom>
          <a:no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pic>
        <p:nvPicPr>
          <p:cNvPr id="1026" name="Picture 2" descr="See the source image">
            <a:extLst>
              <a:ext uri="{FF2B5EF4-FFF2-40B4-BE49-F238E27FC236}">
                <a16:creationId xmlns:a16="http://schemas.microsoft.com/office/drawing/2014/main" id="{9CD3C5A6-87D4-4714-89EC-3D04514C1E8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52943" y="3603813"/>
            <a:ext cx="4365973" cy="1754472"/>
          </a:xfrm>
          <a:prstGeom prst="roundRect">
            <a:avLst>
              <a:gd name="adj" fmla="val 4380"/>
            </a:avLst>
          </a:prstGeom>
          <a:no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300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4AA67C-186C-40BD-B487-93807E33429A}"/>
              </a:ext>
            </a:extLst>
          </p:cNvPr>
          <p:cNvSpPr>
            <a:spLocks noGrp="1"/>
          </p:cNvSpPr>
          <p:nvPr>
            <p:ph type="title"/>
          </p:nvPr>
        </p:nvSpPr>
        <p:spPr/>
        <p:txBody>
          <a:bodyPr>
            <a:normAutofit fontScale="90000"/>
          </a:bodyPr>
          <a:lstStyle/>
          <a:p>
            <a:r>
              <a:rPr lang="en-GB" dirty="0"/>
              <a:t>What are the channels of communication used by the organisation and channels that can be used to improve communication?</a:t>
            </a:r>
          </a:p>
        </p:txBody>
      </p:sp>
      <p:sp>
        <p:nvSpPr>
          <p:cNvPr id="5" name="Text Placeholder 4">
            <a:extLst>
              <a:ext uri="{FF2B5EF4-FFF2-40B4-BE49-F238E27FC236}">
                <a16:creationId xmlns:a16="http://schemas.microsoft.com/office/drawing/2014/main" id="{7EBA31C9-96B0-4603-A483-34139959822E}"/>
              </a:ext>
            </a:extLst>
          </p:cNvPr>
          <p:cNvSpPr>
            <a:spLocks noGrp="1"/>
          </p:cNvSpPr>
          <p:nvPr>
            <p:ph type="body" idx="1"/>
          </p:nvPr>
        </p:nvSpPr>
        <p:spPr/>
        <p:txBody>
          <a:bodyPr/>
          <a:lstStyle/>
          <a:p>
            <a:r>
              <a:rPr lang="en-GB" dirty="0"/>
              <a:t>Tesco introduces new initiative</a:t>
            </a:r>
          </a:p>
        </p:txBody>
      </p:sp>
      <p:sp>
        <p:nvSpPr>
          <p:cNvPr id="6" name="Content Placeholder 5">
            <a:extLst>
              <a:ext uri="{FF2B5EF4-FFF2-40B4-BE49-F238E27FC236}">
                <a16:creationId xmlns:a16="http://schemas.microsoft.com/office/drawing/2014/main" id="{F3E6EB26-B19E-49C5-8EB8-3543AF41836D}"/>
              </a:ext>
            </a:extLst>
          </p:cNvPr>
          <p:cNvSpPr>
            <a:spLocks noGrp="1"/>
          </p:cNvSpPr>
          <p:nvPr>
            <p:ph sz="half" idx="2"/>
          </p:nvPr>
        </p:nvSpPr>
        <p:spPr/>
        <p:txBody>
          <a:bodyPr/>
          <a:lstStyle/>
          <a:p>
            <a:r>
              <a:rPr lang="en-GB" dirty="0"/>
              <a:t>Online community for suppliers network. </a:t>
            </a:r>
          </a:p>
          <a:p>
            <a:r>
              <a:rPr lang="en-GB" dirty="0"/>
              <a:t>Weekly staff meetings. </a:t>
            </a:r>
          </a:p>
          <a:p>
            <a:r>
              <a:rPr lang="en-GB" dirty="0"/>
              <a:t>Reports</a:t>
            </a:r>
          </a:p>
          <a:p>
            <a:r>
              <a:rPr lang="en-GB" dirty="0"/>
              <a:t>Memos</a:t>
            </a:r>
          </a:p>
          <a:p>
            <a:r>
              <a:rPr lang="en-GB" dirty="0"/>
              <a:t>Forms</a:t>
            </a:r>
          </a:p>
          <a:p>
            <a:r>
              <a:rPr lang="en-GB" dirty="0"/>
              <a:t>Internal and External Communication</a:t>
            </a:r>
          </a:p>
        </p:txBody>
      </p:sp>
      <p:sp>
        <p:nvSpPr>
          <p:cNvPr id="7" name="Text Placeholder 6">
            <a:extLst>
              <a:ext uri="{FF2B5EF4-FFF2-40B4-BE49-F238E27FC236}">
                <a16:creationId xmlns:a16="http://schemas.microsoft.com/office/drawing/2014/main" id="{89454E23-0346-41A4-AA38-8323C9D05D89}"/>
              </a:ext>
            </a:extLst>
          </p:cNvPr>
          <p:cNvSpPr>
            <a:spLocks noGrp="1"/>
          </p:cNvSpPr>
          <p:nvPr>
            <p:ph type="body" sz="quarter" idx="3"/>
          </p:nvPr>
        </p:nvSpPr>
        <p:spPr/>
        <p:txBody>
          <a:bodyPr/>
          <a:lstStyle/>
          <a:p>
            <a:r>
              <a:rPr lang="en-GB" dirty="0"/>
              <a:t>Communication Methods</a:t>
            </a:r>
          </a:p>
        </p:txBody>
      </p:sp>
      <p:sp>
        <p:nvSpPr>
          <p:cNvPr id="8" name="Content Placeholder 7">
            <a:extLst>
              <a:ext uri="{FF2B5EF4-FFF2-40B4-BE49-F238E27FC236}">
                <a16:creationId xmlns:a16="http://schemas.microsoft.com/office/drawing/2014/main" id="{5A0D0E23-3446-43D0-8C52-16C646F60019}"/>
              </a:ext>
            </a:extLst>
          </p:cNvPr>
          <p:cNvSpPr>
            <a:spLocks noGrp="1"/>
          </p:cNvSpPr>
          <p:nvPr>
            <p:ph sz="quarter" idx="4"/>
          </p:nvPr>
        </p:nvSpPr>
        <p:spPr/>
        <p:txBody>
          <a:bodyPr/>
          <a:lstStyle/>
          <a:p>
            <a:r>
              <a:rPr lang="en-GB" dirty="0"/>
              <a:t>Investment in technology is the key to growth. </a:t>
            </a:r>
          </a:p>
          <a:p>
            <a:r>
              <a:rPr lang="en-GB" dirty="0"/>
              <a:t>Improve operational performance. </a:t>
            </a:r>
          </a:p>
          <a:p>
            <a:r>
              <a:rPr lang="en-GB" dirty="0"/>
              <a:t>Improve the customer journey and key to revenue growth like shopping machines and delivery. </a:t>
            </a:r>
          </a:p>
        </p:txBody>
      </p:sp>
    </p:spTree>
    <p:extLst>
      <p:ext uri="{BB962C8B-B14F-4D97-AF65-F5344CB8AC3E}">
        <p14:creationId xmlns:p14="http://schemas.microsoft.com/office/powerpoint/2010/main" val="3440082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6756C-CEC6-40CE-8553-550BAFA1D8A3}"/>
              </a:ext>
            </a:extLst>
          </p:cNvPr>
          <p:cNvSpPr>
            <a:spLocks noGrp="1"/>
          </p:cNvSpPr>
          <p:nvPr>
            <p:ph type="title"/>
          </p:nvPr>
        </p:nvSpPr>
        <p:spPr/>
        <p:txBody>
          <a:bodyPr/>
          <a:lstStyle/>
          <a:p>
            <a:r>
              <a:rPr lang="en-GB" dirty="0"/>
              <a:t>Advantages and Disadvantages (barriers) of Communication</a:t>
            </a:r>
          </a:p>
        </p:txBody>
      </p:sp>
      <p:sp>
        <p:nvSpPr>
          <p:cNvPr id="3" name="Text Placeholder 2">
            <a:extLst>
              <a:ext uri="{FF2B5EF4-FFF2-40B4-BE49-F238E27FC236}">
                <a16:creationId xmlns:a16="http://schemas.microsoft.com/office/drawing/2014/main" id="{D503065D-6214-4EE6-A532-31C5B7E10207}"/>
              </a:ext>
            </a:extLst>
          </p:cNvPr>
          <p:cNvSpPr>
            <a:spLocks noGrp="1"/>
          </p:cNvSpPr>
          <p:nvPr>
            <p:ph type="body" idx="1"/>
          </p:nvPr>
        </p:nvSpPr>
        <p:spPr/>
        <p:txBody>
          <a:bodyPr/>
          <a:lstStyle/>
          <a:p>
            <a:r>
              <a:rPr lang="en-GB" dirty="0"/>
              <a:t>Advantages</a:t>
            </a:r>
          </a:p>
        </p:txBody>
      </p:sp>
      <p:sp>
        <p:nvSpPr>
          <p:cNvPr id="4" name="Content Placeholder 3">
            <a:extLst>
              <a:ext uri="{FF2B5EF4-FFF2-40B4-BE49-F238E27FC236}">
                <a16:creationId xmlns:a16="http://schemas.microsoft.com/office/drawing/2014/main" id="{545AB41B-A38F-4C2A-83FE-C63D3F9A285D}"/>
              </a:ext>
            </a:extLst>
          </p:cNvPr>
          <p:cNvSpPr>
            <a:spLocks noGrp="1"/>
          </p:cNvSpPr>
          <p:nvPr>
            <p:ph sz="half" idx="2"/>
          </p:nvPr>
        </p:nvSpPr>
        <p:spPr/>
        <p:txBody>
          <a:bodyPr>
            <a:normAutofit fontScale="92500" lnSpcReduction="20000"/>
          </a:bodyPr>
          <a:lstStyle/>
          <a:p>
            <a:r>
              <a:rPr lang="en-GB" dirty="0"/>
              <a:t>Extremely important factor for employee motivation. </a:t>
            </a:r>
          </a:p>
          <a:p>
            <a:r>
              <a:rPr lang="en-GB" dirty="0"/>
              <a:t>Line managers have a daily team meeting to provide information to staff.</a:t>
            </a:r>
          </a:p>
          <a:p>
            <a:r>
              <a:rPr lang="en-GB" dirty="0"/>
              <a:t>Tesco organizes monthly staff meetings to discuss issues, new arrangements, new ideas, promotional ideas. </a:t>
            </a:r>
          </a:p>
        </p:txBody>
      </p:sp>
      <p:sp>
        <p:nvSpPr>
          <p:cNvPr id="5" name="Text Placeholder 4">
            <a:extLst>
              <a:ext uri="{FF2B5EF4-FFF2-40B4-BE49-F238E27FC236}">
                <a16:creationId xmlns:a16="http://schemas.microsoft.com/office/drawing/2014/main" id="{14B8F7C6-6028-4E60-9AFE-0C9C5376B921}"/>
              </a:ext>
            </a:extLst>
          </p:cNvPr>
          <p:cNvSpPr>
            <a:spLocks noGrp="1"/>
          </p:cNvSpPr>
          <p:nvPr>
            <p:ph type="body" sz="quarter" idx="3"/>
          </p:nvPr>
        </p:nvSpPr>
        <p:spPr/>
        <p:txBody>
          <a:bodyPr/>
          <a:lstStyle/>
          <a:p>
            <a:r>
              <a:rPr lang="en-GB" dirty="0"/>
              <a:t>Disadvantages</a:t>
            </a:r>
          </a:p>
        </p:txBody>
      </p:sp>
      <p:sp>
        <p:nvSpPr>
          <p:cNvPr id="6" name="Content Placeholder 5">
            <a:extLst>
              <a:ext uri="{FF2B5EF4-FFF2-40B4-BE49-F238E27FC236}">
                <a16:creationId xmlns:a16="http://schemas.microsoft.com/office/drawing/2014/main" id="{74DDB8E4-6AAA-4B6C-9EB9-396909E2C95D}"/>
              </a:ext>
            </a:extLst>
          </p:cNvPr>
          <p:cNvSpPr>
            <a:spLocks noGrp="1"/>
          </p:cNvSpPr>
          <p:nvPr>
            <p:ph sz="quarter" idx="4"/>
          </p:nvPr>
        </p:nvSpPr>
        <p:spPr/>
        <p:txBody>
          <a:bodyPr>
            <a:normAutofit fontScale="92500" lnSpcReduction="20000"/>
          </a:bodyPr>
          <a:lstStyle/>
          <a:p>
            <a:r>
              <a:rPr lang="en-GB" dirty="0"/>
              <a:t>Barriers can stand in the way of effective communication. </a:t>
            </a:r>
          </a:p>
          <a:p>
            <a:r>
              <a:rPr lang="en-GB" dirty="0"/>
              <a:t>The recipient is not able to understand the message. </a:t>
            </a:r>
          </a:p>
          <a:p>
            <a:r>
              <a:rPr lang="en-GB" dirty="0"/>
              <a:t>Attitude toward the sender. </a:t>
            </a:r>
          </a:p>
          <a:p>
            <a:r>
              <a:rPr lang="en-GB" dirty="0"/>
              <a:t>No feedback, use of language, fuzzy message.</a:t>
            </a:r>
          </a:p>
          <a:p>
            <a:r>
              <a:rPr lang="en-GB" dirty="0"/>
              <a:t>Poor choice of communication channels can also act as an obstacle to communication. </a:t>
            </a:r>
          </a:p>
          <a:p>
            <a:endParaRPr lang="en-GB" dirty="0"/>
          </a:p>
        </p:txBody>
      </p:sp>
    </p:spTree>
    <p:extLst>
      <p:ext uri="{BB962C8B-B14F-4D97-AF65-F5344CB8AC3E}">
        <p14:creationId xmlns:p14="http://schemas.microsoft.com/office/powerpoint/2010/main" val="232062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283D233-6C04-491C-A2CA-532AD93087BD}"/>
              </a:ext>
            </a:extLst>
          </p:cNvPr>
          <p:cNvSpPr>
            <a:spLocks noGrp="1"/>
          </p:cNvSpPr>
          <p:nvPr>
            <p:ph type="title"/>
          </p:nvPr>
        </p:nvSpPr>
        <p:spPr/>
        <p:txBody>
          <a:bodyPr>
            <a:normAutofit/>
          </a:bodyPr>
          <a:lstStyle/>
          <a:p>
            <a:r>
              <a:rPr lang="en-GB" sz="3600" b="1" u="sng" dirty="0">
                <a:latin typeface="Arial Black" panose="020B0A04020102020204" pitchFamily="34" charset="0"/>
              </a:rPr>
              <a:t>CONCLUSION</a:t>
            </a:r>
          </a:p>
        </p:txBody>
      </p:sp>
      <p:sp>
        <p:nvSpPr>
          <p:cNvPr id="9" name="Content Placeholder 8">
            <a:extLst>
              <a:ext uri="{FF2B5EF4-FFF2-40B4-BE49-F238E27FC236}">
                <a16:creationId xmlns:a16="http://schemas.microsoft.com/office/drawing/2014/main" id="{24871FB6-B592-430A-9CCF-387A6D3A0AEB}"/>
              </a:ext>
            </a:extLst>
          </p:cNvPr>
          <p:cNvSpPr>
            <a:spLocks noGrp="1"/>
          </p:cNvSpPr>
          <p:nvPr>
            <p:ph idx="1"/>
          </p:nvPr>
        </p:nvSpPr>
        <p:spPr/>
        <p:txBody>
          <a:bodyPr>
            <a:normAutofit/>
          </a:bodyPr>
          <a:lstStyle/>
          <a:p>
            <a:r>
              <a:rPr lang="en-GB" sz="1100" dirty="0"/>
              <a:t>  We believe that in a business environment, communication is a sharing of messages from one person to another.  It is the acknowledgement of particular message received is understood and expecting some kind of action as a result. According to Wilbur Schramm (1955), communication "is the time when we establish a thought between a shipper and a recipient". This can help employees work toward an objective and give them a similar direction in which the effectiveness of communication is achieved. In an organization, communication would give information to its audience and employees, you will find that the point of communication is to influence something in the enterprise. In business problems occur due to inadequate and imperfect communication. The organisation reports that their main obstacles are due to inadequate and imperfect communication. Brooke (1996). Poor communication channels can also present a barrier to communication. However, cultural differences can be an obstacle in the sense that they affect communication between people of different backgrounds, the departments of the organization. It is important to have good channels of communication, but bad channels can lead to poor communication and loss of business and business income.  </a:t>
            </a:r>
          </a:p>
        </p:txBody>
      </p:sp>
    </p:spTree>
    <p:extLst>
      <p:ext uri="{BB962C8B-B14F-4D97-AF65-F5344CB8AC3E}">
        <p14:creationId xmlns:p14="http://schemas.microsoft.com/office/powerpoint/2010/main" val="1293908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8B322-0206-40A4-B3DE-3E31B47897F0}"/>
              </a:ext>
            </a:extLst>
          </p:cNvPr>
          <p:cNvSpPr>
            <a:spLocks noGrp="1"/>
          </p:cNvSpPr>
          <p:nvPr>
            <p:ph type="title"/>
          </p:nvPr>
        </p:nvSpPr>
        <p:spPr/>
        <p:txBody>
          <a:bodyPr>
            <a:normAutofit/>
          </a:bodyPr>
          <a:lstStyle/>
          <a:p>
            <a:r>
              <a:rPr lang="en-GB" sz="3600" b="1" u="sng" dirty="0">
                <a:latin typeface="Arial Black" panose="020B0A04020102020204" pitchFamily="34" charset="0"/>
              </a:rPr>
              <a:t>REFERENCES</a:t>
            </a:r>
          </a:p>
        </p:txBody>
      </p:sp>
      <p:sp>
        <p:nvSpPr>
          <p:cNvPr id="3" name="Content Placeholder 2">
            <a:extLst>
              <a:ext uri="{FF2B5EF4-FFF2-40B4-BE49-F238E27FC236}">
                <a16:creationId xmlns:a16="http://schemas.microsoft.com/office/drawing/2014/main" id="{ECF194AB-3B1F-41D5-9AD1-20E2438BE06C}"/>
              </a:ext>
            </a:extLst>
          </p:cNvPr>
          <p:cNvSpPr>
            <a:spLocks noGrp="1"/>
          </p:cNvSpPr>
          <p:nvPr>
            <p:ph idx="1"/>
          </p:nvPr>
        </p:nvSpPr>
        <p:spPr>
          <a:xfrm>
            <a:off x="1484310" y="2302136"/>
            <a:ext cx="10018713" cy="3324114"/>
          </a:xfrm>
        </p:spPr>
        <p:txBody>
          <a:bodyPr>
            <a:normAutofit fontScale="92500" lnSpcReduction="20000"/>
          </a:bodyPr>
          <a:lstStyle/>
          <a:p>
            <a:r>
              <a:rPr lang="en-GB" sz="1400" dirty="0"/>
              <a:t>Craig, Robert T. Communication Theory as a field (1999). Communication Theory. 9 (2): 119-161. </a:t>
            </a:r>
          </a:p>
          <a:p>
            <a:r>
              <a:rPr lang="en-GB" sz="1400" dirty="0"/>
              <a:t>Miller, Katherine (2005). Communication Theories: Perspectives, Processes, and Contexts (2nd Ed.). MC Graw-Hill Higher Education.</a:t>
            </a:r>
          </a:p>
          <a:p>
            <a:r>
              <a:rPr lang="en-GB" sz="1400" dirty="0"/>
              <a:t>Chaffee, S.H. (1988). In Memoriam: Wilbur Schramm, 1907-1987. The public opinion Quarterly, 52(3),372-373.</a:t>
            </a:r>
          </a:p>
          <a:p>
            <a:r>
              <a:rPr lang="en-GB" sz="1400" dirty="0"/>
              <a:t>Rogers, E.M. (1994). A history of communication study: A biographical approach. New York: Free Press.</a:t>
            </a:r>
          </a:p>
          <a:p>
            <a:r>
              <a:rPr lang="en-GB" sz="1400" dirty="0"/>
              <a:t>Schramm, W. (Ed.). (1960). Mass communications (2nd Ed.). Urbana, IL: University of Illinois Press. Schramm, W. (1963). The science of human communication. New York: Basic Books. </a:t>
            </a:r>
          </a:p>
          <a:p>
            <a:r>
              <a:rPr lang="en-GB" sz="1400" dirty="0"/>
              <a:t>Mason, L (2018), Contract Administration, chartered Institute of procurement &amp; supply, p. 116 </a:t>
            </a:r>
          </a:p>
          <a:p>
            <a:r>
              <a:rPr lang="en-GB" sz="1400" dirty="0"/>
              <a:t>Cooks, s. 2009). Building a high- performance team proven techniques for effective working 1st Ed., Ely, England: IT.</a:t>
            </a:r>
          </a:p>
          <a:p>
            <a:r>
              <a:rPr lang="en-GB" sz="1400" dirty="0"/>
              <a:t>Rogers, Everett M. (2001). “The department of communication at Michigan state university as a seed institution for communication study”. Communication Studies. 52 (3): 234-248.</a:t>
            </a:r>
          </a:p>
          <a:p>
            <a:r>
              <a:rPr lang="en-GB" sz="1400" dirty="0"/>
              <a:t>Berol, D.K. (1960). The process of communication; an introduction to theory and practice. New York: Holt, Rinehart, and Winston. </a:t>
            </a:r>
          </a:p>
          <a:p>
            <a:r>
              <a:rPr lang="en-GB" sz="1400" dirty="0"/>
              <a:t>Maslow, A. H. ( 1970). Motivation and personality. New York, Harper &amp; Row</a:t>
            </a:r>
            <a:r>
              <a:rPr lang="en-GB" sz="1400"/>
              <a:t>. </a:t>
            </a:r>
          </a:p>
          <a:p>
            <a:endParaRPr lang="en-GB" sz="1400" dirty="0"/>
          </a:p>
          <a:p>
            <a:endParaRPr lang="en-GB" sz="1400" dirty="0"/>
          </a:p>
          <a:p>
            <a:endParaRPr lang="en-GB" sz="1400" dirty="0"/>
          </a:p>
          <a:p>
            <a:pPr marL="0" indent="0">
              <a:buNone/>
            </a:pPr>
            <a:endParaRPr lang="en-GB" sz="1400" dirty="0"/>
          </a:p>
        </p:txBody>
      </p:sp>
    </p:spTree>
    <p:extLst>
      <p:ext uri="{BB962C8B-B14F-4D97-AF65-F5344CB8AC3E}">
        <p14:creationId xmlns:p14="http://schemas.microsoft.com/office/powerpoint/2010/main" val="3712718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19" name="Group 8">
            <a:extLst>
              <a:ext uri="{FF2B5EF4-FFF2-40B4-BE49-F238E27FC236}">
                <a16:creationId xmlns:a16="http://schemas.microsoft.com/office/drawing/2014/main" id="{DD65B30C-427F-449E-B039-E288E85D8A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0" name="Freeform 6">
              <a:extLst>
                <a:ext uri="{FF2B5EF4-FFF2-40B4-BE49-F238E27FC236}">
                  <a16:creationId xmlns:a16="http://schemas.microsoft.com/office/drawing/2014/main" id="{9F47D947-83F7-46E3-872B-0777122A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1" name="Freeform 7">
              <a:extLst>
                <a:ext uri="{FF2B5EF4-FFF2-40B4-BE49-F238E27FC236}">
                  <a16:creationId xmlns:a16="http://schemas.microsoft.com/office/drawing/2014/main" id="{60C7B45B-6634-46FA-862D-B86F1C3C5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2" name="Freeform 8">
              <a:extLst>
                <a:ext uri="{FF2B5EF4-FFF2-40B4-BE49-F238E27FC236}">
                  <a16:creationId xmlns:a16="http://schemas.microsoft.com/office/drawing/2014/main" id="{C7504CC0-DD94-4ED9-ADC9-6FE7AEA33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3" name="Freeform 9">
              <a:extLst>
                <a:ext uri="{FF2B5EF4-FFF2-40B4-BE49-F238E27FC236}">
                  <a16:creationId xmlns:a16="http://schemas.microsoft.com/office/drawing/2014/main" id="{64268326-B6DD-4E00-9788-6C319279AC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4" name="Freeform 10">
              <a:extLst>
                <a:ext uri="{FF2B5EF4-FFF2-40B4-BE49-F238E27FC236}">
                  <a16:creationId xmlns:a16="http://schemas.microsoft.com/office/drawing/2014/main" id="{92C7B3DE-DB23-4AAC-B142-C803C0C0A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5" name="Freeform 11">
              <a:extLst>
                <a:ext uri="{FF2B5EF4-FFF2-40B4-BE49-F238E27FC236}">
                  <a16:creationId xmlns:a16="http://schemas.microsoft.com/office/drawing/2014/main" id="{1EEF04DC-4E0D-4127-A98D-EA81C3B2D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0" name="Freeform: Shape 16">
            <a:extLst>
              <a:ext uri="{FF2B5EF4-FFF2-40B4-BE49-F238E27FC236}">
                <a16:creationId xmlns:a16="http://schemas.microsoft.com/office/drawing/2014/main" id="{084966D2-3C9B-4F47-8231-1DEC33D3B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066" y="321734"/>
            <a:ext cx="11074201" cy="6214533"/>
          </a:xfrm>
          <a:custGeom>
            <a:avLst/>
            <a:gdLst>
              <a:gd name="connsiteX0" fmla="*/ 815396 w 11074201"/>
              <a:gd name="connsiteY0" fmla="*/ 0 h 6214533"/>
              <a:gd name="connsiteX1" fmla="*/ 11074201 w 11074201"/>
              <a:gd name="connsiteY1" fmla="*/ 0 h 6214533"/>
              <a:gd name="connsiteX2" fmla="*/ 11074201 w 11074201"/>
              <a:gd name="connsiteY2" fmla="*/ 6214533 h 6214533"/>
              <a:gd name="connsiteX3" fmla="*/ 1498193 w 11074201"/>
              <a:gd name="connsiteY3" fmla="*/ 6214533 h 6214533"/>
              <a:gd name="connsiteX4" fmla="*/ 0 w 11074201"/>
              <a:gd name="connsiteY4" fmla="*/ 4992543 h 6214533"/>
              <a:gd name="connsiteX5" fmla="*/ 433971 w 11074201"/>
              <a:gd name="connsiteY5" fmla="*/ 2335405 h 621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4201" h="6214533">
                <a:moveTo>
                  <a:pt x="815396" y="0"/>
                </a:moveTo>
                <a:lnTo>
                  <a:pt x="11074201" y="0"/>
                </a:lnTo>
                <a:lnTo>
                  <a:pt x="11074201" y="6214533"/>
                </a:lnTo>
                <a:lnTo>
                  <a:pt x="1498193" y="6214533"/>
                </a:lnTo>
                <a:lnTo>
                  <a:pt x="0" y="4992543"/>
                </a:lnTo>
                <a:cubicBezTo>
                  <a:pt x="141071" y="4106831"/>
                  <a:pt x="287521" y="3221118"/>
                  <a:pt x="433971" y="2335405"/>
                </a:cubicBezTo>
                <a:close/>
              </a:path>
            </a:pathLst>
          </a:custGeom>
          <a:solidFill>
            <a:srgbClr val="FFFFFF"/>
          </a:solidFill>
          <a:ln w="38100">
            <a:gradFill flip="none" rotWithShape="1">
              <a:gsLst>
                <a:gs pos="0">
                  <a:schemeClr val="bg2"/>
                </a:gs>
                <a:gs pos="100000">
                  <a:schemeClr val="bg2">
                    <a:lumMod val="75000"/>
                  </a:schemeClr>
                </a:gs>
              </a:gsLst>
              <a:lin ang="5400000" scaled="1"/>
              <a:tileRect/>
            </a:grad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314879B9-BD55-414F-AA38-473EE64CD0E4}"/>
              </a:ext>
            </a:extLst>
          </p:cNvPr>
          <p:cNvGraphicFramePr>
            <a:graphicFrameLocks noGrp="1"/>
          </p:cNvGraphicFramePr>
          <p:nvPr>
            <p:extLst>
              <p:ext uri="{D42A27DB-BD31-4B8C-83A1-F6EECF244321}">
                <p14:modId xmlns:p14="http://schemas.microsoft.com/office/powerpoint/2010/main" val="3250183711"/>
              </p:ext>
            </p:extLst>
          </p:nvPr>
        </p:nvGraphicFramePr>
        <p:xfrm>
          <a:off x="2279928" y="1319115"/>
          <a:ext cx="8946872" cy="4210248"/>
        </p:xfrm>
        <a:graphic>
          <a:graphicData uri="http://schemas.openxmlformats.org/drawingml/2006/table">
            <a:tbl>
              <a:tblPr firstRow="1" bandRow="1">
                <a:tableStyleId>{5C22544A-7EE6-4342-B048-85BDC9FD1C3A}</a:tableStyleId>
              </a:tblPr>
              <a:tblGrid>
                <a:gridCol w="3515190">
                  <a:extLst>
                    <a:ext uri="{9D8B030D-6E8A-4147-A177-3AD203B41FA5}">
                      <a16:colId xmlns:a16="http://schemas.microsoft.com/office/drawing/2014/main" val="255901636"/>
                    </a:ext>
                  </a:extLst>
                </a:gridCol>
                <a:gridCol w="5431682">
                  <a:extLst>
                    <a:ext uri="{9D8B030D-6E8A-4147-A177-3AD203B41FA5}">
                      <a16:colId xmlns:a16="http://schemas.microsoft.com/office/drawing/2014/main" val="400810787"/>
                    </a:ext>
                  </a:extLst>
                </a:gridCol>
              </a:tblGrid>
              <a:tr h="446667">
                <a:tc>
                  <a:txBody>
                    <a:bodyPr/>
                    <a:lstStyle/>
                    <a:p>
                      <a:pPr algn="ctr"/>
                      <a:r>
                        <a:rPr lang="en-GB" sz="2200"/>
                        <a:t>Teamwork Evaluation </a:t>
                      </a:r>
                    </a:p>
                  </a:txBody>
                  <a:tcPr marL="82716" marR="82716" marT="41358" marB="41358"/>
                </a:tc>
                <a:tc>
                  <a:txBody>
                    <a:bodyPr/>
                    <a:lstStyle/>
                    <a:p>
                      <a:pPr algn="ctr"/>
                      <a:r>
                        <a:rPr lang="en-GB" sz="2200"/>
                        <a:t>Team responses. </a:t>
                      </a:r>
                    </a:p>
                  </a:txBody>
                  <a:tcPr marL="82716" marR="82716" marT="41358" marB="41358"/>
                </a:tc>
                <a:extLst>
                  <a:ext uri="{0D108BD9-81ED-4DB2-BD59-A6C34878D82A}">
                    <a16:rowId xmlns:a16="http://schemas.microsoft.com/office/drawing/2014/main" val="3125713749"/>
                  </a:ext>
                </a:extLst>
              </a:tr>
              <a:tr h="570741">
                <a:tc>
                  <a:txBody>
                    <a:bodyPr/>
                    <a:lstStyle/>
                    <a:p>
                      <a:r>
                        <a:rPr lang="en-GB" sz="1600"/>
                        <a:t>Who was in your team? </a:t>
                      </a:r>
                    </a:p>
                  </a:txBody>
                  <a:tcPr marL="82716" marR="82716" marT="41358" marB="41358"/>
                </a:tc>
                <a:tc>
                  <a:txBody>
                    <a:bodyPr/>
                    <a:lstStyle/>
                    <a:p>
                      <a:r>
                        <a:rPr lang="en-GB" sz="1000">
                          <a:latin typeface="Arial" panose="020B0604020202020204" pitchFamily="34" charset="0"/>
                          <a:cs typeface="Arial" panose="020B0604020202020204" pitchFamily="34" charset="0"/>
                        </a:rPr>
                        <a:t>Sonia Dworkin</a:t>
                      </a:r>
                    </a:p>
                    <a:p>
                      <a:r>
                        <a:rPr lang="en-GB" sz="1000">
                          <a:latin typeface="Arial" panose="020B0604020202020204" pitchFamily="34" charset="0"/>
                          <a:cs typeface="Arial" panose="020B0604020202020204" pitchFamily="34" charset="0"/>
                        </a:rPr>
                        <a:t>Bianca Caltea</a:t>
                      </a:r>
                    </a:p>
                    <a:p>
                      <a:r>
                        <a:rPr lang="en-GB" sz="1000">
                          <a:latin typeface="Arial" panose="020B0604020202020204" pitchFamily="34" charset="0"/>
                          <a:cs typeface="Arial" panose="020B0604020202020204" pitchFamily="34" charset="0"/>
                        </a:rPr>
                        <a:t>Laisvydas Zibalas</a:t>
                      </a:r>
                    </a:p>
                  </a:txBody>
                  <a:tcPr marL="82716" marR="82716" marT="41358" marB="41358"/>
                </a:tc>
                <a:extLst>
                  <a:ext uri="{0D108BD9-81ED-4DB2-BD59-A6C34878D82A}">
                    <a16:rowId xmlns:a16="http://schemas.microsoft.com/office/drawing/2014/main" val="3138344115"/>
                  </a:ext>
                </a:extLst>
              </a:tr>
              <a:tr h="8602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key strengths of your team? </a:t>
                      </a:r>
                    </a:p>
                    <a:p>
                      <a:endParaRPr lang="en-GB" sz="1600"/>
                    </a:p>
                  </a:txBody>
                  <a:tcPr marL="82716" marR="82716" marT="41358" marB="41358"/>
                </a:tc>
                <a:tc>
                  <a:txBody>
                    <a:bodyPr/>
                    <a:lstStyle/>
                    <a:p>
                      <a:r>
                        <a:rPr lang="en-GB" sz="1000">
                          <a:latin typeface="Arial" panose="020B0604020202020204" pitchFamily="34" charset="0"/>
                          <a:cs typeface="Arial" panose="020B0604020202020204" pitchFamily="34" charset="0"/>
                        </a:rPr>
                        <a:t>We worked well together by making a WhatsApp group so we could communicate. We all produced our sections and made each power point, so it looked good. Everyone completed each section and researched all the subject areas.</a:t>
                      </a:r>
                    </a:p>
                  </a:txBody>
                  <a:tcPr marL="82716" marR="82716" marT="41358" marB="41358"/>
                </a:tc>
                <a:extLst>
                  <a:ext uri="{0D108BD9-81ED-4DB2-BD59-A6C34878D82A}">
                    <a16:rowId xmlns:a16="http://schemas.microsoft.com/office/drawing/2014/main" val="3611033620"/>
                  </a:ext>
                </a:extLst>
              </a:tr>
              <a:tr h="8602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challenges that you overcame as a team?</a:t>
                      </a:r>
                    </a:p>
                    <a:p>
                      <a:endParaRPr lang="en-GB" sz="1600"/>
                    </a:p>
                  </a:txBody>
                  <a:tcPr marL="82716" marR="82716" marT="41358" marB="41358"/>
                </a:tc>
                <a:tc>
                  <a:txBody>
                    <a:bodyPr/>
                    <a:lstStyle/>
                    <a:p>
                      <a:r>
                        <a:rPr lang="en-GB" sz="1000">
                          <a:latin typeface="Arial" panose="020B0604020202020204" pitchFamily="34" charset="0"/>
                          <a:cs typeface="Arial" panose="020B0604020202020204" pitchFamily="34" charset="0"/>
                        </a:rPr>
                        <a:t>We had to overcome the challenges of the time stealers, which was work, home life, communication barriers, understanding what was expected of us all. We succeeded in completing the presentation slides. </a:t>
                      </a:r>
                    </a:p>
                  </a:txBody>
                  <a:tcPr marL="82716" marR="82716" marT="41358" marB="41358"/>
                </a:tc>
                <a:extLst>
                  <a:ext uri="{0D108BD9-81ED-4DB2-BD59-A6C34878D82A}">
                    <a16:rowId xmlns:a16="http://schemas.microsoft.com/office/drawing/2014/main" val="1362779532"/>
                  </a:ext>
                </a:extLst>
              </a:tr>
              <a:tr h="8602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would you do differently if you worked as a team again?</a:t>
                      </a:r>
                    </a:p>
                    <a:p>
                      <a:endParaRPr lang="en-GB" sz="1600"/>
                    </a:p>
                  </a:txBody>
                  <a:tcPr marL="82716" marR="82716" marT="41358" marB="41358"/>
                </a:tc>
                <a:tc>
                  <a:txBody>
                    <a:bodyPr/>
                    <a:lstStyle/>
                    <a:p>
                      <a:r>
                        <a:rPr lang="en-GB" sz="1000">
                          <a:latin typeface="Arial" panose="020B0604020202020204" pitchFamily="34" charset="0"/>
                          <a:cs typeface="Arial" panose="020B0604020202020204" pitchFamily="34" charset="0"/>
                        </a:rPr>
                        <a:t>I would make sure that I had started my presentation slides earlier so that I was not stressing about doing the presentation. We did meet up on WhatsApp but I wish that we had spoken more and had not tried to complete it all in one night.</a:t>
                      </a:r>
                    </a:p>
                  </a:txBody>
                  <a:tcPr marL="82716" marR="82716" marT="41358" marB="41358"/>
                </a:tc>
                <a:extLst>
                  <a:ext uri="{0D108BD9-81ED-4DB2-BD59-A6C34878D82A}">
                    <a16:rowId xmlns:a16="http://schemas.microsoft.com/office/drawing/2014/main" val="19086963"/>
                  </a:ext>
                </a:extLst>
              </a:tr>
              <a:tr h="612099">
                <a:tc>
                  <a:txBody>
                    <a:bodyPr/>
                    <a:lstStyle/>
                    <a:p>
                      <a:r>
                        <a:rPr lang="en-GB" sz="1600"/>
                        <a:t>How would you rate your team working? Out of 10? </a:t>
                      </a:r>
                    </a:p>
                  </a:txBody>
                  <a:tcPr marL="82716" marR="82716" marT="41358" marB="41358"/>
                </a:tc>
                <a:tc>
                  <a:txBody>
                    <a:bodyPr/>
                    <a:lstStyle/>
                    <a:p>
                      <a:r>
                        <a:rPr lang="en-GB" sz="1600"/>
                        <a:t> </a:t>
                      </a:r>
                      <a:r>
                        <a:rPr lang="en-GB" sz="1000">
                          <a:latin typeface="Arial" panose="020B0604020202020204" pitchFamily="34" charset="0"/>
                          <a:cs typeface="Arial" panose="020B0604020202020204" pitchFamily="34" charset="0"/>
                        </a:rPr>
                        <a:t>I would rate my team as a solid 10 out of 10 because we had completed the presentation.</a:t>
                      </a:r>
                      <a:endParaRPr lang="en-GB" sz="1600"/>
                    </a:p>
                  </a:txBody>
                  <a:tcPr marL="82716" marR="82716" marT="41358" marB="41358"/>
                </a:tc>
                <a:extLst>
                  <a:ext uri="{0D108BD9-81ED-4DB2-BD59-A6C34878D82A}">
                    <a16:rowId xmlns:a16="http://schemas.microsoft.com/office/drawing/2014/main" val="2199667458"/>
                  </a:ext>
                </a:extLst>
              </a:tr>
            </a:tbl>
          </a:graphicData>
        </a:graphic>
      </p:graphicFrame>
    </p:spTree>
    <p:extLst>
      <p:ext uri="{BB962C8B-B14F-4D97-AF65-F5344CB8AC3E}">
        <p14:creationId xmlns:p14="http://schemas.microsoft.com/office/powerpoint/2010/main" val="3038748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CHANNELS OF COMMUNICATION</a:t>
            </a:r>
            <a:br>
              <a:rPr lang="en-IN"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2794958" y="2132182"/>
            <a:ext cx="6468167" cy="3879043"/>
          </a:xfrm>
          <a:prstGeom prst="rect">
            <a:avLst/>
          </a:prstGeom>
        </p:spPr>
      </p:pic>
    </p:spTree>
    <p:extLst>
      <p:ext uri="{BB962C8B-B14F-4D97-AF65-F5344CB8AC3E}">
        <p14:creationId xmlns:p14="http://schemas.microsoft.com/office/powerpoint/2010/main" val="2863773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latin typeface="Times New Roman" panose="02020603050405020304" pitchFamily="18" charset="0"/>
                <a:cs typeface="Times New Roman" panose="02020603050405020304" pitchFamily="18" charset="0"/>
              </a:rPr>
              <a:t>TABLE OF CONTENT</a:t>
            </a:r>
          </a:p>
        </p:txBody>
      </p:sp>
      <p:sp>
        <p:nvSpPr>
          <p:cNvPr id="4" name="Rectangle 1"/>
          <p:cNvSpPr>
            <a:spLocks noGrp="1" noChangeArrowheads="1"/>
          </p:cNvSpPr>
          <p:nvPr>
            <p:ph idx="1"/>
          </p:nvPr>
        </p:nvSpPr>
        <p:spPr bwMode="auto">
          <a:xfrm>
            <a:off x="715993" y="2771542"/>
            <a:ext cx="840365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5943600" algn="r"/>
              </a:tabLst>
              <a:defRPr>
                <a:solidFill>
                  <a:schemeClr val="tx1"/>
                </a:solidFill>
                <a:latin typeface="Arial" panose="020B0604020202020204" pitchFamily="34" charset="0"/>
              </a:defRPr>
            </a:lvl9pPr>
          </a:lstStyle>
          <a:p>
            <a:pPr marL="0" lvl="0" indent="0" algn="just">
              <a:lnSpc>
                <a:spcPct val="100000"/>
              </a:lnSpc>
              <a:buClrTx/>
              <a:buSzTx/>
              <a:buNone/>
            </a:pPr>
            <a:r>
              <a:rPr lang="en-US" altLang="en-US" u="sng" dirty="0">
                <a:latin typeface="Times New Roman" panose="02020603050405020304" pitchFamily="18" charset="0"/>
                <a:ea typeface="Calibri" panose="020F0502020204030204" pitchFamily="34" charset="0"/>
                <a:cs typeface="Times New Roman" panose="02020603050405020304" pitchFamily="18" charset="0"/>
              </a:rPr>
              <a:t>INTRODUCTION	</a:t>
            </a:r>
          </a:p>
          <a:p>
            <a:pPr marL="0" lvl="0" indent="0" algn="just">
              <a:lnSpc>
                <a:spcPct val="100000"/>
              </a:lnSpc>
              <a:buClrTx/>
              <a:buSzTx/>
              <a:buNone/>
            </a:pPr>
            <a:r>
              <a:rPr lang="en-US" altLang="en-US" u="sng" dirty="0">
                <a:latin typeface="Times New Roman" panose="02020603050405020304" pitchFamily="18" charset="0"/>
                <a:ea typeface="Calibri" panose="020F0502020204030204" pitchFamily="34" charset="0"/>
                <a:cs typeface="Times New Roman" panose="02020603050405020304" pitchFamily="18" charset="0"/>
              </a:rPr>
              <a:t>MAIN BODY	</a:t>
            </a:r>
          </a:p>
          <a:p>
            <a:pPr marL="0" lvl="0" indent="0" algn="just">
              <a:lnSpc>
                <a:spcPct val="100000"/>
              </a:lnSpc>
              <a:buClrTx/>
              <a:buSzTx/>
              <a:buNone/>
            </a:pPr>
            <a:r>
              <a:rPr lang="en-US" altLang="en-US" u="sng" dirty="0">
                <a:latin typeface="Times New Roman" panose="02020603050405020304" pitchFamily="18" charset="0"/>
                <a:ea typeface="Calibri" panose="020F0502020204030204" pitchFamily="34" charset="0"/>
                <a:cs typeface="Times New Roman" panose="02020603050405020304" pitchFamily="18" charset="0"/>
              </a:rPr>
              <a:t>Different channels of communication </a:t>
            </a:r>
          </a:p>
          <a:p>
            <a:pPr marL="0" lvl="0" indent="0" algn="just">
              <a:lnSpc>
                <a:spcPct val="100000"/>
              </a:lnSpc>
              <a:buClrTx/>
              <a:buSzTx/>
              <a:buNone/>
            </a:pPr>
            <a:r>
              <a:rPr lang="en-US" altLang="en-US" u="sng" dirty="0">
                <a:latin typeface="Times New Roman" panose="02020603050405020304" pitchFamily="18" charset="0"/>
                <a:ea typeface="Calibri" panose="020F0502020204030204" pitchFamily="34" charset="0"/>
                <a:cs typeface="Times New Roman" panose="02020603050405020304" pitchFamily="18" charset="0"/>
              </a:rPr>
              <a:t>CONCLUSION	</a:t>
            </a:r>
          </a:p>
          <a:p>
            <a:pPr marL="0" lvl="0" indent="0" algn="just">
              <a:lnSpc>
                <a:spcPct val="100000"/>
              </a:lnSpc>
              <a:buClrTx/>
              <a:buSzTx/>
              <a:buNone/>
            </a:pPr>
            <a:r>
              <a:rPr lang="en-US" altLang="en-US" u="sng" dirty="0">
                <a:latin typeface="Times New Roman" panose="02020603050405020304" pitchFamily="18" charset="0"/>
                <a:ea typeface="Calibri" panose="020F0502020204030204" pitchFamily="34" charset="0"/>
                <a:cs typeface="Times New Roman" panose="02020603050405020304" pitchFamily="18" charset="0"/>
              </a:rPr>
              <a:t>REFERENCES	</a:t>
            </a:r>
          </a:p>
          <a:p>
            <a:pPr marL="0" lvl="0" indent="0" algn="just">
              <a:lnSpc>
                <a:spcPct val="100000"/>
              </a:lnSpc>
              <a:buClrTx/>
              <a:buSzTx/>
              <a:buNone/>
            </a:pPr>
            <a:endParaRPr lang="en-US" altLang="en-US" u="sng"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2612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INTRODUCTION</a:t>
            </a:r>
            <a:br>
              <a:rPr lang="en-IN" b="1"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GB" dirty="0">
                <a:latin typeface="Times New Roman" panose="02020603050405020304" pitchFamily="18" charset="0"/>
                <a:cs typeface="Times New Roman" panose="02020603050405020304" pitchFamily="18" charset="0"/>
              </a:rPr>
              <a:t>A good communication system will help the company in delivering the information within the organisation efficiently. It is necessary for the organisation to avoid any miscommunication within the organisation also it helps the employees in adjusting ion the physical and social aspects of work. </a:t>
            </a:r>
          </a:p>
          <a:p>
            <a:pPr algn="just"/>
            <a:r>
              <a:rPr lang="en-GB" dirty="0">
                <a:latin typeface="Times New Roman" panose="02020603050405020304" pitchFamily="18" charset="0"/>
                <a:cs typeface="Times New Roman" panose="02020603050405020304" pitchFamily="18" charset="0"/>
              </a:rPr>
              <a:t>The management can motivate, influence and satisfy their employees with the help of effective communication. In this presentation, different types of communication channel in an organisation is given</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011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INTRODUCTION</a:t>
            </a:r>
            <a:br>
              <a:rPr lang="en-IN" b="1"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lgn="just"/>
            <a:r>
              <a:rPr lang="en-GB" dirty="0">
                <a:latin typeface="Times New Roman" panose="02020603050405020304" pitchFamily="18" charset="0"/>
                <a:cs typeface="Times New Roman" panose="02020603050405020304" pitchFamily="18" charset="0"/>
              </a:rPr>
              <a:t>A good communication system will help the company in delivering the information within the organisation efficiently. It is necessary for the organisation to avoid any miscommunication within the organisation also it helps the employees in adjusting ion the physical and social aspects of work. </a:t>
            </a:r>
          </a:p>
          <a:p>
            <a:pPr algn="just"/>
            <a:r>
              <a:rPr lang="en-GB" dirty="0">
                <a:latin typeface="Times New Roman" panose="02020603050405020304" pitchFamily="18" charset="0"/>
                <a:cs typeface="Times New Roman" panose="02020603050405020304" pitchFamily="18" charset="0"/>
              </a:rPr>
              <a:t>The management can motivate, influence and satisfy their employees with the help of effective communication. In this presentation, different types of communication channel in an organisation is given</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165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latin typeface="Times New Roman" panose="02020603050405020304" pitchFamily="18" charset="0"/>
                <a:cs typeface="Times New Roman" panose="02020603050405020304" pitchFamily="18" charset="0"/>
              </a:rPr>
              <a:t>Different channels of communication</a:t>
            </a:r>
            <a:br>
              <a:rPr lang="en-IN" dirty="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932982" y="2293908"/>
            <a:ext cx="6323162" cy="3192492"/>
          </a:xfrm>
          <a:prstGeom prst="rect">
            <a:avLst/>
          </a:prstGeom>
        </p:spPr>
      </p:pic>
    </p:spTree>
    <p:extLst>
      <p:ext uri="{BB962C8B-B14F-4D97-AF65-F5344CB8AC3E}">
        <p14:creationId xmlns:p14="http://schemas.microsoft.com/office/powerpoint/2010/main" val="3264900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Face to face conversation</a:t>
            </a:r>
            <a:endParaRPr lang="en-IN"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lstStyle/>
          <a:p>
            <a:pPr lvl="0" algn="just"/>
            <a:r>
              <a:rPr lang="en-GB" b="1" dirty="0">
                <a:latin typeface="Times New Roman" panose="02020603050405020304" pitchFamily="18" charset="0"/>
                <a:cs typeface="Times New Roman" panose="02020603050405020304" pitchFamily="18" charset="0"/>
              </a:rPr>
              <a:t>I</a:t>
            </a:r>
            <a:r>
              <a:rPr lang="en-GB" dirty="0">
                <a:latin typeface="Times New Roman" panose="02020603050405020304" pitchFamily="18" charset="0"/>
                <a:cs typeface="Times New Roman" panose="02020603050405020304" pitchFamily="18" charset="0"/>
              </a:rPr>
              <a:t>t refers to the communication which takes place in between two people or group of people in order to share ideas or gossips. It refers to as the most common and most effective way of communication as in this case the person will be able to analyse the facial expressions, body language and voice pitch of the other person. </a:t>
            </a:r>
          </a:p>
          <a:p>
            <a:pPr lvl="0" algn="just"/>
            <a:r>
              <a:rPr lang="en-GB" dirty="0">
                <a:latin typeface="Times New Roman" panose="02020603050405020304" pitchFamily="18" charset="0"/>
                <a:cs typeface="Times New Roman" panose="02020603050405020304" pitchFamily="18" charset="0"/>
              </a:rPr>
              <a:t>In any organisation it is the best channel in order to have lengthy conversations and to deliver sensitive or complex messages. It helps in conducting formal meeting and make them effective and productive. </a:t>
            </a:r>
            <a:endParaRPr lang="en-IN" dirty="0">
              <a:latin typeface="Times New Roman" panose="02020603050405020304" pitchFamily="18" charset="0"/>
              <a:cs typeface="Times New Roman" panose="02020603050405020304" pitchFamily="18" charset="0"/>
            </a:endParaRPr>
          </a:p>
          <a:p>
            <a:pPr algn="just"/>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52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Emails</a:t>
            </a:r>
            <a:endParaRPr lang="en-IN"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lnSpcReduction="10000"/>
          </a:bodyPr>
          <a:lstStyle/>
          <a:p>
            <a:pPr lvl="0" algn="just"/>
            <a:r>
              <a:rPr lang="en-GB" dirty="0">
                <a:latin typeface="Times New Roman" panose="02020603050405020304" pitchFamily="18" charset="0"/>
                <a:cs typeface="Times New Roman" panose="02020603050405020304" pitchFamily="18" charset="0"/>
              </a:rPr>
              <a:t>When a formal meeting is needed to be conducted in an organisation but managers does not want to waste time in scheduling then it can be an effective method of delivering information to the employees or third parties. </a:t>
            </a:r>
          </a:p>
          <a:p>
            <a:pPr lvl="0" algn="just"/>
            <a:r>
              <a:rPr lang="en-GB" dirty="0">
                <a:latin typeface="Times New Roman" panose="02020603050405020304" pitchFamily="18" charset="0"/>
                <a:cs typeface="Times New Roman" panose="02020603050405020304" pitchFamily="18" charset="0"/>
              </a:rPr>
              <a:t>It is a great way of delivering information in a more formal and structured manner specially when the message is to be send down the chain of command. It provide different facilities to the organisation specially when the documents are needed to be protected or highly confidential. </a:t>
            </a:r>
          </a:p>
          <a:p>
            <a:pPr lvl="0" algn="just"/>
            <a:r>
              <a:rPr lang="en-GB" dirty="0">
                <a:latin typeface="Times New Roman" panose="02020603050405020304" pitchFamily="18" charset="0"/>
                <a:cs typeface="Times New Roman" panose="02020603050405020304" pitchFamily="18" charset="0"/>
              </a:rPr>
              <a:t>The Blind carbon copy will help the sender in protecting the identity of the receiver. It can be a great method for marketing as well. </a:t>
            </a:r>
            <a:endParaRPr lang="en-IN" dirty="0">
              <a:latin typeface="Times New Roman" panose="02020603050405020304" pitchFamily="18" charset="0"/>
              <a:cs typeface="Times New Roman" panose="02020603050405020304" pitchFamily="18" charset="0"/>
            </a:endParaRPr>
          </a:p>
          <a:p>
            <a:pPr algn="just"/>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2061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Social media</a:t>
            </a:r>
            <a:endParaRPr lang="en-IN"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519928" y="2084744"/>
            <a:ext cx="5259772" cy="3450613"/>
          </a:xfrm>
        </p:spPr>
        <p:txBody>
          <a:bodyPr>
            <a:normAutofit lnSpcReduction="10000"/>
          </a:bodyPr>
          <a:lstStyle/>
          <a:p>
            <a:pPr lvl="0" algn="just"/>
            <a:r>
              <a:rPr lang="en-GB" b="1" dirty="0">
                <a:latin typeface="Times New Roman" panose="02020603050405020304" pitchFamily="18" charset="0"/>
                <a:cs typeface="Times New Roman" panose="02020603050405020304" pitchFamily="18" charset="0"/>
              </a:rPr>
              <a:t>T</a:t>
            </a:r>
            <a:r>
              <a:rPr lang="en-GB" dirty="0">
                <a:latin typeface="Times New Roman" panose="02020603050405020304" pitchFamily="18" charset="0"/>
                <a:cs typeface="Times New Roman" panose="02020603050405020304" pitchFamily="18" charset="0"/>
              </a:rPr>
              <a:t>hese platforms have recently come into light as a communication method which can help in providing information to potential customers or parties. </a:t>
            </a:r>
          </a:p>
          <a:p>
            <a:pPr lvl="0" algn="just"/>
            <a:r>
              <a:rPr lang="en-GB" dirty="0">
                <a:latin typeface="Times New Roman" panose="02020603050405020304" pitchFamily="18" charset="0"/>
                <a:cs typeface="Times New Roman" panose="02020603050405020304" pitchFamily="18" charset="0"/>
              </a:rPr>
              <a:t>These are basically channels which can connect people outside the workplace and can help in communication via face book groups or linked In group. It is a grate way of communicating with the potential customers of the company. </a:t>
            </a:r>
            <a:endParaRPr lang="en-IN" dirty="0">
              <a:latin typeface="Times New Roman" panose="02020603050405020304" pitchFamily="18" charset="0"/>
              <a:cs typeface="Times New Roman" panose="02020603050405020304" pitchFamily="18" charset="0"/>
            </a:endParaRPr>
          </a:p>
          <a:p>
            <a:pPr algn="just"/>
            <a:endParaRPr lang="en-IN"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821464" y="2084744"/>
            <a:ext cx="4401501" cy="3600450"/>
          </a:xfrm>
          <a:prstGeom prst="rect">
            <a:avLst/>
          </a:prstGeom>
        </p:spPr>
      </p:pic>
    </p:spTree>
    <p:extLst>
      <p:ext uri="{BB962C8B-B14F-4D97-AF65-F5344CB8AC3E}">
        <p14:creationId xmlns:p14="http://schemas.microsoft.com/office/powerpoint/2010/main" val="3039795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latin typeface="Times New Roman" panose="02020603050405020304" pitchFamily="18" charset="0"/>
                <a:cs typeface="Times New Roman" panose="02020603050405020304" pitchFamily="18" charset="0"/>
              </a:rPr>
              <a:t>Phone calls</a:t>
            </a:r>
            <a:endParaRPr lang="en-IN"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1451580" y="2015732"/>
            <a:ext cx="5337410" cy="3450613"/>
          </a:xfrm>
        </p:spPr>
        <p:txBody>
          <a:bodyPr>
            <a:normAutofit fontScale="85000" lnSpcReduction="10000"/>
          </a:bodyPr>
          <a:lstStyle/>
          <a:p>
            <a:pPr lvl="0" algn="just"/>
            <a:r>
              <a:rPr lang="en-GB" dirty="0">
                <a:latin typeface="Times New Roman" panose="02020603050405020304" pitchFamily="18" charset="0"/>
                <a:cs typeface="Times New Roman" panose="02020603050405020304" pitchFamily="18" charset="0"/>
              </a:rPr>
              <a:t>It is a great</a:t>
            </a:r>
            <a:r>
              <a:rPr lang="en-GB" b="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rPr>
              <a:t>way of communication if the information is needed to be provided to the other party in case of emergency or if the communicator needs a quick answer. </a:t>
            </a:r>
          </a:p>
          <a:p>
            <a:pPr lvl="0" algn="just"/>
            <a:r>
              <a:rPr lang="en-GB" dirty="0">
                <a:latin typeface="Times New Roman" panose="02020603050405020304" pitchFamily="18" charset="0"/>
                <a:cs typeface="Times New Roman" panose="02020603050405020304" pitchFamily="18" charset="0"/>
              </a:rPr>
              <a:t>It is important for the companies to make sure that the information is reached to the other party and phone calls if answered will provide assurance. </a:t>
            </a:r>
          </a:p>
          <a:p>
            <a:pPr lvl="0" algn="just"/>
            <a:r>
              <a:rPr lang="en-GB" dirty="0">
                <a:latin typeface="Times New Roman" panose="02020603050405020304" pitchFamily="18" charset="0"/>
                <a:cs typeface="Times New Roman" panose="02020603050405020304" pitchFamily="18" charset="0"/>
              </a:rPr>
              <a:t>A two way communication channels will let you hear the voice or pitch of both the parties and will ensure that the message or information is communicated properly. </a:t>
            </a:r>
            <a:endParaRPr lang="en-IN"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547843" y="2015731"/>
            <a:ext cx="3752761" cy="3450613"/>
          </a:xfrm>
          <a:prstGeom prst="rect">
            <a:avLst/>
          </a:prstGeom>
        </p:spPr>
      </p:pic>
    </p:spTree>
    <p:extLst>
      <p:ext uri="{BB962C8B-B14F-4D97-AF65-F5344CB8AC3E}">
        <p14:creationId xmlns:p14="http://schemas.microsoft.com/office/powerpoint/2010/main" val="1020644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latin typeface="Times New Roman" panose="02020603050405020304" pitchFamily="18" charset="0"/>
                <a:cs typeface="Times New Roman" panose="02020603050405020304" pitchFamily="18" charset="0"/>
              </a:rPr>
              <a:t>CONCLUSION</a:t>
            </a:r>
            <a:br>
              <a:rPr lang="en-IN" b="1" dirty="0"/>
            </a:br>
            <a:endParaRPr lang="en-IN" dirty="0"/>
          </a:p>
        </p:txBody>
      </p:sp>
      <p:sp>
        <p:nvSpPr>
          <p:cNvPr id="3" name="Content Placeholder 2"/>
          <p:cNvSpPr>
            <a:spLocks noGrp="1"/>
          </p:cNvSpPr>
          <p:nvPr>
            <p:ph idx="1"/>
          </p:nvPr>
        </p:nvSpPr>
        <p:spPr/>
        <p:txBody>
          <a:bodyPr/>
          <a:lstStyle/>
          <a:p>
            <a:pPr algn="just"/>
            <a:r>
              <a:rPr lang="en-GB" dirty="0">
                <a:latin typeface="Times New Roman" panose="02020603050405020304" pitchFamily="18" charset="0"/>
                <a:cs typeface="Times New Roman" panose="02020603050405020304" pitchFamily="18" charset="0"/>
              </a:rPr>
              <a:t>From the above presentation it is concluded that, communication is an essential part in the process of sharing information within an organisation. </a:t>
            </a:r>
          </a:p>
          <a:p>
            <a:pPr algn="just"/>
            <a:r>
              <a:rPr lang="en-GB" dirty="0">
                <a:latin typeface="Times New Roman" panose="02020603050405020304" pitchFamily="18" charset="0"/>
                <a:cs typeface="Times New Roman" panose="02020603050405020304" pitchFamily="18" charset="0"/>
              </a:rPr>
              <a:t>It is important for the organisations to make sure that the workers are using effective communication channels so that there is no scope for misunderstanding.</a:t>
            </a:r>
            <a:endParaRPr lang="en-IN" dirty="0">
              <a:latin typeface="Times New Roman" panose="02020603050405020304" pitchFamily="18" charset="0"/>
              <a:cs typeface="Times New Roman" panose="02020603050405020304" pitchFamily="18" charset="0"/>
            </a:endParaRPr>
          </a:p>
          <a:p>
            <a:pPr algn="just"/>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7657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GB" b="1" dirty="0"/>
              <a:t>REFERENCES</a:t>
            </a:r>
            <a:br>
              <a:rPr lang="en-IN" b="1" dirty="0"/>
            </a:br>
            <a:endParaRPr lang="en-IN" dirty="0"/>
          </a:p>
        </p:txBody>
      </p:sp>
      <p:sp>
        <p:nvSpPr>
          <p:cNvPr id="3" name="Content Placeholder 2"/>
          <p:cNvSpPr>
            <a:spLocks noGrp="1"/>
          </p:cNvSpPr>
          <p:nvPr>
            <p:ph idx="1"/>
          </p:nvPr>
        </p:nvSpPr>
        <p:spPr/>
        <p:txBody>
          <a:bodyPr>
            <a:normAutofit fontScale="92500" lnSpcReduction="20000"/>
          </a:bodyPr>
          <a:lstStyle/>
          <a:p>
            <a:pPr algn="just"/>
            <a:r>
              <a:rPr lang="en-GB" dirty="0">
                <a:latin typeface="Times New Roman" panose="02020603050405020304" pitchFamily="18" charset="0"/>
                <a:cs typeface="Times New Roman" panose="02020603050405020304" pitchFamily="18" charset="0"/>
              </a:rPr>
              <a:t>Kim, D.K.D. and Kreps, G.L., 2020. An analysis of government communication in the United States during the COVID‐19 pandemic: recommendations for effective government health risk communication. </a:t>
            </a:r>
            <a:r>
              <a:rPr lang="en-GB" i="1" dirty="0">
                <a:latin typeface="Times New Roman" panose="02020603050405020304" pitchFamily="18" charset="0"/>
                <a:cs typeface="Times New Roman" panose="02020603050405020304" pitchFamily="18" charset="0"/>
              </a:rPr>
              <a:t>World Medical &amp; Health Policy</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12</a:t>
            </a:r>
            <a:r>
              <a:rPr lang="en-GB" dirty="0">
                <a:latin typeface="Times New Roman" panose="02020603050405020304" pitchFamily="18" charset="0"/>
                <a:cs typeface="Times New Roman" panose="02020603050405020304" pitchFamily="18" charset="0"/>
              </a:rPr>
              <a:t>(4), pp.398-412.</a:t>
            </a:r>
            <a:endParaRPr lang="en-IN" dirty="0">
              <a:latin typeface="Times New Roman" panose="02020603050405020304" pitchFamily="18" charset="0"/>
              <a:cs typeface="Times New Roman" panose="02020603050405020304" pitchFamily="18" charset="0"/>
            </a:endParaRPr>
          </a:p>
          <a:p>
            <a:pPr algn="just"/>
            <a:r>
              <a:rPr lang="en-GB" dirty="0" err="1">
                <a:latin typeface="Times New Roman" panose="02020603050405020304" pitchFamily="18" charset="0"/>
                <a:cs typeface="Times New Roman" panose="02020603050405020304" pitchFamily="18" charset="0"/>
              </a:rPr>
              <a:t>Guffey</a:t>
            </a:r>
            <a:r>
              <a:rPr lang="en-GB" dirty="0">
                <a:latin typeface="Times New Roman" panose="02020603050405020304" pitchFamily="18" charset="0"/>
                <a:cs typeface="Times New Roman" panose="02020603050405020304" pitchFamily="18" charset="0"/>
              </a:rPr>
              <a:t>, M.E. and Loewy, D., 2021. </a:t>
            </a:r>
            <a:r>
              <a:rPr lang="en-GB" i="1" dirty="0">
                <a:latin typeface="Times New Roman" panose="02020603050405020304" pitchFamily="18" charset="0"/>
                <a:cs typeface="Times New Roman" panose="02020603050405020304" pitchFamily="18" charset="0"/>
              </a:rPr>
              <a:t>Business communication: Process &amp; product</a:t>
            </a:r>
            <a:r>
              <a:rPr lang="en-GB" dirty="0">
                <a:latin typeface="Times New Roman" panose="02020603050405020304" pitchFamily="18" charset="0"/>
                <a:cs typeface="Times New Roman" panose="02020603050405020304" pitchFamily="18" charset="0"/>
              </a:rPr>
              <a:t>. Cengage Learning.</a:t>
            </a:r>
            <a:endParaRPr lang="en-IN"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Lee, K., 2020. Serious leisure is social: Things to learn from the social world perspective. </a:t>
            </a:r>
            <a:r>
              <a:rPr lang="en-GB" i="1" dirty="0">
                <a:latin typeface="Times New Roman" panose="02020603050405020304" pitchFamily="18" charset="0"/>
                <a:cs typeface="Times New Roman" panose="02020603050405020304" pitchFamily="18" charset="0"/>
              </a:rPr>
              <a:t>Journal of Leisure Research</a:t>
            </a:r>
            <a:r>
              <a:rPr lang="en-GB" dirty="0">
                <a:latin typeface="Times New Roman" panose="02020603050405020304" pitchFamily="18" charset="0"/>
                <a:cs typeface="Times New Roman" panose="02020603050405020304" pitchFamily="18" charset="0"/>
              </a:rPr>
              <a:t>, </a:t>
            </a:r>
            <a:r>
              <a:rPr lang="en-GB" i="1" dirty="0">
                <a:latin typeface="Times New Roman" panose="02020603050405020304" pitchFamily="18" charset="0"/>
                <a:cs typeface="Times New Roman" panose="02020603050405020304" pitchFamily="18" charset="0"/>
              </a:rPr>
              <a:t>51</a:t>
            </a:r>
            <a:r>
              <a:rPr lang="en-GB" dirty="0">
                <a:latin typeface="Times New Roman" panose="02020603050405020304" pitchFamily="18" charset="0"/>
                <a:cs typeface="Times New Roman" panose="02020603050405020304" pitchFamily="18" charset="0"/>
              </a:rPr>
              <a:t>(1), pp.77-87.</a:t>
            </a:r>
            <a:endParaRPr lang="en-IN"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Enke</a:t>
            </a:r>
            <a:r>
              <a:rPr lang="en-IN" dirty="0">
                <a:latin typeface="Times New Roman" panose="02020603050405020304" pitchFamily="18" charset="0"/>
                <a:cs typeface="Times New Roman" panose="02020603050405020304" pitchFamily="18" charset="0"/>
              </a:rPr>
              <a:t>, N. and </a:t>
            </a:r>
            <a:r>
              <a:rPr lang="en-IN" dirty="0" err="1">
                <a:latin typeface="Times New Roman" panose="02020603050405020304" pitchFamily="18" charset="0"/>
                <a:cs typeface="Times New Roman" panose="02020603050405020304" pitchFamily="18" charset="0"/>
              </a:rPr>
              <a:t>Borchers</a:t>
            </a:r>
            <a:r>
              <a:rPr lang="en-IN" dirty="0">
                <a:latin typeface="Times New Roman" panose="02020603050405020304" pitchFamily="18" charset="0"/>
                <a:cs typeface="Times New Roman" panose="02020603050405020304" pitchFamily="18" charset="0"/>
              </a:rPr>
              <a:t>, N.S., 2019. Social media influencers in strategic communication: A conceptual framework for strategic social media influencer communication. </a:t>
            </a:r>
            <a:r>
              <a:rPr lang="en-IN" i="1" dirty="0">
                <a:latin typeface="Times New Roman" panose="02020603050405020304" pitchFamily="18" charset="0"/>
                <a:cs typeface="Times New Roman" panose="02020603050405020304" pitchFamily="18" charset="0"/>
              </a:rPr>
              <a:t>International Journal of Strategic Communication</a:t>
            </a:r>
            <a:r>
              <a:rPr lang="en-IN" dirty="0">
                <a:latin typeface="Times New Roman" panose="02020603050405020304" pitchFamily="18" charset="0"/>
                <a:cs typeface="Times New Roman" panose="02020603050405020304" pitchFamily="18" charset="0"/>
              </a:rPr>
              <a:t>, </a:t>
            </a:r>
            <a:r>
              <a:rPr lang="en-IN" i="1" dirty="0">
                <a:latin typeface="Times New Roman" panose="02020603050405020304" pitchFamily="18" charset="0"/>
                <a:cs typeface="Times New Roman" panose="02020603050405020304" pitchFamily="18" charset="0"/>
              </a:rPr>
              <a:t>13</a:t>
            </a:r>
            <a:r>
              <a:rPr lang="en-IN" dirty="0">
                <a:latin typeface="Times New Roman" panose="02020603050405020304" pitchFamily="18" charset="0"/>
                <a:cs typeface="Times New Roman" panose="02020603050405020304" pitchFamily="18" charset="0"/>
              </a:rPr>
              <a:t>(4), pp.261-277.</a:t>
            </a:r>
          </a:p>
          <a:p>
            <a:pPr algn="just"/>
            <a:endParaRPr lang="en-IN" dirty="0">
              <a:latin typeface="Times New Roman" panose="02020603050405020304" pitchFamily="18" charset="0"/>
              <a:cs typeface="Times New Roman" panose="02020603050405020304" pitchFamily="18" charset="0"/>
            </a:endParaRPr>
          </a:p>
          <a:p>
            <a:pPr algn="just"/>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003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13556" y="2417658"/>
            <a:ext cx="9603275" cy="1049235"/>
          </a:xfrm>
        </p:spPr>
        <p:txBody>
          <a:bodyPr/>
          <a:lstStyle/>
          <a:p>
            <a:pPr algn="ctr"/>
            <a:r>
              <a:rPr lang="en-IN" dirty="0"/>
              <a:t>THANK YOU</a:t>
            </a:r>
          </a:p>
        </p:txBody>
      </p:sp>
    </p:spTree>
    <p:extLst>
      <p:ext uri="{BB962C8B-B14F-4D97-AF65-F5344CB8AC3E}">
        <p14:creationId xmlns:p14="http://schemas.microsoft.com/office/powerpoint/2010/main" val="527253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9FA3-72C7-2C4A-8BB7-20DC5CAE9A31}"/>
              </a:ext>
            </a:extLst>
          </p:cNvPr>
          <p:cNvSpPr>
            <a:spLocks noGrp="1"/>
          </p:cNvSpPr>
          <p:nvPr>
            <p:ph type="ctrTitle"/>
          </p:nvPr>
        </p:nvSpPr>
        <p:spPr>
          <a:xfrm>
            <a:off x="1774423" y="802298"/>
            <a:ext cx="8637073" cy="3149591"/>
          </a:xfrm>
        </p:spPr>
        <p:txBody>
          <a:bodyPr>
            <a:normAutofit fontScale="90000"/>
          </a:bodyPr>
          <a:lstStyle/>
          <a:p>
            <a:r>
              <a:rPr lang="en-US" dirty="0"/>
              <a:t>Strategies for effective communication in a business setting</a:t>
            </a:r>
          </a:p>
        </p:txBody>
      </p:sp>
      <p:pic>
        <p:nvPicPr>
          <p:cNvPr id="4" name="Picture 3">
            <a:extLst>
              <a:ext uri="{FF2B5EF4-FFF2-40B4-BE49-F238E27FC236}">
                <a16:creationId xmlns:a16="http://schemas.microsoft.com/office/drawing/2014/main" id="{E9936CAB-C1DE-0543-ADAD-B841EEA9DA33}"/>
              </a:ext>
            </a:extLst>
          </p:cNvPr>
          <p:cNvPicPr>
            <a:picLocks noChangeAspect="1"/>
          </p:cNvPicPr>
          <p:nvPr/>
        </p:nvPicPr>
        <p:blipFill>
          <a:blip r:embed="rId2"/>
          <a:stretch>
            <a:fillRect/>
          </a:stretch>
        </p:blipFill>
        <p:spPr>
          <a:xfrm>
            <a:off x="4645299" y="3951889"/>
            <a:ext cx="2618882" cy="17427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21031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8562" y="1988022"/>
            <a:ext cx="9291215" cy="2888777"/>
          </a:xfrm>
        </p:spPr>
        <p:txBody>
          <a:bodyPr/>
          <a:lstStyle/>
          <a:p>
            <a:r>
              <a:rPr lang="en-US" dirty="0"/>
              <a:t>STUDENT NAME: BIANCA-IRIAM CALTEA</a:t>
            </a:r>
          </a:p>
          <a:p>
            <a:r>
              <a:rPr lang="en-US" dirty="0"/>
              <a:t>STUDENT ID: 2025318</a:t>
            </a:r>
          </a:p>
          <a:p>
            <a:r>
              <a:rPr lang="en-US" dirty="0"/>
              <a:t>MODULE CODE: BMSW 4002</a:t>
            </a:r>
          </a:p>
          <a:p>
            <a:r>
              <a:rPr lang="en-US" dirty="0"/>
              <a:t>ASSIGNMENT TITLE: PRESENTATION-STRATEGIES FOR EFFECTIVE COMMUNICATION IN BUSINESS SETTINGS</a:t>
            </a:r>
          </a:p>
          <a:p>
            <a:r>
              <a:rPr lang="en-US" dirty="0"/>
              <a:t>LECTURER NAME: RICHMOND LAMPTEY</a:t>
            </a:r>
            <a:endParaRPr lang="en-GB" dirty="0"/>
          </a:p>
        </p:txBody>
      </p:sp>
    </p:spTree>
    <p:extLst>
      <p:ext uri="{BB962C8B-B14F-4D97-AF65-F5344CB8AC3E}">
        <p14:creationId xmlns:p14="http://schemas.microsoft.com/office/powerpoint/2010/main" val="2809634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Organizational theory is the focus of the organizational structure. There are Four important theories contribute to this subject.</a:t>
            </a:r>
          </a:p>
          <a:p>
            <a:r>
              <a:rPr lang="en-US" dirty="0"/>
              <a:t>The organizational theory has a focus on the decision theory and know about the systems that should be </a:t>
            </a:r>
            <a:r>
              <a:rPr lang="en-US"/>
              <a:t>known.</a:t>
            </a:r>
            <a:endParaRPr lang="en-US" dirty="0"/>
          </a:p>
        </p:txBody>
      </p:sp>
      <p:pic>
        <p:nvPicPr>
          <p:cNvPr id="4" name="Picture 3">
            <a:extLst>
              <a:ext uri="{FF2B5EF4-FFF2-40B4-BE49-F238E27FC236}">
                <a16:creationId xmlns:a16="http://schemas.microsoft.com/office/drawing/2014/main" id="{ADF983FE-2B0A-424E-94ED-5E2BCC7FE52C}"/>
              </a:ext>
            </a:extLst>
          </p:cNvPr>
          <p:cNvPicPr>
            <a:picLocks noChangeAspect="1"/>
          </p:cNvPicPr>
          <p:nvPr/>
        </p:nvPicPr>
        <p:blipFill>
          <a:blip r:embed="rId2"/>
          <a:stretch>
            <a:fillRect/>
          </a:stretch>
        </p:blipFill>
        <p:spPr>
          <a:xfrm>
            <a:off x="1449206" y="4255088"/>
            <a:ext cx="2849562" cy="149831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668232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Organizational theory and model of communication</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A theory is a collection of ideas or structures that are connected in order to explain why certain occurrences occur. </a:t>
            </a:r>
          </a:p>
          <a:p>
            <a:r>
              <a:rPr lang="en-US" dirty="0"/>
              <a:t>An organizational theory is a collection of connected concepts/constructs that describe how humans act in social units referred to as organizations.</a:t>
            </a:r>
          </a:p>
          <a:p>
            <a:r>
              <a:rPr lang="en-US" dirty="0"/>
              <a:t>The organizational theory has a direct focus on the model of communication. The purpose  </a:t>
            </a:r>
          </a:p>
          <a:p>
            <a:endParaRPr lang="en-US" dirty="0"/>
          </a:p>
          <a:p>
            <a:endParaRPr lang="en-US" dirty="0"/>
          </a:p>
        </p:txBody>
      </p:sp>
      <p:pic>
        <p:nvPicPr>
          <p:cNvPr id="4" name="Picture 3">
            <a:extLst>
              <a:ext uri="{FF2B5EF4-FFF2-40B4-BE49-F238E27FC236}">
                <a16:creationId xmlns:a16="http://schemas.microsoft.com/office/drawing/2014/main" id="{1E20F5D1-463B-2F41-B1F7-7743674B5662}"/>
              </a:ext>
            </a:extLst>
          </p:cNvPr>
          <p:cNvPicPr>
            <a:picLocks noChangeAspect="1"/>
          </p:cNvPicPr>
          <p:nvPr/>
        </p:nvPicPr>
        <p:blipFill>
          <a:blip r:embed="rId2"/>
          <a:stretch>
            <a:fillRect/>
          </a:stretch>
        </p:blipFill>
        <p:spPr>
          <a:xfrm>
            <a:off x="8344884" y="4508916"/>
            <a:ext cx="2395537" cy="137118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15817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err="1"/>
              <a:t>Cont</a:t>
            </a:r>
            <a:r>
              <a:rPr lang="en-US" dirty="0"/>
              <a:t>…</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Aristotle's approach of communication is primarily a speaker-centered paradigm, emphasizing the speaker and speech. </a:t>
            </a:r>
          </a:p>
          <a:p>
            <a:r>
              <a:rPr lang="en-US" dirty="0"/>
              <a:t>It is separated into five major components: the Speaker, the Speech, the Occasion, the Audience, and the Effect. The speaker delivers the discourse in this approach, while the intended audience is passively impacted.</a:t>
            </a:r>
          </a:p>
        </p:txBody>
      </p:sp>
    </p:spTree>
    <p:extLst>
      <p:ext uri="{BB962C8B-B14F-4D97-AF65-F5344CB8AC3E}">
        <p14:creationId xmlns:p14="http://schemas.microsoft.com/office/powerpoint/2010/main" val="2022492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Channel of communication </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normAutofit/>
          </a:bodyPr>
          <a:lstStyle/>
          <a:p>
            <a:r>
              <a:rPr lang="en-US" dirty="0"/>
              <a:t>There are different kinds of communication that includes the face-to-face communication and uses the broadcast media.</a:t>
            </a:r>
          </a:p>
          <a:p>
            <a:r>
              <a:rPr lang="en-US" dirty="0"/>
              <a:t>The mobile channel, electronic communication and written communication will be used as the channel.</a:t>
            </a:r>
            <a:br>
              <a:rPr lang="en-US" dirty="0"/>
            </a:br>
            <a:endParaRPr lang="en-US" dirty="0"/>
          </a:p>
          <a:p>
            <a:endParaRPr lang="en-US" dirty="0"/>
          </a:p>
        </p:txBody>
      </p:sp>
      <p:pic>
        <p:nvPicPr>
          <p:cNvPr id="4" name="Picture 3">
            <a:extLst>
              <a:ext uri="{FF2B5EF4-FFF2-40B4-BE49-F238E27FC236}">
                <a16:creationId xmlns:a16="http://schemas.microsoft.com/office/drawing/2014/main" id="{45C80265-FF67-7246-A9A4-12376724A97F}"/>
              </a:ext>
            </a:extLst>
          </p:cNvPr>
          <p:cNvPicPr>
            <a:picLocks noChangeAspect="1"/>
          </p:cNvPicPr>
          <p:nvPr/>
        </p:nvPicPr>
        <p:blipFill>
          <a:blip r:embed="rId2"/>
          <a:stretch>
            <a:fillRect/>
          </a:stretch>
        </p:blipFill>
        <p:spPr>
          <a:xfrm>
            <a:off x="4471988" y="4018121"/>
            <a:ext cx="3592512" cy="188896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172585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Types of barriers</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normAutofit/>
          </a:bodyPr>
          <a:lstStyle/>
          <a:p>
            <a:r>
              <a:rPr lang="en-US" dirty="0"/>
              <a:t>The status and power consciousness are the types of barriers that is in the way. The message filtering is the issue.</a:t>
            </a:r>
          </a:p>
          <a:p>
            <a:r>
              <a:rPr lang="en-US" dirty="0"/>
              <a:t>Organizational structure and the absence of formal channel that should be used.</a:t>
            </a:r>
          </a:p>
          <a:p>
            <a:endParaRPr lang="en-US" dirty="0"/>
          </a:p>
        </p:txBody>
      </p:sp>
      <p:pic>
        <p:nvPicPr>
          <p:cNvPr id="4" name="Picture 3">
            <a:extLst>
              <a:ext uri="{FF2B5EF4-FFF2-40B4-BE49-F238E27FC236}">
                <a16:creationId xmlns:a16="http://schemas.microsoft.com/office/drawing/2014/main" id="{A12DDDCE-2F88-724D-BF9C-97C4D76DA400}"/>
              </a:ext>
            </a:extLst>
          </p:cNvPr>
          <p:cNvPicPr>
            <a:picLocks noChangeAspect="1"/>
          </p:cNvPicPr>
          <p:nvPr/>
        </p:nvPicPr>
        <p:blipFill>
          <a:blip r:embed="rId2"/>
          <a:stretch>
            <a:fillRect/>
          </a:stretch>
        </p:blipFill>
        <p:spPr>
          <a:xfrm>
            <a:off x="1614487" y="4481688"/>
            <a:ext cx="2384425" cy="148606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20742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err="1"/>
              <a:t>Cont</a:t>
            </a:r>
            <a:r>
              <a:rPr lang="en-US" dirty="0"/>
              <a:t>…</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normAutofit/>
          </a:bodyPr>
          <a:lstStyle/>
          <a:p>
            <a:r>
              <a:rPr lang="en-US" dirty="0"/>
              <a:t>Some of the other barriers includes the psychological barriers, linguistic barriers and the emotional barriers.</a:t>
            </a:r>
          </a:p>
          <a:p>
            <a:r>
              <a:rPr lang="en-US" dirty="0"/>
              <a:t>Another barrier is to take care of the physical points and make sure that the issues will be resolved. </a:t>
            </a:r>
          </a:p>
          <a:p>
            <a:endParaRPr lang="en-US" dirty="0"/>
          </a:p>
        </p:txBody>
      </p:sp>
    </p:spTree>
    <p:extLst>
      <p:ext uri="{BB962C8B-B14F-4D97-AF65-F5344CB8AC3E}">
        <p14:creationId xmlns:p14="http://schemas.microsoft.com/office/powerpoint/2010/main" val="4172013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impact of effective communication </a:t>
            </a:r>
            <a:br>
              <a:rPr lang="en-US" dirty="0"/>
            </a:br>
            <a:endParaRPr lang="en-US" dirty="0"/>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Additionally, effective communication strengthens connections, both with coworkers and with friends and family members.</a:t>
            </a:r>
          </a:p>
          <a:p>
            <a:r>
              <a:rPr lang="en-US" dirty="0"/>
              <a:t> Listening attentively and providing appropriate comments enables individuals to feel heard and understood. This fosters mutual respect.</a:t>
            </a:r>
          </a:p>
          <a:p>
            <a:r>
              <a:rPr lang="en-US" dirty="0"/>
              <a:t>The communication model is important to be improved for knowing about taking the positive way. </a:t>
            </a:r>
          </a:p>
        </p:txBody>
      </p:sp>
      <p:pic>
        <p:nvPicPr>
          <p:cNvPr id="4" name="Picture 3">
            <a:extLst>
              <a:ext uri="{FF2B5EF4-FFF2-40B4-BE49-F238E27FC236}">
                <a16:creationId xmlns:a16="http://schemas.microsoft.com/office/drawing/2014/main" id="{930D27C9-7E9A-EE49-AB3C-4EAD3FF53B3E}"/>
              </a:ext>
            </a:extLst>
          </p:cNvPr>
          <p:cNvPicPr>
            <a:picLocks noChangeAspect="1"/>
          </p:cNvPicPr>
          <p:nvPr/>
        </p:nvPicPr>
        <p:blipFill>
          <a:blip r:embed="rId2"/>
          <a:stretch>
            <a:fillRect/>
          </a:stretch>
        </p:blipFill>
        <p:spPr>
          <a:xfrm>
            <a:off x="8773385" y="4334219"/>
            <a:ext cx="2583590" cy="17192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4825625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To be concluded, The organization's culture establishes its identity and distinguishes it from competitors. Communication and relationships are critical components of a strong organizational culture. </a:t>
            </a:r>
          </a:p>
          <a:p>
            <a:r>
              <a:rPr lang="en-US" dirty="0"/>
              <a:t>Communication is critical in boosting employee comfort and, ultimately, fostering a healthy workplace culture.</a:t>
            </a:r>
          </a:p>
        </p:txBody>
      </p:sp>
      <p:pic>
        <p:nvPicPr>
          <p:cNvPr id="4" name="Picture 3">
            <a:extLst>
              <a:ext uri="{FF2B5EF4-FFF2-40B4-BE49-F238E27FC236}">
                <a16:creationId xmlns:a16="http://schemas.microsoft.com/office/drawing/2014/main" id="{A5E03818-B71B-4B4B-8807-108B916BFC04}"/>
              </a:ext>
            </a:extLst>
          </p:cNvPr>
          <p:cNvPicPr>
            <a:picLocks noChangeAspect="1"/>
          </p:cNvPicPr>
          <p:nvPr/>
        </p:nvPicPr>
        <p:blipFill>
          <a:blip r:embed="rId2"/>
          <a:stretch>
            <a:fillRect/>
          </a:stretch>
        </p:blipFill>
        <p:spPr>
          <a:xfrm>
            <a:off x="4425156" y="4642068"/>
            <a:ext cx="3341687" cy="12634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29593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normAutofit fontScale="70000" lnSpcReduction="20000"/>
          </a:bodyPr>
          <a:lstStyle/>
          <a:p>
            <a:r>
              <a:rPr lang="en-US" dirty="0"/>
              <a:t>Ishak, A. W., &amp; Williams, E. A. (2018). A dynamic model of organizational resilience: Adaptive and anchored approaches. </a:t>
            </a:r>
            <a:r>
              <a:rPr lang="en-US" i="1" dirty="0"/>
              <a:t>Corporate Communications: An International Journal</a:t>
            </a:r>
            <a:r>
              <a:rPr lang="en-US" dirty="0"/>
              <a:t>.</a:t>
            </a:r>
          </a:p>
          <a:p>
            <a:r>
              <a:rPr lang="en-US" dirty="0"/>
              <a:t>Norris, J. I., de Calvo, M. P. C., &amp; Mather, R. D. (2020). Managing an existential threat: how a global crisis contaminates organizational decision-making. </a:t>
            </a:r>
            <a:r>
              <a:rPr lang="en-US" i="1" dirty="0"/>
              <a:t>Management Decision</a:t>
            </a:r>
            <a:r>
              <a:rPr lang="en-US" dirty="0"/>
              <a:t>.</a:t>
            </a:r>
          </a:p>
          <a:p>
            <a:r>
              <a:rPr lang="en-US" dirty="0"/>
              <a:t>Khan, N. A., Khan, A. N., &amp; Gul, S. (2019). Relationship between perception of organizational politics and organizational citizenship behavior: testing a moderated mediation model. </a:t>
            </a:r>
            <a:r>
              <a:rPr lang="en-US" i="1" dirty="0"/>
              <a:t>Asian Business &amp; Management</a:t>
            </a:r>
            <a:r>
              <a:rPr lang="en-US" dirty="0"/>
              <a:t>, </a:t>
            </a:r>
            <a:r>
              <a:rPr lang="en-US" i="1" dirty="0"/>
              <a:t>18</a:t>
            </a:r>
            <a:r>
              <a:rPr lang="en-US" dirty="0"/>
              <a:t>(2), 122-141.</a:t>
            </a:r>
          </a:p>
          <a:p>
            <a:r>
              <a:rPr lang="en-US" dirty="0"/>
              <a:t>FAKHRI, M., SYARIFUDDIN, S., WINARNO, A., NURNIDA, I., &amp; HANUM, S. (2021). Democratic Leadership Practice to Construct Clan Organizational Culture in Family Companies. </a:t>
            </a:r>
            <a:r>
              <a:rPr lang="en-US" i="1" dirty="0"/>
              <a:t>The Journal of Asian Finance, Economics, and Business</a:t>
            </a:r>
            <a:r>
              <a:rPr lang="en-US" dirty="0"/>
              <a:t>, </a:t>
            </a:r>
            <a:r>
              <a:rPr lang="en-US" i="1" dirty="0"/>
              <a:t>8</a:t>
            </a:r>
            <a:r>
              <a:rPr lang="en-US" dirty="0"/>
              <a:t>(1), 803-811.</a:t>
            </a:r>
          </a:p>
          <a:p>
            <a:r>
              <a:rPr lang="en-US" dirty="0" err="1"/>
              <a:t>Dolamore</a:t>
            </a:r>
            <a:r>
              <a:rPr lang="en-US" dirty="0"/>
              <a:t>, S., Lovell, D., Collins, H., &amp; Kline, A. (2021). The role of empathy in organizational communication during times of crisis. </a:t>
            </a:r>
            <a:r>
              <a:rPr lang="en-US" i="1" dirty="0"/>
              <a:t>Administrative Theory &amp; Praxis</a:t>
            </a:r>
            <a:r>
              <a:rPr lang="en-US" dirty="0"/>
              <a:t>, </a:t>
            </a:r>
            <a:r>
              <a:rPr lang="en-US" i="1" dirty="0"/>
              <a:t>43</a:t>
            </a:r>
            <a:r>
              <a:rPr lang="en-US" dirty="0"/>
              <a:t>(3), 366-375.</a:t>
            </a:r>
          </a:p>
          <a:p>
            <a:r>
              <a:rPr lang="en-US" dirty="0"/>
              <a:t>Wang, W., Fu, Y., </a:t>
            </a:r>
            <a:r>
              <a:rPr lang="en-US" dirty="0" err="1"/>
              <a:t>Qiu</a:t>
            </a:r>
            <a:r>
              <a:rPr lang="en-US" dirty="0"/>
              <a:t>, H., Moore, J. H., &amp; Wang, Z. (2017). Corporate social responsibility and employee outcomes: A moderated mediation model of organizational identification and moral identity. </a:t>
            </a:r>
            <a:r>
              <a:rPr lang="en-US" i="1" dirty="0"/>
              <a:t>Frontiers in psychology</a:t>
            </a:r>
            <a:r>
              <a:rPr lang="en-US" dirty="0"/>
              <a:t>, </a:t>
            </a:r>
            <a:r>
              <a:rPr lang="en-US" i="1" dirty="0"/>
              <a:t>8</a:t>
            </a:r>
            <a:r>
              <a:rPr lang="en-US" dirty="0"/>
              <a:t>, 1906.</a:t>
            </a:r>
          </a:p>
        </p:txBody>
      </p:sp>
    </p:spTree>
    <p:extLst>
      <p:ext uri="{BB962C8B-B14F-4D97-AF65-F5344CB8AC3E}">
        <p14:creationId xmlns:p14="http://schemas.microsoft.com/office/powerpoint/2010/main" val="1719719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2423B-73E7-4D4B-BE71-270595B037C4}"/>
              </a:ext>
            </a:extLst>
          </p:cNvPr>
          <p:cNvSpPr>
            <a:spLocks noGrp="1"/>
          </p:cNvSpPr>
          <p:nvPr>
            <p:ph type="title"/>
          </p:nvPr>
        </p:nvSpPr>
        <p:spPr/>
        <p:txBody>
          <a:bodyPr/>
          <a:lstStyle/>
          <a:p>
            <a:r>
              <a:rPr lang="en-US" dirty="0"/>
              <a:t>Teamwork Evaluation </a:t>
            </a:r>
            <a:br>
              <a:rPr lang="en-US" dirty="0"/>
            </a:br>
            <a:endParaRPr lang="en-US" dirty="0"/>
          </a:p>
        </p:txBody>
      </p:sp>
      <p:sp>
        <p:nvSpPr>
          <p:cNvPr id="3" name="Content Placeholder 2">
            <a:extLst>
              <a:ext uri="{FF2B5EF4-FFF2-40B4-BE49-F238E27FC236}">
                <a16:creationId xmlns:a16="http://schemas.microsoft.com/office/drawing/2014/main" id="{4BE77B0A-B570-ED41-84EA-97D6CA7BE5B2}"/>
              </a:ext>
            </a:extLst>
          </p:cNvPr>
          <p:cNvSpPr>
            <a:spLocks noGrp="1"/>
          </p:cNvSpPr>
          <p:nvPr>
            <p:ph idx="1"/>
          </p:nvPr>
        </p:nvSpPr>
        <p:spPr/>
        <p:txBody>
          <a:bodyPr/>
          <a:lstStyle/>
          <a:p>
            <a:r>
              <a:rPr lang="en-US" dirty="0"/>
              <a:t>The findings of the teamwork assessment will identify any areas of weakness in the team and provide further guidance on how to implement more effective collaboration management practices. </a:t>
            </a:r>
          </a:p>
          <a:p>
            <a:r>
              <a:rPr lang="en-US" dirty="0"/>
              <a:t>The practice of teamwork assessment is critical in a variety of circumstances where individuals must operate in groups or as a team.</a:t>
            </a:r>
          </a:p>
        </p:txBody>
      </p:sp>
    </p:spTree>
    <p:extLst>
      <p:ext uri="{BB962C8B-B14F-4D97-AF65-F5344CB8AC3E}">
        <p14:creationId xmlns:p14="http://schemas.microsoft.com/office/powerpoint/2010/main" val="764153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E776E02-787A-B44B-BDE7-91FC2AA33C01}"/>
              </a:ext>
            </a:extLst>
          </p:cNvPr>
          <p:cNvPicPr>
            <a:picLocks noChangeAspect="1"/>
          </p:cNvPicPr>
          <p:nvPr/>
        </p:nvPicPr>
        <p:blipFill>
          <a:blip r:embed="rId2"/>
          <a:stretch>
            <a:fillRect/>
          </a:stretch>
        </p:blipFill>
        <p:spPr>
          <a:xfrm>
            <a:off x="4349750" y="2266950"/>
            <a:ext cx="3492500" cy="23241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4245731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TM03457496[[fn=Parallax]]</Template>
  <TotalTime>1001</TotalTime>
  <Words>2570</Words>
  <Application>Microsoft Office PowerPoint</Application>
  <PresentationFormat>Widescreen</PresentationFormat>
  <Paragraphs>152</Paragraphs>
  <Slides>33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Arial Black</vt:lpstr>
      <vt:lpstr>Corbel</vt:lpstr>
      <vt:lpstr>Gill Sans MT</vt:lpstr>
      <vt:lpstr>Times New Roman</vt:lpstr>
      <vt:lpstr>Parallax</vt:lpstr>
      <vt:lpstr>Gallery</vt:lpstr>
      <vt:lpstr>Presentation-Strategies for Effective Communication in a Business Setting.   </vt:lpstr>
      <vt:lpstr>How does the organisation use the theories relating to models of Communication?  </vt:lpstr>
      <vt:lpstr>Group Presentation slides SONIA DWORKIN BIANCA  CALTEA LAISVYDAS ZIBALAS  </vt:lpstr>
      <vt:lpstr>What are the channels of communication used by the organisation and channels that can be used to improve communication?</vt:lpstr>
      <vt:lpstr>Advantages and Disadvantages (barriers) of Communication</vt:lpstr>
      <vt:lpstr>CONCLUSION</vt:lpstr>
      <vt:lpstr>REFERENCES</vt:lpstr>
      <vt:lpstr>PowerPoint Presentation</vt:lpstr>
      <vt:lpstr>CHANNELS OF COMMUNICATION </vt:lpstr>
      <vt:lpstr>TABLE OF CONTENT</vt:lpstr>
      <vt:lpstr>INTRODUCTION </vt:lpstr>
      <vt:lpstr>INTRODUCTION </vt:lpstr>
      <vt:lpstr>Different channels of communication </vt:lpstr>
      <vt:lpstr>Face to face conversation</vt:lpstr>
      <vt:lpstr>Emails</vt:lpstr>
      <vt:lpstr>Social media</vt:lpstr>
      <vt:lpstr>Phone calls</vt:lpstr>
      <vt:lpstr>CONCLUSION </vt:lpstr>
      <vt:lpstr>REFERENCES </vt:lpstr>
      <vt:lpstr>THANK YOU</vt:lpstr>
      <vt:lpstr>Strategies for effective communication in a business setting</vt:lpstr>
      <vt:lpstr>PowerPoint Presentation</vt:lpstr>
      <vt:lpstr>Introduction</vt:lpstr>
      <vt:lpstr>Organizational theory and model of communication</vt:lpstr>
      <vt:lpstr>Cont…</vt:lpstr>
      <vt:lpstr>Channel of communication </vt:lpstr>
      <vt:lpstr>Types of barriers</vt:lpstr>
      <vt:lpstr>Cont…</vt:lpstr>
      <vt:lpstr>impact of effective communication  </vt:lpstr>
      <vt:lpstr>conclusion</vt:lpstr>
      <vt:lpstr>references</vt:lpstr>
      <vt:lpstr>Teamwork Evaluation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Presentation-Strategies for Effective Communication in a Business Setting.   </dc:title>
  <dc:creator>Sonia Anne Dworkin (2028974)</dc:creator>
  <cp:lastModifiedBy>Sonia Anne</cp:lastModifiedBy>
  <cp:revision>12</cp:revision>
  <dcterms:created xsi:type="dcterms:W3CDTF">2021-11-17T16:59:02Z</dcterms:created>
  <dcterms:modified xsi:type="dcterms:W3CDTF">2021-11-23T11:54:46Z</dcterms:modified>
</cp:coreProperties>
</file>