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Default Extension="svg" ContentType="image/svg+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diagrams/quickStyle3.xml" ContentType="application/vnd.openxmlformats-officedocument.drawingml.diagramStyl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5"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4975" autoAdjust="0"/>
    <p:restoredTop sz="94660"/>
  </p:normalViewPr>
  <p:slideViewPr>
    <p:cSldViewPr snapToGrid="0">
      <p:cViewPr varScale="1">
        <p:scale>
          <a:sx n="88" d="100"/>
          <a:sy n="88" d="100"/>
        </p:scale>
        <p:origin x="-466" y="-77"/>
      </p:cViewPr>
      <p:guideLst>
        <p:guide orient="horz" pos="2160"/>
        <p:guide pos="3840"/>
      </p:guideLst>
    </p:cSldViewPr>
  </p:slideViewPr>
  <p:notesTextViewPr>
    <p:cViewPr>
      <p:scale>
        <a:sx n="1" d="1"/>
        <a:sy n="1" d="1"/>
      </p:scale>
      <p:origin x="0" y="0"/>
    </p:cViewPr>
  </p:notesTextViewPr>
  <p:sorterViewPr>
    <p:cViewPr>
      <p:scale>
        <a:sx n="100" d="100"/>
        <a:sy n="100" d="100"/>
      </p:scale>
      <p:origin x="0" y="-1440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53207F-11EF-47BB-B83E-69AA0D8D3A27}" type="doc">
      <dgm:prSet loTypeId="urn:microsoft.com/office/officeart/2005/8/layout/chevron1" loCatId="process" qsTypeId="urn:microsoft.com/office/officeart/2005/8/quickstyle/simple4" qsCatId="simple" csTypeId="urn:microsoft.com/office/officeart/2005/8/colors/accent1_2" csCatId="accent1" phldr="1"/>
      <dgm:spPr/>
      <dgm:t>
        <a:bodyPr/>
        <a:lstStyle/>
        <a:p>
          <a:endParaRPr lang="en-US"/>
        </a:p>
      </dgm:t>
    </dgm:pt>
    <dgm:pt modelId="{54ADEC6E-4789-4B4E-A5D5-7367504A691A}">
      <dgm:prSet/>
      <dgm:spPr/>
      <dgm:t>
        <a:bodyPr/>
        <a:lstStyle/>
        <a:p>
          <a:r>
            <a:rPr lang="en-US" b="0" i="0" baseline="0" dirty="0"/>
            <a:t>- Brief history of Sony: Sony Corporation is a Japanese multinational company that was founded in 1946 by Masaru </a:t>
          </a:r>
          <a:r>
            <a:rPr lang="en-US" b="0" i="0" baseline="0" dirty="0" err="1"/>
            <a:t>Ibuka</a:t>
          </a:r>
          <a:r>
            <a:rPr lang="en-US" b="0" i="0" baseline="0" dirty="0"/>
            <a:t> and Akio Morita. The company is known for its consumer electronics, gaming, entertainment, and financial services. Sony has operations in over 200 countries and regions around the </a:t>
          </a:r>
          <a:r>
            <a:rPr lang="en-US" b="0" i="0" baseline="0" dirty="0" smtClean="0"/>
            <a:t>world,</a:t>
          </a:r>
          <a:r>
            <a:rPr lang="en-GB" dirty="0" smtClean="0"/>
            <a:t>(Sony Corporation, 2021). </a:t>
          </a:r>
          <a:endParaRPr lang="en-US" dirty="0"/>
        </a:p>
      </dgm:t>
    </dgm:pt>
    <dgm:pt modelId="{12EA8128-58B5-4FD2-9FFE-71F8E81FF846}" type="parTrans" cxnId="{3CF5B458-77F9-4AFA-A9B0-A553B0A26164}">
      <dgm:prSet/>
      <dgm:spPr/>
      <dgm:t>
        <a:bodyPr/>
        <a:lstStyle/>
        <a:p>
          <a:endParaRPr lang="en-US"/>
        </a:p>
      </dgm:t>
    </dgm:pt>
    <dgm:pt modelId="{2071FFE9-BF9F-4E1C-92C8-D2A13C6998F8}" type="sibTrans" cxnId="{3CF5B458-77F9-4AFA-A9B0-A553B0A26164}">
      <dgm:prSet/>
      <dgm:spPr/>
      <dgm:t>
        <a:bodyPr/>
        <a:lstStyle/>
        <a:p>
          <a:endParaRPr lang="en-US"/>
        </a:p>
      </dgm:t>
    </dgm:pt>
    <dgm:pt modelId="{26B15698-86E4-4814-B47C-A184698FA553}">
      <dgm:prSet/>
      <dgm:spPr/>
      <dgm:t>
        <a:bodyPr/>
        <a:lstStyle/>
        <a:p>
          <a:r>
            <a:rPr lang="en-US" b="0" i="0" baseline="0" dirty="0"/>
            <a:t>- Overview of Sony's global operations: Sony's global operations are divided into four main business segments - electronics, gaming, entertainment, and financial services. Some of Sony's popular products and services include PlayStation gaming consoles, Sony Music, Sony Pictures, and Sony </a:t>
          </a:r>
          <a:r>
            <a:rPr lang="en-US" b="0" i="0" baseline="0" dirty="0" err="1"/>
            <a:t>Bravia</a:t>
          </a:r>
          <a:r>
            <a:rPr lang="en-US" b="0" i="0" baseline="0" dirty="0"/>
            <a:t> </a:t>
          </a:r>
          <a:r>
            <a:rPr lang="en-US" b="0" i="0" baseline="0" dirty="0" smtClean="0"/>
            <a:t>televisions,</a:t>
          </a:r>
          <a:r>
            <a:rPr lang="en-GB" dirty="0" smtClean="0"/>
            <a:t>(Sony Corporation, 2021). </a:t>
          </a:r>
          <a:endParaRPr lang="en-US" dirty="0"/>
        </a:p>
      </dgm:t>
    </dgm:pt>
    <dgm:pt modelId="{CE17890E-2CA5-42A2-971F-120F19DBCF55}" type="parTrans" cxnId="{2F2833D1-6958-4083-A713-62F7DB50D37D}">
      <dgm:prSet/>
      <dgm:spPr/>
      <dgm:t>
        <a:bodyPr/>
        <a:lstStyle/>
        <a:p>
          <a:endParaRPr lang="en-US"/>
        </a:p>
      </dgm:t>
    </dgm:pt>
    <dgm:pt modelId="{B38EE492-747E-40B3-9161-63DB7034CD7D}" type="sibTrans" cxnId="{2F2833D1-6958-4083-A713-62F7DB50D37D}">
      <dgm:prSet/>
      <dgm:spPr/>
      <dgm:t>
        <a:bodyPr/>
        <a:lstStyle/>
        <a:p>
          <a:endParaRPr lang="en-US"/>
        </a:p>
      </dgm:t>
    </dgm:pt>
    <dgm:pt modelId="{50FA5825-AB63-44BE-AB12-CAC68FBBCBD8}" type="pres">
      <dgm:prSet presAssocID="{6F53207F-11EF-47BB-B83E-69AA0D8D3A27}" presName="Name0" presStyleCnt="0">
        <dgm:presLayoutVars>
          <dgm:dir/>
          <dgm:animLvl val="lvl"/>
          <dgm:resizeHandles val="exact"/>
        </dgm:presLayoutVars>
      </dgm:prSet>
      <dgm:spPr/>
      <dgm:t>
        <a:bodyPr/>
        <a:lstStyle/>
        <a:p>
          <a:endParaRPr lang="en-US"/>
        </a:p>
      </dgm:t>
    </dgm:pt>
    <dgm:pt modelId="{EAC35308-DE6F-49AB-A44A-61FDBD049DA2}" type="pres">
      <dgm:prSet presAssocID="{54ADEC6E-4789-4B4E-A5D5-7367504A691A}" presName="parTxOnly" presStyleLbl="node1" presStyleIdx="0" presStyleCnt="2">
        <dgm:presLayoutVars>
          <dgm:chMax val="0"/>
          <dgm:chPref val="0"/>
          <dgm:bulletEnabled val="1"/>
        </dgm:presLayoutVars>
      </dgm:prSet>
      <dgm:spPr/>
      <dgm:t>
        <a:bodyPr/>
        <a:lstStyle/>
        <a:p>
          <a:endParaRPr lang="en-US"/>
        </a:p>
      </dgm:t>
    </dgm:pt>
    <dgm:pt modelId="{4F6F5881-0C25-41EB-B8DD-8DDF074FF993}" type="pres">
      <dgm:prSet presAssocID="{2071FFE9-BF9F-4E1C-92C8-D2A13C6998F8}" presName="parTxOnlySpace" presStyleCnt="0"/>
      <dgm:spPr/>
    </dgm:pt>
    <dgm:pt modelId="{4D337837-08A2-4BC2-8C5D-657E1EDCDD46}" type="pres">
      <dgm:prSet presAssocID="{26B15698-86E4-4814-B47C-A184698FA553}" presName="parTxOnly" presStyleLbl="node1" presStyleIdx="1" presStyleCnt="2">
        <dgm:presLayoutVars>
          <dgm:chMax val="0"/>
          <dgm:chPref val="0"/>
          <dgm:bulletEnabled val="1"/>
        </dgm:presLayoutVars>
      </dgm:prSet>
      <dgm:spPr/>
      <dgm:t>
        <a:bodyPr/>
        <a:lstStyle/>
        <a:p>
          <a:endParaRPr lang="en-US"/>
        </a:p>
      </dgm:t>
    </dgm:pt>
  </dgm:ptLst>
  <dgm:cxnLst>
    <dgm:cxn modelId="{BBCDC7DD-E66C-4A1E-B0C0-57AFD50004AB}" type="presOf" srcId="{54ADEC6E-4789-4B4E-A5D5-7367504A691A}" destId="{EAC35308-DE6F-49AB-A44A-61FDBD049DA2}" srcOrd="0" destOrd="0" presId="urn:microsoft.com/office/officeart/2005/8/layout/chevron1"/>
    <dgm:cxn modelId="{8839F3E0-966F-4C42-9A25-8BCB28C73265}" type="presOf" srcId="{6F53207F-11EF-47BB-B83E-69AA0D8D3A27}" destId="{50FA5825-AB63-44BE-AB12-CAC68FBBCBD8}" srcOrd="0" destOrd="0" presId="urn:microsoft.com/office/officeart/2005/8/layout/chevron1"/>
    <dgm:cxn modelId="{00DD981B-EC66-4115-BDAE-98FA3BCFCC60}" type="presOf" srcId="{26B15698-86E4-4814-B47C-A184698FA553}" destId="{4D337837-08A2-4BC2-8C5D-657E1EDCDD46}" srcOrd="0" destOrd="0" presId="urn:microsoft.com/office/officeart/2005/8/layout/chevron1"/>
    <dgm:cxn modelId="{2F2833D1-6958-4083-A713-62F7DB50D37D}" srcId="{6F53207F-11EF-47BB-B83E-69AA0D8D3A27}" destId="{26B15698-86E4-4814-B47C-A184698FA553}" srcOrd="1" destOrd="0" parTransId="{CE17890E-2CA5-42A2-971F-120F19DBCF55}" sibTransId="{B38EE492-747E-40B3-9161-63DB7034CD7D}"/>
    <dgm:cxn modelId="{3CF5B458-77F9-4AFA-A9B0-A553B0A26164}" srcId="{6F53207F-11EF-47BB-B83E-69AA0D8D3A27}" destId="{54ADEC6E-4789-4B4E-A5D5-7367504A691A}" srcOrd="0" destOrd="0" parTransId="{12EA8128-58B5-4FD2-9FFE-71F8E81FF846}" sibTransId="{2071FFE9-BF9F-4E1C-92C8-D2A13C6998F8}"/>
    <dgm:cxn modelId="{FDC78236-0DC2-4B76-A169-81C551C7127B}" type="presParOf" srcId="{50FA5825-AB63-44BE-AB12-CAC68FBBCBD8}" destId="{EAC35308-DE6F-49AB-A44A-61FDBD049DA2}" srcOrd="0" destOrd="0" presId="urn:microsoft.com/office/officeart/2005/8/layout/chevron1"/>
    <dgm:cxn modelId="{B3DD6A75-885C-4CFE-9B0C-53BC7CA3B08A}" type="presParOf" srcId="{50FA5825-AB63-44BE-AB12-CAC68FBBCBD8}" destId="{4F6F5881-0C25-41EB-B8DD-8DDF074FF993}" srcOrd="1" destOrd="0" presId="urn:microsoft.com/office/officeart/2005/8/layout/chevron1"/>
    <dgm:cxn modelId="{E0194D3C-47BF-4EF1-B8D2-9C193E2206C7}" type="presParOf" srcId="{50FA5825-AB63-44BE-AB12-CAC68FBBCBD8}" destId="{4D337837-08A2-4BC2-8C5D-657E1EDCDD46}" srcOrd="2" destOrd="0" presId="urn:microsoft.com/office/officeart/2005/8/layout/chevron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620B55-CDC4-4487-A0CA-494DC1889D12}" type="doc">
      <dgm:prSet loTypeId="urn:microsoft.com/office/officeart/2005/8/layout/default#1" loCatId="list" qsTypeId="urn:microsoft.com/office/officeart/2005/8/quickstyle/simple4" qsCatId="simple" csTypeId="urn:microsoft.com/office/officeart/2005/8/colors/accent2_2" csCatId="accent2" phldr="1"/>
      <dgm:spPr/>
      <dgm:t>
        <a:bodyPr/>
        <a:lstStyle/>
        <a:p>
          <a:endParaRPr lang="en-US"/>
        </a:p>
      </dgm:t>
    </dgm:pt>
    <dgm:pt modelId="{5D46E6AE-4BF8-454C-A64D-21047AFF1D56}">
      <dgm:prSet/>
      <dgm:spPr/>
      <dgm:t>
        <a:bodyPr/>
        <a:lstStyle/>
        <a:p>
          <a:r>
            <a:rPr lang="en-US" b="0" i="0" baseline="0" dirty="0"/>
            <a:t>- Political factors affecting Sony's operations in India: Sony's operations in India may be affected by political stability, government policies, and regulations related to foreign investment, taxation, and intellectual property rights,</a:t>
          </a:r>
          <a:r>
            <a:rPr lang="en-GB" dirty="0">
              <a:effectLst/>
              <a:latin typeface="Calibri" panose="020F0502020204030204" pitchFamily="34" charset="0"/>
              <a:ea typeface="Calibri" panose="020F0502020204030204" pitchFamily="34" charset="0"/>
              <a:cs typeface="Times New Roman" panose="02020603050405020304" pitchFamily="18" charset="0"/>
            </a:rPr>
            <a:t> (Roy, 2019).</a:t>
          </a:r>
          <a:endParaRPr lang="en-US" dirty="0"/>
        </a:p>
      </dgm:t>
    </dgm:pt>
    <dgm:pt modelId="{1A1D9D84-7438-4E4E-BD0C-974B715BC35D}" type="parTrans" cxnId="{14FF2F92-DA06-46D7-89F6-882E1D0702AA}">
      <dgm:prSet/>
      <dgm:spPr/>
      <dgm:t>
        <a:bodyPr/>
        <a:lstStyle/>
        <a:p>
          <a:endParaRPr lang="en-US"/>
        </a:p>
      </dgm:t>
    </dgm:pt>
    <dgm:pt modelId="{08FC0D0D-DCF4-40B7-A1E1-365D473398E2}" type="sibTrans" cxnId="{14FF2F92-DA06-46D7-89F6-882E1D0702AA}">
      <dgm:prSet/>
      <dgm:spPr/>
      <dgm:t>
        <a:bodyPr/>
        <a:lstStyle/>
        <a:p>
          <a:endParaRPr lang="en-US"/>
        </a:p>
      </dgm:t>
    </dgm:pt>
    <dgm:pt modelId="{CCDD22AB-F35A-4D1F-B904-1CD29E0CCDFC}">
      <dgm:prSet/>
      <dgm:spPr/>
      <dgm:t>
        <a:bodyPr/>
        <a:lstStyle/>
        <a:p>
          <a:r>
            <a:rPr lang="en-US" b="0" i="0" baseline="0" dirty="0"/>
            <a:t>- Economic factors affecting Sony's operations in India: Sony's operations in India may be affected by the economic conditions in the country, including inflation, exchange rates, and consumer spending patterns.</a:t>
          </a:r>
          <a:r>
            <a:rPr lang="en-GB" dirty="0">
              <a:effectLst/>
              <a:latin typeface="Calibri" panose="020F0502020204030204" pitchFamily="34" charset="0"/>
              <a:ea typeface="Calibri" panose="020F0502020204030204" pitchFamily="34" charset="0"/>
              <a:cs typeface="Times New Roman" panose="02020603050405020304" pitchFamily="18" charset="0"/>
            </a:rPr>
            <a:t> (Khan and Jain, 2018).</a:t>
          </a:r>
          <a:endParaRPr lang="en-US" dirty="0"/>
        </a:p>
      </dgm:t>
    </dgm:pt>
    <dgm:pt modelId="{CA149660-12A4-407F-8B9B-4820F8F5C7D4}" type="parTrans" cxnId="{0ECFA728-AAB7-41DF-B039-D51AC72899D4}">
      <dgm:prSet/>
      <dgm:spPr/>
      <dgm:t>
        <a:bodyPr/>
        <a:lstStyle/>
        <a:p>
          <a:endParaRPr lang="en-US"/>
        </a:p>
      </dgm:t>
    </dgm:pt>
    <dgm:pt modelId="{075C39AB-AEAA-478D-9D1C-6FEA4B12C232}" type="sibTrans" cxnId="{0ECFA728-AAB7-41DF-B039-D51AC72899D4}">
      <dgm:prSet/>
      <dgm:spPr/>
      <dgm:t>
        <a:bodyPr/>
        <a:lstStyle/>
        <a:p>
          <a:endParaRPr lang="en-US"/>
        </a:p>
      </dgm:t>
    </dgm:pt>
    <dgm:pt modelId="{BFE430B0-6EA6-4701-B365-D6886F8AE225}">
      <dgm:prSet/>
      <dgm:spPr/>
      <dgm:t>
        <a:bodyPr/>
        <a:lstStyle/>
        <a:p>
          <a:r>
            <a:rPr lang="en-US" b="0" i="0" baseline="0" dirty="0"/>
            <a:t>- Social factors affecting Sony's operations in India: Sony's operations in India may be affected by social factors such as cultural norms, language barriers, and consumer preferences, </a:t>
          </a:r>
          <a:r>
            <a:rPr lang="en-GB" dirty="0">
              <a:effectLst/>
              <a:latin typeface="Calibri" panose="020F0502020204030204" pitchFamily="34" charset="0"/>
              <a:ea typeface="Calibri" panose="020F0502020204030204" pitchFamily="34" charset="0"/>
              <a:cs typeface="Times New Roman" panose="02020603050405020304" pitchFamily="18" charset="0"/>
            </a:rPr>
            <a:t>(Hofstede, 2019).</a:t>
          </a:r>
          <a:endParaRPr lang="en-US" dirty="0"/>
        </a:p>
      </dgm:t>
    </dgm:pt>
    <dgm:pt modelId="{F82D1532-E25D-40E4-A08B-01B8C4C628ED}" type="parTrans" cxnId="{9A22E0E2-9C16-487D-9FC5-E97333031F99}">
      <dgm:prSet/>
      <dgm:spPr/>
      <dgm:t>
        <a:bodyPr/>
        <a:lstStyle/>
        <a:p>
          <a:endParaRPr lang="en-US"/>
        </a:p>
      </dgm:t>
    </dgm:pt>
    <dgm:pt modelId="{EFC87933-3519-4611-A363-CF756D5EF387}" type="sibTrans" cxnId="{9A22E0E2-9C16-487D-9FC5-E97333031F99}">
      <dgm:prSet/>
      <dgm:spPr/>
      <dgm:t>
        <a:bodyPr/>
        <a:lstStyle/>
        <a:p>
          <a:endParaRPr lang="en-US"/>
        </a:p>
      </dgm:t>
    </dgm:pt>
    <dgm:pt modelId="{ADFAF53A-53C7-4160-BE29-2198034BAF1F}">
      <dgm:prSet/>
      <dgm:spPr/>
      <dgm:t>
        <a:bodyPr/>
        <a:lstStyle/>
        <a:p>
          <a:r>
            <a:rPr lang="en-US" b="0" i="0" baseline="0" dirty="0"/>
            <a:t>- Technological factors affecting Sony's operations in India: Sony's operations in India may be affected by advancements in technology, including internet connectivity, mobile devices, and digital platforms,</a:t>
          </a:r>
          <a:r>
            <a:rPr lang="en-GB" dirty="0">
              <a:effectLst/>
              <a:latin typeface="Calibri" panose="020F0502020204030204" pitchFamily="34" charset="0"/>
              <a:ea typeface="Calibri" panose="020F0502020204030204" pitchFamily="34" charset="0"/>
              <a:cs typeface="Times New Roman" panose="02020603050405020304" pitchFamily="18" charset="0"/>
            </a:rPr>
            <a:t> (Roy, 2019).</a:t>
          </a:r>
          <a:endParaRPr lang="en-US" dirty="0"/>
        </a:p>
      </dgm:t>
    </dgm:pt>
    <dgm:pt modelId="{54679A7A-DA18-4B6F-A17D-143E89626F83}" type="parTrans" cxnId="{E874880A-4374-4F73-AF90-3378B0AC82B5}">
      <dgm:prSet/>
      <dgm:spPr/>
      <dgm:t>
        <a:bodyPr/>
        <a:lstStyle/>
        <a:p>
          <a:endParaRPr lang="en-US"/>
        </a:p>
      </dgm:t>
    </dgm:pt>
    <dgm:pt modelId="{67F461B7-74CA-4827-8F92-98B8C6A34A1F}" type="sibTrans" cxnId="{E874880A-4374-4F73-AF90-3378B0AC82B5}">
      <dgm:prSet/>
      <dgm:spPr/>
      <dgm:t>
        <a:bodyPr/>
        <a:lstStyle/>
        <a:p>
          <a:endParaRPr lang="en-US"/>
        </a:p>
      </dgm:t>
    </dgm:pt>
    <dgm:pt modelId="{EF50E7E4-38A2-4F5C-9A37-83E17BDF65AE}">
      <dgm:prSet/>
      <dgm:spPr/>
      <dgm:t>
        <a:bodyPr/>
        <a:lstStyle/>
        <a:p>
          <a:r>
            <a:rPr lang="en-US" b="0" i="0" baseline="0" dirty="0"/>
            <a:t>- Environmental factors affecting Sony's operations in India: Sony's operations in India may be affected by environmental regulations and initiatives related to sustainability and climate change,(</a:t>
          </a:r>
          <a:r>
            <a:rPr lang="en-GB" dirty="0">
              <a:effectLst/>
              <a:latin typeface="Calibri" panose="020F0502020204030204" pitchFamily="34" charset="0"/>
              <a:ea typeface="Calibri" panose="020F0502020204030204" pitchFamily="34" charset="0"/>
              <a:cs typeface="Times New Roman" panose="02020603050405020304" pitchFamily="18" charset="0"/>
            </a:rPr>
            <a:t> Khan and Jain, 2018).</a:t>
          </a:r>
          <a:endParaRPr lang="en-US" dirty="0"/>
        </a:p>
      </dgm:t>
    </dgm:pt>
    <dgm:pt modelId="{3C69EABC-CC75-417A-9AAF-D34BBE1FBEF3}" type="parTrans" cxnId="{79AC7FA6-8389-4B63-B356-36F2B6ACC2C7}">
      <dgm:prSet/>
      <dgm:spPr/>
      <dgm:t>
        <a:bodyPr/>
        <a:lstStyle/>
        <a:p>
          <a:endParaRPr lang="en-US"/>
        </a:p>
      </dgm:t>
    </dgm:pt>
    <dgm:pt modelId="{355B21C0-FD50-4EA3-8D23-AFBC9EB08CDD}" type="sibTrans" cxnId="{79AC7FA6-8389-4B63-B356-36F2B6ACC2C7}">
      <dgm:prSet/>
      <dgm:spPr/>
      <dgm:t>
        <a:bodyPr/>
        <a:lstStyle/>
        <a:p>
          <a:endParaRPr lang="en-US"/>
        </a:p>
      </dgm:t>
    </dgm:pt>
    <dgm:pt modelId="{924D0F84-0EC3-4529-AEDE-2AC425D9B0FD}">
      <dgm:prSet/>
      <dgm:spPr/>
      <dgm:t>
        <a:bodyPr/>
        <a:lstStyle/>
        <a:p>
          <a:r>
            <a:rPr lang="en-US" b="0" i="0" baseline="0" dirty="0"/>
            <a:t>- Legal factors affecting Sony's operations in India: Sony's operations in India may be affected by legal factors such as labor laws, intellectual property laws, and regulations related to product safety and liability,</a:t>
          </a:r>
          <a:r>
            <a:rPr lang="en-GB" dirty="0">
              <a:effectLst/>
              <a:latin typeface="Calibri" panose="020F0502020204030204" pitchFamily="34" charset="0"/>
              <a:ea typeface="Calibri" panose="020F0502020204030204" pitchFamily="34" charset="0"/>
              <a:cs typeface="Times New Roman" panose="02020603050405020304" pitchFamily="18" charset="0"/>
            </a:rPr>
            <a:t> (Deshpande and Kale, 2019).</a:t>
          </a:r>
          <a:endParaRPr lang="en-US" dirty="0"/>
        </a:p>
      </dgm:t>
    </dgm:pt>
    <dgm:pt modelId="{234704A5-806E-42EF-B7C6-103129C6C0DB}" type="parTrans" cxnId="{F9845381-A4AB-4330-AAC8-D942E71D1298}">
      <dgm:prSet/>
      <dgm:spPr/>
      <dgm:t>
        <a:bodyPr/>
        <a:lstStyle/>
        <a:p>
          <a:endParaRPr lang="en-US"/>
        </a:p>
      </dgm:t>
    </dgm:pt>
    <dgm:pt modelId="{8F952177-7A26-4906-843C-AC19629A7C05}" type="sibTrans" cxnId="{F9845381-A4AB-4330-AAC8-D942E71D1298}">
      <dgm:prSet/>
      <dgm:spPr/>
      <dgm:t>
        <a:bodyPr/>
        <a:lstStyle/>
        <a:p>
          <a:endParaRPr lang="en-US"/>
        </a:p>
      </dgm:t>
    </dgm:pt>
    <dgm:pt modelId="{49DC6D91-1925-4A79-9866-6C9F314EB689}" type="pres">
      <dgm:prSet presAssocID="{80620B55-CDC4-4487-A0CA-494DC1889D12}" presName="diagram" presStyleCnt="0">
        <dgm:presLayoutVars>
          <dgm:dir/>
          <dgm:resizeHandles val="exact"/>
        </dgm:presLayoutVars>
      </dgm:prSet>
      <dgm:spPr/>
      <dgm:t>
        <a:bodyPr/>
        <a:lstStyle/>
        <a:p>
          <a:endParaRPr lang="en-US"/>
        </a:p>
      </dgm:t>
    </dgm:pt>
    <dgm:pt modelId="{53C60288-6043-4030-852B-1251DDCB7DEC}" type="pres">
      <dgm:prSet presAssocID="{5D46E6AE-4BF8-454C-A64D-21047AFF1D56}" presName="node" presStyleLbl="node1" presStyleIdx="0" presStyleCnt="6">
        <dgm:presLayoutVars>
          <dgm:bulletEnabled val="1"/>
        </dgm:presLayoutVars>
      </dgm:prSet>
      <dgm:spPr/>
      <dgm:t>
        <a:bodyPr/>
        <a:lstStyle/>
        <a:p>
          <a:endParaRPr lang="en-US"/>
        </a:p>
      </dgm:t>
    </dgm:pt>
    <dgm:pt modelId="{9DE30C37-7D70-4E98-AE52-9A7AAFBEEF6D}" type="pres">
      <dgm:prSet presAssocID="{08FC0D0D-DCF4-40B7-A1E1-365D473398E2}" presName="sibTrans" presStyleCnt="0"/>
      <dgm:spPr/>
    </dgm:pt>
    <dgm:pt modelId="{DBD355AB-D985-4A20-8376-7220EF524317}" type="pres">
      <dgm:prSet presAssocID="{CCDD22AB-F35A-4D1F-B904-1CD29E0CCDFC}" presName="node" presStyleLbl="node1" presStyleIdx="1" presStyleCnt="6">
        <dgm:presLayoutVars>
          <dgm:bulletEnabled val="1"/>
        </dgm:presLayoutVars>
      </dgm:prSet>
      <dgm:spPr/>
      <dgm:t>
        <a:bodyPr/>
        <a:lstStyle/>
        <a:p>
          <a:endParaRPr lang="en-US"/>
        </a:p>
      </dgm:t>
    </dgm:pt>
    <dgm:pt modelId="{F7FBA86E-5261-4E34-BE15-D7BE91F0887D}" type="pres">
      <dgm:prSet presAssocID="{075C39AB-AEAA-478D-9D1C-6FEA4B12C232}" presName="sibTrans" presStyleCnt="0"/>
      <dgm:spPr/>
    </dgm:pt>
    <dgm:pt modelId="{31D717CD-D379-46DB-B26C-FECD6757D9D6}" type="pres">
      <dgm:prSet presAssocID="{BFE430B0-6EA6-4701-B365-D6886F8AE225}" presName="node" presStyleLbl="node1" presStyleIdx="2" presStyleCnt="6">
        <dgm:presLayoutVars>
          <dgm:bulletEnabled val="1"/>
        </dgm:presLayoutVars>
      </dgm:prSet>
      <dgm:spPr/>
      <dgm:t>
        <a:bodyPr/>
        <a:lstStyle/>
        <a:p>
          <a:endParaRPr lang="en-US"/>
        </a:p>
      </dgm:t>
    </dgm:pt>
    <dgm:pt modelId="{8953926E-93EF-4711-8ECB-BB4758C96DA8}" type="pres">
      <dgm:prSet presAssocID="{EFC87933-3519-4611-A363-CF756D5EF387}" presName="sibTrans" presStyleCnt="0"/>
      <dgm:spPr/>
    </dgm:pt>
    <dgm:pt modelId="{13338D21-F75C-4ECB-B6C6-0CBE4A73830E}" type="pres">
      <dgm:prSet presAssocID="{ADFAF53A-53C7-4160-BE29-2198034BAF1F}" presName="node" presStyleLbl="node1" presStyleIdx="3" presStyleCnt="6">
        <dgm:presLayoutVars>
          <dgm:bulletEnabled val="1"/>
        </dgm:presLayoutVars>
      </dgm:prSet>
      <dgm:spPr/>
      <dgm:t>
        <a:bodyPr/>
        <a:lstStyle/>
        <a:p>
          <a:endParaRPr lang="en-US"/>
        </a:p>
      </dgm:t>
    </dgm:pt>
    <dgm:pt modelId="{9883DA20-93D6-4099-80AD-B272B20104D1}" type="pres">
      <dgm:prSet presAssocID="{67F461B7-74CA-4827-8F92-98B8C6A34A1F}" presName="sibTrans" presStyleCnt="0"/>
      <dgm:spPr/>
    </dgm:pt>
    <dgm:pt modelId="{62863E91-3983-41D7-B837-975A173D1E4D}" type="pres">
      <dgm:prSet presAssocID="{EF50E7E4-38A2-4F5C-9A37-83E17BDF65AE}" presName="node" presStyleLbl="node1" presStyleIdx="4" presStyleCnt="6">
        <dgm:presLayoutVars>
          <dgm:bulletEnabled val="1"/>
        </dgm:presLayoutVars>
      </dgm:prSet>
      <dgm:spPr/>
      <dgm:t>
        <a:bodyPr/>
        <a:lstStyle/>
        <a:p>
          <a:endParaRPr lang="en-US"/>
        </a:p>
      </dgm:t>
    </dgm:pt>
    <dgm:pt modelId="{8137A536-C12E-4566-8D0D-0809F8640040}" type="pres">
      <dgm:prSet presAssocID="{355B21C0-FD50-4EA3-8D23-AFBC9EB08CDD}" presName="sibTrans" presStyleCnt="0"/>
      <dgm:spPr/>
    </dgm:pt>
    <dgm:pt modelId="{09F4D286-F8D6-4F1F-94B8-C15E6D7D8CE2}" type="pres">
      <dgm:prSet presAssocID="{924D0F84-0EC3-4529-AEDE-2AC425D9B0FD}" presName="node" presStyleLbl="node1" presStyleIdx="5" presStyleCnt="6">
        <dgm:presLayoutVars>
          <dgm:bulletEnabled val="1"/>
        </dgm:presLayoutVars>
      </dgm:prSet>
      <dgm:spPr/>
      <dgm:t>
        <a:bodyPr/>
        <a:lstStyle/>
        <a:p>
          <a:endParaRPr lang="en-US"/>
        </a:p>
      </dgm:t>
    </dgm:pt>
  </dgm:ptLst>
  <dgm:cxnLst>
    <dgm:cxn modelId="{CCC9D86C-C934-46D7-B400-09989B9E5072}" type="presOf" srcId="{80620B55-CDC4-4487-A0CA-494DC1889D12}" destId="{49DC6D91-1925-4A79-9866-6C9F314EB689}" srcOrd="0" destOrd="0" presId="urn:microsoft.com/office/officeart/2005/8/layout/default#1"/>
    <dgm:cxn modelId="{BBDC883E-E911-4AEC-BB90-708177ACC5E9}" type="presOf" srcId="{EF50E7E4-38A2-4F5C-9A37-83E17BDF65AE}" destId="{62863E91-3983-41D7-B837-975A173D1E4D}" srcOrd="0" destOrd="0" presId="urn:microsoft.com/office/officeart/2005/8/layout/default#1"/>
    <dgm:cxn modelId="{9A22E0E2-9C16-487D-9FC5-E97333031F99}" srcId="{80620B55-CDC4-4487-A0CA-494DC1889D12}" destId="{BFE430B0-6EA6-4701-B365-D6886F8AE225}" srcOrd="2" destOrd="0" parTransId="{F82D1532-E25D-40E4-A08B-01B8C4C628ED}" sibTransId="{EFC87933-3519-4611-A363-CF756D5EF387}"/>
    <dgm:cxn modelId="{79AC7FA6-8389-4B63-B356-36F2B6ACC2C7}" srcId="{80620B55-CDC4-4487-A0CA-494DC1889D12}" destId="{EF50E7E4-38A2-4F5C-9A37-83E17BDF65AE}" srcOrd="4" destOrd="0" parTransId="{3C69EABC-CC75-417A-9AAF-D34BBE1FBEF3}" sibTransId="{355B21C0-FD50-4EA3-8D23-AFBC9EB08CDD}"/>
    <dgm:cxn modelId="{866D2259-12A5-427E-84AA-2226EC4DF34C}" type="presOf" srcId="{5D46E6AE-4BF8-454C-A64D-21047AFF1D56}" destId="{53C60288-6043-4030-852B-1251DDCB7DEC}" srcOrd="0" destOrd="0" presId="urn:microsoft.com/office/officeart/2005/8/layout/default#1"/>
    <dgm:cxn modelId="{77D5E075-7A72-4030-98A5-B2E192C12679}" type="presOf" srcId="{BFE430B0-6EA6-4701-B365-D6886F8AE225}" destId="{31D717CD-D379-46DB-B26C-FECD6757D9D6}" srcOrd="0" destOrd="0" presId="urn:microsoft.com/office/officeart/2005/8/layout/default#1"/>
    <dgm:cxn modelId="{F9845381-A4AB-4330-AAC8-D942E71D1298}" srcId="{80620B55-CDC4-4487-A0CA-494DC1889D12}" destId="{924D0F84-0EC3-4529-AEDE-2AC425D9B0FD}" srcOrd="5" destOrd="0" parTransId="{234704A5-806E-42EF-B7C6-103129C6C0DB}" sibTransId="{8F952177-7A26-4906-843C-AC19629A7C05}"/>
    <dgm:cxn modelId="{385AE66A-B1E1-45A5-9A77-C41FB6CB5ABE}" type="presOf" srcId="{924D0F84-0EC3-4529-AEDE-2AC425D9B0FD}" destId="{09F4D286-F8D6-4F1F-94B8-C15E6D7D8CE2}" srcOrd="0" destOrd="0" presId="urn:microsoft.com/office/officeart/2005/8/layout/default#1"/>
    <dgm:cxn modelId="{14FF2F92-DA06-46D7-89F6-882E1D0702AA}" srcId="{80620B55-CDC4-4487-A0CA-494DC1889D12}" destId="{5D46E6AE-4BF8-454C-A64D-21047AFF1D56}" srcOrd="0" destOrd="0" parTransId="{1A1D9D84-7438-4E4E-BD0C-974B715BC35D}" sibTransId="{08FC0D0D-DCF4-40B7-A1E1-365D473398E2}"/>
    <dgm:cxn modelId="{E2B526F5-6EC6-48D3-BDBE-298A1525E730}" type="presOf" srcId="{ADFAF53A-53C7-4160-BE29-2198034BAF1F}" destId="{13338D21-F75C-4ECB-B6C6-0CBE4A73830E}" srcOrd="0" destOrd="0" presId="urn:microsoft.com/office/officeart/2005/8/layout/default#1"/>
    <dgm:cxn modelId="{10D1FA6C-3016-4CD7-AF3E-8D2EDFAC1466}" type="presOf" srcId="{CCDD22AB-F35A-4D1F-B904-1CD29E0CCDFC}" destId="{DBD355AB-D985-4A20-8376-7220EF524317}" srcOrd="0" destOrd="0" presId="urn:microsoft.com/office/officeart/2005/8/layout/default#1"/>
    <dgm:cxn modelId="{E874880A-4374-4F73-AF90-3378B0AC82B5}" srcId="{80620B55-CDC4-4487-A0CA-494DC1889D12}" destId="{ADFAF53A-53C7-4160-BE29-2198034BAF1F}" srcOrd="3" destOrd="0" parTransId="{54679A7A-DA18-4B6F-A17D-143E89626F83}" sibTransId="{67F461B7-74CA-4827-8F92-98B8C6A34A1F}"/>
    <dgm:cxn modelId="{0ECFA728-AAB7-41DF-B039-D51AC72899D4}" srcId="{80620B55-CDC4-4487-A0CA-494DC1889D12}" destId="{CCDD22AB-F35A-4D1F-B904-1CD29E0CCDFC}" srcOrd="1" destOrd="0" parTransId="{CA149660-12A4-407F-8B9B-4820F8F5C7D4}" sibTransId="{075C39AB-AEAA-478D-9D1C-6FEA4B12C232}"/>
    <dgm:cxn modelId="{42D39DE1-F3FD-478F-8187-7D4D324915AD}" type="presParOf" srcId="{49DC6D91-1925-4A79-9866-6C9F314EB689}" destId="{53C60288-6043-4030-852B-1251DDCB7DEC}" srcOrd="0" destOrd="0" presId="urn:microsoft.com/office/officeart/2005/8/layout/default#1"/>
    <dgm:cxn modelId="{726FBB05-1F69-420F-8BA5-5E17017A62FF}" type="presParOf" srcId="{49DC6D91-1925-4A79-9866-6C9F314EB689}" destId="{9DE30C37-7D70-4E98-AE52-9A7AAFBEEF6D}" srcOrd="1" destOrd="0" presId="urn:microsoft.com/office/officeart/2005/8/layout/default#1"/>
    <dgm:cxn modelId="{6C358EDC-87AF-4FA6-8DA2-F1CD480A6A96}" type="presParOf" srcId="{49DC6D91-1925-4A79-9866-6C9F314EB689}" destId="{DBD355AB-D985-4A20-8376-7220EF524317}" srcOrd="2" destOrd="0" presId="urn:microsoft.com/office/officeart/2005/8/layout/default#1"/>
    <dgm:cxn modelId="{B2FEC890-7BDE-4167-9B23-10861E03E40E}" type="presParOf" srcId="{49DC6D91-1925-4A79-9866-6C9F314EB689}" destId="{F7FBA86E-5261-4E34-BE15-D7BE91F0887D}" srcOrd="3" destOrd="0" presId="urn:microsoft.com/office/officeart/2005/8/layout/default#1"/>
    <dgm:cxn modelId="{7BC047B4-F6CA-4755-B729-932DABD332F9}" type="presParOf" srcId="{49DC6D91-1925-4A79-9866-6C9F314EB689}" destId="{31D717CD-D379-46DB-B26C-FECD6757D9D6}" srcOrd="4" destOrd="0" presId="urn:microsoft.com/office/officeart/2005/8/layout/default#1"/>
    <dgm:cxn modelId="{CFBEE1DB-023B-491C-86FD-11EC1606593B}" type="presParOf" srcId="{49DC6D91-1925-4A79-9866-6C9F314EB689}" destId="{8953926E-93EF-4711-8ECB-BB4758C96DA8}" srcOrd="5" destOrd="0" presId="urn:microsoft.com/office/officeart/2005/8/layout/default#1"/>
    <dgm:cxn modelId="{5E668DA5-320D-4414-A71E-133022315EC4}" type="presParOf" srcId="{49DC6D91-1925-4A79-9866-6C9F314EB689}" destId="{13338D21-F75C-4ECB-B6C6-0CBE4A73830E}" srcOrd="6" destOrd="0" presId="urn:microsoft.com/office/officeart/2005/8/layout/default#1"/>
    <dgm:cxn modelId="{FBE8E4BF-7D91-4A7C-8E1A-04A0B8B0AF8F}" type="presParOf" srcId="{49DC6D91-1925-4A79-9866-6C9F314EB689}" destId="{9883DA20-93D6-4099-80AD-B272B20104D1}" srcOrd="7" destOrd="0" presId="urn:microsoft.com/office/officeart/2005/8/layout/default#1"/>
    <dgm:cxn modelId="{E12B3BCA-B673-4433-85CF-1F315C0C94DA}" type="presParOf" srcId="{49DC6D91-1925-4A79-9866-6C9F314EB689}" destId="{62863E91-3983-41D7-B837-975A173D1E4D}" srcOrd="8" destOrd="0" presId="urn:microsoft.com/office/officeart/2005/8/layout/default#1"/>
    <dgm:cxn modelId="{E8FEA2A6-C81A-455B-A054-906A8BCC687B}" type="presParOf" srcId="{49DC6D91-1925-4A79-9866-6C9F314EB689}" destId="{8137A536-C12E-4566-8D0D-0809F8640040}" srcOrd="9" destOrd="0" presId="urn:microsoft.com/office/officeart/2005/8/layout/default#1"/>
    <dgm:cxn modelId="{8DF88CB6-9700-4E18-BB9D-58C1658555AE}" type="presParOf" srcId="{49DC6D91-1925-4A79-9866-6C9F314EB689}" destId="{09F4D286-F8D6-4F1F-94B8-C15E6D7D8CE2}" srcOrd="10" destOrd="0" presId="urn:microsoft.com/office/officeart/2005/8/layout/defaul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806279-0C21-4563-B43F-396F831DA293}"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46A0E4E6-097B-4858-B037-E3BD30E629A3}">
      <dgm:prSet/>
      <dgm:spPr/>
      <dgm:t>
        <a:bodyPr/>
        <a:lstStyle/>
        <a:p>
          <a:r>
            <a:rPr lang="en-US" b="0" i="0" baseline="0"/>
            <a:t>- Strengths of Sony's operations in India: Sony's strengths in the Indian market may include its brand recognition, product quality, and diverse product portfolio across various business segments.</a:t>
          </a:r>
          <a:endParaRPr lang="en-US"/>
        </a:p>
      </dgm:t>
    </dgm:pt>
    <dgm:pt modelId="{F6264B80-7008-4D7D-8C77-5519908EDAEE}" type="parTrans" cxnId="{610FA814-3970-4825-8EB5-B1C77DB6F39A}">
      <dgm:prSet/>
      <dgm:spPr/>
      <dgm:t>
        <a:bodyPr/>
        <a:lstStyle/>
        <a:p>
          <a:endParaRPr lang="en-US"/>
        </a:p>
      </dgm:t>
    </dgm:pt>
    <dgm:pt modelId="{7EF33A93-6E48-4E6F-A5E4-784CE47ED129}" type="sibTrans" cxnId="{610FA814-3970-4825-8EB5-B1C77DB6F39A}">
      <dgm:prSet/>
      <dgm:spPr/>
      <dgm:t>
        <a:bodyPr/>
        <a:lstStyle/>
        <a:p>
          <a:endParaRPr lang="en-US"/>
        </a:p>
      </dgm:t>
    </dgm:pt>
    <dgm:pt modelId="{868650CA-8720-43FF-9A2B-2B49955436D3}">
      <dgm:prSet/>
      <dgm:spPr/>
      <dgm:t>
        <a:bodyPr/>
        <a:lstStyle/>
        <a:p>
          <a:r>
            <a:rPr lang="en-US" b="0" i="0" baseline="0"/>
            <a:t>- Weaknesses of Sony's operations in India: Sony's weaknesses in the Indian market may include its high pricing strategy, limited presence in rural areas, and competition from domestic and international players.</a:t>
          </a:r>
          <a:endParaRPr lang="en-US"/>
        </a:p>
      </dgm:t>
    </dgm:pt>
    <dgm:pt modelId="{35D38129-B5C9-4CA0-80C4-82DA686CD31C}" type="parTrans" cxnId="{06D406BF-DA8E-4DD8-AD85-7FFCEEC5145D}">
      <dgm:prSet/>
      <dgm:spPr/>
      <dgm:t>
        <a:bodyPr/>
        <a:lstStyle/>
        <a:p>
          <a:endParaRPr lang="en-US"/>
        </a:p>
      </dgm:t>
    </dgm:pt>
    <dgm:pt modelId="{01C330AA-1A6E-4C7E-A3A0-07D10CE61C57}" type="sibTrans" cxnId="{06D406BF-DA8E-4DD8-AD85-7FFCEEC5145D}">
      <dgm:prSet/>
      <dgm:spPr/>
      <dgm:t>
        <a:bodyPr/>
        <a:lstStyle/>
        <a:p>
          <a:endParaRPr lang="en-US"/>
        </a:p>
      </dgm:t>
    </dgm:pt>
    <dgm:pt modelId="{6EFE00ED-6524-4825-A14C-EFE3BF489AF4}">
      <dgm:prSet/>
      <dgm:spPr/>
      <dgm:t>
        <a:bodyPr/>
        <a:lstStyle/>
        <a:p>
          <a:r>
            <a:rPr lang="en-US" b="0" i="0" baseline="0"/>
            <a:t>- Opportunities for Sony in the Indian market: Sony's opportunities in the Indian market may include the growing consumer market, rising disposable incomes, and increasing demand for premium products and services.</a:t>
          </a:r>
          <a:endParaRPr lang="en-US"/>
        </a:p>
      </dgm:t>
    </dgm:pt>
    <dgm:pt modelId="{7FC0AAA8-E3D3-4C89-879C-A03E554898AF}" type="parTrans" cxnId="{C0A92551-022C-41E0-AFB4-942EFEE10BCA}">
      <dgm:prSet/>
      <dgm:spPr/>
      <dgm:t>
        <a:bodyPr/>
        <a:lstStyle/>
        <a:p>
          <a:endParaRPr lang="en-US"/>
        </a:p>
      </dgm:t>
    </dgm:pt>
    <dgm:pt modelId="{EB403CA5-1E13-4544-9F57-414AAED5DE8A}" type="sibTrans" cxnId="{C0A92551-022C-41E0-AFB4-942EFEE10BCA}">
      <dgm:prSet/>
      <dgm:spPr/>
      <dgm:t>
        <a:bodyPr/>
        <a:lstStyle/>
        <a:p>
          <a:endParaRPr lang="en-US"/>
        </a:p>
      </dgm:t>
    </dgm:pt>
    <dgm:pt modelId="{031F41E2-5358-43B7-A463-2F3DF7F7A0A6}">
      <dgm:prSet/>
      <dgm:spPr/>
      <dgm:t>
        <a:bodyPr/>
        <a:lstStyle/>
        <a:p>
          <a:r>
            <a:rPr lang="en-US" b="0" i="0" baseline="0"/>
            <a:t>- Threats to Sony's operations in India: Sony's threats in the Indian market may include competition from low-cost Chinese products, regulatory challenges, and economic fluctuations.</a:t>
          </a:r>
          <a:endParaRPr lang="en-US"/>
        </a:p>
      </dgm:t>
    </dgm:pt>
    <dgm:pt modelId="{93196A19-4680-4C52-8B5F-6A41264EEF66}" type="parTrans" cxnId="{11314776-FF88-4ACC-B746-8176395441D6}">
      <dgm:prSet/>
      <dgm:spPr/>
      <dgm:t>
        <a:bodyPr/>
        <a:lstStyle/>
        <a:p>
          <a:endParaRPr lang="en-US"/>
        </a:p>
      </dgm:t>
    </dgm:pt>
    <dgm:pt modelId="{188F5103-312A-4030-8968-66EE3C37AD52}" type="sibTrans" cxnId="{11314776-FF88-4ACC-B746-8176395441D6}">
      <dgm:prSet/>
      <dgm:spPr/>
      <dgm:t>
        <a:bodyPr/>
        <a:lstStyle/>
        <a:p>
          <a:endParaRPr lang="en-US"/>
        </a:p>
      </dgm:t>
    </dgm:pt>
    <dgm:pt modelId="{F98BFE37-665D-4C9E-9AF6-2697BC3A6643}" type="pres">
      <dgm:prSet presAssocID="{39806279-0C21-4563-B43F-396F831DA293}" presName="outerComposite" presStyleCnt="0">
        <dgm:presLayoutVars>
          <dgm:chMax val="5"/>
          <dgm:dir/>
          <dgm:resizeHandles val="exact"/>
        </dgm:presLayoutVars>
      </dgm:prSet>
      <dgm:spPr/>
      <dgm:t>
        <a:bodyPr/>
        <a:lstStyle/>
        <a:p>
          <a:endParaRPr lang="en-US"/>
        </a:p>
      </dgm:t>
    </dgm:pt>
    <dgm:pt modelId="{96555E2F-BEEA-49E0-9CFD-4E35466550B5}" type="pres">
      <dgm:prSet presAssocID="{39806279-0C21-4563-B43F-396F831DA293}" presName="dummyMaxCanvas" presStyleCnt="0">
        <dgm:presLayoutVars/>
      </dgm:prSet>
      <dgm:spPr/>
    </dgm:pt>
    <dgm:pt modelId="{BB2AE5E1-6C8F-4DD8-9F90-53D65EFEF18F}" type="pres">
      <dgm:prSet presAssocID="{39806279-0C21-4563-B43F-396F831DA293}" presName="FourNodes_1" presStyleLbl="node1" presStyleIdx="0" presStyleCnt="4">
        <dgm:presLayoutVars>
          <dgm:bulletEnabled val="1"/>
        </dgm:presLayoutVars>
      </dgm:prSet>
      <dgm:spPr/>
      <dgm:t>
        <a:bodyPr/>
        <a:lstStyle/>
        <a:p>
          <a:endParaRPr lang="en-US"/>
        </a:p>
      </dgm:t>
    </dgm:pt>
    <dgm:pt modelId="{F057B0DF-B2E1-4059-9BA3-D704AAC898F7}" type="pres">
      <dgm:prSet presAssocID="{39806279-0C21-4563-B43F-396F831DA293}" presName="FourNodes_2" presStyleLbl="node1" presStyleIdx="1" presStyleCnt="4">
        <dgm:presLayoutVars>
          <dgm:bulletEnabled val="1"/>
        </dgm:presLayoutVars>
      </dgm:prSet>
      <dgm:spPr/>
      <dgm:t>
        <a:bodyPr/>
        <a:lstStyle/>
        <a:p>
          <a:endParaRPr lang="en-US"/>
        </a:p>
      </dgm:t>
    </dgm:pt>
    <dgm:pt modelId="{2BEB0EAC-2F18-487C-B79E-29A7E58960BE}" type="pres">
      <dgm:prSet presAssocID="{39806279-0C21-4563-B43F-396F831DA293}" presName="FourNodes_3" presStyleLbl="node1" presStyleIdx="2" presStyleCnt="4">
        <dgm:presLayoutVars>
          <dgm:bulletEnabled val="1"/>
        </dgm:presLayoutVars>
      </dgm:prSet>
      <dgm:spPr/>
      <dgm:t>
        <a:bodyPr/>
        <a:lstStyle/>
        <a:p>
          <a:endParaRPr lang="en-US"/>
        </a:p>
      </dgm:t>
    </dgm:pt>
    <dgm:pt modelId="{6A6330B5-9318-4A52-9006-F6C2098C6C78}" type="pres">
      <dgm:prSet presAssocID="{39806279-0C21-4563-B43F-396F831DA293}" presName="FourNodes_4" presStyleLbl="node1" presStyleIdx="3" presStyleCnt="4">
        <dgm:presLayoutVars>
          <dgm:bulletEnabled val="1"/>
        </dgm:presLayoutVars>
      </dgm:prSet>
      <dgm:spPr/>
      <dgm:t>
        <a:bodyPr/>
        <a:lstStyle/>
        <a:p>
          <a:endParaRPr lang="en-US"/>
        </a:p>
      </dgm:t>
    </dgm:pt>
    <dgm:pt modelId="{BE4E3F5B-615E-4F39-B1C3-2C1EA2D6D312}" type="pres">
      <dgm:prSet presAssocID="{39806279-0C21-4563-B43F-396F831DA293}" presName="FourConn_1-2" presStyleLbl="fgAccFollowNode1" presStyleIdx="0" presStyleCnt="3">
        <dgm:presLayoutVars>
          <dgm:bulletEnabled val="1"/>
        </dgm:presLayoutVars>
      </dgm:prSet>
      <dgm:spPr/>
      <dgm:t>
        <a:bodyPr/>
        <a:lstStyle/>
        <a:p>
          <a:endParaRPr lang="en-US"/>
        </a:p>
      </dgm:t>
    </dgm:pt>
    <dgm:pt modelId="{3138E3C5-908E-4B31-B803-32E3AFCA6C5B}" type="pres">
      <dgm:prSet presAssocID="{39806279-0C21-4563-B43F-396F831DA293}" presName="FourConn_2-3" presStyleLbl="fgAccFollowNode1" presStyleIdx="1" presStyleCnt="3">
        <dgm:presLayoutVars>
          <dgm:bulletEnabled val="1"/>
        </dgm:presLayoutVars>
      </dgm:prSet>
      <dgm:spPr/>
      <dgm:t>
        <a:bodyPr/>
        <a:lstStyle/>
        <a:p>
          <a:endParaRPr lang="en-US"/>
        </a:p>
      </dgm:t>
    </dgm:pt>
    <dgm:pt modelId="{4A9196FF-F5F6-485C-A417-E2012C5531F9}" type="pres">
      <dgm:prSet presAssocID="{39806279-0C21-4563-B43F-396F831DA293}" presName="FourConn_3-4" presStyleLbl="fgAccFollowNode1" presStyleIdx="2" presStyleCnt="3">
        <dgm:presLayoutVars>
          <dgm:bulletEnabled val="1"/>
        </dgm:presLayoutVars>
      </dgm:prSet>
      <dgm:spPr/>
      <dgm:t>
        <a:bodyPr/>
        <a:lstStyle/>
        <a:p>
          <a:endParaRPr lang="en-US"/>
        </a:p>
      </dgm:t>
    </dgm:pt>
    <dgm:pt modelId="{9AC9D01D-ED53-4C63-B471-FDF4EC21C8D4}" type="pres">
      <dgm:prSet presAssocID="{39806279-0C21-4563-B43F-396F831DA293}" presName="FourNodes_1_text" presStyleLbl="node1" presStyleIdx="3" presStyleCnt="4">
        <dgm:presLayoutVars>
          <dgm:bulletEnabled val="1"/>
        </dgm:presLayoutVars>
      </dgm:prSet>
      <dgm:spPr/>
      <dgm:t>
        <a:bodyPr/>
        <a:lstStyle/>
        <a:p>
          <a:endParaRPr lang="en-US"/>
        </a:p>
      </dgm:t>
    </dgm:pt>
    <dgm:pt modelId="{52B2762F-7C3D-4AD8-9737-133584619392}" type="pres">
      <dgm:prSet presAssocID="{39806279-0C21-4563-B43F-396F831DA293}" presName="FourNodes_2_text" presStyleLbl="node1" presStyleIdx="3" presStyleCnt="4">
        <dgm:presLayoutVars>
          <dgm:bulletEnabled val="1"/>
        </dgm:presLayoutVars>
      </dgm:prSet>
      <dgm:spPr/>
      <dgm:t>
        <a:bodyPr/>
        <a:lstStyle/>
        <a:p>
          <a:endParaRPr lang="en-US"/>
        </a:p>
      </dgm:t>
    </dgm:pt>
    <dgm:pt modelId="{EED91FE1-1625-49BB-902B-2D32D30A07EC}" type="pres">
      <dgm:prSet presAssocID="{39806279-0C21-4563-B43F-396F831DA293}" presName="FourNodes_3_text" presStyleLbl="node1" presStyleIdx="3" presStyleCnt="4">
        <dgm:presLayoutVars>
          <dgm:bulletEnabled val="1"/>
        </dgm:presLayoutVars>
      </dgm:prSet>
      <dgm:spPr/>
      <dgm:t>
        <a:bodyPr/>
        <a:lstStyle/>
        <a:p>
          <a:endParaRPr lang="en-US"/>
        </a:p>
      </dgm:t>
    </dgm:pt>
    <dgm:pt modelId="{FCBDDCA4-4CC9-4C97-A013-CC46AC88B087}" type="pres">
      <dgm:prSet presAssocID="{39806279-0C21-4563-B43F-396F831DA293}" presName="FourNodes_4_text" presStyleLbl="node1" presStyleIdx="3" presStyleCnt="4">
        <dgm:presLayoutVars>
          <dgm:bulletEnabled val="1"/>
        </dgm:presLayoutVars>
      </dgm:prSet>
      <dgm:spPr/>
      <dgm:t>
        <a:bodyPr/>
        <a:lstStyle/>
        <a:p>
          <a:endParaRPr lang="en-US"/>
        </a:p>
      </dgm:t>
    </dgm:pt>
  </dgm:ptLst>
  <dgm:cxnLst>
    <dgm:cxn modelId="{53FFFCD5-7887-4A6F-91BB-6AE7E33E359B}" type="presOf" srcId="{01C330AA-1A6E-4C7E-A3A0-07D10CE61C57}" destId="{3138E3C5-908E-4B31-B803-32E3AFCA6C5B}" srcOrd="0" destOrd="0" presId="urn:microsoft.com/office/officeart/2005/8/layout/vProcess5"/>
    <dgm:cxn modelId="{EA7866D3-FA1E-4EA9-BC6B-BD744F92F323}" type="presOf" srcId="{46A0E4E6-097B-4858-B037-E3BD30E629A3}" destId="{BB2AE5E1-6C8F-4DD8-9F90-53D65EFEF18F}" srcOrd="0" destOrd="0" presId="urn:microsoft.com/office/officeart/2005/8/layout/vProcess5"/>
    <dgm:cxn modelId="{86723B60-2F70-4702-AE8E-2B4B2D64ACD4}" type="presOf" srcId="{031F41E2-5358-43B7-A463-2F3DF7F7A0A6}" destId="{6A6330B5-9318-4A52-9006-F6C2098C6C78}" srcOrd="0" destOrd="0" presId="urn:microsoft.com/office/officeart/2005/8/layout/vProcess5"/>
    <dgm:cxn modelId="{F73797EB-881C-4892-A71C-A2EB23076FDD}" type="presOf" srcId="{031F41E2-5358-43B7-A463-2F3DF7F7A0A6}" destId="{FCBDDCA4-4CC9-4C97-A013-CC46AC88B087}" srcOrd="1" destOrd="0" presId="urn:microsoft.com/office/officeart/2005/8/layout/vProcess5"/>
    <dgm:cxn modelId="{C0A92551-022C-41E0-AFB4-942EFEE10BCA}" srcId="{39806279-0C21-4563-B43F-396F831DA293}" destId="{6EFE00ED-6524-4825-A14C-EFE3BF489AF4}" srcOrd="2" destOrd="0" parTransId="{7FC0AAA8-E3D3-4C89-879C-A03E554898AF}" sibTransId="{EB403CA5-1E13-4544-9F57-414AAED5DE8A}"/>
    <dgm:cxn modelId="{7F6F7FCA-4EB3-42A3-A7D5-F1133844CBBF}" type="presOf" srcId="{868650CA-8720-43FF-9A2B-2B49955436D3}" destId="{52B2762F-7C3D-4AD8-9737-133584619392}" srcOrd="1" destOrd="0" presId="urn:microsoft.com/office/officeart/2005/8/layout/vProcess5"/>
    <dgm:cxn modelId="{7FA9AACD-3F84-4284-BD1F-87F218F2351E}" type="presOf" srcId="{868650CA-8720-43FF-9A2B-2B49955436D3}" destId="{F057B0DF-B2E1-4059-9BA3-D704AAC898F7}" srcOrd="0" destOrd="0" presId="urn:microsoft.com/office/officeart/2005/8/layout/vProcess5"/>
    <dgm:cxn modelId="{987B0197-E57C-4547-BFB9-B424DA87D5C9}" type="presOf" srcId="{39806279-0C21-4563-B43F-396F831DA293}" destId="{F98BFE37-665D-4C9E-9AF6-2697BC3A6643}" srcOrd="0" destOrd="0" presId="urn:microsoft.com/office/officeart/2005/8/layout/vProcess5"/>
    <dgm:cxn modelId="{36D58492-2448-407F-9781-77E6D73F66DE}" type="presOf" srcId="{6EFE00ED-6524-4825-A14C-EFE3BF489AF4}" destId="{2BEB0EAC-2F18-487C-B79E-29A7E58960BE}" srcOrd="0" destOrd="0" presId="urn:microsoft.com/office/officeart/2005/8/layout/vProcess5"/>
    <dgm:cxn modelId="{11314776-FF88-4ACC-B746-8176395441D6}" srcId="{39806279-0C21-4563-B43F-396F831DA293}" destId="{031F41E2-5358-43B7-A463-2F3DF7F7A0A6}" srcOrd="3" destOrd="0" parTransId="{93196A19-4680-4C52-8B5F-6A41264EEF66}" sibTransId="{188F5103-312A-4030-8968-66EE3C37AD52}"/>
    <dgm:cxn modelId="{2BA110D1-7C7B-4B31-BF40-8432ADA8458D}" type="presOf" srcId="{EB403CA5-1E13-4544-9F57-414AAED5DE8A}" destId="{4A9196FF-F5F6-485C-A417-E2012C5531F9}" srcOrd="0" destOrd="0" presId="urn:microsoft.com/office/officeart/2005/8/layout/vProcess5"/>
    <dgm:cxn modelId="{06D406BF-DA8E-4DD8-AD85-7FFCEEC5145D}" srcId="{39806279-0C21-4563-B43F-396F831DA293}" destId="{868650CA-8720-43FF-9A2B-2B49955436D3}" srcOrd="1" destOrd="0" parTransId="{35D38129-B5C9-4CA0-80C4-82DA686CD31C}" sibTransId="{01C330AA-1A6E-4C7E-A3A0-07D10CE61C57}"/>
    <dgm:cxn modelId="{F14EAE74-0EFB-4BF1-979D-9C3B06E913AD}" type="presOf" srcId="{46A0E4E6-097B-4858-B037-E3BD30E629A3}" destId="{9AC9D01D-ED53-4C63-B471-FDF4EC21C8D4}" srcOrd="1" destOrd="0" presId="urn:microsoft.com/office/officeart/2005/8/layout/vProcess5"/>
    <dgm:cxn modelId="{83EC5F1D-C5ED-4C51-BFDD-4A898DE2794C}" type="presOf" srcId="{6EFE00ED-6524-4825-A14C-EFE3BF489AF4}" destId="{EED91FE1-1625-49BB-902B-2D32D30A07EC}" srcOrd="1" destOrd="0" presId="urn:microsoft.com/office/officeart/2005/8/layout/vProcess5"/>
    <dgm:cxn modelId="{4E5E21A0-1317-450F-9989-6DE2EAFACD13}" type="presOf" srcId="{7EF33A93-6E48-4E6F-A5E4-784CE47ED129}" destId="{BE4E3F5B-615E-4F39-B1C3-2C1EA2D6D312}" srcOrd="0" destOrd="0" presId="urn:microsoft.com/office/officeart/2005/8/layout/vProcess5"/>
    <dgm:cxn modelId="{610FA814-3970-4825-8EB5-B1C77DB6F39A}" srcId="{39806279-0C21-4563-B43F-396F831DA293}" destId="{46A0E4E6-097B-4858-B037-E3BD30E629A3}" srcOrd="0" destOrd="0" parTransId="{F6264B80-7008-4D7D-8C77-5519908EDAEE}" sibTransId="{7EF33A93-6E48-4E6F-A5E4-784CE47ED129}"/>
    <dgm:cxn modelId="{32558ACB-A365-4734-8893-5DA5B0158CB4}" type="presParOf" srcId="{F98BFE37-665D-4C9E-9AF6-2697BC3A6643}" destId="{96555E2F-BEEA-49E0-9CFD-4E35466550B5}" srcOrd="0" destOrd="0" presId="urn:microsoft.com/office/officeart/2005/8/layout/vProcess5"/>
    <dgm:cxn modelId="{BF9B840E-8F65-42CD-AB18-956FE777BAFD}" type="presParOf" srcId="{F98BFE37-665D-4C9E-9AF6-2697BC3A6643}" destId="{BB2AE5E1-6C8F-4DD8-9F90-53D65EFEF18F}" srcOrd="1" destOrd="0" presId="urn:microsoft.com/office/officeart/2005/8/layout/vProcess5"/>
    <dgm:cxn modelId="{1A250445-2BDF-4C31-983C-F6A06552394E}" type="presParOf" srcId="{F98BFE37-665D-4C9E-9AF6-2697BC3A6643}" destId="{F057B0DF-B2E1-4059-9BA3-D704AAC898F7}" srcOrd="2" destOrd="0" presId="urn:microsoft.com/office/officeart/2005/8/layout/vProcess5"/>
    <dgm:cxn modelId="{19103313-5952-4EB9-B20F-B4DDABDA3134}" type="presParOf" srcId="{F98BFE37-665D-4C9E-9AF6-2697BC3A6643}" destId="{2BEB0EAC-2F18-487C-B79E-29A7E58960BE}" srcOrd="3" destOrd="0" presId="urn:microsoft.com/office/officeart/2005/8/layout/vProcess5"/>
    <dgm:cxn modelId="{C0D1F873-1141-4645-8756-2A83E6A4FE82}" type="presParOf" srcId="{F98BFE37-665D-4C9E-9AF6-2697BC3A6643}" destId="{6A6330B5-9318-4A52-9006-F6C2098C6C78}" srcOrd="4" destOrd="0" presId="urn:microsoft.com/office/officeart/2005/8/layout/vProcess5"/>
    <dgm:cxn modelId="{782F671A-84AD-4F68-B8FB-BA27707D029E}" type="presParOf" srcId="{F98BFE37-665D-4C9E-9AF6-2697BC3A6643}" destId="{BE4E3F5B-615E-4F39-B1C3-2C1EA2D6D312}" srcOrd="5" destOrd="0" presId="urn:microsoft.com/office/officeart/2005/8/layout/vProcess5"/>
    <dgm:cxn modelId="{420DB3A7-8DBA-4A2B-904C-2A52F1BC209D}" type="presParOf" srcId="{F98BFE37-665D-4C9E-9AF6-2697BC3A6643}" destId="{3138E3C5-908E-4B31-B803-32E3AFCA6C5B}" srcOrd="6" destOrd="0" presId="urn:microsoft.com/office/officeart/2005/8/layout/vProcess5"/>
    <dgm:cxn modelId="{4B4F287F-1190-42D8-A223-1334A5CF55AD}" type="presParOf" srcId="{F98BFE37-665D-4C9E-9AF6-2697BC3A6643}" destId="{4A9196FF-F5F6-485C-A417-E2012C5531F9}" srcOrd="7" destOrd="0" presId="urn:microsoft.com/office/officeart/2005/8/layout/vProcess5"/>
    <dgm:cxn modelId="{20A136CC-920E-4BD1-ACE7-83DE6F20D37B}" type="presParOf" srcId="{F98BFE37-665D-4C9E-9AF6-2697BC3A6643}" destId="{9AC9D01D-ED53-4C63-B471-FDF4EC21C8D4}" srcOrd="8" destOrd="0" presId="urn:microsoft.com/office/officeart/2005/8/layout/vProcess5"/>
    <dgm:cxn modelId="{134E524C-A2CC-4313-A1A0-70BA4696D850}" type="presParOf" srcId="{F98BFE37-665D-4C9E-9AF6-2697BC3A6643}" destId="{52B2762F-7C3D-4AD8-9737-133584619392}" srcOrd="9" destOrd="0" presId="urn:microsoft.com/office/officeart/2005/8/layout/vProcess5"/>
    <dgm:cxn modelId="{FD340331-8A86-4E8E-B77A-A3945A5AEB94}" type="presParOf" srcId="{F98BFE37-665D-4C9E-9AF6-2697BC3A6643}" destId="{EED91FE1-1625-49BB-902B-2D32D30A07EC}" srcOrd="10" destOrd="0" presId="urn:microsoft.com/office/officeart/2005/8/layout/vProcess5"/>
    <dgm:cxn modelId="{24F219DC-080D-46DE-BA53-08414471E855}" type="presParOf" srcId="{F98BFE37-665D-4C9E-9AF6-2697BC3A6643}" destId="{FCBDDCA4-4CC9-4C97-A013-CC46AC88B087}" srcOrd="11" destOrd="0" presId="urn:microsoft.com/office/officeart/2005/8/layout/vProcess5"/>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35308-DE6F-49AB-A44A-61FDBD049DA2}">
      <dsp:nvSpPr>
        <dsp:cNvPr id="0" name=""/>
        <dsp:cNvSpPr/>
      </dsp:nvSpPr>
      <dsp:spPr>
        <a:xfrm>
          <a:off x="8459" y="699924"/>
          <a:ext cx="5057085" cy="2022834"/>
        </a:xfrm>
        <a:prstGeom prst="chevron">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US" sz="1300" b="0" i="0" kern="1200" baseline="0"/>
            <a:t>- Brief history of Sony: Sony Corporation is a Japanese multinational company that was founded in 1946 by Masaru Ibuka and Akio Morita. The company is known for its consumer electronics, gaming, entertainment, and financial services. Sony has operations in over 200 countries and regions around the world.</a:t>
          </a:r>
          <a:endParaRPr lang="en-US" sz="1300" kern="1200"/>
        </a:p>
      </dsp:txBody>
      <dsp:txXfrm>
        <a:off x="1019876" y="699924"/>
        <a:ext cx="3034251" cy="2022834"/>
      </dsp:txXfrm>
    </dsp:sp>
    <dsp:sp modelId="{4D337837-08A2-4BC2-8C5D-657E1EDCDD46}">
      <dsp:nvSpPr>
        <dsp:cNvPr id="0" name=""/>
        <dsp:cNvSpPr/>
      </dsp:nvSpPr>
      <dsp:spPr>
        <a:xfrm>
          <a:off x="4559837" y="699924"/>
          <a:ext cx="5057085" cy="2022834"/>
        </a:xfrm>
        <a:prstGeom prst="chevron">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US" sz="1300" b="0" i="0" kern="1200" baseline="0"/>
            <a:t>- Overview of Sony's global operations: Sony's global operations are divided into four main business segments - electronics, gaming, entertainment, and financial services. Some of Sony's popular products and services include PlayStation gaming consoles, Sony Music, Sony Pictures, and Sony Bravia televisions.</a:t>
          </a:r>
          <a:endParaRPr lang="en-US" sz="1300" kern="1200"/>
        </a:p>
      </dsp:txBody>
      <dsp:txXfrm>
        <a:off x="5571254" y="699924"/>
        <a:ext cx="3034251" cy="2022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C60288-6043-4030-852B-1251DDCB7DEC}">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t>- Political factors affecting Sony's operations in India: Sony's operations in India may be affected by political stability, government policies, and regulations related to foreign investment, taxation, and intellectual property rights,</a:t>
          </a:r>
          <a:r>
            <a:rPr lang="en-GB" sz="1100" kern="1200" dirty="0">
              <a:effectLst/>
              <a:latin typeface="Calibri" panose="020F0502020204030204" pitchFamily="34" charset="0"/>
              <a:ea typeface="Calibri" panose="020F0502020204030204" pitchFamily="34" charset="0"/>
              <a:cs typeface="Times New Roman" panose="02020603050405020304" pitchFamily="18" charset="0"/>
            </a:rPr>
            <a:t> (Roy, 2019).</a:t>
          </a:r>
          <a:endParaRPr lang="en-US" sz="1100" kern="1200" dirty="0"/>
        </a:p>
      </dsp:txBody>
      <dsp:txXfrm>
        <a:off x="601586" y="580"/>
        <a:ext cx="2631940" cy="1579164"/>
      </dsp:txXfrm>
    </dsp:sp>
    <dsp:sp modelId="{DBD355AB-D985-4A20-8376-7220EF524317}">
      <dsp:nvSpPr>
        <dsp:cNvPr id="0" name=""/>
        <dsp:cNvSpPr/>
      </dsp:nvSpPr>
      <dsp:spPr>
        <a:xfrm>
          <a:off x="3496721"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t>- Economic factors affecting Sony's operations in India: Sony's operations in India may be affected by the economic conditions in the country, including inflation, exchange rates, and consumer spending patterns.</a:t>
          </a:r>
          <a:r>
            <a:rPr lang="en-GB" sz="1100" kern="1200" dirty="0">
              <a:effectLst/>
              <a:latin typeface="Calibri" panose="020F0502020204030204" pitchFamily="34" charset="0"/>
              <a:ea typeface="Calibri" panose="020F0502020204030204" pitchFamily="34" charset="0"/>
              <a:cs typeface="Times New Roman" panose="02020603050405020304" pitchFamily="18" charset="0"/>
            </a:rPr>
            <a:t> (Khan and Jain, 2018).</a:t>
          </a:r>
          <a:endParaRPr lang="en-US" sz="1100" kern="1200" dirty="0"/>
        </a:p>
      </dsp:txBody>
      <dsp:txXfrm>
        <a:off x="3496721" y="580"/>
        <a:ext cx="2631940" cy="1579164"/>
      </dsp:txXfrm>
    </dsp:sp>
    <dsp:sp modelId="{31D717CD-D379-46DB-B26C-FECD6757D9D6}">
      <dsp:nvSpPr>
        <dsp:cNvPr id="0" name=""/>
        <dsp:cNvSpPr/>
      </dsp:nvSpPr>
      <dsp:spPr>
        <a:xfrm>
          <a:off x="6391855"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t>- Social factors affecting Sony's operations in India: Sony's operations in India may be affected by social factors such as cultural norms, language barriers, and consumer preferences, </a:t>
          </a:r>
          <a:r>
            <a:rPr lang="en-GB" sz="1100" kern="1200" dirty="0">
              <a:effectLst/>
              <a:latin typeface="Calibri" panose="020F0502020204030204" pitchFamily="34" charset="0"/>
              <a:ea typeface="Calibri" panose="020F0502020204030204" pitchFamily="34" charset="0"/>
              <a:cs typeface="Times New Roman" panose="02020603050405020304" pitchFamily="18" charset="0"/>
            </a:rPr>
            <a:t>(Hofstede, 2019).</a:t>
          </a:r>
          <a:endParaRPr lang="en-US" sz="1100" kern="1200" dirty="0"/>
        </a:p>
      </dsp:txBody>
      <dsp:txXfrm>
        <a:off x="6391855" y="580"/>
        <a:ext cx="2631940" cy="1579164"/>
      </dsp:txXfrm>
    </dsp:sp>
    <dsp:sp modelId="{13338D21-F75C-4ECB-B6C6-0CBE4A73830E}">
      <dsp:nvSpPr>
        <dsp:cNvPr id="0" name=""/>
        <dsp:cNvSpPr/>
      </dsp:nvSpPr>
      <dsp:spPr>
        <a:xfrm>
          <a:off x="601586"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t>- Technological factors affecting Sony's operations in India: Sony's operations in India may be affected by advancements in technology, including internet connectivity, mobile devices, and digital platforms,</a:t>
          </a:r>
          <a:r>
            <a:rPr lang="en-GB" sz="1100" kern="1200" dirty="0">
              <a:effectLst/>
              <a:latin typeface="Calibri" panose="020F0502020204030204" pitchFamily="34" charset="0"/>
              <a:ea typeface="Calibri" panose="020F0502020204030204" pitchFamily="34" charset="0"/>
              <a:cs typeface="Times New Roman" panose="02020603050405020304" pitchFamily="18" charset="0"/>
            </a:rPr>
            <a:t> (Roy, 2019).</a:t>
          </a:r>
          <a:endParaRPr lang="en-US" sz="1100" kern="1200" dirty="0"/>
        </a:p>
      </dsp:txBody>
      <dsp:txXfrm>
        <a:off x="601586" y="1842938"/>
        <a:ext cx="2631940" cy="1579164"/>
      </dsp:txXfrm>
    </dsp:sp>
    <dsp:sp modelId="{62863E91-3983-41D7-B837-975A173D1E4D}">
      <dsp:nvSpPr>
        <dsp:cNvPr id="0" name=""/>
        <dsp:cNvSpPr/>
      </dsp:nvSpPr>
      <dsp:spPr>
        <a:xfrm>
          <a:off x="3496721"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t>- Environmental factors affecting Sony's operations in India: Sony's operations in India may be affected by environmental regulations and initiatives related to sustainability and climate change,(</a:t>
          </a:r>
          <a:r>
            <a:rPr lang="en-GB" sz="1100" kern="1200" dirty="0">
              <a:effectLst/>
              <a:latin typeface="Calibri" panose="020F0502020204030204" pitchFamily="34" charset="0"/>
              <a:ea typeface="Calibri" panose="020F0502020204030204" pitchFamily="34" charset="0"/>
              <a:cs typeface="Times New Roman" panose="02020603050405020304" pitchFamily="18" charset="0"/>
            </a:rPr>
            <a:t> Khan and Jain, 2018).</a:t>
          </a:r>
          <a:endParaRPr lang="en-US" sz="1100" kern="1200" dirty="0"/>
        </a:p>
      </dsp:txBody>
      <dsp:txXfrm>
        <a:off x="3496721" y="1842938"/>
        <a:ext cx="2631940" cy="1579164"/>
      </dsp:txXfrm>
    </dsp:sp>
    <dsp:sp modelId="{09F4D286-F8D6-4F1F-94B8-C15E6D7D8CE2}">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t>- Legal factors affecting Sony's operations in India: Sony's operations in India may be affected by legal factors such as labor laws, intellectual property laws, and regulations related to product safety and liability,</a:t>
          </a:r>
          <a:r>
            <a:rPr lang="en-GB" sz="1100" kern="1200" dirty="0">
              <a:effectLst/>
              <a:latin typeface="Calibri" panose="020F0502020204030204" pitchFamily="34" charset="0"/>
              <a:ea typeface="Calibri" panose="020F0502020204030204" pitchFamily="34" charset="0"/>
              <a:cs typeface="Times New Roman" panose="02020603050405020304" pitchFamily="18" charset="0"/>
            </a:rPr>
            <a:t> (Deshpande and Kale, 2019).</a:t>
          </a:r>
          <a:endParaRPr lang="en-US" sz="1100" kern="1200" dirty="0"/>
        </a:p>
      </dsp:txBody>
      <dsp:txXfrm>
        <a:off x="6391855" y="1842938"/>
        <a:ext cx="2631940" cy="1579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AE5E1-6C8F-4DD8-9F90-53D65EFEF18F}">
      <dsp:nvSpPr>
        <dsp:cNvPr id="0" name=""/>
        <dsp:cNvSpPr/>
      </dsp:nvSpPr>
      <dsp:spPr>
        <a:xfrm>
          <a:off x="0" y="0"/>
          <a:ext cx="7700306" cy="752990"/>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 Strengths of Sony's operations in India: Sony's strengths in the Indian market may include its brand recognition, product quality, and diverse product portfolio across various business segments.</a:t>
          </a:r>
          <a:endParaRPr lang="en-US" sz="1300" kern="1200"/>
        </a:p>
      </dsp:txBody>
      <dsp:txXfrm>
        <a:off x="22054" y="22054"/>
        <a:ext cx="6824144" cy="708882"/>
      </dsp:txXfrm>
    </dsp:sp>
    <dsp:sp modelId="{F057B0DF-B2E1-4059-9BA3-D704AAC898F7}">
      <dsp:nvSpPr>
        <dsp:cNvPr id="0" name=""/>
        <dsp:cNvSpPr/>
      </dsp:nvSpPr>
      <dsp:spPr>
        <a:xfrm>
          <a:off x="644900" y="889897"/>
          <a:ext cx="7700306" cy="752990"/>
        </a:xfrm>
        <a:prstGeom prst="roundRect">
          <a:avLst>
            <a:gd name="adj" fmla="val 10000"/>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 Weaknesses of Sony's operations in India: Sony's weaknesses in the Indian market may include its high pricing strategy, limited presence in rural areas, and competition from domestic and international players.</a:t>
          </a:r>
          <a:endParaRPr lang="en-US" sz="1300" kern="1200"/>
        </a:p>
      </dsp:txBody>
      <dsp:txXfrm>
        <a:off x="666954" y="911951"/>
        <a:ext cx="6521854" cy="708882"/>
      </dsp:txXfrm>
    </dsp:sp>
    <dsp:sp modelId="{2BEB0EAC-2F18-487C-B79E-29A7E58960BE}">
      <dsp:nvSpPr>
        <dsp:cNvPr id="0" name=""/>
        <dsp:cNvSpPr/>
      </dsp:nvSpPr>
      <dsp:spPr>
        <a:xfrm>
          <a:off x="1280175" y="1779795"/>
          <a:ext cx="7700306" cy="752990"/>
        </a:xfrm>
        <a:prstGeom prst="roundRect">
          <a:avLst>
            <a:gd name="adj" fmla="val 10000"/>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 Opportunities for Sony in the Indian market: Sony's opportunities in the Indian market may include the growing consumer market, rising disposable incomes, and increasing demand for premium products and services.</a:t>
          </a:r>
          <a:endParaRPr lang="en-US" sz="1300" kern="1200"/>
        </a:p>
      </dsp:txBody>
      <dsp:txXfrm>
        <a:off x="1302229" y="1801849"/>
        <a:ext cx="6531479" cy="708882"/>
      </dsp:txXfrm>
    </dsp:sp>
    <dsp:sp modelId="{6A6330B5-9318-4A52-9006-F6C2098C6C78}">
      <dsp:nvSpPr>
        <dsp:cNvPr id="0" name=""/>
        <dsp:cNvSpPr/>
      </dsp:nvSpPr>
      <dsp:spPr>
        <a:xfrm>
          <a:off x="1925076" y="2669692"/>
          <a:ext cx="7700306" cy="752990"/>
        </a:xfrm>
        <a:prstGeom prst="roundRect">
          <a:avLst>
            <a:gd name="adj" fmla="val 10000"/>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 Threats to Sony's operations in India: Sony's threats in the Indian market may include competition from low-cost Chinese products, regulatory challenges, and economic fluctuations.</a:t>
          </a:r>
          <a:endParaRPr lang="en-US" sz="1300" kern="1200"/>
        </a:p>
      </dsp:txBody>
      <dsp:txXfrm>
        <a:off x="1947130" y="2691746"/>
        <a:ext cx="6521854" cy="708882"/>
      </dsp:txXfrm>
    </dsp:sp>
    <dsp:sp modelId="{BE4E3F5B-615E-4F39-B1C3-2C1EA2D6D312}">
      <dsp:nvSpPr>
        <dsp:cNvPr id="0" name=""/>
        <dsp:cNvSpPr/>
      </dsp:nvSpPr>
      <dsp:spPr>
        <a:xfrm>
          <a:off x="7210862" y="576722"/>
          <a:ext cx="489443" cy="48944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20987" y="576722"/>
        <a:ext cx="269193" cy="368306"/>
      </dsp:txXfrm>
    </dsp:sp>
    <dsp:sp modelId="{3138E3C5-908E-4B31-B803-32E3AFCA6C5B}">
      <dsp:nvSpPr>
        <dsp:cNvPr id="0" name=""/>
        <dsp:cNvSpPr/>
      </dsp:nvSpPr>
      <dsp:spPr>
        <a:xfrm>
          <a:off x="7855763" y="1466619"/>
          <a:ext cx="489443" cy="489443"/>
        </a:xfrm>
        <a:prstGeom prst="downArrow">
          <a:avLst>
            <a:gd name="adj1" fmla="val 55000"/>
            <a:gd name="adj2" fmla="val 45000"/>
          </a:avLst>
        </a:prstGeom>
        <a:solidFill>
          <a:schemeClr val="accent2">
            <a:tint val="40000"/>
            <a:alpha val="90000"/>
            <a:hueOff val="-10302092"/>
            <a:satOff val="530"/>
            <a:lumOff val="28"/>
            <a:alphaOff val="0"/>
          </a:schemeClr>
        </a:solidFill>
        <a:ln w="9525" cap="rnd" cmpd="sng" algn="ctr">
          <a:solidFill>
            <a:schemeClr val="accent2">
              <a:tint val="40000"/>
              <a:alpha val="90000"/>
              <a:hueOff val="-10302092"/>
              <a:satOff val="530"/>
              <a:lumOff val="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65888" y="1466619"/>
        <a:ext cx="269193" cy="368306"/>
      </dsp:txXfrm>
    </dsp:sp>
    <dsp:sp modelId="{4A9196FF-F5F6-485C-A417-E2012C5531F9}">
      <dsp:nvSpPr>
        <dsp:cNvPr id="0" name=""/>
        <dsp:cNvSpPr/>
      </dsp:nvSpPr>
      <dsp:spPr>
        <a:xfrm>
          <a:off x="8491038" y="2356517"/>
          <a:ext cx="489443" cy="489443"/>
        </a:xfrm>
        <a:prstGeom prst="downArrow">
          <a:avLst>
            <a:gd name="adj1" fmla="val 55000"/>
            <a:gd name="adj2" fmla="val 45000"/>
          </a:avLst>
        </a:prstGeom>
        <a:solidFill>
          <a:schemeClr val="accent2">
            <a:tint val="40000"/>
            <a:alpha val="90000"/>
            <a:hueOff val="-20604185"/>
            <a:satOff val="1061"/>
            <a:lumOff val="55"/>
            <a:alphaOff val="0"/>
          </a:schemeClr>
        </a:solidFill>
        <a:ln w="9525" cap="rnd" cmpd="sng" algn="ctr">
          <a:solidFill>
            <a:schemeClr val="accent2">
              <a:tint val="40000"/>
              <a:alpha val="90000"/>
              <a:hueOff val="-20604185"/>
              <a:satOff val="1061"/>
              <a:lumOff val="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01163" y="2356517"/>
        <a:ext cx="269193" cy="368306"/>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ro-RO"/>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249829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267617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820104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2577310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835566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4115455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3" name="Footer Placeholder 2"/>
          <p:cNvSpPr>
            <a:spLocks noGrp="1"/>
          </p:cNvSpPr>
          <p:nvPr>
            <p:ph type="ftr" sz="quarter" idx="11"/>
          </p:nvPr>
        </p:nvSpPr>
        <p:spPr/>
        <p:txBody>
          <a:bodyPr/>
          <a:lstStyle/>
          <a:p>
            <a:endParaRPr lang="ro-RO"/>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3722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p:txBody>
          <a:bodyPr/>
          <a:lstStyle/>
          <a:p>
            <a:endParaRPr lang="ro-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1001757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p:txBody>
          <a:bodyPr/>
          <a:lstStyle/>
          <a:p>
            <a:endParaRPr lang="ro-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1414002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p:txBody>
          <a:bodyPr/>
          <a:lstStyle/>
          <a:p>
            <a:endParaRPr lang="ro-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17454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469296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2085920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523142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31518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8" name="Footer Placeholder 7"/>
          <p:cNvSpPr>
            <a:spLocks noGrp="1"/>
          </p:cNvSpPr>
          <p:nvPr>
            <p:ph type="ftr" sz="quarter" idx="11"/>
          </p:nvPr>
        </p:nvSpPr>
        <p:spPr>
          <a:xfrm>
            <a:off x="561111" y="6391838"/>
            <a:ext cx="3644282" cy="304801"/>
          </a:xfrm>
        </p:spPr>
        <p:txBody>
          <a:bodyPr/>
          <a:lstStyle/>
          <a:p>
            <a:endParaRPr lang="ro-RO"/>
          </a:p>
        </p:txBody>
      </p:sp>
      <p:sp>
        <p:nvSpPr>
          <p:cNvPr id="9" name="Slide Number Placeholder 8"/>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127584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891743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4568931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563996-7400-E8E8-8251-23CAAAB9350D}"/>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0B37611-7A2E-DA93-99EB-705B5508E3F9}"/>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61C6F60-FD3A-BCCA-3E55-D18B025A98F7}"/>
              </a:ext>
            </a:extLst>
          </p:cNvPr>
          <p:cNvSpPr>
            <a:spLocks noGrp="1"/>
          </p:cNvSpPr>
          <p:nvPr>
            <p:ph type="dt" sz="half" idx="10"/>
          </p:nvPr>
        </p:nvSpPr>
        <p:spPr/>
        <p:txBody>
          <a:bodyPr/>
          <a:lstStyle/>
          <a:p>
            <a:fld id="{FC43366D-37E6-41B9-B25B-BF590088A6D4}" type="datetimeFigureOut">
              <a:rPr lang="en-GB" smtClean="0"/>
              <a:pPr/>
              <a:t>07/05/2023</a:t>
            </a:fld>
            <a:endParaRPr lang="en-GB"/>
          </a:p>
        </p:txBody>
      </p:sp>
      <p:sp>
        <p:nvSpPr>
          <p:cNvPr id="5" name="Footer Placeholder 4">
            <a:extLst>
              <a:ext uri="{FF2B5EF4-FFF2-40B4-BE49-F238E27FC236}">
                <a16:creationId xmlns:a16="http://schemas.microsoft.com/office/drawing/2014/main" xmlns="" id="{178D1F9B-214D-1ADF-07BD-E8688374D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F3D000BF-093B-46E8-EA2E-0DD0CD45330D}"/>
              </a:ext>
            </a:extLst>
          </p:cNvPr>
          <p:cNvSpPr>
            <a:spLocks noGrp="1"/>
          </p:cNvSpPr>
          <p:nvPr>
            <p:ph type="sldNum" sz="quarter" idx="12"/>
          </p:nvPr>
        </p:nvSpPr>
        <p:spPr/>
        <p:txBody>
          <a:bodyPr/>
          <a:lstStyle/>
          <a:p>
            <a:fld id="{D0170C5F-4A43-444A-9095-F4C178E28CC4}" type="slidenum">
              <a:rPr lang="en-GB" smtClean="0"/>
              <a:pPr/>
              <a:t>‹#›</a:t>
            </a:fld>
            <a:endParaRPr lang="en-GB"/>
          </a:p>
        </p:txBody>
      </p:sp>
    </p:spTree>
    <p:extLst>
      <p:ext uri="{BB962C8B-B14F-4D97-AF65-F5344CB8AC3E}">
        <p14:creationId xmlns:p14="http://schemas.microsoft.com/office/powerpoint/2010/main" xmlns="" val="3021792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363E8AD-4F80-492A-97A9-79DD5BB5D54F}" type="datetimeFigureOut">
              <a:rPr lang="ro-RO" smtClean="0"/>
              <a:pPr/>
              <a:t>07.05.2023</a:t>
            </a:fld>
            <a:endParaRPr lang="ro-RO"/>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ro-RO"/>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683878133"/>
      </p:ext>
    </p:extLst>
  </p:cSld>
  <p:clrMap bg1="lt1" tx1="dk1" bg2="lt2" tx2="dk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 id="214748393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s://www.sony.net/SonyInfo/CorporateInfo/" TargetMode="External"/><Relationship Id="rId2" Type="http://schemas.openxmlformats.org/officeDocument/2006/relationships/image" Target="../media/image4.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p:cNvSpPr>
            <a:spLocks noGrp="1"/>
          </p:cNvSpPr>
          <p:nvPr>
            <p:ph type="ctrTitle"/>
          </p:nvPr>
        </p:nvSpPr>
        <p:spPr>
          <a:xfrm>
            <a:off x="5274825" y="1143000"/>
            <a:ext cx="6268246" cy="3134032"/>
          </a:xfrm>
        </p:spPr>
        <p:txBody>
          <a:bodyPr>
            <a:normAutofit/>
          </a:bodyPr>
          <a:lstStyle/>
          <a:p>
            <a:r>
              <a:rPr lang="en-US" sz="6600">
                <a:solidFill>
                  <a:srgbClr val="EBEBEB"/>
                </a:solidFill>
              </a:rPr>
              <a:t>Global business Enviroment</a:t>
            </a:r>
            <a:endParaRPr lang="ro-RO" sz="6600">
              <a:solidFill>
                <a:srgbClr val="EBEBEB"/>
              </a:solidFill>
            </a:endParaRPr>
          </a:p>
        </p:txBody>
      </p:sp>
      <p:sp>
        <p:nvSpPr>
          <p:cNvPr id="3" name="Subtitlu 2"/>
          <p:cNvSpPr>
            <a:spLocks noGrp="1"/>
          </p:cNvSpPr>
          <p:nvPr>
            <p:ph type="subTitle" idx="1"/>
          </p:nvPr>
        </p:nvSpPr>
        <p:spPr>
          <a:xfrm>
            <a:off x="5274825" y="4473677"/>
            <a:ext cx="6268246" cy="1268144"/>
          </a:xfrm>
        </p:spPr>
        <p:txBody>
          <a:bodyPr>
            <a:normAutofit fontScale="77500" lnSpcReduction="20000"/>
          </a:bodyPr>
          <a:lstStyle/>
          <a:p>
            <a:r>
              <a:rPr lang="en-US" sz="2000" dirty="0"/>
              <a:t>Lcbb4005</a:t>
            </a:r>
          </a:p>
          <a:p>
            <a:r>
              <a:rPr lang="en-US" sz="2000" dirty="0"/>
              <a:t>Florin Adrian Fizesan</a:t>
            </a:r>
          </a:p>
          <a:p>
            <a:r>
              <a:rPr lang="en-US" sz="2000" dirty="0"/>
              <a:t>Id:2116189</a:t>
            </a:r>
          </a:p>
          <a:p>
            <a:r>
              <a:rPr lang="en-US" sz="2000" dirty="0"/>
              <a:t>Task 1 </a:t>
            </a:r>
            <a:endParaRPr lang="ro-RO" sz="2000" dirty="0"/>
          </a:p>
        </p:txBody>
      </p:sp>
      <p:pic>
        <p:nvPicPr>
          <p:cNvPr id="7" name="Graphic 6" descr="Earth Globe Americas">
            <a:extLst>
              <a:ext uri="{FF2B5EF4-FFF2-40B4-BE49-F238E27FC236}">
                <a16:creationId xmlns:a16="http://schemas.microsoft.com/office/drawing/2014/main" xmlns="" id="{366DDFE6-FF56-1DF9-E635-E4C440734F38}"/>
              </a:ext>
            </a:extLst>
          </p:cNvPr>
          <p:cNvPicPr>
            <a:picLocks noChangeAspect="1"/>
          </p:cNvPicPr>
          <p:nvPr/>
        </p:nvPicPr>
        <p:blipFill>
          <a:blip r:embed="rId2">
            <a:extLst>
              <a:ext uri="{28A0092B-C50C-407E-A947-70E740481C1C}">
                <a14:useLocalDpi xmlns:a14="http://schemas.microsoft.com/office/drawing/2010/main" xmlns="" val="0"/>
              </a:ext>
              <a:ext uri="{96DAC541-7B7A-43D3-8B79-37D633B846F1}">
                <asvg:svgBlip xmlns:asvg="http://schemas.microsoft.com/office/drawing/2016/SVG/main" xmlns="" r:embed="rId3"/>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xmlns="" val="24997911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965ADA70-8191-EDEE-8BF7-5F649B7447B9}"/>
              </a:ext>
            </a:extLst>
          </p:cNvPr>
          <p:cNvSpPr txBox="1"/>
          <p:nvPr/>
        </p:nvSpPr>
        <p:spPr>
          <a:xfrm>
            <a:off x="836247" y="1085549"/>
            <a:ext cx="3430947" cy="4686903"/>
          </a:xfrm>
          <a:prstGeom prst="rect">
            <a:avLst/>
          </a:prstGeom>
        </p:spPr>
        <p:txBody>
          <a:bodyPr vert="horz" lIns="91440" tIns="45720" rIns="91440" bIns="45720" rtlCol="0" anchor="ctr">
            <a:normAutofit/>
          </a:bodyPr>
          <a:lstStyle/>
          <a:p>
            <a:pPr algn="r">
              <a:spcBef>
                <a:spcPct val="0"/>
              </a:spcBef>
              <a:spcAft>
                <a:spcPts val="600"/>
              </a:spcAft>
            </a:pPr>
            <a:r>
              <a:rPr lang="en-US" sz="3600">
                <a:latin typeface="+mj-lt"/>
                <a:ea typeface="+mj-ea"/>
                <a:cs typeface="+mj-cs"/>
              </a:rPr>
              <a:t>Introduction </a:t>
            </a:r>
          </a:p>
        </p:txBody>
      </p:sp>
      <p:sp>
        <p:nvSpPr>
          <p:cNvPr id="3" name="TextBox 2">
            <a:extLst>
              <a:ext uri="{FF2B5EF4-FFF2-40B4-BE49-F238E27FC236}">
                <a16:creationId xmlns:a16="http://schemas.microsoft.com/office/drawing/2014/main" xmlns="" id="{D1FDD7F7-AE0B-7732-13E1-2AC04D44BAB8}"/>
              </a:ext>
            </a:extLst>
          </p:cNvPr>
          <p:cNvSpPr txBox="1"/>
          <p:nvPr/>
        </p:nvSpPr>
        <p:spPr>
          <a:xfrm>
            <a:off x="5041399" y="1085549"/>
            <a:ext cx="5579707" cy="4686903"/>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100" dirty="0">
                <a:effectLst/>
              </a:rPr>
              <a:t>Globalization has made the world a smaller place and opened up numerous opportunities for businesses to expand beyond their domestic markets.</a:t>
            </a:r>
            <a:r>
              <a:rPr lang="en-GB" sz="1100" dirty="0">
                <a:effectLst/>
                <a:latin typeface="Calibri" panose="020F0502020204030204" pitchFamily="34" charset="0"/>
                <a:ea typeface="Calibri" panose="020F0502020204030204" pitchFamily="34" charset="0"/>
                <a:cs typeface="Times New Roman" panose="02020603050405020304" pitchFamily="18" charset="0"/>
              </a:rPr>
              <a:t> (Daniels et al., 2018). </a:t>
            </a:r>
            <a:endParaRPr lang="en-US" sz="1100" dirty="0">
              <a:effectLst/>
            </a:endParaRPr>
          </a:p>
          <a:p>
            <a:pPr>
              <a:lnSpc>
                <a:spcPct val="90000"/>
              </a:lnSpc>
              <a:spcBef>
                <a:spcPts val="1000"/>
              </a:spcBef>
              <a:buClr>
                <a:schemeClr val="accent1"/>
              </a:buClr>
              <a:buSzPct val="80000"/>
              <a:buFont typeface="Wingdings 3" charset="2"/>
              <a:buChar char=""/>
            </a:pPr>
            <a:r>
              <a:rPr lang="en-US" sz="1100" dirty="0">
                <a:effectLst/>
              </a:rPr>
              <a:t>- International business has become an integral part of the global economy and plays a significant role in shaping the future of the world.</a:t>
            </a:r>
          </a:p>
          <a:p>
            <a:pPr>
              <a:lnSpc>
                <a:spcPct val="90000"/>
              </a:lnSpc>
              <a:spcBef>
                <a:spcPts val="1000"/>
              </a:spcBef>
              <a:buClr>
                <a:schemeClr val="accent1"/>
              </a:buClr>
              <a:buSzPct val="80000"/>
              <a:buFont typeface="Wingdings 3" charset="2"/>
              <a:buChar char=""/>
            </a:pPr>
            <a:r>
              <a:rPr lang="en-US" sz="1100" dirty="0">
                <a:effectLst/>
              </a:rPr>
              <a:t>- Definition of international business: the exchange of goods and services between businesses and individuals in different countries.</a:t>
            </a:r>
          </a:p>
          <a:p>
            <a:pPr>
              <a:lnSpc>
                <a:spcPct val="90000"/>
              </a:lnSpc>
              <a:spcBef>
                <a:spcPts val="1000"/>
              </a:spcBef>
              <a:buClr>
                <a:schemeClr val="accent1"/>
              </a:buClr>
              <a:buSzPct val="80000"/>
              <a:buFont typeface="Wingdings 3" charset="2"/>
              <a:buChar char=""/>
            </a:pPr>
            <a:r>
              <a:rPr lang="en-US" sz="1100" dirty="0">
                <a:effectLst/>
              </a:rPr>
              <a:t>- Types of international business: import/export, licensing, franchising, joint ventures, and wholly-owned subsidiaries.</a:t>
            </a:r>
          </a:p>
          <a:p>
            <a:pPr>
              <a:lnSpc>
                <a:spcPct val="90000"/>
              </a:lnSpc>
              <a:spcBef>
                <a:spcPts val="1000"/>
              </a:spcBef>
              <a:buClr>
                <a:schemeClr val="accent1"/>
              </a:buClr>
              <a:buSzPct val="80000"/>
              <a:buFont typeface="Wingdings 3" charset="2"/>
              <a:buChar char=""/>
            </a:pPr>
            <a:r>
              <a:rPr lang="en-US" sz="1100" dirty="0">
                <a:effectLst/>
              </a:rPr>
              <a:t>- Challenges of international business: cultural differences, language barriers, political and legal systems, and economic conditions.</a:t>
            </a:r>
            <a:r>
              <a:rPr lang="en-GB" sz="1100" dirty="0">
                <a:effectLst/>
                <a:latin typeface="Calibri" panose="020F0502020204030204" pitchFamily="34" charset="0"/>
                <a:ea typeface="Calibri" panose="020F0502020204030204" pitchFamily="34" charset="0"/>
                <a:cs typeface="Times New Roman" panose="02020603050405020304" pitchFamily="18" charset="0"/>
              </a:rPr>
              <a:t> (Hill, 2017). </a:t>
            </a:r>
            <a:endParaRPr lang="en-US" sz="1100" dirty="0">
              <a:effectLst/>
            </a:endParaRPr>
          </a:p>
          <a:p>
            <a:pPr>
              <a:lnSpc>
                <a:spcPct val="90000"/>
              </a:lnSpc>
              <a:spcBef>
                <a:spcPts val="1000"/>
              </a:spcBef>
              <a:buClr>
                <a:schemeClr val="accent1"/>
              </a:buClr>
              <a:buSzPct val="80000"/>
              <a:buFont typeface="Wingdings 3" charset="2"/>
              <a:buChar char=""/>
            </a:pPr>
            <a:r>
              <a:rPr lang="en-US" sz="1100" dirty="0">
                <a:effectLst/>
              </a:rPr>
              <a:t>- Opportunities of international business: access to new markets, increased revenue and profits, diversification of risks, and access to resources and technology.</a:t>
            </a:r>
          </a:p>
          <a:p>
            <a:pPr>
              <a:lnSpc>
                <a:spcPct val="90000"/>
              </a:lnSpc>
              <a:spcBef>
                <a:spcPts val="1000"/>
              </a:spcBef>
              <a:buClr>
                <a:schemeClr val="accent1"/>
              </a:buClr>
              <a:buSzPct val="80000"/>
              <a:buFont typeface="Wingdings 3" charset="2"/>
              <a:buChar char=""/>
            </a:pPr>
            <a:r>
              <a:rPr lang="en-US" sz="1100" dirty="0">
                <a:effectLst/>
              </a:rPr>
              <a:t>- Impact of globalization on international business: increased competition, growth of emerging markets, and changes in consumer behavior and </a:t>
            </a:r>
            <a:r>
              <a:rPr lang="en-US" sz="1100" dirty="0" smtClean="0"/>
              <a:t>preferences, .</a:t>
            </a:r>
            <a:r>
              <a:rPr lang="en-GB" sz="1100" dirty="0" smtClean="0">
                <a:latin typeface="Calibri" panose="020F0502020204030204" pitchFamily="34" charset="0"/>
                <a:ea typeface="Calibri" panose="020F0502020204030204" pitchFamily="34" charset="0"/>
                <a:cs typeface="Times New Roman" panose="02020603050405020304" pitchFamily="18" charset="0"/>
              </a:rPr>
              <a:t> (Hill, 2017).</a:t>
            </a:r>
            <a:endParaRPr lang="en-US" sz="1100" dirty="0">
              <a:effectLst/>
            </a:endParaRPr>
          </a:p>
          <a:p>
            <a:pPr>
              <a:lnSpc>
                <a:spcPct val="90000"/>
              </a:lnSpc>
              <a:spcBef>
                <a:spcPts val="1000"/>
              </a:spcBef>
              <a:buClr>
                <a:schemeClr val="accent1"/>
              </a:buClr>
              <a:buSzPct val="80000"/>
              <a:buFont typeface="Wingdings 3" charset="2"/>
              <a:buChar char=""/>
            </a:pPr>
            <a:r>
              <a:rPr lang="en-US" sz="1100" dirty="0">
                <a:effectLst/>
              </a:rPr>
              <a:t>- Importance of cultural sensitivity in conducting business with different countries: understanding cultural norms, values, and communication styles can improve business relationships and prevent </a:t>
            </a:r>
            <a:r>
              <a:rPr lang="en-US" sz="1100" dirty="0" smtClean="0"/>
              <a:t>misunderstandings</a:t>
            </a:r>
            <a:r>
              <a:rPr lang="en-US" sz="1100" dirty="0" smtClean="0"/>
              <a:t>.</a:t>
            </a:r>
            <a:endParaRPr lang="en-US" sz="1100" dirty="0">
              <a:effectLst/>
            </a:endParaRPr>
          </a:p>
          <a:p>
            <a:pPr>
              <a:lnSpc>
                <a:spcPct val="90000"/>
              </a:lnSpc>
              <a:spcBef>
                <a:spcPts val="1000"/>
              </a:spcBef>
              <a:buClr>
                <a:schemeClr val="accent1"/>
              </a:buClr>
              <a:buSzPct val="80000"/>
              <a:buFont typeface="Wingdings 3" charset="2"/>
              <a:buChar char=""/>
            </a:pPr>
            <a:r>
              <a:rPr lang="en-US" sz="1100" dirty="0">
                <a:effectLst/>
              </a:rPr>
              <a:t> </a:t>
            </a:r>
          </a:p>
        </p:txBody>
      </p:sp>
    </p:spTree>
    <p:extLst>
      <p:ext uri="{BB962C8B-B14F-4D97-AF65-F5344CB8AC3E}">
        <p14:creationId xmlns:p14="http://schemas.microsoft.com/office/powerpoint/2010/main" xmlns="" val="9654028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F3843F-65A1-2898-314F-21EC1C993F56}"/>
              </a:ext>
            </a:extLst>
          </p:cNvPr>
          <p:cNvSpPr>
            <a:spLocks noGrp="1"/>
          </p:cNvSpPr>
          <p:nvPr>
            <p:ph type="title"/>
          </p:nvPr>
        </p:nvSpPr>
        <p:spPr/>
        <p:txBody>
          <a:bodyPr vert="horz" lIns="91440" tIns="45720" rIns="91440" bIns="45720" rtlCol="0" anchor="ctr">
            <a:normAutofit/>
          </a:bodyPr>
          <a:lstStyle/>
          <a:p>
            <a:pPr marR="0"/>
            <a:r>
              <a:rPr lang="en-US" u="none" strike="noStrike" baseline="0">
                <a:solidFill>
                  <a:srgbClr val="FFFFFF"/>
                </a:solidFill>
              </a:rPr>
              <a:t>: Sony Background</a:t>
            </a:r>
          </a:p>
        </p:txBody>
      </p:sp>
      <p:graphicFrame>
        <p:nvGraphicFramePr>
          <p:cNvPr id="5" name="Text Placeholder 2">
            <a:extLst>
              <a:ext uri="{FF2B5EF4-FFF2-40B4-BE49-F238E27FC236}">
                <a16:creationId xmlns:a16="http://schemas.microsoft.com/office/drawing/2014/main" xmlns="" id="{0CA90467-0119-FFB6-35DE-E88875C8B939}"/>
              </a:ext>
            </a:extLst>
          </p:cNvPr>
          <p:cNvGraphicFramePr/>
          <p:nvPr>
            <p:extLst>
              <p:ext uri="{D42A27DB-BD31-4B8C-83A1-F6EECF244321}">
                <p14:modId xmlns:p14="http://schemas.microsoft.com/office/powerpoint/2010/main" xmlns="" val="869065020"/>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1514364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2EA443-6551-C488-0A03-6F2014A9859B}"/>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marR="0" algn="r"/>
            <a:r>
              <a:rPr lang="en-US" u="none" strike="noStrike" baseline="0">
                <a:solidFill>
                  <a:schemeClr val="tx1"/>
                </a:solidFill>
              </a:rPr>
              <a:t> India Background</a:t>
            </a:r>
          </a:p>
        </p:txBody>
      </p:sp>
      <p:sp>
        <p:nvSpPr>
          <p:cNvPr id="3" name="Text Placeholder 2">
            <a:extLst>
              <a:ext uri="{FF2B5EF4-FFF2-40B4-BE49-F238E27FC236}">
                <a16:creationId xmlns:a16="http://schemas.microsoft.com/office/drawing/2014/main" xmlns="" id="{5673350E-B95A-1A92-0A5F-5CFDE62EF7DB}"/>
              </a:ext>
            </a:extLst>
          </p:cNvPr>
          <p:cNvSpPr>
            <a:spLocks noGrp="1"/>
          </p:cNvSpPr>
          <p:nvPr>
            <p:ph type="body" idx="1"/>
          </p:nvPr>
        </p:nvSpPr>
        <p:spPr>
          <a:xfrm>
            <a:off x="5041399" y="1085549"/>
            <a:ext cx="5579707" cy="4686903"/>
          </a:xfrm>
        </p:spPr>
        <p:txBody>
          <a:bodyPr vert="horz" lIns="91440" tIns="45720" rIns="91440" bIns="45720" rtlCol="0" anchor="ctr">
            <a:normAutofit/>
          </a:bodyPr>
          <a:lstStyle/>
          <a:p>
            <a:pPr marR="0" lvl="0"/>
            <a:r>
              <a:rPr lang="en-US" u="none" strike="noStrike" baseline="0" dirty="0">
                <a:solidFill>
                  <a:schemeClr val="tx1"/>
                </a:solidFill>
              </a:rPr>
              <a:t>- Brief history of India: India is a South Asian country that gained independence from British rule in 1947. It is the world's second-most populous country and has a diverse culture and </a:t>
            </a:r>
            <a:r>
              <a:rPr lang="en-US" u="none" strike="noStrike" baseline="0" dirty="0" smtClean="0">
                <a:solidFill>
                  <a:schemeClr val="tx1"/>
                </a:solidFill>
              </a:rPr>
              <a:t>economy,</a:t>
            </a:r>
            <a:r>
              <a:rPr lang="en-US" u="none" strike="noStrike" dirty="0" smtClean="0">
                <a:solidFill>
                  <a:schemeClr val="tx1"/>
                </a:solidFill>
              </a:rPr>
              <a:t> (Roy 2019).</a:t>
            </a:r>
            <a:endParaRPr lang="en-US" u="none" strike="noStrike" baseline="0" dirty="0">
              <a:solidFill>
                <a:schemeClr val="tx1"/>
              </a:solidFill>
            </a:endParaRPr>
          </a:p>
          <a:p>
            <a:pPr marR="0" lvl="0"/>
            <a:r>
              <a:rPr lang="en-US" u="none" strike="noStrike" baseline="0" dirty="0">
                <a:solidFill>
                  <a:schemeClr val="tx1"/>
                </a:solidFill>
              </a:rPr>
              <a:t>- Overview of India's economy and market: India is one of the fastest-growing major economies in the world and has a large and growing consumer market. The country is home to a large youth population, a rising middle class, and increasing urbanization, which makes it an attractive market for multinational companies like </a:t>
            </a:r>
            <a:r>
              <a:rPr lang="en-US" u="none" strike="noStrike" baseline="0" dirty="0" smtClean="0">
                <a:solidFill>
                  <a:schemeClr val="tx1"/>
                </a:solidFill>
              </a:rPr>
              <a:t>Sony,</a:t>
            </a:r>
            <a:r>
              <a:rPr lang="en-US" dirty="0" smtClean="0">
                <a:solidFill>
                  <a:schemeClr val="tx1"/>
                </a:solidFill>
              </a:rPr>
              <a:t> (Roy 2019).</a:t>
            </a:r>
            <a:endParaRPr lang="en-US" u="none" strike="noStrike" baseline="0" dirty="0">
              <a:solidFill>
                <a:schemeClr val="tx1"/>
              </a:solidFill>
            </a:endParaRPr>
          </a:p>
          <a:p>
            <a:pPr marR="0" lvl="0"/>
            <a:endParaRPr lang="en-US" u="none" strike="noStrike" baseline="0" dirty="0">
              <a:solidFill>
                <a:schemeClr val="tx1"/>
              </a:solidFill>
            </a:endParaRPr>
          </a:p>
        </p:txBody>
      </p:sp>
    </p:spTree>
    <p:extLst>
      <p:ext uri="{BB962C8B-B14F-4D97-AF65-F5344CB8AC3E}">
        <p14:creationId xmlns:p14="http://schemas.microsoft.com/office/powerpoint/2010/main" xmlns="" val="37224542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9789C8-E622-6A07-EB01-14E01449E6D3}"/>
              </a:ext>
            </a:extLst>
          </p:cNvPr>
          <p:cNvSpPr>
            <a:spLocks noGrp="1"/>
          </p:cNvSpPr>
          <p:nvPr>
            <p:ph type="title"/>
          </p:nvPr>
        </p:nvSpPr>
        <p:spPr/>
        <p:txBody>
          <a:bodyPr vert="horz" lIns="91440" tIns="45720" rIns="91440" bIns="45720" rtlCol="0" anchor="ctr">
            <a:normAutofit/>
          </a:bodyPr>
          <a:lstStyle/>
          <a:p>
            <a:pPr marR="0"/>
            <a:r>
              <a:rPr lang="en-US" u="none" strike="noStrike" baseline="0">
                <a:solidFill>
                  <a:srgbClr val="FFFFFF"/>
                </a:solidFill>
              </a:rPr>
              <a:t>PESTEL Analysis</a:t>
            </a:r>
          </a:p>
        </p:txBody>
      </p:sp>
      <p:graphicFrame>
        <p:nvGraphicFramePr>
          <p:cNvPr id="5" name="Text Placeholder 2">
            <a:extLst>
              <a:ext uri="{FF2B5EF4-FFF2-40B4-BE49-F238E27FC236}">
                <a16:creationId xmlns:a16="http://schemas.microsoft.com/office/drawing/2014/main" xmlns="" id="{1EF381F8-7A4D-6703-564E-326ACE1F771C}"/>
              </a:ext>
            </a:extLst>
          </p:cNvPr>
          <p:cNvGraphicFramePr/>
          <p:nvPr>
            <p:extLst>
              <p:ext uri="{D42A27DB-BD31-4B8C-83A1-F6EECF244321}">
                <p14:modId xmlns:p14="http://schemas.microsoft.com/office/powerpoint/2010/main" xmlns="" val="172158440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62948471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F30FF0-66CE-5BE8-A4AD-B15EF6B3B6BE}"/>
              </a:ext>
            </a:extLst>
          </p:cNvPr>
          <p:cNvSpPr>
            <a:spLocks noGrp="1"/>
          </p:cNvSpPr>
          <p:nvPr>
            <p:ph type="title"/>
          </p:nvPr>
        </p:nvSpPr>
        <p:spPr/>
        <p:txBody>
          <a:bodyPr vert="horz" lIns="91440" tIns="45720" rIns="91440" bIns="45720" rtlCol="0" anchor="ctr">
            <a:normAutofit/>
          </a:bodyPr>
          <a:lstStyle/>
          <a:p>
            <a:pPr marR="0"/>
            <a:r>
              <a:rPr lang="en-US" u="none" strike="noStrike" baseline="0">
                <a:solidFill>
                  <a:srgbClr val="FFFFFF"/>
                </a:solidFill>
              </a:rPr>
              <a:t>SWOT Analysis</a:t>
            </a:r>
          </a:p>
        </p:txBody>
      </p:sp>
      <p:graphicFrame>
        <p:nvGraphicFramePr>
          <p:cNvPr id="5" name="Text Placeholder 2">
            <a:extLst>
              <a:ext uri="{FF2B5EF4-FFF2-40B4-BE49-F238E27FC236}">
                <a16:creationId xmlns:a16="http://schemas.microsoft.com/office/drawing/2014/main" xmlns="" id="{720A7110-0555-42C9-0BF1-D770BA24A338}"/>
              </a:ext>
            </a:extLst>
          </p:cNvPr>
          <p:cNvGraphicFramePr/>
          <p:nvPr>
            <p:extLst>
              <p:ext uri="{D42A27DB-BD31-4B8C-83A1-F6EECF244321}">
                <p14:modId xmlns:p14="http://schemas.microsoft.com/office/powerpoint/2010/main" xmlns="" val="1068933737"/>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54131775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xmlns="" id="{7084313B-C03D-4981-9786-879159A6039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xmlns="" id="{A99190B9-52DD-45DC-BE21-AACE88FEC7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xmlns="" id="{D1EE260A-12FB-4D71-A318-71BED7FF31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xmlns="" id="{B52EC39A-8D44-4CEF-820F-A442CFA42D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xmlns="" id="{2D010773-529F-4A3D-A0AB-E7CE12DC61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xmlns="" id="{D7582733-2D5B-4103-A63C-0D0D817804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xmlns="" id="{6D073C2A-0E86-458E-88D4-27124FDADC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xmlns="" id="{01A64F04-7AF7-48B9-A1B0-956BBCEEFE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xmlns="" id="{989ABE99-7694-4211-A627-459BE5422B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xmlns="" id="{254B4214-6F53-497C-8322-9CE8158AA33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 name="Rectangle 18">
            <a:extLst>
              <a:ext uri="{FF2B5EF4-FFF2-40B4-BE49-F238E27FC236}">
                <a16:creationId xmlns:a16="http://schemas.microsoft.com/office/drawing/2014/main" xmlns="" id="{20E145FF-1D18-4246-A2BA-9F6B4D5336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 name="Rectangle 20">
            <a:extLst>
              <a:ext uri="{FF2B5EF4-FFF2-40B4-BE49-F238E27FC236}">
                <a16:creationId xmlns:a16="http://schemas.microsoft.com/office/drawing/2014/main" xmlns="" id="{C314C310-850D-4491-AA52-C75BEA68B6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22">
            <a:extLst>
              <a:ext uri="{FF2B5EF4-FFF2-40B4-BE49-F238E27FC236}">
                <a16:creationId xmlns:a16="http://schemas.microsoft.com/office/drawing/2014/main" xmlns="" id="{D4EC3799-3F52-48CE-85CC-83AED368EB4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xmlns="" id="{F3FC2939-BF10-4CBC-904B-74A17D4B9C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xmlns="" id="{266B6D5D-11B6-40A6-9CEF-F0B0D104C5C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xmlns="" id="{4A217D42-4794-63B3-6CB4-E04798596EDA}"/>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marR="0" algn="r"/>
            <a:r>
              <a:rPr lang="en-US" u="none" strike="noStrike" baseline="0" dirty="0">
                <a:solidFill>
                  <a:schemeClr val="tx1"/>
                </a:solidFill>
              </a:rPr>
              <a:t> Porter's Five Forces Analysis</a:t>
            </a:r>
          </a:p>
        </p:txBody>
      </p:sp>
      <p:cxnSp>
        <p:nvCxnSpPr>
          <p:cNvPr id="20" name="Straight Connector 26">
            <a:extLst>
              <a:ext uri="{FF2B5EF4-FFF2-40B4-BE49-F238E27FC236}">
                <a16:creationId xmlns:a16="http://schemas.microsoft.com/office/drawing/2014/main" xmlns="" id="{789E20C7-BB50-4317-93C7-90C8ED80B2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xmlns="" id="{9C5758E5-8F1F-2668-90D6-07D777B67B08}"/>
              </a:ext>
            </a:extLst>
          </p:cNvPr>
          <p:cNvSpPr>
            <a:spLocks noGrp="1"/>
          </p:cNvSpPr>
          <p:nvPr>
            <p:ph type="body" idx="1"/>
          </p:nvPr>
        </p:nvSpPr>
        <p:spPr>
          <a:xfrm>
            <a:off x="5041399" y="1085549"/>
            <a:ext cx="5579707" cy="4686903"/>
          </a:xfrm>
        </p:spPr>
        <p:txBody>
          <a:bodyPr vert="horz" lIns="91440" tIns="45720" rIns="91440" bIns="45720" rtlCol="0" anchor="ctr">
            <a:normAutofit/>
          </a:bodyPr>
          <a:lstStyle/>
          <a:p>
            <a:pPr>
              <a:lnSpc>
                <a:spcPct val="90000"/>
              </a:lnSpc>
            </a:pPr>
            <a:r>
              <a:rPr lang="en-US" sz="1400" u="none" strike="noStrike" baseline="0" dirty="0">
                <a:solidFill>
                  <a:schemeClr val="tx1"/>
                </a:solidFill>
              </a:rPr>
              <a:t>- Threat of new entrants: The threat of new entrants in the Indian consumer electronics market is relatively low due to high barriers to entry such as capital requirements and government regulations,</a:t>
            </a:r>
            <a:r>
              <a:rPr lang="en-US" sz="1400" dirty="0">
                <a:solidFill>
                  <a:schemeClr val="tx1"/>
                </a:solidFill>
                <a:effectLst/>
              </a:rPr>
              <a:t> (David &amp; David, 2018, p. 81</a:t>
            </a:r>
            <a:r>
              <a:rPr lang="en-US" sz="1400" dirty="0" smtClean="0">
                <a:solidFill>
                  <a:schemeClr val="tx1"/>
                </a:solidFill>
                <a:effectLst/>
              </a:rPr>
              <a:t>).</a:t>
            </a:r>
            <a:r>
              <a:rPr lang="en-US" sz="1400" dirty="0">
                <a:solidFill>
                  <a:schemeClr val="tx1"/>
                </a:solidFill>
                <a:effectLst/>
              </a:rPr>
              <a:t> </a:t>
            </a:r>
          </a:p>
          <a:p>
            <a:pPr marR="0" lvl="0">
              <a:lnSpc>
                <a:spcPct val="90000"/>
              </a:lnSpc>
            </a:pPr>
            <a:r>
              <a:rPr lang="en-US" sz="1400" u="none" strike="noStrike" baseline="0" dirty="0">
                <a:solidFill>
                  <a:schemeClr val="tx1"/>
                </a:solidFill>
              </a:rPr>
              <a:t>- Bargaining power of suppliers: The bargaining power of suppliers in the Indian market is moderate due to the availability of multiple suppliers and the presence of many manufacturers in the market.</a:t>
            </a:r>
          </a:p>
          <a:p>
            <a:pPr marR="0" lvl="0">
              <a:lnSpc>
                <a:spcPct val="90000"/>
              </a:lnSpc>
            </a:pPr>
            <a:r>
              <a:rPr lang="en-US" sz="1400" u="none" strike="noStrike" baseline="0" dirty="0">
                <a:solidFill>
                  <a:schemeClr val="tx1"/>
                </a:solidFill>
              </a:rPr>
              <a:t>- Bargaining power of buyers: The bargaining power of buyers in the Indian market is relatively high due to the availability of many substitute products and the price sensitivity of consumers.</a:t>
            </a:r>
          </a:p>
          <a:p>
            <a:pPr marR="0" lvl="0">
              <a:lnSpc>
                <a:spcPct val="90000"/>
              </a:lnSpc>
            </a:pPr>
            <a:r>
              <a:rPr lang="en-US" sz="1400" u="none" strike="noStrike" baseline="0" dirty="0">
                <a:solidFill>
                  <a:schemeClr val="tx1"/>
                </a:solidFill>
              </a:rPr>
              <a:t>- Threat of substitutes: The threat of substitutes in the Indian market is relatively high due to the availability of low-cost alternatives from domestic and international brands.</a:t>
            </a:r>
          </a:p>
          <a:p>
            <a:pPr marR="0" lvl="0">
              <a:lnSpc>
                <a:spcPct val="90000"/>
              </a:lnSpc>
            </a:pPr>
            <a:r>
              <a:rPr lang="en-US" sz="1400" u="none" strike="noStrike" baseline="0" dirty="0">
                <a:solidFill>
                  <a:schemeClr val="tx1"/>
                </a:solidFill>
              </a:rPr>
              <a:t>- Rivalry among existing competitors: The rivalry among existing competitors in the Indian market is high due to the presence of many domestic and international players that compete on product quality, price, and customer service.</a:t>
            </a:r>
          </a:p>
          <a:p>
            <a:pPr marR="0" lvl="0">
              <a:lnSpc>
                <a:spcPct val="90000"/>
              </a:lnSpc>
            </a:pPr>
            <a:endParaRPr lang="en-US" sz="1400" u="none" strike="noStrike" baseline="0" dirty="0">
              <a:solidFill>
                <a:schemeClr val="tx1"/>
              </a:solidFill>
            </a:endParaRPr>
          </a:p>
        </p:txBody>
      </p:sp>
    </p:spTree>
    <p:extLst>
      <p:ext uri="{BB962C8B-B14F-4D97-AF65-F5344CB8AC3E}">
        <p14:creationId xmlns:p14="http://schemas.microsoft.com/office/powerpoint/2010/main" xmlns="" val="422472229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 descr="Stock numbers on a digital display">
            <a:extLst>
              <a:ext uri="{FF2B5EF4-FFF2-40B4-BE49-F238E27FC236}">
                <a16:creationId xmlns:a16="http://schemas.microsoft.com/office/drawing/2014/main" xmlns="" id="{F0528003-E3BE-F97A-0447-EA21EA9EEF51}"/>
              </a:ext>
            </a:extLst>
          </p:cNvPr>
          <p:cNvPicPr>
            <a:picLocks noChangeAspect="1"/>
          </p:cNvPicPr>
          <p:nvPr/>
        </p:nvPicPr>
        <p:blipFill rotWithShape="1">
          <a:blip r:embed="rId2">
            <a:alphaModFix amt="40000"/>
          </a:blip>
          <a:srcRect b="3434"/>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DFC33AFA-5795-E0EC-D988-606A8127891C}"/>
              </a:ext>
            </a:extLst>
          </p:cNvPr>
          <p:cNvSpPr>
            <a:spLocks noGrp="1"/>
          </p:cNvSpPr>
          <p:nvPr>
            <p:ph type="title"/>
          </p:nvPr>
        </p:nvSpPr>
        <p:spPr/>
        <p:txBody>
          <a:bodyPr vert="horz" lIns="91440" tIns="45720" rIns="91440" bIns="45720" rtlCol="0" anchor="ctr">
            <a:normAutofit/>
          </a:bodyPr>
          <a:lstStyle/>
          <a:p>
            <a:pPr marR="0"/>
            <a:r>
              <a:rPr lang="en-US" u="none" strike="noStrike" baseline="0">
                <a:solidFill>
                  <a:schemeClr val="tx1"/>
                </a:solidFill>
              </a:rPr>
              <a:t>Diamond Analysis</a:t>
            </a:r>
          </a:p>
        </p:txBody>
      </p:sp>
      <p:sp>
        <p:nvSpPr>
          <p:cNvPr id="44" name="Text Placeholder 2">
            <a:extLst>
              <a:ext uri="{FF2B5EF4-FFF2-40B4-BE49-F238E27FC236}">
                <a16:creationId xmlns:a16="http://schemas.microsoft.com/office/drawing/2014/main" xmlns="" id="{2F2B8D34-747C-26BA-0F63-6F333A4D356C}"/>
              </a:ext>
            </a:extLst>
          </p:cNvPr>
          <p:cNvSpPr>
            <a:spLocks noGrp="1"/>
          </p:cNvSpPr>
          <p:nvPr>
            <p:ph type="body" idx="1"/>
          </p:nvPr>
        </p:nvSpPr>
        <p:spPr>
          <a:xfrm>
            <a:off x="1154954" y="2603500"/>
            <a:ext cx="8825659" cy="3416300"/>
          </a:xfrm>
        </p:spPr>
        <p:txBody>
          <a:bodyPr vert="horz" lIns="91440" tIns="45720" rIns="91440" bIns="45720" rtlCol="0">
            <a:normAutofit/>
          </a:bodyPr>
          <a:lstStyle/>
          <a:p>
            <a:pPr marR="0" lvl="0">
              <a:lnSpc>
                <a:spcPct val="90000"/>
              </a:lnSpc>
            </a:pPr>
            <a:r>
              <a:rPr lang="en-US" sz="1400" u="none" strike="noStrike" baseline="0">
                <a:solidFill>
                  <a:schemeClr val="tx1"/>
                </a:solidFill>
              </a:rPr>
              <a:t>- Factor conditions affecting Sony's operations in India: The availability of skilled labor, technological advancements, and access to capital are some of the factor conditions that may affect Sony's operations in India.</a:t>
            </a:r>
          </a:p>
          <a:p>
            <a:pPr marR="0" lvl="0">
              <a:lnSpc>
                <a:spcPct val="90000"/>
              </a:lnSpc>
            </a:pPr>
            <a:r>
              <a:rPr lang="en-US" sz="1400" u="none" strike="noStrike" baseline="0">
                <a:solidFill>
                  <a:schemeClr val="tx1"/>
                </a:solidFill>
              </a:rPr>
              <a:t>- Related and supporting industries affecting Sony's operations in India: The presence of related and supporting industries such as suppliers, distributors, and service providers may affect Sony's operations in India.</a:t>
            </a:r>
          </a:p>
          <a:p>
            <a:pPr marR="0" lvl="0">
              <a:lnSpc>
                <a:spcPct val="90000"/>
              </a:lnSpc>
            </a:pPr>
            <a:r>
              <a:rPr lang="en-US" sz="1400" u="none" strike="noStrike" baseline="0">
                <a:solidFill>
                  <a:schemeClr val="tx1"/>
                </a:solidFill>
              </a:rPr>
              <a:t>- Firm strategy, structure, and rivalry affecting Sony's operations in India: Sony's strategy, structure, and rivalry with competitors in the Indian market may affect its success in the region.</a:t>
            </a:r>
          </a:p>
          <a:p>
            <a:pPr marR="0" lvl="0">
              <a:lnSpc>
                <a:spcPct val="90000"/>
              </a:lnSpc>
            </a:pPr>
            <a:r>
              <a:rPr lang="en-US" sz="1400" u="none" strike="noStrike" baseline="0">
                <a:solidFill>
                  <a:schemeClr val="tx1"/>
                </a:solidFill>
              </a:rPr>
              <a:t>- Demand conditions affecting Sony's operations in India: The demand conditions in the Indian market, including consumer preferences, income levels, and market size, may affect Sony's operations in India.</a:t>
            </a:r>
          </a:p>
          <a:p>
            <a:pPr marR="0" lvl="0">
              <a:lnSpc>
                <a:spcPct val="90000"/>
              </a:lnSpc>
            </a:pPr>
            <a:r>
              <a:rPr lang="en-US" sz="1400" u="none" strike="noStrike" baseline="0">
                <a:solidFill>
                  <a:schemeClr val="tx1"/>
                </a:solidFill>
              </a:rPr>
              <a:t>- Government and chance affecting Sony's operations in India: Government policies and regulations, as well as chance events such as natural disasters, may affect Sony's operations in India.</a:t>
            </a:r>
          </a:p>
          <a:p>
            <a:pPr marR="0" lvl="0">
              <a:lnSpc>
                <a:spcPct val="90000"/>
              </a:lnSpc>
            </a:pPr>
            <a:endParaRPr lang="en-US" sz="1400" u="none" strike="noStrike" baseline="0">
              <a:solidFill>
                <a:schemeClr val="tx1"/>
              </a:solidFill>
            </a:endParaRPr>
          </a:p>
        </p:txBody>
      </p:sp>
    </p:spTree>
    <p:extLst>
      <p:ext uri="{BB962C8B-B14F-4D97-AF65-F5344CB8AC3E}">
        <p14:creationId xmlns:p14="http://schemas.microsoft.com/office/powerpoint/2010/main" xmlns="" val="32259868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148A5D-453D-EC08-4131-862C4C3469F6}"/>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marR="0" algn="r"/>
            <a:r>
              <a:rPr lang="en-US" u="none" strike="noStrike" baseline="0">
                <a:solidFill>
                  <a:schemeClr val="tx1"/>
                </a:solidFill>
              </a:rPr>
              <a:t>Conclusion</a:t>
            </a:r>
          </a:p>
        </p:txBody>
      </p:sp>
      <p:sp>
        <p:nvSpPr>
          <p:cNvPr id="3" name="Text Placeholder 2">
            <a:extLst>
              <a:ext uri="{FF2B5EF4-FFF2-40B4-BE49-F238E27FC236}">
                <a16:creationId xmlns:a16="http://schemas.microsoft.com/office/drawing/2014/main" xmlns="" id="{C25B161C-1309-2B46-8A18-B07087A6DE6C}"/>
              </a:ext>
            </a:extLst>
          </p:cNvPr>
          <p:cNvSpPr>
            <a:spLocks noGrp="1"/>
          </p:cNvSpPr>
          <p:nvPr>
            <p:ph type="body" idx="1"/>
          </p:nvPr>
        </p:nvSpPr>
        <p:spPr>
          <a:xfrm>
            <a:off x="5041399" y="1085549"/>
            <a:ext cx="5579707" cy="4686903"/>
          </a:xfrm>
        </p:spPr>
        <p:txBody>
          <a:bodyPr vert="horz" lIns="91440" tIns="45720" rIns="91440" bIns="45720" rtlCol="0" anchor="ctr">
            <a:normAutofit/>
          </a:bodyPr>
          <a:lstStyle/>
          <a:p>
            <a:pPr marR="0" lvl="0"/>
            <a:r>
              <a:rPr lang="en-US" u="none" strike="noStrike" baseline="0">
                <a:solidFill>
                  <a:schemeClr val="tx1"/>
                </a:solidFill>
              </a:rPr>
              <a:t>- Recap of key findings: Sony's operations in India are affected by various factors such as political stability, economic conditions, social factors, technological advancements, environmental regulations, legal factors, competition, and consumer preferences.</a:t>
            </a:r>
          </a:p>
          <a:p>
            <a:pPr marR="0" lvl="0"/>
            <a:r>
              <a:rPr lang="en-US" u="none" strike="noStrike" baseline="0">
                <a:solidFill>
                  <a:schemeClr val="tx1"/>
                </a:solidFill>
              </a:rPr>
              <a:t>- Recommendations for Sony's operations in India: Sony can enhance its operations in India by expanding its presence in rural areas, reducing its pricing strategy, improving its customer service, and leveraging digital platforms to reach a wider audience.</a:t>
            </a:r>
          </a:p>
          <a:p>
            <a:pPr marR="0" lvl="0"/>
            <a:endParaRPr lang="en-US" u="none" strike="noStrike" baseline="0">
              <a:solidFill>
                <a:schemeClr val="tx1"/>
              </a:solidFill>
            </a:endParaRPr>
          </a:p>
        </p:txBody>
      </p:sp>
    </p:spTree>
    <p:extLst>
      <p:ext uri="{BB962C8B-B14F-4D97-AF65-F5344CB8AC3E}">
        <p14:creationId xmlns:p14="http://schemas.microsoft.com/office/powerpoint/2010/main" xmlns="" val="121856230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 descr="Multi-coloured paper-craft art">
            <a:extLst>
              <a:ext uri="{FF2B5EF4-FFF2-40B4-BE49-F238E27FC236}">
                <a16:creationId xmlns:a16="http://schemas.microsoft.com/office/drawing/2014/main" xmlns="" id="{8E750A01-A24E-C606-035E-FB92018F9095}"/>
              </a:ext>
            </a:extLst>
          </p:cNvPr>
          <p:cNvPicPr>
            <a:picLocks noChangeAspect="1"/>
          </p:cNvPicPr>
          <p:nvPr/>
        </p:nvPicPr>
        <p:blipFill rotWithShape="1">
          <a:blip r:embed="rId2">
            <a:alphaModFix amt="40000"/>
          </a:blip>
          <a:srcRect t="11018" b="4712"/>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DB546018-CCD3-D15D-4A03-6BFF17938A0A}"/>
              </a:ext>
            </a:extLst>
          </p:cNvPr>
          <p:cNvSpPr>
            <a:spLocks noGrp="1"/>
          </p:cNvSpPr>
          <p:nvPr>
            <p:ph type="title"/>
          </p:nvPr>
        </p:nvSpPr>
        <p:spPr>
          <a:xfrm>
            <a:off x="1154954" y="387072"/>
            <a:ext cx="8761413" cy="706964"/>
          </a:xfrm>
        </p:spPr>
        <p:txBody>
          <a:bodyPr vert="horz" lIns="91440" tIns="45720" rIns="91440" bIns="45720" rtlCol="0" anchor="ctr">
            <a:normAutofit/>
          </a:bodyPr>
          <a:lstStyle/>
          <a:p>
            <a:pPr marR="0"/>
            <a:r>
              <a:rPr lang="en-US" u="none" strike="noStrike" baseline="0" dirty="0">
                <a:solidFill>
                  <a:schemeClr val="tx1"/>
                </a:solidFill>
              </a:rPr>
              <a:t>References</a:t>
            </a:r>
          </a:p>
        </p:txBody>
      </p:sp>
      <p:sp>
        <p:nvSpPr>
          <p:cNvPr id="44" name="Text Placeholder 2">
            <a:extLst>
              <a:ext uri="{FF2B5EF4-FFF2-40B4-BE49-F238E27FC236}">
                <a16:creationId xmlns:a16="http://schemas.microsoft.com/office/drawing/2014/main" xmlns="" id="{6F8673EA-A720-4A03-A005-A128D833D623}"/>
              </a:ext>
            </a:extLst>
          </p:cNvPr>
          <p:cNvSpPr>
            <a:spLocks noGrp="1"/>
          </p:cNvSpPr>
          <p:nvPr>
            <p:ph type="body" idx="1"/>
          </p:nvPr>
        </p:nvSpPr>
        <p:spPr>
          <a:xfrm>
            <a:off x="1165962" y="1192536"/>
            <a:ext cx="8825659" cy="4062067"/>
          </a:xfrm>
        </p:spPr>
        <p:txBody>
          <a:bodyPr vert="horz" lIns="91440" tIns="45720" rIns="91440" bIns="45720" rtlCol="0">
            <a:noAutofit/>
          </a:bodyPr>
          <a:lstStyle/>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Deshpande, S. and Kale, S., 2019.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Intellectual Property Rights in India</a:t>
            </a:r>
            <a:r>
              <a:rPr lang="en-GB" sz="1000" dirty="0">
                <a:effectLst/>
                <a:latin typeface="Calibri" panose="020F0502020204030204" pitchFamily="34" charset="0"/>
                <a:ea typeface="Calibri" panose="020F0502020204030204" pitchFamily="34" charset="0"/>
                <a:cs typeface="Times New Roman" panose="02020603050405020304" pitchFamily="18" charset="0"/>
              </a:rPr>
              <a:t>: A Comprehensive Study. International Journal of Management, Technology, and Social Sciences, 4(1), pp.1-10.</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Hofstede, G., 2019. India and Japan:</a:t>
            </a:r>
            <a:r>
              <a:rPr lang="en-GB" sz="1000" i="1" dirty="0">
                <a:effectLst/>
                <a:latin typeface="Calibri" panose="020F0502020204030204" pitchFamily="34" charset="0"/>
                <a:ea typeface="Calibri" panose="020F0502020204030204" pitchFamily="34" charset="0"/>
                <a:cs typeface="Times New Roman" panose="02020603050405020304" pitchFamily="18" charset="0"/>
              </a:rPr>
              <a:t> A cultural comparison. Journal of Cross-Cultural Psychology</a:t>
            </a:r>
            <a:r>
              <a:rPr lang="en-GB" sz="1000" dirty="0">
                <a:effectLst/>
                <a:latin typeface="Calibri" panose="020F0502020204030204" pitchFamily="34" charset="0"/>
                <a:ea typeface="Calibri" panose="020F0502020204030204" pitchFamily="34" charset="0"/>
                <a:cs typeface="Times New Roman" panose="02020603050405020304" pitchFamily="18" charset="0"/>
              </a:rPr>
              <a:t>, 50(2), pp.190-202.</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Khan, M.A. and Jain, P., 2018. PESTEL analysis of India: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Political, economic, social, technological, environmental, and legal factors</a:t>
            </a:r>
            <a:r>
              <a:rPr lang="en-GB" sz="1000" dirty="0">
                <a:effectLst/>
                <a:latin typeface="Calibri" panose="020F0502020204030204" pitchFamily="34" charset="0"/>
                <a:ea typeface="Calibri" panose="020F0502020204030204" pitchFamily="34" charset="0"/>
                <a:cs typeface="Times New Roman" panose="02020603050405020304" pitchFamily="18" charset="0"/>
              </a:rPr>
              <a:t>. Journal of Management, 5(1), pp.1-14.</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Roy, S., 2019.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Political environment and foreign direct investment in India</a:t>
            </a:r>
            <a:r>
              <a:rPr lang="en-GB" sz="1000" dirty="0">
                <a:effectLst/>
                <a:latin typeface="Calibri" panose="020F0502020204030204" pitchFamily="34" charset="0"/>
                <a:ea typeface="Calibri" panose="020F0502020204030204" pitchFamily="34" charset="0"/>
                <a:cs typeface="Times New Roman" panose="02020603050405020304" pitchFamily="18" charset="0"/>
              </a:rPr>
              <a:t>. Journal of Globalization and Development, 10(1), pp.1-20.</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Daniels, J. D.,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Radebaugh</a:t>
            </a:r>
            <a:r>
              <a:rPr lang="en-GB" sz="1000" dirty="0">
                <a:effectLst/>
                <a:latin typeface="Calibri" panose="020F0502020204030204" pitchFamily="34" charset="0"/>
                <a:ea typeface="Calibri" panose="020F0502020204030204" pitchFamily="34" charset="0"/>
                <a:cs typeface="Times New Roman" panose="02020603050405020304" pitchFamily="18" charset="0"/>
              </a:rPr>
              <a:t>, L. H., &amp; Sullivan, D. P. (2018).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International Business</a:t>
            </a:r>
            <a:r>
              <a:rPr lang="en-GB" sz="1000" dirty="0">
                <a:effectLst/>
                <a:latin typeface="Calibri" panose="020F0502020204030204" pitchFamily="34" charset="0"/>
                <a:ea typeface="Calibri" panose="020F0502020204030204" pitchFamily="34" charset="0"/>
                <a:cs typeface="Times New Roman" panose="02020603050405020304" pitchFamily="18" charset="0"/>
              </a:rPr>
              <a:t>: Environments and Operations. Pearson.</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Hill, C. W. (2017).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International Business</a:t>
            </a:r>
            <a:r>
              <a:rPr lang="en-GB" sz="1000" dirty="0">
                <a:effectLst/>
                <a:latin typeface="Calibri" panose="020F0502020204030204" pitchFamily="34" charset="0"/>
                <a:ea typeface="Calibri" panose="020F0502020204030204" pitchFamily="34" charset="0"/>
                <a:cs typeface="Times New Roman" panose="02020603050405020304" pitchFamily="18" charset="0"/>
              </a:rPr>
              <a:t>: Competing in the Global Marketplace. McGraw-Hill.</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David, F. R., &amp; David, F. R. (2018). Strategic Management</a:t>
            </a:r>
            <a:r>
              <a:rPr lang="en-GB" sz="1000" i="1" dirty="0">
                <a:effectLst/>
                <a:latin typeface="Calibri" panose="020F0502020204030204" pitchFamily="34" charset="0"/>
                <a:ea typeface="Calibri" panose="020F0502020204030204" pitchFamily="34" charset="0"/>
                <a:cs typeface="Calibri" panose="020F0502020204030204" pitchFamily="34" charset="0"/>
              </a:rPr>
              <a:t>: A Competitive Advantage Approach, Concepts and Cases </a:t>
            </a:r>
            <a:r>
              <a:rPr lang="en-GB" sz="1000" dirty="0">
                <a:effectLst/>
                <a:latin typeface="Calibri" panose="020F0502020204030204" pitchFamily="34" charset="0"/>
                <a:ea typeface="Calibri" panose="020F0502020204030204" pitchFamily="34" charset="0"/>
                <a:cs typeface="Calibri" panose="020F0502020204030204" pitchFamily="34" charset="0"/>
              </a:rPr>
              <a:t>(17th ed.). Pearson. </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000" dirty="0">
                <a:effectLst/>
                <a:latin typeface="Calibri" panose="020F0502020204030204" pitchFamily="34" charset="0"/>
                <a:ea typeface="Times New Roman" panose="02020603050405020304" pitchFamily="18" charset="0"/>
                <a:cs typeface="Calibri" panose="020F0502020204030204" pitchFamily="34" charset="0"/>
              </a:rPr>
              <a:t>Keller, K. L. (2016). Strategic Brand Management: Building, </a:t>
            </a:r>
            <a:r>
              <a:rPr lang="en-GB" sz="1000" i="1" dirty="0">
                <a:effectLst/>
                <a:latin typeface="Calibri" panose="020F0502020204030204" pitchFamily="34" charset="0"/>
                <a:ea typeface="Times New Roman" panose="02020603050405020304" pitchFamily="18" charset="0"/>
                <a:cs typeface="Calibri" panose="020F0502020204030204" pitchFamily="34" charset="0"/>
              </a:rPr>
              <a:t>Measuring, and Managing Brand Equity</a:t>
            </a:r>
            <a:r>
              <a:rPr lang="en-GB" sz="1000" dirty="0">
                <a:effectLst/>
                <a:latin typeface="Calibri" panose="020F0502020204030204" pitchFamily="34" charset="0"/>
                <a:ea typeface="Times New Roman" panose="02020603050405020304" pitchFamily="18" charset="0"/>
                <a:cs typeface="Calibri" panose="020F0502020204030204" pitchFamily="34" charset="0"/>
              </a:rPr>
              <a:t> (4th ed.). Pearson.</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Johnson, R. A., Wichern, D. W., &amp; Ryan, G. J. (2017).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Applied Multivariate Statistical Analysis </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(6th ed.). Pearson.</a:t>
            </a:r>
          </a:p>
          <a:p>
            <a:pPr marR="0" lvl="0" algn="just">
              <a:lnSpc>
                <a:spcPct val="150000"/>
              </a:lnSpc>
            </a:pPr>
            <a:r>
              <a:rPr lang="en-GB" sz="1100" dirty="0" smtClean="0"/>
              <a:t>Sony Corporation. (2021). About Sony. Retrieved May 7, 2023, from </a:t>
            </a:r>
            <a:r>
              <a:rPr lang="en-GB" sz="1100" u="sng" dirty="0" smtClean="0">
                <a:hlinkClick r:id="rId3"/>
              </a:rPr>
              <a:t>https://www.sony.net/SonyInfo/CorporateInfo/</a:t>
            </a:r>
            <a:endParaRPr lang="en-US" sz="1100" u="none" strike="noStrike" baseline="0" dirty="0">
              <a:solidFill>
                <a:schemeClr val="tx1"/>
              </a:solidFill>
            </a:endParaRPr>
          </a:p>
        </p:txBody>
      </p:sp>
    </p:spTree>
    <p:extLst>
      <p:ext uri="{BB962C8B-B14F-4D97-AF65-F5344CB8AC3E}">
        <p14:creationId xmlns:p14="http://schemas.microsoft.com/office/powerpoint/2010/main" xmlns="" val="3305715549"/>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xmlns=""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TM02900722[[fn=Ion Boardroom]]</Template>
  <TotalTime>127</TotalTime>
  <Words>1232</Words>
  <Application>Microsoft Office PowerPoint</Application>
  <PresentationFormat>Custom</PresentationFormat>
  <Paragraphs>59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Global business Enviroment</vt:lpstr>
      <vt:lpstr>Slide 2</vt:lpstr>
      <vt:lpstr>: Sony Background</vt:lpstr>
      <vt:lpstr> India Background</vt:lpstr>
      <vt:lpstr>PESTEL Analysis</vt:lpstr>
      <vt:lpstr>SWOT Analysis</vt:lpstr>
      <vt:lpstr> Porter's Five Forces Analysis</vt:lpstr>
      <vt:lpstr>Diamond Analysis</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MyPc</dc:creator>
  <cp:lastModifiedBy>MyPc</cp:lastModifiedBy>
  <cp:revision>9</cp:revision>
  <dcterms:created xsi:type="dcterms:W3CDTF">2023-05-06T19:44:16Z</dcterms:created>
  <dcterms:modified xsi:type="dcterms:W3CDTF">2023-05-07T14:19:34Z</dcterms:modified>
</cp:coreProperties>
</file>