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37"/>
  </p:notesMasterIdLst>
  <p:sldIdLst>
    <p:sldId id="621" r:id="rId4"/>
    <p:sldId id="652" r:id="rId5"/>
    <p:sldId id="625" r:id="rId6"/>
    <p:sldId id="626" r:id="rId7"/>
    <p:sldId id="628" r:id="rId8"/>
    <p:sldId id="633" r:id="rId9"/>
    <p:sldId id="651" r:id="rId10"/>
    <p:sldId id="647" r:id="rId11"/>
    <p:sldId id="648" r:id="rId12"/>
    <p:sldId id="649" r:id="rId13"/>
    <p:sldId id="635" r:id="rId14"/>
    <p:sldId id="637" r:id="rId15"/>
    <p:sldId id="653" r:id="rId16"/>
    <p:sldId id="654" r:id="rId17"/>
    <p:sldId id="640" r:id="rId18"/>
    <p:sldId id="420" r:id="rId19"/>
    <p:sldId id="655" r:id="rId20"/>
    <p:sldId id="657" r:id="rId21"/>
    <p:sldId id="405" r:id="rId22"/>
    <p:sldId id="658" r:id="rId23"/>
    <p:sldId id="463" r:id="rId24"/>
    <p:sldId id="421" r:id="rId25"/>
    <p:sldId id="656" r:id="rId26"/>
    <p:sldId id="659" r:id="rId27"/>
    <p:sldId id="660" r:id="rId28"/>
    <p:sldId id="644" r:id="rId29"/>
    <p:sldId id="661" r:id="rId30"/>
    <p:sldId id="662" r:id="rId31"/>
    <p:sldId id="663" r:id="rId32"/>
    <p:sldId id="664" r:id="rId33"/>
    <p:sldId id="665" r:id="rId34"/>
    <p:sldId id="645" r:id="rId35"/>
    <p:sldId id="650" r:id="rId3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73AFF"/>
    <a:srgbClr val="EE9500"/>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23B37D-5481-AA4E-988F-0F41C49EA77E}" v="1374" dt="2024-11-27T13:26:56.9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62" autoAdjust="0"/>
    <p:restoredTop sz="51332" autoAdjust="0"/>
  </p:normalViewPr>
  <p:slideViewPr>
    <p:cSldViewPr>
      <p:cViewPr varScale="1">
        <p:scale>
          <a:sx n="111" d="100"/>
          <a:sy n="111" d="100"/>
        </p:scale>
        <p:origin x="640" y="20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42"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c2ba5b26-9392-4f76-82ca-966719aba79f" providerId="ADAL" clId="{AE23B37D-5481-AA4E-988F-0F41C49EA77E}"/>
    <pc:docChg chg="undo custSel addSld delSld modSld sldOrd">
      <pc:chgData name="Naomi Doerge" userId="c2ba5b26-9392-4f76-82ca-966719aba79f" providerId="ADAL" clId="{AE23B37D-5481-AA4E-988F-0F41C49EA77E}" dt="2024-11-27T13:27:15.211" v="6517" actId="20577"/>
      <pc:docMkLst>
        <pc:docMk/>
      </pc:docMkLst>
      <pc:sldChg chg="modSp">
        <pc:chgData name="Naomi Doerge" userId="c2ba5b26-9392-4f76-82ca-966719aba79f" providerId="ADAL" clId="{AE23B37D-5481-AA4E-988F-0F41C49EA77E}" dt="2024-11-26T16:41:39.158" v="1552" actId="20577"/>
        <pc:sldMkLst>
          <pc:docMk/>
          <pc:sldMk cId="0" sldId="405"/>
        </pc:sldMkLst>
        <pc:spChg chg="mod">
          <ac:chgData name="Naomi Doerge" userId="c2ba5b26-9392-4f76-82ca-966719aba79f" providerId="ADAL" clId="{AE23B37D-5481-AA4E-988F-0F41C49EA77E}" dt="2024-11-26T16:41:39.158" v="1552" actId="20577"/>
          <ac:spMkLst>
            <pc:docMk/>
            <pc:sldMk cId="0" sldId="405"/>
            <ac:spMk id="3" creationId="{369C2179-6D56-08DA-33E6-6E3B89FEE460}"/>
          </ac:spMkLst>
        </pc:spChg>
      </pc:sldChg>
      <pc:sldChg chg="modSp mod">
        <pc:chgData name="Naomi Doerge" userId="c2ba5b26-9392-4f76-82ca-966719aba79f" providerId="ADAL" clId="{AE23B37D-5481-AA4E-988F-0F41C49EA77E}" dt="2024-11-26T16:56:10.874" v="3044" actId="20577"/>
        <pc:sldMkLst>
          <pc:docMk/>
          <pc:sldMk cId="0" sldId="421"/>
        </pc:sldMkLst>
        <pc:spChg chg="mod">
          <ac:chgData name="Naomi Doerge" userId="c2ba5b26-9392-4f76-82ca-966719aba79f" providerId="ADAL" clId="{AE23B37D-5481-AA4E-988F-0F41C49EA77E}" dt="2024-11-26T16:56:10.874" v="3044" actId="20577"/>
          <ac:spMkLst>
            <pc:docMk/>
            <pc:sldMk cId="0" sldId="421"/>
            <ac:spMk id="9" creationId="{16A61A00-8A7D-985C-B5A6-65E1DE378F2C}"/>
          </ac:spMkLst>
        </pc:spChg>
        <pc:spChg chg="mod">
          <ac:chgData name="Naomi Doerge" userId="c2ba5b26-9392-4f76-82ca-966719aba79f" providerId="ADAL" clId="{AE23B37D-5481-AA4E-988F-0F41C49EA77E}" dt="2024-11-26T16:49:50.519" v="2660" actId="20577"/>
          <ac:spMkLst>
            <pc:docMk/>
            <pc:sldMk cId="0" sldId="421"/>
            <ac:spMk id="10" creationId="{7FD62949-3522-28D6-12E9-6DC5AAD45159}"/>
          </ac:spMkLst>
        </pc:spChg>
      </pc:sldChg>
      <pc:sldChg chg="modSp">
        <pc:chgData name="Naomi Doerge" userId="c2ba5b26-9392-4f76-82ca-966719aba79f" providerId="ADAL" clId="{AE23B37D-5481-AA4E-988F-0F41C49EA77E}" dt="2024-11-26T16:46:13.892" v="2297" actId="20577"/>
        <pc:sldMkLst>
          <pc:docMk/>
          <pc:sldMk cId="0" sldId="463"/>
        </pc:sldMkLst>
        <pc:spChg chg="mod">
          <ac:chgData name="Naomi Doerge" userId="c2ba5b26-9392-4f76-82ca-966719aba79f" providerId="ADAL" clId="{AE23B37D-5481-AA4E-988F-0F41C49EA77E}" dt="2024-11-26T16:46:13.892" v="2297" actId="20577"/>
          <ac:spMkLst>
            <pc:docMk/>
            <pc:sldMk cId="0" sldId="463"/>
            <ac:spMk id="6" creationId="{FB263E12-84CD-ABDA-D36B-39376B392CD4}"/>
          </ac:spMkLst>
        </pc:spChg>
      </pc:sldChg>
      <pc:sldChg chg="modSp mod">
        <pc:chgData name="Naomi Doerge" userId="c2ba5b26-9392-4f76-82ca-966719aba79f" providerId="ADAL" clId="{AE23B37D-5481-AA4E-988F-0F41C49EA77E}" dt="2024-11-26T17:40:19.083" v="5132" actId="1076"/>
        <pc:sldMkLst>
          <pc:docMk/>
          <pc:sldMk cId="541102317" sldId="644"/>
        </pc:sldMkLst>
        <pc:spChg chg="mod">
          <ac:chgData name="Naomi Doerge" userId="c2ba5b26-9392-4f76-82ca-966719aba79f" providerId="ADAL" clId="{AE23B37D-5481-AA4E-988F-0F41C49EA77E}" dt="2024-11-26T17:39:42.065" v="5110" actId="1076"/>
          <ac:spMkLst>
            <pc:docMk/>
            <pc:sldMk cId="541102317" sldId="644"/>
            <ac:spMk id="2" creationId="{0DBD80FD-0EFF-4827-BFFC-F98440D514FA}"/>
          </ac:spMkLst>
        </pc:spChg>
        <pc:spChg chg="mod">
          <ac:chgData name="Naomi Doerge" userId="c2ba5b26-9392-4f76-82ca-966719aba79f" providerId="ADAL" clId="{AE23B37D-5481-AA4E-988F-0F41C49EA77E}" dt="2024-11-26T17:40:01.090" v="5129" actId="20577"/>
          <ac:spMkLst>
            <pc:docMk/>
            <pc:sldMk cId="541102317" sldId="644"/>
            <ac:spMk id="3" creationId="{4E942118-A636-486D-B4EA-96BFE5D0814D}"/>
          </ac:spMkLst>
        </pc:spChg>
        <pc:spChg chg="mod">
          <ac:chgData name="Naomi Doerge" userId="c2ba5b26-9392-4f76-82ca-966719aba79f" providerId="ADAL" clId="{AE23B37D-5481-AA4E-988F-0F41C49EA77E}" dt="2024-11-26T17:40:11.632" v="5131" actId="1076"/>
          <ac:spMkLst>
            <pc:docMk/>
            <pc:sldMk cId="541102317" sldId="644"/>
            <ac:spMk id="5" creationId="{0DB5E1E8-9DD0-5070-D323-FEA815DFC3A1}"/>
          </ac:spMkLst>
        </pc:spChg>
        <pc:spChg chg="mod">
          <ac:chgData name="Naomi Doerge" userId="c2ba5b26-9392-4f76-82ca-966719aba79f" providerId="ADAL" clId="{AE23B37D-5481-AA4E-988F-0F41C49EA77E}" dt="2024-11-26T17:40:19.083" v="5132" actId="1076"/>
          <ac:spMkLst>
            <pc:docMk/>
            <pc:sldMk cId="541102317" sldId="644"/>
            <ac:spMk id="6" creationId="{2D43AB0E-0D0E-60DC-C761-724AAE73B72B}"/>
          </ac:spMkLst>
        </pc:spChg>
        <pc:spChg chg="mod">
          <ac:chgData name="Naomi Doerge" userId="c2ba5b26-9392-4f76-82ca-966719aba79f" providerId="ADAL" clId="{AE23B37D-5481-AA4E-988F-0F41C49EA77E}" dt="2024-11-26T17:40:09.968" v="5130" actId="1076"/>
          <ac:spMkLst>
            <pc:docMk/>
            <pc:sldMk cId="541102317" sldId="644"/>
            <ac:spMk id="7" creationId="{CB702AF6-E6BB-6988-1378-6325643AF863}"/>
          </ac:spMkLst>
        </pc:spChg>
        <pc:cxnChg chg="mod">
          <ac:chgData name="Naomi Doerge" userId="c2ba5b26-9392-4f76-82ca-966719aba79f" providerId="ADAL" clId="{AE23B37D-5481-AA4E-988F-0F41C49EA77E}" dt="2024-11-26T17:40:19.083" v="5132" actId="1076"/>
          <ac:cxnSpMkLst>
            <pc:docMk/>
            <pc:sldMk cId="541102317" sldId="644"/>
            <ac:cxnSpMk id="9" creationId="{F9FB5F97-3C25-7324-402D-49C42A7C45EB}"/>
          </ac:cxnSpMkLst>
        </pc:cxnChg>
      </pc:sldChg>
      <pc:sldChg chg="modSp mod">
        <pc:chgData name="Naomi Doerge" userId="c2ba5b26-9392-4f76-82ca-966719aba79f" providerId="ADAL" clId="{AE23B37D-5481-AA4E-988F-0F41C49EA77E}" dt="2024-11-27T13:26:56.934" v="6498" actId="1076"/>
        <pc:sldMkLst>
          <pc:docMk/>
          <pc:sldMk cId="1724963931" sldId="645"/>
        </pc:sldMkLst>
        <pc:spChg chg="mod">
          <ac:chgData name="Naomi Doerge" userId="c2ba5b26-9392-4f76-82ca-966719aba79f" providerId="ADAL" clId="{AE23B37D-5481-AA4E-988F-0F41C49EA77E}" dt="2024-11-27T13:25:39.932" v="6401" actId="1076"/>
          <ac:spMkLst>
            <pc:docMk/>
            <pc:sldMk cId="1724963931" sldId="645"/>
            <ac:spMk id="2" creationId="{0DBD80FD-0EFF-4827-BFFC-F98440D514FA}"/>
          </ac:spMkLst>
        </pc:spChg>
        <pc:spChg chg="mod">
          <ac:chgData name="Naomi Doerge" userId="c2ba5b26-9392-4f76-82ca-966719aba79f" providerId="ADAL" clId="{AE23B37D-5481-AA4E-988F-0F41C49EA77E}" dt="2024-11-27T13:26:56.934" v="6498" actId="1076"/>
          <ac:spMkLst>
            <pc:docMk/>
            <pc:sldMk cId="1724963931" sldId="645"/>
            <ac:spMk id="3" creationId="{4E942118-A636-486D-B4EA-96BFE5D0814D}"/>
          </ac:spMkLst>
        </pc:spChg>
      </pc:sldChg>
      <pc:sldChg chg="del">
        <pc:chgData name="Naomi Doerge" userId="c2ba5b26-9392-4f76-82ca-966719aba79f" providerId="ADAL" clId="{AE23B37D-5481-AA4E-988F-0F41C49EA77E}" dt="2024-11-26T17:39:15.343" v="5104" actId="2696"/>
        <pc:sldMkLst>
          <pc:docMk/>
          <pc:sldMk cId="3369372178" sldId="646"/>
        </pc:sldMkLst>
      </pc:sldChg>
      <pc:sldChg chg="ord">
        <pc:chgData name="Naomi Doerge" userId="c2ba5b26-9392-4f76-82ca-966719aba79f" providerId="ADAL" clId="{AE23B37D-5481-AA4E-988F-0F41C49EA77E}" dt="2024-11-26T16:27:17.906" v="132" actId="20578"/>
        <pc:sldMkLst>
          <pc:docMk/>
          <pc:sldMk cId="4247962561" sldId="647"/>
        </pc:sldMkLst>
      </pc:sldChg>
      <pc:sldChg chg="ord">
        <pc:chgData name="Naomi Doerge" userId="c2ba5b26-9392-4f76-82ca-966719aba79f" providerId="ADAL" clId="{AE23B37D-5481-AA4E-988F-0F41C49EA77E}" dt="2024-11-26T16:27:17.906" v="132" actId="20578"/>
        <pc:sldMkLst>
          <pc:docMk/>
          <pc:sldMk cId="1316076133" sldId="648"/>
        </pc:sldMkLst>
      </pc:sldChg>
      <pc:sldChg chg="ord">
        <pc:chgData name="Naomi Doerge" userId="c2ba5b26-9392-4f76-82ca-966719aba79f" providerId="ADAL" clId="{AE23B37D-5481-AA4E-988F-0F41C49EA77E}" dt="2024-11-26T16:27:17.906" v="132" actId="20578"/>
        <pc:sldMkLst>
          <pc:docMk/>
          <pc:sldMk cId="1477314142" sldId="649"/>
        </pc:sldMkLst>
      </pc:sldChg>
      <pc:sldChg chg="modSp mod">
        <pc:chgData name="Naomi Doerge" userId="c2ba5b26-9392-4f76-82ca-966719aba79f" providerId="ADAL" clId="{AE23B37D-5481-AA4E-988F-0F41C49EA77E}" dt="2024-11-27T13:27:15.211" v="6517" actId="20577"/>
        <pc:sldMkLst>
          <pc:docMk/>
          <pc:sldMk cId="3605478641" sldId="650"/>
        </pc:sldMkLst>
        <pc:spChg chg="mod">
          <ac:chgData name="Naomi Doerge" userId="c2ba5b26-9392-4f76-82ca-966719aba79f" providerId="ADAL" clId="{AE23B37D-5481-AA4E-988F-0F41C49EA77E}" dt="2024-11-27T13:27:15.211" v="6517" actId="20577"/>
          <ac:spMkLst>
            <pc:docMk/>
            <pc:sldMk cId="3605478641" sldId="650"/>
            <ac:spMk id="2" creationId="{0DBD80FD-0EFF-4827-BFFC-F98440D514FA}"/>
          </ac:spMkLst>
        </pc:spChg>
      </pc:sldChg>
      <pc:sldChg chg="addSp delSp modSp mod">
        <pc:chgData name="Naomi Doerge" userId="c2ba5b26-9392-4f76-82ca-966719aba79f" providerId="ADAL" clId="{AE23B37D-5481-AA4E-988F-0F41C49EA77E}" dt="2024-11-26T16:26:37.812" v="131" actId="1076"/>
        <pc:sldMkLst>
          <pc:docMk/>
          <pc:sldMk cId="1587948187" sldId="651"/>
        </pc:sldMkLst>
        <pc:spChg chg="add mod">
          <ac:chgData name="Naomi Doerge" userId="c2ba5b26-9392-4f76-82ca-966719aba79f" providerId="ADAL" clId="{AE23B37D-5481-AA4E-988F-0F41C49EA77E}" dt="2024-11-26T16:26:37.812" v="131" actId="1076"/>
          <ac:spMkLst>
            <pc:docMk/>
            <pc:sldMk cId="1587948187" sldId="651"/>
            <ac:spMk id="6" creationId="{33001220-DA43-7F1C-BC79-2FDE60BE3D2B}"/>
          </ac:spMkLst>
        </pc:spChg>
        <pc:spChg chg="del">
          <ac:chgData name="Naomi Doerge" userId="c2ba5b26-9392-4f76-82ca-966719aba79f" providerId="ADAL" clId="{AE23B37D-5481-AA4E-988F-0F41C49EA77E}" dt="2024-11-26T16:24:35.961" v="0" actId="478"/>
          <ac:spMkLst>
            <pc:docMk/>
            <pc:sldMk cId="1587948187" sldId="651"/>
            <ac:spMk id="7" creationId="{280589DF-40EC-C116-AB3C-46A26CA9D22F}"/>
          </ac:spMkLst>
        </pc:spChg>
      </pc:sldChg>
      <pc:sldChg chg="modSp">
        <pc:chgData name="Naomi Doerge" userId="c2ba5b26-9392-4f76-82ca-966719aba79f" providerId="ADAL" clId="{AE23B37D-5481-AA4E-988F-0F41C49EA77E}" dt="2024-11-26T16:58:16.724" v="3203" actId="207"/>
        <pc:sldMkLst>
          <pc:docMk/>
          <pc:sldMk cId="0" sldId="656"/>
        </pc:sldMkLst>
        <pc:spChg chg="mod">
          <ac:chgData name="Naomi Doerge" userId="c2ba5b26-9392-4f76-82ca-966719aba79f" providerId="ADAL" clId="{AE23B37D-5481-AA4E-988F-0F41C49EA77E}" dt="2024-11-26T16:58:16.724" v="3203" actId="207"/>
          <ac:spMkLst>
            <pc:docMk/>
            <pc:sldMk cId="0" sldId="656"/>
            <ac:spMk id="2" creationId="{35A2D070-0E19-623F-2052-1A5FF1BE2EFE}"/>
          </ac:spMkLst>
        </pc:spChg>
      </pc:sldChg>
      <pc:sldChg chg="modSp modAnim">
        <pc:chgData name="Naomi Doerge" userId="c2ba5b26-9392-4f76-82ca-966719aba79f" providerId="ADAL" clId="{AE23B37D-5481-AA4E-988F-0F41C49EA77E}" dt="2024-11-26T16:42:10.302" v="1612" actId="20577"/>
        <pc:sldMkLst>
          <pc:docMk/>
          <pc:sldMk cId="547385577" sldId="657"/>
        </pc:sldMkLst>
        <pc:spChg chg="mod">
          <ac:chgData name="Naomi Doerge" userId="c2ba5b26-9392-4f76-82ca-966719aba79f" providerId="ADAL" clId="{AE23B37D-5481-AA4E-988F-0F41C49EA77E}" dt="2024-11-26T16:42:10.302" v="1612" actId="20577"/>
          <ac:spMkLst>
            <pc:docMk/>
            <pc:sldMk cId="547385577" sldId="657"/>
            <ac:spMk id="3" creationId="{FA56A79D-7EBE-CEF1-0671-5DB320DA71F0}"/>
          </ac:spMkLst>
        </pc:spChg>
      </pc:sldChg>
      <pc:sldChg chg="modSp mod">
        <pc:chgData name="Naomi Doerge" userId="c2ba5b26-9392-4f76-82ca-966719aba79f" providerId="ADAL" clId="{AE23B37D-5481-AA4E-988F-0F41C49EA77E}" dt="2024-11-26T16:42:05.724" v="1611" actId="20577"/>
        <pc:sldMkLst>
          <pc:docMk/>
          <pc:sldMk cId="530518921" sldId="658"/>
        </pc:sldMkLst>
        <pc:spChg chg="mod">
          <ac:chgData name="Naomi Doerge" userId="c2ba5b26-9392-4f76-82ca-966719aba79f" providerId="ADAL" clId="{AE23B37D-5481-AA4E-988F-0F41C49EA77E}" dt="2024-11-26T16:42:05.724" v="1611" actId="20577"/>
          <ac:spMkLst>
            <pc:docMk/>
            <pc:sldMk cId="530518921" sldId="658"/>
            <ac:spMk id="3" creationId="{374742D5-0618-E28B-7818-14A707C46BC8}"/>
          </ac:spMkLst>
        </pc:spChg>
        <pc:spChg chg="mod">
          <ac:chgData name="Naomi Doerge" userId="c2ba5b26-9392-4f76-82ca-966719aba79f" providerId="ADAL" clId="{AE23B37D-5481-AA4E-988F-0F41C49EA77E}" dt="2024-11-26T16:38:05.635" v="1312" actId="1076"/>
          <ac:spMkLst>
            <pc:docMk/>
            <pc:sldMk cId="530518921" sldId="658"/>
            <ac:spMk id="5" creationId="{DE7F43A8-6C52-9D92-FEAA-19CD092DE05B}"/>
          </ac:spMkLst>
        </pc:spChg>
      </pc:sldChg>
      <pc:sldChg chg="modSp new mod">
        <pc:chgData name="Naomi Doerge" userId="c2ba5b26-9392-4f76-82ca-966719aba79f" providerId="ADAL" clId="{AE23B37D-5481-AA4E-988F-0F41C49EA77E}" dt="2024-11-26T17:24:25.425" v="4161" actId="113"/>
        <pc:sldMkLst>
          <pc:docMk/>
          <pc:sldMk cId="314864223" sldId="659"/>
        </pc:sldMkLst>
        <pc:spChg chg="mod">
          <ac:chgData name="Naomi Doerge" userId="c2ba5b26-9392-4f76-82ca-966719aba79f" providerId="ADAL" clId="{AE23B37D-5481-AA4E-988F-0F41C49EA77E}" dt="2024-11-26T17:23:00.824" v="4119" actId="1076"/>
          <ac:spMkLst>
            <pc:docMk/>
            <pc:sldMk cId="314864223" sldId="659"/>
            <ac:spMk id="2" creationId="{6F45D24E-48CE-04B2-7A04-00B623DAD138}"/>
          </ac:spMkLst>
        </pc:spChg>
        <pc:spChg chg="mod">
          <ac:chgData name="Naomi Doerge" userId="c2ba5b26-9392-4f76-82ca-966719aba79f" providerId="ADAL" clId="{AE23B37D-5481-AA4E-988F-0F41C49EA77E}" dt="2024-11-26T17:24:25.425" v="4161" actId="113"/>
          <ac:spMkLst>
            <pc:docMk/>
            <pc:sldMk cId="314864223" sldId="659"/>
            <ac:spMk id="3" creationId="{5224A198-81C4-0108-3149-670A14AD346E}"/>
          </ac:spMkLst>
        </pc:spChg>
      </pc:sldChg>
      <pc:sldChg chg="modSp new mod">
        <pc:chgData name="Naomi Doerge" userId="c2ba5b26-9392-4f76-82ca-966719aba79f" providerId="ADAL" clId="{AE23B37D-5481-AA4E-988F-0F41C49EA77E}" dt="2024-11-26T17:34:39.630" v="4967" actId="1076"/>
        <pc:sldMkLst>
          <pc:docMk/>
          <pc:sldMk cId="3852662413" sldId="660"/>
        </pc:sldMkLst>
        <pc:spChg chg="mod">
          <ac:chgData name="Naomi Doerge" userId="c2ba5b26-9392-4f76-82ca-966719aba79f" providerId="ADAL" clId="{AE23B37D-5481-AA4E-988F-0F41C49EA77E}" dt="2024-11-26T17:21:43.707" v="3999" actId="1076"/>
          <ac:spMkLst>
            <pc:docMk/>
            <pc:sldMk cId="3852662413" sldId="660"/>
            <ac:spMk id="2" creationId="{0A5AF19F-4C62-2F76-8955-5DE8ECF77C86}"/>
          </ac:spMkLst>
        </pc:spChg>
        <pc:spChg chg="mod">
          <ac:chgData name="Naomi Doerge" userId="c2ba5b26-9392-4f76-82ca-966719aba79f" providerId="ADAL" clId="{AE23B37D-5481-AA4E-988F-0F41C49EA77E}" dt="2024-11-26T17:34:39.630" v="4967" actId="1076"/>
          <ac:spMkLst>
            <pc:docMk/>
            <pc:sldMk cId="3852662413" sldId="660"/>
            <ac:spMk id="3" creationId="{7330E07B-957D-8058-1569-2789800557E6}"/>
          </ac:spMkLst>
        </pc:spChg>
      </pc:sldChg>
      <pc:sldChg chg="modSp new mod">
        <pc:chgData name="Naomi Doerge" userId="c2ba5b26-9392-4f76-82ca-966719aba79f" providerId="ADAL" clId="{AE23B37D-5481-AA4E-988F-0F41C49EA77E}" dt="2024-11-26T17:38:58.712" v="5103" actId="20577"/>
        <pc:sldMkLst>
          <pc:docMk/>
          <pc:sldMk cId="500798660" sldId="661"/>
        </pc:sldMkLst>
        <pc:spChg chg="mod">
          <ac:chgData name="Naomi Doerge" userId="c2ba5b26-9392-4f76-82ca-966719aba79f" providerId="ADAL" clId="{AE23B37D-5481-AA4E-988F-0F41C49EA77E}" dt="2024-11-26T17:38:39.015" v="5099" actId="1076"/>
          <ac:spMkLst>
            <pc:docMk/>
            <pc:sldMk cId="500798660" sldId="661"/>
            <ac:spMk id="2" creationId="{5F2914FE-A80A-5D43-559A-FCD01D575AD8}"/>
          </ac:spMkLst>
        </pc:spChg>
        <pc:spChg chg="mod">
          <ac:chgData name="Naomi Doerge" userId="c2ba5b26-9392-4f76-82ca-966719aba79f" providerId="ADAL" clId="{AE23B37D-5481-AA4E-988F-0F41C49EA77E}" dt="2024-11-26T17:38:58.712" v="5103" actId="20577"/>
          <ac:spMkLst>
            <pc:docMk/>
            <pc:sldMk cId="500798660" sldId="661"/>
            <ac:spMk id="3" creationId="{0121E6DE-2C9C-B01D-BB33-ED8A8CCB9F0E}"/>
          </ac:spMkLst>
        </pc:spChg>
      </pc:sldChg>
      <pc:sldChg chg="modSp new mod">
        <pc:chgData name="Naomi Doerge" userId="c2ba5b26-9392-4f76-82ca-966719aba79f" providerId="ADAL" clId="{AE23B37D-5481-AA4E-988F-0F41C49EA77E}" dt="2024-11-26T17:40:51.183" v="5221" actId="207"/>
        <pc:sldMkLst>
          <pc:docMk/>
          <pc:sldMk cId="1601975514" sldId="662"/>
        </pc:sldMkLst>
        <pc:spChg chg="mod">
          <ac:chgData name="Naomi Doerge" userId="c2ba5b26-9392-4f76-82ca-966719aba79f" providerId="ADAL" clId="{AE23B37D-5481-AA4E-988F-0F41C49EA77E}" dt="2024-11-26T17:40:51.183" v="5221" actId="207"/>
          <ac:spMkLst>
            <pc:docMk/>
            <pc:sldMk cId="1601975514" sldId="662"/>
            <ac:spMk id="2" creationId="{22C64490-E873-F012-1B7E-CB03638E5917}"/>
          </ac:spMkLst>
        </pc:spChg>
        <pc:spChg chg="mod">
          <ac:chgData name="Naomi Doerge" userId="c2ba5b26-9392-4f76-82ca-966719aba79f" providerId="ADAL" clId="{AE23B37D-5481-AA4E-988F-0F41C49EA77E}" dt="2024-11-26T17:40:48.281" v="5220" actId="113"/>
          <ac:spMkLst>
            <pc:docMk/>
            <pc:sldMk cId="1601975514" sldId="662"/>
            <ac:spMk id="3" creationId="{65A5C6B1-CB74-CAB9-2376-97F978A82024}"/>
          </ac:spMkLst>
        </pc:spChg>
      </pc:sldChg>
      <pc:sldChg chg="modSp new del mod">
        <pc:chgData name="Naomi Doerge" userId="c2ba5b26-9392-4f76-82ca-966719aba79f" providerId="ADAL" clId="{AE23B37D-5481-AA4E-988F-0F41C49EA77E}" dt="2024-11-26T17:52:20.480" v="5258" actId="2696"/>
        <pc:sldMkLst>
          <pc:docMk/>
          <pc:sldMk cId="1134600518" sldId="663"/>
        </pc:sldMkLst>
        <pc:spChg chg="mod">
          <ac:chgData name="Naomi Doerge" userId="c2ba5b26-9392-4f76-82ca-966719aba79f" providerId="ADAL" clId="{AE23B37D-5481-AA4E-988F-0F41C49EA77E}" dt="2024-11-26T17:52:17.027" v="5257" actId="20577"/>
          <ac:spMkLst>
            <pc:docMk/>
            <pc:sldMk cId="1134600518" sldId="663"/>
            <ac:spMk id="2" creationId="{04AE8233-AC72-3ADA-AF11-28129FDE23A3}"/>
          </ac:spMkLst>
        </pc:spChg>
      </pc:sldChg>
      <pc:sldChg chg="modSp new mod">
        <pc:chgData name="Naomi Doerge" userId="c2ba5b26-9392-4f76-82ca-966719aba79f" providerId="ADAL" clId="{AE23B37D-5481-AA4E-988F-0F41C49EA77E}" dt="2024-11-26T17:54:30.457" v="5304" actId="1076"/>
        <pc:sldMkLst>
          <pc:docMk/>
          <pc:sldMk cId="3641308001" sldId="663"/>
        </pc:sldMkLst>
        <pc:spChg chg="mod">
          <ac:chgData name="Naomi Doerge" userId="c2ba5b26-9392-4f76-82ca-966719aba79f" providerId="ADAL" clId="{AE23B37D-5481-AA4E-988F-0F41C49EA77E}" dt="2024-11-26T17:54:28.273" v="5303" actId="1076"/>
          <ac:spMkLst>
            <pc:docMk/>
            <pc:sldMk cId="3641308001" sldId="663"/>
            <ac:spMk id="2" creationId="{B77132E6-2C0A-DAAF-6D0D-C80B819EC4D7}"/>
          </ac:spMkLst>
        </pc:spChg>
        <pc:spChg chg="mod">
          <ac:chgData name="Naomi Doerge" userId="c2ba5b26-9392-4f76-82ca-966719aba79f" providerId="ADAL" clId="{AE23B37D-5481-AA4E-988F-0F41C49EA77E}" dt="2024-11-26T17:54:30.457" v="5304" actId="1076"/>
          <ac:spMkLst>
            <pc:docMk/>
            <pc:sldMk cId="3641308001" sldId="663"/>
            <ac:spMk id="3" creationId="{6971C55C-258D-F9A3-813D-936B539D22EF}"/>
          </ac:spMkLst>
        </pc:spChg>
      </pc:sldChg>
      <pc:sldChg chg="modSp new mod">
        <pc:chgData name="Naomi Doerge" userId="c2ba5b26-9392-4f76-82ca-966719aba79f" providerId="ADAL" clId="{AE23B37D-5481-AA4E-988F-0F41C49EA77E}" dt="2024-11-26T17:56:40.659" v="5383" actId="207"/>
        <pc:sldMkLst>
          <pc:docMk/>
          <pc:sldMk cId="4043699147" sldId="664"/>
        </pc:sldMkLst>
        <pc:spChg chg="mod">
          <ac:chgData name="Naomi Doerge" userId="c2ba5b26-9392-4f76-82ca-966719aba79f" providerId="ADAL" clId="{AE23B37D-5481-AA4E-988F-0F41C49EA77E}" dt="2024-11-26T17:55:55.692" v="5317" actId="207"/>
          <ac:spMkLst>
            <pc:docMk/>
            <pc:sldMk cId="4043699147" sldId="664"/>
            <ac:spMk id="2" creationId="{C69789D8-8DE7-C72A-D8F8-8626C216B012}"/>
          </ac:spMkLst>
        </pc:spChg>
        <pc:spChg chg="mod">
          <ac:chgData name="Naomi Doerge" userId="c2ba5b26-9392-4f76-82ca-966719aba79f" providerId="ADAL" clId="{AE23B37D-5481-AA4E-988F-0F41C49EA77E}" dt="2024-11-26T17:56:40.659" v="5383" actId="207"/>
          <ac:spMkLst>
            <pc:docMk/>
            <pc:sldMk cId="4043699147" sldId="664"/>
            <ac:spMk id="3" creationId="{A8925705-AAB4-A3FF-E6F1-9855432E1DBF}"/>
          </ac:spMkLst>
        </pc:spChg>
      </pc:sldChg>
      <pc:sldChg chg="modSp new mod">
        <pc:chgData name="Naomi Doerge" userId="c2ba5b26-9392-4f76-82ca-966719aba79f" providerId="ADAL" clId="{AE23B37D-5481-AA4E-988F-0F41C49EA77E}" dt="2024-11-27T11:15:44.203" v="5872" actId="255"/>
        <pc:sldMkLst>
          <pc:docMk/>
          <pc:sldMk cId="1222442190" sldId="665"/>
        </pc:sldMkLst>
        <pc:spChg chg="mod">
          <ac:chgData name="Naomi Doerge" userId="c2ba5b26-9392-4f76-82ca-966719aba79f" providerId="ADAL" clId="{AE23B37D-5481-AA4E-988F-0F41C49EA77E}" dt="2024-11-26T17:56:59.441" v="5409" actId="1076"/>
          <ac:spMkLst>
            <pc:docMk/>
            <pc:sldMk cId="1222442190" sldId="665"/>
            <ac:spMk id="2" creationId="{81521AF6-3113-4788-6C73-BDAEA8E0FFAF}"/>
          </ac:spMkLst>
        </pc:spChg>
        <pc:spChg chg="mod">
          <ac:chgData name="Naomi Doerge" userId="c2ba5b26-9392-4f76-82ca-966719aba79f" providerId="ADAL" clId="{AE23B37D-5481-AA4E-988F-0F41C49EA77E}" dt="2024-11-27T11:15:44.203" v="5872" actId="255"/>
          <ac:spMkLst>
            <pc:docMk/>
            <pc:sldMk cId="1222442190" sldId="665"/>
            <ac:spMk id="3" creationId="{476B9056-CF96-B30A-EEDD-A94CEDA1672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17E91A1E-6A64-42A7-A209-3AFA62F6EDA0}" type="datetimeFigureOut">
              <a:rPr lang="en-GB"/>
              <a:pPr>
                <a:defRPr/>
              </a:pPr>
              <a:t>26/11/2024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B691804-FF78-4E11-B8BE-B5CBC3CAFBA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18CDD32A-8FCA-FFD5-8ED6-906F538E37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0E3F07D-C3B0-1D48-2FFC-82BD94749B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9156" name="Slide Number Placeholder 3">
            <a:extLst>
              <a:ext uri="{FF2B5EF4-FFF2-40B4-BE49-F238E27FC236}">
                <a16:creationId xmlns:a16="http://schemas.microsoft.com/office/drawing/2014/main" id="{01E5D3FB-AF47-263C-B5E0-18FD423EF7BB}"/>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5C71178-0197-4A47-9197-0FB8AF56CE45}" type="slidenum">
              <a:rPr lang="en-GB" altLang="en-US">
                <a:solidFill>
                  <a:srgbClr val="000000"/>
                </a:solidFill>
              </a:rPr>
              <a:pPr eaLnBrk="1" hangingPunct="1"/>
              <a:t>16</a:t>
            </a:fld>
            <a:endParaRPr lang="en-GB" altLang="en-U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B20BA6EA-F110-3700-7E44-99F702D281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6435C17-9B92-EBA6-25BA-2FBA8973F6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Source: Oshima &amp; Hogue (2007).</a:t>
            </a:r>
          </a:p>
        </p:txBody>
      </p:sp>
      <p:sp>
        <p:nvSpPr>
          <p:cNvPr id="51204" name="Slide Number Placeholder 3">
            <a:extLst>
              <a:ext uri="{FF2B5EF4-FFF2-40B4-BE49-F238E27FC236}">
                <a16:creationId xmlns:a16="http://schemas.microsoft.com/office/drawing/2014/main" id="{04FE833B-F381-D68F-8E0C-AE53134A15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0C92854A-F391-4C2F-8BDD-9CD6AAD2A667}" type="slidenum">
              <a:rPr lang="en-GB" altLang="en-US">
                <a:solidFill>
                  <a:srgbClr val="000000"/>
                </a:solidFill>
              </a:rPr>
              <a:pPr eaLnBrk="1" hangingPunct="1"/>
              <a:t>19</a:t>
            </a:fld>
            <a:endParaRPr lang="en-GB" altLang="en-U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70533F8B-26D2-E341-9259-1BE1C500C5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BCD19812-2F55-1042-45A3-B59CE1B67D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3252" name="Slide Number Placeholder 3">
            <a:extLst>
              <a:ext uri="{FF2B5EF4-FFF2-40B4-BE49-F238E27FC236}">
                <a16:creationId xmlns:a16="http://schemas.microsoft.com/office/drawing/2014/main" id="{BAF9F7AD-2413-33BC-7C05-659FCA912007}"/>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218FC2E-0097-4EA5-9378-315170B78D8A}" type="slidenum">
              <a:rPr lang="en-GB" altLang="en-US">
                <a:solidFill>
                  <a:srgbClr val="000000"/>
                </a:solidFill>
              </a:rPr>
              <a:pPr eaLnBrk="1" hangingPunct="1"/>
              <a:t>21</a:t>
            </a:fld>
            <a:endParaRPr lang="en-GB" altLang="en-US">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0C7381F3-1762-27C2-6429-7A5433007D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8474B3EA-CE79-33D4-A7CC-1B10E4385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1E56EE98-4229-ED2F-674D-22626C5F02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FE9B001-3B42-45EF-85E1-E8E4C035AAAB}" type="slidenum">
              <a:rPr lang="en-GB" altLang="en-US">
                <a:solidFill>
                  <a:srgbClr val="000000"/>
                </a:solidFill>
              </a:rPr>
              <a:pPr eaLnBrk="1" hangingPunct="1"/>
              <a:t>22</a:t>
            </a:fld>
            <a:endParaRPr lang="en-GB" altLang="en-U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0C7381F3-1762-27C2-6429-7A5433007D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8474B3EA-CE79-33D4-A7CC-1B10E4385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1E56EE98-4229-ED2F-674D-22626C5F02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FE9B001-3B42-45EF-85E1-E8E4C035AAAB}" type="slidenum">
              <a:rPr lang="en-GB" altLang="en-US">
                <a:solidFill>
                  <a:srgbClr val="000000"/>
                </a:solidFill>
              </a:rPr>
              <a:pPr eaLnBrk="1" hangingPunct="1"/>
              <a:t>23</a:t>
            </a:fld>
            <a:endParaRPr lang="en-GB" altLang="en-U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6092438-7EE4-4636-9103-C0C8A57CF5D9}"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63152B0-4E52-4965-82E0-BBE352D8EE41}" type="slidenum">
              <a:rPr lang="en-GB" altLang="en-US"/>
              <a:pPr>
                <a:defRPr/>
              </a:pPr>
              <a:t>‹#›</a:t>
            </a:fld>
            <a:endParaRPr lang="en-GB" altLang="en-US"/>
          </a:p>
        </p:txBody>
      </p:sp>
    </p:spTree>
    <p:extLst>
      <p:ext uri="{BB962C8B-B14F-4D97-AF65-F5344CB8AC3E}">
        <p14:creationId xmlns:p14="http://schemas.microsoft.com/office/powerpoint/2010/main" val="405329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E169DBE-F815-4209-A118-DC7099F385FE}"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65E5B65-DBC1-4AAD-A9F0-6763231A5C21}" type="slidenum">
              <a:rPr lang="en-GB" altLang="en-US"/>
              <a:pPr>
                <a:defRPr/>
              </a:pPr>
              <a:t>‹#›</a:t>
            </a:fld>
            <a:endParaRPr lang="en-GB" altLang="en-US"/>
          </a:p>
        </p:txBody>
      </p:sp>
    </p:spTree>
    <p:extLst>
      <p:ext uri="{BB962C8B-B14F-4D97-AF65-F5344CB8AC3E}">
        <p14:creationId xmlns:p14="http://schemas.microsoft.com/office/powerpoint/2010/main" val="436634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B933D0A-9AF9-4FC5-A54D-8C5CFBAE05F5}"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878A0076-4526-4FA1-B57D-62052302D1FD}" type="slidenum">
              <a:rPr lang="en-GB" altLang="en-US"/>
              <a:pPr>
                <a:defRPr/>
              </a:pPr>
              <a:t>‹#›</a:t>
            </a:fld>
            <a:endParaRPr lang="en-GB" altLang="en-US"/>
          </a:p>
        </p:txBody>
      </p:sp>
    </p:spTree>
    <p:extLst>
      <p:ext uri="{BB962C8B-B14F-4D97-AF65-F5344CB8AC3E}">
        <p14:creationId xmlns:p14="http://schemas.microsoft.com/office/powerpoint/2010/main" val="2214143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924F442-E04E-4E55-AC02-7420DD22683E}" type="datetime1">
              <a:rPr lang="en-GB"/>
              <a:pPr>
                <a:defRPr/>
              </a:pPr>
              <a:t>26/11/2024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E5A3FBD-B329-48C2-839C-4CD0D0E62EF6}" type="slidenum">
              <a:rPr lang="en-GB" altLang="en-US"/>
              <a:pPr>
                <a:defRPr/>
              </a:pPr>
              <a:t>‹#›</a:t>
            </a:fld>
            <a:endParaRPr lang="en-GB" altLang="en-US"/>
          </a:p>
        </p:txBody>
      </p:sp>
    </p:spTree>
    <p:extLst>
      <p:ext uri="{BB962C8B-B14F-4D97-AF65-F5344CB8AC3E}">
        <p14:creationId xmlns:p14="http://schemas.microsoft.com/office/powerpoint/2010/main" val="96277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46AA24-6785-448A-9B33-4500638632F2}" type="datetime1">
              <a:rPr lang="en-GB"/>
              <a:pPr>
                <a:defRPr/>
              </a:pPr>
              <a:t>26/11/2024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CF97199-F7DF-4DF3-A547-58B5A3F4291A}" type="slidenum">
              <a:rPr lang="en-GB" altLang="en-US"/>
              <a:pPr>
                <a:defRPr/>
              </a:pPr>
              <a:t>‹#›</a:t>
            </a:fld>
            <a:endParaRPr lang="en-GB" altLang="en-US"/>
          </a:p>
        </p:txBody>
      </p:sp>
    </p:spTree>
    <p:extLst>
      <p:ext uri="{BB962C8B-B14F-4D97-AF65-F5344CB8AC3E}">
        <p14:creationId xmlns:p14="http://schemas.microsoft.com/office/powerpoint/2010/main" val="185813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E7DE3E3-AD0F-4ECB-975B-5A2AF0C82EA9}" type="datetime1">
              <a:rPr lang="en-GB"/>
              <a:pPr>
                <a:defRPr/>
              </a:pPr>
              <a:t>26/11/2024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EC1A894-2A1A-48B2-98CB-3C2E10102BA0}" type="slidenum">
              <a:rPr lang="en-GB" altLang="en-US"/>
              <a:pPr>
                <a:defRPr/>
              </a:pPr>
              <a:t>‹#›</a:t>
            </a:fld>
            <a:endParaRPr lang="en-GB" altLang="en-US"/>
          </a:p>
        </p:txBody>
      </p:sp>
    </p:spTree>
    <p:extLst>
      <p:ext uri="{BB962C8B-B14F-4D97-AF65-F5344CB8AC3E}">
        <p14:creationId xmlns:p14="http://schemas.microsoft.com/office/powerpoint/2010/main" val="149289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3A4249-34A0-4AAA-B7B4-ECC759B1121A}" type="datetime1">
              <a:rPr lang="en-GB"/>
              <a:pPr>
                <a:defRPr/>
              </a:pPr>
              <a:t>26/11/2024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1353A8D-6BC7-4D3B-BB26-1AA1F7621235}" type="slidenum">
              <a:rPr lang="en-GB" altLang="en-US"/>
              <a:pPr>
                <a:defRPr/>
              </a:pPr>
              <a:t>‹#›</a:t>
            </a:fld>
            <a:endParaRPr lang="en-GB" altLang="en-US"/>
          </a:p>
        </p:txBody>
      </p:sp>
    </p:spTree>
    <p:extLst>
      <p:ext uri="{BB962C8B-B14F-4D97-AF65-F5344CB8AC3E}">
        <p14:creationId xmlns:p14="http://schemas.microsoft.com/office/powerpoint/2010/main" val="1212832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21520C0-5B4C-4280-8044-2E08FF4019B4}" type="datetime1">
              <a:rPr lang="en-GB"/>
              <a:pPr>
                <a:defRPr/>
              </a:pPr>
              <a:t>26/11/2024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4B9B457F-28A0-4FAE-9F0C-71AB9D9E79C0}" type="slidenum">
              <a:rPr lang="en-GB" altLang="en-US"/>
              <a:pPr>
                <a:defRPr/>
              </a:pPr>
              <a:t>‹#›</a:t>
            </a:fld>
            <a:endParaRPr lang="en-GB" altLang="en-US"/>
          </a:p>
        </p:txBody>
      </p:sp>
    </p:spTree>
    <p:extLst>
      <p:ext uri="{BB962C8B-B14F-4D97-AF65-F5344CB8AC3E}">
        <p14:creationId xmlns:p14="http://schemas.microsoft.com/office/powerpoint/2010/main" val="1680621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B2D6B89-09AC-4741-9EC2-F119C3D2B8E1}" type="datetime1">
              <a:rPr lang="en-GB"/>
              <a:pPr>
                <a:defRPr/>
              </a:pPr>
              <a:t>26/11/2024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0694D7AC-F2B1-40DF-8861-30D46F13E68F}" type="slidenum">
              <a:rPr lang="en-GB" altLang="en-US"/>
              <a:pPr>
                <a:defRPr/>
              </a:pPr>
              <a:t>‹#›</a:t>
            </a:fld>
            <a:endParaRPr lang="en-GB" altLang="en-US"/>
          </a:p>
        </p:txBody>
      </p:sp>
    </p:spTree>
    <p:extLst>
      <p:ext uri="{BB962C8B-B14F-4D97-AF65-F5344CB8AC3E}">
        <p14:creationId xmlns:p14="http://schemas.microsoft.com/office/powerpoint/2010/main" val="107408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ECC0777-1175-4649-A6CA-63F0B82C2A59}"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65A7E0-D96E-4F21-B8A9-47C0C5269AEA}" type="slidenum">
              <a:rPr lang="en-GB" altLang="en-US"/>
              <a:pPr>
                <a:defRPr/>
              </a:pPr>
              <a:t>‹#›</a:t>
            </a:fld>
            <a:endParaRPr lang="en-GB" altLang="en-US"/>
          </a:p>
        </p:txBody>
      </p:sp>
    </p:spTree>
    <p:extLst>
      <p:ext uri="{BB962C8B-B14F-4D97-AF65-F5344CB8AC3E}">
        <p14:creationId xmlns:p14="http://schemas.microsoft.com/office/powerpoint/2010/main" val="147865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F0D7377-0FFC-46BA-81B2-23072C0AE3F8}"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16E4200-1EE1-4A85-B8B2-A58E5A8E5CBF}" type="slidenum">
              <a:rPr lang="en-GB" altLang="en-US"/>
              <a:pPr>
                <a:defRPr/>
              </a:pPr>
              <a:t>‹#›</a:t>
            </a:fld>
            <a:endParaRPr lang="en-GB" altLang="en-US"/>
          </a:p>
        </p:txBody>
      </p:sp>
    </p:spTree>
    <p:extLst>
      <p:ext uri="{BB962C8B-B14F-4D97-AF65-F5344CB8AC3E}">
        <p14:creationId xmlns:p14="http://schemas.microsoft.com/office/powerpoint/2010/main" val="2264304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27ECC41-19EA-482A-953E-7123B3AD5E76}" type="datetime1">
              <a:rPr lang="en-GB"/>
              <a:pPr>
                <a:defRPr/>
              </a:pPr>
              <a:t>26/11/2024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CBCEE50-36CB-41C1-8C57-9AC84F570812}" type="slidenum">
              <a:rPr lang="en-GB" altLang="en-US"/>
              <a:pPr>
                <a:defRPr/>
              </a:pPr>
              <a:t>‹#›</a:t>
            </a:fld>
            <a:endParaRPr lang="en-GB" altLang="en-US"/>
          </a:p>
        </p:txBody>
      </p:sp>
    </p:spTree>
    <p:extLst>
      <p:ext uri="{BB962C8B-B14F-4D97-AF65-F5344CB8AC3E}">
        <p14:creationId xmlns:p14="http://schemas.microsoft.com/office/powerpoint/2010/main" val="3201187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8CDF714-6E5E-4674-9BCB-7577AC040E7A}" type="datetime1">
              <a:rPr lang="en-GB"/>
              <a:pPr>
                <a:defRPr/>
              </a:pPr>
              <a:t>26/11/2024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0BA5DB35-34C8-44B6-B061-E823A941770D}" type="slidenum">
              <a:rPr lang="en-GB" altLang="en-US"/>
              <a:pPr>
                <a:defRPr/>
              </a:pPr>
              <a:t>‹#›</a:t>
            </a:fld>
            <a:endParaRPr lang="en-GB" altLang="en-US"/>
          </a:p>
        </p:txBody>
      </p:sp>
    </p:spTree>
    <p:extLst>
      <p:ext uri="{BB962C8B-B14F-4D97-AF65-F5344CB8AC3E}">
        <p14:creationId xmlns:p14="http://schemas.microsoft.com/office/powerpoint/2010/main" val="1143254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E428EEB-D655-43C2-81ED-DA8813E2705E}" type="datetime1">
              <a:rPr lang="en-GB"/>
              <a:pPr>
                <a:defRPr/>
              </a:pPr>
              <a:t>26/11/2024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52796536-B6AD-4C4E-89A1-32E0A627C67F}" type="slidenum">
              <a:rPr lang="en-GB" altLang="en-US"/>
              <a:pPr>
                <a:defRPr/>
              </a:pPr>
              <a:t>‹#›</a:t>
            </a:fld>
            <a:endParaRPr lang="en-GB" altLang="en-US"/>
          </a:p>
        </p:txBody>
      </p:sp>
    </p:spTree>
    <p:extLst>
      <p:ext uri="{BB962C8B-B14F-4D97-AF65-F5344CB8AC3E}">
        <p14:creationId xmlns:p14="http://schemas.microsoft.com/office/powerpoint/2010/main" val="158000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D54F57E8-5F16-48BD-A5AC-365AE284B917}" type="datetime1">
              <a:rPr lang="en-GB"/>
              <a:pPr>
                <a:defRPr/>
              </a:pPr>
              <a:t>26/11/2024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1158B231-97C8-43D3-A3DF-D8F3081D8AA8}" type="slidenum">
              <a:rPr lang="en-GB" altLang="en-US"/>
              <a:pPr>
                <a:defRPr/>
              </a:pPr>
              <a:t>‹#›</a:t>
            </a:fld>
            <a:endParaRPr lang="en-GB" altLang="en-US"/>
          </a:p>
        </p:txBody>
      </p:sp>
    </p:spTree>
    <p:extLst>
      <p:ext uri="{BB962C8B-B14F-4D97-AF65-F5344CB8AC3E}">
        <p14:creationId xmlns:p14="http://schemas.microsoft.com/office/powerpoint/2010/main" val="396547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B9DD20E8-FDB4-49D5-80F6-768F72F91914}" type="datetime1">
              <a:rPr lang="en-GB"/>
              <a:pPr>
                <a:defRPr/>
              </a:pPr>
              <a:t>26/11/2024</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C6FE8BAC-7553-4E63-815C-BCE64170BB95}" type="slidenum">
              <a:rPr lang="en-GB" altLang="en-US"/>
              <a:pPr>
                <a:defRPr/>
              </a:pPr>
              <a:t>‹#›</a:t>
            </a:fld>
            <a:endParaRPr lang="en-GB" altLang="en-US"/>
          </a:p>
        </p:txBody>
      </p:sp>
    </p:spTree>
    <p:extLst>
      <p:ext uri="{BB962C8B-B14F-4D97-AF65-F5344CB8AC3E}">
        <p14:creationId xmlns:p14="http://schemas.microsoft.com/office/powerpoint/2010/main" val="963679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1DBECB00-7774-4B18-B6E4-B5FAED863DCC}" type="datetime1">
              <a:rPr lang="en-GB"/>
              <a:pPr>
                <a:defRPr/>
              </a:pPr>
              <a:t>26/11/2024</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264E93B2-BB80-471B-BF15-CF7E4CBDA032}" type="slidenum">
              <a:rPr lang="en-GB" altLang="en-US"/>
              <a:pPr>
                <a:defRPr/>
              </a:pPr>
              <a:t>‹#›</a:t>
            </a:fld>
            <a:endParaRPr lang="en-GB" altLang="en-US"/>
          </a:p>
        </p:txBody>
      </p:sp>
    </p:spTree>
    <p:extLst>
      <p:ext uri="{BB962C8B-B14F-4D97-AF65-F5344CB8AC3E}">
        <p14:creationId xmlns:p14="http://schemas.microsoft.com/office/powerpoint/2010/main" val="3541045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A03EEC-B14E-4A7F-BFD6-5060B1114ACC}" type="datetime1">
              <a:rPr lang="en-GB"/>
              <a:pPr>
                <a:defRPr/>
              </a:pPr>
              <a:t>26/11/2024</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703C9C18-436A-41F6-9797-10541D74A8B8}" type="slidenum">
              <a:rPr lang="en-GB" altLang="en-US"/>
              <a:pPr>
                <a:defRPr/>
              </a:pPr>
              <a:t>‹#›</a:t>
            </a:fld>
            <a:endParaRPr lang="en-GB" altLang="en-US"/>
          </a:p>
        </p:txBody>
      </p:sp>
    </p:spTree>
    <p:extLst>
      <p:ext uri="{BB962C8B-B14F-4D97-AF65-F5344CB8AC3E}">
        <p14:creationId xmlns:p14="http://schemas.microsoft.com/office/powerpoint/2010/main" val="2843000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52588FE9-B7CF-4C10-8F60-2AFD49FF6B4A}" type="datetime1">
              <a:rPr lang="en-GB"/>
              <a:pPr>
                <a:defRPr/>
              </a:pPr>
              <a:t>26/11/2024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E2B9FA73-AE59-4174-8456-F06501F255FB}" type="slidenum">
              <a:rPr lang="en-GB" altLang="en-US"/>
              <a:pPr>
                <a:defRPr/>
              </a:pPr>
              <a:t>‹#›</a:t>
            </a:fld>
            <a:endParaRPr lang="en-GB" altLang="en-US"/>
          </a:p>
        </p:txBody>
      </p:sp>
    </p:spTree>
    <p:extLst>
      <p:ext uri="{BB962C8B-B14F-4D97-AF65-F5344CB8AC3E}">
        <p14:creationId xmlns:p14="http://schemas.microsoft.com/office/powerpoint/2010/main" val="743933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B54B5C1-EB0C-4891-83EA-565F707CD801}" type="datetime1">
              <a:rPr lang="en-GB"/>
              <a:pPr>
                <a:defRPr/>
              </a:pPr>
              <a:t>26/11/2024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2FA35A5-3AA5-4D86-9171-7094E82C0F20}" type="slidenum">
              <a:rPr lang="en-GB" altLang="en-US"/>
              <a:pPr>
                <a:defRPr/>
              </a:pPr>
              <a:t>‹#›</a:t>
            </a:fld>
            <a:endParaRPr lang="en-GB" altLang="en-US"/>
          </a:p>
        </p:txBody>
      </p:sp>
    </p:spTree>
    <p:extLst>
      <p:ext uri="{BB962C8B-B14F-4D97-AF65-F5344CB8AC3E}">
        <p14:creationId xmlns:p14="http://schemas.microsoft.com/office/powerpoint/2010/main" val="2608186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3FFA933-8B13-44D1-B72A-3A40E63B9BEC}" type="datetime1">
              <a:rPr lang="en-GB"/>
              <a:pPr>
                <a:defRPr/>
              </a:pPr>
              <a:t>26/11/2024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0CA2798-5A76-40A3-8D8B-F8B170758745}" type="slidenum">
              <a:rPr lang="en-GB" altLang="en-US"/>
              <a:pPr>
                <a:defRPr/>
              </a:pPr>
              <a:t>‹#›</a:t>
            </a:fld>
            <a:endParaRPr lang="en-GB" altLang="en-US"/>
          </a:p>
        </p:txBody>
      </p:sp>
    </p:spTree>
    <p:extLst>
      <p:ext uri="{BB962C8B-B14F-4D97-AF65-F5344CB8AC3E}">
        <p14:creationId xmlns:p14="http://schemas.microsoft.com/office/powerpoint/2010/main" val="416074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1163F08-6A97-4156-9294-3C63E7FBB29C}" type="datetime1">
              <a:rPr lang="en-GB"/>
              <a:pPr>
                <a:defRPr/>
              </a:pPr>
              <a:t>26/11/2024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C3621B-BCF9-45C1-B6BD-A5169FE7BBAB}" type="slidenum">
              <a:rPr lang="en-GB" altLang="en-US"/>
              <a:pPr>
                <a:defRPr/>
              </a:pPr>
              <a:t>‹#›</a:t>
            </a:fld>
            <a:endParaRPr lang="en-GB" altLang="en-US"/>
          </a:p>
        </p:txBody>
      </p:sp>
    </p:spTree>
    <p:extLst>
      <p:ext uri="{BB962C8B-B14F-4D97-AF65-F5344CB8AC3E}">
        <p14:creationId xmlns:p14="http://schemas.microsoft.com/office/powerpoint/2010/main" val="997555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A18175-4CCB-4D59-9E7A-CB9E10CAD97C}"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373FB7A2-415E-41A5-B6CD-01E09ABC31D7}" type="slidenum">
              <a:rPr lang="en-GB" altLang="en-US"/>
              <a:pPr>
                <a:defRPr/>
              </a:pPr>
              <a:t>‹#›</a:t>
            </a:fld>
            <a:endParaRPr lang="en-GB" altLang="en-US"/>
          </a:p>
        </p:txBody>
      </p:sp>
    </p:spTree>
    <p:extLst>
      <p:ext uri="{BB962C8B-B14F-4D97-AF65-F5344CB8AC3E}">
        <p14:creationId xmlns:p14="http://schemas.microsoft.com/office/powerpoint/2010/main" val="1505163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734DD8D-AE26-4A6C-B780-968F72A0D9BC}"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DD17434-A7DD-4661-AAA4-10CC5EC625E0}" type="slidenum">
              <a:rPr lang="en-GB" altLang="en-US"/>
              <a:pPr>
                <a:defRPr/>
              </a:pPr>
              <a:t>‹#›</a:t>
            </a:fld>
            <a:endParaRPr lang="en-GB" altLang="en-US"/>
          </a:p>
        </p:txBody>
      </p:sp>
    </p:spTree>
    <p:extLst>
      <p:ext uri="{BB962C8B-B14F-4D97-AF65-F5344CB8AC3E}">
        <p14:creationId xmlns:p14="http://schemas.microsoft.com/office/powerpoint/2010/main" val="21053381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8B30223-4BA2-41A5-8378-082085042B8B}"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039F0DC0-9577-4AF7-9997-F1F3A4753A89}" type="slidenum">
              <a:rPr lang="en-GB" altLang="en-US"/>
              <a:pPr>
                <a:defRPr/>
              </a:pPr>
              <a:t>‹#›</a:t>
            </a:fld>
            <a:endParaRPr lang="en-GB" altLang="en-US"/>
          </a:p>
        </p:txBody>
      </p:sp>
    </p:spTree>
    <p:extLst>
      <p:ext uri="{BB962C8B-B14F-4D97-AF65-F5344CB8AC3E}">
        <p14:creationId xmlns:p14="http://schemas.microsoft.com/office/powerpoint/2010/main" val="369596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F11C2DB4-2A82-464E-9A30-E4E62EEAE577}" type="datetime1">
              <a:rPr lang="en-GB"/>
              <a:pPr>
                <a:defRPr/>
              </a:pPr>
              <a:t>26/11/2024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D3E0AAA-BD4A-47E9-8353-87A382C7C60D}" type="slidenum">
              <a:rPr lang="en-GB" altLang="en-US"/>
              <a:pPr>
                <a:defRPr/>
              </a:pPr>
              <a:t>‹#›</a:t>
            </a:fld>
            <a:endParaRPr lang="en-GB" altLang="en-US"/>
          </a:p>
        </p:txBody>
      </p:sp>
    </p:spTree>
    <p:extLst>
      <p:ext uri="{BB962C8B-B14F-4D97-AF65-F5344CB8AC3E}">
        <p14:creationId xmlns:p14="http://schemas.microsoft.com/office/powerpoint/2010/main" val="2301015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746D00B3-FBD0-4898-A21F-1C90CA3AC2AE}" type="datetime1">
              <a:rPr lang="en-GB"/>
              <a:pPr>
                <a:defRPr/>
              </a:pPr>
              <a:t>26/11/2024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4CFBBD99-D03B-4006-8C30-13CE4ACD22F3}" type="slidenum">
              <a:rPr lang="en-GB" altLang="en-US"/>
              <a:pPr>
                <a:defRPr/>
              </a:pPr>
              <a:t>‹#›</a:t>
            </a:fld>
            <a:endParaRPr lang="en-GB" altLang="en-US"/>
          </a:p>
        </p:txBody>
      </p:sp>
    </p:spTree>
    <p:extLst>
      <p:ext uri="{BB962C8B-B14F-4D97-AF65-F5344CB8AC3E}">
        <p14:creationId xmlns:p14="http://schemas.microsoft.com/office/powerpoint/2010/main" val="688552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8CAC354-3C3A-42F3-94F7-BDC768A017A0}" type="datetime1">
              <a:rPr lang="en-GB"/>
              <a:pPr>
                <a:defRPr/>
              </a:pPr>
              <a:t>26/11/2024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20A1F56E-245A-4786-9F0D-BF77875DF12F}" type="slidenum">
              <a:rPr lang="en-GB" altLang="en-US"/>
              <a:pPr>
                <a:defRPr/>
              </a:pPr>
              <a:t>‹#›</a:t>
            </a:fld>
            <a:endParaRPr lang="en-GB" altLang="en-US"/>
          </a:p>
        </p:txBody>
      </p:sp>
    </p:spTree>
    <p:extLst>
      <p:ext uri="{BB962C8B-B14F-4D97-AF65-F5344CB8AC3E}">
        <p14:creationId xmlns:p14="http://schemas.microsoft.com/office/powerpoint/2010/main" val="37725227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A9C64A-C95D-40FB-94EC-91D162CC4BE6}" type="datetime1">
              <a:rPr lang="en-GB"/>
              <a:pPr>
                <a:defRPr/>
              </a:pPr>
              <a:t>26/11/2024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C7C6F31-1CA0-4C6C-A3BA-29E98D89E290}" type="slidenum">
              <a:rPr lang="en-GB" altLang="en-US"/>
              <a:pPr>
                <a:defRPr/>
              </a:pPr>
              <a:t>‹#›</a:t>
            </a:fld>
            <a:endParaRPr lang="en-GB" altLang="en-US"/>
          </a:p>
        </p:txBody>
      </p:sp>
    </p:spTree>
    <p:extLst>
      <p:ext uri="{BB962C8B-B14F-4D97-AF65-F5344CB8AC3E}">
        <p14:creationId xmlns:p14="http://schemas.microsoft.com/office/powerpoint/2010/main" val="42112684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94F3833-EA02-4E1A-A7E8-D5A78044EBBC}" type="datetime1">
              <a:rPr lang="en-GB"/>
              <a:pPr>
                <a:defRPr/>
              </a:pPr>
              <a:t>26/11/2024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D82228AD-6825-41E5-91E7-1C677A95F727}" type="slidenum">
              <a:rPr lang="en-GB" altLang="en-US"/>
              <a:pPr>
                <a:defRPr/>
              </a:pPr>
              <a:t>‹#›</a:t>
            </a:fld>
            <a:endParaRPr lang="en-GB" altLang="en-US"/>
          </a:p>
        </p:txBody>
      </p:sp>
    </p:spTree>
    <p:extLst>
      <p:ext uri="{BB962C8B-B14F-4D97-AF65-F5344CB8AC3E}">
        <p14:creationId xmlns:p14="http://schemas.microsoft.com/office/powerpoint/2010/main" val="13200835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3D7EC6-97FE-471F-BEC9-7BF2358EB8E2}" type="datetime1">
              <a:rPr lang="en-GB"/>
              <a:pPr>
                <a:defRPr/>
              </a:pPr>
              <a:t>26/11/2024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35668082-4673-4954-9655-B6E541C98A60}" type="slidenum">
              <a:rPr lang="en-GB" altLang="en-US"/>
              <a:pPr>
                <a:defRPr/>
              </a:pPr>
              <a:t>‹#›</a:t>
            </a:fld>
            <a:endParaRPr lang="en-GB" altLang="en-US"/>
          </a:p>
        </p:txBody>
      </p:sp>
    </p:spTree>
    <p:extLst>
      <p:ext uri="{BB962C8B-B14F-4D97-AF65-F5344CB8AC3E}">
        <p14:creationId xmlns:p14="http://schemas.microsoft.com/office/powerpoint/2010/main" val="23941291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D3277691-3D83-4B5F-B87A-A61B87E980DE}"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2529DA5-8ED2-4C51-B184-95EB2B5739C8}" type="slidenum">
              <a:rPr lang="en-GB" altLang="en-US"/>
              <a:pPr>
                <a:defRPr/>
              </a:pPr>
              <a:t>‹#›</a:t>
            </a:fld>
            <a:endParaRPr lang="en-GB" altLang="en-US"/>
          </a:p>
        </p:txBody>
      </p:sp>
    </p:spTree>
    <p:extLst>
      <p:ext uri="{BB962C8B-B14F-4D97-AF65-F5344CB8AC3E}">
        <p14:creationId xmlns:p14="http://schemas.microsoft.com/office/powerpoint/2010/main" val="1425503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1ED13E7-388D-4ED8-BB1D-E2F751DD14CC}" type="datetime1">
              <a:rPr lang="en-GB"/>
              <a:pPr>
                <a:defRPr/>
              </a:pPr>
              <a:t>26/11/2024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D843565E-6FD7-4D9D-8C7F-50E5CDEB8028}" type="slidenum">
              <a:rPr lang="en-GB" altLang="en-US"/>
              <a:pPr>
                <a:defRPr/>
              </a:pPr>
              <a:t>‹#›</a:t>
            </a:fld>
            <a:endParaRPr lang="en-GB" altLang="en-US"/>
          </a:p>
        </p:txBody>
      </p:sp>
    </p:spTree>
    <p:extLst>
      <p:ext uri="{BB962C8B-B14F-4D97-AF65-F5344CB8AC3E}">
        <p14:creationId xmlns:p14="http://schemas.microsoft.com/office/powerpoint/2010/main" val="154659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2622CC5-44A9-4BFD-A04A-D5688105F279}" type="datetime1">
              <a:rPr lang="en-GB"/>
              <a:pPr>
                <a:defRPr/>
              </a:pPr>
              <a:t>26/11/2024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C3EB5211-CE4E-42BC-A697-56830D22AB3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0769A3CC-BF66-429E-8512-19C50D06E9EB}" type="datetime1">
              <a:rPr lang="en-GB"/>
              <a:pPr>
                <a:defRPr/>
              </a:pPr>
              <a:t>26/11/2024</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65C6194-56E4-49E1-BED6-DC1C35F4C08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6518447-C403-4ECE-92D7-1657AD9DD70C}" type="datetime1">
              <a:rPr lang="en-GB"/>
              <a:pPr>
                <a:defRPr/>
              </a:pPr>
              <a:t>26/11/2024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FA818105-6FC6-4727-AAAC-E2FBB310F3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hyperlink" Target="https://www-citethemrightonline-com.ezproxy.uwtsd.ac.uk/home" TargetMode="External"/><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hyperlink" Target="http://www2.le.ac.uk/offices/ld/resources/writing/writing-resources/reports"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15616" y="1484784"/>
            <a:ext cx="6885384" cy="3773016"/>
          </a:xfrm>
        </p:spPr>
        <p:txBody>
          <a:bodyPr/>
          <a:lstStyle/>
          <a:p>
            <a:pPr eaLnBrk="1" hangingPunct="1"/>
            <a:r>
              <a:rPr lang="en-GB" sz="3200" b="1" dirty="0">
                <a:solidFill>
                  <a:schemeClr val="bg1"/>
                </a:solidFill>
                <a:effectLst>
                  <a:outerShdw blurRad="38100" dist="38100" dir="2700000" algn="tl">
                    <a:srgbClr val="000000">
                      <a:alpha val="43137"/>
                    </a:srgbClr>
                  </a:outerShdw>
                </a:effectLst>
              </a:rPr>
              <a:t>Academic and Employability Skills (ACE) </a:t>
            </a:r>
          </a:p>
          <a:p>
            <a:pPr eaLnBrk="1" hangingPunct="1"/>
            <a:endParaRPr lang="en-GB" altLang="en-US" sz="3200" dirty="0">
              <a:effectLst>
                <a:outerShdw blurRad="38100" dist="38100" dir="2700000" algn="tl">
                  <a:srgbClr val="000000">
                    <a:alpha val="43137"/>
                  </a:srgbClr>
                </a:outerShdw>
              </a:effectLst>
            </a:endParaRPr>
          </a:p>
          <a:p>
            <a:pPr eaLnBrk="1" hangingPunct="1"/>
            <a:r>
              <a:rPr lang="en-GB" altLang="en-US" sz="3200" b="1" dirty="0">
                <a:solidFill>
                  <a:srgbClr val="FFFF00"/>
                </a:solidFill>
                <a:effectLst>
                  <a:outerShdw blurRad="38100" dist="38100" dir="2700000" algn="tl">
                    <a:srgbClr val="000000">
                      <a:alpha val="43137"/>
                    </a:srgbClr>
                  </a:outerShdw>
                </a:effectLst>
              </a:rPr>
              <a:t>Report Writing</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26/11/2024</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99EB7-239E-6393-D14C-4A9DF01B2C81}"/>
              </a:ext>
            </a:extLst>
          </p:cNvPr>
          <p:cNvSpPr>
            <a:spLocks noGrp="1"/>
          </p:cNvSpPr>
          <p:nvPr>
            <p:ph type="title"/>
          </p:nvPr>
        </p:nvSpPr>
        <p:spPr/>
        <p:txBody>
          <a:bodyPr/>
          <a:lstStyle/>
          <a:p>
            <a:r>
              <a:rPr lang="en-GB" dirty="0"/>
              <a:t>Reports</a:t>
            </a:r>
          </a:p>
        </p:txBody>
      </p:sp>
      <p:sp>
        <p:nvSpPr>
          <p:cNvPr id="3" name="Content Placeholder 2">
            <a:extLst>
              <a:ext uri="{FF2B5EF4-FFF2-40B4-BE49-F238E27FC236}">
                <a16:creationId xmlns:a16="http://schemas.microsoft.com/office/drawing/2014/main" id="{117C2201-B6FC-A7D4-C46B-D0B37C16B0BF}"/>
              </a:ext>
            </a:extLst>
          </p:cNvPr>
          <p:cNvSpPr>
            <a:spLocks noGrp="1"/>
          </p:cNvSpPr>
          <p:nvPr>
            <p:ph idx="1"/>
          </p:nvPr>
        </p:nvSpPr>
        <p:spPr/>
        <p:txBody>
          <a:bodyPr/>
          <a:lstStyle/>
          <a:p>
            <a:r>
              <a:rPr lang="en-GB" dirty="0"/>
              <a:t>What is a report?</a:t>
            </a:r>
          </a:p>
          <a:p>
            <a:r>
              <a:rPr lang="en-GB" dirty="0"/>
              <a:t>What is the difference between a report and an essay?</a:t>
            </a:r>
          </a:p>
          <a:p>
            <a:r>
              <a:rPr lang="en-GB" dirty="0"/>
              <a:t>Are there any similarities between reports and essays? What are they?</a:t>
            </a:r>
          </a:p>
        </p:txBody>
      </p:sp>
      <p:sp>
        <p:nvSpPr>
          <p:cNvPr id="4" name="Date Placeholder 3">
            <a:extLst>
              <a:ext uri="{FF2B5EF4-FFF2-40B4-BE49-F238E27FC236}">
                <a16:creationId xmlns:a16="http://schemas.microsoft.com/office/drawing/2014/main" id="{DABC2BBF-2D25-EB5F-E41C-83B587AE5F12}"/>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1002003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What is a report? </a:t>
            </a:r>
            <a:endParaRPr lang="en-GB" b="1" dirty="0"/>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509487" y="1052736"/>
            <a:ext cx="8229600" cy="3916363"/>
          </a:xfrm>
        </p:spPr>
        <p:txBody>
          <a:bodyPr/>
          <a:lstStyle/>
          <a:p>
            <a:r>
              <a:rPr lang="en-US" dirty="0"/>
              <a:t>A document written for a </a:t>
            </a:r>
            <a:r>
              <a:rPr lang="en-US" b="1" dirty="0"/>
              <a:t>clear purpose </a:t>
            </a:r>
            <a:r>
              <a:rPr lang="en-US" dirty="0"/>
              <a:t>and to a </a:t>
            </a:r>
            <a:r>
              <a:rPr lang="en-US" b="1" dirty="0"/>
              <a:t>particular audience</a:t>
            </a:r>
            <a:r>
              <a:rPr lang="en-US" dirty="0"/>
              <a:t>, with specific information and evidence applied to a particular problem, topic, or issue. </a:t>
            </a:r>
          </a:p>
          <a:p>
            <a:r>
              <a:rPr lang="en-US" dirty="0"/>
              <a:t>Unlike an essay which usually </a:t>
            </a:r>
            <a:r>
              <a:rPr lang="en-US" b="1" dirty="0"/>
              <a:t>does not </a:t>
            </a:r>
            <a:r>
              <a:rPr lang="en-US" dirty="0"/>
              <a:t>contain headings, a report has a </a:t>
            </a:r>
            <a:r>
              <a:rPr lang="en-US" b="1" dirty="0"/>
              <a:t>clearly structured format </a:t>
            </a:r>
            <a:r>
              <a:rPr lang="en-US" dirty="0"/>
              <a:t>making use of </a:t>
            </a:r>
            <a:r>
              <a:rPr lang="en-US" b="1" dirty="0">
                <a:solidFill>
                  <a:srgbClr val="00B050"/>
                </a:solidFill>
              </a:rPr>
              <a:t>sections</a:t>
            </a:r>
            <a:r>
              <a:rPr lang="en-US" dirty="0"/>
              <a:t> and </a:t>
            </a:r>
            <a:r>
              <a:rPr lang="en-US" b="1" dirty="0">
                <a:solidFill>
                  <a:srgbClr val="00B050"/>
                </a:solidFill>
              </a:rPr>
              <a:t>headings</a:t>
            </a:r>
            <a:r>
              <a:rPr lang="en-US" dirty="0"/>
              <a:t> so that the information is </a:t>
            </a:r>
            <a:r>
              <a:rPr lang="en-US" b="1" i="1" dirty="0">
                <a:solidFill>
                  <a:srgbClr val="00B050"/>
                </a:solidFill>
              </a:rPr>
              <a:t>easy to locate </a:t>
            </a:r>
            <a:r>
              <a:rPr lang="en-US" dirty="0"/>
              <a:t>and follow. </a:t>
            </a:r>
            <a:endParaRPr lang="en-GB" dirty="0"/>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524902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What is a report? </a:t>
            </a:r>
            <a:endParaRPr lang="en-GB" b="1" dirty="0"/>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33523" y="1268760"/>
            <a:ext cx="8229600" cy="3916363"/>
          </a:xfrm>
        </p:spPr>
        <p:txBody>
          <a:bodyPr/>
          <a:lstStyle/>
          <a:p>
            <a:r>
              <a:rPr lang="en-US" dirty="0"/>
              <a:t>When writing a report you will usually need to </a:t>
            </a:r>
            <a:r>
              <a:rPr lang="en-US" b="1" dirty="0"/>
              <a:t>follow a brief </a:t>
            </a:r>
            <a:r>
              <a:rPr lang="en-US" dirty="0"/>
              <a:t>which provides you with instructions and guidelines. </a:t>
            </a:r>
          </a:p>
          <a:p>
            <a:r>
              <a:rPr lang="en-US" dirty="0"/>
              <a:t>The report brief may outline the purpose, audience and problem or issue that your report must address, together with any specific requirements for format or structure. </a:t>
            </a:r>
            <a:endParaRPr lang="en-GB" dirty="0"/>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73198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Report Writing</a:t>
            </a:r>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33523" y="1268760"/>
            <a:ext cx="8229600" cy="3916363"/>
          </a:xfrm>
        </p:spPr>
        <p:txBody>
          <a:bodyPr/>
          <a:lstStyle/>
          <a:p>
            <a:pPr marL="0" indent="0">
              <a:buNone/>
            </a:pPr>
            <a:r>
              <a:rPr lang="en-US" sz="2800" b="1" dirty="0"/>
              <a:t>Begin with a plan</a:t>
            </a:r>
          </a:p>
          <a:p>
            <a:r>
              <a:rPr lang="en-US" sz="2800" dirty="0"/>
              <a:t>Who are you writing for?</a:t>
            </a:r>
          </a:p>
          <a:p>
            <a:r>
              <a:rPr lang="en-US" sz="2800" dirty="0"/>
              <a:t>What is the context?</a:t>
            </a:r>
          </a:p>
          <a:p>
            <a:r>
              <a:rPr lang="en-US" sz="2800" dirty="0"/>
              <a:t>What outcomes are expected?</a:t>
            </a:r>
          </a:p>
          <a:p>
            <a:r>
              <a:rPr lang="en-US" sz="2800" dirty="0"/>
              <a:t>What information do you have?</a:t>
            </a:r>
          </a:p>
          <a:p>
            <a:r>
              <a:rPr lang="en-US" sz="2800" dirty="0"/>
              <a:t>What research – if any – do you need to conduct?</a:t>
            </a:r>
          </a:p>
          <a:p>
            <a:r>
              <a:rPr lang="en-US" sz="2800" dirty="0"/>
              <a:t>Plan the structure</a:t>
            </a: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9352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dirty="0"/>
              <a:t>Structuring your report</a:t>
            </a:r>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37455" y="1052736"/>
            <a:ext cx="8229600" cy="3916363"/>
          </a:xfrm>
        </p:spPr>
        <p:txBody>
          <a:bodyPr/>
          <a:lstStyle/>
          <a:p>
            <a:r>
              <a:rPr lang="en-US" sz="2800" dirty="0"/>
              <a:t>The main requirement is that the structure is  logical - essential to convey meaning and have impact</a:t>
            </a:r>
          </a:p>
          <a:p>
            <a:r>
              <a:rPr lang="en-US" sz="2800" dirty="0"/>
              <a:t>Structure is the order in which you present your findings, and the headings and sub-headings you use to signal what is coming next to the reader.</a:t>
            </a:r>
          </a:p>
          <a:p>
            <a:r>
              <a:rPr lang="en-US" sz="2800" dirty="0"/>
              <a:t>Divide your report into logical sections</a:t>
            </a: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301411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994037" y="-159158"/>
            <a:ext cx="7263431" cy="841049"/>
          </a:xfrm>
        </p:spPr>
        <p:txBody>
          <a:bodyPr/>
          <a:lstStyle/>
          <a:p>
            <a:r>
              <a:rPr lang="en-US" sz="3600" b="1" dirty="0"/>
              <a:t>Structuring your ACE report</a:t>
            </a: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
        <p:nvSpPr>
          <p:cNvPr id="5" name="TextBox 4">
            <a:extLst>
              <a:ext uri="{FF2B5EF4-FFF2-40B4-BE49-F238E27FC236}">
                <a16:creationId xmlns:a16="http://schemas.microsoft.com/office/drawing/2014/main" id="{ECA149CF-CD1F-4BC3-BD87-62899E764AD8}"/>
              </a:ext>
            </a:extLst>
          </p:cNvPr>
          <p:cNvSpPr txBox="1"/>
          <p:nvPr/>
        </p:nvSpPr>
        <p:spPr>
          <a:xfrm>
            <a:off x="4114800" y="2974019"/>
            <a:ext cx="914400" cy="914400"/>
          </a:xfrm>
          <a:prstGeom prst="rect">
            <a:avLst/>
          </a:prstGeom>
          <a:noFill/>
        </p:spPr>
        <p:txBody>
          <a:bodyPr wrap="square" rtlCol="0">
            <a:spAutoFit/>
          </a:bodyPr>
          <a:lstStyle/>
          <a:p>
            <a:endParaRPr lang="en-GB" dirty="0"/>
          </a:p>
        </p:txBody>
      </p:sp>
      <p:sp>
        <p:nvSpPr>
          <p:cNvPr id="6" name="TextBox 5">
            <a:extLst>
              <a:ext uri="{FF2B5EF4-FFF2-40B4-BE49-F238E27FC236}">
                <a16:creationId xmlns:a16="http://schemas.microsoft.com/office/drawing/2014/main" id="{33001220-DA43-7F1C-BC79-2FDE60BE3D2B}"/>
              </a:ext>
            </a:extLst>
          </p:cNvPr>
          <p:cNvSpPr txBox="1"/>
          <p:nvPr/>
        </p:nvSpPr>
        <p:spPr>
          <a:xfrm>
            <a:off x="250825" y="476672"/>
            <a:ext cx="8713663" cy="5327612"/>
          </a:xfrm>
          <a:prstGeom prst="rect">
            <a:avLst/>
          </a:prstGeom>
          <a:noFill/>
        </p:spPr>
        <p:txBody>
          <a:bodyPr wrap="square">
            <a:spAutoFit/>
          </a:bodyPr>
          <a:lstStyle/>
          <a:p>
            <a:pPr marL="0" indent="0" algn="just" eaLnBrk="1" hangingPunct="1">
              <a:lnSpc>
                <a:spcPct val="90000"/>
              </a:lnSpc>
              <a:buNone/>
            </a:pPr>
            <a:r>
              <a:rPr lang="en-GB" altLang="en-US" sz="1800" b="1" dirty="0">
                <a:latin typeface="Arial"/>
                <a:cs typeface="Arial"/>
              </a:rPr>
              <a:t>Section 1: Introduction </a:t>
            </a:r>
            <a:r>
              <a:rPr lang="en-GB" altLang="en-US" sz="1800" b="1" dirty="0">
                <a:solidFill>
                  <a:srgbClr val="7030A0"/>
                </a:solidFill>
                <a:latin typeface="Arial"/>
                <a:cs typeface="Arial"/>
              </a:rPr>
              <a:t>100-125 Words</a:t>
            </a:r>
          </a:p>
          <a:p>
            <a:pPr marL="0" indent="0" algn="just" eaLnBrk="1" hangingPunct="1">
              <a:lnSpc>
                <a:spcPct val="90000"/>
              </a:lnSpc>
              <a:buNone/>
            </a:pPr>
            <a:r>
              <a:rPr lang="en-GB" altLang="en-US" sz="1800" i="1" dirty="0">
                <a:latin typeface="Arial"/>
                <a:cs typeface="Arial"/>
              </a:rPr>
              <a:t>Briefly introduce the topic chosen (Motivation or Problem Solving or Critical Thinking). Define the topic with a cited definition. Outline your report and what the report will achieve.</a:t>
            </a:r>
          </a:p>
          <a:p>
            <a:pPr algn="just" eaLnBrk="1" hangingPunct="1">
              <a:lnSpc>
                <a:spcPct val="90000"/>
              </a:lnSpc>
              <a:buFont typeface="Wingdings" pitchFamily="2" charset="2"/>
              <a:buNone/>
            </a:pPr>
            <a:r>
              <a:rPr lang="en-GB" altLang="en-US" sz="1800" b="1" dirty="0">
                <a:latin typeface="Arial"/>
                <a:cs typeface="Arial"/>
              </a:rPr>
              <a:t>Section 2.1: Importance in Higher Education </a:t>
            </a:r>
            <a:r>
              <a:rPr lang="en-GB" altLang="en-US" sz="1800" b="1" dirty="0">
                <a:solidFill>
                  <a:srgbClr val="7030A0"/>
                </a:solidFill>
                <a:latin typeface="Arial"/>
                <a:cs typeface="Arial"/>
              </a:rPr>
              <a:t>150-175 Words</a:t>
            </a:r>
          </a:p>
          <a:p>
            <a:pPr algn="just" eaLnBrk="1" hangingPunct="1">
              <a:lnSpc>
                <a:spcPct val="90000"/>
              </a:lnSpc>
              <a:buFont typeface="Wingdings" pitchFamily="2" charset="2"/>
              <a:buNone/>
            </a:pPr>
            <a:r>
              <a:rPr lang="en-GB" altLang="en-US" sz="1800" i="1" dirty="0">
                <a:latin typeface="Arial"/>
                <a:cs typeface="Arial"/>
              </a:rPr>
              <a:t>Explain why this topic is important for students in a higher education context and give specific examples to support your points</a:t>
            </a:r>
          </a:p>
          <a:p>
            <a:pPr algn="just" eaLnBrk="1" hangingPunct="1">
              <a:lnSpc>
                <a:spcPct val="90000"/>
              </a:lnSpc>
              <a:buFont typeface="Wingdings" pitchFamily="2" charset="2"/>
              <a:buNone/>
            </a:pPr>
            <a:r>
              <a:rPr lang="en-GB" altLang="en-US" sz="1800" b="1" dirty="0">
                <a:latin typeface="Arial"/>
                <a:cs typeface="Arial"/>
              </a:rPr>
              <a:t>Section 2.2: Importance in Healthcare Employment </a:t>
            </a:r>
            <a:r>
              <a:rPr lang="en-GB" altLang="en-US" sz="1800" b="1" dirty="0">
                <a:solidFill>
                  <a:srgbClr val="7030A0"/>
                </a:solidFill>
                <a:latin typeface="Arial"/>
                <a:cs typeface="Arial"/>
              </a:rPr>
              <a:t>150-175 Words</a:t>
            </a:r>
          </a:p>
          <a:p>
            <a:pPr algn="just" eaLnBrk="1" hangingPunct="1">
              <a:lnSpc>
                <a:spcPct val="90000"/>
              </a:lnSpc>
              <a:buFont typeface="Wingdings" pitchFamily="2" charset="2"/>
              <a:buNone/>
            </a:pPr>
            <a:r>
              <a:rPr lang="en-GB" altLang="en-US" sz="1800" i="1" dirty="0">
                <a:latin typeface="Arial"/>
                <a:cs typeface="Arial"/>
              </a:rPr>
              <a:t>Explain why this topic is important for people working in healthcare and give specific examples to support your points</a:t>
            </a:r>
          </a:p>
          <a:p>
            <a:pPr algn="just" eaLnBrk="1" hangingPunct="1">
              <a:lnSpc>
                <a:spcPct val="90000"/>
              </a:lnSpc>
              <a:buFont typeface="Wingdings" pitchFamily="2" charset="2"/>
              <a:buNone/>
            </a:pPr>
            <a:r>
              <a:rPr lang="en-GB" altLang="en-US" sz="1800" b="1" dirty="0">
                <a:latin typeface="Arial"/>
                <a:cs typeface="Arial"/>
              </a:rPr>
              <a:t>Section 3: Tools, Techniques or Strategies for improvement/maintenance of this topic </a:t>
            </a:r>
            <a:r>
              <a:rPr lang="en-GB" altLang="en-US" sz="1800" b="1" dirty="0">
                <a:solidFill>
                  <a:srgbClr val="7030A0"/>
                </a:solidFill>
                <a:latin typeface="Arial"/>
                <a:cs typeface="Arial"/>
              </a:rPr>
              <a:t>200 Words</a:t>
            </a:r>
          </a:p>
          <a:p>
            <a:pPr algn="just" eaLnBrk="1" hangingPunct="1">
              <a:lnSpc>
                <a:spcPct val="90000"/>
              </a:lnSpc>
              <a:buFont typeface="Wingdings" pitchFamily="2" charset="2"/>
              <a:buNone/>
            </a:pPr>
            <a:r>
              <a:rPr lang="en-GB" altLang="en-US" sz="1800" i="1" dirty="0">
                <a:latin typeface="Arial"/>
                <a:cs typeface="Arial"/>
              </a:rPr>
              <a:t>Give at least </a:t>
            </a:r>
            <a:r>
              <a:rPr lang="en-GB" altLang="en-US" sz="1800" b="1" dirty="0">
                <a:latin typeface="Arial"/>
                <a:cs typeface="Arial"/>
              </a:rPr>
              <a:t>two research informed suggestions</a:t>
            </a:r>
            <a:r>
              <a:rPr lang="en-GB" altLang="en-US" sz="1800" i="1" dirty="0">
                <a:latin typeface="Arial"/>
                <a:cs typeface="Arial"/>
              </a:rPr>
              <a:t> for how students and healthcare workers can improve their problem solving skills (e.g. mind maps; brainstorming creative solutions) </a:t>
            </a:r>
            <a:r>
              <a:rPr lang="en-GB" altLang="en-US" sz="1800" b="1" i="1" dirty="0">
                <a:latin typeface="Arial"/>
                <a:cs typeface="Arial"/>
              </a:rPr>
              <a:t>or </a:t>
            </a:r>
            <a:r>
              <a:rPr lang="en-GB" altLang="en-US" sz="1800" i="1" dirty="0">
                <a:latin typeface="Arial"/>
                <a:cs typeface="Arial"/>
              </a:rPr>
              <a:t>motivation if they become demotivated (e.g. SMART goals) </a:t>
            </a:r>
            <a:r>
              <a:rPr lang="en-GB" altLang="en-US" sz="1800" b="1" i="1" dirty="0">
                <a:latin typeface="Arial"/>
                <a:cs typeface="Arial"/>
              </a:rPr>
              <a:t>or </a:t>
            </a:r>
            <a:r>
              <a:rPr lang="en-GB" altLang="en-US" sz="1800" i="1" dirty="0">
                <a:latin typeface="Arial"/>
                <a:cs typeface="Arial"/>
              </a:rPr>
              <a:t>critical thinking. This can either be two suggestions which suit both students AND healthcare workers, or one suggestion which is better for students, and one suggestion which is better for healthcare workers (e.g. a specific course)</a:t>
            </a:r>
          </a:p>
          <a:p>
            <a:pPr algn="just" eaLnBrk="1" hangingPunct="1">
              <a:lnSpc>
                <a:spcPct val="90000"/>
              </a:lnSpc>
              <a:buFont typeface="Wingdings" pitchFamily="2" charset="2"/>
              <a:buNone/>
            </a:pPr>
            <a:r>
              <a:rPr lang="en-GB" altLang="en-US" sz="1800" b="1" dirty="0">
                <a:latin typeface="Arial"/>
                <a:cs typeface="Arial"/>
              </a:rPr>
              <a:t>Section 5: Conclusion </a:t>
            </a:r>
            <a:r>
              <a:rPr lang="en-GB" altLang="en-US" sz="1800" b="1" dirty="0">
                <a:solidFill>
                  <a:srgbClr val="7030A0"/>
                </a:solidFill>
                <a:latin typeface="Arial"/>
                <a:cs typeface="Arial"/>
              </a:rPr>
              <a:t>100 Words</a:t>
            </a:r>
          </a:p>
          <a:p>
            <a:pPr algn="just" eaLnBrk="1" hangingPunct="1">
              <a:lnSpc>
                <a:spcPct val="90000"/>
              </a:lnSpc>
              <a:buFont typeface="Wingdings" pitchFamily="2" charset="2"/>
              <a:buNone/>
            </a:pPr>
            <a:r>
              <a:rPr lang="en-GB" altLang="en-US" sz="1800" i="1" dirty="0">
                <a:latin typeface="Arial"/>
                <a:cs typeface="Arial"/>
              </a:rPr>
              <a:t>Summarize the main points of your report and reinforce the topic’s importance</a:t>
            </a:r>
          </a:p>
          <a:p>
            <a:pPr algn="just" eaLnBrk="1" hangingPunct="1">
              <a:lnSpc>
                <a:spcPct val="90000"/>
              </a:lnSpc>
              <a:buFont typeface="Wingdings" pitchFamily="2" charset="2"/>
              <a:buNone/>
            </a:pPr>
            <a:r>
              <a:rPr lang="en-GB" altLang="en-US" b="1" dirty="0">
                <a:solidFill>
                  <a:srgbClr val="7030A0"/>
                </a:solidFill>
                <a:latin typeface="Arial"/>
                <a:cs typeface="Arial"/>
              </a:rPr>
              <a:t>If you follow the maximum suggested word count above it totals 775 </a:t>
            </a:r>
            <a:r>
              <a:rPr lang="en-GB" altLang="en-US" b="1" dirty="0">
                <a:solidFill>
                  <a:srgbClr val="7030A0"/>
                </a:solidFill>
                <a:latin typeface="Arial"/>
                <a:cs typeface="Arial"/>
                <a:sym typeface="Wingdings" pitchFamily="2" charset="2"/>
              </a:rPr>
              <a:t></a:t>
            </a:r>
            <a:endParaRPr lang="en-GB" altLang="en-US" sz="1800" b="1" dirty="0">
              <a:solidFill>
                <a:srgbClr val="7030A0"/>
              </a:solidFill>
              <a:latin typeface="Arial"/>
              <a:cs typeface="Arial"/>
            </a:endParaRPr>
          </a:p>
        </p:txBody>
      </p:sp>
    </p:spTree>
    <p:extLst>
      <p:ext uri="{BB962C8B-B14F-4D97-AF65-F5344CB8AC3E}">
        <p14:creationId xmlns:p14="http://schemas.microsoft.com/office/powerpoint/2010/main" val="1587948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Report Writing</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908721"/>
            <a:ext cx="8229600" cy="4127206"/>
          </a:xfrm>
        </p:spPr>
        <p:txBody>
          <a:bodyPr/>
          <a:lstStyle/>
          <a:p>
            <a:pPr marL="391867" lvl="0" indent="-293247" eaLnBrk="1" hangingPunct="1">
              <a:spcBef>
                <a:spcPct val="0"/>
              </a:spcBef>
              <a:buClr>
                <a:srgbClr val="000000"/>
              </a:buClr>
              <a:buSzPct val="45000"/>
              <a:buFont typeface="Wingdings" charset="2"/>
              <a:buChar char=""/>
              <a:defRPr/>
            </a:pPr>
            <a:r>
              <a:rPr lang="en-GB" sz="2000" spc="-1" dirty="0">
                <a:solidFill>
                  <a:srgbClr val="000000"/>
                </a:solidFill>
                <a:uFill>
                  <a:solidFill>
                    <a:srgbClr val="FFFFFF"/>
                  </a:solidFill>
                </a:uFill>
                <a:latin typeface="Arial"/>
                <a:ea typeface="DejaVu Sans"/>
              </a:rPr>
              <a:t>You should then break down the main points into separate sections, using sub-sections within each point where this helps to clarify the information.</a:t>
            </a:r>
          </a:p>
          <a:p>
            <a:pPr marL="391867" lvl="0" indent="-293247" eaLnBrk="1" hangingPunct="1">
              <a:spcBef>
                <a:spcPct val="0"/>
              </a:spcBef>
              <a:buClr>
                <a:srgbClr val="000000"/>
              </a:buClr>
              <a:buSzPct val="45000"/>
              <a:buFont typeface="Wingdings" charset="2"/>
              <a:buChar char=""/>
              <a:defRPr/>
            </a:pPr>
            <a:endParaRPr lang="en-GB" sz="2000" spc="-1" dirty="0">
              <a:solidFill>
                <a:srgbClr val="000000"/>
              </a:solidFill>
              <a:uFill>
                <a:solidFill>
                  <a:srgbClr val="FFFFFF"/>
                </a:solidFill>
              </a:uFill>
              <a:latin typeface="Arial"/>
              <a:ea typeface="DejaVu Sans"/>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Most reports have a progressive numbering system. The most common system is the decimal notation system. </a:t>
            </a:r>
          </a:p>
          <a:p>
            <a:pPr marL="391867" lvl="0" indent="-293247" eaLnBrk="1" hangingPunct="1">
              <a:spcBef>
                <a:spcPct val="0"/>
              </a:spcBef>
              <a:buClr>
                <a:srgbClr val="000000"/>
              </a:buClr>
              <a:buSzPct val="45000"/>
              <a:buFont typeface="Wingdings" charset="2"/>
              <a:buChar char=""/>
              <a:defRPr/>
            </a:pPr>
            <a:endParaRPr lang="en-GB" sz="2000" dirty="0">
              <a:solidFill>
                <a:prstClr val="black"/>
              </a:solidFill>
              <a:latin typeface="Arial"/>
              <a:ea typeface="华文细黑"/>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The main sections are given single </a:t>
            </a:r>
            <a:r>
              <a:rPr lang="en-GB" sz="2000" dirty="0" err="1">
                <a:solidFill>
                  <a:prstClr val="black"/>
                </a:solidFill>
                <a:latin typeface="Arial"/>
                <a:ea typeface="华文细黑"/>
              </a:rPr>
              <a:t>arabic</a:t>
            </a:r>
            <a:r>
              <a:rPr lang="en-GB" sz="2000" dirty="0">
                <a:solidFill>
                  <a:prstClr val="black"/>
                </a:solidFill>
                <a:latin typeface="Arial"/>
                <a:ea typeface="华文细黑"/>
              </a:rPr>
              <a:t> numbers - 1, 2, 3 and so on.</a:t>
            </a:r>
          </a:p>
          <a:p>
            <a:pPr marL="391867" lvl="0" indent="-293247" eaLnBrk="1" hangingPunct="1">
              <a:spcBef>
                <a:spcPct val="0"/>
              </a:spcBef>
              <a:buClr>
                <a:srgbClr val="000000"/>
              </a:buClr>
              <a:buSzPct val="45000"/>
              <a:buFont typeface="Wingdings" charset="2"/>
              <a:buChar char=""/>
              <a:defRPr/>
            </a:pPr>
            <a:endParaRPr lang="en-GB" sz="2000" dirty="0">
              <a:solidFill>
                <a:prstClr val="black"/>
              </a:solidFill>
              <a:latin typeface="Arial"/>
              <a:ea typeface="华文细黑"/>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Sub-sections are given a decimal number - 1.1, 1.2, 1.3 and so on.</a:t>
            </a:r>
          </a:p>
          <a:p>
            <a:pPr marL="391867" lvl="0" indent="-293247" eaLnBrk="1" hangingPunct="1">
              <a:spcBef>
                <a:spcPct val="0"/>
              </a:spcBef>
              <a:buClr>
                <a:srgbClr val="000000"/>
              </a:buClr>
              <a:buSzPct val="45000"/>
              <a:buFont typeface="Wingdings" charset="2"/>
              <a:buChar char=""/>
              <a:defRPr/>
            </a:pPr>
            <a:endParaRPr lang="en-GB" sz="2000" dirty="0">
              <a:solidFill>
                <a:prstClr val="black"/>
              </a:solidFill>
              <a:latin typeface="Arial"/>
              <a:ea typeface="华文细黑"/>
            </a:endParaRPr>
          </a:p>
          <a:p>
            <a:pPr marL="391867" lvl="0" indent="-293247" eaLnBrk="1" hangingPunct="1">
              <a:spcBef>
                <a:spcPct val="0"/>
              </a:spcBef>
              <a:buClr>
                <a:srgbClr val="000000"/>
              </a:buClr>
              <a:buSzPct val="45000"/>
              <a:buFont typeface="Wingdings" charset="2"/>
              <a:buChar char=""/>
              <a:defRPr/>
            </a:pPr>
            <a:r>
              <a:rPr lang="en-GB" sz="2000" dirty="0">
                <a:solidFill>
                  <a:prstClr val="black"/>
                </a:solidFill>
                <a:latin typeface="Arial"/>
                <a:ea typeface="华文细黑"/>
              </a:rPr>
              <a:t>Sub-sections can be further divided into - 1.1.1, 1.1.2, 1.1.3 and so on.</a:t>
            </a:r>
            <a:endParaRPr lang="en-GB" sz="2000" spc="-1" dirty="0">
              <a:solidFill>
                <a:srgbClr val="000000"/>
              </a:solidFill>
              <a:uFill>
                <a:solidFill>
                  <a:srgbClr val="FFFFFF"/>
                </a:solidFill>
              </a:uFill>
              <a:latin typeface="Arial"/>
              <a:ea typeface="华文细黑"/>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4247962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Report Writing</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908721"/>
            <a:ext cx="8229600" cy="4127206"/>
          </a:xfrm>
        </p:spPr>
        <p:txBody>
          <a:bodyPr/>
          <a:lstStyle/>
          <a:p>
            <a:pPr marL="98620" lvl="0" indent="0" eaLnBrk="1" hangingPunct="1">
              <a:spcBef>
                <a:spcPct val="0"/>
              </a:spcBef>
              <a:buClr>
                <a:srgbClr val="000000"/>
              </a:buClr>
              <a:buSzPct val="45000"/>
              <a:buNone/>
              <a:defRPr/>
            </a:pPr>
            <a:r>
              <a:rPr lang="en-GB" sz="2000" dirty="0">
                <a:solidFill>
                  <a:prstClr val="black"/>
                </a:solidFill>
                <a:latin typeface="Arial"/>
                <a:ea typeface="华文细黑"/>
              </a:rPr>
              <a:t>An example structure would look as follows</a:t>
            </a:r>
            <a:endParaRPr lang="en-GB" sz="2000" spc="-1" dirty="0">
              <a:solidFill>
                <a:srgbClr val="000000"/>
              </a:solidFill>
              <a:uFill>
                <a:solidFill>
                  <a:srgbClr val="FFFFFF"/>
                </a:solidFill>
              </a:uFill>
              <a:latin typeface="Arial"/>
              <a:ea typeface="华文细黑"/>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pic>
        <p:nvPicPr>
          <p:cNvPr id="5" name="Picture 1">
            <a:extLst>
              <a:ext uri="{FF2B5EF4-FFF2-40B4-BE49-F238E27FC236}">
                <a16:creationId xmlns:a16="http://schemas.microsoft.com/office/drawing/2014/main" id="{3A9604D5-84EB-4B9B-A4CE-61AEBAB83B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648995"/>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607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2081065" y="-99392"/>
            <a:ext cx="4979887" cy="644125"/>
          </a:xfrm>
        </p:spPr>
        <p:txBody>
          <a:bodyPr/>
          <a:lstStyle/>
          <a:p>
            <a:r>
              <a:rPr lang="en-US" sz="2800" b="1" dirty="0"/>
              <a:t>Example</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106164" y="114300"/>
            <a:ext cx="8929687" cy="5383937"/>
          </a:xfrm>
        </p:spPr>
        <p:txBody>
          <a:bodyPr/>
          <a:lstStyle/>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1 Introduction</a:t>
            </a: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spc="-1" dirty="0">
                <a:solidFill>
                  <a:srgbClr val="000000"/>
                </a:solidFill>
                <a:uFill>
                  <a:solidFill>
                    <a:srgbClr val="FFFFFF"/>
                  </a:solidFill>
                </a:uFill>
                <a:latin typeface="Arial"/>
                <a:ea typeface="华文细黑" pitchFamily="2" charset="-122"/>
              </a:rPr>
              <a:t>For many students, it can be difficult to learn new skills when they enter university…</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2 Time Management</a:t>
            </a: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3 Importance of Time Management</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3.1 Importance of Time Management for University Students</a:t>
            </a:r>
          </a:p>
          <a:p>
            <a:pPr marL="0" lvl="0" indent="0" eaLnBrk="1" hangingPunct="1">
              <a:spcBef>
                <a:spcPct val="0"/>
              </a:spcBef>
              <a:buNone/>
              <a:defRPr/>
            </a:pPr>
            <a:endParaRPr lang="en-GB" sz="1900" b="1"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3.2 Importance of Time Management for Health and Social Care Workers</a:t>
            </a: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4 Techniques of Time Management</a:t>
            </a: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endParaRPr lang="en-GB" sz="1900" b="1"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4.1 The Pomodoro Technique: University Students</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4.2 The Eisenhower Matrix: Health and Social Care Workers</a:t>
            </a:r>
          </a:p>
          <a:p>
            <a:pPr marL="0" lvl="0" indent="0" eaLnBrk="1" hangingPunct="1">
              <a:spcBef>
                <a:spcPct val="0"/>
              </a:spcBef>
              <a:buNone/>
              <a:defRPr/>
            </a:pPr>
            <a:endParaRPr lang="en-GB" sz="1900" spc="-1" dirty="0">
              <a:solidFill>
                <a:srgbClr val="000000"/>
              </a:solidFill>
              <a:uFill>
                <a:solidFill>
                  <a:srgbClr val="FFFFFF"/>
                </a:solidFill>
              </a:uFill>
              <a:latin typeface="Arial"/>
              <a:ea typeface="华文细黑" pitchFamily="2" charset="-122"/>
            </a:endParaRPr>
          </a:p>
          <a:p>
            <a:pPr marL="0" lvl="0" indent="0" eaLnBrk="1" hangingPunct="1">
              <a:spcBef>
                <a:spcPct val="0"/>
              </a:spcBef>
              <a:buNone/>
              <a:defRPr/>
            </a:pPr>
            <a:r>
              <a:rPr lang="en-GB" sz="1900" b="1" spc="-1" dirty="0">
                <a:solidFill>
                  <a:srgbClr val="000000"/>
                </a:solidFill>
                <a:uFill>
                  <a:solidFill>
                    <a:srgbClr val="FFFFFF"/>
                  </a:solidFill>
                </a:uFill>
                <a:latin typeface="Arial"/>
                <a:ea typeface="华文细黑" pitchFamily="2" charset="-122"/>
              </a:rPr>
              <a:t>5 Conclusion</a:t>
            </a:r>
            <a:endParaRPr lang="en-GB" sz="1900" spc="-1" dirty="0">
              <a:solidFill>
                <a:srgbClr val="000000"/>
              </a:solidFill>
              <a:uFill>
                <a:solidFill>
                  <a:srgbClr val="FFFFFF"/>
                </a:solidFill>
              </a:uFill>
              <a:latin typeface="Arial"/>
              <a:ea typeface="华文细黑" pitchFamily="2" charset="-122"/>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1477314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4000" b="1" dirty="0"/>
              <a:t>Title page </a:t>
            </a:r>
            <a:endParaRPr lang="en-GB" sz="4000" b="1" dirty="0"/>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1119563"/>
            <a:ext cx="8229600" cy="3916363"/>
          </a:xfrm>
        </p:spPr>
        <p:txBody>
          <a:bodyPr/>
          <a:lstStyle/>
          <a:p>
            <a:pPr eaLnBrk="1" hangingPunct="1">
              <a:defRPr/>
            </a:pPr>
            <a:r>
              <a:rPr lang="en-GB" sz="2400" dirty="0"/>
              <a:t>Should briefly and clearly describe the purpose of the report. Other details you may include could be your name, the date and for whom the report is written.</a:t>
            </a:r>
          </a:p>
          <a:p>
            <a:pPr eaLnBrk="1" hangingPunct="1">
              <a:defRPr/>
            </a:pPr>
            <a:endParaRPr lang="en-GB" dirty="0"/>
          </a:p>
          <a:p>
            <a:pPr eaLnBrk="1" hangingPunct="1">
              <a:defRPr/>
            </a:pPr>
            <a:endParaRPr lang="en-GB" spc="-1" dirty="0">
              <a:solidFill>
                <a:srgbClr val="000000"/>
              </a:solidFill>
              <a:uFill>
                <a:solidFill>
                  <a:srgbClr val="FFFFFF"/>
                </a:solidFill>
              </a:uFill>
              <a:ea typeface="DejaVu Sans"/>
            </a:endParaRPr>
          </a:p>
          <a:p>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
        <p:nvSpPr>
          <p:cNvPr id="7" name="TextBox 6">
            <a:extLst>
              <a:ext uri="{FF2B5EF4-FFF2-40B4-BE49-F238E27FC236}">
                <a16:creationId xmlns:a16="http://schemas.microsoft.com/office/drawing/2014/main" id="{FD665FAB-FCC6-B302-2459-93D23CE3BD48}"/>
              </a:ext>
            </a:extLst>
          </p:cNvPr>
          <p:cNvSpPr txBox="1"/>
          <p:nvPr/>
        </p:nvSpPr>
        <p:spPr>
          <a:xfrm>
            <a:off x="3275856" y="2348880"/>
            <a:ext cx="2304257" cy="3231654"/>
          </a:xfrm>
          <a:prstGeom prst="rect">
            <a:avLst/>
          </a:prstGeom>
          <a:noFill/>
          <a:ln w="28575">
            <a:solidFill>
              <a:srgbClr val="002060"/>
            </a:solidFill>
          </a:ln>
        </p:spPr>
        <p:txBody>
          <a:bodyPr wrap="square" rtlCol="0">
            <a:spAutoFit/>
          </a:bodyPr>
          <a:lstStyle/>
          <a:p>
            <a:endParaRPr lang="en-GB" sz="1200" dirty="0"/>
          </a:p>
          <a:p>
            <a:endParaRPr lang="en-GB" sz="1200" dirty="0"/>
          </a:p>
          <a:p>
            <a:pPr algn="ctr"/>
            <a:r>
              <a:rPr lang="en-GB" sz="1200" dirty="0"/>
              <a:t>Academic and Employability Skills Report</a:t>
            </a:r>
          </a:p>
          <a:p>
            <a:endParaRPr lang="en-GB" sz="1200" dirty="0"/>
          </a:p>
          <a:p>
            <a:endParaRPr lang="en-GB" sz="1200" dirty="0"/>
          </a:p>
          <a:p>
            <a:r>
              <a:rPr lang="en-GB" sz="1200" dirty="0"/>
              <a:t>Name: </a:t>
            </a:r>
          </a:p>
          <a:p>
            <a:r>
              <a:rPr lang="en-GB" sz="1200" dirty="0"/>
              <a:t>Student ID: </a:t>
            </a:r>
          </a:p>
          <a:p>
            <a:r>
              <a:rPr lang="en-GB" sz="1200" dirty="0"/>
              <a:t>Module Code: </a:t>
            </a:r>
          </a:p>
          <a:p>
            <a:r>
              <a:rPr lang="en-GB" sz="1200" dirty="0"/>
              <a:t>Module: </a:t>
            </a:r>
          </a:p>
          <a:p>
            <a:r>
              <a:rPr lang="en-GB" sz="1200" dirty="0"/>
              <a:t>Lecturer: </a:t>
            </a:r>
            <a:endParaRPr lang="en-GB" dirty="0"/>
          </a:p>
          <a:p>
            <a:pPr algn="ctr"/>
            <a:r>
              <a:rPr lang="en-GB" sz="1200" dirty="0"/>
              <a:t>			</a:t>
            </a:r>
          </a:p>
          <a:p>
            <a:pPr algn="ctr"/>
            <a:r>
              <a:rPr lang="en-GB" sz="1200" dirty="0"/>
              <a:t>Submitted on:    </a:t>
            </a:r>
          </a:p>
          <a:p>
            <a:endParaRPr lang="en-GB" dirty="0"/>
          </a:p>
          <a:p>
            <a:endParaRPr lang="en-GB" dirty="0"/>
          </a:p>
        </p:txBody>
      </p:sp>
    </p:spTree>
    <p:extLst>
      <p:ext uri="{BB962C8B-B14F-4D97-AF65-F5344CB8AC3E}">
        <p14:creationId xmlns:p14="http://schemas.microsoft.com/office/powerpoint/2010/main" val="36499329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dirty="0"/>
              <a:t>Table of Contents</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1119563"/>
            <a:ext cx="8229600" cy="3916363"/>
          </a:xfrm>
        </p:spPr>
        <p:txBody>
          <a:bodyPr/>
          <a:lstStyle/>
          <a:p>
            <a:pPr marL="0" indent="0" eaLnBrk="1" hangingPunct="1">
              <a:buNone/>
              <a:defRPr/>
            </a:pPr>
            <a:r>
              <a:rPr lang="en-GB" sz="2400" dirty="0"/>
              <a:t>The contents page should list the different sections and/or headings together with the page numbers. </a:t>
            </a:r>
          </a:p>
          <a:p>
            <a:pPr eaLnBrk="1" hangingPunct="1">
              <a:defRPr/>
            </a:pPr>
            <a:r>
              <a:rPr lang="en-GB" sz="2400" dirty="0"/>
              <a:t>should be presented in such a way that the reader can quickly scan the list of headings and locate a particular part of the report. </a:t>
            </a:r>
          </a:p>
          <a:p>
            <a:pPr eaLnBrk="1" hangingPunct="1">
              <a:defRPr/>
            </a:pPr>
            <a:r>
              <a:rPr lang="en-GB" sz="2400" dirty="0"/>
              <a:t>number section headings and subheadings in addition to providing page references. </a:t>
            </a:r>
          </a:p>
          <a:p>
            <a:pPr eaLnBrk="1" hangingPunct="1">
              <a:defRPr/>
            </a:pPr>
            <a:r>
              <a:rPr lang="en-GB" sz="2400" dirty="0"/>
              <a:t>use a consistent numbering system throughout. </a:t>
            </a:r>
            <a:endParaRPr lang="en-GB" sz="2400" spc="-1" dirty="0">
              <a:solidFill>
                <a:srgbClr val="000000"/>
              </a:solidFill>
              <a:uFill>
                <a:solidFill>
                  <a:srgbClr val="FFFFFF"/>
                </a:solidFill>
              </a:uFill>
              <a:ea typeface="DejaVu Sans"/>
            </a:endParaRPr>
          </a:p>
          <a:p>
            <a:pPr eaLnBrk="1" hangingPunct="1">
              <a:defRPr/>
            </a:pPr>
            <a:endParaRPr lang="en-GB" dirty="0"/>
          </a:p>
          <a:p>
            <a:pPr eaLnBrk="1" hangingPunct="1">
              <a:defRPr/>
            </a:pPr>
            <a:endParaRPr lang="en-GB" spc="-1" dirty="0">
              <a:solidFill>
                <a:srgbClr val="000000"/>
              </a:solidFill>
              <a:uFill>
                <a:solidFill>
                  <a:srgbClr val="FFFFFF"/>
                </a:solidFill>
              </a:uFill>
              <a:ea typeface="DejaVu Sans"/>
            </a:endParaRPr>
          </a:p>
          <a:p>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10478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F4EFE-B70A-9375-34F1-517E24B5198C}"/>
              </a:ext>
            </a:extLst>
          </p:cNvPr>
          <p:cNvSpPr>
            <a:spLocks noGrp="1"/>
          </p:cNvSpPr>
          <p:nvPr>
            <p:ph type="title"/>
          </p:nvPr>
        </p:nvSpPr>
        <p:spPr/>
        <p:txBody>
          <a:bodyPr/>
          <a:lstStyle/>
          <a:p>
            <a:r>
              <a:rPr lang="en-GB" sz="3600" b="1" dirty="0"/>
              <a:t>Table of Contents Example</a:t>
            </a:r>
          </a:p>
        </p:txBody>
      </p:sp>
      <p:sp>
        <p:nvSpPr>
          <p:cNvPr id="4" name="Date Placeholder 3">
            <a:extLst>
              <a:ext uri="{FF2B5EF4-FFF2-40B4-BE49-F238E27FC236}">
                <a16:creationId xmlns:a16="http://schemas.microsoft.com/office/drawing/2014/main" id="{84E95599-D5F4-1197-613C-1C97C7713494}"/>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
        <p:nvSpPr>
          <p:cNvPr id="5" name="TextBox 4">
            <a:extLst>
              <a:ext uri="{FF2B5EF4-FFF2-40B4-BE49-F238E27FC236}">
                <a16:creationId xmlns:a16="http://schemas.microsoft.com/office/drawing/2014/main" id="{BD8435AD-2690-2F5C-8866-928FA88E7A68}"/>
              </a:ext>
            </a:extLst>
          </p:cNvPr>
          <p:cNvSpPr txBox="1"/>
          <p:nvPr/>
        </p:nvSpPr>
        <p:spPr>
          <a:xfrm>
            <a:off x="2987824" y="1417638"/>
            <a:ext cx="3096344" cy="4214744"/>
          </a:xfrm>
          <a:prstGeom prst="rect">
            <a:avLst/>
          </a:prstGeom>
          <a:noFill/>
          <a:ln w="19050">
            <a:solidFill>
              <a:srgbClr val="002060"/>
            </a:solidFill>
          </a:ln>
        </p:spPr>
        <p:txBody>
          <a:bodyPr wrap="square" rtlCol="0">
            <a:spAutoFit/>
          </a:bodyPr>
          <a:lstStyle/>
          <a:p>
            <a:pPr algn="just">
              <a:lnSpc>
                <a:spcPct val="107000"/>
              </a:lnSpc>
              <a:spcAft>
                <a:spcPts val="800"/>
              </a:spcAft>
            </a:pPr>
            <a:r>
              <a:rPr lang="en-GB" sz="1400" b="1" kern="100" dirty="0">
                <a:effectLst/>
                <a:ea typeface="DengXian" panose="02010600030101010101" pitchFamily="2" charset="-122"/>
              </a:rPr>
              <a:t>Table of Contents</a:t>
            </a:r>
            <a:endParaRPr lang="en-GB" sz="1400" kern="100" dirty="0">
              <a:effectLst/>
              <a:ea typeface="DengXian" panose="02010600030101010101" pitchFamily="2" charset="-122"/>
            </a:endParaRPr>
          </a:p>
          <a:p>
            <a:pPr algn="just">
              <a:lnSpc>
                <a:spcPct val="107000"/>
              </a:lnSpc>
              <a:spcAft>
                <a:spcPts val="800"/>
              </a:spcAft>
            </a:pPr>
            <a:r>
              <a:rPr lang="en-GB" sz="1400" b="1" kern="100" dirty="0">
                <a:effectLst/>
                <a:ea typeface="DengXian" panose="02010600030101010101" pitchFamily="2" charset="-122"/>
              </a:rPr>
              <a:t> </a:t>
            </a:r>
            <a:endParaRPr lang="en-GB" sz="1400" kern="100" dirty="0">
              <a:effectLst/>
              <a:ea typeface="DengXian" panose="02010600030101010101" pitchFamily="2" charset="-122"/>
            </a:endParaRPr>
          </a:p>
          <a:p>
            <a:pPr lvl="0" algn="just">
              <a:lnSpc>
                <a:spcPct val="107000"/>
              </a:lnSpc>
            </a:pPr>
            <a:r>
              <a:rPr lang="en-GB" sz="1400" kern="100" dirty="0">
                <a:effectLst/>
                <a:ea typeface="DengXian" panose="02010600030101010101" pitchFamily="2" charset="-122"/>
              </a:rPr>
              <a:t>1    Introduction……………….…3</a:t>
            </a:r>
          </a:p>
          <a:p>
            <a:pPr lvl="0" algn="just">
              <a:lnSpc>
                <a:spcPct val="107000"/>
              </a:lnSpc>
            </a:pPr>
            <a:r>
              <a:rPr lang="en-GB" sz="1400" kern="100" dirty="0">
                <a:effectLst/>
                <a:ea typeface="DengXian" panose="02010600030101010101" pitchFamily="2" charset="-122"/>
              </a:rPr>
              <a:t>2</a:t>
            </a:r>
            <a:r>
              <a:rPr lang="en-GB" sz="1400" kern="100" dirty="0">
                <a:ea typeface="DengXian" panose="02010600030101010101" pitchFamily="2" charset="-122"/>
              </a:rPr>
              <a:t>.  </a:t>
            </a:r>
            <a:r>
              <a:rPr lang="en-GB" sz="1400" kern="100" dirty="0">
                <a:effectLst/>
                <a:ea typeface="DengXian" panose="02010600030101010101" pitchFamily="2" charset="-122"/>
              </a:rPr>
              <a:t> </a:t>
            </a:r>
            <a:r>
              <a:rPr lang="en-GB" sz="1400" b="1" kern="100" dirty="0">
                <a:effectLst/>
                <a:ea typeface="DengXian" panose="02010600030101010101" pitchFamily="2" charset="-122"/>
              </a:rPr>
              <a:t>Motivation</a:t>
            </a:r>
            <a:r>
              <a:rPr lang="en-GB" sz="1400" kern="100" dirty="0">
                <a:effectLst/>
                <a:ea typeface="DengXian" panose="02010600030101010101" pitchFamily="2" charset="-122"/>
              </a:rPr>
              <a:t>.............................4</a:t>
            </a:r>
          </a:p>
          <a:p>
            <a:pPr lvl="0">
              <a:lnSpc>
                <a:spcPct val="107000"/>
              </a:lnSpc>
            </a:pPr>
            <a:r>
              <a:rPr lang="en-GB" sz="1400" kern="100" dirty="0">
                <a:effectLst/>
                <a:ea typeface="DengXian" panose="02010600030101010101" pitchFamily="2" charset="-122"/>
              </a:rPr>
              <a:t>2.1 Intrinsic Motivation……….....4</a:t>
            </a:r>
          </a:p>
          <a:p>
            <a:pPr lvl="0">
              <a:lnSpc>
                <a:spcPct val="107000"/>
              </a:lnSpc>
            </a:pPr>
            <a:r>
              <a:rPr lang="en-GB" sz="1400" kern="100" dirty="0">
                <a:ea typeface="DengXian" panose="02010600030101010101" pitchFamily="2" charset="-122"/>
              </a:rPr>
              <a:t>2.2 </a:t>
            </a:r>
            <a:r>
              <a:rPr lang="en-GB" sz="1400" kern="100" dirty="0">
                <a:effectLst/>
                <a:ea typeface="DengXian" panose="02010600030101010101" pitchFamily="2" charset="-122"/>
              </a:rPr>
              <a:t>Extrinsic Motivation…………5 </a:t>
            </a:r>
          </a:p>
          <a:p>
            <a:pPr marL="228600" lvl="0" indent="-228600">
              <a:lnSpc>
                <a:spcPct val="107000"/>
              </a:lnSpc>
              <a:buAutoNum type="arabicPlain" startAt="3"/>
            </a:pPr>
            <a:r>
              <a:rPr lang="en-GB" sz="1400" kern="100" dirty="0">
                <a:effectLst/>
                <a:ea typeface="DengXian" panose="02010600030101010101" pitchFamily="2" charset="-122"/>
              </a:rPr>
              <a:t> </a:t>
            </a:r>
            <a:r>
              <a:rPr lang="en-GB" sz="1400" b="1" kern="100" dirty="0">
                <a:effectLst/>
                <a:ea typeface="DengXian" panose="02010600030101010101" pitchFamily="2" charset="-122"/>
              </a:rPr>
              <a:t>Importance of Motivation</a:t>
            </a:r>
            <a:r>
              <a:rPr lang="en-GB" sz="1400" kern="100" dirty="0">
                <a:effectLst/>
                <a:ea typeface="DengXian" panose="02010600030101010101" pitchFamily="2" charset="-122"/>
              </a:rPr>
              <a:t>……5</a:t>
            </a:r>
          </a:p>
          <a:p>
            <a:pPr lvl="0">
              <a:lnSpc>
                <a:spcPct val="107000"/>
              </a:lnSpc>
            </a:pPr>
            <a:r>
              <a:rPr lang="en-GB" sz="1400" kern="100" dirty="0">
                <a:ea typeface="DengXian" panose="02010600030101010101" pitchFamily="2" charset="-122"/>
              </a:rPr>
              <a:t>3.1 Importance of Motivation </a:t>
            </a:r>
            <a:r>
              <a:rPr lang="en-GB" sz="1400" kern="100" dirty="0">
                <a:effectLst/>
                <a:ea typeface="DengXian" panose="02010600030101010101" pitchFamily="2" charset="-122"/>
              </a:rPr>
              <a:t>at </a:t>
            </a:r>
          </a:p>
          <a:p>
            <a:pPr lvl="0">
              <a:lnSpc>
                <a:spcPct val="107000"/>
              </a:lnSpc>
            </a:pPr>
            <a:r>
              <a:rPr lang="en-GB" sz="1400" kern="100" dirty="0">
                <a:ea typeface="DengXian" panose="02010600030101010101" pitchFamily="2" charset="-122"/>
              </a:rPr>
              <a:t>      </a:t>
            </a:r>
            <a:r>
              <a:rPr lang="en-GB" sz="1400" kern="100" dirty="0">
                <a:effectLst/>
                <a:ea typeface="DengXian" panose="02010600030101010101" pitchFamily="2" charset="-122"/>
              </a:rPr>
              <a:t>University………………….....6</a:t>
            </a:r>
          </a:p>
          <a:p>
            <a:pPr lvl="0">
              <a:lnSpc>
                <a:spcPct val="107000"/>
              </a:lnSpc>
            </a:pPr>
            <a:r>
              <a:rPr lang="en-GB" sz="1400" kern="100" dirty="0">
                <a:effectLst/>
                <a:ea typeface="DengXian" panose="02010600030101010101" pitchFamily="2" charset="-122"/>
              </a:rPr>
              <a:t>3.2 Importance of Motivation at</a:t>
            </a:r>
          </a:p>
          <a:p>
            <a:pPr lvl="0">
              <a:lnSpc>
                <a:spcPct val="107000"/>
              </a:lnSpc>
            </a:pPr>
            <a:r>
              <a:rPr lang="en-GB" sz="1400" kern="100" dirty="0">
                <a:effectLst/>
                <a:ea typeface="DengXian" panose="02010600030101010101" pitchFamily="2" charset="-122"/>
              </a:rPr>
              <a:t>       Work………………………….6</a:t>
            </a:r>
          </a:p>
          <a:p>
            <a:pPr lvl="0">
              <a:lnSpc>
                <a:spcPct val="107000"/>
              </a:lnSpc>
            </a:pPr>
            <a:r>
              <a:rPr lang="en-GB" sz="1400" kern="100" dirty="0">
                <a:effectLst/>
                <a:ea typeface="DengXian" panose="02010600030101010101" pitchFamily="2" charset="-122"/>
              </a:rPr>
              <a:t>4    </a:t>
            </a:r>
            <a:r>
              <a:rPr lang="en-GB" sz="1400" b="1" kern="100" dirty="0">
                <a:effectLst/>
                <a:ea typeface="DengXian" panose="02010600030101010101" pitchFamily="2" charset="-122"/>
              </a:rPr>
              <a:t>Techniques for Motivation</a:t>
            </a:r>
            <a:r>
              <a:rPr lang="en-GB" sz="1400" kern="100" dirty="0">
                <a:effectLst/>
                <a:ea typeface="DengXian" panose="02010600030101010101" pitchFamily="2" charset="-122"/>
              </a:rPr>
              <a:t>......</a:t>
            </a:r>
            <a:r>
              <a:rPr lang="en-GB" sz="1400" kern="100" dirty="0">
                <a:ea typeface="DengXian" panose="02010600030101010101" pitchFamily="2" charset="-122"/>
              </a:rPr>
              <a:t>7</a:t>
            </a:r>
            <a:endParaRPr lang="en-GB" sz="1400" kern="100" dirty="0">
              <a:effectLst/>
              <a:ea typeface="DengXian" panose="02010600030101010101" pitchFamily="2" charset="-122"/>
            </a:endParaRPr>
          </a:p>
          <a:p>
            <a:pPr marL="228600" lvl="0" indent="-228600" algn="just">
              <a:lnSpc>
                <a:spcPct val="107000"/>
              </a:lnSpc>
              <a:spcAft>
                <a:spcPts val="800"/>
              </a:spcAft>
              <a:buAutoNum type="arabicPlain" startAt="5"/>
            </a:pPr>
            <a:r>
              <a:rPr lang="en-GB" sz="1400" kern="100" dirty="0">
                <a:effectLst/>
                <a:ea typeface="DengXian" panose="02010600030101010101" pitchFamily="2" charset="-122"/>
              </a:rPr>
              <a:t>  Conclusion……………………8</a:t>
            </a:r>
            <a:endParaRPr lang="en-GB" sz="1400" kern="100" dirty="0">
              <a:ea typeface="DengXian" panose="02010600030101010101" pitchFamily="2" charset="-122"/>
            </a:endParaRPr>
          </a:p>
          <a:p>
            <a:pPr marL="228600" lvl="0" indent="-228600" algn="just">
              <a:lnSpc>
                <a:spcPct val="107000"/>
              </a:lnSpc>
              <a:spcAft>
                <a:spcPts val="800"/>
              </a:spcAft>
              <a:buAutoNum type="arabicPlain" startAt="5"/>
            </a:pPr>
            <a:r>
              <a:rPr lang="en-GB" sz="1400" kern="100" dirty="0">
                <a:effectLst/>
                <a:ea typeface="DengXian" panose="02010600030101010101" pitchFamily="2" charset="-122"/>
              </a:rPr>
              <a:t>References…………………....7</a:t>
            </a:r>
          </a:p>
          <a:p>
            <a:pPr lvl="0" algn="just">
              <a:lnSpc>
                <a:spcPct val="107000"/>
              </a:lnSpc>
              <a:spcAft>
                <a:spcPts val="800"/>
              </a:spcAft>
            </a:pPr>
            <a:endParaRPr lang="en-GB" sz="1200" kern="100" dirty="0">
              <a:effectLst/>
              <a:latin typeface="Calibri" panose="020F0502020204030204" pitchFamily="34" charset="0"/>
              <a:ea typeface="DengXian" panose="02010600030101010101" pitchFamily="2" charset="-122"/>
              <a:cs typeface="Arial" panose="020B0604020202020204" pitchFamily="34" charset="0"/>
            </a:endParaRPr>
          </a:p>
          <a:p>
            <a:r>
              <a:rPr lang="en-GB" sz="1200" dirty="0"/>
              <a:t> </a:t>
            </a:r>
          </a:p>
        </p:txBody>
      </p:sp>
    </p:spTree>
    <p:extLst>
      <p:ext uri="{BB962C8B-B14F-4D97-AF65-F5344CB8AC3E}">
        <p14:creationId xmlns:p14="http://schemas.microsoft.com/office/powerpoint/2010/main" val="875774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F90D5-25FC-32E9-A195-6007B3BD6AF8}"/>
              </a:ext>
            </a:extLst>
          </p:cNvPr>
          <p:cNvSpPr>
            <a:spLocks noGrp="1"/>
          </p:cNvSpPr>
          <p:nvPr>
            <p:ph type="title"/>
          </p:nvPr>
        </p:nvSpPr>
        <p:spPr/>
        <p:txBody>
          <a:bodyPr/>
          <a:lstStyle/>
          <a:p>
            <a:r>
              <a:rPr lang="en-GB" dirty="0"/>
              <a:t>Introductions</a:t>
            </a:r>
          </a:p>
        </p:txBody>
      </p:sp>
      <p:sp>
        <p:nvSpPr>
          <p:cNvPr id="4" name="Date Placeholder 3">
            <a:extLst>
              <a:ext uri="{FF2B5EF4-FFF2-40B4-BE49-F238E27FC236}">
                <a16:creationId xmlns:a16="http://schemas.microsoft.com/office/drawing/2014/main" id="{AD2EDB9B-81FB-45FF-F10D-1AB09AC1AB3C}"/>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
        <p:nvSpPr>
          <p:cNvPr id="5" name="Content Placeholder 2">
            <a:extLst>
              <a:ext uri="{FF2B5EF4-FFF2-40B4-BE49-F238E27FC236}">
                <a16:creationId xmlns:a16="http://schemas.microsoft.com/office/drawing/2014/main" id="{7EA7B5B5-D05B-CBDA-BF44-787B315CAE7C}"/>
              </a:ext>
            </a:extLst>
          </p:cNvPr>
          <p:cNvSpPr>
            <a:spLocks noGrp="1"/>
          </p:cNvSpPr>
          <p:nvPr>
            <p:ph idx="1"/>
          </p:nvPr>
        </p:nvSpPr>
        <p:spPr>
          <a:xfrm>
            <a:off x="431287" y="1340768"/>
            <a:ext cx="8229600" cy="3916363"/>
          </a:xfrm>
        </p:spPr>
        <p:txBody>
          <a:bodyPr rtlCol="0">
            <a:normAutofit fontScale="85000" lnSpcReduction="20000"/>
          </a:bodyPr>
          <a:lstStyle/>
          <a:p>
            <a:pPr marL="0" indent="0" eaLnBrk="1" fontAlgn="auto" hangingPunct="1">
              <a:spcAft>
                <a:spcPts val="0"/>
              </a:spcAft>
              <a:buNone/>
              <a:defRPr/>
            </a:pPr>
            <a:r>
              <a:rPr lang="en-GB" dirty="0">
                <a:solidFill>
                  <a:srgbClr val="003366"/>
                </a:solidFill>
                <a:latin typeface="Raleway" panose="020B0503030101060003" pitchFamily="34" charset="0"/>
              </a:rPr>
              <a:t>In pairs / small groups, discuss the following</a:t>
            </a:r>
            <a:r>
              <a:rPr lang="en-US" b="1" dirty="0">
                <a:solidFill>
                  <a:srgbClr val="FF0000"/>
                </a:solidFill>
                <a:latin typeface="Raleway" panose="020B0503030101060003" pitchFamily="34" charset="0"/>
              </a:rPr>
              <a:t> WORKSHEET </a:t>
            </a:r>
            <a:r>
              <a:rPr lang="en-GB" dirty="0">
                <a:solidFill>
                  <a:srgbClr val="003366"/>
                </a:solidFill>
                <a:latin typeface="Raleway" panose="020B0503030101060003" pitchFamily="34" charset="0"/>
              </a:rPr>
              <a:t>:</a:t>
            </a:r>
          </a:p>
          <a:p>
            <a:pPr marL="0" indent="0" eaLnBrk="1" fontAlgn="auto" hangingPunct="1">
              <a:spcAft>
                <a:spcPts val="0"/>
              </a:spcAft>
              <a:buFont typeface="Arial" panose="020B0604020202020204" pitchFamily="34" charset="0"/>
              <a:buNone/>
              <a:defRPr/>
            </a:pPr>
            <a:endParaRPr lang="en-GB" dirty="0">
              <a:solidFill>
                <a:srgbClr val="003366"/>
              </a:solidFill>
              <a:latin typeface="Raleway" panose="020B0503030101060003" pitchFamily="34" charset="0"/>
            </a:endParaRP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Why is an </a:t>
            </a:r>
            <a:r>
              <a:rPr lang="en-GB" dirty="0">
                <a:solidFill>
                  <a:srgbClr val="0070C0"/>
                </a:solidFill>
                <a:latin typeface="Raleway" panose="020B0503030101060003" pitchFamily="34" charset="0"/>
              </a:rPr>
              <a:t>introductory section </a:t>
            </a:r>
            <a:r>
              <a:rPr lang="en-GB" dirty="0">
                <a:solidFill>
                  <a:srgbClr val="003366"/>
                </a:solidFill>
                <a:latin typeface="Raleway" panose="020B0503030101060003" pitchFamily="34" charset="0"/>
              </a:rPr>
              <a:t>important in a piece of writing? How does it help the readers?</a:t>
            </a: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What do you think should go in an </a:t>
            </a:r>
            <a:r>
              <a:rPr lang="en-GB" dirty="0">
                <a:solidFill>
                  <a:srgbClr val="0070C0"/>
                </a:solidFill>
                <a:latin typeface="Raleway" panose="020B0503030101060003" pitchFamily="34" charset="0"/>
              </a:rPr>
              <a:t>introduction</a:t>
            </a:r>
            <a:r>
              <a:rPr lang="en-GB" dirty="0">
                <a:solidFill>
                  <a:srgbClr val="003366"/>
                </a:solidFill>
                <a:latin typeface="Raleway" panose="020B0503030101060003" pitchFamily="34" charset="0"/>
              </a:rPr>
              <a:t>? What is the </a:t>
            </a:r>
            <a:r>
              <a:rPr lang="en-GB" dirty="0">
                <a:solidFill>
                  <a:srgbClr val="0070C0"/>
                </a:solidFill>
                <a:latin typeface="Raleway" panose="020B0503030101060003" pitchFamily="34" charset="0"/>
              </a:rPr>
              <a:t>purpose </a:t>
            </a:r>
            <a:r>
              <a:rPr lang="en-GB" dirty="0">
                <a:solidFill>
                  <a:srgbClr val="003366"/>
                </a:solidFill>
                <a:latin typeface="Raleway" panose="020B0503030101060003" pitchFamily="34" charset="0"/>
              </a:rPr>
              <a:t>of each sentence/part in an introduction?</a:t>
            </a: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What </a:t>
            </a:r>
            <a:r>
              <a:rPr lang="en-GB" dirty="0">
                <a:solidFill>
                  <a:srgbClr val="0070C0"/>
                </a:solidFill>
                <a:latin typeface="Raleway" panose="020B0503030101060003" pitchFamily="34" charset="0"/>
              </a:rPr>
              <a:t>%</a:t>
            </a:r>
            <a:r>
              <a:rPr lang="en-GB" dirty="0">
                <a:solidFill>
                  <a:srgbClr val="003366"/>
                </a:solidFill>
                <a:latin typeface="Raleway" panose="020B0503030101060003" pitchFamily="34" charset="0"/>
              </a:rPr>
              <a:t> of the whole work should an introduction be? </a:t>
            </a:r>
          </a:p>
          <a:p>
            <a:pPr marL="0" indent="0" eaLnBrk="1" fontAlgn="auto" hangingPunct="1">
              <a:spcAft>
                <a:spcPts val="0"/>
              </a:spcAft>
              <a:buFont typeface="Arial" panose="020B0604020202020204" pitchFamily="34" charset="0"/>
              <a:buNone/>
              <a:defRPr/>
            </a:pPr>
            <a:endParaRPr lang="en-GB" sz="2000" dirty="0">
              <a:solidFill>
                <a:srgbClr val="FF0000"/>
              </a:solidFill>
              <a:latin typeface="Raleway" panose="020B0503030101060003" pitchFamily="34" charset="0"/>
            </a:endParaRPr>
          </a:p>
          <a:p>
            <a:pPr marL="514350" indent="-514350" eaLnBrk="1" fontAlgn="auto" hangingPunct="1">
              <a:spcAft>
                <a:spcPts val="0"/>
              </a:spcAft>
              <a:buFont typeface="Arial" panose="020B0604020202020204" pitchFamily="34" charset="0"/>
              <a:buAutoNum type="arabicPeriod"/>
              <a:defRPr/>
            </a:pPr>
            <a:endParaRPr lang="en-GB" dirty="0">
              <a:solidFill>
                <a:srgbClr val="003366"/>
              </a:solidFill>
              <a:latin typeface="Raleway" panose="020B0503030101060003" pitchFamily="34" charset="0"/>
            </a:endParaRPr>
          </a:p>
        </p:txBody>
      </p:sp>
    </p:spTree>
    <p:extLst>
      <p:ext uri="{BB962C8B-B14F-4D97-AF65-F5344CB8AC3E}">
        <p14:creationId xmlns:p14="http://schemas.microsoft.com/office/powerpoint/2010/main" val="2169990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539552" y="-32315"/>
            <a:ext cx="8229600" cy="535040"/>
          </a:xfrm>
        </p:spPr>
        <p:txBody>
          <a:bodyPr/>
          <a:lstStyle/>
          <a:p>
            <a:r>
              <a:rPr lang="en-US" sz="3200" b="1" dirty="0"/>
              <a:t>Introduction</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290491" y="1412776"/>
            <a:ext cx="6225725" cy="3916363"/>
          </a:xfrm>
        </p:spPr>
        <p:txBody>
          <a:bodyPr/>
          <a:lstStyle/>
          <a:p>
            <a:pPr algn="just" eaLnBrk="1" hangingPunct="1">
              <a:defRPr/>
            </a:pPr>
            <a:r>
              <a:rPr lang="en-US" sz="2400" dirty="0"/>
              <a:t>Comes </a:t>
            </a:r>
            <a:r>
              <a:rPr lang="en-US" sz="2400" b="1" dirty="0"/>
              <a:t>AFTER</a:t>
            </a:r>
            <a:r>
              <a:rPr lang="en-US" sz="2400" dirty="0"/>
              <a:t> the Table of Contents</a:t>
            </a:r>
          </a:p>
          <a:p>
            <a:pPr algn="just" eaLnBrk="1" hangingPunct="1">
              <a:defRPr/>
            </a:pPr>
            <a:r>
              <a:rPr lang="en-US" sz="2400" dirty="0"/>
              <a:t>Should give the context and scope of the report/essay</a:t>
            </a:r>
          </a:p>
          <a:p>
            <a:pPr algn="just" eaLnBrk="1" hangingPunct="1">
              <a:defRPr/>
            </a:pPr>
            <a:r>
              <a:rPr lang="en-US" sz="2400" dirty="0"/>
              <a:t>States your report /essay objectives clearly</a:t>
            </a:r>
          </a:p>
          <a:p>
            <a:pPr algn="just" eaLnBrk="1" hangingPunct="1">
              <a:defRPr/>
            </a:pPr>
            <a:r>
              <a:rPr lang="en-US" sz="2400" dirty="0"/>
              <a:t>Gives a brief general background to the subject of the report</a:t>
            </a:r>
          </a:p>
          <a:p>
            <a:pPr algn="just" eaLnBrk="1" hangingPunct="1">
              <a:defRPr/>
            </a:pPr>
            <a:r>
              <a:rPr lang="en-US" sz="2400" dirty="0"/>
              <a:t>In an essay, it should inform the reader of your overall argument (thesis statement) near the end of the introduction. </a:t>
            </a:r>
          </a:p>
          <a:p>
            <a:pPr marL="0" indent="0" algn="just" eaLnBrk="1" hangingPunct="1">
              <a:buNone/>
              <a:defRPr/>
            </a:pPr>
            <a:endParaRPr lang="en-GB" dirty="0"/>
          </a:p>
          <a:p>
            <a:pPr algn="just" eaLnBrk="1" hangingPunct="1">
              <a:defRPr/>
            </a:pPr>
            <a:endParaRPr lang="en-GB" spc="-1" dirty="0">
              <a:solidFill>
                <a:srgbClr val="000000"/>
              </a:solidFill>
              <a:uFill>
                <a:solidFill>
                  <a:srgbClr val="FFFFFF"/>
                </a:solidFill>
              </a:uFill>
              <a:ea typeface="DejaVu Sans"/>
            </a:endParaRPr>
          </a:p>
          <a:p>
            <a:pPr algn="just"/>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
        <p:nvSpPr>
          <p:cNvPr id="5" name="Isosceles Triangle 4">
            <a:extLst>
              <a:ext uri="{FF2B5EF4-FFF2-40B4-BE49-F238E27FC236}">
                <a16:creationId xmlns:a16="http://schemas.microsoft.com/office/drawing/2014/main" id="{DBFC774C-DE5D-741C-FF8E-4C8283B23DF1}"/>
              </a:ext>
            </a:extLst>
          </p:cNvPr>
          <p:cNvSpPr/>
          <p:nvPr/>
        </p:nvSpPr>
        <p:spPr bwMode="auto">
          <a:xfrm rot="10800000">
            <a:off x="6516216" y="1472120"/>
            <a:ext cx="1999937" cy="2636494"/>
          </a:xfrm>
          <a:prstGeom prst="triangle">
            <a:avLst>
              <a:gd name="adj" fmla="val 5075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02B993C-53AD-3556-DF29-A06EE76E1AB1}"/>
              </a:ext>
            </a:extLst>
          </p:cNvPr>
          <p:cNvSpPr txBox="1"/>
          <p:nvPr/>
        </p:nvSpPr>
        <p:spPr>
          <a:xfrm>
            <a:off x="7812360" y="1094619"/>
            <a:ext cx="1512168" cy="369332"/>
          </a:xfrm>
          <a:prstGeom prst="rect">
            <a:avLst/>
          </a:prstGeom>
          <a:noFill/>
        </p:spPr>
        <p:txBody>
          <a:bodyPr wrap="square" rtlCol="0">
            <a:spAutoFit/>
          </a:bodyPr>
          <a:lstStyle/>
          <a:p>
            <a:r>
              <a:rPr lang="en-GB" b="1" dirty="0">
                <a:solidFill>
                  <a:srgbClr val="00B050"/>
                </a:solidFill>
              </a:rPr>
              <a:t>GENERAL</a:t>
            </a:r>
          </a:p>
        </p:txBody>
      </p:sp>
      <p:cxnSp>
        <p:nvCxnSpPr>
          <p:cNvPr id="10" name="Straight Arrow Connector 9">
            <a:extLst>
              <a:ext uri="{FF2B5EF4-FFF2-40B4-BE49-F238E27FC236}">
                <a16:creationId xmlns:a16="http://schemas.microsoft.com/office/drawing/2014/main" id="{DCF76744-6F46-604D-E7B8-B4BFEBBFAF29}"/>
              </a:ext>
            </a:extLst>
          </p:cNvPr>
          <p:cNvCxnSpPr>
            <a:cxnSpLocks/>
            <a:stCxn id="8" idx="2"/>
          </p:cNvCxnSpPr>
          <p:nvPr/>
        </p:nvCxnSpPr>
        <p:spPr bwMode="auto">
          <a:xfrm>
            <a:off x="8568444" y="1463951"/>
            <a:ext cx="0" cy="2636494"/>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85C03F1E-36A6-7D15-D926-651B5B207955}"/>
              </a:ext>
            </a:extLst>
          </p:cNvPr>
          <p:cNvSpPr txBox="1"/>
          <p:nvPr/>
        </p:nvSpPr>
        <p:spPr>
          <a:xfrm>
            <a:off x="7812360" y="4100445"/>
            <a:ext cx="1512168" cy="369332"/>
          </a:xfrm>
          <a:prstGeom prst="rect">
            <a:avLst/>
          </a:prstGeom>
          <a:noFill/>
        </p:spPr>
        <p:txBody>
          <a:bodyPr wrap="square" rtlCol="0">
            <a:spAutoFit/>
          </a:bodyPr>
          <a:lstStyle/>
          <a:p>
            <a:r>
              <a:rPr lang="en-GB" b="1" dirty="0">
                <a:solidFill>
                  <a:srgbClr val="00B050"/>
                </a:solidFill>
              </a:rPr>
              <a:t>SPECIFIC</a:t>
            </a:r>
          </a:p>
        </p:txBody>
      </p:sp>
    </p:spTree>
    <p:extLst>
      <p:ext uri="{BB962C8B-B14F-4D97-AF65-F5344CB8AC3E}">
        <p14:creationId xmlns:p14="http://schemas.microsoft.com/office/powerpoint/2010/main" val="162068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CCE8B92-06B0-0582-D460-15C82EDB2D10}"/>
              </a:ext>
            </a:extLst>
          </p:cNvPr>
          <p:cNvSpPr>
            <a:spLocks noGrp="1"/>
          </p:cNvSpPr>
          <p:nvPr>
            <p:ph type="title"/>
          </p:nvPr>
        </p:nvSpPr>
        <p:spPr>
          <a:xfrm>
            <a:off x="238125" y="220163"/>
            <a:ext cx="8515350" cy="685800"/>
          </a:xfrm>
        </p:spPr>
        <p:txBody>
          <a:bodyPr/>
          <a:lstStyle/>
          <a:p>
            <a:pPr algn="ctr" eaLnBrk="1" hangingPunct="1"/>
            <a:r>
              <a:rPr lang="en-GB" altLang="en-US" b="1" dirty="0">
                <a:solidFill>
                  <a:srgbClr val="003366"/>
                </a:solidFill>
                <a:latin typeface="Raleway" pitchFamily="2" charset="0"/>
              </a:rPr>
              <a:t>Introductory paragraph</a:t>
            </a:r>
          </a:p>
        </p:txBody>
      </p:sp>
      <p:sp>
        <p:nvSpPr>
          <p:cNvPr id="3" name="Content Placeholder 2">
            <a:extLst>
              <a:ext uri="{FF2B5EF4-FFF2-40B4-BE49-F238E27FC236}">
                <a16:creationId xmlns:a16="http://schemas.microsoft.com/office/drawing/2014/main" id="{085237F5-4969-11DC-88FC-3606037389B0}"/>
              </a:ext>
            </a:extLst>
          </p:cNvPr>
          <p:cNvSpPr>
            <a:spLocks noGrp="1"/>
          </p:cNvSpPr>
          <p:nvPr>
            <p:ph idx="1"/>
          </p:nvPr>
        </p:nvSpPr>
        <p:spPr>
          <a:xfrm>
            <a:off x="0" y="1065609"/>
            <a:ext cx="7734300" cy="4150519"/>
          </a:xfrm>
        </p:spPr>
        <p:txBody>
          <a:bodyPr rtlCol="0">
            <a:normAutofit/>
          </a:bodyPr>
          <a:lstStyle/>
          <a:p>
            <a:pPr marL="0" indent="0" eaLnBrk="1" fontAlgn="auto" hangingPunct="1">
              <a:spcAft>
                <a:spcPts val="0"/>
              </a:spcAft>
              <a:buNone/>
              <a:defRPr/>
            </a:pPr>
            <a:r>
              <a:rPr lang="en-GB" dirty="0">
                <a:solidFill>
                  <a:srgbClr val="003366"/>
                </a:solidFill>
                <a:latin typeface="Raleway" panose="020B0503030101060003" pitchFamily="34" charset="0"/>
              </a:rPr>
              <a:t>An introductory paragraph contains:</a:t>
            </a:r>
          </a:p>
          <a:p>
            <a:pPr marL="0" indent="0" eaLnBrk="1" fontAlgn="auto" hangingPunct="1">
              <a:spcAft>
                <a:spcPts val="0"/>
              </a:spcAft>
              <a:buNone/>
              <a:defRPr/>
            </a:pPr>
            <a:endParaRPr lang="en-GB" dirty="0">
              <a:solidFill>
                <a:srgbClr val="003366"/>
              </a:solidFill>
              <a:latin typeface="Raleway" panose="020B0503030101060003" pitchFamily="34" charset="0"/>
            </a:endParaRP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Opening sentence</a:t>
            </a: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Background details</a:t>
            </a: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Statement of aims</a:t>
            </a:r>
          </a:p>
          <a:p>
            <a:pPr marL="385763" indent="-385763" eaLnBrk="1" fontAlgn="auto" hangingPunct="1">
              <a:spcAft>
                <a:spcPts val="0"/>
              </a:spcAft>
              <a:buFont typeface="Arial" panose="020B0604020202020204" pitchFamily="34" charset="0"/>
              <a:buAutoNum type="arabicPeriod"/>
              <a:defRPr/>
            </a:pPr>
            <a:r>
              <a:rPr lang="en-GB" dirty="0">
                <a:solidFill>
                  <a:srgbClr val="003366"/>
                </a:solidFill>
                <a:latin typeface="Raleway" panose="020B0503030101060003" pitchFamily="34" charset="0"/>
              </a:rPr>
              <a:t>Outline</a:t>
            </a:r>
          </a:p>
          <a:p>
            <a:pPr marL="0" indent="0" eaLnBrk="1" fontAlgn="auto" hangingPunct="1">
              <a:spcAft>
                <a:spcPts val="0"/>
              </a:spcAft>
              <a:buNone/>
              <a:defRPr/>
            </a:pPr>
            <a:r>
              <a:rPr lang="en-GB" dirty="0">
                <a:solidFill>
                  <a:srgbClr val="003366"/>
                </a:solidFill>
                <a:latin typeface="Raleway" panose="020B0503030101060003" pitchFamily="34" charset="0"/>
              </a:rPr>
              <a:t>It moves from </a:t>
            </a:r>
            <a:r>
              <a:rPr lang="en-GB" b="1" dirty="0">
                <a:solidFill>
                  <a:srgbClr val="00B050"/>
                </a:solidFill>
                <a:latin typeface="Raleway" panose="020B0503030101060003" pitchFamily="34" charset="0"/>
              </a:rPr>
              <a:t>general</a:t>
            </a:r>
            <a:r>
              <a:rPr lang="en-GB" dirty="0">
                <a:solidFill>
                  <a:srgbClr val="003366"/>
                </a:solidFill>
                <a:latin typeface="Raleway" panose="020B0503030101060003" pitchFamily="34" charset="0"/>
              </a:rPr>
              <a:t> to </a:t>
            </a:r>
            <a:r>
              <a:rPr lang="en-GB" b="1" dirty="0">
                <a:solidFill>
                  <a:srgbClr val="00B050"/>
                </a:solidFill>
                <a:latin typeface="Raleway" panose="020B0503030101060003" pitchFamily="34" charset="0"/>
              </a:rPr>
              <a:t>specific</a:t>
            </a:r>
          </a:p>
        </p:txBody>
      </p:sp>
      <p:pic>
        <p:nvPicPr>
          <p:cNvPr id="19460" name="Picture 4" descr="A picture containing food, snack food, sandwich&#10;&#10;Description automatically generated">
            <a:extLst>
              <a:ext uri="{FF2B5EF4-FFF2-40B4-BE49-F238E27FC236}">
                <a16:creationId xmlns:a16="http://schemas.microsoft.com/office/drawing/2014/main" id="{44A7C681-60A4-63D4-B0D8-45FBD7C384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6" y="1700808"/>
            <a:ext cx="2480161" cy="2507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D0439-6EB3-B976-75F7-A59F841AA0A4}"/>
              </a:ext>
            </a:extLst>
          </p:cNvPr>
          <p:cNvSpPr>
            <a:spLocks noGrp="1"/>
          </p:cNvSpPr>
          <p:nvPr>
            <p:ph type="title"/>
          </p:nvPr>
        </p:nvSpPr>
        <p:spPr>
          <a:xfrm>
            <a:off x="1506488" y="183778"/>
            <a:ext cx="6131024" cy="580926"/>
          </a:xfrm>
        </p:spPr>
        <p:txBody>
          <a:bodyPr/>
          <a:lstStyle/>
          <a:p>
            <a:r>
              <a:rPr lang="en-GB" sz="3200" b="1" dirty="0">
                <a:solidFill>
                  <a:srgbClr val="00B050"/>
                </a:solidFill>
              </a:rPr>
              <a:t>Opening Statement/Sentence</a:t>
            </a:r>
          </a:p>
        </p:txBody>
      </p:sp>
      <p:sp>
        <p:nvSpPr>
          <p:cNvPr id="3" name="Content Placeholder 2">
            <a:extLst>
              <a:ext uri="{FF2B5EF4-FFF2-40B4-BE49-F238E27FC236}">
                <a16:creationId xmlns:a16="http://schemas.microsoft.com/office/drawing/2014/main" id="{0FA02F4B-953C-2298-FD27-3C7D45C6B597}"/>
              </a:ext>
            </a:extLst>
          </p:cNvPr>
          <p:cNvSpPr>
            <a:spLocks noGrp="1"/>
          </p:cNvSpPr>
          <p:nvPr>
            <p:ph idx="1"/>
          </p:nvPr>
        </p:nvSpPr>
        <p:spPr>
          <a:xfrm>
            <a:off x="-10855" y="764704"/>
            <a:ext cx="9001000" cy="1363290"/>
          </a:xfrm>
        </p:spPr>
        <p:txBody>
          <a:bodyPr/>
          <a:lstStyle/>
          <a:p>
            <a:pPr eaLnBrk="1" hangingPunct="1"/>
            <a:r>
              <a:rPr lang="en-US" altLang="en-US" sz="2400" dirty="0">
                <a:solidFill>
                  <a:srgbClr val="003366"/>
                </a:solidFill>
                <a:latin typeface="Raleway" pitchFamily="2" charset="0"/>
              </a:rPr>
              <a:t>The first sentence of the introductory paragraph introduces the topic/theme to the readers. </a:t>
            </a:r>
          </a:p>
          <a:p>
            <a:pPr eaLnBrk="1" hangingPunct="1"/>
            <a:r>
              <a:rPr lang="en-US" altLang="en-US" sz="2400" dirty="0">
                <a:solidFill>
                  <a:srgbClr val="003366"/>
                </a:solidFill>
                <a:latin typeface="Raleway" pitchFamily="2" charset="0"/>
              </a:rPr>
              <a:t>It helps readers know what the topic is. </a:t>
            </a:r>
          </a:p>
          <a:p>
            <a:pPr eaLnBrk="1" hangingPunct="1"/>
            <a:r>
              <a:rPr lang="en-US" altLang="en-US" sz="2400" dirty="0">
                <a:solidFill>
                  <a:srgbClr val="003366"/>
                </a:solidFill>
                <a:latin typeface="Raleway" pitchFamily="2" charset="0"/>
              </a:rPr>
              <a:t>It should be quite general.</a:t>
            </a:r>
            <a:endParaRPr lang="en-GB" altLang="en-US" sz="2400" b="1" dirty="0">
              <a:solidFill>
                <a:srgbClr val="003366"/>
              </a:solidFill>
              <a:latin typeface="Raleway" pitchFamily="2" charset="0"/>
            </a:endParaRPr>
          </a:p>
          <a:p>
            <a:pPr marL="0" indent="0" eaLnBrk="1" hangingPunct="1">
              <a:buNone/>
            </a:pPr>
            <a:r>
              <a:rPr lang="en-US" altLang="en-US" sz="2400" dirty="0">
                <a:solidFill>
                  <a:srgbClr val="003366"/>
                </a:solidFill>
                <a:latin typeface="Raleway" pitchFamily="2" charset="0"/>
              </a:rPr>
              <a:t>	</a:t>
            </a:r>
          </a:p>
          <a:p>
            <a:pPr marL="0" indent="0" eaLnBrk="1" hangingPunct="1">
              <a:buNone/>
            </a:pPr>
            <a:r>
              <a:rPr lang="en-US" altLang="en-US" sz="2400" dirty="0">
                <a:solidFill>
                  <a:srgbClr val="003366"/>
                </a:solidFill>
                <a:latin typeface="Raleway" pitchFamily="2" charset="0"/>
              </a:rPr>
              <a:t>	</a:t>
            </a:r>
            <a:r>
              <a:rPr lang="en-US" altLang="en-US" sz="2800" dirty="0">
                <a:solidFill>
                  <a:srgbClr val="003366"/>
                </a:solidFill>
                <a:latin typeface="Raleway" pitchFamily="2" charset="0"/>
              </a:rPr>
              <a:t>For example:</a:t>
            </a:r>
          </a:p>
          <a:p>
            <a:pPr marL="0" indent="0" eaLnBrk="1" hangingPunct="1">
              <a:buNone/>
            </a:pPr>
            <a:r>
              <a:rPr lang="en-US" altLang="en-US" sz="2800" b="1" dirty="0">
                <a:solidFill>
                  <a:srgbClr val="003366"/>
                </a:solidFill>
                <a:latin typeface="Raleway" pitchFamily="2" charset="0"/>
              </a:rPr>
              <a:t>	Topic: Report on important academic skills</a:t>
            </a:r>
          </a:p>
          <a:p>
            <a:pPr marL="0" indent="0" eaLnBrk="1" hangingPunct="1">
              <a:buNone/>
            </a:pPr>
            <a:r>
              <a:rPr lang="en-US" altLang="en-US" sz="2800" dirty="0">
                <a:solidFill>
                  <a:srgbClr val="003366"/>
                </a:solidFill>
                <a:latin typeface="Raleway" pitchFamily="2" charset="0"/>
              </a:rPr>
              <a:t>	</a:t>
            </a:r>
            <a:r>
              <a:rPr lang="en-US" altLang="en-US" sz="2800" b="1" dirty="0">
                <a:solidFill>
                  <a:srgbClr val="00B050"/>
                </a:solidFill>
                <a:latin typeface="Raleway" pitchFamily="2" charset="0"/>
              </a:rPr>
              <a:t>Opening statement/sentence </a:t>
            </a:r>
            <a:r>
              <a:rPr lang="en-US" altLang="en-US" sz="2800" dirty="0">
                <a:solidFill>
                  <a:srgbClr val="003366"/>
                </a:solidFill>
                <a:latin typeface="Raleway" pitchFamily="2" charset="0"/>
              </a:rPr>
              <a:t>: </a:t>
            </a:r>
          </a:p>
          <a:p>
            <a:pPr marL="0" indent="0" eaLnBrk="1" hangingPunct="1">
              <a:buNone/>
            </a:pPr>
            <a:r>
              <a:rPr lang="en-US" altLang="en-US" sz="2800" b="1" dirty="0">
                <a:solidFill>
                  <a:srgbClr val="003366"/>
                </a:solidFill>
                <a:latin typeface="Raleway" pitchFamily="2" charset="0"/>
              </a:rPr>
              <a:t>	</a:t>
            </a:r>
            <a:r>
              <a:rPr lang="en-US" altLang="en-US" sz="2800" b="1" dirty="0">
                <a:solidFill>
                  <a:srgbClr val="C00000"/>
                </a:solidFill>
                <a:latin typeface="Raleway" pitchFamily="2" charset="0"/>
              </a:rPr>
              <a:t>There are many essential skills students in 	higher education need to learn and use.</a:t>
            </a:r>
            <a:endParaRPr lang="en-GB" sz="2800" dirty="0"/>
          </a:p>
        </p:txBody>
      </p:sp>
      <p:sp>
        <p:nvSpPr>
          <p:cNvPr id="4" name="Date Placeholder 3">
            <a:extLst>
              <a:ext uri="{FF2B5EF4-FFF2-40B4-BE49-F238E27FC236}">
                <a16:creationId xmlns:a16="http://schemas.microsoft.com/office/drawing/2014/main" id="{D5C4D7CC-4FCA-25C1-BB55-6CCB94165842}"/>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387934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BF4C1-BE06-B350-5C36-242905ECE679}"/>
              </a:ext>
            </a:extLst>
          </p:cNvPr>
          <p:cNvSpPr>
            <a:spLocks noGrp="1"/>
          </p:cNvSpPr>
          <p:nvPr>
            <p:ph type="title"/>
          </p:nvPr>
        </p:nvSpPr>
        <p:spPr>
          <a:xfrm>
            <a:off x="610346" y="-29357"/>
            <a:ext cx="8229600" cy="606644"/>
          </a:xfrm>
        </p:spPr>
        <p:txBody>
          <a:bodyPr/>
          <a:lstStyle/>
          <a:p>
            <a:r>
              <a:rPr lang="en-GB" sz="3000" b="1" dirty="0">
                <a:solidFill>
                  <a:srgbClr val="00B050"/>
                </a:solidFill>
              </a:rPr>
              <a:t>Opening Statement/Sentence</a:t>
            </a:r>
            <a:endParaRPr lang="en-GB" sz="3000" dirty="0"/>
          </a:p>
        </p:txBody>
      </p:sp>
      <p:sp>
        <p:nvSpPr>
          <p:cNvPr id="3" name="Content Placeholder 2">
            <a:extLst>
              <a:ext uri="{FF2B5EF4-FFF2-40B4-BE49-F238E27FC236}">
                <a16:creationId xmlns:a16="http://schemas.microsoft.com/office/drawing/2014/main" id="{FA56A79D-7EBE-CEF1-0671-5DB320DA71F0}"/>
              </a:ext>
            </a:extLst>
          </p:cNvPr>
          <p:cNvSpPr>
            <a:spLocks noGrp="1"/>
          </p:cNvSpPr>
          <p:nvPr>
            <p:ph idx="1"/>
          </p:nvPr>
        </p:nvSpPr>
        <p:spPr>
          <a:xfrm>
            <a:off x="282352" y="404664"/>
            <a:ext cx="8579296" cy="3916363"/>
          </a:xfrm>
        </p:spPr>
        <p:txBody>
          <a:bodyPr/>
          <a:lstStyle/>
          <a:p>
            <a:pPr marL="0" indent="0" eaLnBrk="1" hangingPunct="1">
              <a:buNone/>
            </a:pPr>
            <a:r>
              <a:rPr lang="en-GB" altLang="en-US" sz="2400" dirty="0">
                <a:solidFill>
                  <a:srgbClr val="003366"/>
                </a:solidFill>
                <a:latin typeface="Raleway" pitchFamily="2" charset="0"/>
              </a:rPr>
              <a:t>Can you come up with an opening sentence for this topic? (Please note, this is an </a:t>
            </a:r>
            <a:r>
              <a:rPr lang="en-GB" altLang="en-US" sz="2400" b="1" dirty="0">
                <a:solidFill>
                  <a:srgbClr val="C00000"/>
                </a:solidFill>
                <a:latin typeface="Raleway" pitchFamily="2" charset="0"/>
              </a:rPr>
              <a:t>EXAMPLE</a:t>
            </a:r>
            <a:r>
              <a:rPr lang="en-GB" altLang="en-US" sz="2400" dirty="0">
                <a:solidFill>
                  <a:srgbClr val="003366"/>
                </a:solidFill>
                <a:latin typeface="Raleway" pitchFamily="2" charset="0"/>
              </a:rPr>
              <a:t> topic, </a:t>
            </a:r>
            <a:r>
              <a:rPr lang="en-GB" altLang="en-US" sz="2400" b="1" dirty="0">
                <a:solidFill>
                  <a:srgbClr val="C00000"/>
                </a:solidFill>
                <a:latin typeface="Raleway" pitchFamily="2" charset="0"/>
              </a:rPr>
              <a:t>NOT</a:t>
            </a:r>
            <a:r>
              <a:rPr lang="en-GB" altLang="en-US" sz="2400" dirty="0">
                <a:solidFill>
                  <a:srgbClr val="003366"/>
                </a:solidFill>
                <a:latin typeface="Raleway" pitchFamily="2" charset="0"/>
              </a:rPr>
              <a:t> the same topic as your assessment)</a:t>
            </a:r>
          </a:p>
          <a:p>
            <a:pPr marL="0" indent="0" eaLnBrk="1" hangingPunct="1">
              <a:buNone/>
            </a:pPr>
            <a:r>
              <a:rPr lang="en-US" altLang="en-US" sz="2600" b="1" dirty="0">
                <a:solidFill>
                  <a:srgbClr val="003366"/>
                </a:solidFill>
                <a:latin typeface="Raleway" pitchFamily="2" charset="0"/>
              </a:rPr>
              <a:t>Topic: Report on the importance of technology for students at university</a:t>
            </a:r>
          </a:p>
          <a:p>
            <a:pPr marL="0" indent="0" eaLnBrk="1" hangingPunct="1">
              <a:buNone/>
            </a:pPr>
            <a:r>
              <a:rPr lang="en-US" altLang="en-US" sz="2600" b="1" dirty="0">
                <a:solidFill>
                  <a:srgbClr val="00B050"/>
                </a:solidFill>
                <a:latin typeface="Raleway" pitchFamily="2" charset="0"/>
              </a:rPr>
              <a:t>Opening statement/sentence </a:t>
            </a:r>
            <a:r>
              <a:rPr lang="en-US" altLang="en-US" sz="2600" dirty="0">
                <a:solidFill>
                  <a:srgbClr val="003366"/>
                </a:solidFill>
                <a:latin typeface="Raleway" pitchFamily="2" charset="0"/>
              </a:rPr>
              <a:t>: </a:t>
            </a:r>
          </a:p>
          <a:p>
            <a:pPr marL="514350" indent="-514350" eaLnBrk="1" hangingPunct="1">
              <a:buAutoNum type="arabicParenR"/>
            </a:pPr>
            <a:r>
              <a:rPr lang="en-US" altLang="en-US" sz="2400" b="1" dirty="0">
                <a:solidFill>
                  <a:srgbClr val="C00000"/>
                </a:solidFill>
                <a:latin typeface="Raleway" pitchFamily="2" charset="0"/>
              </a:rPr>
              <a:t>The use of technology continues to develop so that it is vital in many different areas of life. </a:t>
            </a:r>
          </a:p>
          <a:p>
            <a:pPr marL="514350" indent="-514350" eaLnBrk="1" hangingPunct="1">
              <a:buFont typeface="Arial" panose="020B0604020202020204" pitchFamily="34" charset="0"/>
              <a:buAutoNum type="arabicParenR"/>
            </a:pPr>
            <a:r>
              <a:rPr lang="en-GB" sz="2400" b="1" dirty="0">
                <a:solidFill>
                  <a:srgbClr val="C00000"/>
                </a:solidFill>
                <a:latin typeface="Raleway" pitchFamily="2" charset="0"/>
              </a:rPr>
              <a:t>Technology is a central part of how people live and work, and students are no exception</a:t>
            </a:r>
            <a:endParaRPr lang="en-GB" sz="2400" b="1" i="0" dirty="0">
              <a:solidFill>
                <a:srgbClr val="C00000"/>
              </a:solidFill>
              <a:effectLst/>
              <a:latin typeface="Raleway" pitchFamily="2" charset="0"/>
            </a:endParaRPr>
          </a:p>
          <a:p>
            <a:pPr marL="514350" indent="-514350" eaLnBrk="1" hangingPunct="1">
              <a:buFont typeface="Arial" panose="020B0604020202020204" pitchFamily="34" charset="0"/>
              <a:buAutoNum type="arabicParenR"/>
            </a:pPr>
            <a:r>
              <a:rPr lang="en-GB" sz="2400" b="1" dirty="0">
                <a:solidFill>
                  <a:srgbClr val="C00000"/>
                </a:solidFill>
                <a:latin typeface="Raleway" pitchFamily="2" charset="0"/>
              </a:rPr>
              <a:t>As technology continues to advance, it influences life in diverse ways.</a:t>
            </a:r>
            <a:endParaRPr lang="en-GB" sz="2400" b="1" i="0" dirty="0">
              <a:solidFill>
                <a:srgbClr val="C00000"/>
              </a:solidFill>
              <a:effectLst/>
              <a:latin typeface="Raleway" pitchFamily="2" charset="0"/>
            </a:endParaRPr>
          </a:p>
          <a:p>
            <a:pPr marL="0" indent="0" eaLnBrk="1" hangingPunct="1">
              <a:buNone/>
            </a:pPr>
            <a:endParaRPr lang="en-GB" dirty="0"/>
          </a:p>
        </p:txBody>
      </p:sp>
      <p:sp>
        <p:nvSpPr>
          <p:cNvPr id="4" name="Date Placeholder 3">
            <a:extLst>
              <a:ext uri="{FF2B5EF4-FFF2-40B4-BE49-F238E27FC236}">
                <a16:creationId xmlns:a16="http://schemas.microsoft.com/office/drawing/2014/main" id="{D5673077-FF4A-923D-383D-BD85612677CD}"/>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54738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44A12-C8FD-BF7B-6F37-C8ADD2D98E5A}"/>
              </a:ext>
            </a:extLst>
          </p:cNvPr>
          <p:cNvSpPr>
            <a:spLocks noGrp="1"/>
          </p:cNvSpPr>
          <p:nvPr>
            <p:ph type="title"/>
          </p:nvPr>
        </p:nvSpPr>
        <p:spPr>
          <a:xfrm>
            <a:off x="760664" y="0"/>
            <a:ext cx="7886700" cy="581026"/>
          </a:xfrm>
        </p:spPr>
        <p:txBody>
          <a:bodyPr rtlCol="0">
            <a:normAutofit fontScale="90000"/>
          </a:bodyPr>
          <a:lstStyle/>
          <a:p>
            <a:pPr eaLnBrk="1" fontAlgn="auto" hangingPunct="1">
              <a:spcAft>
                <a:spcPts val="0"/>
              </a:spcAft>
              <a:defRPr/>
            </a:pPr>
            <a:r>
              <a:rPr lang="en-GB" b="1" dirty="0">
                <a:solidFill>
                  <a:schemeClr val="accent1">
                    <a:lumMod val="50000"/>
                  </a:schemeClr>
                </a:solidFill>
                <a:latin typeface="Raleway" panose="020B0503030101060003" pitchFamily="34" charset="0"/>
              </a:rPr>
              <a:t>Background details</a:t>
            </a:r>
          </a:p>
        </p:txBody>
      </p:sp>
      <p:sp>
        <p:nvSpPr>
          <p:cNvPr id="3" name="Content Placeholder 2">
            <a:extLst>
              <a:ext uri="{FF2B5EF4-FFF2-40B4-BE49-F238E27FC236}">
                <a16:creationId xmlns:a16="http://schemas.microsoft.com/office/drawing/2014/main" id="{369C2179-6D56-08DA-33E6-6E3B89FEE460}"/>
              </a:ext>
            </a:extLst>
          </p:cNvPr>
          <p:cNvSpPr>
            <a:spLocks noGrp="1"/>
          </p:cNvSpPr>
          <p:nvPr>
            <p:ph idx="1"/>
          </p:nvPr>
        </p:nvSpPr>
        <p:spPr>
          <a:xfrm>
            <a:off x="329127" y="581026"/>
            <a:ext cx="8814873" cy="5035598"/>
          </a:xfrm>
        </p:spPr>
        <p:txBody>
          <a:bodyPr rtlCol="0">
            <a:noAutofit/>
          </a:bodyPr>
          <a:lstStyle/>
          <a:p>
            <a:pPr eaLnBrk="1" fontAlgn="auto" hangingPunct="1">
              <a:spcAft>
                <a:spcPts val="0"/>
              </a:spcAft>
              <a:defRPr/>
            </a:pPr>
            <a:r>
              <a:rPr lang="en-US" sz="2400" dirty="0">
                <a:solidFill>
                  <a:srgbClr val="003366"/>
                </a:solidFill>
                <a:latin typeface="Raleway" panose="020B0503030101060003" pitchFamily="34" charset="0"/>
              </a:rPr>
              <a:t>With this part the writer gives a few more details on the topic. </a:t>
            </a:r>
            <a:endParaRPr lang="en-US" sz="1200" dirty="0">
              <a:solidFill>
                <a:srgbClr val="003366"/>
              </a:solidFill>
              <a:latin typeface="Raleway" panose="020B0503030101060003" pitchFamily="34" charset="0"/>
            </a:endParaRPr>
          </a:p>
          <a:p>
            <a:pPr marL="0" indent="0" eaLnBrk="1" fontAlgn="auto" hangingPunct="1">
              <a:spcAft>
                <a:spcPts val="0"/>
              </a:spcAft>
              <a:buNone/>
              <a:defRPr/>
            </a:pPr>
            <a:endParaRPr lang="en-US" sz="1200" dirty="0">
              <a:solidFill>
                <a:srgbClr val="003366"/>
              </a:solidFill>
              <a:latin typeface="Raleway" panose="020B0503030101060003" pitchFamily="34" charset="0"/>
            </a:endParaRPr>
          </a:p>
          <a:p>
            <a:pPr eaLnBrk="1" fontAlgn="auto" hangingPunct="1">
              <a:spcAft>
                <a:spcPts val="0"/>
              </a:spcAft>
              <a:defRPr/>
            </a:pPr>
            <a:r>
              <a:rPr lang="en-US" sz="2400" dirty="0">
                <a:solidFill>
                  <a:srgbClr val="003366"/>
                </a:solidFill>
                <a:latin typeface="Raleway" panose="020B0503030101060003" pitchFamily="34" charset="0"/>
              </a:rPr>
              <a:t>These do </a:t>
            </a:r>
            <a:r>
              <a:rPr lang="en-US" sz="2400" b="1" dirty="0">
                <a:solidFill>
                  <a:srgbClr val="003366"/>
                </a:solidFill>
                <a:latin typeface="Raleway" panose="020B0503030101060003" pitchFamily="34" charset="0"/>
              </a:rPr>
              <a:t>not</a:t>
            </a:r>
            <a:r>
              <a:rPr lang="en-US" sz="2400" dirty="0">
                <a:solidFill>
                  <a:srgbClr val="003366"/>
                </a:solidFill>
                <a:latin typeface="Raleway" panose="020B0503030101060003" pitchFamily="34" charset="0"/>
              </a:rPr>
              <a:t> need to be extensive! Only offer the details the reader must know to understand your essay or report.</a:t>
            </a:r>
            <a:endParaRPr lang="en-US" sz="1200" dirty="0">
              <a:solidFill>
                <a:srgbClr val="003366"/>
              </a:solidFill>
              <a:latin typeface="Raleway" panose="020B0503030101060003" pitchFamily="34" charset="0"/>
            </a:endParaRPr>
          </a:p>
          <a:p>
            <a:pPr marL="0" indent="0" eaLnBrk="1" fontAlgn="auto" hangingPunct="1">
              <a:spcAft>
                <a:spcPts val="0"/>
              </a:spcAft>
              <a:buNone/>
              <a:defRPr/>
            </a:pPr>
            <a:endParaRPr lang="en-US" sz="1200" dirty="0">
              <a:solidFill>
                <a:srgbClr val="003366"/>
              </a:solidFill>
              <a:latin typeface="Raleway" panose="020B0503030101060003" pitchFamily="34" charset="0"/>
            </a:endParaRPr>
          </a:p>
          <a:p>
            <a:pPr eaLnBrk="1" fontAlgn="auto" hangingPunct="1">
              <a:spcAft>
                <a:spcPts val="0"/>
              </a:spcAft>
              <a:defRPr/>
            </a:pPr>
            <a:r>
              <a:rPr lang="en-US" sz="2400" dirty="0">
                <a:solidFill>
                  <a:srgbClr val="003366"/>
                </a:solidFill>
                <a:latin typeface="Raleway" panose="020B0503030101060003" pitchFamily="34" charset="0"/>
              </a:rPr>
              <a:t>These can sometimes include </a:t>
            </a:r>
            <a:r>
              <a:rPr lang="en-US" sz="2400" b="1" dirty="0">
                <a:solidFill>
                  <a:srgbClr val="00B050"/>
                </a:solidFill>
                <a:latin typeface="Raleway" panose="020B0503030101060003" pitchFamily="34" charset="0"/>
              </a:rPr>
              <a:t>definitions</a:t>
            </a:r>
            <a:r>
              <a:rPr lang="en-US" sz="2400" dirty="0">
                <a:solidFill>
                  <a:srgbClr val="003366"/>
                </a:solidFill>
                <a:latin typeface="Raleway" panose="020B0503030101060003" pitchFamily="34" charset="0"/>
              </a:rPr>
              <a:t> or </a:t>
            </a:r>
            <a:r>
              <a:rPr lang="en-US" sz="2400" b="1" dirty="0">
                <a:solidFill>
                  <a:srgbClr val="00B050"/>
                </a:solidFill>
                <a:latin typeface="Raleway" panose="020B0503030101060003" pitchFamily="34" charset="0"/>
              </a:rPr>
              <a:t>key concepts/terms</a:t>
            </a:r>
            <a:r>
              <a:rPr lang="en-US" sz="2400" dirty="0">
                <a:solidFill>
                  <a:srgbClr val="003366"/>
                </a:solidFill>
                <a:latin typeface="Raleway" panose="020B0503030101060003" pitchFamily="34" charset="0"/>
              </a:rPr>
              <a:t> (if needed), sometimes it might include a little information (e.g. </a:t>
            </a:r>
            <a:r>
              <a:rPr lang="en-US" sz="2400" b="1" dirty="0">
                <a:solidFill>
                  <a:srgbClr val="00B050"/>
                </a:solidFill>
                <a:latin typeface="Raleway" panose="020B0503030101060003" pitchFamily="34" charset="0"/>
              </a:rPr>
              <a:t>important dates </a:t>
            </a:r>
            <a:r>
              <a:rPr lang="en-US" sz="2400" dirty="0">
                <a:solidFill>
                  <a:srgbClr val="003366"/>
                </a:solidFill>
                <a:latin typeface="Raleway" panose="020B0503030101060003" pitchFamily="34" charset="0"/>
              </a:rPr>
              <a:t>or </a:t>
            </a:r>
            <a:r>
              <a:rPr lang="en-US" sz="2400" b="1" dirty="0">
                <a:solidFill>
                  <a:srgbClr val="00B050"/>
                </a:solidFill>
                <a:latin typeface="Raleway" panose="020B0503030101060003" pitchFamily="34" charset="0"/>
              </a:rPr>
              <a:t>facts</a:t>
            </a:r>
            <a:r>
              <a:rPr lang="en-US" sz="2400" dirty="0">
                <a:solidFill>
                  <a:srgbClr val="003366"/>
                </a:solidFill>
                <a:latin typeface="Raleway" panose="020B0503030101060003" pitchFamily="34" charset="0"/>
              </a:rPr>
              <a:t>) on the topic.</a:t>
            </a:r>
            <a:endParaRPr lang="en-US" sz="1200" dirty="0">
              <a:solidFill>
                <a:srgbClr val="003366"/>
              </a:solidFill>
              <a:latin typeface="Raleway" panose="020B0503030101060003" pitchFamily="34" charset="0"/>
            </a:endParaRPr>
          </a:p>
          <a:p>
            <a:pPr marL="0" indent="0" eaLnBrk="1" fontAlgn="auto" hangingPunct="1">
              <a:spcAft>
                <a:spcPts val="0"/>
              </a:spcAft>
              <a:buNone/>
              <a:defRPr/>
            </a:pPr>
            <a:endParaRPr lang="en-US" sz="1200" dirty="0">
              <a:solidFill>
                <a:srgbClr val="003366"/>
              </a:solidFill>
              <a:latin typeface="Raleway" panose="020B0503030101060003" pitchFamily="34" charset="0"/>
            </a:endParaRPr>
          </a:p>
          <a:p>
            <a:pPr eaLnBrk="1" fontAlgn="auto" hangingPunct="1">
              <a:spcAft>
                <a:spcPts val="0"/>
              </a:spcAft>
              <a:defRPr/>
            </a:pPr>
            <a:r>
              <a:rPr lang="en-US" sz="2400" b="1" dirty="0">
                <a:solidFill>
                  <a:srgbClr val="00B050"/>
                </a:solidFill>
                <a:latin typeface="Raleway" panose="020B0503030101060003" pitchFamily="34" charset="0"/>
              </a:rPr>
              <a:t>For your ACE report</a:t>
            </a:r>
            <a:r>
              <a:rPr lang="en-US" sz="2400" dirty="0">
                <a:solidFill>
                  <a:srgbClr val="003366"/>
                </a:solidFill>
                <a:latin typeface="Raleway" panose="020B0503030101060003" pitchFamily="34" charset="0"/>
              </a:rPr>
              <a:t>, you may wish to include a </a:t>
            </a:r>
            <a:r>
              <a:rPr lang="en-US" sz="2400" b="1" dirty="0">
                <a:solidFill>
                  <a:srgbClr val="002060"/>
                </a:solidFill>
                <a:latin typeface="Raleway" panose="020B0503030101060003" pitchFamily="34" charset="0"/>
              </a:rPr>
              <a:t>definition of the topic you’ve chosen, and give a few examples of that topic in university and/or healthcare employment.</a:t>
            </a:r>
            <a:endParaRPr lang="en-US" sz="2400" dirty="0">
              <a:solidFill>
                <a:srgbClr val="003366"/>
              </a:solidFill>
              <a:latin typeface="Raleway" panose="020B0503030101060003" pitchFamily="34" charset="0"/>
            </a:endParaRPr>
          </a:p>
          <a:p>
            <a:pPr marL="0" indent="0" eaLnBrk="1" fontAlgn="auto" hangingPunct="1">
              <a:spcAft>
                <a:spcPts val="0"/>
              </a:spcAft>
              <a:buNone/>
              <a:defRPr/>
            </a:pPr>
            <a:endParaRPr lang="en-GB" sz="2400" dirty="0">
              <a:solidFill>
                <a:srgbClr val="003366"/>
              </a:solidFill>
              <a:latin typeface="Raleway" panose="020B0503030101060003"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6C56-2D4F-9F7E-78F6-9200301FE63F}"/>
              </a:ext>
            </a:extLst>
          </p:cNvPr>
          <p:cNvSpPr>
            <a:spLocks noGrp="1"/>
          </p:cNvSpPr>
          <p:nvPr>
            <p:ph type="title"/>
          </p:nvPr>
        </p:nvSpPr>
        <p:spPr>
          <a:xfrm>
            <a:off x="467544" y="-85402"/>
            <a:ext cx="8003232" cy="778098"/>
          </a:xfrm>
        </p:spPr>
        <p:txBody>
          <a:bodyPr/>
          <a:lstStyle/>
          <a:p>
            <a:r>
              <a:rPr lang="en-GB" sz="3200" dirty="0"/>
              <a:t>Background Details: </a:t>
            </a:r>
            <a:r>
              <a:rPr lang="en-GB" sz="3200" b="1" dirty="0"/>
              <a:t>EXAMPLE</a:t>
            </a:r>
          </a:p>
        </p:txBody>
      </p:sp>
      <p:sp>
        <p:nvSpPr>
          <p:cNvPr id="3" name="Content Placeholder 2">
            <a:extLst>
              <a:ext uri="{FF2B5EF4-FFF2-40B4-BE49-F238E27FC236}">
                <a16:creationId xmlns:a16="http://schemas.microsoft.com/office/drawing/2014/main" id="{374742D5-0618-E28B-7818-14A707C46BC8}"/>
              </a:ext>
            </a:extLst>
          </p:cNvPr>
          <p:cNvSpPr>
            <a:spLocks noGrp="1"/>
          </p:cNvSpPr>
          <p:nvPr>
            <p:ph idx="1"/>
          </p:nvPr>
        </p:nvSpPr>
        <p:spPr>
          <a:xfrm>
            <a:off x="107504" y="548680"/>
            <a:ext cx="8928992" cy="3916363"/>
          </a:xfrm>
        </p:spPr>
        <p:txBody>
          <a:bodyPr/>
          <a:lstStyle/>
          <a:p>
            <a:pPr marL="0" indent="0">
              <a:buNone/>
            </a:pPr>
            <a:r>
              <a:rPr lang="en-GB" sz="1800" b="1" dirty="0"/>
              <a:t>Please note, this example is </a:t>
            </a:r>
            <a:r>
              <a:rPr lang="en-GB" sz="1800" b="1" dirty="0">
                <a:solidFill>
                  <a:srgbClr val="C00000"/>
                </a:solidFill>
              </a:rPr>
              <a:t>NOT</a:t>
            </a:r>
            <a:r>
              <a:rPr lang="en-GB" sz="1800" b="1" dirty="0"/>
              <a:t> on the same topic you need to write about for your ACE report.</a:t>
            </a:r>
          </a:p>
          <a:p>
            <a:pPr marL="0" indent="0" eaLnBrk="1" fontAlgn="auto" hangingPunct="1">
              <a:spcAft>
                <a:spcPts val="0"/>
              </a:spcAft>
              <a:buNone/>
              <a:defRPr/>
            </a:pPr>
            <a:r>
              <a:rPr lang="en-US" sz="1800" b="1" dirty="0">
                <a:solidFill>
                  <a:srgbClr val="C00000"/>
                </a:solidFill>
                <a:latin typeface="Raleway" panose="020B0503030101060003" pitchFamily="34" charset="0"/>
              </a:rPr>
              <a:t>EXAMPLE Topic</a:t>
            </a:r>
            <a:r>
              <a:rPr lang="en-US" sz="1800" b="1" dirty="0">
                <a:solidFill>
                  <a:srgbClr val="003366"/>
                </a:solidFill>
                <a:latin typeface="Raleway" panose="020B0503030101060003" pitchFamily="34" charset="0"/>
              </a:rPr>
              <a:t>: Report on the importance of technology for students at university. </a:t>
            </a:r>
            <a:r>
              <a:rPr lang="en-US" sz="1800" b="1" dirty="0">
                <a:solidFill>
                  <a:srgbClr val="0070C0"/>
                </a:solidFill>
                <a:latin typeface="Raleway" panose="020B0503030101060003" pitchFamily="34" charset="0"/>
              </a:rPr>
              <a:t>The opening sentence is in light blue.</a:t>
            </a:r>
            <a:r>
              <a:rPr lang="en-US" sz="1800" b="1" dirty="0">
                <a:solidFill>
                  <a:srgbClr val="003366"/>
                </a:solidFill>
                <a:latin typeface="Raleway" panose="020B0503030101060003" pitchFamily="34" charset="0"/>
              </a:rPr>
              <a:t> </a:t>
            </a: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200" b="1" dirty="0">
              <a:solidFill>
                <a:srgbClr val="00B050"/>
              </a:solidFill>
              <a:latin typeface="Raleway" panose="020B0503030101060003" pitchFamily="34" charset="0"/>
            </a:endParaRPr>
          </a:p>
          <a:p>
            <a:pPr marL="0" indent="0" eaLnBrk="1" fontAlgn="auto" hangingPunct="1">
              <a:spcAft>
                <a:spcPts val="0"/>
              </a:spcAft>
              <a:buNone/>
              <a:defRPr/>
            </a:pPr>
            <a:endParaRPr lang="en-US" sz="2100" dirty="0">
              <a:latin typeface="Raleway" panose="020B0503030101060003" pitchFamily="34" charset="0"/>
            </a:endParaRPr>
          </a:p>
          <a:p>
            <a:pPr marL="0" indent="0" eaLnBrk="1" fontAlgn="auto" hangingPunct="1">
              <a:spcAft>
                <a:spcPts val="0"/>
              </a:spcAft>
              <a:buNone/>
              <a:defRPr/>
            </a:pPr>
            <a:endParaRPr lang="en-US" sz="2100" dirty="0">
              <a:latin typeface="Raleway" panose="020B0503030101060003" pitchFamily="34" charset="0"/>
            </a:endParaRPr>
          </a:p>
          <a:p>
            <a:pPr marL="0" indent="0" eaLnBrk="1" fontAlgn="auto" hangingPunct="1">
              <a:spcAft>
                <a:spcPts val="0"/>
              </a:spcAft>
              <a:buNone/>
              <a:defRPr/>
            </a:pPr>
            <a:r>
              <a:rPr lang="en-US" sz="1800" dirty="0">
                <a:latin typeface="Raleway" panose="020B0503030101060003" pitchFamily="34" charset="0"/>
              </a:rPr>
              <a:t>As you see above, the writer has moved from </a:t>
            </a:r>
            <a:r>
              <a:rPr lang="en-US" sz="1800" b="1" dirty="0">
                <a:solidFill>
                  <a:srgbClr val="00B050"/>
                </a:solidFill>
                <a:latin typeface="Raleway" panose="020B0503030101060003" pitchFamily="34" charset="0"/>
              </a:rPr>
              <a:t>general</a:t>
            </a:r>
            <a:r>
              <a:rPr lang="en-US" sz="1800" dirty="0">
                <a:latin typeface="Raleway" panose="020B0503030101060003" pitchFamily="34" charset="0"/>
              </a:rPr>
              <a:t> in the beginning to </a:t>
            </a:r>
            <a:r>
              <a:rPr lang="en-US" sz="1800" b="1" dirty="0">
                <a:solidFill>
                  <a:srgbClr val="00B050"/>
                </a:solidFill>
                <a:latin typeface="Raleway" panose="020B0503030101060003" pitchFamily="34" charset="0"/>
              </a:rPr>
              <a:t>more specific</a:t>
            </a:r>
            <a:r>
              <a:rPr lang="en-US" sz="1800" dirty="0">
                <a:latin typeface="Raleway" panose="020B0503030101060003" pitchFamily="34" charset="0"/>
              </a:rPr>
              <a:t> towards the end. They have provided some basic examples of technology at university, without yet specifying which aspects of technology at university they will explore.</a:t>
            </a:r>
          </a:p>
          <a:p>
            <a:pPr marL="0" indent="0">
              <a:buNone/>
            </a:pPr>
            <a:endParaRPr lang="en-GB" sz="2800" dirty="0"/>
          </a:p>
        </p:txBody>
      </p:sp>
      <p:sp>
        <p:nvSpPr>
          <p:cNvPr id="4" name="Date Placeholder 3">
            <a:extLst>
              <a:ext uri="{FF2B5EF4-FFF2-40B4-BE49-F238E27FC236}">
                <a16:creationId xmlns:a16="http://schemas.microsoft.com/office/drawing/2014/main" id="{285B4C0B-DE95-3BE6-18B5-9668907B78E4}"/>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
        <p:nvSpPr>
          <p:cNvPr id="5" name="TextBox 4">
            <a:extLst>
              <a:ext uri="{FF2B5EF4-FFF2-40B4-BE49-F238E27FC236}">
                <a16:creationId xmlns:a16="http://schemas.microsoft.com/office/drawing/2014/main" id="{DE7F43A8-6C52-9D92-FEAA-19CD092DE05B}"/>
              </a:ext>
            </a:extLst>
          </p:cNvPr>
          <p:cNvSpPr txBox="1"/>
          <p:nvPr/>
        </p:nvSpPr>
        <p:spPr>
          <a:xfrm>
            <a:off x="107504" y="1772816"/>
            <a:ext cx="8928992" cy="2793072"/>
          </a:xfrm>
          <a:prstGeom prst="rect">
            <a:avLst/>
          </a:prstGeom>
          <a:noFill/>
          <a:ln w="28575">
            <a:solidFill>
              <a:srgbClr val="002060"/>
            </a:solidFill>
          </a:ln>
        </p:spPr>
        <p:txBody>
          <a:bodyPr wrap="square" rtlCol="0">
            <a:spAutoFit/>
          </a:bodyPr>
          <a:lstStyle/>
          <a:p>
            <a:pPr algn="just"/>
            <a:r>
              <a:rPr lang="en-GB" sz="1950" dirty="0">
                <a:solidFill>
                  <a:srgbClr val="0070C0"/>
                </a:solidFill>
              </a:rPr>
              <a:t>Technology continues to play an increasingly significant role in various aspects of daily life</a:t>
            </a:r>
            <a:r>
              <a:rPr lang="en-GB" sz="1950" dirty="0"/>
              <a:t>. Nowadays, technology is particularly significant in the life of a university student. Over the years, the use of technology by university students has increased (Smith, 2021),  resulting in a need for students to understand how to use technology in order to succeed at school (Baker, 2023). It is highly unlikely that technology will not offer a solution to a university student’s problem, whether it is related to the subject they are studying, working on assignments, student union, researching, reading materials or academic support. </a:t>
            </a:r>
          </a:p>
        </p:txBody>
      </p:sp>
    </p:spTree>
    <p:extLst>
      <p:ext uri="{BB962C8B-B14F-4D97-AF65-F5344CB8AC3E}">
        <p14:creationId xmlns:p14="http://schemas.microsoft.com/office/powerpoint/2010/main" val="530518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A69ABA96-DB74-6827-F51A-2FD5520AD0BB}"/>
              </a:ext>
            </a:extLst>
          </p:cNvPr>
          <p:cNvSpPr>
            <a:spLocks noGrp="1"/>
          </p:cNvSpPr>
          <p:nvPr>
            <p:ph type="title"/>
          </p:nvPr>
        </p:nvSpPr>
        <p:spPr>
          <a:xfrm>
            <a:off x="656630" y="116632"/>
            <a:ext cx="7886700" cy="426244"/>
          </a:xfrm>
        </p:spPr>
        <p:txBody>
          <a:bodyPr/>
          <a:lstStyle/>
          <a:p>
            <a:pPr algn="ctr" eaLnBrk="1" hangingPunct="1"/>
            <a:r>
              <a:rPr lang="en-GB" altLang="en-US" sz="2700" b="1" dirty="0">
                <a:solidFill>
                  <a:srgbClr val="FF0000"/>
                </a:solidFill>
                <a:latin typeface="Raleway" pitchFamily="2" charset="0"/>
              </a:rPr>
              <a:t>Statement of aims </a:t>
            </a:r>
            <a:r>
              <a:rPr lang="en-GB" altLang="en-US" sz="2700" b="1" dirty="0">
                <a:solidFill>
                  <a:srgbClr val="003366"/>
                </a:solidFill>
                <a:latin typeface="Raleway" pitchFamily="2" charset="0"/>
              </a:rPr>
              <a:t>and </a:t>
            </a:r>
            <a:r>
              <a:rPr lang="en-GB" altLang="en-US" sz="2700" b="1" dirty="0">
                <a:solidFill>
                  <a:srgbClr val="7030A0"/>
                </a:solidFill>
                <a:latin typeface="Raleway" pitchFamily="2" charset="0"/>
              </a:rPr>
              <a:t>outline</a:t>
            </a:r>
          </a:p>
        </p:txBody>
      </p:sp>
      <p:sp>
        <p:nvSpPr>
          <p:cNvPr id="6" name="TextBox 5">
            <a:extLst>
              <a:ext uri="{FF2B5EF4-FFF2-40B4-BE49-F238E27FC236}">
                <a16:creationId xmlns:a16="http://schemas.microsoft.com/office/drawing/2014/main" id="{FB263E12-84CD-ABDA-D36B-39376B392CD4}"/>
              </a:ext>
            </a:extLst>
          </p:cNvPr>
          <p:cNvSpPr txBox="1">
            <a:spLocks noChangeArrowheads="1"/>
          </p:cNvSpPr>
          <p:nvPr/>
        </p:nvSpPr>
        <p:spPr bwMode="auto">
          <a:xfrm>
            <a:off x="391716" y="476672"/>
            <a:ext cx="8416528"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GB" altLang="en-US" sz="1900" dirty="0">
                <a:solidFill>
                  <a:srgbClr val="003366"/>
                </a:solidFill>
                <a:latin typeface="Raleway" pitchFamily="2" charset="0"/>
              </a:rPr>
              <a:t>A </a:t>
            </a:r>
            <a:r>
              <a:rPr lang="en-GB" altLang="en-US" sz="1900" b="1" dirty="0">
                <a:solidFill>
                  <a:srgbClr val="FF0000"/>
                </a:solidFill>
                <a:latin typeface="Raleway" pitchFamily="2" charset="0"/>
              </a:rPr>
              <a:t>statement of aims </a:t>
            </a:r>
            <a:r>
              <a:rPr lang="en-GB" altLang="en-US" sz="1900" b="1" dirty="0">
                <a:solidFill>
                  <a:srgbClr val="00B050"/>
                </a:solidFill>
                <a:latin typeface="Raleway" pitchFamily="2" charset="0"/>
              </a:rPr>
              <a:t>states the main idea </a:t>
            </a:r>
            <a:r>
              <a:rPr lang="en-GB" altLang="en-US" sz="1900" dirty="0">
                <a:solidFill>
                  <a:srgbClr val="003366"/>
                </a:solidFill>
                <a:latin typeface="Raleway" pitchFamily="2" charset="0"/>
              </a:rPr>
              <a:t>of the entire essay or report.</a:t>
            </a:r>
          </a:p>
          <a:p>
            <a:pPr algn="just" eaLnBrk="1" hangingPunct="1"/>
            <a:endParaRPr lang="en-GB" altLang="en-US" sz="1900" dirty="0">
              <a:solidFill>
                <a:srgbClr val="003366"/>
              </a:solidFill>
              <a:latin typeface="Raleway" pitchFamily="2" charset="0"/>
            </a:endParaRPr>
          </a:p>
          <a:p>
            <a:pPr marL="342900" indent="-342900" algn="just" eaLnBrk="1" hangingPunct="1">
              <a:buFont typeface="Arial" panose="020B0604020202020204" pitchFamily="34" charset="0"/>
              <a:buChar char="•"/>
            </a:pPr>
            <a:r>
              <a:rPr lang="en-GB" altLang="en-US" sz="1900" dirty="0">
                <a:solidFill>
                  <a:srgbClr val="003366"/>
                </a:solidFill>
                <a:latin typeface="Raleway" pitchFamily="2" charset="0"/>
              </a:rPr>
              <a:t>A statement of aims also uses appropriate </a:t>
            </a:r>
            <a:r>
              <a:rPr lang="en-GB" altLang="en-US" sz="1900" b="1" dirty="0">
                <a:solidFill>
                  <a:srgbClr val="00B050"/>
                </a:solidFill>
                <a:latin typeface="Raleway" pitchFamily="2" charset="0"/>
              </a:rPr>
              <a:t>signposting language </a:t>
            </a:r>
            <a:r>
              <a:rPr lang="en-GB" altLang="en-US" sz="1900" dirty="0">
                <a:solidFill>
                  <a:srgbClr val="003366"/>
                </a:solidFill>
                <a:latin typeface="Raleway" pitchFamily="2" charset="0"/>
              </a:rPr>
              <a:t>such as: </a:t>
            </a:r>
          </a:p>
          <a:p>
            <a:pPr algn="just" eaLnBrk="1" hangingPunct="1"/>
            <a:r>
              <a:rPr lang="en-GB" altLang="en-US" sz="1900" dirty="0">
                <a:solidFill>
                  <a:srgbClr val="0070C0"/>
                </a:solidFill>
                <a:latin typeface="Raleway" pitchFamily="2" charset="0"/>
              </a:rPr>
              <a:t>	</a:t>
            </a:r>
            <a:r>
              <a:rPr lang="en-GB" altLang="en-US" sz="1900" b="1" dirty="0">
                <a:solidFill>
                  <a:srgbClr val="002060"/>
                </a:solidFill>
                <a:latin typeface="Raleway" pitchFamily="2" charset="0"/>
              </a:rPr>
              <a:t>The main ideas discussed in this work are…</a:t>
            </a:r>
          </a:p>
          <a:p>
            <a:pPr algn="just" eaLnBrk="1" hangingPunct="1"/>
            <a:r>
              <a:rPr lang="en-GB" altLang="en-US" sz="1900" b="1" dirty="0">
                <a:solidFill>
                  <a:srgbClr val="002060"/>
                </a:solidFill>
                <a:latin typeface="Raleway" pitchFamily="2" charset="0"/>
              </a:rPr>
              <a:t>	This work will describe, evaluate and analyse…</a:t>
            </a:r>
          </a:p>
          <a:p>
            <a:pPr algn="just" eaLnBrk="1" hangingPunct="1"/>
            <a:endParaRPr lang="en-GB" altLang="en-US" sz="1900" i="1" dirty="0">
              <a:solidFill>
                <a:srgbClr val="0070C0"/>
              </a:solidFill>
              <a:latin typeface="Raleway" pitchFamily="2" charset="0"/>
            </a:endParaRPr>
          </a:p>
          <a:p>
            <a:pPr algn="ctr" eaLnBrk="1" hangingPunct="1"/>
            <a:r>
              <a:rPr lang="en-GB" altLang="en-US" sz="1900" b="1" dirty="0">
                <a:solidFill>
                  <a:srgbClr val="002060"/>
                </a:solidFill>
                <a:latin typeface="Raleway" pitchFamily="2" charset="0"/>
              </a:rPr>
              <a:t>Example</a:t>
            </a:r>
            <a:r>
              <a:rPr lang="en-GB" altLang="en-US" sz="1900" dirty="0">
                <a:solidFill>
                  <a:srgbClr val="002060"/>
                </a:solidFill>
                <a:latin typeface="Raleway" pitchFamily="2" charset="0"/>
              </a:rPr>
              <a:t>: 1) </a:t>
            </a:r>
            <a:r>
              <a:rPr lang="en-GB" altLang="en-US" sz="1900" b="1" dirty="0">
                <a:solidFill>
                  <a:srgbClr val="FF0000"/>
                </a:solidFill>
                <a:latin typeface="Raleway" pitchFamily="2" charset="0"/>
              </a:rPr>
              <a:t>This report will look at the significance of technology for students at university.</a:t>
            </a:r>
          </a:p>
          <a:p>
            <a:pPr algn="ctr" eaLnBrk="1" hangingPunct="1"/>
            <a:r>
              <a:rPr lang="en-GB" altLang="en-US" sz="1900" dirty="0">
                <a:solidFill>
                  <a:schemeClr val="tx2"/>
                </a:solidFill>
                <a:latin typeface="Raleway" pitchFamily="2" charset="0"/>
              </a:rPr>
              <a:t>2) </a:t>
            </a:r>
            <a:r>
              <a:rPr lang="en-GB" altLang="en-US" sz="1900" b="1" dirty="0">
                <a:solidFill>
                  <a:srgbClr val="FF0000"/>
                </a:solidFill>
                <a:latin typeface="Raleway" pitchFamily="2" charset="0"/>
              </a:rPr>
              <a:t>This report will explore the importance of technology for university students by </a:t>
            </a:r>
            <a:r>
              <a:rPr lang="en-GB" altLang="en-US" sz="1900" b="1" dirty="0">
                <a:solidFill>
                  <a:srgbClr val="7030A0"/>
                </a:solidFill>
                <a:latin typeface="Raleway" pitchFamily="2" charset="0"/>
              </a:rPr>
              <a:t>first examining the impact of technology on lesson delivery and materials, and then by demonstrating the way in which technology facilitates support for students in their studies. Finally, it will suggest the ways in which students’ use of technology will continue to develop</a:t>
            </a:r>
            <a:r>
              <a:rPr lang="en-GB" altLang="en-US" sz="1900" b="1" dirty="0">
                <a:solidFill>
                  <a:srgbClr val="FF0000"/>
                </a:solidFill>
                <a:latin typeface="Raleway" pitchFamily="2" charset="0"/>
              </a:rPr>
              <a:t>.</a:t>
            </a:r>
            <a:endParaRPr lang="en-GB" altLang="en-US" sz="1900" dirty="0">
              <a:solidFill>
                <a:srgbClr val="0070C0"/>
              </a:solidFill>
              <a:latin typeface="Raleway" pitchFamily="2" charset="0"/>
            </a:endParaRPr>
          </a:p>
          <a:p>
            <a:pPr algn="just" eaLnBrk="1" hangingPunct="1"/>
            <a:r>
              <a:rPr lang="en-GB" altLang="en-US" sz="1900" dirty="0">
                <a:solidFill>
                  <a:srgbClr val="003366"/>
                </a:solidFill>
                <a:latin typeface="Raleway" pitchFamily="2" charset="0"/>
              </a:rPr>
              <a:t>The statement of aims may also indicate the </a:t>
            </a:r>
            <a:r>
              <a:rPr lang="en-GB" altLang="en-US" sz="1900" b="1" dirty="0">
                <a:solidFill>
                  <a:srgbClr val="003366"/>
                </a:solidFill>
                <a:latin typeface="Raleway" pitchFamily="2" charset="0"/>
              </a:rPr>
              <a:t>organisation </a:t>
            </a:r>
            <a:r>
              <a:rPr lang="en-GB" altLang="en-US" sz="1900" dirty="0">
                <a:solidFill>
                  <a:srgbClr val="003366"/>
                </a:solidFill>
                <a:latin typeface="Raleway" pitchFamily="2" charset="0"/>
              </a:rPr>
              <a:t>of the essay. This </a:t>
            </a:r>
            <a:r>
              <a:rPr lang="en-GB" altLang="en-US" sz="1900" b="1" dirty="0">
                <a:solidFill>
                  <a:srgbClr val="7030A0"/>
                </a:solidFill>
                <a:latin typeface="Raleway" pitchFamily="2" charset="0"/>
              </a:rPr>
              <a:t>outline</a:t>
            </a:r>
            <a:r>
              <a:rPr lang="en-GB" altLang="en-US" sz="1900" dirty="0">
                <a:solidFill>
                  <a:srgbClr val="003366"/>
                </a:solidFill>
                <a:latin typeface="Raleway" pitchFamily="2" charset="0"/>
              </a:rPr>
              <a:t> can be written as a separate sentence, or combined within the statement of aims as 2) does.</a:t>
            </a:r>
            <a:endParaRPr lang="en-GB" altLang="en-US" sz="1900" i="1" dirty="0">
              <a:solidFill>
                <a:srgbClr val="003366"/>
              </a:solidFill>
              <a:latin typeface="Raleway"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508F87C-A21F-0033-91CB-EFAA1FE0FA81}"/>
              </a:ext>
            </a:extLst>
          </p:cNvPr>
          <p:cNvSpPr>
            <a:spLocks noGrp="1"/>
          </p:cNvSpPr>
          <p:nvPr>
            <p:ph type="title"/>
          </p:nvPr>
        </p:nvSpPr>
        <p:spPr>
          <a:xfrm>
            <a:off x="2051720" y="116632"/>
            <a:ext cx="4906888" cy="418058"/>
          </a:xfrm>
        </p:spPr>
        <p:txBody>
          <a:bodyPr/>
          <a:lstStyle/>
          <a:p>
            <a:r>
              <a:rPr lang="en-GB" sz="3200" dirty="0">
                <a:solidFill>
                  <a:srgbClr val="FF0000"/>
                </a:solidFill>
              </a:rPr>
              <a:t>WORKSHEET</a:t>
            </a:r>
          </a:p>
        </p:txBody>
      </p:sp>
      <p:sp>
        <p:nvSpPr>
          <p:cNvPr id="8" name="Rectangle 2">
            <a:extLst>
              <a:ext uri="{FF2B5EF4-FFF2-40B4-BE49-F238E27FC236}">
                <a16:creationId xmlns:a16="http://schemas.microsoft.com/office/drawing/2014/main" id="{F49BF563-10FA-8520-939F-37EF4211E3B3}"/>
              </a:ext>
            </a:extLst>
          </p:cNvPr>
          <p:cNvSpPr>
            <a:spLocks noChangeArrowheads="1"/>
          </p:cNvSpPr>
          <p:nvPr/>
        </p:nvSpPr>
        <p:spPr bwMode="auto">
          <a:xfrm>
            <a:off x="443979" y="516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 Box 2">
            <a:extLst>
              <a:ext uri="{FF2B5EF4-FFF2-40B4-BE49-F238E27FC236}">
                <a16:creationId xmlns:a16="http://schemas.microsoft.com/office/drawing/2014/main" id="{16A61A00-8A7D-985C-B5A6-65E1DE378F2C}"/>
              </a:ext>
            </a:extLst>
          </p:cNvPr>
          <p:cNvSpPr txBox="1">
            <a:spLocks noChangeArrowheads="1"/>
          </p:cNvSpPr>
          <p:nvPr/>
        </p:nvSpPr>
        <p:spPr bwMode="auto">
          <a:xfrm>
            <a:off x="180503" y="1956877"/>
            <a:ext cx="8777626" cy="3672408"/>
          </a:xfrm>
          <a:prstGeom prst="rect">
            <a:avLst/>
          </a:prstGeom>
          <a:solidFill>
            <a:srgbClr val="FFFFFF"/>
          </a:solidFill>
          <a:ln w="19050">
            <a:solidFill>
              <a:srgbClr val="002060"/>
            </a:solidFill>
            <a:miter lim="800000"/>
            <a:headEnd/>
            <a:tailEnd/>
          </a:ln>
        </p:spPr>
        <p:txBody>
          <a:bodyPr vert="horz" wrap="square" lIns="91440" tIns="45720" rIns="91440" bIns="45720" numCol="1" anchor="t" anchorCtr="0" compatLnSpc="1">
            <a:prstTxWarp prst="textNoShape">
              <a:avLst/>
            </a:prstTxWarp>
          </a:bodyPr>
          <a:lstStyle/>
          <a:p>
            <a:r>
              <a:rPr kumimoji="0" lang="en-US" altLang="en-US"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Arial" panose="020B0604020202020204" pitchFamily="34" charset="0"/>
              </a:rPr>
              <a:t>The use of technology continues to develop so that it is vital in many different areas of life. Nowadays, technology is particularly significant in the life of a university student. Over the years, the use of technology by university students has increased (Smith, 2021),  resulting in a need for students to understand how to use technology in order to succeed at school (Baker, 2023). </a:t>
            </a:r>
            <a:r>
              <a:rPr lang="en-GB" kern="100" dirty="0">
                <a:effectLst/>
                <a:latin typeface="Calibri" panose="020F0502020204030204" pitchFamily="34" charset="0"/>
                <a:ea typeface="DengXian" panose="02010600030101010101" pitchFamily="2" charset="-122"/>
                <a:cs typeface="Arial" panose="020B0604020202020204" pitchFamily="34" charset="0"/>
              </a:rPr>
              <a:t>Since I started my degree course at UWTSD, I have also relied on technology for various matters, and I feel very positive about the benefit of using technology in my studies. This work presents a reflective commentary on the role of technology in my studies. After describing the topic and commenting on my feelings and thoughts on it, I will evaluate and analyse the experience I have had so far in relation to the topic. In the latter part, I will present my conclusions of my reflections and possible action plan for future improvement. </a:t>
            </a:r>
            <a:br>
              <a:rPr lang="en-GB" kern="100" dirty="0">
                <a:effectLst/>
                <a:latin typeface="Calibri" panose="020F0502020204030204" pitchFamily="34" charset="0"/>
                <a:ea typeface="DengXian" panose="02010600030101010101" pitchFamily="2" charset="-122"/>
                <a:cs typeface="Arial" panose="020B0604020202020204" pitchFamily="34" charset="0"/>
              </a:rPr>
            </a:br>
            <a:endParaRPr lang="en-GB" kern="100" dirty="0">
              <a:effectLst/>
              <a:latin typeface="Calibri" panose="020F0502020204030204" pitchFamily="34" charset="0"/>
              <a:ea typeface="DengXian" panose="02010600030101010101" pitchFamily="2" charset="-122"/>
              <a:cs typeface="Arial" panose="020B0604020202020204" pitchFamily="34" charset="0"/>
            </a:endParaRPr>
          </a:p>
          <a:p>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4">
            <a:extLst>
              <a:ext uri="{FF2B5EF4-FFF2-40B4-BE49-F238E27FC236}">
                <a16:creationId xmlns:a16="http://schemas.microsoft.com/office/drawing/2014/main" id="{7FD62949-3522-28D6-12E9-6DC5AAD45159}"/>
              </a:ext>
            </a:extLst>
          </p:cNvPr>
          <p:cNvSpPr>
            <a:spLocks noChangeArrowheads="1"/>
          </p:cNvSpPr>
          <p:nvPr/>
        </p:nvSpPr>
        <p:spPr bwMode="auto">
          <a:xfrm>
            <a:off x="317169" y="248717"/>
            <a:ext cx="8640960"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latin typeface="Raleway" pitchFamily="2" charset="0"/>
              <a:ea typeface="Raleway" pitchFamily="2"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2060"/>
                </a:solidFill>
                <a:effectLst/>
                <a:latin typeface="Raleway" pitchFamily="2" charset="0"/>
                <a:ea typeface="Raleway" pitchFamily="2" charset="0"/>
                <a:cs typeface="Arial" panose="020B0604020202020204" pitchFamily="34" charset="0"/>
              </a:rPr>
              <a:t>With a partner, decide which of the below Introduction is the opening sentence, background details, statement of aims, and outline</a:t>
            </a:r>
            <a:r>
              <a:rPr kumimoji="0" lang="en-GB" altLang="en-US" b="0" i="0" u="none" strike="noStrike" cap="none" normalizeH="0" baseline="0" dirty="0">
                <a:ln>
                  <a:noFill/>
                </a:ln>
                <a:solidFill>
                  <a:schemeClr val="tx1"/>
                </a:solidFill>
                <a:effectLst/>
                <a:latin typeface="Raleway" pitchFamily="2" charset="0"/>
                <a:ea typeface="Raleway" pitchFamily="2" charset="0"/>
                <a:cs typeface="Arial" panose="020B0604020202020204" pitchFamily="34" charset="0"/>
              </a:rPr>
              <a:t>. Imagine this is a </a:t>
            </a:r>
            <a:r>
              <a:rPr kumimoji="0" lang="en-GB" altLang="en-US" b="1" i="0" u="none" strike="noStrike" cap="none" normalizeH="0" baseline="0" dirty="0">
                <a:ln>
                  <a:noFill/>
                </a:ln>
                <a:solidFill>
                  <a:schemeClr val="tx1"/>
                </a:solidFill>
                <a:effectLst/>
                <a:latin typeface="Raleway" pitchFamily="2" charset="0"/>
                <a:ea typeface="Raleway" pitchFamily="2" charset="0"/>
                <a:cs typeface="Arial" panose="020B0604020202020204" pitchFamily="34" charset="0"/>
              </a:rPr>
              <a:t>reflective </a:t>
            </a:r>
            <a:r>
              <a:rPr kumimoji="0" lang="en-GB" altLang="en-US" b="0" i="0" u="none" strike="noStrike" cap="none" normalizeH="0" baseline="0" dirty="0">
                <a:ln>
                  <a:noFill/>
                </a:ln>
                <a:solidFill>
                  <a:schemeClr val="tx1"/>
                </a:solidFill>
                <a:effectLst/>
                <a:latin typeface="Raleway" pitchFamily="2" charset="0"/>
                <a:ea typeface="Raleway" pitchFamily="2" charset="0"/>
                <a:cs typeface="Arial" panose="020B0604020202020204" pitchFamily="34" charset="0"/>
              </a:rPr>
              <a:t>report about the importance of technology for a university student.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070C0"/>
                </a:solidFill>
                <a:effectLst/>
                <a:latin typeface="Raleway" pitchFamily="2" charset="0"/>
                <a:ea typeface="Raleway" pitchFamily="2" charset="0"/>
                <a:cs typeface="Times New Roman" panose="02020603050405020304" pitchFamily="18" charset="0"/>
              </a:rPr>
              <a:t>Opening sentence?	</a:t>
            </a:r>
            <a:r>
              <a:rPr kumimoji="0" lang="en-US" altLang="en-US" b="1" i="0" u="none" strike="noStrike" cap="none" normalizeH="0" baseline="0" dirty="0">
                <a:ln>
                  <a:noFill/>
                </a:ln>
                <a:solidFill>
                  <a:srgbClr val="548235"/>
                </a:solidFill>
                <a:effectLst/>
                <a:latin typeface="Raleway" pitchFamily="2" charset="0"/>
                <a:ea typeface="Raleway" pitchFamily="2" charset="0"/>
                <a:cs typeface="Times New Roman" panose="02020603050405020304" pitchFamily="18" charset="0"/>
              </a:rPr>
              <a:t>Background details?</a:t>
            </a:r>
            <a:br>
              <a:rPr kumimoji="0" lang="en-US" altLang="en-US" b="1" i="0" u="none" strike="noStrike" cap="none" normalizeH="0" baseline="0" dirty="0">
                <a:ln>
                  <a:noFill/>
                </a:ln>
                <a:solidFill>
                  <a:srgbClr val="0070C0"/>
                </a:solidFill>
                <a:effectLst/>
                <a:latin typeface="Raleway" pitchFamily="2" charset="0"/>
                <a:ea typeface="Raleway" pitchFamily="2" charset="0"/>
                <a:cs typeface="Times New Roman" panose="02020603050405020304" pitchFamily="18" charset="0"/>
              </a:rPr>
            </a:br>
            <a:r>
              <a:rPr kumimoji="0" lang="en-US" altLang="en-US" b="1" i="0" u="none" strike="noStrike" cap="none" normalizeH="0" baseline="0" dirty="0">
                <a:ln>
                  <a:noFill/>
                </a:ln>
                <a:solidFill>
                  <a:srgbClr val="003366"/>
                </a:solidFill>
                <a:effectLst/>
                <a:latin typeface="Raleway" pitchFamily="2" charset="0"/>
                <a:ea typeface="Raleway" pitchFamily="2" charset="0"/>
                <a:cs typeface="Times New Roman" panose="02020603050405020304" pitchFamily="18" charset="0"/>
              </a:rPr>
              <a:t> </a:t>
            </a:r>
            <a:r>
              <a:rPr kumimoji="0" lang="en-GB" altLang="en-US" b="1" i="0" u="none" strike="noStrike" cap="none" normalizeH="0" baseline="0" dirty="0">
                <a:ln>
                  <a:noFill/>
                </a:ln>
                <a:solidFill>
                  <a:srgbClr val="FF0000"/>
                </a:solidFill>
                <a:effectLst/>
                <a:latin typeface="Raleway" pitchFamily="2" charset="0"/>
                <a:ea typeface="Raleway" pitchFamily="2" charset="0"/>
                <a:cs typeface="Times New Roman" panose="02020603050405020304" pitchFamily="18" charset="0"/>
              </a:rPr>
              <a:t>Statement of Aims? </a:t>
            </a:r>
            <a:r>
              <a:rPr kumimoji="0" lang="en-US" altLang="en-US" b="1" i="0" u="none" strike="noStrike" cap="none" normalizeH="0" baseline="0" dirty="0">
                <a:ln>
                  <a:noFill/>
                </a:ln>
                <a:solidFill>
                  <a:srgbClr val="0070C0"/>
                </a:solidFill>
                <a:effectLst/>
                <a:latin typeface="Raleway" pitchFamily="2" charset="0"/>
                <a:ea typeface="Raleway" pitchFamily="2" charset="0"/>
                <a:cs typeface="Times New Roman" panose="02020603050405020304" pitchFamily="18" charset="0"/>
              </a:rPr>
              <a:t>	</a:t>
            </a:r>
            <a:r>
              <a:rPr kumimoji="0" lang="en-US" altLang="en-US" b="1" i="0" u="none" strike="noStrike" cap="none" normalizeH="0" baseline="0" dirty="0">
                <a:ln>
                  <a:noFill/>
                </a:ln>
                <a:solidFill>
                  <a:srgbClr val="7030A0"/>
                </a:solidFill>
                <a:effectLst/>
                <a:latin typeface="Raleway" pitchFamily="2" charset="0"/>
                <a:ea typeface="Raleway" pitchFamily="2" charset="0"/>
                <a:cs typeface="Times New Roman" panose="02020603050405020304" pitchFamily="18" charset="0"/>
              </a:rPr>
              <a:t>Outline?</a:t>
            </a: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2D070-0E19-623F-2052-1A5FF1BE2EFE}"/>
              </a:ext>
            </a:extLst>
          </p:cNvPr>
          <p:cNvSpPr>
            <a:spLocks noGrp="1"/>
          </p:cNvSpPr>
          <p:nvPr>
            <p:ph type="title"/>
          </p:nvPr>
        </p:nvSpPr>
        <p:spPr>
          <a:xfrm>
            <a:off x="270272" y="404664"/>
            <a:ext cx="8603456" cy="5328592"/>
          </a:xfrm>
        </p:spPr>
        <p:txBody>
          <a:bodyPr rtlCol="0">
            <a:normAutofit/>
          </a:bodyPr>
          <a:lstStyle/>
          <a:p>
            <a:pPr eaLnBrk="1" fontAlgn="auto" hangingPunct="1">
              <a:spcAft>
                <a:spcPts val="0"/>
              </a:spcAft>
              <a:defRPr/>
            </a:pPr>
            <a:r>
              <a:rPr lang="en-US" sz="1800" b="1" dirty="0">
                <a:solidFill>
                  <a:srgbClr val="003366"/>
                </a:solidFill>
                <a:latin typeface="Raleway" panose="020B0503030101060003" pitchFamily="34" charset="0"/>
              </a:rPr>
              <a:t>Topic: Reflective writing on how you used technology in your lectures</a:t>
            </a:r>
            <a:br>
              <a:rPr lang="en-US" sz="1800" b="1" dirty="0">
                <a:solidFill>
                  <a:srgbClr val="003366"/>
                </a:solidFill>
                <a:latin typeface="Raleway" panose="020B0503030101060003" pitchFamily="34" charset="0"/>
              </a:rPr>
            </a:br>
            <a:br>
              <a:rPr lang="en-US" sz="1800" b="1" dirty="0">
                <a:solidFill>
                  <a:srgbClr val="003366"/>
                </a:solidFill>
                <a:latin typeface="Raleway" panose="020B0503030101060003" pitchFamily="34" charset="0"/>
              </a:rPr>
            </a:br>
            <a:r>
              <a:rPr lang="en-US" altLang="en-US" sz="1800" b="1" dirty="0">
                <a:solidFill>
                  <a:schemeClr val="accent5">
                    <a:lumMod val="50000"/>
                  </a:schemeClr>
                </a:solidFill>
                <a:latin typeface="Calibri" panose="020F0502020204030204" pitchFamily="34" charset="0"/>
                <a:ea typeface="DengXian" panose="02010600030101010101" pitchFamily="2" charset="-122"/>
                <a:cs typeface="Arial" panose="020B0604020202020204" pitchFamily="34" charset="0"/>
              </a:rPr>
              <a:t>The use of technology continues to develop so that it is vital in many different areas of life. </a:t>
            </a:r>
            <a:r>
              <a:rPr lang="en-US" altLang="en-US" sz="1800" b="1" dirty="0">
                <a:solidFill>
                  <a:schemeClr val="accent6">
                    <a:lumMod val="75000"/>
                  </a:schemeClr>
                </a:solidFill>
                <a:latin typeface="Calibri" panose="020F0502020204030204" pitchFamily="34" charset="0"/>
                <a:ea typeface="DengXian" panose="02010600030101010101" pitchFamily="2" charset="-122"/>
                <a:cs typeface="Arial" panose="020B0604020202020204" pitchFamily="34" charset="0"/>
              </a:rPr>
              <a:t>Nowadays, technology is particularly significant in the life of a university student. Over the years, the use of technology by university students has increased (Smith, 2021),  resulting in a need for students to understand how to use technology in order to succeed at school (Baker, 2023). </a:t>
            </a:r>
            <a:r>
              <a:rPr lang="en-GB" sz="1800" b="1" kern="100" dirty="0">
                <a:solidFill>
                  <a:schemeClr val="accent6">
                    <a:lumMod val="75000"/>
                  </a:schemeClr>
                </a:solidFill>
                <a:latin typeface="Calibri" panose="020F0502020204030204" pitchFamily="34" charset="0"/>
                <a:ea typeface="DengXian" panose="02010600030101010101" pitchFamily="2" charset="-122"/>
                <a:cs typeface="Arial" panose="020B0604020202020204" pitchFamily="34" charset="0"/>
              </a:rPr>
              <a:t>Since I started my degree course at UWTSD, I have also relied on technology for various matters, and I feel very positive about the benefit of using technology in my studies. </a:t>
            </a:r>
            <a:r>
              <a:rPr lang="en-GB" sz="1800" b="1" kern="100" dirty="0">
                <a:solidFill>
                  <a:srgbClr val="FF0000"/>
                </a:solidFill>
                <a:latin typeface="Calibri" panose="020F0502020204030204" pitchFamily="34" charset="0"/>
                <a:ea typeface="DengXian" panose="02010600030101010101" pitchFamily="2" charset="-122"/>
                <a:cs typeface="Arial" panose="020B0604020202020204" pitchFamily="34" charset="0"/>
              </a:rPr>
              <a:t>This work presents a reflective commentary on the role of technology in my studies</a:t>
            </a:r>
            <a:r>
              <a:rPr lang="en-GB" sz="1800" b="1" kern="100" dirty="0">
                <a:latin typeface="Calibri" panose="020F0502020204030204" pitchFamily="34" charset="0"/>
                <a:ea typeface="DengXian" panose="02010600030101010101" pitchFamily="2" charset="-122"/>
                <a:cs typeface="Arial" panose="020B0604020202020204" pitchFamily="34" charset="0"/>
              </a:rPr>
              <a:t>. </a:t>
            </a:r>
            <a:r>
              <a:rPr lang="en-GB" sz="1800" b="1" kern="100" dirty="0">
                <a:solidFill>
                  <a:srgbClr val="7030A0"/>
                </a:solidFill>
                <a:latin typeface="Calibri" panose="020F0502020204030204" pitchFamily="34" charset="0"/>
                <a:ea typeface="DengXian" panose="02010600030101010101" pitchFamily="2" charset="-122"/>
                <a:cs typeface="Arial" panose="020B0604020202020204" pitchFamily="34" charset="0"/>
              </a:rPr>
              <a:t>After describing the topic and commenting on my feelings and thoughts on it, I will evaluate and analyse the experience I have had so far in relation to the topic. In the latter part, I will present my conclusions of my reflections and possible action plan for future improvement.</a:t>
            </a:r>
            <a:br>
              <a:rPr lang="en-US" sz="1800" b="1" dirty="0">
                <a:solidFill>
                  <a:srgbClr val="7030A0"/>
                </a:solidFill>
                <a:latin typeface="Raleway" panose="020B0503030101060003" pitchFamily="34" charset="0"/>
              </a:rPr>
            </a:br>
            <a:br>
              <a:rPr lang="en-US" sz="1800" b="1" dirty="0">
                <a:solidFill>
                  <a:srgbClr val="0070C0"/>
                </a:solidFill>
                <a:latin typeface="Raleway" panose="020B0503030101060003" pitchFamily="34" charset="0"/>
              </a:rPr>
            </a:br>
            <a:r>
              <a:rPr lang="en-US" sz="1800" b="1" dirty="0">
                <a:solidFill>
                  <a:srgbClr val="0070C0"/>
                </a:solidFill>
                <a:latin typeface="Raleway" panose="020B0503030101060003" pitchFamily="34" charset="0"/>
              </a:rPr>
              <a:t>Opening sentence			</a:t>
            </a:r>
            <a:r>
              <a:rPr lang="en-US" sz="1800" b="1" dirty="0">
                <a:solidFill>
                  <a:schemeClr val="accent6">
                    <a:lumMod val="75000"/>
                  </a:schemeClr>
                </a:solidFill>
                <a:latin typeface="Raleway" panose="020B0503030101060003" pitchFamily="34" charset="0"/>
              </a:rPr>
              <a:t>Background details</a:t>
            </a:r>
            <a:br>
              <a:rPr lang="en-US" sz="1800" b="1" dirty="0">
                <a:solidFill>
                  <a:srgbClr val="0070C0"/>
                </a:solidFill>
                <a:latin typeface="Raleway" panose="020B0503030101060003" pitchFamily="34" charset="0"/>
              </a:rPr>
            </a:br>
            <a:r>
              <a:rPr lang="en-GB" sz="1800" b="1" dirty="0">
                <a:solidFill>
                  <a:srgbClr val="003366"/>
                </a:solidFill>
                <a:latin typeface="Raleway"/>
              </a:rPr>
              <a:t> </a:t>
            </a:r>
            <a:r>
              <a:rPr lang="en-GB" sz="1800" b="1" dirty="0">
                <a:solidFill>
                  <a:srgbClr val="FF0000"/>
                </a:solidFill>
                <a:latin typeface="Raleway"/>
              </a:rPr>
              <a:t>statement of aims </a:t>
            </a:r>
            <a:r>
              <a:rPr lang="en-US" sz="1800" b="1" dirty="0">
                <a:solidFill>
                  <a:srgbClr val="0070C0"/>
                </a:solidFill>
                <a:latin typeface="Raleway" panose="020B0503030101060003" pitchFamily="34" charset="0"/>
              </a:rPr>
              <a:t>			</a:t>
            </a:r>
            <a:r>
              <a:rPr lang="en-US" sz="1800" b="1" dirty="0">
                <a:solidFill>
                  <a:srgbClr val="7030A0"/>
                </a:solidFill>
                <a:latin typeface="Raleway" panose="020B0503030101060003" pitchFamily="34" charset="0"/>
              </a:rPr>
              <a:t>Outline   </a:t>
            </a:r>
            <a:br>
              <a:rPr lang="en-US" sz="1800" b="1" dirty="0">
                <a:solidFill>
                  <a:srgbClr val="7030A0"/>
                </a:solidFill>
                <a:latin typeface="Raleway" panose="020B0503030101060003" pitchFamily="34" charset="0"/>
              </a:rPr>
            </a:br>
            <a:r>
              <a:rPr lang="en-US" sz="1800" b="1" dirty="0">
                <a:solidFill>
                  <a:schemeClr val="tx1">
                    <a:lumMod val="95000"/>
                    <a:lumOff val="5000"/>
                  </a:schemeClr>
                </a:solidFill>
                <a:latin typeface="Raleway" panose="020B0503030101060003" pitchFamily="34" charset="0"/>
              </a:rPr>
              <a:t>NOTE: A reflective report uses “I” and other personal pronouns. For a non-reflective report, there would be NO personal experience.</a:t>
            </a:r>
            <a:endParaRPr lang="en-GB" sz="1800" b="1" dirty="0">
              <a:solidFill>
                <a:schemeClr val="tx1">
                  <a:lumMod val="95000"/>
                  <a:lumOff val="5000"/>
                </a:schemeClr>
              </a:solidFill>
              <a:latin typeface="Raleway" panose="020B0503030101060003" pitchFamily="34" charset="0"/>
            </a:endParaRPr>
          </a:p>
        </p:txBody>
      </p:sp>
      <p:sp>
        <p:nvSpPr>
          <p:cNvPr id="3" name="TextBox 2">
            <a:extLst>
              <a:ext uri="{FF2B5EF4-FFF2-40B4-BE49-F238E27FC236}">
                <a16:creationId xmlns:a16="http://schemas.microsoft.com/office/drawing/2014/main" id="{EF91FC43-A491-1841-313E-CA8CF3D39805}"/>
              </a:ext>
            </a:extLst>
          </p:cNvPr>
          <p:cNvSpPr txBox="1"/>
          <p:nvPr/>
        </p:nvSpPr>
        <p:spPr>
          <a:xfrm>
            <a:off x="3275856" y="0"/>
            <a:ext cx="4032448" cy="461665"/>
          </a:xfrm>
          <a:prstGeom prst="rect">
            <a:avLst/>
          </a:prstGeom>
          <a:noFill/>
        </p:spPr>
        <p:txBody>
          <a:bodyPr wrap="square" rtlCol="0">
            <a:spAutoFit/>
          </a:bodyPr>
          <a:lstStyle/>
          <a:p>
            <a:r>
              <a:rPr lang="en-GB" sz="2400" b="1" dirty="0">
                <a:solidFill>
                  <a:srgbClr val="FF0000"/>
                </a:solidFill>
              </a:rPr>
              <a:t>Worksheet Answer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D24E-48CE-04B2-7A04-00B623DAD138}"/>
              </a:ext>
            </a:extLst>
          </p:cNvPr>
          <p:cNvSpPr>
            <a:spLocks noGrp="1"/>
          </p:cNvSpPr>
          <p:nvPr>
            <p:ph type="title"/>
          </p:nvPr>
        </p:nvSpPr>
        <p:spPr>
          <a:xfrm>
            <a:off x="1146100" y="0"/>
            <a:ext cx="6851104" cy="508918"/>
          </a:xfrm>
        </p:spPr>
        <p:txBody>
          <a:bodyPr/>
          <a:lstStyle/>
          <a:p>
            <a:r>
              <a:rPr lang="en-US" sz="3200" b="1" dirty="0">
                <a:solidFill>
                  <a:srgbClr val="173AFF"/>
                </a:solidFill>
              </a:rPr>
              <a:t>Activity 4 Answers</a:t>
            </a:r>
          </a:p>
        </p:txBody>
      </p:sp>
      <p:sp>
        <p:nvSpPr>
          <p:cNvPr id="3" name="Content Placeholder 2">
            <a:extLst>
              <a:ext uri="{FF2B5EF4-FFF2-40B4-BE49-F238E27FC236}">
                <a16:creationId xmlns:a16="http://schemas.microsoft.com/office/drawing/2014/main" id="{5224A198-81C4-0108-3149-670A14AD346E}"/>
              </a:ext>
            </a:extLst>
          </p:cNvPr>
          <p:cNvSpPr>
            <a:spLocks noGrp="1"/>
          </p:cNvSpPr>
          <p:nvPr>
            <p:ph idx="1"/>
          </p:nvPr>
        </p:nvSpPr>
        <p:spPr>
          <a:xfrm>
            <a:off x="250824" y="508918"/>
            <a:ext cx="8641655" cy="4751859"/>
          </a:xfrm>
        </p:spPr>
        <p:txBody>
          <a:bodyPr/>
          <a:lstStyle/>
          <a:p>
            <a:pPr algn="just"/>
            <a:r>
              <a:rPr lang="en-US" sz="2600" b="1" dirty="0">
                <a:solidFill>
                  <a:srgbClr val="173AFF"/>
                </a:solidFill>
              </a:rPr>
              <a:t>Introduction A </a:t>
            </a:r>
            <a:r>
              <a:rPr lang="en-US" sz="2600" b="1" dirty="0"/>
              <a:t>is </a:t>
            </a:r>
            <a:r>
              <a:rPr lang="en-US" sz="2600" b="1" dirty="0">
                <a:solidFill>
                  <a:srgbClr val="C00000"/>
                </a:solidFill>
              </a:rPr>
              <a:t>weaker </a:t>
            </a:r>
            <a:r>
              <a:rPr lang="en-US" sz="2600" b="1" dirty="0"/>
              <a:t>and </a:t>
            </a:r>
            <a:r>
              <a:rPr lang="en-US" sz="2600" b="1" dirty="0">
                <a:solidFill>
                  <a:srgbClr val="173AFF"/>
                </a:solidFill>
              </a:rPr>
              <a:t>Introduction B </a:t>
            </a:r>
            <a:r>
              <a:rPr lang="en-US" sz="2600" b="1" dirty="0"/>
              <a:t>is </a:t>
            </a:r>
            <a:r>
              <a:rPr lang="en-US" sz="2600" b="1" dirty="0">
                <a:solidFill>
                  <a:srgbClr val="00B050"/>
                </a:solidFill>
              </a:rPr>
              <a:t>stronger</a:t>
            </a:r>
            <a:r>
              <a:rPr lang="en-US" sz="2800" b="1" dirty="0">
                <a:solidFill>
                  <a:srgbClr val="00B050"/>
                </a:solidFill>
              </a:rPr>
              <a:t>.</a:t>
            </a:r>
            <a:endParaRPr lang="en-US" sz="800" b="1" dirty="0"/>
          </a:p>
          <a:p>
            <a:pPr marL="0" indent="0" algn="just">
              <a:buNone/>
            </a:pPr>
            <a:r>
              <a:rPr lang="en-US" sz="2000" dirty="0"/>
              <a:t>Why is </a:t>
            </a:r>
            <a:r>
              <a:rPr lang="en-US" sz="2000" b="1" dirty="0">
                <a:solidFill>
                  <a:srgbClr val="173AFF"/>
                </a:solidFill>
              </a:rPr>
              <a:t>Introduction A</a:t>
            </a:r>
            <a:r>
              <a:rPr lang="en-US" sz="2000" dirty="0"/>
              <a:t> </a:t>
            </a:r>
            <a:r>
              <a:rPr lang="en-US" sz="2000" b="1" dirty="0">
                <a:solidFill>
                  <a:srgbClr val="C00000"/>
                </a:solidFill>
              </a:rPr>
              <a:t>weaker</a:t>
            </a:r>
            <a:r>
              <a:rPr lang="en-US" sz="2000" dirty="0"/>
              <a:t>?:</a:t>
            </a:r>
          </a:p>
          <a:p>
            <a:pPr algn="just"/>
            <a:r>
              <a:rPr lang="en-US" sz="2000" dirty="0"/>
              <a:t>Most of all: the </a:t>
            </a:r>
            <a:r>
              <a:rPr lang="en-US" sz="2000" b="1" dirty="0"/>
              <a:t>structure is very </a:t>
            </a:r>
            <a:r>
              <a:rPr lang="en-US" sz="2000" b="1" dirty="0" err="1"/>
              <a:t>disorganised</a:t>
            </a:r>
            <a:r>
              <a:rPr lang="en-US" sz="2000" b="1" dirty="0"/>
              <a:t>-</a:t>
            </a:r>
            <a:r>
              <a:rPr lang="en-US" sz="2000" dirty="0"/>
              <a:t>it starts with the report’s aim (which should be towards the end of the introduction) and switches to background details then back to a (sort-of) outline, then back to background details (when it explains what the methods are)</a:t>
            </a:r>
          </a:p>
          <a:p>
            <a:pPr algn="just"/>
            <a:r>
              <a:rPr lang="en-US" sz="2000" dirty="0"/>
              <a:t>It doesn’t give a </a:t>
            </a:r>
            <a:r>
              <a:rPr lang="en-US" sz="2000" b="1" dirty="0"/>
              <a:t>clear outline </a:t>
            </a:r>
            <a:r>
              <a:rPr lang="en-US" sz="2000" dirty="0"/>
              <a:t>so that the reader understands what will be discussed first, second, third, etc.</a:t>
            </a:r>
          </a:p>
          <a:p>
            <a:pPr algn="just"/>
            <a:r>
              <a:rPr lang="en-US" sz="2000" dirty="0"/>
              <a:t>It uses “I” and other personal pronouns, even though it is not a reflective report</a:t>
            </a:r>
          </a:p>
          <a:p>
            <a:pPr algn="just"/>
            <a:r>
              <a:rPr lang="en-US" sz="2000" dirty="0"/>
              <a:t>It does not provide a citation for the definition</a:t>
            </a:r>
          </a:p>
          <a:p>
            <a:pPr algn="just"/>
            <a:r>
              <a:rPr lang="en-US" sz="2000" dirty="0"/>
              <a:t>It is overly vague with its background details (“Time management is very significant in the workplace for many reasons “) remember: </a:t>
            </a:r>
            <a:r>
              <a:rPr lang="en-US" sz="2000" i="1" dirty="0"/>
              <a:t>general </a:t>
            </a:r>
            <a:r>
              <a:rPr lang="en-US" sz="2000" dirty="0"/>
              <a:t>does not mean </a:t>
            </a:r>
            <a:r>
              <a:rPr lang="en-US" sz="2000" i="1" dirty="0"/>
              <a:t>vague!</a:t>
            </a:r>
          </a:p>
        </p:txBody>
      </p:sp>
      <p:sp>
        <p:nvSpPr>
          <p:cNvPr id="4" name="Date Placeholder 3">
            <a:extLst>
              <a:ext uri="{FF2B5EF4-FFF2-40B4-BE49-F238E27FC236}">
                <a16:creationId xmlns:a16="http://schemas.microsoft.com/office/drawing/2014/main" id="{939F5F3B-6C58-DF8B-020E-E72D34759948}"/>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3148642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AF19F-4C62-2F76-8955-5DE8ECF77C86}"/>
              </a:ext>
            </a:extLst>
          </p:cNvPr>
          <p:cNvSpPr>
            <a:spLocks noGrp="1"/>
          </p:cNvSpPr>
          <p:nvPr>
            <p:ph type="title"/>
          </p:nvPr>
        </p:nvSpPr>
        <p:spPr>
          <a:xfrm>
            <a:off x="1038436" y="114300"/>
            <a:ext cx="7067128" cy="508918"/>
          </a:xfrm>
        </p:spPr>
        <p:txBody>
          <a:bodyPr/>
          <a:lstStyle/>
          <a:p>
            <a:r>
              <a:rPr lang="en-US" sz="3600" b="1" dirty="0">
                <a:solidFill>
                  <a:srgbClr val="173AFF"/>
                </a:solidFill>
              </a:rPr>
              <a:t>Activity 4 Answers Continued</a:t>
            </a:r>
          </a:p>
        </p:txBody>
      </p:sp>
      <p:sp>
        <p:nvSpPr>
          <p:cNvPr id="3" name="Content Placeholder 2">
            <a:extLst>
              <a:ext uri="{FF2B5EF4-FFF2-40B4-BE49-F238E27FC236}">
                <a16:creationId xmlns:a16="http://schemas.microsoft.com/office/drawing/2014/main" id="{7330E07B-957D-8058-1569-2789800557E6}"/>
              </a:ext>
            </a:extLst>
          </p:cNvPr>
          <p:cNvSpPr>
            <a:spLocks noGrp="1"/>
          </p:cNvSpPr>
          <p:nvPr>
            <p:ph idx="1"/>
          </p:nvPr>
        </p:nvSpPr>
        <p:spPr>
          <a:xfrm>
            <a:off x="250825" y="692696"/>
            <a:ext cx="8713663" cy="3916363"/>
          </a:xfrm>
        </p:spPr>
        <p:txBody>
          <a:bodyPr/>
          <a:lstStyle/>
          <a:p>
            <a:pPr marL="0" indent="0">
              <a:buNone/>
            </a:pPr>
            <a:r>
              <a:rPr lang="en-US" sz="2150" b="1" dirty="0"/>
              <a:t>Why is </a:t>
            </a:r>
            <a:r>
              <a:rPr lang="en-US" sz="2150" b="1" dirty="0">
                <a:solidFill>
                  <a:srgbClr val="173AFF"/>
                </a:solidFill>
              </a:rPr>
              <a:t>Introduction B </a:t>
            </a:r>
            <a:r>
              <a:rPr lang="en-US" sz="2150" b="1" dirty="0">
                <a:solidFill>
                  <a:srgbClr val="00B050"/>
                </a:solidFill>
              </a:rPr>
              <a:t>stronger?:</a:t>
            </a:r>
          </a:p>
          <a:p>
            <a:r>
              <a:rPr lang="en-US" sz="2150" dirty="0"/>
              <a:t>It has a clear opening statement which does not immediately give all the report’s arguments</a:t>
            </a:r>
          </a:p>
          <a:p>
            <a:r>
              <a:rPr lang="en-US" sz="2150" dirty="0"/>
              <a:t>It provides a cited definition of time management and a few background details for the reader to understand a little bit more about the topic so that when they read the arguments (e.g. why time management is important in the workplace, techniques to help) they have a little more context to understand the body of the report.</a:t>
            </a:r>
          </a:p>
          <a:p>
            <a:r>
              <a:rPr lang="en-US" sz="2150" dirty="0"/>
              <a:t>It gives a clear statement of aims and outline, so the reader understands what the report is trying to achieve overall, how its going to achieve this (e.g. by showing the impact of time management on employee and company performance) and the order it is going to achieve this in.</a:t>
            </a:r>
          </a:p>
        </p:txBody>
      </p:sp>
      <p:sp>
        <p:nvSpPr>
          <p:cNvPr id="4" name="Date Placeholder 3">
            <a:extLst>
              <a:ext uri="{FF2B5EF4-FFF2-40B4-BE49-F238E27FC236}">
                <a16:creationId xmlns:a16="http://schemas.microsoft.com/office/drawing/2014/main" id="{F460587F-879D-7C57-823B-24AE52B6DCD4}"/>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38526624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840283" y="45627"/>
            <a:ext cx="7463434" cy="469718"/>
          </a:xfrm>
        </p:spPr>
        <p:txBody>
          <a:bodyPr/>
          <a:lstStyle/>
          <a:p>
            <a:r>
              <a:rPr lang="en-US" sz="3200" b="1" dirty="0"/>
              <a:t>Conclusion</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107508" y="382682"/>
            <a:ext cx="6696740" cy="4127206"/>
          </a:xfrm>
        </p:spPr>
        <p:txBody>
          <a:bodyPr/>
          <a:lstStyle/>
          <a:p>
            <a:pPr lvl="0" algn="just" eaLnBrk="1" hangingPunct="1">
              <a:spcBef>
                <a:spcPct val="0"/>
              </a:spcBef>
              <a:defRPr/>
            </a:pPr>
            <a:r>
              <a:rPr lang="en-GB" sz="2200" dirty="0">
                <a:solidFill>
                  <a:prstClr val="black"/>
                </a:solidFill>
                <a:latin typeface="Arial"/>
                <a:ea typeface="华文细黑"/>
              </a:rPr>
              <a:t>Shows/summarises the overall significance of what has been covered.</a:t>
            </a:r>
            <a:r>
              <a:rPr lang="en-GB" sz="2100" dirty="0">
                <a:solidFill>
                  <a:prstClr val="black"/>
                </a:solidFill>
                <a:latin typeface="Arial"/>
                <a:ea typeface="华文细黑"/>
              </a:rPr>
              <a:t> </a:t>
            </a:r>
          </a:p>
          <a:p>
            <a:pPr marL="0" lvl="0" indent="0" algn="just" eaLnBrk="1" hangingPunct="1">
              <a:spcBef>
                <a:spcPct val="0"/>
              </a:spcBef>
              <a:buNone/>
              <a:defRPr/>
            </a:pPr>
            <a:endParaRPr lang="en-GB" sz="2100" dirty="0">
              <a:solidFill>
                <a:prstClr val="black"/>
              </a:solidFill>
              <a:latin typeface="Arial"/>
              <a:ea typeface="华文细黑"/>
            </a:endParaRPr>
          </a:p>
          <a:p>
            <a:pPr lvl="0" algn="just" eaLnBrk="1" hangingPunct="1">
              <a:spcBef>
                <a:spcPct val="0"/>
              </a:spcBef>
              <a:defRPr/>
            </a:pPr>
            <a:r>
              <a:rPr lang="en-GB" sz="2200" dirty="0">
                <a:solidFill>
                  <a:prstClr val="black"/>
                </a:solidFill>
                <a:latin typeface="Arial"/>
                <a:ea typeface="华文细黑"/>
              </a:rPr>
              <a:t>May remind the reader of the most important points that have been made in the report or highlight what you consider to be the most central issues or findings. </a:t>
            </a:r>
          </a:p>
          <a:p>
            <a:pPr marL="0" lvl="0" indent="0" algn="just" eaLnBrk="1" hangingPunct="1">
              <a:spcBef>
                <a:spcPct val="0"/>
              </a:spcBef>
              <a:buNone/>
              <a:defRPr/>
            </a:pPr>
            <a:endParaRPr lang="en-GB" sz="2100" dirty="0">
              <a:solidFill>
                <a:prstClr val="black"/>
              </a:solidFill>
              <a:latin typeface="Arial"/>
              <a:ea typeface="华文细黑"/>
            </a:endParaRPr>
          </a:p>
          <a:p>
            <a:pPr lvl="0" algn="just" eaLnBrk="1" hangingPunct="1">
              <a:spcBef>
                <a:spcPct val="0"/>
              </a:spcBef>
              <a:defRPr/>
            </a:pPr>
            <a:r>
              <a:rPr lang="en-GB" sz="2200" dirty="0">
                <a:solidFill>
                  <a:prstClr val="black"/>
                </a:solidFill>
                <a:latin typeface="Arial"/>
                <a:ea typeface="华文细黑"/>
              </a:rPr>
              <a:t>Usually moves from specific to the report or essay into a more general context.</a:t>
            </a:r>
          </a:p>
          <a:p>
            <a:pPr marL="0" lvl="0" indent="0" algn="just" eaLnBrk="1" hangingPunct="1">
              <a:spcBef>
                <a:spcPct val="0"/>
              </a:spcBef>
              <a:buNone/>
              <a:defRPr/>
            </a:pPr>
            <a:endParaRPr lang="en-GB" sz="2100" dirty="0">
              <a:solidFill>
                <a:prstClr val="black"/>
              </a:solidFill>
              <a:latin typeface="Arial"/>
              <a:ea typeface="华文细黑"/>
            </a:endParaRPr>
          </a:p>
          <a:p>
            <a:pPr lvl="0" algn="just" eaLnBrk="1" hangingPunct="1">
              <a:spcBef>
                <a:spcPct val="0"/>
              </a:spcBef>
              <a:defRPr/>
            </a:pPr>
            <a:r>
              <a:rPr lang="en-GB" b="1" dirty="0">
                <a:solidFill>
                  <a:srgbClr val="C00000"/>
                </a:solidFill>
                <a:latin typeface="Arial"/>
                <a:ea typeface="华文细黑"/>
              </a:rPr>
              <a:t>No new material should be introduced in the conclusion. </a:t>
            </a:r>
            <a:r>
              <a:rPr lang="en-GB" b="1" u="sng" dirty="0">
                <a:solidFill>
                  <a:srgbClr val="C00000"/>
                </a:solidFill>
                <a:latin typeface="Arial"/>
                <a:ea typeface="华文细黑"/>
              </a:rPr>
              <a:t>At this stage</a:t>
            </a:r>
            <a:r>
              <a:rPr lang="en-GB" b="1" dirty="0">
                <a:solidFill>
                  <a:srgbClr val="C00000"/>
                </a:solidFill>
                <a:latin typeface="Arial"/>
                <a:ea typeface="华文细黑"/>
              </a:rPr>
              <a:t>, this includes any citations.</a:t>
            </a:r>
          </a:p>
          <a:p>
            <a:pPr algn="just"/>
            <a:endParaRPr lang="en-GB"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
        <p:nvSpPr>
          <p:cNvPr id="5" name="Isosceles Triangle 4">
            <a:extLst>
              <a:ext uri="{FF2B5EF4-FFF2-40B4-BE49-F238E27FC236}">
                <a16:creationId xmlns:a16="http://schemas.microsoft.com/office/drawing/2014/main" id="{0DB5E1E8-9DD0-5070-D323-FEA815DFC3A1}"/>
              </a:ext>
            </a:extLst>
          </p:cNvPr>
          <p:cNvSpPr/>
          <p:nvPr/>
        </p:nvSpPr>
        <p:spPr bwMode="auto">
          <a:xfrm>
            <a:off x="6838421" y="999768"/>
            <a:ext cx="1872208" cy="1589357"/>
          </a:xfrm>
          <a:prstGeom prst="triangl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2D43AB0E-0D0E-60DC-C761-724AAE73B72B}"/>
              </a:ext>
            </a:extLst>
          </p:cNvPr>
          <p:cNvSpPr txBox="1"/>
          <p:nvPr/>
        </p:nvSpPr>
        <p:spPr>
          <a:xfrm>
            <a:off x="7920372" y="2754563"/>
            <a:ext cx="1512168" cy="369332"/>
          </a:xfrm>
          <a:prstGeom prst="rect">
            <a:avLst/>
          </a:prstGeom>
          <a:noFill/>
        </p:spPr>
        <p:txBody>
          <a:bodyPr wrap="square" rtlCol="0">
            <a:spAutoFit/>
          </a:bodyPr>
          <a:lstStyle/>
          <a:p>
            <a:r>
              <a:rPr lang="en-GB" b="1" dirty="0">
                <a:solidFill>
                  <a:srgbClr val="00B050"/>
                </a:solidFill>
              </a:rPr>
              <a:t>GENERAL</a:t>
            </a:r>
          </a:p>
        </p:txBody>
      </p:sp>
      <p:sp>
        <p:nvSpPr>
          <p:cNvPr id="7" name="TextBox 6">
            <a:extLst>
              <a:ext uri="{FF2B5EF4-FFF2-40B4-BE49-F238E27FC236}">
                <a16:creationId xmlns:a16="http://schemas.microsoft.com/office/drawing/2014/main" id="{CB702AF6-E6BB-6988-1378-6325643AF863}"/>
              </a:ext>
            </a:extLst>
          </p:cNvPr>
          <p:cNvSpPr txBox="1"/>
          <p:nvPr/>
        </p:nvSpPr>
        <p:spPr>
          <a:xfrm>
            <a:off x="7920372" y="649664"/>
            <a:ext cx="1512168" cy="369332"/>
          </a:xfrm>
          <a:prstGeom prst="rect">
            <a:avLst/>
          </a:prstGeom>
          <a:noFill/>
        </p:spPr>
        <p:txBody>
          <a:bodyPr wrap="square" rtlCol="0">
            <a:spAutoFit/>
          </a:bodyPr>
          <a:lstStyle/>
          <a:p>
            <a:r>
              <a:rPr lang="en-GB" b="1" dirty="0">
                <a:solidFill>
                  <a:srgbClr val="00B050"/>
                </a:solidFill>
              </a:rPr>
              <a:t>SPECIFIC</a:t>
            </a:r>
          </a:p>
        </p:txBody>
      </p:sp>
      <p:cxnSp>
        <p:nvCxnSpPr>
          <p:cNvPr id="9" name="Straight Arrow Connector 8">
            <a:extLst>
              <a:ext uri="{FF2B5EF4-FFF2-40B4-BE49-F238E27FC236}">
                <a16:creationId xmlns:a16="http://schemas.microsoft.com/office/drawing/2014/main" id="{F9FB5F97-3C25-7324-402D-49C42A7C45EB}"/>
              </a:ext>
            </a:extLst>
          </p:cNvPr>
          <p:cNvCxnSpPr>
            <a:stCxn id="7" idx="2"/>
            <a:endCxn id="6" idx="0"/>
          </p:cNvCxnSpPr>
          <p:nvPr/>
        </p:nvCxnSpPr>
        <p:spPr bwMode="auto">
          <a:xfrm>
            <a:off x="8676456" y="1018996"/>
            <a:ext cx="0" cy="1735567"/>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4110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914FE-A80A-5D43-559A-FCD01D575AD8}"/>
              </a:ext>
            </a:extLst>
          </p:cNvPr>
          <p:cNvSpPr>
            <a:spLocks noGrp="1"/>
          </p:cNvSpPr>
          <p:nvPr>
            <p:ph type="title"/>
          </p:nvPr>
        </p:nvSpPr>
        <p:spPr>
          <a:xfrm>
            <a:off x="1958950" y="0"/>
            <a:ext cx="5225404" cy="531440"/>
          </a:xfrm>
        </p:spPr>
        <p:txBody>
          <a:bodyPr/>
          <a:lstStyle/>
          <a:p>
            <a:r>
              <a:rPr lang="en-US" sz="3600" b="1" dirty="0"/>
              <a:t>Conclusion Continued</a:t>
            </a:r>
          </a:p>
        </p:txBody>
      </p:sp>
      <p:sp>
        <p:nvSpPr>
          <p:cNvPr id="3" name="Content Placeholder 2">
            <a:extLst>
              <a:ext uri="{FF2B5EF4-FFF2-40B4-BE49-F238E27FC236}">
                <a16:creationId xmlns:a16="http://schemas.microsoft.com/office/drawing/2014/main" id="{0121E6DE-2C9C-B01D-BB33-ED8A8CCB9F0E}"/>
              </a:ext>
            </a:extLst>
          </p:cNvPr>
          <p:cNvSpPr>
            <a:spLocks noGrp="1"/>
          </p:cNvSpPr>
          <p:nvPr>
            <p:ph idx="1"/>
          </p:nvPr>
        </p:nvSpPr>
        <p:spPr>
          <a:xfrm>
            <a:off x="250825" y="531440"/>
            <a:ext cx="8641655" cy="3916363"/>
          </a:xfrm>
        </p:spPr>
        <p:txBody>
          <a:bodyPr/>
          <a:lstStyle/>
          <a:p>
            <a:r>
              <a:rPr lang="en-US" sz="2200" dirty="0"/>
              <a:t>A conclusion can have many components, but the main ones are to:</a:t>
            </a:r>
            <a:endParaRPr lang="en-GB" sz="2200" b="1" i="0" u="none" strike="noStrike" dirty="0">
              <a:solidFill>
                <a:srgbClr val="000000"/>
              </a:solidFill>
              <a:effectLst/>
            </a:endParaRPr>
          </a:p>
          <a:p>
            <a:pPr marL="0" indent="0" algn="just" rtl="0" fontAlgn="base">
              <a:buNone/>
            </a:pPr>
            <a:r>
              <a:rPr lang="en-GB" sz="2200" b="1" i="0" u="none" strike="noStrike" dirty="0">
                <a:solidFill>
                  <a:srgbClr val="000000"/>
                </a:solidFill>
                <a:effectLst/>
              </a:rPr>
              <a:t>Restate the Main Idea(s)</a:t>
            </a:r>
            <a:r>
              <a:rPr lang="en-US" sz="2200" b="0" i="0" dirty="0">
                <a:solidFill>
                  <a:srgbClr val="000000"/>
                </a:solidFill>
                <a:effectLst/>
              </a:rPr>
              <a:t>​</a:t>
            </a:r>
          </a:p>
          <a:p>
            <a:pPr algn="just" rtl="0" fontAlgn="base">
              <a:buFont typeface="Arial" panose="020B0604020202020204" pitchFamily="34" charset="0"/>
              <a:buChar char="•"/>
            </a:pPr>
            <a:r>
              <a:rPr lang="en-GB" sz="2200" b="0" i="0" u="none" strike="noStrike" dirty="0">
                <a:solidFill>
                  <a:srgbClr val="000000"/>
                </a:solidFill>
                <a:effectLst/>
              </a:rPr>
              <a:t>This summarizes the main point(s) of the report</a:t>
            </a:r>
            <a:r>
              <a:rPr lang="en-GB" sz="2200" b="0" i="0" dirty="0">
                <a:solidFill>
                  <a:srgbClr val="000000"/>
                </a:solidFill>
                <a:effectLst/>
              </a:rPr>
              <a:t>​</a:t>
            </a:r>
            <a:endParaRPr lang="en-GB" sz="2200" b="1" i="0" u="none" strike="noStrike" dirty="0">
              <a:solidFill>
                <a:srgbClr val="000000"/>
              </a:solidFill>
              <a:effectLst/>
            </a:endParaRPr>
          </a:p>
          <a:p>
            <a:pPr marL="0" indent="0" algn="just" rtl="0" fontAlgn="base">
              <a:buNone/>
            </a:pPr>
            <a:r>
              <a:rPr lang="en-GB" sz="2200" b="1" i="0" u="none" strike="noStrike" dirty="0">
                <a:solidFill>
                  <a:srgbClr val="000000"/>
                </a:solidFill>
                <a:effectLst/>
              </a:rPr>
              <a:t>Summarise Main Points</a:t>
            </a:r>
            <a:r>
              <a:rPr lang="en-GB" sz="2200" b="0" i="0" dirty="0">
                <a:solidFill>
                  <a:srgbClr val="000000"/>
                </a:solidFill>
                <a:effectLst/>
              </a:rPr>
              <a:t>​</a:t>
            </a:r>
          </a:p>
          <a:p>
            <a:pPr algn="just" rtl="0" fontAlgn="base">
              <a:buFont typeface="Arial" panose="020B0604020202020204" pitchFamily="34" charset="0"/>
              <a:buChar char="•"/>
            </a:pPr>
            <a:r>
              <a:rPr lang="en-GB" sz="2200" b="0" i="0" u="none" strike="noStrike" dirty="0">
                <a:solidFill>
                  <a:srgbClr val="000000"/>
                </a:solidFill>
                <a:effectLst/>
              </a:rPr>
              <a:t>Briefly recap the core findings or points discussed in the report, reinforcing the main takeaways without rehashing every detail, or repeating parts word for word</a:t>
            </a:r>
            <a:r>
              <a:rPr lang="en-US" sz="2200" b="0" i="0" dirty="0">
                <a:solidFill>
                  <a:srgbClr val="000000"/>
                </a:solidFill>
                <a:effectLst/>
              </a:rPr>
              <a:t>​</a:t>
            </a:r>
          </a:p>
          <a:p>
            <a:pPr marL="0" indent="0" algn="just" rtl="0" fontAlgn="base">
              <a:buNone/>
            </a:pPr>
            <a:r>
              <a:rPr lang="en-GB" sz="2200" b="1" i="0" u="none" strike="noStrike" dirty="0">
                <a:solidFill>
                  <a:srgbClr val="000000"/>
                </a:solidFill>
                <a:effectLst/>
              </a:rPr>
              <a:t>Include a Final Thought or Closing Statement</a:t>
            </a:r>
            <a:r>
              <a:rPr lang="en-US" sz="2200" b="0" i="0" dirty="0">
                <a:solidFill>
                  <a:srgbClr val="000000"/>
                </a:solidFill>
                <a:effectLst/>
              </a:rPr>
              <a:t>​</a:t>
            </a:r>
          </a:p>
          <a:p>
            <a:pPr algn="just" rtl="0" fontAlgn="base">
              <a:buFont typeface="Arial" panose="020B0604020202020204" pitchFamily="34" charset="0"/>
              <a:buChar char="•"/>
            </a:pPr>
            <a:r>
              <a:rPr lang="en-GB" sz="2200" b="0" i="0" u="none" strike="noStrike" dirty="0">
                <a:solidFill>
                  <a:srgbClr val="000000"/>
                </a:solidFill>
                <a:effectLst/>
              </a:rPr>
              <a:t>End with a strong, concise statement that reinforces the importance of the topic or suggests a final takeaway for the reader.</a:t>
            </a:r>
            <a:r>
              <a:rPr lang="en-US" sz="2200" b="0" i="0" dirty="0">
                <a:solidFill>
                  <a:srgbClr val="000000"/>
                </a:solidFill>
                <a:effectLst/>
              </a:rPr>
              <a:t>​</a:t>
            </a:r>
          </a:p>
          <a:p>
            <a:pPr algn="just" rtl="0" fontAlgn="base">
              <a:buFont typeface="Arial" panose="020B0604020202020204" pitchFamily="34" charset="0"/>
              <a:buChar char="•"/>
            </a:pPr>
            <a:r>
              <a:rPr lang="en-GB" sz="2200" b="0" i="0" u="none" strike="noStrike" dirty="0">
                <a:solidFill>
                  <a:srgbClr val="000000"/>
                </a:solidFill>
                <a:effectLst/>
              </a:rPr>
              <a:t>This can be a call to action, or a thought-provoking insight to leave a lasting impression.</a:t>
            </a:r>
            <a:r>
              <a:rPr lang="en-US" sz="2200" b="0" i="0" dirty="0">
                <a:solidFill>
                  <a:srgbClr val="000000"/>
                </a:solidFill>
                <a:effectLst/>
              </a:rPr>
              <a:t>​</a:t>
            </a:r>
          </a:p>
          <a:p>
            <a:pPr marL="0" indent="0">
              <a:buNone/>
            </a:pPr>
            <a:endParaRPr lang="en-US" sz="2200" dirty="0"/>
          </a:p>
        </p:txBody>
      </p:sp>
      <p:sp>
        <p:nvSpPr>
          <p:cNvPr id="4" name="Date Placeholder 3">
            <a:extLst>
              <a:ext uri="{FF2B5EF4-FFF2-40B4-BE49-F238E27FC236}">
                <a16:creationId xmlns:a16="http://schemas.microsoft.com/office/drawing/2014/main" id="{F740D54E-AFAB-8BC4-FFC6-EB49C6E9244E}"/>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500798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64490-E873-F012-1B7E-CB03638E5917}"/>
              </a:ext>
            </a:extLst>
          </p:cNvPr>
          <p:cNvSpPr>
            <a:spLocks noGrp="1"/>
          </p:cNvSpPr>
          <p:nvPr>
            <p:ph type="title"/>
          </p:nvPr>
        </p:nvSpPr>
        <p:spPr/>
        <p:txBody>
          <a:bodyPr/>
          <a:lstStyle/>
          <a:p>
            <a:r>
              <a:rPr lang="en-US" b="1" dirty="0">
                <a:solidFill>
                  <a:srgbClr val="173AFF"/>
                </a:solidFill>
              </a:rPr>
              <a:t>Activity 5</a:t>
            </a:r>
          </a:p>
        </p:txBody>
      </p:sp>
      <p:sp>
        <p:nvSpPr>
          <p:cNvPr id="3" name="Content Placeholder 2">
            <a:extLst>
              <a:ext uri="{FF2B5EF4-FFF2-40B4-BE49-F238E27FC236}">
                <a16:creationId xmlns:a16="http://schemas.microsoft.com/office/drawing/2014/main" id="{65A5C6B1-CB74-CAB9-2376-97F978A82024}"/>
              </a:ext>
            </a:extLst>
          </p:cNvPr>
          <p:cNvSpPr>
            <a:spLocks noGrp="1"/>
          </p:cNvSpPr>
          <p:nvPr>
            <p:ph idx="1"/>
          </p:nvPr>
        </p:nvSpPr>
        <p:spPr/>
        <p:txBody>
          <a:bodyPr/>
          <a:lstStyle/>
          <a:p>
            <a:r>
              <a:rPr lang="en-US" dirty="0"/>
              <a:t>Go to </a:t>
            </a:r>
            <a:r>
              <a:rPr lang="en-US" b="1" dirty="0">
                <a:solidFill>
                  <a:srgbClr val="173AFF"/>
                </a:solidFill>
              </a:rPr>
              <a:t>Activity 5 </a:t>
            </a:r>
            <a:r>
              <a:rPr lang="en-US" dirty="0"/>
              <a:t>and complete it with a partner</a:t>
            </a:r>
          </a:p>
        </p:txBody>
      </p:sp>
      <p:sp>
        <p:nvSpPr>
          <p:cNvPr id="4" name="Date Placeholder 3">
            <a:extLst>
              <a:ext uri="{FF2B5EF4-FFF2-40B4-BE49-F238E27FC236}">
                <a16:creationId xmlns:a16="http://schemas.microsoft.com/office/drawing/2014/main" id="{02040001-9B6B-E64D-53A7-E79116A8A65C}"/>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1601975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132E6-2C0A-DAAF-6D0D-C80B819EC4D7}"/>
              </a:ext>
            </a:extLst>
          </p:cNvPr>
          <p:cNvSpPr>
            <a:spLocks noGrp="1"/>
          </p:cNvSpPr>
          <p:nvPr>
            <p:ph type="title"/>
          </p:nvPr>
        </p:nvSpPr>
        <p:spPr>
          <a:xfrm>
            <a:off x="1326468" y="116632"/>
            <a:ext cx="6491064" cy="436910"/>
          </a:xfrm>
        </p:spPr>
        <p:txBody>
          <a:bodyPr/>
          <a:lstStyle/>
          <a:p>
            <a:r>
              <a:rPr lang="en-US" b="1" dirty="0">
                <a:solidFill>
                  <a:srgbClr val="173AFF"/>
                </a:solidFill>
              </a:rPr>
              <a:t>Activity 5 Answer</a:t>
            </a:r>
          </a:p>
        </p:txBody>
      </p:sp>
      <p:sp>
        <p:nvSpPr>
          <p:cNvPr id="3" name="Content Placeholder 2">
            <a:extLst>
              <a:ext uri="{FF2B5EF4-FFF2-40B4-BE49-F238E27FC236}">
                <a16:creationId xmlns:a16="http://schemas.microsoft.com/office/drawing/2014/main" id="{6971C55C-258D-F9A3-813D-936B539D22EF}"/>
              </a:ext>
            </a:extLst>
          </p:cNvPr>
          <p:cNvSpPr>
            <a:spLocks noGrp="1"/>
          </p:cNvSpPr>
          <p:nvPr>
            <p:ph idx="1"/>
          </p:nvPr>
        </p:nvSpPr>
        <p:spPr>
          <a:xfrm>
            <a:off x="107504" y="620688"/>
            <a:ext cx="8928992" cy="3916363"/>
          </a:xfrm>
        </p:spPr>
        <p:txBody>
          <a:bodyPr/>
          <a:lstStyle/>
          <a:p>
            <a:pPr marL="0" indent="0" algn="just">
              <a:buNone/>
            </a:pPr>
            <a:r>
              <a:rPr lang="en-GB" sz="2200" b="1" kern="1200" dirty="0">
                <a:solidFill>
                  <a:srgbClr val="00B050"/>
                </a:solidFill>
                <a:effectLst/>
                <a:latin typeface="Calibri" panose="020F0502020204030204" pitchFamily="34" charset="0"/>
                <a:ea typeface="DengXian Light" panose="02010600030101010101" pitchFamily="2" charset="-122"/>
                <a:cs typeface="Calibri" panose="020F0502020204030204" pitchFamily="34" charset="0"/>
              </a:rPr>
              <a:t>Recap of main idea   </a:t>
            </a:r>
            <a:r>
              <a:rPr lang="en-GB" sz="2200" b="1" kern="1200" dirty="0">
                <a:solidFill>
                  <a:srgbClr val="EE9500"/>
                </a:solidFill>
                <a:effectLst/>
                <a:latin typeface="Calibri" panose="020F0502020204030204" pitchFamily="34" charset="0"/>
                <a:ea typeface="DengXian Light" panose="02010600030101010101" pitchFamily="2" charset="-122"/>
                <a:cs typeface="Calibri" panose="020F0502020204030204" pitchFamily="34" charset="0"/>
              </a:rPr>
              <a:t>summary of main points   </a:t>
            </a:r>
            <a:r>
              <a:rPr lang="en-GB" sz="2200" b="1" kern="1200" dirty="0">
                <a:solidFill>
                  <a:srgbClr val="00B0F0"/>
                </a:solidFill>
                <a:effectLst/>
                <a:latin typeface="Calibri" panose="020F0502020204030204" pitchFamily="34" charset="0"/>
                <a:ea typeface="DengXian Light" panose="02010600030101010101" pitchFamily="2" charset="-122"/>
                <a:cs typeface="Calibri" panose="020F0502020204030204" pitchFamily="34" charset="0"/>
              </a:rPr>
              <a:t>final, more general thought </a:t>
            </a:r>
          </a:p>
          <a:p>
            <a:pPr marL="0" indent="0" algn="just">
              <a:buNone/>
            </a:pPr>
            <a:endParaRPr lang="en-GB" sz="2200" kern="1200" dirty="0">
              <a:solidFill>
                <a:srgbClr val="000000"/>
              </a:solidFill>
              <a:effectLst/>
              <a:latin typeface="Calibri" panose="020F0502020204030204" pitchFamily="34" charset="0"/>
              <a:ea typeface="DengXian Light" panose="02010600030101010101" pitchFamily="2" charset="-122"/>
              <a:cs typeface="Calibri" panose="020F0502020204030204" pitchFamily="34" charset="0"/>
            </a:endParaRPr>
          </a:p>
          <a:p>
            <a:pPr marL="0" indent="0" algn="just">
              <a:buNone/>
            </a:pPr>
            <a:r>
              <a:rPr lang="en-GB" sz="2200" b="1" kern="1200" dirty="0">
                <a:solidFill>
                  <a:srgbClr val="00B050"/>
                </a:solidFill>
                <a:effectLst/>
                <a:latin typeface="Calibri" panose="020F0502020204030204" pitchFamily="34" charset="0"/>
                <a:ea typeface="DengXian Light" panose="02010600030101010101" pitchFamily="2" charset="-122"/>
                <a:cs typeface="Calibri" panose="020F0502020204030204" pitchFamily="34" charset="0"/>
              </a:rPr>
              <a:t>In conclusion, effective time management is essential for both individual employees and the overall success of a company</a:t>
            </a:r>
            <a:r>
              <a:rPr lang="en-GB" sz="2200" kern="1200" dirty="0">
                <a:solidFill>
                  <a:srgbClr val="000000"/>
                </a:solidFill>
                <a:effectLst/>
                <a:latin typeface="Calibri" panose="020F0502020204030204" pitchFamily="34" charset="0"/>
                <a:ea typeface="DengXian Light" panose="02010600030101010101" pitchFamily="2" charset="-122"/>
                <a:cs typeface="Calibri" panose="020F0502020204030204" pitchFamily="34" charset="0"/>
              </a:rPr>
              <a:t>. </a:t>
            </a:r>
            <a:r>
              <a:rPr lang="en-GB" sz="2200" b="1" kern="1200" dirty="0">
                <a:solidFill>
                  <a:srgbClr val="EE9500"/>
                </a:solidFill>
                <a:effectLst/>
                <a:latin typeface="Calibri" panose="020F0502020204030204" pitchFamily="34" charset="0"/>
                <a:ea typeface="DengXian Light" panose="02010600030101010101" pitchFamily="2" charset="-122"/>
                <a:cs typeface="Calibri" panose="020F0502020204030204" pitchFamily="34" charset="0"/>
              </a:rPr>
              <a:t>As this report has shown, time management not only helps employees improve their personal productivity and well-being but also contributes to the efficiency and performance of the organization as a whole. The Pomodoro Technique and the Eisenhower Matrix are two practical methods that can support better time management practices, offering employees clear strategies to prioritize tasks and focus on what matters most</a:t>
            </a:r>
            <a:r>
              <a:rPr lang="en-GB" sz="2200" b="1" kern="1200" dirty="0">
                <a:solidFill>
                  <a:srgbClr val="FFC000"/>
                </a:solidFill>
                <a:effectLst/>
                <a:latin typeface="Calibri" panose="020F0502020204030204" pitchFamily="34" charset="0"/>
                <a:ea typeface="DengXian Light" panose="02010600030101010101" pitchFamily="2" charset="-122"/>
                <a:cs typeface="Calibri" panose="020F0502020204030204" pitchFamily="34" charset="0"/>
              </a:rPr>
              <a:t>. </a:t>
            </a:r>
            <a:r>
              <a:rPr lang="en-GB" sz="2200" b="1" kern="1200" dirty="0">
                <a:solidFill>
                  <a:srgbClr val="00B0F0"/>
                </a:solidFill>
                <a:effectLst/>
                <a:latin typeface="Calibri" panose="020F0502020204030204" pitchFamily="34" charset="0"/>
                <a:ea typeface="DengXian Light" panose="02010600030101010101" pitchFamily="2" charset="-122"/>
                <a:cs typeface="Calibri" panose="020F0502020204030204" pitchFamily="34" charset="0"/>
              </a:rPr>
              <a:t>Ultimately, adopting effective time management practices can lead to improved outcomes in the workplace, but it is up to individuals and organizations to make this a priority in order to thrive in an increasingly fast-paced world.</a:t>
            </a:r>
            <a:endParaRPr lang="en-GB" sz="2200" b="1" kern="100" dirty="0">
              <a:solidFill>
                <a:srgbClr val="00B0F0"/>
              </a:solidFill>
              <a:effectLst/>
              <a:latin typeface="Calibri" panose="020F0502020204030204" pitchFamily="34" charset="0"/>
              <a:ea typeface="DengXian" panose="02010600030101010101" pitchFamily="2" charset="-122"/>
              <a:cs typeface="Arial" panose="020B0604020202020204" pitchFamily="34" charset="0"/>
            </a:endParaRPr>
          </a:p>
          <a:p>
            <a:pPr algn="just"/>
            <a:endParaRPr lang="en-US" dirty="0"/>
          </a:p>
        </p:txBody>
      </p:sp>
      <p:sp>
        <p:nvSpPr>
          <p:cNvPr id="4" name="Date Placeholder 3">
            <a:extLst>
              <a:ext uri="{FF2B5EF4-FFF2-40B4-BE49-F238E27FC236}">
                <a16:creationId xmlns:a16="http://schemas.microsoft.com/office/drawing/2014/main" id="{FA68C1AE-0681-136E-B2EB-22415E3C3BEA}"/>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36413080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789D8-8DE7-C72A-D8F8-8626C216B012}"/>
              </a:ext>
            </a:extLst>
          </p:cNvPr>
          <p:cNvSpPr>
            <a:spLocks noGrp="1"/>
          </p:cNvSpPr>
          <p:nvPr>
            <p:ph type="title"/>
          </p:nvPr>
        </p:nvSpPr>
        <p:spPr/>
        <p:txBody>
          <a:bodyPr/>
          <a:lstStyle/>
          <a:p>
            <a:r>
              <a:rPr lang="en-US" b="1" dirty="0">
                <a:solidFill>
                  <a:srgbClr val="173AFF"/>
                </a:solidFill>
              </a:rPr>
              <a:t>Activity 6</a:t>
            </a:r>
          </a:p>
        </p:txBody>
      </p:sp>
      <p:sp>
        <p:nvSpPr>
          <p:cNvPr id="3" name="Content Placeholder 2">
            <a:extLst>
              <a:ext uri="{FF2B5EF4-FFF2-40B4-BE49-F238E27FC236}">
                <a16:creationId xmlns:a16="http://schemas.microsoft.com/office/drawing/2014/main" id="{A8925705-AAB4-A3FF-E6F1-9855432E1DBF}"/>
              </a:ext>
            </a:extLst>
          </p:cNvPr>
          <p:cNvSpPr>
            <a:spLocks noGrp="1"/>
          </p:cNvSpPr>
          <p:nvPr>
            <p:ph idx="1"/>
          </p:nvPr>
        </p:nvSpPr>
        <p:spPr/>
        <p:txBody>
          <a:bodyPr/>
          <a:lstStyle/>
          <a:p>
            <a:r>
              <a:rPr lang="en-US" dirty="0"/>
              <a:t>Go to </a:t>
            </a:r>
            <a:r>
              <a:rPr lang="en-US" b="1" dirty="0">
                <a:solidFill>
                  <a:srgbClr val="173AFF"/>
                </a:solidFill>
              </a:rPr>
              <a:t>Activity 6</a:t>
            </a:r>
            <a:r>
              <a:rPr lang="en-US" dirty="0"/>
              <a:t> and complete the activity with a partner</a:t>
            </a:r>
          </a:p>
        </p:txBody>
      </p:sp>
      <p:sp>
        <p:nvSpPr>
          <p:cNvPr id="4" name="Date Placeholder 3">
            <a:extLst>
              <a:ext uri="{FF2B5EF4-FFF2-40B4-BE49-F238E27FC236}">
                <a16:creationId xmlns:a16="http://schemas.microsoft.com/office/drawing/2014/main" id="{2689808E-6A14-B773-44E6-3A1DD875C13A}"/>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4043699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21AF6-3113-4788-6C73-BDAEA8E0FFAF}"/>
              </a:ext>
            </a:extLst>
          </p:cNvPr>
          <p:cNvSpPr>
            <a:spLocks noGrp="1"/>
          </p:cNvSpPr>
          <p:nvPr>
            <p:ph type="title"/>
          </p:nvPr>
        </p:nvSpPr>
        <p:spPr>
          <a:xfrm>
            <a:off x="1362472" y="227236"/>
            <a:ext cx="6419056" cy="364902"/>
          </a:xfrm>
        </p:spPr>
        <p:txBody>
          <a:bodyPr/>
          <a:lstStyle/>
          <a:p>
            <a:r>
              <a:rPr lang="en-US" sz="3200" b="1" dirty="0">
                <a:solidFill>
                  <a:srgbClr val="173AFF"/>
                </a:solidFill>
              </a:rPr>
              <a:t>Activity 6 Answers</a:t>
            </a:r>
          </a:p>
        </p:txBody>
      </p:sp>
      <p:sp>
        <p:nvSpPr>
          <p:cNvPr id="3" name="Content Placeholder 2">
            <a:extLst>
              <a:ext uri="{FF2B5EF4-FFF2-40B4-BE49-F238E27FC236}">
                <a16:creationId xmlns:a16="http://schemas.microsoft.com/office/drawing/2014/main" id="{476B9056-CF96-B30A-EEDD-A94CEDA16728}"/>
              </a:ext>
            </a:extLst>
          </p:cNvPr>
          <p:cNvSpPr>
            <a:spLocks noGrp="1"/>
          </p:cNvSpPr>
          <p:nvPr>
            <p:ph idx="1"/>
          </p:nvPr>
        </p:nvSpPr>
        <p:spPr>
          <a:xfrm>
            <a:off x="250825" y="592138"/>
            <a:ext cx="8713663" cy="3916363"/>
          </a:xfrm>
        </p:spPr>
        <p:txBody>
          <a:bodyPr/>
          <a:lstStyle/>
          <a:p>
            <a:pPr marL="0" indent="0">
              <a:buNone/>
            </a:pPr>
            <a:r>
              <a:rPr lang="en-US" sz="2600" b="1" dirty="0">
                <a:solidFill>
                  <a:srgbClr val="173AFF"/>
                </a:solidFill>
              </a:rPr>
              <a:t>Conclusion B </a:t>
            </a:r>
            <a:r>
              <a:rPr lang="en-US" sz="2600" b="1" dirty="0"/>
              <a:t>is the </a:t>
            </a:r>
            <a:r>
              <a:rPr lang="en-US" sz="2600" b="1" dirty="0">
                <a:solidFill>
                  <a:srgbClr val="C00000"/>
                </a:solidFill>
              </a:rPr>
              <a:t>weaker</a:t>
            </a:r>
            <a:r>
              <a:rPr lang="en-US" sz="2600" b="1" dirty="0"/>
              <a:t> conclusion </a:t>
            </a:r>
          </a:p>
          <a:p>
            <a:pPr marL="0" indent="0">
              <a:buNone/>
            </a:pPr>
            <a:r>
              <a:rPr lang="en-US" sz="2600" b="1" dirty="0">
                <a:solidFill>
                  <a:srgbClr val="173AFF"/>
                </a:solidFill>
              </a:rPr>
              <a:t>Conclusion A </a:t>
            </a:r>
            <a:r>
              <a:rPr lang="en-US" sz="2600" b="1" dirty="0"/>
              <a:t>is the </a:t>
            </a:r>
            <a:r>
              <a:rPr lang="en-US" sz="2600" b="1" dirty="0">
                <a:solidFill>
                  <a:srgbClr val="00B050"/>
                </a:solidFill>
              </a:rPr>
              <a:t>stronger</a:t>
            </a:r>
            <a:r>
              <a:rPr lang="en-US" sz="2600" b="1" dirty="0"/>
              <a:t> conclusion</a:t>
            </a:r>
          </a:p>
          <a:p>
            <a:pPr marL="0" indent="0">
              <a:buNone/>
            </a:pPr>
            <a:endParaRPr lang="en-US" sz="2600" b="1" dirty="0"/>
          </a:p>
          <a:p>
            <a:pPr marL="0" indent="0">
              <a:buNone/>
            </a:pPr>
            <a:r>
              <a:rPr lang="en-US" sz="2200" b="1" dirty="0"/>
              <a:t>Why? </a:t>
            </a:r>
            <a:r>
              <a:rPr lang="en-US" sz="2200" b="1" dirty="0">
                <a:solidFill>
                  <a:srgbClr val="173AFF"/>
                </a:solidFill>
              </a:rPr>
              <a:t>Conclusion B</a:t>
            </a:r>
            <a:r>
              <a:rPr lang="en-US" sz="2200" b="1" dirty="0"/>
              <a:t> is:</a:t>
            </a:r>
          </a:p>
          <a:p>
            <a:r>
              <a:rPr lang="en-GB" sz="2200" dirty="0"/>
              <a:t>Vague</a:t>
            </a:r>
          </a:p>
          <a:p>
            <a:r>
              <a:rPr lang="en-GB" sz="2200" dirty="0"/>
              <a:t>Lacks clear structure</a:t>
            </a:r>
          </a:p>
          <a:p>
            <a:r>
              <a:rPr lang="en-GB" sz="2200" dirty="0"/>
              <a:t>Ends by restating points made in the report rather than offering a broader, reflective thought. </a:t>
            </a:r>
          </a:p>
          <a:p>
            <a:r>
              <a:rPr lang="en-GB" sz="2200" dirty="0"/>
              <a:t>It also includes an overly general citation.</a:t>
            </a:r>
          </a:p>
          <a:p>
            <a:r>
              <a:rPr lang="en-GB" sz="2200" dirty="0"/>
              <a:t>Although we haven’t read the report attached to the conclusion, we can guess that new information might have been added given the reader has included a citation-new information should NOT be added to a conclusion</a:t>
            </a:r>
            <a:endParaRPr lang="en-US" sz="2200" dirty="0"/>
          </a:p>
        </p:txBody>
      </p:sp>
      <p:sp>
        <p:nvSpPr>
          <p:cNvPr id="4" name="Date Placeholder 3">
            <a:extLst>
              <a:ext uri="{FF2B5EF4-FFF2-40B4-BE49-F238E27FC236}">
                <a16:creationId xmlns:a16="http://schemas.microsoft.com/office/drawing/2014/main" id="{D8723A75-2563-06CD-F15D-A6CA85520FE5}"/>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1222442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1218951" y="260648"/>
            <a:ext cx="6706097" cy="210842"/>
          </a:xfrm>
        </p:spPr>
        <p:txBody>
          <a:bodyPr/>
          <a:lstStyle/>
          <a:p>
            <a:r>
              <a:rPr lang="en-US" sz="3200" b="1" dirty="0"/>
              <a:t>Reference list</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143508" y="682332"/>
            <a:ext cx="8856983" cy="5765822"/>
          </a:xfrm>
          <a:solidFill>
            <a:schemeClr val="bg1"/>
          </a:solidFill>
        </p:spPr>
        <p:txBody>
          <a:bodyPr/>
          <a:lstStyle/>
          <a:p>
            <a:pPr algn="just" eaLnBrk="1" hangingPunct="1">
              <a:spcBef>
                <a:spcPct val="0"/>
              </a:spcBef>
              <a:defRPr/>
            </a:pPr>
            <a:r>
              <a:rPr lang="en-GB" sz="2300" dirty="0">
                <a:solidFill>
                  <a:prstClr val="black"/>
                </a:solidFill>
                <a:latin typeface="Arial"/>
                <a:ea typeface="华文细黑"/>
              </a:rPr>
              <a:t>This comes last in your report on its own separate page after the conclusion</a:t>
            </a:r>
          </a:p>
          <a:p>
            <a:pPr algn="just" eaLnBrk="1" hangingPunct="1">
              <a:spcBef>
                <a:spcPct val="0"/>
              </a:spcBef>
              <a:defRPr/>
            </a:pPr>
            <a:endParaRPr lang="en-GB" sz="800" dirty="0">
              <a:solidFill>
                <a:prstClr val="black"/>
              </a:solidFill>
              <a:latin typeface="Arial"/>
              <a:ea typeface="华文细黑"/>
            </a:endParaRPr>
          </a:p>
          <a:p>
            <a:pPr algn="just" eaLnBrk="1" hangingPunct="1">
              <a:spcBef>
                <a:spcPct val="0"/>
              </a:spcBef>
              <a:defRPr/>
            </a:pPr>
            <a:r>
              <a:rPr lang="en-GB" sz="2300" dirty="0">
                <a:solidFill>
                  <a:prstClr val="black"/>
                </a:solidFill>
                <a:latin typeface="Arial"/>
                <a:ea typeface="华文细黑"/>
              </a:rPr>
              <a:t>It is important that you give precise details of all the work by other authors which has been referred to within the report. </a:t>
            </a:r>
          </a:p>
          <a:p>
            <a:pPr algn="just" eaLnBrk="1" hangingPunct="1">
              <a:spcBef>
                <a:spcPct val="0"/>
              </a:spcBef>
              <a:defRPr/>
            </a:pPr>
            <a:endParaRPr lang="en-GB" sz="800" dirty="0">
              <a:solidFill>
                <a:prstClr val="black"/>
              </a:solidFill>
              <a:latin typeface="Arial"/>
              <a:ea typeface="华文细黑"/>
            </a:endParaRPr>
          </a:p>
          <a:p>
            <a:pPr algn="just" eaLnBrk="1" hangingPunct="1">
              <a:spcBef>
                <a:spcPct val="0"/>
              </a:spcBef>
              <a:defRPr/>
            </a:pPr>
            <a:r>
              <a:rPr lang="en-GB" sz="2300" dirty="0">
                <a:solidFill>
                  <a:prstClr val="black"/>
                </a:solidFill>
                <a:latin typeface="Arial"/>
                <a:ea typeface="华文细黑"/>
              </a:rPr>
              <a:t>References should be listed in alphabetical order of the authors' names</a:t>
            </a:r>
            <a:r>
              <a:rPr lang="en-GB" sz="2450" dirty="0">
                <a:solidFill>
                  <a:prstClr val="black"/>
                </a:solidFill>
                <a:latin typeface="Arial"/>
                <a:ea typeface="华文细黑"/>
              </a:rPr>
              <a:t>.</a:t>
            </a:r>
          </a:p>
          <a:p>
            <a:pPr algn="just" eaLnBrk="1" hangingPunct="1">
              <a:spcBef>
                <a:spcPct val="0"/>
              </a:spcBef>
              <a:defRPr/>
            </a:pPr>
            <a:endParaRPr lang="en-GB" sz="800" dirty="0">
              <a:solidFill>
                <a:prstClr val="black"/>
              </a:solidFill>
              <a:latin typeface="Arial"/>
              <a:ea typeface="华文细黑"/>
            </a:endParaRPr>
          </a:p>
          <a:p>
            <a:pPr algn="just" eaLnBrk="1" hangingPunct="1">
              <a:spcBef>
                <a:spcPct val="0"/>
              </a:spcBef>
              <a:defRPr/>
            </a:pPr>
            <a:r>
              <a:rPr lang="en-GB" sz="2300" dirty="0">
                <a:solidFill>
                  <a:prstClr val="black"/>
                </a:solidFill>
                <a:latin typeface="Arial"/>
                <a:ea typeface="华文细黑"/>
              </a:rPr>
              <a:t>USE THE MATERIALS WE PROVIDE YOU WITH IN WEEK 3. Do not write your references without referring to a guide. You can use </a:t>
            </a:r>
            <a:r>
              <a:rPr lang="en-GB" sz="2300" dirty="0">
                <a:solidFill>
                  <a:prstClr val="black"/>
                </a:solidFill>
                <a:latin typeface="Arial"/>
                <a:ea typeface="华文细黑"/>
                <a:hlinkClick r:id="rId2"/>
              </a:rPr>
              <a:t>Cite Them Right</a:t>
            </a:r>
            <a:r>
              <a:rPr lang="en-GB" sz="2300" dirty="0">
                <a:solidFill>
                  <a:prstClr val="black"/>
                </a:solidFill>
                <a:latin typeface="Arial"/>
                <a:ea typeface="华文细黑"/>
              </a:rPr>
              <a:t>, you can use the </a:t>
            </a:r>
            <a:r>
              <a:rPr lang="en-GB" sz="2300" dirty="0" err="1">
                <a:solidFill>
                  <a:prstClr val="black"/>
                </a:solidFill>
                <a:latin typeface="Arial"/>
                <a:ea typeface="华文细黑"/>
              </a:rPr>
              <a:t>Powerpoint</a:t>
            </a:r>
            <a:r>
              <a:rPr lang="en-GB" sz="2300" dirty="0">
                <a:solidFill>
                  <a:prstClr val="black"/>
                </a:solidFill>
                <a:latin typeface="Arial"/>
                <a:ea typeface="华文细黑"/>
              </a:rPr>
              <a:t> materials from Week 3, you can even GOOGLE ‘Harvard Referencing Website’ or ‘Harvard Referencing Book’ at worst, but please make sure you are following </a:t>
            </a:r>
            <a:r>
              <a:rPr lang="en-GB" sz="2300" b="1" dirty="0">
                <a:solidFill>
                  <a:prstClr val="black"/>
                </a:solidFill>
                <a:latin typeface="Arial"/>
                <a:ea typeface="华文细黑"/>
              </a:rPr>
              <a:t>some sort of guidance</a:t>
            </a:r>
            <a:r>
              <a:rPr lang="en-GB" sz="2300" dirty="0">
                <a:solidFill>
                  <a:prstClr val="black"/>
                </a:solidFill>
                <a:latin typeface="Arial"/>
                <a:ea typeface="华文细黑"/>
              </a:rPr>
              <a:t> and providing </a:t>
            </a:r>
            <a:r>
              <a:rPr lang="en-GB" sz="2300" b="1" dirty="0">
                <a:solidFill>
                  <a:prstClr val="black"/>
                </a:solidFill>
                <a:latin typeface="Arial"/>
                <a:ea typeface="华文细黑"/>
              </a:rPr>
              <a:t>complete </a:t>
            </a:r>
            <a:r>
              <a:rPr lang="en-GB" sz="2300" dirty="0">
                <a:solidFill>
                  <a:prstClr val="black"/>
                </a:solidFill>
                <a:latin typeface="Arial"/>
                <a:ea typeface="华文细黑"/>
              </a:rPr>
              <a:t>references.</a:t>
            </a:r>
          </a:p>
          <a:p>
            <a:pPr algn="just" eaLnBrk="1" hangingPunct="1">
              <a:spcBef>
                <a:spcPct val="0"/>
              </a:spcBef>
              <a:defRPr/>
            </a:pPr>
            <a:endParaRPr lang="en-GB" sz="800" dirty="0">
              <a:solidFill>
                <a:prstClr val="black"/>
              </a:solidFill>
              <a:latin typeface="Arial"/>
              <a:ea typeface="华文细黑"/>
            </a:endParaRPr>
          </a:p>
          <a:p>
            <a:pPr algn="just" eaLnBrk="1" hangingPunct="1">
              <a:spcBef>
                <a:spcPct val="0"/>
              </a:spcBef>
              <a:defRPr/>
            </a:pPr>
            <a:r>
              <a:rPr lang="en-GB" sz="2300" dirty="0">
                <a:solidFill>
                  <a:prstClr val="black"/>
                </a:solidFill>
                <a:latin typeface="Arial"/>
                <a:ea typeface="华文细黑"/>
              </a:rPr>
              <a:t>A list of links and nothing else is NOT a reference list.</a:t>
            </a:r>
            <a:endParaRPr lang="en-GB" sz="2300" dirty="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17249639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a:t>Further Reading </a:t>
            </a:r>
            <a:r>
              <a:rPr lang="en-US" sz="3200" b="1" dirty="0"/>
              <a:t>list</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8" y="908721"/>
            <a:ext cx="8508279" cy="4104456"/>
          </a:xfrm>
        </p:spPr>
        <p:txBody>
          <a:bodyPr/>
          <a:lstStyle/>
          <a:p>
            <a:pPr eaLnBrk="1" hangingPunct="1">
              <a:spcBef>
                <a:spcPct val="0"/>
              </a:spcBef>
            </a:pPr>
            <a:r>
              <a:rPr lang="en-GB" altLang="en-US" sz="2000" dirty="0" err="1">
                <a:solidFill>
                  <a:prstClr val="black"/>
                </a:solidFill>
                <a:latin typeface="Arial"/>
                <a:ea typeface="华文细黑"/>
              </a:rPr>
              <a:t>Gravett</a:t>
            </a:r>
            <a:r>
              <a:rPr lang="en-GB" altLang="en-US" sz="2000" dirty="0">
                <a:solidFill>
                  <a:prstClr val="black"/>
                </a:solidFill>
                <a:latin typeface="Arial"/>
                <a:ea typeface="华文细黑"/>
              </a:rPr>
              <a:t>, S. (1998) </a:t>
            </a:r>
            <a:r>
              <a:rPr lang="en-GB" altLang="en-US" sz="2000" i="1" dirty="0">
                <a:solidFill>
                  <a:prstClr val="black"/>
                </a:solidFill>
                <a:latin typeface="Arial"/>
                <a:ea typeface="华文细黑"/>
              </a:rPr>
              <a:t>The Right Way to Write Reports</a:t>
            </a:r>
            <a:r>
              <a:rPr lang="en-GB" altLang="en-US" sz="2000" dirty="0">
                <a:solidFill>
                  <a:prstClr val="black"/>
                </a:solidFill>
                <a:latin typeface="Arial"/>
                <a:ea typeface="华文细黑"/>
              </a:rPr>
              <a:t>, Kingswood: Right Way</a:t>
            </a:r>
          </a:p>
          <a:p>
            <a:pPr eaLnBrk="1" hangingPunct="1">
              <a:spcBef>
                <a:spcPct val="0"/>
              </a:spcBef>
            </a:pPr>
            <a:r>
              <a:rPr lang="en-GB" altLang="en-US" sz="2000" dirty="0">
                <a:solidFill>
                  <a:prstClr val="black"/>
                </a:solidFill>
                <a:latin typeface="Arial"/>
                <a:ea typeface="华文细黑"/>
              </a:rPr>
              <a:t>Heritage, K. (1997) </a:t>
            </a:r>
            <a:r>
              <a:rPr lang="en-GB" altLang="en-US" sz="2000" i="1" dirty="0">
                <a:solidFill>
                  <a:prstClr val="black"/>
                </a:solidFill>
                <a:latin typeface="Arial"/>
                <a:ea typeface="华文细黑"/>
              </a:rPr>
              <a:t>Report Writing in a Week</a:t>
            </a:r>
            <a:r>
              <a:rPr lang="en-GB" altLang="en-US" sz="2000" dirty="0">
                <a:solidFill>
                  <a:prstClr val="black"/>
                </a:solidFill>
                <a:latin typeface="Arial"/>
                <a:ea typeface="华文细黑"/>
              </a:rPr>
              <a:t>, London: Hodder &amp; Stoughton</a:t>
            </a:r>
          </a:p>
          <a:p>
            <a:pPr eaLnBrk="1" hangingPunct="1">
              <a:spcBef>
                <a:spcPct val="0"/>
              </a:spcBef>
            </a:pPr>
            <a:r>
              <a:rPr lang="en-GB" altLang="en-US" sz="2000" dirty="0">
                <a:solidFill>
                  <a:prstClr val="black"/>
                </a:solidFill>
                <a:latin typeface="Arial"/>
                <a:ea typeface="华文细黑"/>
              </a:rPr>
              <a:t>Robinson, Z., </a:t>
            </a:r>
            <a:r>
              <a:rPr lang="en-GB" altLang="en-US" sz="2000" dirty="0" err="1">
                <a:solidFill>
                  <a:prstClr val="black"/>
                </a:solidFill>
                <a:latin typeface="Arial"/>
                <a:ea typeface="华文细黑"/>
              </a:rPr>
              <a:t>Pedley</a:t>
            </a:r>
            <a:r>
              <a:rPr lang="en-GB" altLang="en-US" sz="2000" dirty="0">
                <a:solidFill>
                  <a:prstClr val="black"/>
                </a:solidFill>
                <a:latin typeface="Arial"/>
                <a:ea typeface="华文细黑"/>
              </a:rPr>
              <a:t>-Smith, S. (2010) </a:t>
            </a:r>
            <a:r>
              <a:rPr lang="en-GB" altLang="en-US" sz="2000" i="1" dirty="0">
                <a:solidFill>
                  <a:prstClr val="black"/>
                </a:solidFill>
                <a:latin typeface="Arial"/>
                <a:ea typeface="华文细黑"/>
              </a:rPr>
              <a:t>A Student’s Guide to Writing Business Reports</a:t>
            </a:r>
            <a:r>
              <a:rPr lang="en-GB" altLang="en-US" sz="2000" dirty="0">
                <a:solidFill>
                  <a:prstClr val="black"/>
                </a:solidFill>
                <a:latin typeface="Arial"/>
                <a:ea typeface="华文细黑"/>
              </a:rPr>
              <a:t>, Wokingham: Kaplan</a:t>
            </a:r>
          </a:p>
          <a:p>
            <a:pPr eaLnBrk="1" hangingPunct="1">
              <a:spcBef>
                <a:spcPct val="0"/>
              </a:spcBef>
              <a:defRPr/>
            </a:pPr>
            <a:r>
              <a:rPr lang="en-GB" sz="2000" dirty="0">
                <a:solidFill>
                  <a:prstClr val="black"/>
                </a:solidFill>
                <a:latin typeface="Arial"/>
                <a:ea typeface="华文细黑"/>
              </a:rPr>
              <a:t>University of Leicester (2023) </a:t>
            </a:r>
            <a:r>
              <a:rPr lang="en-GB" sz="2000" i="1" dirty="0">
                <a:solidFill>
                  <a:prstClr val="black"/>
                </a:solidFill>
                <a:latin typeface="Arial"/>
                <a:ea typeface="华文细黑"/>
              </a:rPr>
              <a:t>Writing reports </a:t>
            </a:r>
            <a:r>
              <a:rPr lang="en-GB" sz="2000" dirty="0">
                <a:solidFill>
                  <a:prstClr val="black"/>
                </a:solidFill>
                <a:latin typeface="Arial"/>
                <a:ea typeface="华文细黑"/>
              </a:rPr>
              <a:t>Available at: </a:t>
            </a:r>
            <a:r>
              <a:rPr lang="en-GB" sz="2000" dirty="0">
                <a:solidFill>
                  <a:prstClr val="black"/>
                </a:solidFill>
                <a:latin typeface="Arial"/>
                <a:ea typeface="华文细黑"/>
                <a:hlinkClick r:id="rId2">
                  <a:extLst>
                    <a:ext uri="{A12FA001-AC4F-418D-AE19-62706E023703}">
                      <ahyp:hlinkClr xmlns:ahyp="http://schemas.microsoft.com/office/drawing/2018/hyperlinkcolor" val="tx"/>
                    </a:ext>
                  </a:extLst>
                </a:hlinkClick>
              </a:rPr>
              <a:t>http://www2.le.ac.uk/offices/ld/resources/writing/writing-resources/reports</a:t>
            </a:r>
            <a:r>
              <a:rPr lang="en-GB" sz="2000" dirty="0">
                <a:solidFill>
                  <a:prstClr val="black"/>
                </a:solidFill>
                <a:latin typeface="Arial"/>
                <a:ea typeface="华文细黑"/>
              </a:rPr>
              <a:t> (Accessed: 15</a:t>
            </a:r>
            <a:r>
              <a:rPr lang="en-GB" sz="2000" baseline="30000" dirty="0">
                <a:solidFill>
                  <a:prstClr val="black"/>
                </a:solidFill>
                <a:latin typeface="Arial"/>
                <a:ea typeface="华文细黑"/>
              </a:rPr>
              <a:t>th</a:t>
            </a:r>
            <a:r>
              <a:rPr lang="en-GB" sz="2000" dirty="0">
                <a:solidFill>
                  <a:prstClr val="black"/>
                </a:solidFill>
                <a:latin typeface="Arial"/>
                <a:ea typeface="华文细黑"/>
              </a:rPr>
              <a:t>  of June 2023)</a:t>
            </a:r>
            <a:endParaRPr lang="en-GB" sz="2000" baseline="30000" dirty="0">
              <a:solidFill>
                <a:prstClr val="black"/>
              </a:solidFill>
              <a:latin typeface="Arial"/>
              <a:ea typeface="华文细黑"/>
            </a:endParaRPr>
          </a:p>
          <a:p>
            <a:pPr eaLnBrk="1" hangingPunct="1">
              <a:spcBef>
                <a:spcPct val="0"/>
              </a:spcBef>
              <a:defRPr/>
            </a:pPr>
            <a:endParaRPr lang="en-GB" sz="2000" dirty="0">
              <a:solidFill>
                <a:prstClr val="black"/>
              </a:solidFill>
              <a:latin typeface="Arial"/>
              <a:ea typeface="华文细黑"/>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26/11/2024</a:t>
            </a:fld>
            <a:endParaRPr lang="en-GB"/>
          </a:p>
        </p:txBody>
      </p:sp>
    </p:spTree>
    <p:extLst>
      <p:ext uri="{BB962C8B-B14F-4D97-AF65-F5344CB8AC3E}">
        <p14:creationId xmlns:p14="http://schemas.microsoft.com/office/powerpoint/2010/main" val="3605478641"/>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1264</TotalTime>
  <Words>3151</Words>
  <Application>Microsoft Macintosh PowerPoint</Application>
  <PresentationFormat>On-screen Show (4:3)</PresentationFormat>
  <Paragraphs>281</Paragraphs>
  <Slides>33</Slides>
  <Notes>5</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33</vt:i4>
      </vt:variant>
    </vt:vector>
  </HeadingPairs>
  <TitlesOfParts>
    <vt:vector size="43" baseType="lpstr">
      <vt:lpstr>DengXian</vt:lpstr>
      <vt:lpstr>Arial</vt:lpstr>
      <vt:lpstr>Calibri</vt:lpstr>
      <vt:lpstr>DejaVu Sans</vt:lpstr>
      <vt:lpstr>Myriad Pro</vt:lpstr>
      <vt:lpstr>Raleway</vt:lpstr>
      <vt:lpstr>Wingdings</vt:lpstr>
      <vt:lpstr>1_20140311PresentationUWTSDTemplate</vt:lpstr>
      <vt:lpstr>20140311PresentationUWTSDTemplate</vt:lpstr>
      <vt:lpstr>2_20140311PresentationUWTSDTemplate</vt:lpstr>
      <vt:lpstr>PowerPoint Presentation</vt:lpstr>
      <vt:lpstr>Reports</vt:lpstr>
      <vt:lpstr>What is a report? </vt:lpstr>
      <vt:lpstr>What is a report? </vt:lpstr>
      <vt:lpstr>Report Writing</vt:lpstr>
      <vt:lpstr>Structuring your report</vt:lpstr>
      <vt:lpstr>Structuring your ACE report</vt:lpstr>
      <vt:lpstr>Report Writing</vt:lpstr>
      <vt:lpstr>Report Writing</vt:lpstr>
      <vt:lpstr>Example</vt:lpstr>
      <vt:lpstr>Title page </vt:lpstr>
      <vt:lpstr>Table of Contents</vt:lpstr>
      <vt:lpstr>Table of Contents Example</vt:lpstr>
      <vt:lpstr>Introductions</vt:lpstr>
      <vt:lpstr>Introduction</vt:lpstr>
      <vt:lpstr>Introductory paragraph</vt:lpstr>
      <vt:lpstr>Opening Statement/Sentence</vt:lpstr>
      <vt:lpstr>Opening Statement/Sentence</vt:lpstr>
      <vt:lpstr>Background details</vt:lpstr>
      <vt:lpstr>Background Details: EXAMPLE</vt:lpstr>
      <vt:lpstr>Statement of aims and outline</vt:lpstr>
      <vt:lpstr>WORKSHEET</vt:lpstr>
      <vt:lpstr>Topic: Reflective writing on how you used technology in your lectures  The use of technology continues to develop so that it is vital in many different areas of life. Nowadays, technology is particularly significant in the life of a university student. Over the years, the use of technology by university students has increased (Smith, 2021),  resulting in a need for students to understand how to use technology in order to succeed at school (Baker, 2023). Since I started my degree course at UWTSD, I have also relied on technology for various matters, and I feel very positive about the benefit of using technology in my studies. This work presents a reflective commentary on the role of technology in my studies. After describing the topic and commenting on my feelings and thoughts on it, I will evaluate and analyse the experience I have had so far in relation to the topic. In the latter part, I will present my conclusions of my reflections and possible action plan for future improvement.  Opening sentence   Background details  statement of aims    Outline    NOTE: A reflective report uses “I” and other personal pronouns. For a non-reflective report, there would be NO personal experience.</vt:lpstr>
      <vt:lpstr>Activity 4 Answers</vt:lpstr>
      <vt:lpstr>Activity 4 Answers Continued</vt:lpstr>
      <vt:lpstr>Conclusion</vt:lpstr>
      <vt:lpstr>Conclusion Continued</vt:lpstr>
      <vt:lpstr>Activity 5</vt:lpstr>
      <vt:lpstr>Activity 5 Answer</vt:lpstr>
      <vt:lpstr>Activity 6</vt:lpstr>
      <vt:lpstr>Activity 6 Answers</vt:lpstr>
      <vt:lpstr>Reference list</vt:lpstr>
      <vt:lpstr>Further Reading list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Lizeta Demetriou</dc:creator>
  <cp:lastModifiedBy>Naomi Doerge</cp:lastModifiedBy>
  <cp:revision>375</cp:revision>
  <dcterms:created xsi:type="dcterms:W3CDTF">2012-10-20T16:04:33Z</dcterms:created>
  <dcterms:modified xsi:type="dcterms:W3CDTF">2024-11-27T13:27:16Z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2024-05-20T19:55:32Z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8023759d-20e8-40b3-82f8-e4f80a91e046</vt:lpwstr>
  </property>
  <property fmtid="{D5CDD505-2E9C-101B-9397-08002B2CF9AE}" pid="8" name="MSIP_Label_9762d7e7-4474-4a67-9ef6-3d4dc52b0ea7_ContentBits">
    <vt:lpwstr>0</vt:lpwstr>
  </property>
</Properties>
</file>