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7"/>
  </p:notesMasterIdLst>
  <p:sldIdLst>
    <p:sldId id="257" r:id="rId5"/>
    <p:sldId id="264" r:id="rId6"/>
    <p:sldId id="279" r:id="rId7"/>
    <p:sldId id="276" r:id="rId8"/>
    <p:sldId id="262" r:id="rId9"/>
    <p:sldId id="275" r:id="rId10"/>
    <p:sldId id="272" r:id="rId11"/>
    <p:sldId id="278" r:id="rId12"/>
    <p:sldId id="269" r:id="rId13"/>
    <p:sldId id="281" r:id="rId14"/>
    <p:sldId id="263"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389655-6C7E-4860-91BF-30AA9F5BBBF6}">
          <p14:sldIdLst>
            <p14:sldId id="257"/>
            <p14:sldId id="264"/>
            <p14:sldId id="279"/>
            <p14:sldId id="276"/>
            <p14:sldId id="262"/>
            <p14:sldId id="275"/>
            <p14:sldId id="272"/>
            <p14:sldId id="278"/>
            <p14:sldId id="269"/>
            <p14:sldId id="281"/>
            <p14:sldId id="263"/>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78850" autoAdjust="0"/>
  </p:normalViewPr>
  <p:slideViewPr>
    <p:cSldViewPr snapToGrid="0">
      <p:cViewPr varScale="1">
        <p:scale>
          <a:sx n="57" d="100"/>
          <a:sy n="57" d="100"/>
        </p:scale>
        <p:origin x="4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77661-0BC9-42FA-B1D3-335C809A9063}" type="datetimeFigureOut">
              <a:rPr lang="en-GB" smtClean="0"/>
              <a:t>31/03/2020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4EB707-CE67-40B4-B34A-004FC996998C}" type="slidenum">
              <a:rPr lang="en-GB" smtClean="0"/>
              <a:t>‹#›</a:t>
            </a:fld>
            <a:endParaRPr lang="en-GB"/>
          </a:p>
        </p:txBody>
      </p:sp>
    </p:spTree>
    <p:extLst>
      <p:ext uri="{BB962C8B-B14F-4D97-AF65-F5344CB8AC3E}">
        <p14:creationId xmlns:p14="http://schemas.microsoft.com/office/powerpoint/2010/main" val="1950543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enable us to understand what inclusive practice within youthwork is , it is important that we understand what the term disability and it’s models are. </a:t>
            </a:r>
          </a:p>
          <a:p>
            <a:endParaRPr lang="en-GB" dirty="0"/>
          </a:p>
        </p:txBody>
      </p:sp>
      <p:sp>
        <p:nvSpPr>
          <p:cNvPr id="4" name="Slide Number Placeholder 3"/>
          <p:cNvSpPr>
            <a:spLocks noGrp="1"/>
          </p:cNvSpPr>
          <p:nvPr>
            <p:ph type="sldNum" sz="quarter" idx="5"/>
          </p:nvPr>
        </p:nvSpPr>
        <p:spPr/>
        <p:txBody>
          <a:bodyPr/>
          <a:lstStyle/>
          <a:p>
            <a:fld id="{AF4EB707-CE67-40B4-B34A-004FC996998C}" type="slidenum">
              <a:rPr lang="en-GB" smtClean="0"/>
              <a:t>1</a:t>
            </a:fld>
            <a:endParaRPr lang="en-GB"/>
          </a:p>
        </p:txBody>
      </p:sp>
    </p:spTree>
    <p:extLst>
      <p:ext uri="{BB962C8B-B14F-4D97-AF65-F5344CB8AC3E}">
        <p14:creationId xmlns:p14="http://schemas.microsoft.com/office/powerpoint/2010/main" val="3939109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disability or impairment can range from various health and mental health conditions that stop a person or cause difficulties for a person when participating in activities or day to day living. The disabilities and impairments can vary from various health conditions such as cognitive, mental , physical , sensory and a various combination of multiple difficulties and needs. Things such as autism and walking impairments can effect a person's mental health and abilities to do activities such as washing and dishes.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Inclusive practice is an approach used within teaching and some social situations which ensures anyone of any ability can participate and not be held back by disabilities, impairments or differences. To ensure that inclusive practice is accurate and successful we must understand what the models of disability are and their impact on inclusive practice and equality acts.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F4EB707-CE67-40B4-B34A-004FC996998C}" type="slidenum">
              <a:rPr lang="en-GB" smtClean="0"/>
              <a:t>2</a:t>
            </a:fld>
            <a:endParaRPr lang="en-GB"/>
          </a:p>
        </p:txBody>
      </p:sp>
    </p:spTree>
    <p:extLst>
      <p:ext uri="{BB962C8B-B14F-4D97-AF65-F5344CB8AC3E}">
        <p14:creationId xmlns:p14="http://schemas.microsoft.com/office/powerpoint/2010/main" val="1215590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models of disability are two different ways in which disability and impairments are seen. </a:t>
            </a:r>
          </a:p>
          <a:p>
            <a:endParaRPr lang="en-GB" dirty="0"/>
          </a:p>
          <a:p>
            <a:r>
              <a:rPr lang="en-GB" dirty="0"/>
              <a:t>The medical model as stated in its name looks at the disability of a person and that the disability stops the person from being able to live comfortability without any challenges. And as seen in the example above the wheelchair user is the problem not the steps leading to the building.</a:t>
            </a:r>
          </a:p>
          <a:p>
            <a:endParaRPr lang="en-GB" dirty="0"/>
          </a:p>
          <a:p>
            <a:r>
              <a:rPr lang="en-GB" dirty="0"/>
              <a:t>The social model looks at a disability as not the source of the problem but the world around them is stopping them from living comfortably and happily in a world adequate for everyone. Society needs to change for children, young people and adults to ensure we can all be happy and successful.</a:t>
            </a:r>
          </a:p>
        </p:txBody>
      </p:sp>
      <p:sp>
        <p:nvSpPr>
          <p:cNvPr id="4" name="Slide Number Placeholder 3"/>
          <p:cNvSpPr>
            <a:spLocks noGrp="1"/>
          </p:cNvSpPr>
          <p:nvPr>
            <p:ph type="sldNum" sz="quarter" idx="5"/>
          </p:nvPr>
        </p:nvSpPr>
        <p:spPr/>
        <p:txBody>
          <a:bodyPr/>
          <a:lstStyle/>
          <a:p>
            <a:fld id="{AF4EB707-CE67-40B4-B34A-004FC996998C}" type="slidenum">
              <a:rPr lang="en-GB" smtClean="0"/>
              <a:t>3</a:t>
            </a:fld>
            <a:endParaRPr lang="en-GB"/>
          </a:p>
        </p:txBody>
      </p:sp>
    </p:spTree>
    <p:extLst>
      <p:ext uri="{BB962C8B-B14F-4D97-AF65-F5344CB8AC3E}">
        <p14:creationId xmlns:p14="http://schemas.microsoft.com/office/powerpoint/2010/main" val="2444977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Disability discrimination is when a person with a disability or impairment is treated unfairly or put at a disadvantage for a reason that arises or relates to a disability or impairment according to the Equality Of Human Rights Commission (2020). The disability discrimination act was created in 1995 as a legal act and caused some controversy between impaired and disabled people. This was due to the fact of disability and impairment still being seen as problems that the people involved had “acquired” and that they where not to be discriminated because they where different. </a:t>
            </a:r>
          </a:p>
          <a:p>
            <a:r>
              <a:rPr lang="en-GB" sz="1200" kern="1200" dirty="0">
                <a:solidFill>
                  <a:schemeClr val="tx1"/>
                </a:solidFill>
                <a:effectLst/>
                <a:latin typeface="+mn-lt"/>
                <a:ea typeface="+mn-ea"/>
                <a:cs typeface="+mn-cs"/>
              </a:rPr>
              <a:t>In 2010 the equality act was created where people of different culture, race , ethnicity , disability where to be treated as equal as everyone else. This enabled the disabled to be equal to everyone else. </a:t>
            </a:r>
          </a:p>
          <a:p>
            <a:r>
              <a:rPr lang="en-GB" sz="1200" kern="1200" dirty="0">
                <a:solidFill>
                  <a:schemeClr val="tx1"/>
                </a:solidFill>
                <a:effectLst/>
                <a:latin typeface="+mn-lt"/>
                <a:ea typeface="+mn-ea"/>
                <a:cs typeface="+mn-cs"/>
              </a:rPr>
              <a:t>The equality act (2010) protects children and young people but only the under 18’s are only protected against discrimination to work.</a:t>
            </a:r>
          </a:p>
          <a:p>
            <a:endParaRPr lang="en-GB" dirty="0"/>
          </a:p>
        </p:txBody>
      </p:sp>
      <p:sp>
        <p:nvSpPr>
          <p:cNvPr id="4" name="Slide Number Placeholder 3"/>
          <p:cNvSpPr>
            <a:spLocks noGrp="1"/>
          </p:cNvSpPr>
          <p:nvPr>
            <p:ph type="sldNum" sz="quarter" idx="5"/>
          </p:nvPr>
        </p:nvSpPr>
        <p:spPr/>
        <p:txBody>
          <a:bodyPr/>
          <a:lstStyle/>
          <a:p>
            <a:fld id="{AF4EB707-CE67-40B4-B34A-004FC996998C}" type="slidenum">
              <a:rPr lang="en-GB" smtClean="0"/>
              <a:t>4</a:t>
            </a:fld>
            <a:endParaRPr lang="en-GB"/>
          </a:p>
        </p:txBody>
      </p:sp>
    </p:spTree>
    <p:extLst>
      <p:ext uri="{BB962C8B-B14F-4D97-AF65-F5344CB8AC3E}">
        <p14:creationId xmlns:p14="http://schemas.microsoft.com/office/powerpoint/2010/main" val="2118135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Inclusive practice isn’t just a teaching or activity  system in place for he disabled and impaired it is also used when teaching children and young people with different social backgrounds, cultures/beliefs and of any race. </a:t>
            </a:r>
          </a:p>
        </p:txBody>
      </p:sp>
      <p:sp>
        <p:nvSpPr>
          <p:cNvPr id="4" name="Slide Number Placeholder 3"/>
          <p:cNvSpPr>
            <a:spLocks noGrp="1"/>
          </p:cNvSpPr>
          <p:nvPr>
            <p:ph type="sldNum" sz="quarter" idx="5"/>
          </p:nvPr>
        </p:nvSpPr>
        <p:spPr/>
        <p:txBody>
          <a:bodyPr/>
          <a:lstStyle/>
          <a:p>
            <a:fld id="{AF4EB707-CE67-40B4-B34A-004FC996998C}" type="slidenum">
              <a:rPr lang="en-GB" smtClean="0"/>
              <a:t>5</a:t>
            </a:fld>
            <a:endParaRPr lang="en-GB"/>
          </a:p>
        </p:txBody>
      </p:sp>
    </p:spTree>
    <p:extLst>
      <p:ext uri="{BB962C8B-B14F-4D97-AF65-F5344CB8AC3E}">
        <p14:creationId xmlns:p14="http://schemas.microsoft.com/office/powerpoint/2010/main" val="1304117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austerity a lot of third sector and education sector organisations have struggled with funding which can and could be essential in supporting staff when teaching inclusively. To overcome this man of the teachers and organisation management have to improvise and step into the impaired and disabled shoes t understand how they would like to be treated and how they can get involved in group activities such as on this slide. </a:t>
            </a:r>
          </a:p>
        </p:txBody>
      </p:sp>
      <p:sp>
        <p:nvSpPr>
          <p:cNvPr id="4" name="Slide Number Placeholder 3"/>
          <p:cNvSpPr>
            <a:spLocks noGrp="1"/>
          </p:cNvSpPr>
          <p:nvPr>
            <p:ph type="sldNum" sz="quarter" idx="5"/>
          </p:nvPr>
        </p:nvSpPr>
        <p:spPr/>
        <p:txBody>
          <a:bodyPr/>
          <a:lstStyle/>
          <a:p>
            <a:fld id="{AF4EB707-CE67-40B4-B34A-004FC996998C}" type="slidenum">
              <a:rPr lang="en-GB" smtClean="0"/>
              <a:t>6</a:t>
            </a:fld>
            <a:endParaRPr lang="en-GB"/>
          </a:p>
        </p:txBody>
      </p:sp>
    </p:spTree>
    <p:extLst>
      <p:ext uri="{BB962C8B-B14F-4D97-AF65-F5344CB8AC3E}">
        <p14:creationId xmlns:p14="http://schemas.microsoft.com/office/powerpoint/2010/main" val="76042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a lot of complaints also comes a lot of praise from service users. A clear example is above where a young person was able to become extremely involved and it also improved some of her anxiety issues having someone there who understood the social model of disability and the importance of inclusive practice. </a:t>
            </a:r>
          </a:p>
        </p:txBody>
      </p:sp>
      <p:sp>
        <p:nvSpPr>
          <p:cNvPr id="4" name="Slide Number Placeholder 3"/>
          <p:cNvSpPr>
            <a:spLocks noGrp="1"/>
          </p:cNvSpPr>
          <p:nvPr>
            <p:ph type="sldNum" sz="quarter" idx="5"/>
          </p:nvPr>
        </p:nvSpPr>
        <p:spPr/>
        <p:txBody>
          <a:bodyPr/>
          <a:lstStyle/>
          <a:p>
            <a:fld id="{AF4EB707-CE67-40B4-B34A-004FC996998C}" type="slidenum">
              <a:rPr lang="en-GB" smtClean="0"/>
              <a:t>7</a:t>
            </a:fld>
            <a:endParaRPr lang="en-GB"/>
          </a:p>
        </p:txBody>
      </p:sp>
    </p:spTree>
    <p:extLst>
      <p:ext uri="{BB962C8B-B14F-4D97-AF65-F5344CB8AC3E}">
        <p14:creationId xmlns:p14="http://schemas.microsoft.com/office/powerpoint/2010/main" val="4108946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are some of my own personal experiences in the sector I work in. The case study is a real study where I had to think on my feet without training to allow the young person, I was supporting to experience the same amount of support I gave my other service users. From guidance, understanding and support I was able to introduce the young person into making new friends and they are now successfully studying politics in university away from home , independently with reduced support. </a:t>
            </a:r>
          </a:p>
        </p:txBody>
      </p:sp>
      <p:sp>
        <p:nvSpPr>
          <p:cNvPr id="4" name="Slide Number Placeholder 3"/>
          <p:cNvSpPr>
            <a:spLocks noGrp="1"/>
          </p:cNvSpPr>
          <p:nvPr>
            <p:ph type="sldNum" sz="quarter" idx="5"/>
          </p:nvPr>
        </p:nvSpPr>
        <p:spPr/>
        <p:txBody>
          <a:bodyPr/>
          <a:lstStyle/>
          <a:p>
            <a:fld id="{AF4EB707-CE67-40B4-B34A-004FC996998C}" type="slidenum">
              <a:rPr lang="en-GB" smtClean="0"/>
              <a:t>8</a:t>
            </a:fld>
            <a:endParaRPr lang="en-GB"/>
          </a:p>
        </p:txBody>
      </p:sp>
    </p:spTree>
    <p:extLst>
      <p:ext uri="{BB962C8B-B14F-4D97-AF65-F5344CB8AC3E}">
        <p14:creationId xmlns:p14="http://schemas.microsoft.com/office/powerpoint/2010/main" val="4023480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more funding, courses will enable those with not very much experience into an understanding of what disabilities and impairments are. More first aid and handling skills will be taught and self defensive and support skills. This will help bring more young people to youth centres and groups helping with funding pots and bids.</a:t>
            </a:r>
          </a:p>
        </p:txBody>
      </p:sp>
      <p:sp>
        <p:nvSpPr>
          <p:cNvPr id="4" name="Slide Number Placeholder 3"/>
          <p:cNvSpPr>
            <a:spLocks noGrp="1"/>
          </p:cNvSpPr>
          <p:nvPr>
            <p:ph type="sldNum" sz="quarter" idx="5"/>
          </p:nvPr>
        </p:nvSpPr>
        <p:spPr/>
        <p:txBody>
          <a:bodyPr/>
          <a:lstStyle/>
          <a:p>
            <a:fld id="{AF4EB707-CE67-40B4-B34A-004FC996998C}" type="slidenum">
              <a:rPr lang="en-GB" smtClean="0"/>
              <a:t>9</a:t>
            </a:fld>
            <a:endParaRPr lang="en-GB"/>
          </a:p>
        </p:txBody>
      </p:sp>
    </p:spTree>
    <p:extLst>
      <p:ext uri="{BB962C8B-B14F-4D97-AF65-F5344CB8AC3E}">
        <p14:creationId xmlns:p14="http://schemas.microsoft.com/office/powerpoint/2010/main" val="1895604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t>
            </a:r>
          </a:p>
        </p:txBody>
      </p:sp>
      <p:sp>
        <p:nvSpPr>
          <p:cNvPr id="4" name="Slide Number Placeholder 3"/>
          <p:cNvSpPr>
            <a:spLocks noGrp="1"/>
          </p:cNvSpPr>
          <p:nvPr>
            <p:ph type="sldNum" sz="quarter" idx="5"/>
          </p:nvPr>
        </p:nvSpPr>
        <p:spPr/>
        <p:txBody>
          <a:bodyPr/>
          <a:lstStyle/>
          <a:p>
            <a:fld id="{AF4EB707-CE67-40B4-B34A-004FC996998C}" type="slidenum">
              <a:rPr lang="en-GB" smtClean="0"/>
              <a:t>10</a:t>
            </a:fld>
            <a:endParaRPr lang="en-GB"/>
          </a:p>
        </p:txBody>
      </p:sp>
    </p:spTree>
    <p:extLst>
      <p:ext uri="{BB962C8B-B14F-4D97-AF65-F5344CB8AC3E}">
        <p14:creationId xmlns:p14="http://schemas.microsoft.com/office/powerpoint/2010/main" val="2666372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4EB707-CE67-40B4-B34A-004FC996998C}" type="slidenum">
              <a:rPr lang="en-GB" smtClean="0"/>
              <a:t>11</a:t>
            </a:fld>
            <a:endParaRPr lang="en-GB"/>
          </a:p>
        </p:txBody>
      </p:sp>
    </p:spTree>
    <p:extLst>
      <p:ext uri="{BB962C8B-B14F-4D97-AF65-F5344CB8AC3E}">
        <p14:creationId xmlns:p14="http://schemas.microsoft.com/office/powerpoint/2010/main" val="1378711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3/31/2020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3/31/2020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3/31/2020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3/31/2020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3/31/2020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3/31/2020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3/31/2020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rae.org.uk/childrens-rights-the-law/laws-protecting-childrens-rights/equality-act-201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harvardgenerator.com/references/www.ofsted.gov.uk/resources/120399." TargetMode="External"/><Relationship Id="rId4" Type="http://schemas.openxmlformats.org/officeDocument/2006/relationships/hyperlink" Target="https://www.equalityhumanrights.com/en/advice-and-guidance/disability-discrimin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topics/disabilities/en/" TargetMode="External"/><Relationship Id="rId2" Type="http://schemas.openxmlformats.org/officeDocument/2006/relationships/hyperlink" Target="https://www.leadershipacademy.nhs.uk/resources/inclusion-equality-and-diversity/" TargetMode="External"/><Relationship Id="rId1" Type="http://schemas.openxmlformats.org/officeDocument/2006/relationships/slideLayout" Target="../slideLayouts/slideLayout2.xml"/><Relationship Id="rId4" Type="http://schemas.openxmlformats.org/officeDocument/2006/relationships/hyperlink" Target="http://www.youthaction.org.au/working_with_young_people_with_disab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62197" y="-258084"/>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1" y="1975104"/>
            <a:ext cx="5120640" cy="2907792"/>
          </a:xfrm>
        </p:spPr>
        <p:txBody>
          <a:bodyPr>
            <a:normAutofit/>
          </a:bodyPr>
          <a:lstStyle/>
          <a:p>
            <a:r>
              <a:rPr lang="en-US" sz="4400" dirty="0">
                <a:solidFill>
                  <a:schemeClr val="tx1"/>
                </a:solidFill>
              </a:rPr>
              <a:t>What is Inclusive practice and how it is implemented in youthwork</a:t>
            </a:r>
          </a:p>
        </p:txBody>
      </p:sp>
      <p:sp>
        <p:nvSpPr>
          <p:cNvPr id="7" name="TextBox 6">
            <a:extLst>
              <a:ext uri="{FF2B5EF4-FFF2-40B4-BE49-F238E27FC236}">
                <a16:creationId xmlns:a16="http://schemas.microsoft.com/office/drawing/2014/main" id="{DD321D94-D116-49D7-B4AD-D6C3868B517C}"/>
              </a:ext>
            </a:extLst>
          </p:cNvPr>
          <p:cNvSpPr txBox="1"/>
          <p:nvPr/>
        </p:nvSpPr>
        <p:spPr>
          <a:xfrm>
            <a:off x="1371600" y="6100763"/>
            <a:ext cx="8729663" cy="369332"/>
          </a:xfrm>
          <a:prstGeom prst="rect">
            <a:avLst/>
          </a:prstGeom>
          <a:noFill/>
        </p:spPr>
        <p:txBody>
          <a:bodyPr wrap="square" rtlCol="0">
            <a:spAutoFit/>
          </a:bodyPr>
          <a:lstStyle/>
          <a:p>
            <a:r>
              <a:rPr lang="en-GB" dirty="0">
                <a:solidFill>
                  <a:schemeClr val="bg1"/>
                </a:solidFill>
              </a:rPr>
              <a:t>Sophie Bailey 1810168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4B0-4EE2-4229-9D6F-9A6A783AE8E7}"/>
              </a:ext>
            </a:extLst>
          </p:cNvPr>
          <p:cNvSpPr>
            <a:spLocks noGrp="1"/>
          </p:cNvSpPr>
          <p:nvPr>
            <p:ph type="title"/>
          </p:nvPr>
        </p:nvSpPr>
        <p:spPr/>
        <p:txBody>
          <a:bodyPr/>
          <a:lstStyle/>
          <a:p>
            <a:r>
              <a:rPr lang="en-GB" u="sng" dirty="0"/>
              <a:t>What is a disability ? </a:t>
            </a:r>
          </a:p>
        </p:txBody>
      </p:sp>
      <p:sp>
        <p:nvSpPr>
          <p:cNvPr id="3" name="Content Placeholder 2">
            <a:extLst>
              <a:ext uri="{FF2B5EF4-FFF2-40B4-BE49-F238E27FC236}">
                <a16:creationId xmlns:a16="http://schemas.microsoft.com/office/drawing/2014/main" id="{849DC425-380F-4A0B-AD7F-EE8B47FF7D72}"/>
              </a:ext>
            </a:extLst>
          </p:cNvPr>
          <p:cNvSpPr>
            <a:spLocks noGrp="1"/>
          </p:cNvSpPr>
          <p:nvPr>
            <p:ph sz="half" idx="1"/>
          </p:nvPr>
        </p:nvSpPr>
        <p:spPr/>
        <p:txBody>
          <a:bodyPr/>
          <a:lstStyle/>
          <a:p>
            <a:r>
              <a:rPr lang="en-GB" dirty="0"/>
              <a:t>A disability or impairment is defined as any condition where a person finds it more difficult to do certain activities or interact within the world around them. </a:t>
            </a:r>
          </a:p>
          <a:p>
            <a:r>
              <a:rPr lang="en-GB" dirty="0"/>
              <a:t>These conditions or impairments can arise and be cognitive, mental , physical, sensory or a combination of multiple difficulties. </a:t>
            </a:r>
          </a:p>
          <a:p>
            <a:pPr algn="r"/>
            <a:r>
              <a:rPr lang="en-GB" sz="1200" dirty="0"/>
              <a:t>World Health Organisation (2019)</a:t>
            </a:r>
          </a:p>
        </p:txBody>
      </p:sp>
      <p:sp>
        <p:nvSpPr>
          <p:cNvPr id="4" name="Content Placeholder 3">
            <a:extLst>
              <a:ext uri="{FF2B5EF4-FFF2-40B4-BE49-F238E27FC236}">
                <a16:creationId xmlns:a16="http://schemas.microsoft.com/office/drawing/2014/main" id="{28E54AED-734C-44C9-B4E8-187F0335DB67}"/>
              </a:ext>
            </a:extLst>
          </p:cNvPr>
          <p:cNvSpPr>
            <a:spLocks noGrp="1"/>
          </p:cNvSpPr>
          <p:nvPr>
            <p:ph sz="half" idx="2"/>
          </p:nvPr>
        </p:nvSpPr>
        <p:spPr/>
        <p:txBody>
          <a:bodyPr/>
          <a:lstStyle/>
          <a:p>
            <a:r>
              <a:rPr lang="en-GB" dirty="0"/>
              <a:t>Infectious diseases, mental health and illnesses such as cancer can also count as a disability as it stops the ability for some people to do every day to day activities.</a:t>
            </a:r>
          </a:p>
          <a:p>
            <a:r>
              <a:rPr lang="en-GB" dirty="0"/>
              <a:t>Asperger syndrome, down syndrome and other learning difficulties such as dyslexia and dyspraxia are also considered disabilities.</a:t>
            </a:r>
          </a:p>
          <a:p>
            <a:pPr marL="0" indent="0">
              <a:buNone/>
            </a:pPr>
            <a:r>
              <a:rPr lang="en-GB" sz="1200" dirty="0"/>
              <a:t>                                                                Youth Action (2012)</a:t>
            </a:r>
          </a:p>
        </p:txBody>
      </p:sp>
    </p:spTree>
    <p:extLst>
      <p:ext uri="{BB962C8B-B14F-4D97-AF65-F5344CB8AC3E}">
        <p14:creationId xmlns:p14="http://schemas.microsoft.com/office/powerpoint/2010/main" val="131493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9BD7-B9DD-4527-97E4-338ED9C46002}"/>
              </a:ext>
            </a:extLst>
          </p:cNvPr>
          <p:cNvSpPr>
            <a:spLocks noGrp="1"/>
          </p:cNvSpPr>
          <p:nvPr>
            <p:ph type="title"/>
          </p:nvPr>
        </p:nvSpPr>
        <p:spPr/>
        <p:txBody>
          <a:bodyPr/>
          <a:lstStyle/>
          <a:p>
            <a:r>
              <a:rPr lang="en-GB" dirty="0"/>
              <a:t>Examples to explain the models of disability.</a:t>
            </a:r>
          </a:p>
        </p:txBody>
      </p:sp>
      <p:sp>
        <p:nvSpPr>
          <p:cNvPr id="3" name="Content Placeholder 2">
            <a:extLst>
              <a:ext uri="{FF2B5EF4-FFF2-40B4-BE49-F238E27FC236}">
                <a16:creationId xmlns:a16="http://schemas.microsoft.com/office/drawing/2014/main" id="{8E0A562C-A9AE-4DC8-BB46-295BD0E4211B}"/>
              </a:ext>
            </a:extLst>
          </p:cNvPr>
          <p:cNvSpPr>
            <a:spLocks noGrp="1"/>
          </p:cNvSpPr>
          <p:nvPr>
            <p:ph sz="half" idx="1"/>
          </p:nvPr>
        </p:nvSpPr>
        <p:spPr/>
        <p:txBody>
          <a:bodyPr/>
          <a:lstStyle/>
          <a:p>
            <a:r>
              <a:rPr lang="en-GB" dirty="0"/>
              <a:t>Medical model</a:t>
            </a:r>
          </a:p>
          <a:p>
            <a:endParaRPr lang="en-GB" dirty="0"/>
          </a:p>
          <a:p>
            <a:r>
              <a:rPr lang="en-GB" dirty="0"/>
              <a:t>A wheelchair user can not access a building due to steps. The medical model see’s the wheelchair user as the problem as they can’t access the steps.</a:t>
            </a:r>
          </a:p>
        </p:txBody>
      </p:sp>
      <p:sp>
        <p:nvSpPr>
          <p:cNvPr id="4" name="Content Placeholder 3">
            <a:extLst>
              <a:ext uri="{FF2B5EF4-FFF2-40B4-BE49-F238E27FC236}">
                <a16:creationId xmlns:a16="http://schemas.microsoft.com/office/drawing/2014/main" id="{75172FA3-AF43-455A-B657-C76EB580A815}"/>
              </a:ext>
            </a:extLst>
          </p:cNvPr>
          <p:cNvSpPr>
            <a:spLocks noGrp="1"/>
          </p:cNvSpPr>
          <p:nvPr>
            <p:ph sz="half" idx="2"/>
          </p:nvPr>
        </p:nvSpPr>
        <p:spPr/>
        <p:txBody>
          <a:bodyPr/>
          <a:lstStyle/>
          <a:p>
            <a:r>
              <a:rPr lang="en-GB" dirty="0"/>
              <a:t>Social model</a:t>
            </a:r>
          </a:p>
          <a:p>
            <a:endParaRPr lang="en-GB" dirty="0"/>
          </a:p>
          <a:p>
            <a:r>
              <a:rPr lang="en-GB" dirty="0"/>
              <a:t>The social model has a amore inclusive approach  where a wheelchair user would be able to get to the building if a ramp was placed or built. This meaning that society was the problem in this challenge. </a:t>
            </a:r>
          </a:p>
        </p:txBody>
      </p:sp>
      <p:sp>
        <p:nvSpPr>
          <p:cNvPr id="5" name="TextBox 4">
            <a:extLst>
              <a:ext uri="{FF2B5EF4-FFF2-40B4-BE49-F238E27FC236}">
                <a16:creationId xmlns:a16="http://schemas.microsoft.com/office/drawing/2014/main" id="{8DDB1BA3-2374-4711-82B1-D2880C2AADE2}"/>
              </a:ext>
            </a:extLst>
          </p:cNvPr>
          <p:cNvSpPr txBox="1"/>
          <p:nvPr/>
        </p:nvSpPr>
        <p:spPr>
          <a:xfrm>
            <a:off x="7743825" y="5852160"/>
            <a:ext cx="3381375" cy="369332"/>
          </a:xfrm>
          <a:prstGeom prst="rect">
            <a:avLst/>
          </a:prstGeom>
          <a:noFill/>
        </p:spPr>
        <p:txBody>
          <a:bodyPr wrap="square" rtlCol="0">
            <a:spAutoFit/>
          </a:bodyPr>
          <a:lstStyle/>
          <a:p>
            <a:r>
              <a:rPr lang="en-GB" dirty="0"/>
              <a:t>University of lecister (2015)</a:t>
            </a:r>
          </a:p>
        </p:txBody>
      </p:sp>
    </p:spTree>
    <p:extLst>
      <p:ext uri="{BB962C8B-B14F-4D97-AF65-F5344CB8AC3E}">
        <p14:creationId xmlns:p14="http://schemas.microsoft.com/office/powerpoint/2010/main" val="3131732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A9A7D-57B3-4DF9-8C7D-F2F53689375F}"/>
              </a:ext>
            </a:extLst>
          </p:cNvPr>
          <p:cNvSpPr>
            <a:spLocks noGrp="1"/>
          </p:cNvSpPr>
          <p:nvPr>
            <p:ph type="title"/>
          </p:nvPr>
        </p:nvSpPr>
        <p:spPr/>
        <p:txBody>
          <a:bodyPr/>
          <a:lstStyle/>
          <a:p>
            <a:r>
              <a:rPr lang="en-GB" dirty="0"/>
              <a:t>The Equality act 2010.</a:t>
            </a:r>
          </a:p>
        </p:txBody>
      </p:sp>
      <p:sp>
        <p:nvSpPr>
          <p:cNvPr id="3" name="Content Placeholder 2">
            <a:extLst>
              <a:ext uri="{FF2B5EF4-FFF2-40B4-BE49-F238E27FC236}">
                <a16:creationId xmlns:a16="http://schemas.microsoft.com/office/drawing/2014/main" id="{69E5E0FF-DB06-433B-8471-F0628B887772}"/>
              </a:ext>
            </a:extLst>
          </p:cNvPr>
          <p:cNvSpPr>
            <a:spLocks noGrp="1"/>
          </p:cNvSpPr>
          <p:nvPr>
            <p:ph sz="half" idx="1"/>
          </p:nvPr>
        </p:nvSpPr>
        <p:spPr/>
        <p:txBody>
          <a:bodyPr/>
          <a:lstStyle/>
          <a:p>
            <a:r>
              <a:rPr lang="en-GB" dirty="0"/>
              <a:t>So as previously stated many organisations and laws count a disability as a mental or physical impairment which has a long term and substantial effect on a person's day to day activities as stated in The Disability Discrimination Act of 1995 and equality act 2005. </a:t>
            </a:r>
          </a:p>
          <a:p>
            <a:r>
              <a:rPr lang="en-GB" dirty="0"/>
              <a:t>How does the equality act effect children and young people ?</a:t>
            </a:r>
          </a:p>
        </p:txBody>
      </p:sp>
      <p:sp>
        <p:nvSpPr>
          <p:cNvPr id="4" name="Content Placeholder 3">
            <a:extLst>
              <a:ext uri="{FF2B5EF4-FFF2-40B4-BE49-F238E27FC236}">
                <a16:creationId xmlns:a16="http://schemas.microsoft.com/office/drawing/2014/main" id="{71EFA098-DC6C-4470-A70D-57096C17434C}"/>
              </a:ext>
            </a:extLst>
          </p:cNvPr>
          <p:cNvSpPr>
            <a:spLocks noGrp="1"/>
          </p:cNvSpPr>
          <p:nvPr>
            <p:ph sz="half" idx="2"/>
          </p:nvPr>
        </p:nvSpPr>
        <p:spPr/>
        <p:txBody>
          <a:bodyPr/>
          <a:lstStyle/>
          <a:p>
            <a:r>
              <a:rPr lang="en-GB" dirty="0"/>
              <a:t>How has the social model of disability helped children and young people?</a:t>
            </a:r>
          </a:p>
          <a:p>
            <a:r>
              <a:rPr lang="en-GB" dirty="0"/>
              <a:t>How can we make children and young people understand the complicated equality act at ease?</a:t>
            </a:r>
          </a:p>
        </p:txBody>
      </p:sp>
    </p:spTree>
    <p:extLst>
      <p:ext uri="{BB962C8B-B14F-4D97-AF65-F5344CB8AC3E}">
        <p14:creationId xmlns:p14="http://schemas.microsoft.com/office/powerpoint/2010/main" val="2878280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1B9F0-A11E-4A64-AAD9-DD626011D7CA}"/>
              </a:ext>
            </a:extLst>
          </p:cNvPr>
          <p:cNvSpPr>
            <a:spLocks noGrp="1"/>
          </p:cNvSpPr>
          <p:nvPr>
            <p:ph type="title"/>
          </p:nvPr>
        </p:nvSpPr>
        <p:spPr/>
        <p:txBody>
          <a:bodyPr/>
          <a:lstStyle/>
          <a:p>
            <a:r>
              <a:rPr lang="en-GB" u="sng" dirty="0"/>
              <a:t>Inclusive Practice.</a:t>
            </a:r>
          </a:p>
        </p:txBody>
      </p:sp>
      <p:sp>
        <p:nvSpPr>
          <p:cNvPr id="3" name="Content Placeholder 2">
            <a:extLst>
              <a:ext uri="{FF2B5EF4-FFF2-40B4-BE49-F238E27FC236}">
                <a16:creationId xmlns:a16="http://schemas.microsoft.com/office/drawing/2014/main" id="{0336F4CD-9068-41AB-ABE8-FA7D15563D3A}"/>
              </a:ext>
            </a:extLst>
          </p:cNvPr>
          <p:cNvSpPr>
            <a:spLocks noGrp="1"/>
          </p:cNvSpPr>
          <p:nvPr>
            <p:ph idx="1"/>
          </p:nvPr>
        </p:nvSpPr>
        <p:spPr/>
        <p:txBody>
          <a:bodyPr/>
          <a:lstStyle/>
          <a:p>
            <a:r>
              <a:rPr lang="en-GB" sz="2000" dirty="0"/>
              <a:t>What is Inclusive practice ?</a:t>
            </a:r>
            <a:br>
              <a:rPr lang="en-GB" sz="2000" dirty="0"/>
            </a:br>
            <a:endParaRPr lang="en-GB" sz="2000" dirty="0"/>
          </a:p>
          <a:p>
            <a:r>
              <a:rPr lang="en-GB" sz="2000" dirty="0"/>
              <a:t>“Inclusion refers to the opportunities for persons with a disability to participate fully in all of the educational, employment, consumer, recreational, community and domestic activities that typify everyday society” </a:t>
            </a:r>
          </a:p>
          <a:p>
            <a:pPr marL="0" indent="0">
              <a:buNone/>
            </a:pPr>
            <a:r>
              <a:rPr lang="en-GB" sz="2000" dirty="0"/>
              <a:t>   </a:t>
            </a:r>
            <a:r>
              <a:rPr lang="en-GB" sz="1400" dirty="0"/>
              <a:t>                                                                                                                                            Tilstone and Rose (2003 Page 1) </a:t>
            </a:r>
          </a:p>
          <a:p>
            <a:pPr marL="0" indent="0">
              <a:buNone/>
            </a:pPr>
            <a:r>
              <a:rPr lang="en-GB" dirty="0"/>
              <a:t>                                                                                                                               NHS learning academy (2020)</a:t>
            </a:r>
          </a:p>
        </p:txBody>
      </p:sp>
    </p:spTree>
    <p:extLst>
      <p:ext uri="{BB962C8B-B14F-4D97-AF65-F5344CB8AC3E}">
        <p14:creationId xmlns:p14="http://schemas.microsoft.com/office/powerpoint/2010/main" val="1429477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34F32-CBC1-4352-A5E6-E5F2925F8B0A}"/>
              </a:ext>
            </a:extLst>
          </p:cNvPr>
          <p:cNvSpPr>
            <a:spLocks noGrp="1"/>
          </p:cNvSpPr>
          <p:nvPr>
            <p:ph type="title"/>
          </p:nvPr>
        </p:nvSpPr>
        <p:spPr/>
        <p:txBody>
          <a:bodyPr>
            <a:normAutofit fontScale="90000"/>
          </a:bodyPr>
          <a:lstStyle/>
          <a:p>
            <a:r>
              <a:rPr lang="en-GB" dirty="0"/>
              <a:t>Examples of inclusive practice with children and young people in youthwork.</a:t>
            </a:r>
          </a:p>
        </p:txBody>
      </p:sp>
      <p:sp>
        <p:nvSpPr>
          <p:cNvPr id="3" name="Content Placeholder 2">
            <a:extLst>
              <a:ext uri="{FF2B5EF4-FFF2-40B4-BE49-F238E27FC236}">
                <a16:creationId xmlns:a16="http://schemas.microsoft.com/office/drawing/2014/main" id="{72D79249-F070-41CF-A571-50DF1D575EB7}"/>
              </a:ext>
            </a:extLst>
          </p:cNvPr>
          <p:cNvSpPr>
            <a:spLocks noGrp="1"/>
          </p:cNvSpPr>
          <p:nvPr>
            <p:ph sz="half" idx="1"/>
          </p:nvPr>
        </p:nvSpPr>
        <p:spPr/>
        <p:txBody>
          <a:bodyPr/>
          <a:lstStyle/>
          <a:p>
            <a:r>
              <a:rPr lang="en-GB" dirty="0"/>
              <a:t>When working in a third-party organisation such as a youth support centre or youth club funds can be very restricted. This means that at the best of time Youth workers are still figuring out ways in to support the additional needs of service users. </a:t>
            </a:r>
          </a:p>
        </p:txBody>
      </p:sp>
      <p:sp>
        <p:nvSpPr>
          <p:cNvPr id="4" name="Content Placeholder 3">
            <a:extLst>
              <a:ext uri="{FF2B5EF4-FFF2-40B4-BE49-F238E27FC236}">
                <a16:creationId xmlns:a16="http://schemas.microsoft.com/office/drawing/2014/main" id="{AB88A6D8-A15D-4F7B-AE77-1FF109F2C70C}"/>
              </a:ext>
            </a:extLst>
          </p:cNvPr>
          <p:cNvSpPr>
            <a:spLocks noGrp="1"/>
          </p:cNvSpPr>
          <p:nvPr>
            <p:ph sz="half" idx="2"/>
          </p:nvPr>
        </p:nvSpPr>
        <p:spPr/>
        <p:txBody>
          <a:bodyPr/>
          <a:lstStyle/>
          <a:p>
            <a:r>
              <a:rPr lang="en-GB" dirty="0"/>
              <a:t>So a young person in your youthwork setting has a visual impairment and your going rockpool hunting. How would you assist to ensure the visually impaired young person can enjoy the experience as much as those with good vision. </a:t>
            </a:r>
          </a:p>
        </p:txBody>
      </p:sp>
    </p:spTree>
    <p:extLst>
      <p:ext uri="{BB962C8B-B14F-4D97-AF65-F5344CB8AC3E}">
        <p14:creationId xmlns:p14="http://schemas.microsoft.com/office/powerpoint/2010/main" val="732059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D2E77-4B55-476E-B561-57453ABB84EB}"/>
              </a:ext>
            </a:extLst>
          </p:cNvPr>
          <p:cNvSpPr>
            <a:spLocks noGrp="1"/>
          </p:cNvSpPr>
          <p:nvPr>
            <p:ph type="title"/>
          </p:nvPr>
        </p:nvSpPr>
        <p:spPr/>
        <p:txBody>
          <a:bodyPr/>
          <a:lstStyle/>
          <a:p>
            <a:r>
              <a:rPr lang="en-GB" dirty="0"/>
              <a:t>Praise and accomplishments</a:t>
            </a:r>
          </a:p>
        </p:txBody>
      </p:sp>
      <p:sp>
        <p:nvSpPr>
          <p:cNvPr id="3" name="Content Placeholder 2">
            <a:extLst>
              <a:ext uri="{FF2B5EF4-FFF2-40B4-BE49-F238E27FC236}">
                <a16:creationId xmlns:a16="http://schemas.microsoft.com/office/drawing/2014/main" id="{011A252F-A9F4-499D-A3EE-563DBD7B622C}"/>
              </a:ext>
            </a:extLst>
          </p:cNvPr>
          <p:cNvSpPr>
            <a:spLocks noGrp="1"/>
          </p:cNvSpPr>
          <p:nvPr>
            <p:ph idx="1"/>
          </p:nvPr>
        </p:nvSpPr>
        <p:spPr/>
        <p:txBody>
          <a:bodyPr/>
          <a:lstStyle/>
          <a:p>
            <a:r>
              <a:rPr lang="en-GB" dirty="0"/>
              <a:t>Many youthwork organisations are praised for the work they carried out with the lack of money or resources . A recent case study showed that a befriending service in Kent (United Kingdom ) had successfully helped a young girl struggling with some of her disabilities and anxiety about them to become more confident. She stated this in the case study.</a:t>
            </a:r>
          </a:p>
          <a:p>
            <a:pPr marL="0" indent="0">
              <a:buNone/>
            </a:pPr>
            <a:endParaRPr lang="en-GB" dirty="0"/>
          </a:p>
          <a:p>
            <a:pPr marL="0" indent="0" algn="ctr">
              <a:buNone/>
            </a:pPr>
            <a:r>
              <a:rPr lang="en-GB" dirty="0"/>
              <a:t>Befriending has helped me to be more confident in myself. It has helped me to start to be able to trust other people that I haven’t met before. Amy has shown me that in fact other people do care about me and they are and have been there for me when I have needed them most.  </a:t>
            </a:r>
          </a:p>
          <a:p>
            <a:pPr marL="0" indent="0" algn="r">
              <a:buNone/>
            </a:pPr>
            <a:r>
              <a:rPr lang="en-GB" dirty="0"/>
              <a:t>Kent County Council (2013)</a:t>
            </a:r>
          </a:p>
          <a:p>
            <a:pPr marL="0" indent="0" algn="ctr">
              <a:buNone/>
            </a:pPr>
            <a:r>
              <a:rPr lang="en-GB" dirty="0"/>
              <a:t>    </a:t>
            </a:r>
          </a:p>
        </p:txBody>
      </p:sp>
    </p:spTree>
    <p:extLst>
      <p:ext uri="{BB962C8B-B14F-4D97-AF65-F5344CB8AC3E}">
        <p14:creationId xmlns:p14="http://schemas.microsoft.com/office/powerpoint/2010/main" val="940552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17F8C-2009-4F14-9072-313E9B39A7E1}"/>
              </a:ext>
            </a:extLst>
          </p:cNvPr>
          <p:cNvSpPr>
            <a:spLocks noGrp="1"/>
          </p:cNvSpPr>
          <p:nvPr>
            <p:ph type="title"/>
          </p:nvPr>
        </p:nvSpPr>
        <p:spPr/>
        <p:txBody>
          <a:bodyPr/>
          <a:lstStyle/>
          <a:p>
            <a:r>
              <a:rPr lang="en-GB" dirty="0"/>
              <a:t>Experiences within a youthwork organisation</a:t>
            </a:r>
          </a:p>
        </p:txBody>
      </p:sp>
      <p:sp>
        <p:nvSpPr>
          <p:cNvPr id="3" name="Content Placeholder 2">
            <a:extLst>
              <a:ext uri="{FF2B5EF4-FFF2-40B4-BE49-F238E27FC236}">
                <a16:creationId xmlns:a16="http://schemas.microsoft.com/office/drawing/2014/main" id="{6491724D-D01C-42B3-9208-5C2FDECB31BD}"/>
              </a:ext>
            </a:extLst>
          </p:cNvPr>
          <p:cNvSpPr>
            <a:spLocks noGrp="1"/>
          </p:cNvSpPr>
          <p:nvPr>
            <p:ph sz="half" idx="1"/>
          </p:nvPr>
        </p:nvSpPr>
        <p:spPr/>
        <p:txBody>
          <a:bodyPr/>
          <a:lstStyle/>
          <a:p>
            <a:pPr marL="0" indent="0">
              <a:buNone/>
            </a:pPr>
            <a:r>
              <a:rPr lang="en-GB" dirty="0"/>
              <a:t>How youthwork organisations implement inclusive practice. </a:t>
            </a:r>
          </a:p>
          <a:p>
            <a:pPr>
              <a:buFontTx/>
              <a:buChar char="-"/>
            </a:pPr>
            <a:r>
              <a:rPr lang="en-GB" dirty="0"/>
              <a:t>Risk assessments </a:t>
            </a:r>
          </a:p>
          <a:p>
            <a:pPr>
              <a:buFontTx/>
              <a:buChar char="-"/>
            </a:pPr>
            <a:r>
              <a:rPr lang="en-GB" dirty="0"/>
              <a:t>Teaching strategies.</a:t>
            </a:r>
          </a:p>
          <a:p>
            <a:pPr>
              <a:buFontTx/>
              <a:buChar char="-"/>
            </a:pPr>
            <a:r>
              <a:rPr lang="en-GB" dirty="0"/>
              <a:t>Equal opportunities.</a:t>
            </a:r>
          </a:p>
          <a:p>
            <a:pPr>
              <a:buFontTx/>
              <a:buChar char="-"/>
            </a:pPr>
            <a:r>
              <a:rPr lang="en-GB" dirty="0"/>
              <a:t>Young peoples voice and opinion.</a:t>
            </a:r>
          </a:p>
          <a:p>
            <a:pPr>
              <a:buFontTx/>
              <a:buChar char="-"/>
            </a:pPr>
            <a:endParaRPr lang="en-GB" dirty="0"/>
          </a:p>
          <a:p>
            <a:pPr>
              <a:buFontTx/>
              <a:buChar char="-"/>
            </a:pPr>
            <a:endParaRPr lang="en-GB" dirty="0"/>
          </a:p>
        </p:txBody>
      </p:sp>
      <p:sp>
        <p:nvSpPr>
          <p:cNvPr id="4" name="Content Placeholder 3">
            <a:extLst>
              <a:ext uri="{FF2B5EF4-FFF2-40B4-BE49-F238E27FC236}">
                <a16:creationId xmlns:a16="http://schemas.microsoft.com/office/drawing/2014/main" id="{3A7C09F0-6ABA-4D7B-8710-B6FF9C0B9DC3}"/>
              </a:ext>
            </a:extLst>
          </p:cNvPr>
          <p:cNvSpPr>
            <a:spLocks noGrp="1"/>
          </p:cNvSpPr>
          <p:nvPr>
            <p:ph sz="half" idx="2"/>
          </p:nvPr>
        </p:nvSpPr>
        <p:spPr/>
        <p:txBody>
          <a:bodyPr/>
          <a:lstStyle/>
          <a:p>
            <a:r>
              <a:rPr lang="en-GB" dirty="0"/>
              <a:t>Case study. </a:t>
            </a:r>
          </a:p>
          <a:p>
            <a:endParaRPr lang="en-GB" dirty="0"/>
          </a:p>
          <a:p>
            <a:r>
              <a:rPr lang="en-GB" dirty="0"/>
              <a:t>Boy aged 15 multiple learning needs. Some mobility difficulty being investigated. Finds it difficult to socialise. Doesn’t have much enjoyment with crafts and art but enjoys cooking healthy meals and raising awareness against racism.</a:t>
            </a:r>
          </a:p>
        </p:txBody>
      </p:sp>
    </p:spTree>
    <p:extLst>
      <p:ext uri="{BB962C8B-B14F-4D97-AF65-F5344CB8AC3E}">
        <p14:creationId xmlns:p14="http://schemas.microsoft.com/office/powerpoint/2010/main" val="1669463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74376-8161-4B15-ACD9-47BD9D700F40}"/>
              </a:ext>
            </a:extLst>
          </p:cNvPr>
          <p:cNvSpPr>
            <a:spLocks noGrp="1"/>
          </p:cNvSpPr>
          <p:nvPr>
            <p:ph type="title"/>
          </p:nvPr>
        </p:nvSpPr>
        <p:spPr/>
        <p:txBody>
          <a:bodyPr/>
          <a:lstStyle/>
          <a:p>
            <a:r>
              <a:rPr lang="en-GB" dirty="0"/>
              <a:t>Room for improvement </a:t>
            </a:r>
          </a:p>
        </p:txBody>
      </p:sp>
      <p:sp>
        <p:nvSpPr>
          <p:cNvPr id="3" name="Content Placeholder 2">
            <a:extLst>
              <a:ext uri="{FF2B5EF4-FFF2-40B4-BE49-F238E27FC236}">
                <a16:creationId xmlns:a16="http://schemas.microsoft.com/office/drawing/2014/main" id="{B7D80467-5E70-4DA1-B55F-EE761096D9E6}"/>
              </a:ext>
            </a:extLst>
          </p:cNvPr>
          <p:cNvSpPr>
            <a:spLocks noGrp="1"/>
          </p:cNvSpPr>
          <p:nvPr>
            <p:ph idx="1"/>
          </p:nvPr>
        </p:nvSpPr>
        <p:spPr/>
        <p:txBody>
          <a:bodyPr/>
          <a:lstStyle/>
          <a:p>
            <a:r>
              <a:rPr lang="en-GB" dirty="0"/>
              <a:t>Lack in funding for youth workers to explore and teach some skills. </a:t>
            </a:r>
          </a:p>
          <a:p>
            <a:r>
              <a:rPr lang="en-GB" dirty="0"/>
              <a:t>Youth club venues shut down due to lack of funding. </a:t>
            </a:r>
          </a:p>
          <a:p>
            <a:r>
              <a:rPr lang="en-GB" dirty="0"/>
              <a:t>Support from parents and careers. </a:t>
            </a:r>
          </a:p>
          <a:p>
            <a:r>
              <a:rPr lang="en-GB" dirty="0"/>
              <a:t>Youth workers being used instead of social services or careers. </a:t>
            </a:r>
          </a:p>
          <a:p>
            <a:r>
              <a:rPr lang="en-GB" dirty="0"/>
              <a:t>Floating support staff with limited training and funding.</a:t>
            </a:r>
          </a:p>
          <a:p>
            <a:r>
              <a:rPr lang="en-GB" dirty="0"/>
              <a:t>Appraisal and climate within the workplace. </a:t>
            </a:r>
          </a:p>
        </p:txBody>
      </p:sp>
      <p:sp>
        <p:nvSpPr>
          <p:cNvPr id="4" name="Text Placeholder 3">
            <a:extLst>
              <a:ext uri="{FF2B5EF4-FFF2-40B4-BE49-F238E27FC236}">
                <a16:creationId xmlns:a16="http://schemas.microsoft.com/office/drawing/2014/main" id="{F908DBCE-5424-46DD-9749-611DA4D1963B}"/>
              </a:ext>
            </a:extLst>
          </p:cNvPr>
          <p:cNvSpPr>
            <a:spLocks noGrp="1"/>
          </p:cNvSpPr>
          <p:nvPr>
            <p:ph type="body" sz="half" idx="2"/>
          </p:nvPr>
        </p:nvSpPr>
        <p:spPr/>
        <p:txBody>
          <a:bodyPr>
            <a:normAutofit fontScale="92500" lnSpcReduction="10000"/>
          </a:bodyPr>
          <a:lstStyle/>
          <a:p>
            <a:r>
              <a:rPr lang="en-GB" dirty="0"/>
              <a:t>More awareness and fund raising. </a:t>
            </a:r>
          </a:p>
          <a:p>
            <a:r>
              <a:rPr lang="en-GB" dirty="0"/>
              <a:t>More interactions in schools for support in attendance numbers. </a:t>
            </a:r>
          </a:p>
          <a:p>
            <a:r>
              <a:rPr lang="en-GB" dirty="0"/>
              <a:t>More careful selection with referral selection. </a:t>
            </a:r>
          </a:p>
          <a:p>
            <a:r>
              <a:rPr lang="en-GB" dirty="0"/>
              <a:t>More diversity within youth workers themselves. </a:t>
            </a:r>
          </a:p>
          <a:p>
            <a:r>
              <a:rPr lang="en-GB" dirty="0"/>
              <a:t>Work classes giving awareness of additional needs and education. </a:t>
            </a:r>
          </a:p>
          <a:p>
            <a:endParaRPr lang="en-GB" dirty="0"/>
          </a:p>
        </p:txBody>
      </p:sp>
    </p:spTree>
    <p:extLst>
      <p:ext uri="{BB962C8B-B14F-4D97-AF65-F5344CB8AC3E}">
        <p14:creationId xmlns:p14="http://schemas.microsoft.com/office/powerpoint/2010/main" val="1323154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A0D3-C6DF-4BD3-AD9E-7DCCF9CFA9C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43E8E43-4655-4746-BAC7-E885CAE81F97}"/>
              </a:ext>
            </a:extLst>
          </p:cNvPr>
          <p:cNvSpPr>
            <a:spLocks noGrp="1"/>
          </p:cNvSpPr>
          <p:nvPr>
            <p:ph idx="1"/>
          </p:nvPr>
        </p:nvSpPr>
        <p:spPr/>
        <p:txBody>
          <a:bodyPr/>
          <a:lstStyle/>
          <a:p>
            <a:r>
              <a:rPr lang="en-GB" dirty="0"/>
              <a:t>With a lack of funding and resources, youthwork organisations have struggled with inclusive practice in their work but have used guidelines and experiences from working with young people to successfully treat everyone as equal. Staff, HR and service users can successful be involved in all elements of supporting each other and from this can adapt to all situations in where a child or young person needs support,  guidance and friendship to a professional and equal ability.</a:t>
            </a:r>
          </a:p>
        </p:txBody>
      </p:sp>
    </p:spTree>
    <p:extLst>
      <p:ext uri="{BB962C8B-B14F-4D97-AF65-F5344CB8AC3E}">
        <p14:creationId xmlns:p14="http://schemas.microsoft.com/office/powerpoint/2010/main" val="939906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C75F-C5B3-41F6-8443-A0CE8C7B01F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3A8B29D-3DBE-48FD-BBAB-25E50B86FA04}"/>
              </a:ext>
            </a:extLst>
          </p:cNvPr>
          <p:cNvSpPr>
            <a:spLocks noGrp="1"/>
          </p:cNvSpPr>
          <p:nvPr>
            <p:ph idx="1"/>
          </p:nvPr>
        </p:nvSpPr>
        <p:spPr/>
        <p:txBody>
          <a:bodyPr/>
          <a:lstStyle/>
          <a:p>
            <a:r>
              <a:rPr lang="en-GB" dirty="0"/>
              <a:t>Children’s Rights Alliance for England. 2020. Equality Act 2010- CRAE. Available at </a:t>
            </a:r>
            <a:r>
              <a:rPr lang="en-GB" u="sng" dirty="0">
                <a:hlinkClick r:id="rId3"/>
              </a:rPr>
              <a:t>http://www.crae.org.uk/childrens-rights-the-law/laws-protecting-childrens-rights/equality-act-2010/</a:t>
            </a:r>
            <a:r>
              <a:rPr lang="en-GB" dirty="0"/>
              <a:t>.  (Accessed 28</a:t>
            </a:r>
            <a:r>
              <a:rPr lang="en-GB" baseline="30000" dirty="0"/>
              <a:t>th</a:t>
            </a:r>
            <a:r>
              <a:rPr lang="en-GB" dirty="0"/>
              <a:t> February 2020). Disability discrimination , Equality and Human Rights Commission. 2020. </a:t>
            </a:r>
          </a:p>
          <a:p>
            <a:r>
              <a:rPr lang="en-GB" dirty="0"/>
              <a:t>Disability discrimination, Equality and Human Rights Commission. Available at: </a:t>
            </a:r>
            <a:r>
              <a:rPr lang="en-GB" u="sng" dirty="0">
                <a:hlinkClick r:id="rId4"/>
              </a:rPr>
              <a:t>https://www.equalityhumanrights.com/en/advice-and-guidance/disability-discrimination</a:t>
            </a:r>
            <a:r>
              <a:rPr lang="en-GB" dirty="0"/>
              <a:t> (Accessed 27</a:t>
            </a:r>
            <a:r>
              <a:rPr lang="en-GB" baseline="30000" dirty="0"/>
              <a:t>th</a:t>
            </a:r>
            <a:r>
              <a:rPr lang="en-GB" dirty="0"/>
              <a:t> February 2020). </a:t>
            </a:r>
          </a:p>
          <a:p>
            <a:r>
              <a:rPr lang="en-GB" dirty="0" err="1"/>
              <a:t>Education.Gov</a:t>
            </a:r>
            <a:r>
              <a:rPr lang="en-GB" dirty="0"/>
              <a:t>, K., 2013. Befriending and buddying for young disabled people :Kent County Council. </a:t>
            </a:r>
            <a:r>
              <a:rPr lang="en-GB" i="1" dirty="0"/>
              <a:t>Good Practice Case Study</a:t>
            </a:r>
            <a:r>
              <a:rPr lang="en-GB" dirty="0"/>
              <a:t>. Available at: </a:t>
            </a:r>
            <a:r>
              <a:rPr lang="en-GB" u="sng" dirty="0">
                <a:hlinkClick r:id="rId5"/>
              </a:rPr>
              <a:t>www.ofsted.gov.uk/resources/120399.</a:t>
            </a:r>
            <a:r>
              <a:rPr lang="en-GB" dirty="0"/>
              <a:t> (Accessed 27 February 2020).</a:t>
            </a:r>
          </a:p>
          <a:p>
            <a:pPr lvl="0"/>
            <a:r>
              <a:rPr lang="en-GB" dirty="0" err="1"/>
              <a:t>McGrath.A</a:t>
            </a:r>
            <a:r>
              <a:rPr lang="en-GB" dirty="0"/>
              <a:t> and Yeowart. C., 2009. </a:t>
            </a:r>
            <a:r>
              <a:rPr lang="en-GB" i="1" dirty="0"/>
              <a:t>Supporting disabled young people through the transition to adulthood. </a:t>
            </a:r>
            <a:endParaRPr lang="en-GB" dirty="0"/>
          </a:p>
          <a:p>
            <a:endParaRPr lang="en-GB" dirty="0"/>
          </a:p>
        </p:txBody>
      </p:sp>
    </p:spTree>
    <p:extLst>
      <p:ext uri="{BB962C8B-B14F-4D97-AF65-F5344CB8AC3E}">
        <p14:creationId xmlns:p14="http://schemas.microsoft.com/office/powerpoint/2010/main" val="361397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CE70-AFBF-41D0-A750-85BFE37250F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37EFB9D-EC55-4840-9554-CDD0C9979065}"/>
              </a:ext>
            </a:extLst>
          </p:cNvPr>
          <p:cNvSpPr>
            <a:spLocks noGrp="1"/>
          </p:cNvSpPr>
          <p:nvPr>
            <p:ph idx="1"/>
          </p:nvPr>
        </p:nvSpPr>
        <p:spPr/>
        <p:txBody>
          <a:bodyPr/>
          <a:lstStyle/>
          <a:p>
            <a:pPr>
              <a:buFontTx/>
              <a:buChar char="-"/>
            </a:pPr>
            <a:r>
              <a:rPr lang="en-GB" dirty="0"/>
              <a:t>NHS Leadership Academy. 2020. Inclusion , equality and diversity – NHS Leadership Academy . Available at: </a:t>
            </a:r>
            <a:r>
              <a:rPr lang="en-GB" u="sng" dirty="0">
                <a:hlinkClick r:id="rId2"/>
              </a:rPr>
              <a:t>https://www.leadershipacademy.nhs.uk/resources/inclusion-equality-and-diversity/</a:t>
            </a:r>
            <a:r>
              <a:rPr lang="en-GB" dirty="0"/>
              <a:t>. ( Accessed 26</a:t>
            </a:r>
            <a:r>
              <a:rPr lang="en-GB" baseline="30000" dirty="0"/>
              <a:t>th</a:t>
            </a:r>
            <a:r>
              <a:rPr lang="en-GB" dirty="0"/>
              <a:t> February 2020).</a:t>
            </a:r>
          </a:p>
          <a:p>
            <a:pPr lvl="0"/>
            <a:r>
              <a:rPr lang="en-GB" dirty="0" err="1"/>
              <a:t>Tilstone</a:t>
            </a:r>
            <a:r>
              <a:rPr lang="en-GB" dirty="0"/>
              <a:t>, C. and Rose, R., 2003. </a:t>
            </a:r>
            <a:r>
              <a:rPr lang="en-GB" i="1" dirty="0" err="1"/>
              <a:t>Stratergies</a:t>
            </a:r>
            <a:r>
              <a:rPr lang="en-GB" i="1" dirty="0"/>
              <a:t> to Promote Inclusive Practice</a:t>
            </a:r>
            <a:r>
              <a:rPr lang="en-GB" dirty="0"/>
              <a:t>. 1st ed. London: </a:t>
            </a:r>
            <a:r>
              <a:rPr lang="en-GB" dirty="0" err="1"/>
              <a:t>RoutledgeFalmer</a:t>
            </a:r>
            <a:r>
              <a:rPr lang="en-GB" dirty="0"/>
              <a:t>.</a:t>
            </a:r>
          </a:p>
          <a:p>
            <a:pPr lvl="0"/>
            <a:r>
              <a:rPr lang="en-GB" dirty="0"/>
              <a:t>World Health Organization. 2019. Disabilities. Available at: </a:t>
            </a:r>
            <a:r>
              <a:rPr lang="en-GB" u="sng" dirty="0">
                <a:hlinkClick r:id="rId3"/>
              </a:rPr>
              <a:t>https://www.who.int/topics/disabilities/en/</a:t>
            </a:r>
            <a:r>
              <a:rPr lang="en-GB" dirty="0"/>
              <a:t>. [Accessed 27 February 2020]. </a:t>
            </a:r>
          </a:p>
          <a:p>
            <a:pPr lvl="0"/>
            <a:r>
              <a:rPr lang="en-GB" dirty="0"/>
              <a:t>Youth Action. 2012. WORKING WITH YOUNG PEOPLE WITH DISABILITIES. Available at: </a:t>
            </a:r>
            <a:r>
              <a:rPr lang="en-GB" u="sng" dirty="0">
                <a:hlinkClick r:id="rId4"/>
              </a:rPr>
              <a:t>http://www.youthaction.org.au/working_with_young_people_with_disabilities</a:t>
            </a:r>
            <a:r>
              <a:rPr lang="en-GB" dirty="0"/>
              <a:t>. [Accessed 27 February 2020]. </a:t>
            </a:r>
          </a:p>
          <a:p>
            <a:pPr>
              <a:buFontTx/>
              <a:buChar char="-"/>
            </a:pPr>
            <a:endParaRPr lang="en-GB" dirty="0"/>
          </a:p>
          <a:p>
            <a:pPr>
              <a:buFontTx/>
              <a:buChar char="-"/>
            </a:pPr>
            <a:endParaRPr lang="en-GB" dirty="0"/>
          </a:p>
          <a:p>
            <a:endParaRPr lang="en-GB" dirty="0"/>
          </a:p>
        </p:txBody>
      </p:sp>
    </p:spTree>
    <p:extLst>
      <p:ext uri="{BB962C8B-B14F-4D97-AF65-F5344CB8AC3E}">
        <p14:creationId xmlns:p14="http://schemas.microsoft.com/office/powerpoint/2010/main" val="13117937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c05bfcf6-161a-4012-bab6-aa68b8b9ab0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4" ma:contentTypeDescription="Create a new document." ma:contentTypeScope="" ma:versionID="a297e5266a6cce449c1d26ae09ef47bf">
  <xsd:schema xmlns:xsd="http://www.w3.org/2001/XMLSchema" xmlns:xs="http://www.w3.org/2001/XMLSchema" xmlns:p="http://schemas.microsoft.com/office/2006/metadata/properties" xmlns:ns3="c05bfcf6-161a-4012-bab6-aa68b8b9ab0d" targetNamespace="http://schemas.microsoft.com/office/2006/metadata/properties" ma:root="true" ma:fieldsID="00ad93c273f4fdc8d925691584d4d1c2" ns3:_="">
    <xsd:import namespace="c05bfcf6-161a-4012-bab6-aa68b8b9ab0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documentManagement/types"/>
    <ds:schemaRef ds:uri="http://purl.org/dc/terms/"/>
    <ds:schemaRef ds:uri="c05bfcf6-161a-4012-bab6-aa68b8b9ab0d"/>
    <ds:schemaRef ds:uri="http://schemas.openxmlformats.org/package/2006/metadata/core-properties"/>
    <ds:schemaRef ds:uri="http://schemas.microsoft.com/office/2006/metadata/properties"/>
    <ds:schemaRef ds:uri="http://www.w3.org/XML/1998/namespace"/>
    <ds:schemaRef ds:uri="http://purl.org/dc/elements/1.1/"/>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45D05E82-FE44-4C85-A64B-B60B1F56D2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{3C2EACAC-ADAA-418E-B5C4-BA5F3288C0A3}tf78438558</Template>
  <TotalTime>0</TotalTime>
  <Words>1925</Words>
  <Application>Microsoft Office PowerPoint</Application>
  <PresentationFormat>Widescreen</PresentationFormat>
  <Paragraphs>99</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Gothic</vt:lpstr>
      <vt:lpstr>Garamond</vt:lpstr>
      <vt:lpstr>SavonVTI</vt:lpstr>
      <vt:lpstr>What is Inclusive practice and how it is implemented in youthwork</vt:lpstr>
      <vt:lpstr>What is a disability ? </vt:lpstr>
      <vt:lpstr>Examples to explain the models of disability.</vt:lpstr>
      <vt:lpstr>The Equality act 2010.</vt:lpstr>
      <vt:lpstr>Inclusive Practice.</vt:lpstr>
      <vt:lpstr>Examples of inclusive practice with children and young people in youthwork.</vt:lpstr>
      <vt:lpstr>Praise and accomplishments</vt:lpstr>
      <vt:lpstr>Experiences within a youthwork organisation</vt:lpstr>
      <vt:lpstr>Room for improvement </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2020-02-26T19:46:46Z</dcterms:created>
  <dcterms:modified xsi:type="dcterms:W3CDTF">2020-03-31T15:25:37Z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