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3" r:id="rId2"/>
    <p:sldId id="256" r:id="rId3"/>
    <p:sldId id="266" r:id="rId4"/>
    <p:sldId id="271" r:id="rId5"/>
    <p:sldId id="269" r:id="rId6"/>
    <p:sldId id="258" r:id="rId7"/>
    <p:sldId id="270" r:id="rId8"/>
    <p:sldId id="267" r:id="rId9"/>
    <p:sldId id="260" r:id="rId10"/>
    <p:sldId id="268" r:id="rId11"/>
    <p:sldId id="261" r:id="rId12"/>
    <p:sldId id="262" r:id="rId13"/>
    <p:sldId id="257" r:id="rId14"/>
    <p:sldId id="272" r:id="rId15"/>
    <p:sldId id="263" r:id="rId16"/>
    <p:sldId id="264" r:id="rId17"/>
    <p:sldId id="26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09" autoAdjust="0"/>
    <p:restoredTop sz="79889" autoAdjust="0"/>
  </p:normalViewPr>
  <p:slideViewPr>
    <p:cSldViewPr>
      <p:cViewPr varScale="1">
        <p:scale>
          <a:sx n="58" d="100"/>
          <a:sy n="58" d="100"/>
        </p:scale>
        <p:origin x="163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D6E554B-F068-4929-A04F-FA91F83105AE}" type="datetimeFigureOut">
              <a:rPr lang="en-GB" smtClean="0"/>
              <a:pPr/>
              <a:t>03/04/2018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011122-575E-4794-A3D6-DC8343C0D01B}" type="slidenum">
              <a:rPr lang="en-GB" smtClean="0"/>
              <a:pPr/>
              <a:t>‹#›</a:t>
            </a:fld>
            <a:endParaRPr lang="en-GB"/>
          </a:p>
        </p:txBody>
      </p:sp>
    </p:spTree>
    <p:extLst>
      <p:ext uri="{BB962C8B-B14F-4D97-AF65-F5344CB8AC3E}">
        <p14:creationId xmlns:p14="http://schemas.microsoft.com/office/powerpoint/2010/main" val="2442296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Today I am going to describe and explain a THEORY of my choice  and I have chosen postmodernism</a:t>
            </a:r>
            <a:r>
              <a:rPr lang="en-GB" baseline="0" dirty="0"/>
              <a:t>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4</a:t>
            </a:fld>
            <a:endParaRPr lang="en-GB"/>
          </a:p>
        </p:txBody>
      </p:sp>
    </p:spTree>
    <p:extLst>
      <p:ext uri="{BB962C8B-B14F-4D97-AF65-F5344CB8AC3E}">
        <p14:creationId xmlns:p14="http://schemas.microsoft.com/office/powerpoint/2010/main" val="229718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There has been some debate on defining the term postmodernism</a:t>
            </a:r>
            <a:r>
              <a:rPr lang="en-GB" baseline="0" dirty="0"/>
              <a:t> </a:t>
            </a:r>
            <a:r>
              <a:rPr lang="en-GB" dirty="0"/>
              <a:t>Best and Kellner (1991) trace initial uses back to the 19</a:t>
            </a:r>
            <a:r>
              <a:rPr lang="en-GB" baseline="30000" dirty="0"/>
              <a:t>th</a:t>
            </a:r>
            <a:r>
              <a:rPr lang="en-GB" dirty="0"/>
              <a:t> and early 20</a:t>
            </a:r>
            <a:r>
              <a:rPr lang="en-GB" baseline="30000" dirty="0"/>
              <a:t>th</a:t>
            </a:r>
            <a:r>
              <a:rPr lang="en-GB" dirty="0"/>
              <a:t> centuries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br>
              <a:rPr lang="en-GB" dirty="0">
                <a:effectLst/>
              </a:rPr>
            </a:br>
            <a:endParaRPr lang="en-GB" dirty="0"/>
          </a:p>
          <a:p>
            <a:r>
              <a:rPr lang="en-GB" dirty="0"/>
              <a:t>Ward, G. (2011)</a:t>
            </a:r>
            <a:r>
              <a:rPr lang="en-GB" baseline="0" dirty="0"/>
              <a:t> </a:t>
            </a:r>
            <a:r>
              <a:rPr lang="en-GB" i="1" dirty="0"/>
              <a:t>Discover Postmodernism </a:t>
            </a:r>
            <a:r>
              <a:rPr lang="en-GB" dirty="0"/>
              <a:t>: London:</a:t>
            </a:r>
            <a:r>
              <a:rPr lang="en-GB" baseline="0" dirty="0"/>
              <a:t> </a:t>
            </a:r>
            <a:r>
              <a:rPr lang="en-GB" baseline="0" dirty="0" err="1"/>
              <a:t>Hodder</a:t>
            </a:r>
            <a:r>
              <a:rPr lang="en-GB" baseline="0" dirty="0"/>
              <a:t> Education</a:t>
            </a:r>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theory is a macro theory.</a:t>
            </a:r>
            <a:r>
              <a:rPr lang="en-GB" dirty="0">
                <a:effectLst/>
              </a:rPr>
              <a:t>.  Far-reaching social change is needed to reduce or eliminate social inequality and to create an egalitarian society. </a:t>
            </a:r>
            <a:br>
              <a:rPr lang="en-GB" dirty="0"/>
            </a:br>
            <a:endParaRPr lang="en-GB" dirty="0"/>
          </a:p>
          <a:p>
            <a:endParaRPr lang="en-GB" b="1"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7</a:t>
            </a:fld>
            <a:endParaRPr lang="en-GB"/>
          </a:p>
        </p:txBody>
      </p:sp>
    </p:spTree>
    <p:extLst>
      <p:ext uri="{BB962C8B-B14F-4D97-AF65-F5344CB8AC3E}">
        <p14:creationId xmlns:p14="http://schemas.microsoft.com/office/powerpoint/2010/main" val="3527008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Mc</a:t>
            </a:r>
            <a:r>
              <a:rPr lang="en-GB" baseline="0" dirty="0"/>
              <a:t> </a:t>
            </a:r>
            <a:r>
              <a:rPr lang="en-GB" baseline="0" dirty="0" err="1"/>
              <a:t>Donalds</a:t>
            </a:r>
            <a:r>
              <a:rPr lang="en-GB" baseline="0" dirty="0"/>
              <a:t> is a good example of globalisation because its seen every where across the globe.</a:t>
            </a:r>
          </a:p>
          <a:p>
            <a:endParaRPr lang="en-GB" baseline="0" dirty="0"/>
          </a:p>
          <a:p>
            <a:r>
              <a:rPr lang="en-GB" baseline="0" dirty="0"/>
              <a:t>(Lyotard, 1984)</a:t>
            </a:r>
          </a:p>
          <a:p>
            <a:endParaRPr lang="en-GB" baseline="0" dirty="0"/>
          </a:p>
          <a:p>
            <a:r>
              <a:rPr lang="en-GB" baseline="0" dirty="0" err="1"/>
              <a:t>ReviseSociology</a:t>
            </a:r>
            <a:r>
              <a:rPr lang="en-GB" baseline="0" dirty="0"/>
              <a:t> (2016) www.revisesociology.com/2016/04/09/from-modernity-to-post-modernity/   Accessed……..</a:t>
            </a:r>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Baudrillard argued that the concept of war was different to war in reality.</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Appelrouth</a:t>
            </a:r>
            <a:r>
              <a:rPr lang="en-GB" dirty="0"/>
              <a:t>, S and </a:t>
            </a:r>
            <a:r>
              <a:rPr lang="en-GB" dirty="0" err="1"/>
              <a:t>Edies</a:t>
            </a:r>
            <a:r>
              <a:rPr lang="en-GB" dirty="0"/>
              <a:t>, LD. Sociological Theory in the contemporary era: Text and readings(2016) Los Angeles: SAGE</a:t>
            </a:r>
          </a:p>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Dyson recently closed down a factory  in South Wales and moved to China to seek cheaper labour.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Not only will people in the future have more jobs in their lifetime  the world economic forum estimates that 65% of today’s students are training for jobs that don’t yet exist.. due to technology changing all the time, there may well be jobs in the future that we haven’t even thought of.</a:t>
            </a:r>
          </a:p>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GB" dirty="0"/>
              <a:t>Where People tend to choose their own lifestyle and identity more freely,</a:t>
            </a:r>
            <a:r>
              <a:rPr lang="en-GB" baseline="0" dirty="0"/>
              <a:t> </a:t>
            </a:r>
            <a:r>
              <a:rPr lang="en-GB" dirty="0"/>
              <a:t>They can choose What sexuality they want to be,</a:t>
            </a:r>
          </a:p>
          <a:p>
            <a:pPr algn="l">
              <a:buFont typeface="Wingdings" pitchFamily="2" charset="2"/>
              <a:buNone/>
            </a:pPr>
            <a:r>
              <a:rPr lang="en-GB" dirty="0"/>
              <a:t>what clothes they wish to wear ,, Who they mix with And where they want to live</a:t>
            </a:r>
          </a:p>
          <a:p>
            <a:pPr algn="ctr">
              <a:buFont typeface="Wingdings" pitchFamily="2" charset="2"/>
              <a:buChar char="v"/>
            </a:pPr>
            <a:endParaRPr lang="en-GB" dirty="0">
              <a:solidFill>
                <a:srgbClr val="FFFF00"/>
              </a:solidFill>
            </a:endParaRPr>
          </a:p>
          <a:p>
            <a:pPr algn="ctr">
              <a:buFont typeface="Wingdings" pitchFamily="2" charset="2"/>
              <a:buChar char="v"/>
            </a:pPr>
            <a:endParaRPr lang="en-GB" dirty="0">
              <a:solidFill>
                <a:srgbClr val="FFFF00"/>
              </a:solidFill>
            </a:endParaRPr>
          </a:p>
          <a:p>
            <a:pPr algn="ctr">
              <a:buFont typeface="Wingdings" pitchFamily="2" charset="2"/>
              <a:buNone/>
            </a:pPr>
            <a:r>
              <a:rPr lang="en-GB" dirty="0">
                <a:solidFill>
                  <a:srgbClr val="FFFF00"/>
                </a:solidFill>
              </a:rPr>
              <a:t>Revise sociology (ref this slide)</a:t>
            </a:r>
          </a:p>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Guardian in 2013, Polish has become </a:t>
            </a:r>
            <a:r>
              <a:rPr lang="en-GB" dirty="0" err="1"/>
              <a:t>Englands</a:t>
            </a:r>
            <a:r>
              <a:rPr lang="en-GB" dirty="0"/>
              <a:t> second language.</a:t>
            </a:r>
          </a:p>
          <a:p>
            <a:endParaRPr lang="en-GB" dirty="0"/>
          </a:p>
          <a:p>
            <a:r>
              <a:rPr lang="en-GB" dirty="0"/>
              <a:t>Many religions are practiced in the </a:t>
            </a:r>
            <a:r>
              <a:rPr lang="en-GB" dirty="0" err="1"/>
              <a:t>uk</a:t>
            </a:r>
            <a:r>
              <a:rPr lang="en-GB" dirty="0"/>
              <a:t>.</a:t>
            </a:r>
          </a:p>
          <a:p>
            <a:r>
              <a:rPr lang="en-GB" dirty="0"/>
              <a:t>Mixed race classroom are more common in todays society.</a:t>
            </a:r>
          </a:p>
          <a:p>
            <a:endParaRPr lang="en-GB" dirty="0"/>
          </a:p>
          <a:p>
            <a:r>
              <a:rPr lang="en-GB" dirty="0"/>
              <a:t>https://www.africanexponent.com/bpost/4896-education-that-mirrors-cultural-diversity- picture</a:t>
            </a:r>
          </a:p>
          <a:p>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12</a:t>
            </a:fld>
            <a:endParaRPr lang="en-GB"/>
          </a:p>
        </p:txBody>
      </p:sp>
    </p:spTree>
    <p:extLst>
      <p:ext uri="{BB962C8B-B14F-4D97-AF65-F5344CB8AC3E}">
        <p14:creationId xmlns:p14="http://schemas.microsoft.com/office/powerpoint/2010/main" val="3807867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effectLst/>
                <a:latin typeface="+mn-lt"/>
                <a:ea typeface="+mn-ea"/>
                <a:cs typeface="+mn-cs"/>
              </a:rPr>
              <a:t>Robert </a:t>
            </a:r>
            <a:r>
              <a:rPr lang="en-GB" sz="1200" b="0" i="0" kern="1200" dirty="0" err="1">
                <a:solidFill>
                  <a:schemeClr val="tx1"/>
                </a:solidFill>
                <a:effectLst/>
                <a:latin typeface="+mn-lt"/>
                <a:ea typeface="+mn-ea"/>
                <a:cs typeface="+mn-cs"/>
              </a:rPr>
              <a:t>Hewison</a:t>
            </a:r>
            <a:r>
              <a:rPr lang="en-GB" sz="1200" b="0" i="0" kern="1200" dirty="0">
                <a:solidFill>
                  <a:schemeClr val="tx1"/>
                </a:solidFill>
                <a:effectLst/>
                <a:latin typeface="+mn-lt"/>
                <a:ea typeface="+mn-ea"/>
                <a:cs typeface="+mn-cs"/>
              </a:rPr>
              <a:t> Quotes. (n.d.). BrainyQuote.com. Retrieved March 11, 2018, from BrainyQuote.com Web site: https://www.brainyquote.com/quotes/robert_hewison_160529</a:t>
            </a:r>
            <a:endParaRPr lang="en-GB" dirty="0"/>
          </a:p>
        </p:txBody>
      </p:sp>
      <p:sp>
        <p:nvSpPr>
          <p:cNvPr id="4" name="Slide Number Placeholder 3"/>
          <p:cNvSpPr>
            <a:spLocks noGrp="1"/>
          </p:cNvSpPr>
          <p:nvPr>
            <p:ph type="sldNum" sz="quarter" idx="10"/>
          </p:nvPr>
        </p:nvSpPr>
        <p:spPr/>
        <p:txBody>
          <a:bodyPr/>
          <a:lstStyle/>
          <a:p>
            <a:fld id="{82011122-575E-4794-A3D6-DC8343C0D01B}" type="slidenum">
              <a:rPr lang="en-GB" smtClean="0"/>
              <a:pPr/>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E144E5-6F7D-4CE8-9A3B-F6FB761EF458}" type="datetimeFigureOut">
              <a:rPr lang="en-GB" smtClean="0"/>
              <a:pPr/>
              <a:t>03/04/2018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0DCFA-7757-4C05-93D7-829E64D5D7A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E144E5-6F7D-4CE8-9A3B-F6FB761EF458}" type="datetimeFigureOut">
              <a:rPr lang="en-GB" smtClean="0"/>
              <a:pPr/>
              <a:t>03/04/2018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A0DCFA-7757-4C05-93D7-829E64D5D7A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drjodietaylor.com/postmodernism/" TargetMode="External"/><Relationship Id="rId2" Type="http://schemas.openxmlformats.org/officeDocument/2006/relationships/hyperlink" Target="https://courses.lumenlearning.com/alamo-sociology/chapter/reading-conflict-theory/" TargetMode="External"/><Relationship Id="rId1" Type="http://schemas.openxmlformats.org/officeDocument/2006/relationships/slideLayout" Target="../slideLayouts/slideLayout6.xml"/><Relationship Id="rId4" Type="http://schemas.openxmlformats.org/officeDocument/2006/relationships/hyperlink" Target="https://www.slideshare.net/AislingMOConnor/the-causes-and-effects-of-globalisation"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brainyquote.com/quotes/robert_hewison_160529"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657C0B2-9F33-4355-AFEC-A287E1F6FFE5}"/>
              </a:ext>
            </a:extLst>
          </p:cNvPr>
          <p:cNvGraphicFramePr>
            <a:graphicFrameLocks noGrp="1"/>
          </p:cNvGraphicFramePr>
          <p:nvPr>
            <p:extLst>
              <p:ext uri="{D42A27DB-BD31-4B8C-83A1-F6EECF244321}">
                <p14:modId xmlns:p14="http://schemas.microsoft.com/office/powerpoint/2010/main" val="4131205840"/>
              </p:ext>
            </p:extLst>
          </p:nvPr>
        </p:nvGraphicFramePr>
        <p:xfrm>
          <a:off x="611560" y="260656"/>
          <a:ext cx="8208912" cy="6120675"/>
        </p:xfrm>
        <a:graphic>
          <a:graphicData uri="http://schemas.openxmlformats.org/drawingml/2006/table">
            <a:tbl>
              <a:tblPr firstRow="1" firstCol="1" lastRow="1" lastCol="1" bandRow="1" bandCol="1">
                <a:tableStyleId>{5C22544A-7EE6-4342-B048-85BDC9FD1C3A}</a:tableStyleId>
              </a:tblPr>
              <a:tblGrid>
                <a:gridCol w="3678999">
                  <a:extLst>
                    <a:ext uri="{9D8B030D-6E8A-4147-A177-3AD203B41FA5}">
                      <a16:colId xmlns:a16="http://schemas.microsoft.com/office/drawing/2014/main" val="4087964269"/>
                    </a:ext>
                  </a:extLst>
                </a:gridCol>
                <a:gridCol w="4529913">
                  <a:extLst>
                    <a:ext uri="{9D8B030D-6E8A-4147-A177-3AD203B41FA5}">
                      <a16:colId xmlns:a16="http://schemas.microsoft.com/office/drawing/2014/main" val="3674875708"/>
                    </a:ext>
                  </a:extLst>
                </a:gridCol>
              </a:tblGrid>
              <a:tr h="1500404">
                <a:tc gridSpan="2">
                  <a:txBody>
                    <a:bodyPr/>
                    <a:lstStyle/>
                    <a:p>
                      <a:pPr algn="l">
                        <a:lnSpc>
                          <a:spcPct val="115000"/>
                        </a:lnSpc>
                        <a:spcAft>
                          <a:spcPts val="1000"/>
                        </a:spcAft>
                      </a:pPr>
                      <a:r>
                        <a:rPr lang="en-GB" sz="1100" dirty="0">
                          <a:solidFill>
                            <a:schemeClr val="tx1"/>
                          </a:solidFill>
                          <a:effectLst/>
                        </a:rPr>
                        <a:t>Personal Evaluation – to support your academic progress, we are interested to read your own assessment of this work as a measure of your own effort and in order that we may comment on your strengths and weaknesses.</a:t>
                      </a:r>
                    </a:p>
                    <a:p>
                      <a:pPr algn="ctr">
                        <a:lnSpc>
                          <a:spcPct val="115000"/>
                        </a:lnSpc>
                        <a:spcAft>
                          <a:spcPts val="1000"/>
                        </a:spcAft>
                      </a:pPr>
                      <a:r>
                        <a:rPr lang="en-GB" sz="1100" u="sng" dirty="0">
                          <a:solidFill>
                            <a:schemeClr val="tx1"/>
                          </a:solidFill>
                          <a:effectLst/>
                        </a:rPr>
                        <a:t>Please ensure you complete this assessment before submitting your work.</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hMerge="1">
                  <a:txBody>
                    <a:bodyPr/>
                    <a:lstStyle/>
                    <a:p>
                      <a:endParaRPr lang="en-GB"/>
                    </a:p>
                  </a:txBody>
                  <a:tcPr/>
                </a:tc>
                <a:extLst>
                  <a:ext uri="{0D108BD9-81ED-4DB2-BD59-A6C34878D82A}">
                    <a16:rowId xmlns:a16="http://schemas.microsoft.com/office/drawing/2014/main" val="1446898323"/>
                  </a:ext>
                </a:extLst>
              </a:tr>
              <a:tr h="1500404">
                <a:tc>
                  <a:txBody>
                    <a:bodyPr/>
                    <a:lstStyle/>
                    <a:p>
                      <a:pPr algn="l">
                        <a:lnSpc>
                          <a:spcPct val="115000"/>
                        </a:lnSpc>
                        <a:spcAft>
                          <a:spcPts val="1000"/>
                        </a:spcAft>
                      </a:pPr>
                      <a:r>
                        <a:rPr lang="en-GB" sz="1100" dirty="0">
                          <a:solidFill>
                            <a:schemeClr val="tx1"/>
                          </a:solidFill>
                          <a:effectLst/>
                        </a:rPr>
                        <a:t>What do you consider are the best aspects of this piece of work?    </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a:txBody>
                    <a:bodyPr/>
                    <a:lstStyle/>
                    <a:p>
                      <a:pPr algn="l">
                        <a:lnSpc>
                          <a:spcPct val="115000"/>
                        </a:lnSpc>
                        <a:spcAft>
                          <a:spcPts val="1000"/>
                        </a:spcAft>
                      </a:pPr>
                      <a:r>
                        <a:rPr lang="en-GB" sz="1100" dirty="0">
                          <a:solidFill>
                            <a:schemeClr val="tx1"/>
                          </a:solidFill>
                          <a:effectLst/>
                        </a:rPr>
                        <a:t> I feel that my best aspect</a:t>
                      </a:r>
                      <a:r>
                        <a:rPr lang="en-GB" sz="1100" baseline="0" dirty="0">
                          <a:solidFill>
                            <a:schemeClr val="tx1"/>
                          </a:solidFill>
                          <a:effectLst/>
                        </a:rPr>
                        <a:t> of my work was the content I really like the postmodernism picture.</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extLst>
                  <a:ext uri="{0D108BD9-81ED-4DB2-BD59-A6C34878D82A}">
                    <a16:rowId xmlns:a16="http://schemas.microsoft.com/office/drawing/2014/main" val="754688157"/>
                  </a:ext>
                </a:extLst>
              </a:tr>
              <a:tr h="966104">
                <a:tc>
                  <a:txBody>
                    <a:bodyPr/>
                    <a:lstStyle/>
                    <a:p>
                      <a:pPr algn="l">
                        <a:lnSpc>
                          <a:spcPct val="115000"/>
                        </a:lnSpc>
                        <a:spcAft>
                          <a:spcPts val="1000"/>
                        </a:spcAft>
                      </a:pPr>
                      <a:r>
                        <a:rPr lang="en-GB" sz="1100" dirty="0">
                          <a:solidFill>
                            <a:schemeClr val="tx1"/>
                          </a:solidFill>
                          <a:effectLst/>
                        </a:rPr>
                        <a:t>Which aspects do you consider could have been improved in this piece of work?</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a:txBody>
                    <a:bodyPr/>
                    <a:lstStyle/>
                    <a:p>
                      <a:pPr algn="l">
                        <a:lnSpc>
                          <a:spcPct val="115000"/>
                        </a:lnSpc>
                        <a:spcAft>
                          <a:spcPts val="1000"/>
                        </a:spcAft>
                      </a:pPr>
                      <a:r>
                        <a:rPr lang="en-GB" sz="1100" dirty="0">
                          <a:solidFill>
                            <a:schemeClr val="tx1"/>
                          </a:solidFill>
                          <a:effectLst/>
                        </a:rPr>
                        <a:t>I believe that my referencing could have been </a:t>
                      </a:r>
                      <a:r>
                        <a:rPr lang="en-GB" sz="1100" dirty="0" err="1">
                          <a:solidFill>
                            <a:schemeClr val="tx1"/>
                          </a:solidFill>
                          <a:effectLst/>
                        </a:rPr>
                        <a:t>improvced</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extLst>
                  <a:ext uri="{0D108BD9-81ED-4DB2-BD59-A6C34878D82A}">
                    <a16:rowId xmlns:a16="http://schemas.microsoft.com/office/drawing/2014/main" val="216341637"/>
                  </a:ext>
                </a:extLst>
              </a:tr>
              <a:tr h="2153763">
                <a:tc>
                  <a:txBody>
                    <a:bodyPr/>
                    <a:lstStyle/>
                    <a:p>
                      <a:pPr algn="l">
                        <a:lnSpc>
                          <a:spcPct val="115000"/>
                        </a:lnSpc>
                        <a:spcAft>
                          <a:spcPts val="1000"/>
                        </a:spcAft>
                      </a:pPr>
                      <a:r>
                        <a:rPr lang="en-GB" sz="1100" dirty="0">
                          <a:solidFill>
                            <a:schemeClr val="tx1"/>
                          </a:solidFill>
                          <a:effectLst/>
                        </a:rPr>
                        <a:t>What have you found most satisfying whilst undertaking this submission?</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605" marR="67605" marT="0" marB="0">
                    <a:solidFill>
                      <a:schemeClr val="bg1"/>
                    </a:solidFill>
                  </a:tcPr>
                </a:tc>
                <a:tc>
                  <a:txBody>
                    <a:bodyPr/>
                    <a:lstStyle/>
                    <a:p>
                      <a:pPr algn="l">
                        <a:lnSpc>
                          <a:spcPct val="115000"/>
                        </a:lnSpc>
                        <a:spcAft>
                          <a:spcPts val="1000"/>
                        </a:spcAft>
                      </a:pPr>
                      <a:r>
                        <a:rPr lang="en-GB" sz="1100" dirty="0">
                          <a:solidFill>
                            <a:schemeClr val="tx1"/>
                          </a:solidFill>
                          <a:effectLst/>
                        </a:rPr>
                        <a:t>the change in consumer society was very interesting.</a:t>
                      </a:r>
                    </a:p>
                  </a:txBody>
                  <a:tcPr marL="67605" marR="67605" marT="0" marB="0">
                    <a:solidFill>
                      <a:schemeClr val="bg1"/>
                    </a:solidFill>
                  </a:tcPr>
                </a:tc>
                <a:extLst>
                  <a:ext uri="{0D108BD9-81ED-4DB2-BD59-A6C34878D82A}">
                    <a16:rowId xmlns:a16="http://schemas.microsoft.com/office/drawing/2014/main" val="3002615693"/>
                  </a:ext>
                </a:extLst>
              </a:tr>
            </a:tbl>
          </a:graphicData>
        </a:graphic>
      </p:graphicFrame>
      <p:cxnSp>
        <p:nvCxnSpPr>
          <p:cNvPr id="7" name="Straight Connector 6">
            <a:extLst>
              <a:ext uri="{FF2B5EF4-FFF2-40B4-BE49-F238E27FC236}">
                <a16:creationId xmlns:a16="http://schemas.microsoft.com/office/drawing/2014/main" id="{38593027-2E39-4C58-9829-D5778F0A7E9A}"/>
              </a:ext>
            </a:extLst>
          </p:cNvPr>
          <p:cNvCxnSpPr/>
          <p:nvPr/>
        </p:nvCxnSpPr>
        <p:spPr>
          <a:xfrm>
            <a:off x="611560" y="1556792"/>
            <a:ext cx="835292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586820-60AC-4A56-9BB1-A289C244A1BA}"/>
              </a:ext>
            </a:extLst>
          </p:cNvPr>
          <p:cNvCxnSpPr>
            <a:cxnSpLocks/>
          </p:cNvCxnSpPr>
          <p:nvPr/>
        </p:nvCxnSpPr>
        <p:spPr>
          <a:xfrm>
            <a:off x="4283968" y="1556792"/>
            <a:ext cx="0" cy="482453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26BE900-90E2-47E5-8208-59CFA75DC64D}"/>
              </a:ext>
            </a:extLst>
          </p:cNvPr>
          <p:cNvCxnSpPr/>
          <p:nvPr/>
        </p:nvCxnSpPr>
        <p:spPr>
          <a:xfrm>
            <a:off x="611560" y="2996952"/>
            <a:ext cx="82089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5A06DAD-00CE-4C33-BA4A-F23754669864}"/>
              </a:ext>
            </a:extLst>
          </p:cNvPr>
          <p:cNvCxnSpPr/>
          <p:nvPr/>
        </p:nvCxnSpPr>
        <p:spPr>
          <a:xfrm>
            <a:off x="611560" y="4077072"/>
            <a:ext cx="82089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541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772400" cy="1470025"/>
          </a:xfrm>
        </p:spPr>
        <p:txBody>
          <a:bodyPr>
            <a:normAutofit/>
          </a:bodyPr>
          <a:lstStyle/>
          <a:p>
            <a:r>
              <a:rPr lang="en-GB" sz="8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Samantha Moon</a:t>
            </a:r>
          </a:p>
        </p:txBody>
      </p:sp>
      <p:sp>
        <p:nvSpPr>
          <p:cNvPr id="3" name="Subtitle 2"/>
          <p:cNvSpPr>
            <a:spLocks noGrp="1"/>
          </p:cNvSpPr>
          <p:nvPr>
            <p:ph type="subTitle" idx="1"/>
          </p:nvPr>
        </p:nvSpPr>
        <p:spPr>
          <a:xfrm>
            <a:off x="1475656" y="3429000"/>
            <a:ext cx="6336704" cy="792088"/>
          </a:xfrm>
        </p:spPr>
        <p:txBody>
          <a:bodyPr>
            <a:noAutofit/>
          </a:bodyPr>
          <a:lstStyle/>
          <a:p>
            <a:r>
              <a:rPr lang="en-GB" sz="8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SJSI4107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4704"/>
            <a:ext cx="8229600" cy="4525963"/>
          </a:xfrm>
        </p:spPr>
        <p:txBody>
          <a:bodyPr/>
          <a:lstStyle/>
          <a:p>
            <a:pPr>
              <a:buFont typeface="Wingdings" pitchFamily="2" charset="2"/>
              <a:buChar char="v"/>
            </a:pPr>
            <a:r>
              <a:rPr lang="en-GB" dirty="0"/>
              <a:t>Describe and explain a theory of my choice</a:t>
            </a:r>
          </a:p>
        </p:txBody>
      </p:sp>
      <p:pic>
        <p:nvPicPr>
          <p:cNvPr id="4" name="Picture 2" descr="Postmodernism"/>
          <p:cNvPicPr>
            <a:picLocks noChangeAspect="1" noChangeArrowheads="1"/>
          </p:cNvPicPr>
          <p:nvPr/>
        </p:nvPicPr>
        <p:blipFill>
          <a:blip r:embed="rId3" cstate="print"/>
          <a:srcRect/>
          <a:stretch>
            <a:fillRect/>
          </a:stretch>
        </p:blipFill>
        <p:spPr bwMode="auto">
          <a:xfrm>
            <a:off x="611560" y="2636912"/>
            <a:ext cx="8136904" cy="295907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E675E-A65A-43EC-A97D-58CA1697B91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ADC6AA5-B2C0-4378-9160-9C256A6DDC7C}"/>
              </a:ext>
            </a:extLst>
          </p:cNvPr>
          <p:cNvSpPr>
            <a:spLocks noGrp="1"/>
          </p:cNvSpPr>
          <p:nvPr>
            <p:ph idx="1"/>
          </p:nvPr>
        </p:nvSpPr>
        <p:spPr/>
        <p:txBody>
          <a:bodyPr>
            <a:normAutofit lnSpcReduction="10000"/>
          </a:bodyPr>
          <a:lstStyle/>
          <a:p>
            <a:r>
              <a:rPr lang="en-GB" dirty="0"/>
              <a:t>This presentation will:</a:t>
            </a:r>
          </a:p>
          <a:p>
            <a:r>
              <a:rPr lang="en-GB" dirty="0"/>
              <a:t> define what postmodernism is</a:t>
            </a:r>
          </a:p>
          <a:p>
            <a:r>
              <a:rPr lang="en-GB" dirty="0"/>
              <a:t>research into the theories of postmodernism.</a:t>
            </a:r>
          </a:p>
          <a:p>
            <a:r>
              <a:rPr lang="en-GB" dirty="0"/>
              <a:t>Discuss the five key features of postmodernism such as;</a:t>
            </a:r>
          </a:p>
          <a:p>
            <a:r>
              <a:rPr lang="en-GB" sz="2200" b="1" u="sng" dirty="0"/>
              <a:t>Globalisation</a:t>
            </a:r>
          </a:p>
          <a:p>
            <a:r>
              <a:rPr lang="en-GB" sz="2200" b="1" u="sng" dirty="0"/>
              <a:t>Media</a:t>
            </a:r>
          </a:p>
          <a:p>
            <a:r>
              <a:rPr lang="en-GB" sz="2200" b="1" u="sng" dirty="0"/>
              <a:t>A world in fragments </a:t>
            </a:r>
          </a:p>
          <a:p>
            <a:r>
              <a:rPr lang="en-GB" sz="2200" b="1" u="sng" dirty="0"/>
              <a:t>Consumer society</a:t>
            </a:r>
          </a:p>
          <a:p>
            <a:r>
              <a:rPr lang="en-GB" sz="2200" b="1" u="sng" dirty="0"/>
              <a:t>Cultural diversity </a:t>
            </a:r>
          </a:p>
          <a:p>
            <a:endParaRPr lang="en-GB" b="1" u="sng" dirty="0"/>
          </a:p>
          <a:p>
            <a:pPr marL="0" indent="0">
              <a:buNone/>
            </a:pPr>
            <a:endParaRPr lang="en-GB" b="1" u="sng" dirty="0"/>
          </a:p>
          <a:p>
            <a:endParaRPr lang="en-GB" dirty="0"/>
          </a:p>
          <a:p>
            <a:endParaRPr lang="en-GB" dirty="0"/>
          </a:p>
        </p:txBody>
      </p:sp>
    </p:spTree>
    <p:extLst>
      <p:ext uri="{BB962C8B-B14F-4D97-AF65-F5344CB8AC3E}">
        <p14:creationId xmlns:p14="http://schemas.microsoft.com/office/powerpoint/2010/main" val="2304091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u="sng" dirty="0"/>
              <a:t>Defining Postmodernism</a:t>
            </a:r>
          </a:p>
        </p:txBody>
      </p:sp>
      <p:sp>
        <p:nvSpPr>
          <p:cNvPr id="3" name="Content Placeholder 2"/>
          <p:cNvSpPr>
            <a:spLocks noGrp="1"/>
          </p:cNvSpPr>
          <p:nvPr>
            <p:ph idx="1"/>
          </p:nvPr>
        </p:nvSpPr>
        <p:spPr/>
        <p:txBody>
          <a:bodyPr>
            <a:normAutofit fontScale="92500"/>
          </a:bodyPr>
          <a:lstStyle/>
          <a:p>
            <a:pPr>
              <a:buFont typeface="Wingdings" pitchFamily="2" charset="2"/>
              <a:buChar char="v"/>
            </a:pPr>
            <a:r>
              <a:rPr lang="en-GB" sz="2400" dirty="0"/>
              <a:t>The first applications of the term “Postmodernism” was used by an English painter named John Watkins Chapman in the 1870s who described it as ‘a burgeoning artistic movement’.</a:t>
            </a:r>
          </a:p>
          <a:p>
            <a:pPr marL="3657600" lvl="8" indent="0">
              <a:buNone/>
            </a:pPr>
            <a:r>
              <a:rPr lang="en-GB" sz="2400" dirty="0"/>
              <a:t>                                          Ihab, H. (1982)</a:t>
            </a:r>
          </a:p>
          <a:p>
            <a:pPr>
              <a:buFont typeface="Wingdings" pitchFamily="2" charset="2"/>
              <a:buChar char="v"/>
            </a:pPr>
            <a:r>
              <a:rPr lang="en-GB" sz="2400" dirty="0"/>
              <a:t>Arnold </a:t>
            </a:r>
            <a:r>
              <a:rPr lang="en-GB" sz="2400" dirty="0" err="1"/>
              <a:t>Toynbec</a:t>
            </a:r>
            <a:r>
              <a:rPr lang="en-GB" sz="2400" dirty="0"/>
              <a:t> (1957) describes Postmodernism  as ‘ a new stage of social development, beginning with the urbanised industrial working class in the late 19</a:t>
            </a:r>
            <a:r>
              <a:rPr lang="en-GB" sz="2400" baseline="30000" dirty="0"/>
              <a:t>th</a:t>
            </a:r>
            <a:r>
              <a:rPr lang="en-GB" sz="2400" dirty="0"/>
              <a:t> century’.                                  </a:t>
            </a:r>
          </a:p>
          <a:p>
            <a:pPr>
              <a:buNone/>
            </a:pPr>
            <a:r>
              <a:rPr lang="en-GB" sz="2400" dirty="0"/>
              <a:t>                                                                                                  Ward, G. (2011)</a:t>
            </a:r>
          </a:p>
          <a:p>
            <a:pPr>
              <a:buFont typeface="Wingdings" panose="05000000000000000000" pitchFamily="2" charset="2"/>
              <a:buChar char="v"/>
            </a:pPr>
            <a:r>
              <a:rPr lang="en-GB" sz="2400" dirty="0"/>
              <a:t>Irving Howe and Harry Levin, in 1959 and 1960, respectively, used the term to mean a decline in high modernist culture.</a:t>
            </a:r>
          </a:p>
          <a:p>
            <a:pPr marL="0" indent="0">
              <a:buNone/>
            </a:pPr>
            <a:r>
              <a:rPr lang="en-GB" sz="2400" dirty="0"/>
              <a:t>                                                                                                    Ihab, H. (1982)</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descr="Image result for postmodernism imag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196" name="AutoShape 4" descr="Image result for postmodernism imag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611560" y="908720"/>
            <a:ext cx="8064896" cy="4524315"/>
          </a:xfrm>
          <a:prstGeom prst="rect">
            <a:avLst/>
          </a:prstGeom>
          <a:noFill/>
        </p:spPr>
        <p:txBody>
          <a:bodyPr wrap="square" rtlCol="0">
            <a:spAutoFit/>
          </a:bodyPr>
          <a:lstStyle/>
          <a:p>
            <a:endParaRPr lang="en-GB" dirty="0"/>
          </a:p>
          <a:p>
            <a:pPr>
              <a:buFont typeface="Wingdings" pitchFamily="2" charset="2"/>
              <a:buChar char="v"/>
            </a:pPr>
            <a:r>
              <a:rPr lang="en-GB" dirty="0"/>
              <a:t>  </a:t>
            </a:r>
            <a:r>
              <a:rPr lang="en-GB" sz="2400" dirty="0"/>
              <a:t>Since the 1980s, postmodern perspectives have become more and more significant in sociology</a:t>
            </a:r>
          </a:p>
          <a:p>
            <a:pPr>
              <a:buFont typeface="Wingdings" pitchFamily="2" charset="2"/>
              <a:buChar char="v"/>
            </a:pPr>
            <a:endParaRPr lang="en-GB" sz="2400" dirty="0"/>
          </a:p>
          <a:p>
            <a:pPr>
              <a:buFont typeface="Wingdings" pitchFamily="2" charset="2"/>
              <a:buChar char="v"/>
            </a:pPr>
            <a:r>
              <a:rPr lang="en-GB" sz="2400" dirty="0"/>
              <a:t> Some theorists argue that factors such as class, gender and ethnic backgrounds no longer have an influence or impact on people in society as they would have done previously. It takes a micro approach, rather than a macro approach , in looking at the way individuals identify themselves, compared to the structuralism view where an entire society is looked at.</a:t>
            </a:r>
          </a:p>
          <a:p>
            <a:pPr>
              <a:buFont typeface="Wingdings" pitchFamily="2" charset="2"/>
              <a:buChar char="v"/>
            </a:pPr>
            <a:endParaRPr lang="en-GB" dirty="0"/>
          </a:p>
          <a:p>
            <a:endParaRPr lang="en-GB" dirty="0"/>
          </a:p>
          <a:p>
            <a:endParaRPr lang="en-GB" dirty="0"/>
          </a:p>
        </p:txBody>
      </p:sp>
      <p:sp>
        <p:nvSpPr>
          <p:cNvPr id="2" name="TextBox 1"/>
          <p:cNvSpPr txBox="1"/>
          <p:nvPr/>
        </p:nvSpPr>
        <p:spPr>
          <a:xfrm>
            <a:off x="5364088" y="5589240"/>
            <a:ext cx="3312368" cy="369332"/>
          </a:xfrm>
          <a:prstGeom prst="rect">
            <a:avLst/>
          </a:prstGeom>
          <a:noFill/>
        </p:spPr>
        <p:txBody>
          <a:bodyPr wrap="square" rtlCol="0">
            <a:spAutoFit/>
          </a:bodyPr>
          <a:lstStyle/>
          <a:p>
            <a:pPr fontAlgn="base"/>
            <a:r>
              <a:rPr lang="en-GB" dirty="0"/>
              <a:t>Coleman, J. S. (1990)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B39E3-DFCF-4019-9192-BE021375AD6F}"/>
              </a:ext>
            </a:extLst>
          </p:cNvPr>
          <p:cNvSpPr>
            <a:spLocks noGrp="1"/>
          </p:cNvSpPr>
          <p:nvPr>
            <p:ph type="title"/>
          </p:nvPr>
        </p:nvSpPr>
        <p:spPr/>
        <p:txBody>
          <a:bodyPr/>
          <a:lstStyle/>
          <a:p>
            <a:r>
              <a:rPr lang="en-GB" dirty="0"/>
              <a:t>Conflict theory</a:t>
            </a:r>
          </a:p>
        </p:txBody>
      </p:sp>
      <p:sp>
        <p:nvSpPr>
          <p:cNvPr id="3" name="TextBox 2">
            <a:extLst>
              <a:ext uri="{FF2B5EF4-FFF2-40B4-BE49-F238E27FC236}">
                <a16:creationId xmlns:a16="http://schemas.microsoft.com/office/drawing/2014/main" id="{E8624987-5D58-4D2B-B66F-C4E48403D64D}"/>
              </a:ext>
            </a:extLst>
          </p:cNvPr>
          <p:cNvSpPr txBox="1"/>
          <p:nvPr/>
        </p:nvSpPr>
        <p:spPr>
          <a:xfrm>
            <a:off x="457200" y="1952528"/>
            <a:ext cx="8075240" cy="923330"/>
          </a:xfrm>
          <a:prstGeom prst="rect">
            <a:avLst/>
          </a:prstGeom>
          <a:noFill/>
        </p:spPr>
        <p:txBody>
          <a:bodyPr wrap="square" rtlCol="0">
            <a:spAutoFit/>
          </a:bodyPr>
          <a:lstStyle/>
          <a:p>
            <a:r>
              <a:rPr lang="en-GB" dirty="0"/>
              <a:t>The Conflict Theory was created by a German philosopher and sociologist known as Karl Marx, who saw a society characterised by inequality and a division of social classes, based on their gender, education and other factors. </a:t>
            </a:r>
          </a:p>
        </p:txBody>
      </p:sp>
      <p:pic>
        <p:nvPicPr>
          <p:cNvPr id="4" name="Picture 3">
            <a:extLst>
              <a:ext uri="{FF2B5EF4-FFF2-40B4-BE49-F238E27FC236}">
                <a16:creationId xmlns:a16="http://schemas.microsoft.com/office/drawing/2014/main" id="{7DC89176-5F5E-4AE4-8AD0-E860B615E181}"/>
              </a:ext>
            </a:extLst>
          </p:cNvPr>
          <p:cNvPicPr>
            <a:picLocks noChangeAspect="1"/>
          </p:cNvPicPr>
          <p:nvPr/>
        </p:nvPicPr>
        <p:blipFill>
          <a:blip r:embed="rId3"/>
          <a:stretch>
            <a:fillRect/>
          </a:stretch>
        </p:blipFill>
        <p:spPr>
          <a:xfrm>
            <a:off x="1799692" y="3140968"/>
            <a:ext cx="4644516" cy="2736691"/>
          </a:xfrm>
          <a:prstGeom prst="rect">
            <a:avLst/>
          </a:prstGeom>
        </p:spPr>
      </p:pic>
      <p:sp>
        <p:nvSpPr>
          <p:cNvPr id="5" name="TextBox 4">
            <a:extLst>
              <a:ext uri="{FF2B5EF4-FFF2-40B4-BE49-F238E27FC236}">
                <a16:creationId xmlns:a16="http://schemas.microsoft.com/office/drawing/2014/main" id="{8B876DAE-8B19-4330-B0D5-8D640858FFBE}"/>
              </a:ext>
            </a:extLst>
          </p:cNvPr>
          <p:cNvSpPr txBox="1"/>
          <p:nvPr/>
        </p:nvSpPr>
        <p:spPr>
          <a:xfrm>
            <a:off x="4552528" y="6142769"/>
            <a:ext cx="3835896" cy="646331"/>
          </a:xfrm>
          <a:prstGeom prst="rect">
            <a:avLst/>
          </a:prstGeom>
          <a:noFill/>
        </p:spPr>
        <p:txBody>
          <a:bodyPr wrap="square" rtlCol="0">
            <a:spAutoFit/>
          </a:bodyPr>
          <a:lstStyle/>
          <a:p>
            <a:r>
              <a:rPr lang="en-GB" b="1" dirty="0"/>
              <a:t>Conflict Theory and Society ()</a:t>
            </a:r>
          </a:p>
          <a:p>
            <a:endParaRPr lang="en-GB" b="1" dirty="0"/>
          </a:p>
        </p:txBody>
      </p:sp>
    </p:spTree>
    <p:extLst>
      <p:ext uri="{BB962C8B-B14F-4D97-AF65-F5344CB8AC3E}">
        <p14:creationId xmlns:p14="http://schemas.microsoft.com/office/powerpoint/2010/main" val="360520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1175996"/>
            <a:ext cx="7992888" cy="5509200"/>
          </a:xfrm>
          <a:prstGeom prst="rect">
            <a:avLst/>
          </a:prstGeom>
          <a:noFill/>
        </p:spPr>
        <p:txBody>
          <a:bodyPr wrap="square" rtlCol="0">
            <a:spAutoFit/>
          </a:bodyPr>
          <a:lstStyle/>
          <a:p>
            <a:pPr>
              <a:buFont typeface="Wingdings" pitchFamily="2" charset="2"/>
              <a:buChar char="v"/>
            </a:pPr>
            <a:r>
              <a:rPr lang="en-GB" sz="2400" b="1" u="sng" dirty="0"/>
              <a:t>Globalisation</a:t>
            </a:r>
            <a:r>
              <a:rPr lang="en-GB" dirty="0"/>
              <a:t> </a:t>
            </a:r>
            <a:r>
              <a:rPr lang="en-GB" sz="2000" dirty="0"/>
              <a:t>– </a:t>
            </a:r>
          </a:p>
          <a:p>
            <a:pPr>
              <a:buFont typeface="Wingdings" pitchFamily="2" charset="2"/>
              <a:buChar char="v"/>
            </a:pPr>
            <a:r>
              <a:rPr lang="en-GB" sz="2400" dirty="0"/>
              <a:t>The increasing connectedness between Global societies where ideas, information, money and people move across national boundaries</a:t>
            </a:r>
          </a:p>
          <a:p>
            <a:pPr>
              <a:buFont typeface="Wingdings" pitchFamily="2" charset="2"/>
              <a:buChar char="v"/>
            </a:pPr>
            <a:r>
              <a:rPr lang="en-GB" sz="2400" dirty="0"/>
              <a:t> Many postmodernists claim that national boundaries are a hindrance to human communication  and that nationalism causes wars.</a:t>
            </a:r>
          </a:p>
          <a:p>
            <a:pPr>
              <a:buFont typeface="Wingdings" pitchFamily="2" charset="2"/>
              <a:buChar char="v"/>
            </a:pPr>
            <a:r>
              <a:rPr lang="en-GB" sz="2400" dirty="0"/>
              <a:t> Postmodernists often recommend internationalism and the uniting of separate countries.</a:t>
            </a:r>
          </a:p>
          <a:p>
            <a:endParaRPr lang="en-GB" sz="2800" dirty="0"/>
          </a:p>
          <a:p>
            <a:endParaRPr lang="en-GB" dirty="0"/>
          </a:p>
          <a:p>
            <a:endParaRPr lang="en-GB" dirty="0"/>
          </a:p>
          <a:p>
            <a:pPr>
              <a:buFont typeface="Wingdings" pitchFamily="2" charset="2"/>
              <a:buChar char="v"/>
            </a:pPr>
            <a:endParaRPr lang="en-GB" dirty="0"/>
          </a:p>
          <a:p>
            <a:endParaRPr lang="en-GB" dirty="0"/>
          </a:p>
          <a:p>
            <a:pPr>
              <a:buFont typeface="Wingdings" pitchFamily="2" charset="2"/>
              <a:buChar char="v"/>
            </a:pPr>
            <a:endParaRPr lang="en-GB" dirty="0"/>
          </a:p>
          <a:p>
            <a:endParaRPr lang="en-GB" dirty="0"/>
          </a:p>
        </p:txBody>
      </p:sp>
      <p:sp>
        <p:nvSpPr>
          <p:cNvPr id="4" name="Rectangle 3"/>
          <p:cNvSpPr/>
          <p:nvPr/>
        </p:nvSpPr>
        <p:spPr>
          <a:xfrm>
            <a:off x="395536" y="2852936"/>
            <a:ext cx="7920880" cy="2862322"/>
          </a:xfrm>
          <a:prstGeom prst="rect">
            <a:avLst/>
          </a:prstGeom>
        </p:spPr>
        <p:txBody>
          <a:bodyPr wrap="square">
            <a:spAutoFit/>
          </a:bodyPr>
          <a:lstStyle/>
          <a:p>
            <a:pPr>
              <a:buFont typeface="Wingdings" pitchFamily="2" charset="2"/>
              <a:buChar char="v"/>
            </a:pPr>
            <a:endParaRPr lang="en-GB" dirty="0"/>
          </a:p>
          <a:p>
            <a:pPr>
              <a:buFont typeface="Wingdings" pitchFamily="2" charset="2"/>
              <a:buChar char="v"/>
            </a:pPr>
            <a:endParaRPr lang="en-GB" sz="2400" b="1" u="sng" dirty="0"/>
          </a:p>
          <a:p>
            <a:pPr>
              <a:buFont typeface="Wingdings" pitchFamily="2" charset="2"/>
              <a:buChar char="v"/>
            </a:pPr>
            <a:endParaRPr lang="en-GB" sz="2400" b="1" u="sng" dirty="0"/>
          </a:p>
          <a:p>
            <a:pPr>
              <a:buFont typeface="Wingdings" pitchFamily="2" charset="2"/>
              <a:buChar char="v"/>
            </a:pPr>
            <a:endParaRPr lang="en-GB" sz="2400" b="1" u="sng" dirty="0"/>
          </a:p>
          <a:p>
            <a:endParaRPr lang="en-GB" dirty="0"/>
          </a:p>
          <a:p>
            <a:r>
              <a:rPr lang="en-GB" dirty="0"/>
              <a:t> </a:t>
            </a:r>
          </a:p>
          <a:p>
            <a:pPr>
              <a:buFont typeface="Wingdings" pitchFamily="2" charset="2"/>
              <a:buChar char="v"/>
            </a:pPr>
            <a:endParaRPr lang="en-GB" dirty="0"/>
          </a:p>
          <a:p>
            <a:endParaRPr lang="en-GB" dirty="0"/>
          </a:p>
          <a:p>
            <a:endParaRPr lang="en-GB" dirty="0"/>
          </a:p>
        </p:txBody>
      </p:sp>
      <p:pic>
        <p:nvPicPr>
          <p:cNvPr id="5" name="Picture 4">
            <a:extLst>
              <a:ext uri="{FF2B5EF4-FFF2-40B4-BE49-F238E27FC236}">
                <a16:creationId xmlns:a16="http://schemas.microsoft.com/office/drawing/2014/main" id="{354F53E5-D0D2-4D27-9984-5FC4C2079DF5}"/>
              </a:ext>
            </a:extLst>
          </p:cNvPr>
          <p:cNvPicPr>
            <a:picLocks noChangeAspect="1"/>
          </p:cNvPicPr>
          <p:nvPr/>
        </p:nvPicPr>
        <p:blipFill>
          <a:blip r:embed="rId3"/>
          <a:stretch>
            <a:fillRect/>
          </a:stretch>
        </p:blipFill>
        <p:spPr>
          <a:xfrm>
            <a:off x="4860032" y="4343527"/>
            <a:ext cx="3118966" cy="2341669"/>
          </a:xfrm>
          <a:prstGeom prst="rect">
            <a:avLst/>
          </a:prstGeom>
        </p:spPr>
      </p:pic>
      <p:sp>
        <p:nvSpPr>
          <p:cNvPr id="6" name="TextBox 5">
            <a:extLst>
              <a:ext uri="{FF2B5EF4-FFF2-40B4-BE49-F238E27FC236}">
                <a16:creationId xmlns:a16="http://schemas.microsoft.com/office/drawing/2014/main" id="{9B70941C-F0FE-4FED-A165-76C8287F02AA}"/>
              </a:ext>
            </a:extLst>
          </p:cNvPr>
          <p:cNvSpPr txBox="1"/>
          <p:nvPr/>
        </p:nvSpPr>
        <p:spPr>
          <a:xfrm>
            <a:off x="302405" y="421456"/>
            <a:ext cx="7200800" cy="461665"/>
          </a:xfrm>
          <a:prstGeom prst="rect">
            <a:avLst/>
          </a:prstGeom>
          <a:noFill/>
        </p:spPr>
        <p:txBody>
          <a:bodyPr wrap="square" rtlCol="0">
            <a:spAutoFit/>
          </a:bodyPr>
          <a:lstStyle/>
          <a:p>
            <a:pPr algn="ctr"/>
            <a:r>
              <a:rPr lang="en-GB" sz="2400" u="sng" dirty="0"/>
              <a:t>The Five key features of Postmodernism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95536" y="332656"/>
            <a:ext cx="7560840" cy="6740307"/>
          </a:xfrm>
          <a:prstGeom prst="rect">
            <a:avLst/>
          </a:prstGeom>
        </p:spPr>
        <p:txBody>
          <a:bodyPr wrap="square">
            <a:spAutoFit/>
          </a:bodyPr>
          <a:lstStyle/>
          <a:p>
            <a:pPr>
              <a:buFont typeface="Wingdings" pitchFamily="2" charset="2"/>
              <a:buChar char="v"/>
            </a:pPr>
            <a:r>
              <a:rPr lang="en-GB" sz="2400" b="1" u="sng" dirty="0"/>
              <a:t>The Media </a:t>
            </a:r>
            <a:r>
              <a:rPr lang="en-GB" sz="2400" b="1" dirty="0"/>
              <a:t> </a:t>
            </a:r>
            <a:r>
              <a:rPr lang="en-GB" b="1" dirty="0"/>
              <a:t>-</a:t>
            </a:r>
            <a:endParaRPr lang="en-GB" sz="2000" dirty="0"/>
          </a:p>
          <a:p>
            <a:pPr>
              <a:buFont typeface="Wingdings" pitchFamily="2" charset="2"/>
              <a:buChar char="v"/>
            </a:pPr>
            <a:r>
              <a:rPr lang="en-GB" sz="2400" dirty="0"/>
              <a:t>The post modern era has witnessed an expansion in media technology and the increase in the diversity of media.</a:t>
            </a:r>
          </a:p>
          <a:p>
            <a:pPr>
              <a:buFont typeface="Wingdings" pitchFamily="2" charset="2"/>
              <a:buChar char="v"/>
            </a:pPr>
            <a:r>
              <a:rPr lang="en-GB" sz="2400" dirty="0"/>
              <a:t> Relying on the media to relay to them what is going on in the world </a:t>
            </a:r>
          </a:p>
          <a:p>
            <a:pPr>
              <a:buFont typeface="Wingdings" pitchFamily="2" charset="2"/>
              <a:buChar char="v"/>
            </a:pPr>
            <a:r>
              <a:rPr lang="en-GB" sz="2400" dirty="0"/>
              <a:t>New networks have emerged  through media , such as profile sites commonly known as:-</a:t>
            </a:r>
          </a:p>
          <a:p>
            <a:pPr>
              <a:buFont typeface="Wingdings" pitchFamily="2" charset="2"/>
              <a:buChar char="v"/>
            </a:pPr>
            <a:r>
              <a:rPr lang="en-GB" sz="2400" dirty="0"/>
              <a:t>some sociologists have argued that media is perceived as more real than reality –‘hyper reality ’ </a:t>
            </a:r>
          </a:p>
          <a:p>
            <a:pPr>
              <a:buFont typeface="Wingdings" pitchFamily="2" charset="2"/>
              <a:buChar char="v"/>
            </a:pPr>
            <a:r>
              <a:rPr lang="en-GB" sz="2400" dirty="0"/>
              <a:t>French post modern theorist Jean Baudrillard, is one of the most important sociological theorists to be associated with postmodern theory. He argues </a:t>
            </a:r>
          </a:p>
          <a:p>
            <a:r>
              <a:rPr lang="en-GB" sz="2400" dirty="0"/>
              <a:t>’The social world we inhabit has become hyper real and is filled with simulations of reality itself’.</a:t>
            </a:r>
          </a:p>
          <a:p>
            <a:endParaRPr lang="en-GB" dirty="0"/>
          </a:p>
          <a:p>
            <a:r>
              <a:rPr lang="en-GB" dirty="0"/>
              <a:t>		               (Baudrillard cited in </a:t>
            </a:r>
            <a:r>
              <a:rPr lang="en-GB" dirty="0" err="1"/>
              <a:t>Appelrouth</a:t>
            </a:r>
            <a:r>
              <a:rPr lang="en-GB" dirty="0"/>
              <a:t> and </a:t>
            </a:r>
            <a:r>
              <a:rPr lang="en-GB" dirty="0" err="1"/>
              <a:t>Edies</a:t>
            </a:r>
            <a:r>
              <a:rPr lang="en-GB" dirty="0"/>
              <a:t>, 2016)</a:t>
            </a:r>
          </a:p>
          <a:p>
            <a:pPr lvl="8">
              <a:buFont typeface="Wingdings" pitchFamily="2" charset="2"/>
              <a:buChar char="v"/>
            </a:pPr>
            <a:endParaRPr lang="en-GB" dirty="0"/>
          </a:p>
          <a:p>
            <a:endParaRPr lang="en-GB" dirty="0"/>
          </a:p>
        </p:txBody>
      </p:sp>
      <p:sp>
        <p:nvSpPr>
          <p:cNvPr id="7" name="Rectangle 6"/>
          <p:cNvSpPr/>
          <p:nvPr/>
        </p:nvSpPr>
        <p:spPr>
          <a:xfrm>
            <a:off x="4355976" y="2780928"/>
            <a:ext cx="2880320" cy="523220"/>
          </a:xfrm>
          <a:prstGeom prst="rect">
            <a:avLst/>
          </a:prstGeom>
          <a:noFill/>
        </p:spPr>
        <p:txBody>
          <a:bodyPr wrap="square" lIns="91440" tIns="45720" rIns="91440" bIns="45720">
            <a:spAutoFit/>
          </a:bodyPr>
          <a:lstStyle/>
          <a:p>
            <a:pPr algn="ctr"/>
            <a:r>
              <a:rPr lang="en-US" sz="2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a:t>
            </a:r>
            <a:r>
              <a:rPr lang="en-US" sz="2800" b="1" u="sng"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Facebook</a:t>
            </a:r>
            <a:r>
              <a:rPr lang="en-US" sz="28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a:t>
            </a:r>
            <a:endParaRPr lang="en-US" sz="28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9552" y="548680"/>
            <a:ext cx="8280920" cy="4493538"/>
          </a:xfrm>
          <a:prstGeom prst="rect">
            <a:avLst/>
          </a:prstGeom>
        </p:spPr>
        <p:txBody>
          <a:bodyPr wrap="square">
            <a:spAutoFit/>
          </a:bodyPr>
          <a:lstStyle/>
          <a:p>
            <a:pPr>
              <a:buFont typeface="Wingdings" pitchFamily="2" charset="2"/>
              <a:buChar char="v"/>
            </a:pPr>
            <a:r>
              <a:rPr lang="en-GB" sz="2400" b="1" u="sng" dirty="0"/>
              <a:t>A world in fragments </a:t>
            </a:r>
            <a:r>
              <a:rPr lang="en-GB" sz="2800" dirty="0"/>
              <a:t>( Dynamism: Rapid social change)</a:t>
            </a:r>
            <a:r>
              <a:rPr lang="en-GB" dirty="0"/>
              <a:t> </a:t>
            </a:r>
          </a:p>
          <a:p>
            <a:pPr>
              <a:buFont typeface="Wingdings" pitchFamily="2" charset="2"/>
              <a:buChar char="v"/>
            </a:pPr>
            <a:endParaRPr lang="en-GB" dirty="0"/>
          </a:p>
          <a:p>
            <a:pPr>
              <a:buFont typeface="Wingdings" pitchFamily="2" charset="2"/>
              <a:buChar char="v"/>
            </a:pPr>
            <a:r>
              <a:rPr lang="en-GB" sz="2400" dirty="0"/>
              <a:t>Post modern society is more dynamic and fluid. The pace of change is more rapid than modern society.</a:t>
            </a:r>
          </a:p>
          <a:p>
            <a:pPr>
              <a:buFont typeface="Wingdings" pitchFamily="2" charset="2"/>
              <a:buChar char="v"/>
            </a:pPr>
            <a:r>
              <a:rPr lang="en-GB" sz="2400" dirty="0"/>
              <a:t>It lacks consistency as there is no longer a stable social structure. In society today there is no longer the concept of ‘jobs for life’.</a:t>
            </a:r>
          </a:p>
          <a:p>
            <a:pPr>
              <a:buFont typeface="Wingdings" pitchFamily="2" charset="2"/>
              <a:buChar char="v"/>
            </a:pPr>
            <a:r>
              <a:rPr lang="en-GB" sz="2400" dirty="0"/>
              <a:t>Today we are more likely to move jobs and change career throughout our working life</a:t>
            </a:r>
          </a:p>
          <a:p>
            <a:pPr>
              <a:buFont typeface="Wingdings" pitchFamily="2" charset="2"/>
              <a:buChar char="v"/>
            </a:pPr>
            <a:r>
              <a:rPr lang="en-GB" sz="2400" dirty="0"/>
              <a:t>The majority of positions offered today are part time, zero contract hours or through recruitment agencies so that people are not tied into any contracts.</a:t>
            </a:r>
          </a:p>
        </p:txBody>
      </p:sp>
      <p:pic>
        <p:nvPicPr>
          <p:cNvPr id="2" name="Picture 1">
            <a:extLst>
              <a:ext uri="{FF2B5EF4-FFF2-40B4-BE49-F238E27FC236}">
                <a16:creationId xmlns:a16="http://schemas.microsoft.com/office/drawing/2014/main" id="{2CC1D8C2-FCEE-4ABB-A47D-74A1AE47B376}"/>
              </a:ext>
            </a:extLst>
          </p:cNvPr>
          <p:cNvPicPr>
            <a:picLocks noChangeAspect="1"/>
          </p:cNvPicPr>
          <p:nvPr/>
        </p:nvPicPr>
        <p:blipFill>
          <a:blip r:embed="rId3"/>
          <a:stretch>
            <a:fillRect/>
          </a:stretch>
        </p:blipFill>
        <p:spPr>
          <a:xfrm>
            <a:off x="5364088" y="5517232"/>
            <a:ext cx="2517866" cy="49381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br>
              <a:rPr lang="en-GB" sz="2000" dirty="0"/>
            </a:br>
            <a:endParaRPr lang="en-GB" sz="2000" dirty="0"/>
          </a:p>
        </p:txBody>
      </p:sp>
      <p:sp>
        <p:nvSpPr>
          <p:cNvPr id="3" name="Rectangle 2"/>
          <p:cNvSpPr/>
          <p:nvPr/>
        </p:nvSpPr>
        <p:spPr>
          <a:xfrm>
            <a:off x="467544" y="548680"/>
            <a:ext cx="8280920" cy="6001643"/>
          </a:xfrm>
          <a:prstGeom prst="rect">
            <a:avLst/>
          </a:prstGeom>
        </p:spPr>
        <p:txBody>
          <a:bodyPr wrap="square">
            <a:spAutoFit/>
          </a:bodyPr>
          <a:lstStyle/>
          <a:p>
            <a:pPr>
              <a:buFont typeface="Wingdings" pitchFamily="2" charset="2"/>
              <a:buChar char="v"/>
            </a:pPr>
            <a:r>
              <a:rPr lang="en-GB" sz="2400" b="1" u="sng" dirty="0"/>
              <a:t>Consumer society </a:t>
            </a:r>
            <a:r>
              <a:rPr lang="en-GB" dirty="0"/>
              <a:t>– </a:t>
            </a:r>
          </a:p>
          <a:p>
            <a:pPr>
              <a:buFont typeface="Wingdings" pitchFamily="2" charset="2"/>
              <a:buChar char="v"/>
            </a:pPr>
            <a:r>
              <a:rPr lang="en-GB" sz="2400" dirty="0"/>
              <a:t>The society today is consumer orientated rather than work orientated,  consuming things and participating in leisure activities seem far more important than working</a:t>
            </a:r>
          </a:p>
          <a:p>
            <a:pPr>
              <a:buFont typeface="Wingdings" pitchFamily="2" charset="2"/>
              <a:buChar char="v"/>
            </a:pPr>
            <a:r>
              <a:rPr lang="en-GB" sz="2400" dirty="0"/>
              <a:t>High streets used to be full of shops that made things. In today's society it is full of nail bars, tanning and hair salons. </a:t>
            </a:r>
          </a:p>
          <a:p>
            <a:pPr>
              <a:buFont typeface="Wingdings" pitchFamily="2" charset="2"/>
              <a:buChar char="v"/>
            </a:pPr>
            <a:r>
              <a:rPr lang="en-GB" sz="2400" dirty="0"/>
              <a:t>The image of the post- modern society is no longer a factory</a:t>
            </a:r>
            <a:r>
              <a:rPr lang="en-GB" sz="2400" dirty="0">
                <a:solidFill>
                  <a:srgbClr val="FFFF00"/>
                </a:solidFill>
              </a:rPr>
              <a:t> </a:t>
            </a:r>
            <a:r>
              <a:rPr lang="en-GB" sz="2400" dirty="0"/>
              <a:t>, </a:t>
            </a:r>
          </a:p>
          <a:p>
            <a:pPr>
              <a:buFont typeface="Wingdings" pitchFamily="2" charset="2"/>
              <a:buChar char="v"/>
            </a:pPr>
            <a:endParaRPr lang="en-GB" sz="2400" dirty="0"/>
          </a:p>
          <a:p>
            <a:r>
              <a:rPr lang="en-GB" sz="2400" dirty="0"/>
              <a:t>                                     </a:t>
            </a:r>
            <a:r>
              <a:rPr lang="en-GB" sz="2400" i="1" dirty="0"/>
              <a:t>And more likely to be</a:t>
            </a:r>
            <a:endParaRPr lang="en-GB" sz="2400" i="1" dirty="0">
              <a:solidFill>
                <a:srgbClr val="FFFF00"/>
              </a:solidFill>
            </a:endParaRPr>
          </a:p>
          <a:p>
            <a:r>
              <a:rPr lang="en-GB" sz="2400" dirty="0"/>
              <a:t>                                        a shopping Mall</a:t>
            </a:r>
          </a:p>
          <a:p>
            <a:endParaRPr lang="en-GB" sz="2400" dirty="0"/>
          </a:p>
          <a:p>
            <a:endParaRPr lang="en-GB" sz="2400" dirty="0"/>
          </a:p>
          <a:p>
            <a:pPr marL="342900" indent="-342900">
              <a:buFont typeface="Wingdings" panose="05000000000000000000" pitchFamily="2" charset="2"/>
              <a:buChar char="v"/>
            </a:pPr>
            <a:r>
              <a:rPr lang="en-GB" sz="2400" dirty="0"/>
              <a:t>Post modernists argue that we live in a ‘pick and mix’ society.</a:t>
            </a:r>
          </a:p>
          <a:p>
            <a:endParaRPr lang="en-GB" dirty="0">
              <a:solidFill>
                <a:srgbClr val="FFFF00"/>
              </a:solidFill>
            </a:endParaRPr>
          </a:p>
          <a:p>
            <a:endParaRPr lang="en-GB" dirty="0"/>
          </a:p>
          <a:p>
            <a:endParaRPr lang="en-GB" dirty="0"/>
          </a:p>
          <a:p>
            <a:pPr>
              <a:buFont typeface="Wingdings" pitchFamily="2" charset="2"/>
              <a:buChar char="v"/>
            </a:pPr>
            <a:endParaRPr lang="en-GB" dirty="0"/>
          </a:p>
        </p:txBody>
      </p:sp>
      <p:sp>
        <p:nvSpPr>
          <p:cNvPr id="4" name="TextBox 3">
            <a:extLst>
              <a:ext uri="{FF2B5EF4-FFF2-40B4-BE49-F238E27FC236}">
                <a16:creationId xmlns:a16="http://schemas.microsoft.com/office/drawing/2014/main" id="{4F0BC5FE-5592-45B6-9068-549ED833FD1E}"/>
              </a:ext>
            </a:extLst>
          </p:cNvPr>
          <p:cNvSpPr txBox="1"/>
          <p:nvPr/>
        </p:nvSpPr>
        <p:spPr>
          <a:xfrm>
            <a:off x="5829300" y="5733256"/>
            <a:ext cx="2592288" cy="369332"/>
          </a:xfrm>
          <a:prstGeom prst="rect">
            <a:avLst/>
          </a:prstGeom>
          <a:noFill/>
        </p:spPr>
        <p:txBody>
          <a:bodyPr wrap="square" rtlCol="0">
            <a:spAutoFit/>
          </a:bodyPr>
          <a:lstStyle/>
          <a:p>
            <a:r>
              <a:rPr lang="en-GB" dirty="0"/>
              <a:t>(Revisedsociology,2016)</a:t>
            </a:r>
          </a:p>
        </p:txBody>
      </p:sp>
      <p:pic>
        <p:nvPicPr>
          <p:cNvPr id="5" name="Picture 4">
            <a:extLst>
              <a:ext uri="{FF2B5EF4-FFF2-40B4-BE49-F238E27FC236}">
                <a16:creationId xmlns:a16="http://schemas.microsoft.com/office/drawing/2014/main" id="{5201AE34-4A75-4748-A40B-109B96E3643C}"/>
              </a:ext>
            </a:extLst>
          </p:cNvPr>
          <p:cNvPicPr>
            <a:picLocks noChangeAspect="1"/>
          </p:cNvPicPr>
          <p:nvPr/>
        </p:nvPicPr>
        <p:blipFill>
          <a:blip r:embed="rId3"/>
          <a:stretch>
            <a:fillRect/>
          </a:stretch>
        </p:blipFill>
        <p:spPr>
          <a:xfrm>
            <a:off x="683568" y="3320553"/>
            <a:ext cx="2173784" cy="1446554"/>
          </a:xfrm>
          <a:prstGeom prst="rect">
            <a:avLst/>
          </a:prstGeom>
        </p:spPr>
      </p:pic>
      <p:pic>
        <p:nvPicPr>
          <p:cNvPr id="6" name="Picture 5">
            <a:extLst>
              <a:ext uri="{FF2B5EF4-FFF2-40B4-BE49-F238E27FC236}">
                <a16:creationId xmlns:a16="http://schemas.microsoft.com/office/drawing/2014/main" id="{B0C0EA72-F968-4FE4-9CC4-AC56D0877E91}"/>
              </a:ext>
            </a:extLst>
          </p:cNvPr>
          <p:cNvPicPr>
            <a:picLocks noChangeAspect="1"/>
          </p:cNvPicPr>
          <p:nvPr/>
        </p:nvPicPr>
        <p:blipFill>
          <a:blip r:embed="rId4"/>
          <a:stretch>
            <a:fillRect/>
          </a:stretch>
        </p:blipFill>
        <p:spPr>
          <a:xfrm>
            <a:off x="5829300" y="3243730"/>
            <a:ext cx="2857500" cy="16002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buFont typeface="Wingdings" pitchFamily="2" charset="2"/>
              <a:buChar char="v"/>
            </a:pPr>
            <a:r>
              <a:rPr lang="en-GB" sz="2700" dirty="0"/>
              <a:t> </a:t>
            </a:r>
            <a:r>
              <a:rPr lang="en-GB" sz="2700" b="1" u="sng" dirty="0"/>
              <a:t>Cultural diversity </a:t>
            </a:r>
            <a:r>
              <a:rPr lang="en-GB" sz="1800" dirty="0"/>
              <a:t>– </a:t>
            </a:r>
            <a:r>
              <a:rPr lang="en-GB" sz="2700" dirty="0"/>
              <a:t>The increase in the pace of globalisation has lead to an increase in cultural diversity and the mixing of different cultural traditions  ‘ hybridity ‘ </a:t>
            </a:r>
            <a:br>
              <a:rPr lang="en-GB" sz="2700" dirty="0"/>
            </a:br>
            <a:br>
              <a:rPr lang="en-GB" sz="2700" dirty="0"/>
            </a:br>
            <a:endParaRPr lang="en-GB" sz="2700" dirty="0"/>
          </a:p>
        </p:txBody>
      </p:sp>
      <p:pic>
        <p:nvPicPr>
          <p:cNvPr id="5" name="Picture 4">
            <a:extLst>
              <a:ext uri="{FF2B5EF4-FFF2-40B4-BE49-F238E27FC236}">
                <a16:creationId xmlns:a16="http://schemas.microsoft.com/office/drawing/2014/main" id="{769F57C7-E2E3-461D-BFB4-45C07519B02D}"/>
              </a:ext>
            </a:extLst>
          </p:cNvPr>
          <p:cNvPicPr>
            <a:picLocks noChangeAspect="1"/>
          </p:cNvPicPr>
          <p:nvPr/>
        </p:nvPicPr>
        <p:blipFill>
          <a:blip r:embed="rId3"/>
          <a:stretch>
            <a:fillRect/>
          </a:stretch>
        </p:blipFill>
        <p:spPr>
          <a:xfrm>
            <a:off x="457200" y="1268760"/>
            <a:ext cx="8229600" cy="3528392"/>
          </a:xfrm>
          <a:prstGeom prst="rect">
            <a:avLst/>
          </a:prstGeom>
        </p:spPr>
      </p:pic>
      <p:sp>
        <p:nvSpPr>
          <p:cNvPr id="6" name="TextBox 5">
            <a:extLst>
              <a:ext uri="{FF2B5EF4-FFF2-40B4-BE49-F238E27FC236}">
                <a16:creationId xmlns:a16="http://schemas.microsoft.com/office/drawing/2014/main" id="{E047B217-9EEF-4FBA-8D05-DE9B6593D0A8}"/>
              </a:ext>
            </a:extLst>
          </p:cNvPr>
          <p:cNvSpPr txBox="1"/>
          <p:nvPr/>
        </p:nvSpPr>
        <p:spPr>
          <a:xfrm>
            <a:off x="5120332" y="5013176"/>
            <a:ext cx="3096344" cy="369332"/>
          </a:xfrm>
          <a:prstGeom prst="rect">
            <a:avLst/>
          </a:prstGeom>
          <a:noFill/>
        </p:spPr>
        <p:txBody>
          <a:bodyPr wrap="square" rtlCol="0">
            <a:spAutoFit/>
          </a:bodyPr>
          <a:lstStyle/>
          <a:p>
            <a:r>
              <a:rPr lang="en-GB" dirty="0"/>
              <a:t>(The African Exponent,2018)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sz="3200" dirty="0"/>
              <a:t>Postmodernism</a:t>
            </a:r>
            <a:r>
              <a:rPr lang="en-GB" dirty="0"/>
              <a:t> ....</a:t>
            </a:r>
          </a:p>
        </p:txBody>
      </p:sp>
      <p:pic>
        <p:nvPicPr>
          <p:cNvPr id="9218" name="Picture 2" descr="http://4.bp.blogspot.com/--PLfN7Mkdrg/T7T8hxRbMQI/AAAAAAAAHh0/mj6ge-1VSlo/s320/Screen+Shot+2012-05-17+at+14.13.58.png"/>
          <p:cNvPicPr>
            <a:picLocks noChangeAspect="1" noChangeArrowheads="1"/>
          </p:cNvPicPr>
          <p:nvPr/>
        </p:nvPicPr>
        <p:blipFill>
          <a:blip r:embed="rId3" cstate="print"/>
          <a:srcRect/>
          <a:stretch>
            <a:fillRect/>
          </a:stretch>
        </p:blipFill>
        <p:spPr bwMode="auto">
          <a:xfrm>
            <a:off x="1043608" y="1281135"/>
            <a:ext cx="7344816" cy="4457523"/>
          </a:xfrm>
          <a:prstGeom prst="rect">
            <a:avLst/>
          </a:prstGeom>
          <a:noFill/>
        </p:spPr>
      </p:pic>
      <p:sp>
        <p:nvSpPr>
          <p:cNvPr id="3" name="TextBox 2">
            <a:extLst>
              <a:ext uri="{FF2B5EF4-FFF2-40B4-BE49-F238E27FC236}">
                <a16:creationId xmlns:a16="http://schemas.microsoft.com/office/drawing/2014/main" id="{C03F6CD8-E575-4725-B73F-8E76DC6AB00A}"/>
              </a:ext>
            </a:extLst>
          </p:cNvPr>
          <p:cNvSpPr txBox="1"/>
          <p:nvPr/>
        </p:nvSpPr>
        <p:spPr>
          <a:xfrm>
            <a:off x="5148064" y="5733256"/>
            <a:ext cx="3538736" cy="369332"/>
          </a:xfrm>
          <a:prstGeom prst="rect">
            <a:avLst/>
          </a:prstGeom>
          <a:noFill/>
        </p:spPr>
        <p:txBody>
          <a:bodyPr wrap="square" rtlCol="0">
            <a:spAutoFit/>
          </a:bodyPr>
          <a:lstStyle/>
          <a:p>
            <a:r>
              <a:rPr lang="en-GB" dirty="0"/>
              <a:t>(Robert </a:t>
            </a:r>
            <a:r>
              <a:rPr lang="en-GB" dirty="0" err="1"/>
              <a:t>Howison</a:t>
            </a:r>
            <a:r>
              <a:rPr lang="en-GB" dirty="0"/>
              <a:t>, 1943)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E2E6-9D55-4DD3-8D7B-E0F54A035F64}"/>
              </a:ext>
            </a:extLst>
          </p:cNvPr>
          <p:cNvSpPr>
            <a:spLocks noGrp="1"/>
          </p:cNvSpPr>
          <p:nvPr>
            <p:ph type="title"/>
          </p:nvPr>
        </p:nvSpPr>
        <p:spPr>
          <a:xfrm>
            <a:off x="683568" y="4797152"/>
            <a:ext cx="8229600" cy="1143000"/>
          </a:xfrm>
        </p:spPr>
        <p:txBody>
          <a:bodyPr>
            <a:normAutofit fontScale="90000"/>
          </a:bodyPr>
          <a:lstStyle/>
          <a:p>
            <a:r>
              <a:rPr lang="en-GB" dirty="0"/>
              <a:t>I would like to thank you for  listening</a:t>
            </a:r>
          </a:p>
        </p:txBody>
      </p:sp>
      <p:sp>
        <p:nvSpPr>
          <p:cNvPr id="4" name="TextBox 3">
            <a:extLst>
              <a:ext uri="{FF2B5EF4-FFF2-40B4-BE49-F238E27FC236}">
                <a16:creationId xmlns:a16="http://schemas.microsoft.com/office/drawing/2014/main" id="{7483C160-7448-457E-9278-FBDFB81E205F}"/>
              </a:ext>
            </a:extLst>
          </p:cNvPr>
          <p:cNvSpPr txBox="1"/>
          <p:nvPr/>
        </p:nvSpPr>
        <p:spPr>
          <a:xfrm>
            <a:off x="909936" y="548516"/>
            <a:ext cx="7776864" cy="3785652"/>
          </a:xfrm>
          <a:prstGeom prst="rect">
            <a:avLst/>
          </a:prstGeom>
          <a:noFill/>
        </p:spPr>
        <p:txBody>
          <a:bodyPr wrap="square" rtlCol="0">
            <a:spAutoFit/>
          </a:bodyPr>
          <a:lstStyle/>
          <a:p>
            <a:r>
              <a:rPr lang="en-GB" sz="2400" b="1" dirty="0"/>
              <a:t>In conclusion to this presentation it has concluded that… </a:t>
            </a:r>
          </a:p>
          <a:p>
            <a:endParaRPr lang="en-GB" sz="2400" b="1" dirty="0"/>
          </a:p>
          <a:p>
            <a:r>
              <a:rPr lang="en-GB" sz="2400" dirty="0"/>
              <a:t>Postmodernism shows that in today’s society people believe the media and never question the information that is being portrayed.</a:t>
            </a:r>
          </a:p>
          <a:p>
            <a:r>
              <a:rPr lang="en-GB" sz="2400" dirty="0"/>
              <a:t>Society has changed as a whole and there is no longer man- made objects on display but the shops seem to be full of people’s aspirations such as clothes and places where they can change their image e.g. the tanning and nail salons already discussed.</a:t>
            </a:r>
          </a:p>
        </p:txBody>
      </p:sp>
    </p:spTree>
    <p:extLst>
      <p:ext uri="{BB962C8B-B14F-4D97-AF65-F5344CB8AC3E}">
        <p14:creationId xmlns:p14="http://schemas.microsoft.com/office/powerpoint/2010/main" val="20187279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035242"/>
            <a:ext cx="8496944" cy="3914038"/>
          </a:xfrm>
        </p:spPr>
        <p:txBody>
          <a:bodyPr>
            <a:normAutofit fontScale="90000"/>
          </a:bodyPr>
          <a:lstStyle/>
          <a:p>
            <a:pPr algn="l"/>
            <a:r>
              <a:rPr lang="en-GB" sz="2000" u="sng" dirty="0"/>
              <a:t>References</a:t>
            </a:r>
            <a:br>
              <a:rPr lang="en-GB" sz="2000" u="sng" dirty="0"/>
            </a:br>
            <a:r>
              <a:rPr lang="en-GB" sz="1600" dirty="0" err="1"/>
              <a:t>Appelrouth</a:t>
            </a:r>
            <a:r>
              <a:rPr lang="en-GB" sz="1600" dirty="0"/>
              <a:t>, S and </a:t>
            </a:r>
            <a:r>
              <a:rPr lang="en-GB" sz="1600" dirty="0" err="1"/>
              <a:t>Edles</a:t>
            </a:r>
            <a:r>
              <a:rPr lang="en-GB" sz="1600" dirty="0"/>
              <a:t>, LD</a:t>
            </a:r>
            <a:r>
              <a:rPr lang="en-GB" sz="1600" i="1" dirty="0"/>
              <a:t>. Sociological Theory in the contemporary era</a:t>
            </a:r>
            <a:r>
              <a:rPr lang="en-GB" sz="1600" dirty="0"/>
              <a:t>: Text and readings(2016) Los Angeles: SAGE</a:t>
            </a:r>
            <a:br>
              <a:rPr lang="en-GB" sz="1600" dirty="0"/>
            </a:br>
            <a:br>
              <a:rPr lang="en-GB" sz="1600" dirty="0"/>
            </a:br>
            <a:r>
              <a:rPr lang="en-GB" sz="1600" dirty="0"/>
              <a:t>Coleman, J. S. (1990). </a:t>
            </a:r>
            <a:r>
              <a:rPr lang="en-GB" sz="1600" i="1" dirty="0"/>
              <a:t>Foundations of social theory</a:t>
            </a:r>
            <a:r>
              <a:rPr lang="en-GB" sz="1600" dirty="0"/>
              <a:t>. Cambridge, MA: Harvard University Press; </a:t>
            </a:r>
            <a:r>
              <a:rPr lang="en-GB" sz="1600" dirty="0" err="1"/>
              <a:t>Homans</a:t>
            </a:r>
            <a:r>
              <a:rPr lang="en-GB" sz="1600" dirty="0"/>
              <a:t>, G. (1961). </a:t>
            </a:r>
            <a:r>
              <a:rPr lang="en-GB" sz="1600" i="1" dirty="0"/>
              <a:t>Social </a:t>
            </a:r>
            <a:r>
              <a:rPr lang="en-GB" sz="1600" i="1" dirty="0" err="1"/>
              <a:t>behavior</a:t>
            </a:r>
            <a:r>
              <a:rPr lang="en-GB" sz="1600" i="1" dirty="0"/>
              <a:t>: Its elementary forms</a:t>
            </a:r>
            <a:r>
              <a:rPr lang="en-GB" sz="1600" dirty="0"/>
              <a:t>. Orlando, FL: Harcourt Brace Jovanovich.</a:t>
            </a:r>
            <a:br>
              <a:rPr lang="en-GB" sz="1600" dirty="0"/>
            </a:br>
            <a:br>
              <a:rPr lang="en-GB" sz="1600" dirty="0"/>
            </a:br>
            <a:r>
              <a:rPr lang="en-GB" sz="1600" dirty="0"/>
              <a:t>Conflict Theory and Society ()</a:t>
            </a:r>
            <a:r>
              <a:rPr lang="en-GB" sz="1600" b="1" dirty="0"/>
              <a:t> </a:t>
            </a:r>
            <a:r>
              <a:rPr lang="en-GB" sz="1600" dirty="0">
                <a:hlinkClick r:id="rId2"/>
              </a:rPr>
              <a:t>https://courses.lumenlearning.com/alamo-sociology/chapter/reading-conflict-theory/</a:t>
            </a:r>
            <a:r>
              <a:rPr lang="en-GB" sz="1600" dirty="0"/>
              <a:t> (Accessed 10/03/2018)</a:t>
            </a:r>
            <a:br>
              <a:rPr lang="en-GB" sz="1600" dirty="0"/>
            </a:br>
            <a:br>
              <a:rPr lang="en-GB" sz="1600" dirty="0"/>
            </a:br>
            <a:r>
              <a:rPr lang="en-GB" sz="1600" dirty="0" err="1"/>
              <a:t>Ihab.H</a:t>
            </a:r>
            <a:r>
              <a:rPr lang="en-GB" sz="1600" dirty="0"/>
              <a:t> (1982), </a:t>
            </a:r>
            <a:r>
              <a:rPr lang="en-GB" sz="1600" i="1" dirty="0"/>
              <a:t>The dismemberment of Orpheus : toward a postmodern literature 2</a:t>
            </a:r>
            <a:r>
              <a:rPr lang="en-GB" sz="1600" i="1" baseline="30000" dirty="0"/>
              <a:t>nd</a:t>
            </a:r>
            <a:r>
              <a:rPr lang="en-GB" sz="1600" i="1" dirty="0"/>
              <a:t> </a:t>
            </a:r>
            <a:r>
              <a:rPr lang="en-GB" sz="1600" i="1" dirty="0" err="1"/>
              <a:t>edn</a:t>
            </a:r>
            <a:r>
              <a:rPr lang="en-GB" sz="1600" i="1" dirty="0"/>
              <a:t>, </a:t>
            </a:r>
            <a:r>
              <a:rPr lang="en-GB" sz="1600" dirty="0"/>
              <a:t>Madison : Univ. of Wisconsin P, 1982. </a:t>
            </a:r>
            <a:br>
              <a:rPr lang="en-GB" sz="1600" dirty="0"/>
            </a:br>
            <a:br>
              <a:rPr lang="en-GB" sz="1600" dirty="0"/>
            </a:br>
            <a:r>
              <a:rPr lang="en-GB" sz="1600" dirty="0" err="1"/>
              <a:t>Lemert</a:t>
            </a:r>
            <a:r>
              <a:rPr lang="en-GB" sz="1600" dirty="0"/>
              <a:t>. C. C. (2000) </a:t>
            </a:r>
            <a:r>
              <a:rPr lang="en-GB" sz="1600" i="1" dirty="0"/>
              <a:t>Postmodernism is not what you think. Oxford: Blackwell.</a:t>
            </a:r>
            <a:br>
              <a:rPr lang="en-GB" sz="1600" dirty="0"/>
            </a:br>
            <a:r>
              <a:rPr lang="en-GB" sz="1600" dirty="0" err="1"/>
              <a:t>ReviseSociology</a:t>
            </a:r>
            <a:r>
              <a:rPr lang="en-GB" sz="1600" dirty="0"/>
              <a:t> (2016) www.revisesociology.com/2016/04/09/from-modernity-to-post-modernity/   (Accessed 16/01/2018)</a:t>
            </a:r>
            <a:br>
              <a:rPr lang="en-GB" sz="1600" dirty="0"/>
            </a:br>
            <a:br>
              <a:rPr lang="en-GB" sz="1600" dirty="0"/>
            </a:br>
            <a:br>
              <a:rPr lang="en-GB" sz="1600" dirty="0"/>
            </a:br>
            <a:r>
              <a:rPr lang="en-GB" sz="1600" i="1" dirty="0"/>
              <a:t>Slide 2 - </a:t>
            </a:r>
            <a:r>
              <a:rPr lang="en-GB" sz="1600" dirty="0">
                <a:hlinkClick r:id="rId3"/>
              </a:rPr>
              <a:t>https://drjodietaylor.com/postmodernism/</a:t>
            </a:r>
            <a:r>
              <a:rPr lang="en-GB" sz="1600" dirty="0"/>
              <a:t> (Accessed: 10/02/2018)</a:t>
            </a:r>
            <a:br>
              <a:rPr lang="en-GB" sz="1600" i="1" dirty="0"/>
            </a:br>
            <a:r>
              <a:rPr lang="en-GB" sz="1600" i="1" dirty="0"/>
              <a:t>Slide 5- </a:t>
            </a:r>
            <a:r>
              <a:rPr lang="en-GB" sz="1600" dirty="0"/>
              <a:t>http://open.lib.umn.edu/sociology/chapter/1-3-theoretical-perspectives-in-sociology/(Accessed 11/03/2018)</a:t>
            </a:r>
            <a:br>
              <a:rPr lang="en-GB" sz="1600" dirty="0"/>
            </a:br>
            <a:r>
              <a:rPr lang="en-GB" sz="1600" dirty="0"/>
              <a:t>https://courses.lumenlearning.com/alamo-sociology/chapter/reading-conflict-theory/</a:t>
            </a:r>
            <a:br>
              <a:rPr lang="en-GB" sz="1600" b="1" dirty="0"/>
            </a:br>
            <a:r>
              <a:rPr lang="en-GB" sz="1600" i="1" dirty="0"/>
              <a:t>Slide 6 - </a:t>
            </a:r>
            <a:r>
              <a:rPr lang="en-GB" sz="1600" i="1" dirty="0">
                <a:hlinkClick r:id="rId4"/>
              </a:rPr>
              <a:t>https://www.slideshare.net/AislingMOConnor/the-causes-and-effects-of-globalisation</a:t>
            </a:r>
            <a:br>
              <a:rPr lang="en-GB" sz="1600" i="1" dirty="0"/>
            </a:br>
            <a:r>
              <a:rPr lang="en-GB" sz="1600" i="1" dirty="0"/>
              <a:t>(Accessed 11/03/2018)                                                                          continued……</a:t>
            </a:r>
            <a:br>
              <a:rPr lang="en-GB" sz="1600" i="1" dirty="0"/>
            </a:br>
            <a:br>
              <a:rPr lang="en-GB" sz="1600" dirty="0"/>
            </a:br>
            <a:br>
              <a:rPr lang="en-GB" sz="2000" dirty="0"/>
            </a:br>
            <a:br>
              <a:rPr lang="en-GB" sz="2000" dirty="0"/>
            </a:br>
            <a:br>
              <a:rPr lang="en-GB" sz="2000" dirty="0"/>
            </a:br>
            <a:br>
              <a:rPr lang="en-GB" sz="2000" dirty="0"/>
            </a:br>
            <a:endParaRPr lang="en-GB" sz="2000"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76672"/>
            <a:ext cx="8229600" cy="4392488"/>
          </a:xfrm>
        </p:spPr>
        <p:txBody>
          <a:bodyPr>
            <a:normAutofit fontScale="90000"/>
          </a:bodyPr>
          <a:lstStyle/>
          <a:p>
            <a:pPr algn="l"/>
            <a:r>
              <a:rPr lang="en-GB" sz="2000" dirty="0"/>
              <a:t>Referencing continued…</a:t>
            </a:r>
            <a:br>
              <a:rPr lang="en-GB" sz="2000" dirty="0"/>
            </a:br>
            <a:br>
              <a:rPr lang="en-GB" sz="2000" dirty="0"/>
            </a:br>
            <a:r>
              <a:rPr lang="en-GB" sz="2000" i="1" dirty="0"/>
              <a:t>Slide 8 - https://www.citi.io/2015/09/23/saving-chinas-shopping-centres-one-smart-mall-at-a-time/</a:t>
            </a:r>
            <a:br>
              <a:rPr lang="en-GB" sz="2000" i="1" dirty="0"/>
            </a:br>
            <a:r>
              <a:rPr lang="en-GB" sz="2000" i="1" dirty="0"/>
              <a:t>https://ui.uncc.edu/gallery/model-ts-missiles-millennials-new-lives-old-factory</a:t>
            </a:r>
            <a:br>
              <a:rPr lang="en-GB" sz="2000" i="1" dirty="0"/>
            </a:br>
            <a:r>
              <a:rPr lang="en-GB" sz="2000" i="1" dirty="0"/>
              <a:t>(Accessed 11/03/2018) </a:t>
            </a:r>
            <a:br>
              <a:rPr lang="en-GB" sz="2000" i="1" dirty="0"/>
            </a:br>
            <a:r>
              <a:rPr lang="en-GB" sz="2000" i="1" dirty="0"/>
              <a:t>Slide 10 -</a:t>
            </a:r>
            <a:r>
              <a:rPr lang="en-GB" sz="2000" dirty="0"/>
              <a:t>https://www.africanexponent.com/bpost/4896-education-that-mirrors-cultural-diversity- picture </a:t>
            </a:r>
            <a:br>
              <a:rPr lang="en-GB" sz="2000" dirty="0"/>
            </a:br>
            <a:r>
              <a:rPr lang="en-GB" sz="2000" dirty="0"/>
              <a:t>(Accessed 09/03/2018)</a:t>
            </a:r>
            <a:br>
              <a:rPr lang="en-GB" sz="2000" dirty="0"/>
            </a:br>
            <a:r>
              <a:rPr lang="en-GB" sz="2000" i="1" dirty="0"/>
              <a:t> Slide 11- </a:t>
            </a:r>
            <a:r>
              <a:rPr lang="en-GB" sz="2000" dirty="0"/>
              <a:t>Robert </a:t>
            </a:r>
            <a:r>
              <a:rPr lang="en-GB" sz="2000" dirty="0" err="1"/>
              <a:t>Hewison</a:t>
            </a:r>
            <a:r>
              <a:rPr lang="en-GB" sz="2000" dirty="0"/>
              <a:t> Quotes. </a:t>
            </a:r>
            <a:r>
              <a:rPr lang="en-GB" sz="2000" dirty="0">
                <a:hlinkClick r:id="rId2"/>
              </a:rPr>
              <a:t>https://www.brainyquote.com/quotes/robert_hewison_160529</a:t>
            </a:r>
            <a:r>
              <a:rPr lang="en-GB" sz="2000" dirty="0"/>
              <a:t> (Accessed: 11/03/2018)</a:t>
            </a:r>
            <a:br>
              <a:rPr lang="en-GB" sz="2000" dirty="0"/>
            </a:br>
            <a:br>
              <a:rPr lang="en-GB" sz="2000" dirty="0"/>
            </a:br>
            <a:r>
              <a:rPr lang="en-GB" sz="2000" dirty="0"/>
              <a:t>Ward, G. (2011) </a:t>
            </a:r>
            <a:r>
              <a:rPr lang="en-GB" sz="2000" i="1" dirty="0"/>
              <a:t>Discover Postmodernism </a:t>
            </a:r>
            <a:r>
              <a:rPr lang="en-GB" sz="2000" dirty="0"/>
              <a:t>: London: Hodder Education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1139</TotalTime>
  <Words>1279</Words>
  <Application>Microsoft Office PowerPoint</Application>
  <PresentationFormat>On-screen Show (4:3)</PresentationFormat>
  <Paragraphs>138</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Wingdings</vt:lpstr>
      <vt:lpstr>Office Theme</vt:lpstr>
      <vt:lpstr>PowerPoint Presentation</vt:lpstr>
      <vt:lpstr>Samantha Moon</vt:lpstr>
      <vt:lpstr>PowerPoint Presentation</vt:lpstr>
      <vt:lpstr>Introduction</vt:lpstr>
      <vt:lpstr>Defining Postmodernism</vt:lpstr>
      <vt:lpstr>PowerPoint Presentation</vt:lpstr>
      <vt:lpstr>Conflict theory</vt:lpstr>
      <vt:lpstr>PowerPoint Presentation</vt:lpstr>
      <vt:lpstr>PowerPoint Presentation</vt:lpstr>
      <vt:lpstr>PowerPoint Presentation</vt:lpstr>
      <vt:lpstr> </vt:lpstr>
      <vt:lpstr> Cultural diversity – The increase in the pace of globalisation has lead to an increase in cultural diversity and the mixing of different cultural traditions  ‘ hybridity ‘   </vt:lpstr>
      <vt:lpstr>....Postmodernism ....</vt:lpstr>
      <vt:lpstr>I would like to thank you for  listening</vt:lpstr>
      <vt:lpstr>References Appelrouth, S and Edles, LD. Sociological Theory in the contemporary era: Text and readings(2016) Los Angeles: SAGE  Coleman, J. S. (1990). Foundations of social theory. Cambridge, MA: Harvard University Press; Homans, G. (1961). Social behavior: Its elementary forms. Orlando, FL: Harcourt Brace Jovanovich.  Conflict Theory and Society () https://courses.lumenlearning.com/alamo-sociology/chapter/reading-conflict-theory/ (Accessed 10/03/2018)  Ihab.H (1982), The dismemberment of Orpheus : toward a postmodern literature 2nd edn, Madison : Univ. of Wisconsin P, 1982.   Lemert. C. C. (2000) Postmodernism is not what you think. Oxford: Blackwell. ReviseSociology (2016) www.revisesociology.com/2016/04/09/from-modernity-to-post-modernity/   (Accessed 16/01/2018)   Slide 2 - https://drjodietaylor.com/postmodernism/ (Accessed: 10/02/2018) Slide 5- http://open.lib.umn.edu/sociology/chapter/1-3-theoretical-perspectives-in-sociology/(Accessed 11/03/2018) https://courses.lumenlearning.com/alamo-sociology/chapter/reading-conflict-theory/ Slide 6 - https://www.slideshare.net/AislingMOConnor/the-causes-and-effects-of-globalisation (Accessed 11/03/2018)                                                                          continued……      </vt:lpstr>
      <vt:lpstr>Referencing continued…  Slide 8 - https://www.citi.io/2015/09/23/saving-chinas-shopping-centres-one-smart-mall-at-a-time/ https://ui.uncc.edu/gallery/model-ts-missiles-millennials-new-lives-old-factory (Accessed 11/03/2018)  Slide 10 -https://www.africanexponent.com/bpost/4896-education-that-mirrors-cultural-diversity- picture  (Accessed 09/03/2018)  Slide 11- Robert Hewison Quotes. https://www.brainyquote.com/quotes/robert_hewison_160529 (Accessed: 11/03/2018)  Ward, G. (2011) Discover Postmodernism : London: Hodder Education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Samantha Moon</dc:title>
  <dc:creator>Georgia_2</dc:creator>
  <cp:lastModifiedBy>Samantha Moon</cp:lastModifiedBy>
  <cp:revision>97</cp:revision>
  <dcterms:created xsi:type="dcterms:W3CDTF">2018-01-24T20:34:01Z</dcterms:created>
  <dcterms:modified xsi:type="dcterms:W3CDTF">2018-04-03T13:18:34Z</dcterms:modified>
</cp:coreProperties>
</file>