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heme/themeOverride1.xml" ContentType="application/vnd.openxmlformats-officedocument.themeOverr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0" r:id="rId1"/>
  </p:sldMasterIdLst>
  <p:notesMasterIdLst>
    <p:notesMasterId r:id="rId19"/>
  </p:notesMasterIdLst>
  <p:sldIdLst>
    <p:sldId id="256" r:id="rId2"/>
    <p:sldId id="257" r:id="rId3"/>
    <p:sldId id="258" r:id="rId4"/>
    <p:sldId id="261" r:id="rId5"/>
    <p:sldId id="260" r:id="rId6"/>
    <p:sldId id="263" r:id="rId7"/>
    <p:sldId id="276" r:id="rId8"/>
    <p:sldId id="278" r:id="rId9"/>
    <p:sldId id="279" r:id="rId10"/>
    <p:sldId id="280" r:id="rId11"/>
    <p:sldId id="270" r:id="rId12"/>
    <p:sldId id="282" r:id="rId13"/>
    <p:sldId id="283" r:id="rId14"/>
    <p:sldId id="265" r:id="rId15"/>
    <p:sldId id="266" r:id="rId16"/>
    <p:sldId id="271" r:id="rId17"/>
    <p:sldId id="273" r:id="rId18"/>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ABC3D8A-B033-45A3-B768-D79A27998906}" v="2" dt="2021-12-17T20:45:06.401"/>
  </p1510:revLst>
</p1510:revInfo>
</file>

<file path=ppt/tableStyles.xml><?xml version="1.0" encoding="utf-8"?>
<a:tblStyleLst xmlns:a="http://schemas.openxmlformats.org/drawingml/2006/main" def="{5C22544A-7EE6-4342-B048-85BDC9FD1C3A}">
  <a:tblStyle styleId="{5C22544A-7EE6-4342-B048-85BDC9FD1C3A}" styleName="Közepesen sötét stílus 2 – 1. jelölőszín">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972" autoAdjust="0"/>
    <p:restoredTop sz="60862" autoAdjust="0"/>
  </p:normalViewPr>
  <p:slideViewPr>
    <p:cSldViewPr snapToGrid="0">
      <p:cViewPr varScale="1">
        <p:scale>
          <a:sx n="52" d="100"/>
          <a:sy n="52" d="100"/>
        </p:scale>
        <p:origin x="1642"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Élőfej hely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átum hely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E23F1F5-3180-49E8-8BDF-5FDEE3168B17}" type="datetimeFigureOut">
              <a:rPr lang="en-GB" smtClean="0"/>
              <a:t>17/12/2021</a:t>
            </a:fld>
            <a:endParaRPr lang="en-GB"/>
          </a:p>
        </p:txBody>
      </p:sp>
      <p:sp>
        <p:nvSpPr>
          <p:cNvPr id="4" name="Diakép hely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Jegyzetek helye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endParaRPr lang="en-GB"/>
          </a:p>
        </p:txBody>
      </p:sp>
      <p:sp>
        <p:nvSpPr>
          <p:cNvPr id="6" name="Élőláb hely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Dia számának hely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7A2CDB3-A21D-4156-B54A-6F3A5F17FFB4}" type="slidenum">
              <a:rPr lang="en-GB" smtClean="0"/>
              <a:t>‹#›</a:t>
            </a:fld>
            <a:endParaRPr lang="en-GB"/>
          </a:p>
        </p:txBody>
      </p:sp>
    </p:spTree>
    <p:extLst>
      <p:ext uri="{BB962C8B-B14F-4D97-AF65-F5344CB8AC3E}">
        <p14:creationId xmlns:p14="http://schemas.microsoft.com/office/powerpoint/2010/main" val="14773292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endParaRPr lang="en-GB" dirty="0"/>
          </a:p>
        </p:txBody>
      </p:sp>
      <p:sp>
        <p:nvSpPr>
          <p:cNvPr id="4" name="Dia számának helye 3"/>
          <p:cNvSpPr>
            <a:spLocks noGrp="1"/>
          </p:cNvSpPr>
          <p:nvPr>
            <p:ph type="sldNum" sz="quarter" idx="10"/>
          </p:nvPr>
        </p:nvSpPr>
        <p:spPr/>
        <p:txBody>
          <a:bodyPr/>
          <a:lstStyle/>
          <a:p>
            <a:fld id="{57A2CDB3-A21D-4156-B54A-6F3A5F17FFB4}" type="slidenum">
              <a:rPr lang="en-GB" smtClean="0"/>
              <a:t>1</a:t>
            </a:fld>
            <a:endParaRPr lang="en-GB"/>
          </a:p>
        </p:txBody>
      </p:sp>
    </p:spTree>
    <p:extLst>
      <p:ext uri="{BB962C8B-B14F-4D97-AF65-F5344CB8AC3E}">
        <p14:creationId xmlns:p14="http://schemas.microsoft.com/office/powerpoint/2010/main" val="2962280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r>
              <a:rPr lang="en-GB" dirty="0"/>
              <a:t>The</a:t>
            </a:r>
            <a:r>
              <a:rPr lang="en-GB" baseline="0" dirty="0"/>
              <a:t> main activity of the Pimento Connection Ltd is special professional head hunting and management recruitment. In 2020 became a subcontractor of the biggest architecture company of UK the famous Foster &amp; Partners Ltd.  </a:t>
            </a:r>
            <a:r>
              <a:rPr lang="en-GB" b="1" baseline="0" dirty="0"/>
              <a:t>Winston (2014) </a:t>
            </a:r>
          </a:p>
          <a:p>
            <a:endParaRPr lang="en-GB" b="1" baseline="0" dirty="0"/>
          </a:p>
          <a:p>
            <a:r>
              <a:rPr lang="en-GB" b="0" baseline="0" dirty="0"/>
              <a:t>Beside its architecture activity Foster &amp; Partners owns and manage many luxury residential apartments, Pimento Connection is responsible for concierge and security services as subcontractor. Actually in London, the biggest project of Foster &amp; Partners is the Battersea Power Station Site, including 1300 homes and  a 160 rooms hotel, shops, bars, coffees and restaurants</a:t>
            </a:r>
            <a:r>
              <a:rPr lang="en-GB" b="1" baseline="0" dirty="0"/>
              <a:t>. Battersea Power Station ( Foster and Partners, 2012)</a:t>
            </a:r>
          </a:p>
          <a:p>
            <a:endParaRPr lang="en-GB" b="1" baseline="0" dirty="0"/>
          </a:p>
          <a:p>
            <a:r>
              <a:rPr lang="en-GB" b="0" baseline="0" dirty="0"/>
              <a:t>Pimento Connection have a chance to expand after the competition of this huge project and to get a contract to provide concierge and security service in numerous luxury apartments. In case to fill the staff with suitable workers, Pimento have to extend its HR department. In the following slides would like to introduce my required abilities as the appointed graduating trainee HR Officer for this important role.</a:t>
            </a:r>
          </a:p>
          <a:p>
            <a:endParaRPr lang="en-GB" dirty="0"/>
          </a:p>
        </p:txBody>
      </p:sp>
      <p:sp>
        <p:nvSpPr>
          <p:cNvPr id="4" name="Dia számának helye 3"/>
          <p:cNvSpPr>
            <a:spLocks noGrp="1"/>
          </p:cNvSpPr>
          <p:nvPr>
            <p:ph type="sldNum" sz="quarter" idx="10"/>
          </p:nvPr>
        </p:nvSpPr>
        <p:spPr/>
        <p:txBody>
          <a:bodyPr/>
          <a:lstStyle/>
          <a:p>
            <a:fld id="{57A2CDB3-A21D-4156-B54A-6F3A5F17FFB4}" type="slidenum">
              <a:rPr lang="en-GB" smtClean="0"/>
              <a:t>2</a:t>
            </a:fld>
            <a:endParaRPr lang="en-GB"/>
          </a:p>
        </p:txBody>
      </p:sp>
    </p:spTree>
    <p:extLst>
      <p:ext uri="{BB962C8B-B14F-4D97-AF65-F5344CB8AC3E}">
        <p14:creationId xmlns:p14="http://schemas.microsoft.com/office/powerpoint/2010/main" val="32834703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Communication is the most important KSB for the HR role in Pimento, positive intention with colleagues and clear verbal and written communication through day by day cooperation and  recruitment is essential. The basic of good communication is emotional intelligence and experience.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 5 essential skills to hone to be fit and to increase my communication for Pimento standard is:</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GB" dirty="0"/>
              <a:t>Clear writing, in case to avoid grammatical mistakes and miscommunication by emails, texts, letters.</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GB" dirty="0"/>
              <a:t>Conflict management, I have to be personable without getting personal in high tempered quarrels and uncomfortable situations.</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GB" dirty="0"/>
              <a:t> Critical listening, listen for the employees. Not just what they say, but also how they say it. Different emotions and perspectives behind every words.</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GB" dirty="0"/>
              <a:t>Trustworthiness, to handle personal and private information’s, needs high value protection and correct data handling.</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GB" dirty="0"/>
              <a:t>Give credit, the right employee recognition and reward system is the key for healthy workplace. </a:t>
            </a:r>
            <a:r>
              <a:rPr lang="en-GB" b="1" dirty="0"/>
              <a:t>Prakash, 2021</a:t>
            </a:r>
          </a:p>
          <a:p>
            <a:br>
              <a:rPr lang="en-GB" b="0" i="0" dirty="0">
                <a:solidFill>
                  <a:srgbClr val="000000"/>
                </a:solidFill>
                <a:effectLst/>
                <a:latin typeface="Open Sans"/>
              </a:rPr>
            </a:br>
            <a:endParaRPr lang="en-GB" dirty="0"/>
          </a:p>
        </p:txBody>
      </p:sp>
      <p:sp>
        <p:nvSpPr>
          <p:cNvPr id="4" name="Dia számának helye 3"/>
          <p:cNvSpPr>
            <a:spLocks noGrp="1"/>
          </p:cNvSpPr>
          <p:nvPr>
            <p:ph type="sldNum" sz="quarter" idx="10"/>
          </p:nvPr>
        </p:nvSpPr>
        <p:spPr/>
        <p:txBody>
          <a:bodyPr/>
          <a:lstStyle/>
          <a:p>
            <a:fld id="{57A2CDB3-A21D-4156-B54A-6F3A5F17FFB4}" type="slidenum">
              <a:rPr lang="en-GB" smtClean="0"/>
              <a:t>3</a:t>
            </a:fld>
            <a:endParaRPr lang="en-GB"/>
          </a:p>
        </p:txBody>
      </p:sp>
    </p:spTree>
    <p:extLst>
      <p:ext uri="{BB962C8B-B14F-4D97-AF65-F5344CB8AC3E}">
        <p14:creationId xmlns:p14="http://schemas.microsoft.com/office/powerpoint/2010/main" val="14240590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GB" dirty="0"/>
              <a:t>Behavioural science or “social science” based of the disciplines of sociology,  psychology, psychiatry, law, political science, etc  deals with human actions and its impacts for an organisation. </a:t>
            </a:r>
            <a:r>
              <a:rPr lang="en-GB" b="1" dirty="0"/>
              <a:t>Behavioural science ( Britannica, 2021)</a:t>
            </a:r>
          </a:p>
          <a:p>
            <a:pPr marL="171450" indent="-171450">
              <a:buFontTx/>
              <a:buChar char="-"/>
            </a:pPr>
            <a:r>
              <a:rPr lang="en-GB" b="0" dirty="0"/>
              <a:t>Psychology, personal and organisational, employee selection and motivation, to really understand their personal motives, to fit them together with the motives of the company is one of  my main goal.</a:t>
            </a:r>
          </a:p>
          <a:p>
            <a:pPr marL="171450" indent="-171450">
              <a:buFontTx/>
              <a:buChar char="-"/>
            </a:pPr>
            <a:r>
              <a:rPr lang="en-GB" b="0" dirty="0"/>
              <a:t>Accounting and book keeping, recruiting, training and the welfare of the staff have to be registered and precisely followed. All employee related costs have to be tracked and categorised. </a:t>
            </a:r>
            <a:endParaRPr lang="en-GB" b="0" i="0" dirty="0">
              <a:solidFill>
                <a:srgbClr val="202124"/>
              </a:solidFill>
              <a:effectLst/>
              <a:latin typeface="arial" panose="020B0604020202020204" pitchFamily="34" charset="0"/>
            </a:endParaRPr>
          </a:p>
          <a:p>
            <a:pPr algn="l"/>
            <a:r>
              <a:rPr lang="en-GB" b="0" i="0" dirty="0">
                <a:solidFill>
                  <a:srgbClr val="202124"/>
                </a:solidFill>
                <a:effectLst/>
                <a:latin typeface="arial" panose="020B0604020202020204" pitchFamily="34" charset="0"/>
              </a:rPr>
              <a:t>- Marketing, rather inbound marketing, how can I promote organisational goals and to convey to the employees.</a:t>
            </a:r>
          </a:p>
          <a:p>
            <a:pPr marL="0" indent="0">
              <a:buFontTx/>
              <a:buNone/>
            </a:pPr>
            <a:endParaRPr lang="en-GB" b="0" dirty="0"/>
          </a:p>
          <a:p>
            <a:pPr marL="171450" indent="-171450">
              <a:buFontTx/>
              <a:buChar char="-"/>
            </a:pPr>
            <a:endParaRPr lang="en-GB" b="1" dirty="0"/>
          </a:p>
          <a:p>
            <a:pPr marL="171450" indent="-171450">
              <a:buFontTx/>
              <a:buChar char="-"/>
            </a:pPr>
            <a:endParaRPr lang="en-GB" b="1" dirty="0"/>
          </a:p>
          <a:p>
            <a:pPr marL="171450" indent="-171450">
              <a:buFontTx/>
              <a:buChar char="-"/>
            </a:pPr>
            <a:endParaRPr lang="en-GB" b="1" dirty="0"/>
          </a:p>
          <a:p>
            <a:pPr marL="171450" indent="-171450">
              <a:buFontTx/>
              <a:buChar char="-"/>
            </a:pPr>
            <a:endParaRPr lang="en-GB" b="1" dirty="0"/>
          </a:p>
          <a:p>
            <a:pPr marL="171450" indent="-171450">
              <a:buFontTx/>
              <a:buChar char="-"/>
            </a:pPr>
            <a:endParaRPr lang="en-GB" b="1" dirty="0"/>
          </a:p>
        </p:txBody>
      </p:sp>
      <p:sp>
        <p:nvSpPr>
          <p:cNvPr id="4" name="Slide Number Placeholder 3"/>
          <p:cNvSpPr>
            <a:spLocks noGrp="1"/>
          </p:cNvSpPr>
          <p:nvPr>
            <p:ph type="sldNum" sz="quarter" idx="5"/>
          </p:nvPr>
        </p:nvSpPr>
        <p:spPr/>
        <p:txBody>
          <a:bodyPr/>
          <a:lstStyle/>
          <a:p>
            <a:fld id="{57A2CDB3-A21D-4156-B54A-6F3A5F17FFB4}" type="slidenum">
              <a:rPr lang="en-GB" smtClean="0"/>
              <a:t>4</a:t>
            </a:fld>
            <a:endParaRPr lang="en-GB"/>
          </a:p>
        </p:txBody>
      </p:sp>
    </p:spTree>
    <p:extLst>
      <p:ext uri="{BB962C8B-B14F-4D97-AF65-F5344CB8AC3E}">
        <p14:creationId xmlns:p14="http://schemas.microsoft.com/office/powerpoint/2010/main" val="30884771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GB" sz="1100" dirty="0">
                <a:latin typeface="Arial" panose="020B0604020202020204" pitchFamily="34" charset="0"/>
                <a:cs typeface="Arial" panose="020B0604020202020204" pitchFamily="34" charset="0"/>
              </a:rPr>
              <a:t>Understand the company business goals, in</a:t>
            </a:r>
            <a:r>
              <a:rPr lang="en-GB" sz="1100" baseline="0" dirty="0">
                <a:latin typeface="Arial" panose="020B0604020202020204" pitchFamily="34" charset="0"/>
                <a:cs typeface="Arial" panose="020B0604020202020204" pitchFamily="34" charset="0"/>
              </a:rPr>
              <a:t> case</a:t>
            </a:r>
            <a:r>
              <a:rPr lang="en-GB" sz="1100" dirty="0">
                <a:latin typeface="Arial" panose="020B0604020202020204" pitchFamily="34" charset="0"/>
                <a:cs typeface="Arial" panose="020B0604020202020204" pitchFamily="34" charset="0"/>
              </a:rPr>
              <a:t> to convey them to the staff</a:t>
            </a:r>
            <a:r>
              <a:rPr lang="en-GB" sz="1100" baseline="0" dirty="0">
                <a:latin typeface="Arial" panose="020B0604020202020204" pitchFamily="34" charset="0"/>
                <a:cs typeface="Arial" panose="020B0604020202020204" pitchFamily="34" charset="0"/>
              </a:rPr>
              <a:t> precisely.</a:t>
            </a:r>
            <a:endParaRPr lang="en-GB" sz="1100" dirty="0">
              <a:latin typeface="Arial" panose="020B0604020202020204" pitchFamily="34" charset="0"/>
              <a:cs typeface="Arial" panose="020B0604020202020204" pitchFamily="34" charset="0"/>
            </a:endParaRPr>
          </a:p>
          <a:p>
            <a:pPr marL="171450" indent="-171450">
              <a:buFontTx/>
              <a:buChar char="-"/>
            </a:pPr>
            <a:r>
              <a:rPr lang="en-GB" sz="1100" dirty="0">
                <a:latin typeface="Arial" panose="020B0604020202020204" pitchFamily="34" charset="0"/>
                <a:cs typeface="Arial" panose="020B0604020202020204" pitchFamily="34" charset="0"/>
              </a:rPr>
              <a:t>Increase organisational adaptability, for example Covid-19 situation is an excellent example how necessary to change old routines in a short time for new ones. How flexible and quick decisions and implementations necessary to achieve in short time. Good occasion to build adjustable plans and strategies for any emergencies and special solutions. Long days planning can be changed for temporary solutions. </a:t>
            </a:r>
            <a:r>
              <a:rPr lang="en-GB" sz="1100" b="1" i="0" dirty="0">
                <a:solidFill>
                  <a:srgbClr val="333333"/>
                </a:solidFill>
                <a:effectLst/>
                <a:latin typeface="Arial" panose="020B0604020202020204" pitchFamily="34" charset="0"/>
                <a:cs typeface="Arial" panose="020B0604020202020204" pitchFamily="34" charset="0"/>
              </a:rPr>
              <a:t>15 Human Resources Goals Every Company Should Set For Q1 2021 (Forbes, 2021)</a:t>
            </a:r>
          </a:p>
          <a:p>
            <a:pPr marL="0" indent="0">
              <a:buFontTx/>
              <a:buNone/>
            </a:pPr>
            <a:r>
              <a:rPr lang="en-GB" dirty="0"/>
              <a:t>- Monitor and increase employee wellness,  always important to follow the health and wellbeing of all employees but now because of Covid-19 have a significant impact of our world, the danger of that we have to follow and monitor continuously. To me as HR officer it is time to assess the company health and benefits strategy. </a:t>
            </a:r>
            <a:r>
              <a:rPr lang="en-GB" b="1" dirty="0"/>
              <a:t>(Fischer and Jones, 2021)</a:t>
            </a:r>
          </a:p>
        </p:txBody>
      </p:sp>
      <p:sp>
        <p:nvSpPr>
          <p:cNvPr id="4" name="Slide Number Placeholder 3"/>
          <p:cNvSpPr>
            <a:spLocks noGrp="1"/>
          </p:cNvSpPr>
          <p:nvPr>
            <p:ph type="sldNum" sz="quarter" idx="5"/>
          </p:nvPr>
        </p:nvSpPr>
        <p:spPr/>
        <p:txBody>
          <a:bodyPr/>
          <a:lstStyle/>
          <a:p>
            <a:fld id="{57A2CDB3-A21D-4156-B54A-6F3A5F17FFB4}" type="slidenum">
              <a:rPr lang="en-GB" smtClean="0"/>
              <a:t>5</a:t>
            </a:fld>
            <a:endParaRPr lang="en-GB"/>
          </a:p>
        </p:txBody>
      </p:sp>
    </p:spTree>
    <p:extLst>
      <p:ext uri="{BB962C8B-B14F-4D97-AF65-F5344CB8AC3E}">
        <p14:creationId xmlns:p14="http://schemas.microsoft.com/office/powerpoint/2010/main" val="15617303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GB" dirty="0"/>
              <a:t>Knowledge of law, </a:t>
            </a:r>
            <a:r>
              <a:rPr lang="en-GB" b="0" i="0" dirty="0">
                <a:solidFill>
                  <a:srgbClr val="485D65"/>
                </a:solidFill>
                <a:effectLst/>
                <a:latin typeface="Source Sans Pro" panose="020B0604020202020204" pitchFamily="34" charset="0"/>
              </a:rPr>
              <a:t>interpret and advise on employment law.</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GB" b="0" i="0" dirty="0">
                <a:solidFill>
                  <a:srgbClr val="485D65"/>
                </a:solidFill>
                <a:effectLst/>
                <a:latin typeface="Source Sans Pro" panose="020B0604020202020204" pitchFamily="34" charset="0"/>
              </a:rPr>
              <a:t>Data processing, I have to take care with all aspects of the GDPR requirements and  have to be able to store and to make easily accessible all relevant employees, recruitment and performance data.</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GB" b="0" i="0" dirty="0">
                <a:solidFill>
                  <a:srgbClr val="3A3A3A"/>
                </a:solidFill>
                <a:effectLst/>
                <a:latin typeface="Source Sans Pro" panose="020B0503030403020204" pitchFamily="34" charset="0"/>
              </a:rPr>
              <a:t>“Digital transformation is the integration and acceptance of new technology in all areas of a business, enabling a more innovative and productive workforce. It's a people-centric </a:t>
            </a:r>
            <a:r>
              <a:rPr lang="en-GB" dirty="0"/>
              <a:t>process</a:t>
            </a:r>
            <a:r>
              <a:rPr lang="en-GB" b="0" i="0" dirty="0">
                <a:solidFill>
                  <a:srgbClr val="3A3A3A"/>
                </a:solidFill>
                <a:effectLst/>
                <a:latin typeface="Source Sans Pro" panose="020B0503030403020204" pitchFamily="34" charset="0"/>
              </a:rPr>
              <a:t>, which is why </a:t>
            </a:r>
            <a:r>
              <a:rPr lang="en-GB" dirty="0"/>
              <a:t>HR</a:t>
            </a:r>
            <a:r>
              <a:rPr lang="en-GB" b="0" i="0" dirty="0">
                <a:solidFill>
                  <a:srgbClr val="3A3A3A"/>
                </a:solidFill>
                <a:effectLst/>
                <a:latin typeface="Source Sans Pro" panose="020B0503030403020204" pitchFamily="34" charset="0"/>
              </a:rPr>
              <a:t> plays such an essential part.” </a:t>
            </a:r>
            <a:r>
              <a:rPr lang="en-GB" b="1" i="0" dirty="0">
                <a:solidFill>
                  <a:srgbClr val="3A3A3A"/>
                </a:solidFill>
                <a:effectLst/>
                <a:latin typeface="Source Sans Pro" panose="020B0503030403020204" pitchFamily="34" charset="0"/>
              </a:rPr>
              <a:t>(Li, 2018)</a:t>
            </a:r>
            <a:endParaRPr lang="en-GB" b="1" i="0" dirty="0">
              <a:solidFill>
                <a:srgbClr val="485D65"/>
              </a:solidFill>
              <a:effectLst/>
              <a:latin typeface="Source Sans Pro"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fld id="{57A2CDB3-A21D-4156-B54A-6F3A5F17FFB4}" type="slidenum">
              <a:rPr lang="en-GB" smtClean="0"/>
              <a:t>6</a:t>
            </a:fld>
            <a:endParaRPr lang="en-GB"/>
          </a:p>
        </p:txBody>
      </p:sp>
    </p:spTree>
    <p:extLst>
      <p:ext uri="{BB962C8B-B14F-4D97-AF65-F5344CB8AC3E}">
        <p14:creationId xmlns:p14="http://schemas.microsoft.com/office/powerpoint/2010/main" val="25776254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err="1"/>
              <a:t>Piment</a:t>
            </a:r>
            <a:r>
              <a:rPr lang="en-GB" dirty="0"/>
              <a:t> Connections needs employees with high level of knowledge, skills and abilities. Learning and development is the process of ensuring that Pimento Connection has the skilled, knowledgeable and engaged employees. The key and the guarantee for successful staff education and development is mainly me, as HR officer so my education and training for my role have to be spotless. My effort to motivate people to learn have to start with my own education. In case to be trained on the right way I have to assess the relevant trainings for myself.  </a:t>
            </a:r>
            <a:r>
              <a:rPr lang="en-GB" b="1" dirty="0"/>
              <a:t>(Armstrong, 2014)</a:t>
            </a:r>
          </a:p>
          <a:p>
            <a:endParaRPr lang="hu-HU" dirty="0"/>
          </a:p>
        </p:txBody>
      </p:sp>
      <p:sp>
        <p:nvSpPr>
          <p:cNvPr id="4" name="Dia számának helye 3"/>
          <p:cNvSpPr>
            <a:spLocks noGrp="1"/>
          </p:cNvSpPr>
          <p:nvPr>
            <p:ph type="sldNum" sz="quarter" idx="10"/>
          </p:nvPr>
        </p:nvSpPr>
        <p:spPr/>
        <p:txBody>
          <a:bodyPr/>
          <a:lstStyle/>
          <a:p>
            <a:fld id="{57A2CDB3-A21D-4156-B54A-6F3A5F17FFB4}" type="slidenum">
              <a:rPr lang="en-GB" smtClean="0"/>
              <a:t>7</a:t>
            </a:fld>
            <a:endParaRPr lang="en-GB"/>
          </a:p>
        </p:txBody>
      </p:sp>
    </p:spTree>
    <p:extLst>
      <p:ext uri="{BB962C8B-B14F-4D97-AF65-F5344CB8AC3E}">
        <p14:creationId xmlns:p14="http://schemas.microsoft.com/office/powerpoint/2010/main" val="32616715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r>
              <a:rPr lang="en-GB" sz="1200" dirty="0">
                <a:latin typeface="Arial" panose="020B0604020202020204" pitchFamily="34" charset="0"/>
                <a:cs typeface="Arial" panose="020B0604020202020204" pitchFamily="34" charset="0"/>
              </a:rPr>
              <a:t>The company use online trainings because of the size of the company, and because of the actual virus situation much easier and safer to provide online trainings.  The necessary trainings are planned, and designed through the Citation Atlas site by our management and the professional performance assessment supervised by them continuously.</a:t>
            </a:r>
          </a:p>
          <a:p>
            <a:r>
              <a:rPr lang="en-GB" sz="1200" dirty="0">
                <a:latin typeface="Arial" panose="020B0604020202020204" pitchFamily="34" charset="0"/>
                <a:cs typeface="Arial" panose="020B0604020202020204" pitchFamily="34" charset="0"/>
              </a:rPr>
              <a:t>Individual differences and social perceptions needs special attentions through my training and how to manage them. Anti-harassment prevention, employment and labour law  online trainings all available. </a:t>
            </a:r>
            <a:r>
              <a:rPr lang="en-GB" sz="1200" b="1" dirty="0">
                <a:latin typeface="Arial" panose="020B0604020202020204" pitchFamily="34" charset="0"/>
                <a:cs typeface="Arial" panose="020B0604020202020204" pitchFamily="34" charset="0"/>
              </a:rPr>
              <a:t>(Winfield, Bishop and Porter, 2000)</a:t>
            </a:r>
          </a:p>
        </p:txBody>
      </p:sp>
      <p:sp>
        <p:nvSpPr>
          <p:cNvPr id="4" name="Dia számának helye 3"/>
          <p:cNvSpPr>
            <a:spLocks noGrp="1"/>
          </p:cNvSpPr>
          <p:nvPr>
            <p:ph type="sldNum" sz="quarter" idx="10"/>
          </p:nvPr>
        </p:nvSpPr>
        <p:spPr/>
        <p:txBody>
          <a:bodyPr/>
          <a:lstStyle/>
          <a:p>
            <a:fld id="{57A2CDB3-A21D-4156-B54A-6F3A5F17FFB4}" type="slidenum">
              <a:rPr lang="en-GB" smtClean="0"/>
              <a:t>8</a:t>
            </a:fld>
            <a:endParaRPr lang="en-GB"/>
          </a:p>
        </p:txBody>
      </p:sp>
    </p:spTree>
    <p:extLst>
      <p:ext uri="{BB962C8B-B14F-4D97-AF65-F5344CB8AC3E}">
        <p14:creationId xmlns:p14="http://schemas.microsoft.com/office/powerpoint/2010/main" val="385118224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r>
              <a:rPr lang="en-GB" sz="1200" b="0" dirty="0">
                <a:latin typeface="Arial" panose="020B0604020202020204" pitchFamily="34" charset="0"/>
                <a:cs typeface="Arial" panose="020B0604020202020204" pitchFamily="34" charset="0"/>
              </a:rPr>
              <a:t>The critical evaluation of my training and development as trainee HR Officer is quite complex as the role itself. The main aim of my role is to prove fair employment practices and work environment. Based of many laws and regulations have to prove fair employment and treatment for employees and many research proves its increase profitability of the company and to increase P-CMM (</a:t>
            </a:r>
            <a:r>
              <a:rPr lang="en-GB" sz="1200" kern="1200" dirty="0">
                <a:solidFill>
                  <a:schemeClr val="tx1"/>
                </a:solidFill>
                <a:effectLst/>
                <a:latin typeface="+mn-lt"/>
                <a:ea typeface="+mn-ea"/>
                <a:cs typeface="+mn-cs"/>
              </a:rPr>
              <a:t>People Capability Maturity Model)</a:t>
            </a:r>
            <a:r>
              <a:rPr lang="en-GB" sz="1200" b="0" dirty="0">
                <a:latin typeface="Arial" panose="020B0604020202020204" pitchFamily="34" charset="0"/>
                <a:cs typeface="Arial" panose="020B0604020202020204" pitchFamily="34" charset="0"/>
              </a:rPr>
              <a:t>  levels. This is the best way to improve the workforce capability.</a:t>
            </a:r>
          </a:p>
          <a:p>
            <a:r>
              <a:rPr lang="en-GB" sz="1200" b="0" dirty="0">
                <a:latin typeface="Arial" panose="020B0604020202020204" pitchFamily="34" charset="0"/>
                <a:cs typeface="Arial" panose="020B0604020202020204" pitchFamily="34" charset="0"/>
              </a:rPr>
              <a:t>The good human resource cycle mainly will be my responsibility and</a:t>
            </a:r>
            <a:r>
              <a:rPr lang="en-GB" sz="1200" b="0" baseline="0" dirty="0">
                <a:latin typeface="Arial" panose="020B0604020202020204" pitchFamily="34" charset="0"/>
                <a:cs typeface="Arial" panose="020B0604020202020204" pitchFamily="34" charset="0"/>
              </a:rPr>
              <a:t> all</a:t>
            </a:r>
            <a:r>
              <a:rPr lang="en-GB" sz="1200" b="0" dirty="0">
                <a:latin typeface="Arial" panose="020B0604020202020204" pitchFamily="34" charset="0"/>
                <a:cs typeface="Arial" panose="020B0604020202020204" pitchFamily="34" charset="0"/>
              </a:rPr>
              <a:t> the employees individual performance will summarize the Pimento Connection organisational performance.  </a:t>
            </a:r>
          </a:p>
          <a:p>
            <a:endParaRPr lang="en-GB" sz="1200" b="0" dirty="0">
              <a:latin typeface="Arial" panose="020B0604020202020204" pitchFamily="34" charset="0"/>
              <a:cs typeface="Arial" panose="020B0604020202020204" pitchFamily="34" charset="0"/>
            </a:endParaRPr>
          </a:p>
          <a:p>
            <a:r>
              <a:rPr lang="en-GB" sz="1200" b="1" dirty="0">
                <a:latin typeface="Arial" panose="020B0604020202020204" pitchFamily="34" charset="0"/>
                <a:cs typeface="Arial" panose="020B0604020202020204" pitchFamily="34" charset="0"/>
              </a:rPr>
              <a:t>(</a:t>
            </a:r>
            <a:r>
              <a:rPr lang="en-GB" sz="1200" b="1" dirty="0" err="1">
                <a:latin typeface="Arial" panose="020B0604020202020204" pitchFamily="34" charset="0"/>
                <a:cs typeface="Arial" panose="020B0604020202020204" pitchFamily="34" charset="0"/>
              </a:rPr>
              <a:t>Losey</a:t>
            </a:r>
            <a:r>
              <a:rPr lang="en-GB" sz="1200" b="1" dirty="0">
                <a:latin typeface="Arial" panose="020B0604020202020204" pitchFamily="34" charset="0"/>
                <a:cs typeface="Arial" panose="020B0604020202020204" pitchFamily="34" charset="0"/>
              </a:rPr>
              <a:t> at al. 2005)</a:t>
            </a:r>
          </a:p>
          <a:p>
            <a:endParaRPr lang="hu-HU" dirty="0"/>
          </a:p>
        </p:txBody>
      </p:sp>
      <p:sp>
        <p:nvSpPr>
          <p:cNvPr id="4" name="Dia számának helye 3"/>
          <p:cNvSpPr>
            <a:spLocks noGrp="1"/>
          </p:cNvSpPr>
          <p:nvPr>
            <p:ph type="sldNum" sz="quarter" idx="10"/>
          </p:nvPr>
        </p:nvSpPr>
        <p:spPr/>
        <p:txBody>
          <a:bodyPr/>
          <a:lstStyle/>
          <a:p>
            <a:fld id="{57A2CDB3-A21D-4156-B54A-6F3A5F17FFB4}" type="slidenum">
              <a:rPr lang="en-GB" smtClean="0"/>
              <a:t>9</a:t>
            </a:fld>
            <a:endParaRPr lang="en-GB"/>
          </a:p>
        </p:txBody>
      </p:sp>
    </p:spTree>
    <p:extLst>
      <p:ext uri="{BB962C8B-B14F-4D97-AF65-F5344CB8AC3E}">
        <p14:creationId xmlns:p14="http://schemas.microsoft.com/office/powerpoint/2010/main" val="334100307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Close connection between the Performance Management Cycle and the  P-CMM level of the organisation.</a:t>
            </a:r>
            <a:r>
              <a:rPr lang="en-GB" baseline="0" dirty="0"/>
              <a:t> Individual Performance Management and Development not just the individual employee’s responsibility, but will be my role also. Based on SMART objectives ( see in appendix) help to create all employees, individual performance plan is part of my job.</a:t>
            </a:r>
            <a:endParaRPr lang="en-GB" dirty="0"/>
          </a:p>
          <a:p>
            <a:endParaRPr lang="en-GB" dirty="0"/>
          </a:p>
        </p:txBody>
      </p:sp>
      <p:sp>
        <p:nvSpPr>
          <p:cNvPr id="4" name="Slide Number Placeholder 3"/>
          <p:cNvSpPr>
            <a:spLocks noGrp="1"/>
          </p:cNvSpPr>
          <p:nvPr>
            <p:ph type="sldNum" sz="quarter" idx="5"/>
          </p:nvPr>
        </p:nvSpPr>
        <p:spPr/>
        <p:txBody>
          <a:bodyPr/>
          <a:lstStyle/>
          <a:p>
            <a:fld id="{57A2CDB3-A21D-4156-B54A-6F3A5F17FFB4}" type="slidenum">
              <a:rPr lang="en-GB" smtClean="0"/>
              <a:t>10</a:t>
            </a:fld>
            <a:endParaRPr lang="en-GB"/>
          </a:p>
        </p:txBody>
      </p:sp>
    </p:spTree>
    <p:extLst>
      <p:ext uri="{BB962C8B-B14F-4D97-AF65-F5344CB8AC3E}">
        <p14:creationId xmlns:p14="http://schemas.microsoft.com/office/powerpoint/2010/main" val="326541950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r>
              <a:rPr lang="en-GB" sz="1200" b="0" i="0" kern="1200" dirty="0">
                <a:solidFill>
                  <a:schemeClr val="tx1"/>
                </a:solidFill>
                <a:effectLst/>
                <a:latin typeface="+mn-lt"/>
                <a:ea typeface="+mn-ea"/>
                <a:cs typeface="+mn-cs"/>
              </a:rPr>
              <a:t>The main</a:t>
            </a:r>
            <a:r>
              <a:rPr lang="en-GB" sz="1200" b="0" i="0" kern="1200" baseline="0" dirty="0">
                <a:solidFill>
                  <a:schemeClr val="tx1"/>
                </a:solidFill>
                <a:effectLst/>
                <a:latin typeface="+mn-lt"/>
                <a:ea typeface="+mn-ea"/>
                <a:cs typeface="+mn-cs"/>
              </a:rPr>
              <a:t> aim of my training to learn how to improve my HR managerial skills and to avoid managerial obsolescence. To be well prepared to solve any argument and dispute during work and try to choose the best applicants for all vacancies. Increase the maturity level of the employees with good employee retention plane, and help the new colleagues to learn their duties quickly. To create personal carrier plan to everyone and  how to help to achieve their goals one of the main part of my training. Without to know exactly the company business goals, impossible to reconcile them with the employees personal career plane.</a:t>
            </a:r>
            <a:endParaRPr lang="en-GB" sz="1200" b="0" i="0" kern="1200" dirty="0">
              <a:solidFill>
                <a:schemeClr val="tx1"/>
              </a:solidFill>
              <a:effectLst/>
              <a:latin typeface="+mn-lt"/>
              <a:ea typeface="+mn-ea"/>
              <a:cs typeface="+mn-cs"/>
            </a:endParaRPr>
          </a:p>
          <a:p>
            <a:endParaRPr lang="en-GB" sz="1200" b="0" i="0" kern="1200" dirty="0">
              <a:solidFill>
                <a:schemeClr val="tx1"/>
              </a:solidFill>
              <a:effectLst/>
              <a:latin typeface="+mn-lt"/>
              <a:ea typeface="+mn-ea"/>
              <a:cs typeface="+mn-cs"/>
            </a:endParaRPr>
          </a:p>
          <a:p>
            <a:endParaRPr lang="en-GB" dirty="0"/>
          </a:p>
        </p:txBody>
      </p:sp>
      <p:sp>
        <p:nvSpPr>
          <p:cNvPr id="4" name="Dia számának helye 3"/>
          <p:cNvSpPr>
            <a:spLocks noGrp="1"/>
          </p:cNvSpPr>
          <p:nvPr>
            <p:ph type="sldNum" sz="quarter" idx="10"/>
          </p:nvPr>
        </p:nvSpPr>
        <p:spPr/>
        <p:txBody>
          <a:bodyPr/>
          <a:lstStyle/>
          <a:p>
            <a:fld id="{57A2CDB3-A21D-4156-B54A-6F3A5F17FFB4}" type="slidenum">
              <a:rPr lang="en-GB" smtClean="0"/>
              <a:t>11</a:t>
            </a:fld>
            <a:endParaRPr lang="en-GB"/>
          </a:p>
        </p:txBody>
      </p:sp>
    </p:spTree>
    <p:extLst>
      <p:ext uri="{BB962C8B-B14F-4D97-AF65-F5344CB8AC3E}">
        <p14:creationId xmlns:p14="http://schemas.microsoft.com/office/powerpoint/2010/main" val="301172125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7A2CDB3-A21D-4156-B54A-6F3A5F17FFB4}" type="slidenum">
              <a:rPr lang="en-GB" smtClean="0"/>
              <a:t>14</a:t>
            </a:fld>
            <a:endParaRPr lang="en-GB"/>
          </a:p>
        </p:txBody>
      </p:sp>
    </p:spTree>
    <p:extLst>
      <p:ext uri="{BB962C8B-B14F-4D97-AF65-F5344CB8AC3E}">
        <p14:creationId xmlns:p14="http://schemas.microsoft.com/office/powerpoint/2010/main" val="42883565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Címdia">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hu-HU"/>
              <a:t>Mintacím szerkesztése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hu-HU"/>
              <a:t>Alcím mintájának szerkesztése</a:t>
            </a:r>
            <a:endParaRPr lang="en-US" dirty="0"/>
          </a:p>
        </p:txBody>
      </p:sp>
      <p:sp>
        <p:nvSpPr>
          <p:cNvPr id="4" name="Date Placeholder 3"/>
          <p:cNvSpPr>
            <a:spLocks noGrp="1"/>
          </p:cNvSpPr>
          <p:nvPr>
            <p:ph type="dt" sz="half" idx="10"/>
          </p:nvPr>
        </p:nvSpPr>
        <p:spPr/>
        <p:txBody>
          <a:bodyPr/>
          <a:lstStyle/>
          <a:p>
            <a:fld id="{6A4B53A7-3209-46A6-9454-F38EAC8F11E7}" type="datetimeFigureOut">
              <a:rPr lang="en-US" smtClean="0"/>
              <a:pPr/>
              <a:t>12/17/2021</a:t>
            </a:fld>
            <a:endParaRPr lang="en-US" dirty="0"/>
          </a:p>
        </p:txBody>
      </p:sp>
      <p:sp>
        <p:nvSpPr>
          <p:cNvPr id="5" name="Footer Placeholder 4"/>
          <p:cNvSpPr>
            <a:spLocks noGrp="1"/>
          </p:cNvSpPr>
          <p:nvPr>
            <p:ph type="ftr" sz="quarter" idx="11"/>
          </p:nvPr>
        </p:nvSpPr>
        <p:spPr/>
        <p:txBody>
          <a:bodyPr/>
          <a:lstStyle/>
          <a:p>
            <a:endParaRPr lang="en-US"/>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27CE633F-9882-4A5C-83A2-1109D0C73261}" type="slidenum">
              <a:rPr lang="en-US" smtClean="0"/>
              <a:pPr/>
              <a:t>‹#›</a:t>
            </a:fld>
            <a:endParaRPr lang="en-US"/>
          </a:p>
        </p:txBody>
      </p:sp>
    </p:spTree>
    <p:extLst>
      <p:ext uri="{BB962C8B-B14F-4D97-AF65-F5344CB8AC3E}">
        <p14:creationId xmlns:p14="http://schemas.microsoft.com/office/powerpoint/2010/main" val="39090607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Cím és tartalom">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hu-HU"/>
              <a:t>Mintacím szerkesztése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endParaRPr lang="en-US" dirty="0"/>
          </a:p>
        </p:txBody>
      </p:sp>
      <p:sp>
        <p:nvSpPr>
          <p:cNvPr id="4" name="Date Placeholder 3"/>
          <p:cNvSpPr>
            <a:spLocks noGrp="1"/>
          </p:cNvSpPr>
          <p:nvPr>
            <p:ph type="dt" sz="half" idx="10"/>
          </p:nvPr>
        </p:nvSpPr>
        <p:spPr/>
        <p:txBody>
          <a:bodyPr/>
          <a:lstStyle/>
          <a:p>
            <a:fld id="{6A4B53A7-3209-46A6-9454-F38EAC8F11E7}" type="datetimeFigureOut">
              <a:rPr lang="en-US" smtClean="0"/>
              <a:pPr/>
              <a:t>12/17/2021</a:t>
            </a:fld>
            <a:endParaRPr lang="en-US" dirty="0"/>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27CE633F-9882-4A5C-83A2-1109D0C73261}" type="slidenum">
              <a:rPr lang="en-US" smtClean="0"/>
              <a:pPr/>
              <a:t>‹#›</a:t>
            </a:fld>
            <a:endParaRPr lang="en-US"/>
          </a:p>
        </p:txBody>
      </p:sp>
    </p:spTree>
    <p:extLst>
      <p:ext uri="{BB962C8B-B14F-4D97-AF65-F5344CB8AC3E}">
        <p14:creationId xmlns:p14="http://schemas.microsoft.com/office/powerpoint/2010/main" val="32025250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zakaszfejléc">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hu-HU"/>
              <a:t>Mintacím szerkesztése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hu-HU"/>
              <a:t>Mintaszöveg szerkesztése</a:t>
            </a:r>
          </a:p>
        </p:txBody>
      </p:sp>
      <p:sp>
        <p:nvSpPr>
          <p:cNvPr id="4" name="Date Placeholder 3"/>
          <p:cNvSpPr>
            <a:spLocks noGrp="1"/>
          </p:cNvSpPr>
          <p:nvPr>
            <p:ph type="dt" sz="half" idx="10"/>
          </p:nvPr>
        </p:nvSpPr>
        <p:spPr/>
        <p:txBody>
          <a:bodyPr/>
          <a:lstStyle/>
          <a:p>
            <a:fld id="{6A4B53A7-3209-46A6-9454-F38EAC8F11E7}" type="datetimeFigureOut">
              <a:rPr lang="en-US" smtClean="0"/>
              <a:pPr/>
              <a:t>12/17/2021</a:t>
            </a:fld>
            <a:endParaRPr lang="en-US" dirty="0"/>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27CE633F-9882-4A5C-83A2-1109D0C73261}" type="slidenum">
              <a:rPr lang="en-US" smtClean="0"/>
              <a:pPr/>
              <a:t>‹#›</a:t>
            </a:fld>
            <a:endParaRPr lang="en-US"/>
          </a:p>
        </p:txBody>
      </p:sp>
    </p:spTree>
    <p:extLst>
      <p:ext uri="{BB962C8B-B14F-4D97-AF65-F5344CB8AC3E}">
        <p14:creationId xmlns:p14="http://schemas.microsoft.com/office/powerpoint/2010/main" val="16628431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tartalomrész">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hu-HU"/>
              <a:t>Mintacím szerkesztése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endParaRPr lang="en-US" dirty="0"/>
          </a:p>
        </p:txBody>
      </p:sp>
      <p:sp>
        <p:nvSpPr>
          <p:cNvPr id="5" name="Date Placeholder 4"/>
          <p:cNvSpPr>
            <a:spLocks noGrp="1"/>
          </p:cNvSpPr>
          <p:nvPr>
            <p:ph type="dt" sz="half" idx="10"/>
          </p:nvPr>
        </p:nvSpPr>
        <p:spPr/>
        <p:txBody>
          <a:bodyPr/>
          <a:lstStyle/>
          <a:p>
            <a:fld id="{6A4B53A7-3209-46A6-9454-F38EAC8F11E7}" type="datetimeFigureOut">
              <a:rPr lang="en-US" smtClean="0"/>
              <a:pPr/>
              <a:t>12/17/2021</a:t>
            </a:fld>
            <a:endParaRPr lang="en-US" dirty="0"/>
          </a:p>
        </p:txBody>
      </p:sp>
      <p:sp>
        <p:nvSpPr>
          <p:cNvPr id="6" name="Footer Placeholder 5"/>
          <p:cNvSpPr>
            <a:spLocks noGrp="1"/>
          </p:cNvSpPr>
          <p:nvPr>
            <p:ph type="ftr" sz="quarter" idx="11"/>
          </p:nvPr>
        </p:nvSpPr>
        <p:spPr/>
        <p:txBody>
          <a:bodyPr/>
          <a:lstStyle/>
          <a:p>
            <a:endParaRPr 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27CE633F-9882-4A5C-83A2-1109D0C73261}" type="slidenum">
              <a:rPr lang="en-US" smtClean="0"/>
              <a:pPr/>
              <a:t>‹#›</a:t>
            </a:fld>
            <a:endParaRPr lang="en-US"/>
          </a:p>
        </p:txBody>
      </p:sp>
    </p:spTree>
    <p:extLst>
      <p:ext uri="{BB962C8B-B14F-4D97-AF65-F5344CB8AC3E}">
        <p14:creationId xmlns:p14="http://schemas.microsoft.com/office/powerpoint/2010/main" val="393798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Összehasonlítás">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hu-HU"/>
              <a:t>Mintacím szerkesztése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u-HU"/>
              <a:t>Mintaszöveg szerkesztése</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u-HU"/>
              <a:t>Mintaszöveg szerkesztése</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endParaRPr lang="en-US" dirty="0"/>
          </a:p>
        </p:txBody>
      </p:sp>
      <p:sp>
        <p:nvSpPr>
          <p:cNvPr id="7" name="Date Placeholder 6"/>
          <p:cNvSpPr>
            <a:spLocks noGrp="1"/>
          </p:cNvSpPr>
          <p:nvPr>
            <p:ph type="dt" sz="half" idx="10"/>
          </p:nvPr>
        </p:nvSpPr>
        <p:spPr/>
        <p:txBody>
          <a:bodyPr/>
          <a:lstStyle/>
          <a:p>
            <a:fld id="{6A4B53A7-3209-46A6-9454-F38EAC8F11E7}" type="datetimeFigureOut">
              <a:rPr lang="en-US" smtClean="0"/>
              <a:pPr/>
              <a:t>12/17/2021</a:t>
            </a:fld>
            <a:endParaRPr lang="en-US" dirty="0"/>
          </a:p>
        </p:txBody>
      </p:sp>
      <p:sp>
        <p:nvSpPr>
          <p:cNvPr id="8" name="Footer Placeholder 7"/>
          <p:cNvSpPr>
            <a:spLocks noGrp="1"/>
          </p:cNvSpPr>
          <p:nvPr>
            <p:ph type="ftr" sz="quarter" idx="11"/>
          </p:nvPr>
        </p:nvSpPr>
        <p:spPr/>
        <p:txBody>
          <a:bodyPr/>
          <a:lstStyle/>
          <a:p>
            <a:endParaRPr 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27CE633F-9882-4A5C-83A2-1109D0C73261}" type="slidenum">
              <a:rPr lang="en-US" smtClean="0"/>
              <a:pPr/>
              <a:t>‹#›</a:t>
            </a:fld>
            <a:endParaRPr lang="en-US"/>
          </a:p>
        </p:txBody>
      </p:sp>
    </p:spTree>
    <p:extLst>
      <p:ext uri="{BB962C8B-B14F-4D97-AF65-F5344CB8AC3E}">
        <p14:creationId xmlns:p14="http://schemas.microsoft.com/office/powerpoint/2010/main" val="5784512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Csak cím">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u-HU"/>
              <a:t>Mintacím szerkesztése</a:t>
            </a:r>
            <a:endParaRPr lang="en-US" dirty="0"/>
          </a:p>
        </p:txBody>
      </p:sp>
      <p:sp>
        <p:nvSpPr>
          <p:cNvPr id="3" name="Date Placeholder 2"/>
          <p:cNvSpPr>
            <a:spLocks noGrp="1"/>
          </p:cNvSpPr>
          <p:nvPr>
            <p:ph type="dt" sz="half" idx="10"/>
          </p:nvPr>
        </p:nvSpPr>
        <p:spPr/>
        <p:txBody>
          <a:bodyPr/>
          <a:lstStyle/>
          <a:p>
            <a:fld id="{6A4B53A7-3209-46A6-9454-F38EAC8F11E7}" type="datetimeFigureOut">
              <a:rPr lang="en-US" smtClean="0"/>
              <a:pPr/>
              <a:t>12/17/2021</a:t>
            </a:fld>
            <a:endParaRPr lang="en-US" dirty="0"/>
          </a:p>
        </p:txBody>
      </p:sp>
      <p:sp>
        <p:nvSpPr>
          <p:cNvPr id="4" name="Footer Placeholder 3"/>
          <p:cNvSpPr>
            <a:spLocks noGrp="1"/>
          </p:cNvSpPr>
          <p:nvPr>
            <p:ph type="ftr" sz="quarter" idx="11"/>
          </p:nvPr>
        </p:nvSpPr>
        <p:spPr/>
        <p:txBody>
          <a:bodyPr/>
          <a:lstStyle/>
          <a:p>
            <a:endParaRPr lang="en-US"/>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27CE633F-9882-4A5C-83A2-1109D0C73261}" type="slidenum">
              <a:rPr lang="en-US" smtClean="0"/>
              <a:pPr/>
              <a:t>‹#›</a:t>
            </a:fld>
            <a:endParaRPr lang="en-US"/>
          </a:p>
        </p:txBody>
      </p:sp>
    </p:spTree>
    <p:extLst>
      <p:ext uri="{BB962C8B-B14F-4D97-AF65-F5344CB8AC3E}">
        <p14:creationId xmlns:p14="http://schemas.microsoft.com/office/powerpoint/2010/main" val="37032781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Üres">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A4B53A7-3209-46A6-9454-F38EAC8F11E7}" type="datetimeFigureOut">
              <a:rPr lang="en-US" smtClean="0"/>
              <a:pPr/>
              <a:t>12/17/2021</a:t>
            </a:fld>
            <a:endParaRPr lang="en-US" dirty="0"/>
          </a:p>
        </p:txBody>
      </p:sp>
      <p:sp>
        <p:nvSpPr>
          <p:cNvPr id="3" name="Footer Placeholder 2"/>
          <p:cNvSpPr>
            <a:spLocks noGrp="1"/>
          </p:cNvSpPr>
          <p:nvPr>
            <p:ph type="ftr" sz="quarter" idx="11"/>
          </p:nvPr>
        </p:nvSpPr>
        <p:spPr/>
        <p:txBody>
          <a:bodyPr/>
          <a:lstStyle/>
          <a:p>
            <a:endParaRPr lang="en-US"/>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27CE633F-9882-4A5C-83A2-1109D0C73261}" type="slidenum">
              <a:rPr lang="en-US" smtClean="0"/>
              <a:pPr/>
              <a:t>‹#›</a:t>
            </a:fld>
            <a:endParaRPr lang="en-US"/>
          </a:p>
        </p:txBody>
      </p:sp>
    </p:spTree>
    <p:extLst>
      <p:ext uri="{BB962C8B-B14F-4D97-AF65-F5344CB8AC3E}">
        <p14:creationId xmlns:p14="http://schemas.microsoft.com/office/powerpoint/2010/main" val="36937963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Tartalomrész képaláírással">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hu-HU"/>
              <a:t>Mintacím szerkesztése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a:t>Mintaszöveg szerkesztése</a:t>
            </a:r>
          </a:p>
        </p:txBody>
      </p:sp>
      <p:sp>
        <p:nvSpPr>
          <p:cNvPr id="5" name="Date Placeholder 4"/>
          <p:cNvSpPr>
            <a:spLocks noGrp="1"/>
          </p:cNvSpPr>
          <p:nvPr>
            <p:ph type="dt" sz="half" idx="10"/>
          </p:nvPr>
        </p:nvSpPr>
        <p:spPr/>
        <p:txBody>
          <a:bodyPr/>
          <a:lstStyle/>
          <a:p>
            <a:fld id="{6A4B53A7-3209-46A6-9454-F38EAC8F11E7}" type="datetimeFigureOut">
              <a:rPr lang="en-US" smtClean="0"/>
              <a:pPr/>
              <a:t>12/17/2021</a:t>
            </a:fld>
            <a:endParaRPr lang="en-US" dirty="0"/>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27CE633F-9882-4A5C-83A2-1109D0C73261}" type="slidenum">
              <a:rPr lang="en-US" smtClean="0"/>
              <a:pPr/>
              <a:t>‹#›</a:t>
            </a:fld>
            <a:endParaRPr lang="en-US"/>
          </a:p>
        </p:txBody>
      </p:sp>
    </p:spTree>
    <p:extLst>
      <p:ext uri="{BB962C8B-B14F-4D97-AF65-F5344CB8AC3E}">
        <p14:creationId xmlns:p14="http://schemas.microsoft.com/office/powerpoint/2010/main" val="32895737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Kép képaláírással">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hu-HU"/>
              <a:t>Mintacím szerkesztése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hu-HU"/>
              <a:t>Kép beszúrásához kattintson az ikonra</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a:t>Mintaszöveg szerkesztése</a:t>
            </a:r>
          </a:p>
        </p:txBody>
      </p:sp>
      <p:sp>
        <p:nvSpPr>
          <p:cNvPr id="5" name="Date Placeholder 4"/>
          <p:cNvSpPr>
            <a:spLocks noGrp="1"/>
          </p:cNvSpPr>
          <p:nvPr>
            <p:ph type="dt" sz="half" idx="10"/>
          </p:nvPr>
        </p:nvSpPr>
        <p:spPr/>
        <p:txBody>
          <a:bodyPr/>
          <a:lstStyle/>
          <a:p>
            <a:fld id="{6A4B53A7-3209-46A6-9454-F38EAC8F11E7}" type="datetimeFigureOut">
              <a:rPr lang="en-US" smtClean="0"/>
              <a:pPr/>
              <a:t>12/17/2021</a:t>
            </a:fld>
            <a:endParaRPr lang="en-US" dirty="0"/>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27CE633F-9882-4A5C-83A2-1109D0C73261}" type="slidenum">
              <a:rPr lang="en-US" smtClean="0"/>
              <a:pPr/>
              <a:t>‹#›</a:t>
            </a:fld>
            <a:endParaRPr lang="en-US"/>
          </a:p>
        </p:txBody>
      </p:sp>
    </p:spTree>
    <p:extLst>
      <p:ext uri="{BB962C8B-B14F-4D97-AF65-F5344CB8AC3E}">
        <p14:creationId xmlns:p14="http://schemas.microsoft.com/office/powerpoint/2010/main" val="12039055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Cím és képaláírás">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hu-HU"/>
              <a:t>Mintacím szerkesztése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hu-HU"/>
              <a:t>Mintaszöveg szerkesztése</a:t>
            </a:r>
          </a:p>
        </p:txBody>
      </p:sp>
      <p:sp>
        <p:nvSpPr>
          <p:cNvPr id="4" name="Date Placeholder 3"/>
          <p:cNvSpPr>
            <a:spLocks noGrp="1"/>
          </p:cNvSpPr>
          <p:nvPr>
            <p:ph type="dt" sz="half" idx="10"/>
          </p:nvPr>
        </p:nvSpPr>
        <p:spPr/>
        <p:txBody>
          <a:bodyPr/>
          <a:lstStyle/>
          <a:p>
            <a:fld id="{6A4B53A7-3209-46A6-9454-F38EAC8F11E7}" type="datetimeFigureOut">
              <a:rPr lang="en-US" smtClean="0"/>
              <a:pPr/>
              <a:t>12/17/2021</a:t>
            </a:fld>
            <a:endParaRPr lang="en-US" dirty="0"/>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27CE633F-9882-4A5C-83A2-1109D0C73261}" type="slidenum">
              <a:rPr lang="en-US" smtClean="0"/>
              <a:pPr/>
              <a:t>‹#›</a:t>
            </a:fld>
            <a:endParaRPr lang="en-US"/>
          </a:p>
        </p:txBody>
      </p:sp>
    </p:spTree>
    <p:extLst>
      <p:ext uri="{BB962C8B-B14F-4D97-AF65-F5344CB8AC3E}">
        <p14:creationId xmlns:p14="http://schemas.microsoft.com/office/powerpoint/2010/main" val="39655054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Idézet képaláírással">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hu-HU"/>
              <a:t>Mintacím szerkesztése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hu-HU"/>
              <a:t>Mintaszöveg szerkesztése</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hu-HU"/>
              <a:t>Mintaszöveg szerkesztése</a:t>
            </a:r>
          </a:p>
        </p:txBody>
      </p:sp>
      <p:sp>
        <p:nvSpPr>
          <p:cNvPr id="4" name="Date Placeholder 3"/>
          <p:cNvSpPr>
            <a:spLocks noGrp="1"/>
          </p:cNvSpPr>
          <p:nvPr>
            <p:ph type="dt" sz="half" idx="10"/>
          </p:nvPr>
        </p:nvSpPr>
        <p:spPr/>
        <p:txBody>
          <a:bodyPr/>
          <a:lstStyle/>
          <a:p>
            <a:fld id="{6A4B53A7-3209-46A6-9454-F38EAC8F11E7}" type="datetimeFigureOut">
              <a:rPr lang="en-US" smtClean="0"/>
              <a:pPr/>
              <a:t>12/17/2021</a:t>
            </a:fld>
            <a:endParaRPr lang="en-US" dirty="0"/>
          </a:p>
        </p:txBody>
      </p:sp>
      <p:sp>
        <p:nvSpPr>
          <p:cNvPr id="5" name="Footer Placeholder 4"/>
          <p:cNvSpPr>
            <a:spLocks noGrp="1"/>
          </p:cNvSpPr>
          <p:nvPr>
            <p:ph type="ftr" sz="quarter" idx="11"/>
          </p:nvPr>
        </p:nvSpPr>
        <p:spPr/>
        <p:txBody>
          <a:bodyPr/>
          <a:lstStyle/>
          <a:p>
            <a:endParaRPr lang="en-US"/>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27CE633F-9882-4A5C-83A2-1109D0C73261}" type="slidenum">
              <a:rPr lang="en-US" smtClean="0"/>
              <a:pPr/>
              <a:t>‹#›</a:t>
            </a:fld>
            <a:endParaRPr lang="en-US"/>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231948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évkártya">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hu-HU"/>
              <a:t>Mintacím szerkesztése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hu-HU"/>
              <a:t>Mintaszöveg szerkesztése</a:t>
            </a:r>
          </a:p>
        </p:txBody>
      </p:sp>
      <p:sp>
        <p:nvSpPr>
          <p:cNvPr id="5" name="Date Placeholder 4"/>
          <p:cNvSpPr>
            <a:spLocks noGrp="1"/>
          </p:cNvSpPr>
          <p:nvPr>
            <p:ph type="dt" sz="half" idx="10"/>
          </p:nvPr>
        </p:nvSpPr>
        <p:spPr/>
        <p:txBody>
          <a:bodyPr/>
          <a:lstStyle/>
          <a:p>
            <a:fld id="{6A4B53A7-3209-46A6-9454-F38EAC8F11E7}" type="datetimeFigureOut">
              <a:rPr lang="en-US" smtClean="0"/>
              <a:pPr/>
              <a:t>12/17/2021</a:t>
            </a:fld>
            <a:endParaRPr lang="en-US" dirty="0"/>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27CE633F-9882-4A5C-83A2-1109D0C73261}" type="slidenum">
              <a:rPr lang="en-US" smtClean="0"/>
              <a:pPr/>
              <a:t>‹#›</a:t>
            </a:fld>
            <a:endParaRPr lang="en-US"/>
          </a:p>
        </p:txBody>
      </p:sp>
    </p:spTree>
    <p:extLst>
      <p:ext uri="{BB962C8B-B14F-4D97-AF65-F5344CB8AC3E}">
        <p14:creationId xmlns:p14="http://schemas.microsoft.com/office/powerpoint/2010/main" val="212080806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évkártya idézettel">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hu-HU"/>
              <a:t>Mintacím szerkesztése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hu-HU"/>
              <a:t>Mintaszöveg szerkesztése</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hu-HU"/>
              <a:t>Mintaszöveg szerkesztése</a:t>
            </a:r>
          </a:p>
        </p:txBody>
      </p:sp>
      <p:sp>
        <p:nvSpPr>
          <p:cNvPr id="5" name="Date Placeholder 4"/>
          <p:cNvSpPr>
            <a:spLocks noGrp="1"/>
          </p:cNvSpPr>
          <p:nvPr>
            <p:ph type="dt" sz="half" idx="10"/>
          </p:nvPr>
        </p:nvSpPr>
        <p:spPr/>
        <p:txBody>
          <a:bodyPr/>
          <a:lstStyle/>
          <a:p>
            <a:fld id="{6A4B53A7-3209-46A6-9454-F38EAC8F11E7}" type="datetimeFigureOut">
              <a:rPr lang="en-US" smtClean="0"/>
              <a:pPr/>
              <a:t>12/17/2021</a:t>
            </a:fld>
            <a:endParaRPr lang="en-US" dirty="0"/>
          </a:p>
        </p:txBody>
      </p:sp>
      <p:sp>
        <p:nvSpPr>
          <p:cNvPr id="6" name="Footer Placeholder 5"/>
          <p:cNvSpPr>
            <a:spLocks noGrp="1"/>
          </p:cNvSpPr>
          <p:nvPr>
            <p:ph type="ftr" sz="quarter" idx="11"/>
          </p:nvPr>
        </p:nvSpPr>
        <p:spPr/>
        <p:txBody>
          <a:bodyPr/>
          <a:lstStyle/>
          <a:p>
            <a:endParaRPr lang="en-US"/>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27CE633F-9882-4A5C-83A2-1109D0C73261}" type="slidenum">
              <a:rPr lang="en-US" smtClean="0"/>
              <a:pPr/>
              <a:t>‹#›</a:t>
            </a:fld>
            <a:endParaRPr lang="en-US"/>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22201509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Igaz vagy hamis">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hu-HU"/>
              <a:t>Mintacím szerkesztése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hu-HU"/>
              <a:t>Mintaszöveg szerkesztése</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hu-HU"/>
              <a:t>Mintaszöveg szerkesztése</a:t>
            </a:r>
          </a:p>
        </p:txBody>
      </p:sp>
      <p:sp>
        <p:nvSpPr>
          <p:cNvPr id="5" name="Date Placeholder 4"/>
          <p:cNvSpPr>
            <a:spLocks noGrp="1"/>
          </p:cNvSpPr>
          <p:nvPr>
            <p:ph type="dt" sz="half" idx="10"/>
          </p:nvPr>
        </p:nvSpPr>
        <p:spPr/>
        <p:txBody>
          <a:bodyPr/>
          <a:lstStyle/>
          <a:p>
            <a:fld id="{6A4B53A7-3209-46A6-9454-F38EAC8F11E7}" type="datetimeFigureOut">
              <a:rPr lang="en-US" smtClean="0"/>
              <a:pPr/>
              <a:t>12/17/2021</a:t>
            </a:fld>
            <a:endParaRPr lang="en-US" dirty="0"/>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27CE633F-9882-4A5C-83A2-1109D0C73261}" type="slidenum">
              <a:rPr lang="en-US" smtClean="0"/>
              <a:pPr/>
              <a:t>‹#›</a:t>
            </a:fld>
            <a:endParaRPr lang="en-US"/>
          </a:p>
        </p:txBody>
      </p:sp>
    </p:spTree>
    <p:extLst>
      <p:ext uri="{BB962C8B-B14F-4D97-AF65-F5344CB8AC3E}">
        <p14:creationId xmlns:p14="http://schemas.microsoft.com/office/powerpoint/2010/main" val="136433050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Cím és függőleges szöve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u-HU"/>
              <a:t>Mintacím szerkesztése</a:t>
            </a:r>
            <a:endParaRPr lang="en-US" dirty="0"/>
          </a:p>
        </p:txBody>
      </p:sp>
      <p:sp>
        <p:nvSpPr>
          <p:cNvPr id="3" name="Vertical Text Placeholder 2"/>
          <p:cNvSpPr>
            <a:spLocks noGrp="1"/>
          </p:cNvSpPr>
          <p:nvPr>
            <p:ph type="body" orient="vert" idx="1"/>
          </p:nvPr>
        </p:nvSpPr>
        <p:spPr/>
        <p:txBody>
          <a:bodyPr vert="eaVert" anchor="t"/>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endParaRPr lang="en-US" dirty="0"/>
          </a:p>
        </p:txBody>
      </p:sp>
      <p:sp>
        <p:nvSpPr>
          <p:cNvPr id="4" name="Date Placeholder 3"/>
          <p:cNvSpPr>
            <a:spLocks noGrp="1"/>
          </p:cNvSpPr>
          <p:nvPr>
            <p:ph type="dt" sz="half" idx="10"/>
          </p:nvPr>
        </p:nvSpPr>
        <p:spPr/>
        <p:txBody>
          <a:bodyPr/>
          <a:lstStyle/>
          <a:p>
            <a:fld id="{6A4B53A7-3209-46A6-9454-F38EAC8F11E7}" type="datetimeFigureOut">
              <a:rPr lang="en-US" smtClean="0"/>
              <a:pPr/>
              <a:t>12/17/2021</a:t>
            </a:fld>
            <a:endParaRPr lang="en-US" dirty="0"/>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27CE633F-9882-4A5C-83A2-1109D0C73261}" type="slidenum">
              <a:rPr lang="en-US" smtClean="0"/>
              <a:pPr/>
              <a:t>‹#›</a:t>
            </a:fld>
            <a:endParaRPr lang="en-US"/>
          </a:p>
        </p:txBody>
      </p:sp>
    </p:spTree>
    <p:extLst>
      <p:ext uri="{BB962C8B-B14F-4D97-AF65-F5344CB8AC3E}">
        <p14:creationId xmlns:p14="http://schemas.microsoft.com/office/powerpoint/2010/main" val="95797185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Függőleges cím és szöve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hu-HU"/>
              <a:t>Mintacím szerkesztése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endParaRPr lang="en-US" dirty="0"/>
          </a:p>
        </p:txBody>
      </p:sp>
      <p:sp>
        <p:nvSpPr>
          <p:cNvPr id="4" name="Date Placeholder 3"/>
          <p:cNvSpPr>
            <a:spLocks noGrp="1"/>
          </p:cNvSpPr>
          <p:nvPr>
            <p:ph type="dt" sz="half" idx="10"/>
          </p:nvPr>
        </p:nvSpPr>
        <p:spPr/>
        <p:txBody>
          <a:bodyPr/>
          <a:lstStyle/>
          <a:p>
            <a:fld id="{6A4B53A7-3209-46A6-9454-F38EAC8F11E7}" type="datetimeFigureOut">
              <a:rPr lang="en-US" smtClean="0"/>
              <a:pPr/>
              <a:t>12/17/2021</a:t>
            </a:fld>
            <a:endParaRPr lang="en-US" dirty="0"/>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27CE633F-9882-4A5C-83A2-1109D0C73261}" type="slidenum">
              <a:rPr lang="en-US" smtClean="0"/>
              <a:pPr/>
              <a:t>‹#›</a:t>
            </a:fld>
            <a:endParaRPr lang="en-US"/>
          </a:p>
        </p:txBody>
      </p:sp>
    </p:spTree>
    <p:extLst>
      <p:ext uri="{BB962C8B-B14F-4D97-AF65-F5344CB8AC3E}">
        <p14:creationId xmlns:p14="http://schemas.microsoft.com/office/powerpoint/2010/main" val="36445726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hu-HU"/>
              <a:t>Mintacím szerkesztése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6A4B53A7-3209-46A6-9454-F38EAC8F11E7}" type="datetimeFigureOut">
              <a:rPr lang="en-US" smtClean="0"/>
              <a:pPr/>
              <a:t>12/17/2021</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27CE633F-9882-4A5C-83A2-1109D0C73261}" type="slidenum">
              <a:rPr lang="en-US" smtClean="0"/>
              <a:pPr/>
              <a:t>‹#›</a:t>
            </a:fld>
            <a:endParaRPr lang="en-US"/>
          </a:p>
        </p:txBody>
      </p:sp>
    </p:spTree>
    <p:extLst>
      <p:ext uri="{BB962C8B-B14F-4D97-AF65-F5344CB8AC3E}">
        <p14:creationId xmlns:p14="http://schemas.microsoft.com/office/powerpoint/2010/main" val="1070713171"/>
      </p:ext>
    </p:extLst>
  </p:cSld>
  <p:clrMap bg1="lt1" tx1="dk1" bg2="lt2" tx2="dk2" accent1="accent1" accent2="accent2" accent3="accent3" accent4="accent4" accent5="accent5" accent6="accent6" hlink="hlink" folHlink="folHlink"/>
  <p:sldLayoutIdLst>
    <p:sldLayoutId id="2147483801" r:id="rId1"/>
    <p:sldLayoutId id="2147483802" r:id="rId2"/>
    <p:sldLayoutId id="2147483803" r:id="rId3"/>
    <p:sldLayoutId id="2147483804" r:id="rId4"/>
    <p:sldLayoutId id="2147483805" r:id="rId5"/>
    <p:sldLayoutId id="2147483806" r:id="rId6"/>
    <p:sldLayoutId id="2147483807" r:id="rId7"/>
    <p:sldLayoutId id="2147483808" r:id="rId8"/>
    <p:sldLayoutId id="2147483809" r:id="rId9"/>
    <p:sldLayoutId id="2147483810" r:id="rId10"/>
    <p:sldLayoutId id="2147483811" r:id="rId11"/>
    <p:sldLayoutId id="2147483812" r:id="rId12"/>
    <p:sldLayoutId id="2147483813" r:id="rId13"/>
    <p:sldLayoutId id="2147483814" r:id="rId14"/>
    <p:sldLayoutId id="2147483815" r:id="rId15"/>
    <p:sldLayoutId id="2147483816" r:id="rId16"/>
  </p:sldLayoutIdLst>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1.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8.xml"/><Relationship Id="rId1" Type="http://schemas.openxmlformats.org/officeDocument/2006/relationships/themeOverride" Target="../theme/themeOverride1.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26E0BFB-CDF1-4990-8C11-AC849311E0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F29C979D-0480-4DB6-A0CF-9F5339DF6EAE}"/>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5"/>
          <a:srcRect/>
          <a:stretch/>
        </p:blipFill>
        <p:spPr>
          <a:xfrm>
            <a:off x="-2" y="108155"/>
            <a:ext cx="12192002" cy="6857990"/>
          </a:xfrm>
          <a:prstGeom prst="rect">
            <a:avLst/>
          </a:prstGeom>
        </p:spPr>
      </p:pic>
      <p:sp>
        <p:nvSpPr>
          <p:cNvPr id="11" name="Rectangle 10">
            <a:extLst>
              <a:ext uri="{FF2B5EF4-FFF2-40B4-BE49-F238E27FC236}">
                <a16:creationId xmlns:a16="http://schemas.microsoft.com/office/drawing/2014/main" id="{6069A1F8-9BEB-4786-9694-FC48B2D75D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788244" y="0"/>
            <a:ext cx="9403756" cy="6858000"/>
          </a:xfrm>
          <a:prstGeom prst="rect">
            <a:avLst/>
          </a:prstGeom>
          <a:gradFill>
            <a:gsLst>
              <a:gs pos="58000">
                <a:schemeClr val="bg1">
                  <a:alpha val="30000"/>
                </a:schemeClr>
              </a:gs>
              <a:gs pos="30000">
                <a:schemeClr val="bg1">
                  <a:alpha val="20000"/>
                </a:schemeClr>
              </a:gs>
              <a:gs pos="0">
                <a:schemeClr val="bg1">
                  <a:alpha val="0"/>
                </a:schemeClr>
              </a:gs>
              <a:gs pos="100000">
                <a:schemeClr val="bg1">
                  <a:alpha val="3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A2526B17-0449-4B53-8B4A-7E9F8163A2E6}"/>
              </a:ext>
            </a:extLst>
          </p:cNvPr>
          <p:cNvSpPr>
            <a:spLocks noGrp="1"/>
          </p:cNvSpPr>
          <p:nvPr>
            <p:ph type="ctrTitle"/>
          </p:nvPr>
        </p:nvSpPr>
        <p:spPr>
          <a:xfrm>
            <a:off x="7848600" y="1122363"/>
            <a:ext cx="4023360" cy="4919208"/>
          </a:xfrm>
        </p:spPr>
        <p:txBody>
          <a:bodyPr anchor="b">
            <a:normAutofit fontScale="90000"/>
          </a:bodyPr>
          <a:lstStyle/>
          <a:p>
            <a:br>
              <a:rPr lang="en-GB" sz="3000" dirty="0">
                <a:solidFill>
                  <a:srgbClr val="FFFF00"/>
                </a:solidFill>
                <a:latin typeface="Arial"/>
                <a:ea typeface="Meiryo"/>
                <a:cs typeface="Arial"/>
              </a:rPr>
            </a:br>
            <a:br>
              <a:rPr lang="en-GB" sz="3000" dirty="0">
                <a:solidFill>
                  <a:srgbClr val="FFFF00"/>
                </a:solidFill>
                <a:latin typeface="Arial"/>
                <a:ea typeface="Meiryo"/>
                <a:cs typeface="Arial"/>
              </a:rPr>
            </a:br>
            <a:br>
              <a:rPr lang="en-GB" sz="3000" dirty="0">
                <a:solidFill>
                  <a:srgbClr val="FFFF00"/>
                </a:solidFill>
                <a:latin typeface="Arial"/>
                <a:ea typeface="Meiryo"/>
                <a:cs typeface="Arial"/>
              </a:rPr>
            </a:br>
            <a:br>
              <a:rPr lang="en-GB" sz="3000" dirty="0">
                <a:solidFill>
                  <a:srgbClr val="FFFF00"/>
                </a:solidFill>
                <a:latin typeface="Arial"/>
                <a:ea typeface="Meiryo"/>
                <a:cs typeface="Arial"/>
              </a:rPr>
            </a:br>
            <a:br>
              <a:rPr lang="en-GB" sz="3000" dirty="0">
                <a:solidFill>
                  <a:srgbClr val="FFFF00"/>
                </a:solidFill>
                <a:latin typeface="Arial"/>
                <a:ea typeface="Meiryo"/>
                <a:cs typeface="Arial"/>
              </a:rPr>
            </a:br>
            <a:br>
              <a:rPr lang="en-GB" sz="3000" dirty="0">
                <a:solidFill>
                  <a:srgbClr val="FFFF00"/>
                </a:solidFill>
                <a:latin typeface="Arial"/>
                <a:ea typeface="Meiryo"/>
                <a:cs typeface="Arial"/>
              </a:rPr>
            </a:br>
            <a:br>
              <a:rPr lang="en-GB" sz="3000" dirty="0">
                <a:solidFill>
                  <a:srgbClr val="FFFF00"/>
                </a:solidFill>
                <a:latin typeface="Arial"/>
                <a:ea typeface="Meiryo"/>
                <a:cs typeface="Arial"/>
              </a:rPr>
            </a:br>
            <a:br>
              <a:rPr lang="en-GB" sz="3000" dirty="0">
                <a:solidFill>
                  <a:srgbClr val="FFFF00"/>
                </a:solidFill>
                <a:latin typeface="Arial"/>
                <a:ea typeface="Meiryo"/>
                <a:cs typeface="Arial"/>
              </a:rPr>
            </a:br>
            <a:br>
              <a:rPr lang="en-GB" sz="3000" dirty="0">
                <a:solidFill>
                  <a:srgbClr val="FFFF00"/>
                </a:solidFill>
                <a:latin typeface="Arial"/>
                <a:ea typeface="Meiryo"/>
                <a:cs typeface="Arial"/>
              </a:rPr>
            </a:br>
            <a:br>
              <a:rPr lang="en-GB" sz="3000" dirty="0">
                <a:solidFill>
                  <a:srgbClr val="FFFF00"/>
                </a:solidFill>
                <a:latin typeface="Arial"/>
                <a:ea typeface="Meiryo"/>
                <a:cs typeface="Arial"/>
              </a:rPr>
            </a:br>
            <a:br>
              <a:rPr lang="en-GB" sz="3000" dirty="0">
                <a:solidFill>
                  <a:srgbClr val="FFFF00"/>
                </a:solidFill>
                <a:latin typeface="Arial"/>
                <a:ea typeface="Meiryo"/>
                <a:cs typeface="Arial"/>
              </a:rPr>
            </a:br>
            <a:br>
              <a:rPr lang="en-GB" sz="3000" dirty="0">
                <a:solidFill>
                  <a:srgbClr val="FFFF00"/>
                </a:solidFill>
                <a:latin typeface="Arial"/>
                <a:ea typeface="Meiryo"/>
                <a:cs typeface="Arial"/>
              </a:rPr>
            </a:br>
            <a:r>
              <a:rPr lang="en-GB" sz="3000" dirty="0">
                <a:solidFill>
                  <a:srgbClr val="FFFF00"/>
                </a:solidFill>
                <a:latin typeface="Arial"/>
                <a:ea typeface="Meiryo"/>
                <a:cs typeface="Arial"/>
              </a:rPr>
              <a:t>DR. Gregory Cowan</a:t>
            </a:r>
            <a:br>
              <a:rPr lang="en-GB" sz="3000" dirty="0">
                <a:solidFill>
                  <a:srgbClr val="FFFF00"/>
                </a:solidFill>
                <a:latin typeface="Arial"/>
                <a:ea typeface="Meiryo"/>
                <a:cs typeface="Arial"/>
              </a:rPr>
            </a:br>
            <a:br>
              <a:rPr lang="en-GB" sz="3000" dirty="0">
                <a:solidFill>
                  <a:srgbClr val="FFFF00"/>
                </a:solidFill>
                <a:latin typeface="Arial"/>
                <a:ea typeface="Meiryo"/>
              </a:rPr>
            </a:br>
            <a:r>
              <a:rPr lang="en-GB" sz="3000" dirty="0">
                <a:solidFill>
                  <a:srgbClr val="FFFF00"/>
                </a:solidFill>
                <a:latin typeface="Arial"/>
                <a:ea typeface="Meiryo"/>
              </a:rPr>
              <a:t>D</a:t>
            </a:r>
            <a:r>
              <a:rPr lang="en-GB" sz="3000" dirty="0">
                <a:solidFill>
                  <a:srgbClr val="FFFF00"/>
                </a:solidFill>
                <a:latin typeface="Arial"/>
                <a:ea typeface="Meiryo"/>
                <a:cs typeface="Arial"/>
              </a:rPr>
              <a:t>eveloping</a:t>
            </a:r>
            <a:br>
              <a:rPr lang="en-GB" sz="3000" dirty="0">
                <a:solidFill>
                  <a:srgbClr val="FFFF00"/>
                </a:solidFill>
                <a:latin typeface="Arial"/>
                <a:ea typeface="Meiryo"/>
                <a:cs typeface="Arial"/>
              </a:rPr>
            </a:br>
            <a:r>
              <a:rPr lang="en-GB" sz="3000" dirty="0">
                <a:solidFill>
                  <a:srgbClr val="FFFF00"/>
                </a:solidFill>
                <a:latin typeface="Arial"/>
                <a:ea typeface="Meiryo"/>
                <a:cs typeface="Arial"/>
              </a:rPr>
              <a:t> Relationships and Workplace Achievement</a:t>
            </a:r>
            <a:br>
              <a:rPr lang="en-GB" sz="3000" dirty="0">
                <a:solidFill>
                  <a:srgbClr val="FFFF00"/>
                </a:solidFill>
                <a:latin typeface="Arial"/>
                <a:ea typeface="Meiryo"/>
                <a:cs typeface="Arial"/>
              </a:rPr>
            </a:br>
            <a:r>
              <a:rPr lang="en-GB" sz="3000" dirty="0">
                <a:solidFill>
                  <a:srgbClr val="FFFF00"/>
                </a:solidFill>
                <a:latin typeface="Arial"/>
                <a:ea typeface="Meiryo"/>
                <a:cs typeface="Arial"/>
              </a:rPr>
              <a:t>BMSW 5102</a:t>
            </a:r>
            <a:br>
              <a:rPr lang="en-GB" sz="3000" dirty="0">
                <a:solidFill>
                  <a:srgbClr val="FFFF00"/>
                </a:solidFill>
                <a:latin typeface="Arial"/>
                <a:ea typeface="Meiryo"/>
                <a:cs typeface="Arial"/>
              </a:rPr>
            </a:br>
            <a:br>
              <a:rPr lang="en-GB" sz="3000" dirty="0">
                <a:solidFill>
                  <a:srgbClr val="FFFF00"/>
                </a:solidFill>
                <a:latin typeface="Arial"/>
                <a:ea typeface="Meiryo"/>
                <a:cs typeface="Arial"/>
              </a:rPr>
            </a:br>
            <a:r>
              <a:rPr lang="en-GB" sz="3600" dirty="0">
                <a:solidFill>
                  <a:srgbClr val="FFC000"/>
                </a:solidFill>
              </a:rPr>
              <a:t>‘Training and Development needs for a HR officer’ </a:t>
            </a:r>
            <a:endParaRPr lang="en-GB" sz="3600" dirty="0">
              <a:solidFill>
                <a:srgbClr val="FFC000"/>
              </a:solidFill>
              <a:latin typeface="Arial"/>
              <a:ea typeface="Meiryo"/>
              <a:cs typeface="Arial"/>
            </a:endParaRPr>
          </a:p>
        </p:txBody>
      </p:sp>
      <p:sp>
        <p:nvSpPr>
          <p:cNvPr id="3" name="Subtitle 2">
            <a:extLst>
              <a:ext uri="{FF2B5EF4-FFF2-40B4-BE49-F238E27FC236}">
                <a16:creationId xmlns:a16="http://schemas.microsoft.com/office/drawing/2014/main" id="{8ACC1467-0100-4AAC-A266-DF1FB77E32F4}"/>
              </a:ext>
            </a:extLst>
          </p:cNvPr>
          <p:cNvSpPr>
            <a:spLocks noGrp="1"/>
          </p:cNvSpPr>
          <p:nvPr>
            <p:ph type="subTitle" idx="1"/>
          </p:nvPr>
        </p:nvSpPr>
        <p:spPr>
          <a:xfrm>
            <a:off x="717755" y="599768"/>
            <a:ext cx="4906297" cy="1718429"/>
          </a:xfrm>
        </p:spPr>
        <p:txBody>
          <a:bodyPr>
            <a:noAutofit/>
          </a:bodyPr>
          <a:lstStyle/>
          <a:p>
            <a:r>
              <a:rPr lang="en-GB" sz="4400" dirty="0">
                <a:solidFill>
                  <a:schemeClr val="tx2">
                    <a:lumMod val="50000"/>
                  </a:schemeClr>
                </a:solidFill>
                <a:latin typeface="Arial" panose="020B0604020202020204" pitchFamily="34" charset="0"/>
                <a:ea typeface="Meiryo"/>
                <a:cs typeface="Arial" panose="020B0604020202020204" pitchFamily="34" charset="0"/>
              </a:rPr>
              <a:t>Laszlo Gamsz</a:t>
            </a:r>
          </a:p>
          <a:p>
            <a:r>
              <a:rPr lang="en-GB" sz="4400" dirty="0">
                <a:solidFill>
                  <a:schemeClr val="tx2">
                    <a:lumMod val="50000"/>
                  </a:schemeClr>
                </a:solidFill>
                <a:latin typeface="Arial" panose="020B0604020202020204" pitchFamily="34" charset="0"/>
                <a:ea typeface="Meiryo"/>
                <a:cs typeface="Arial" panose="020B0604020202020204" pitchFamily="34" charset="0"/>
              </a:rPr>
              <a:t>1922117</a:t>
            </a:r>
          </a:p>
        </p:txBody>
      </p:sp>
    </p:spTree>
    <p:extLst>
      <p:ext uri="{BB962C8B-B14F-4D97-AF65-F5344CB8AC3E}">
        <p14:creationId xmlns:p14="http://schemas.microsoft.com/office/powerpoint/2010/main" val="1764083060"/>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en-GB" dirty="0"/>
              <a:t>Pimento Connection Ltd</a:t>
            </a:r>
          </a:p>
        </p:txBody>
      </p:sp>
      <p:sp>
        <p:nvSpPr>
          <p:cNvPr id="3" name="Tartalom helye 2"/>
          <p:cNvSpPr>
            <a:spLocks noGrp="1"/>
          </p:cNvSpPr>
          <p:nvPr>
            <p:ph idx="1"/>
          </p:nvPr>
        </p:nvSpPr>
        <p:spPr>
          <a:xfrm>
            <a:off x="924232" y="1504335"/>
            <a:ext cx="10580380" cy="4955459"/>
          </a:xfrm>
        </p:spPr>
        <p:txBody>
          <a:bodyPr/>
          <a:lstStyle/>
          <a:p>
            <a:r>
              <a:rPr lang="en-GB" sz="2400" dirty="0">
                <a:latin typeface="Arial" panose="020B0604020202020204" pitchFamily="34" charset="0"/>
                <a:cs typeface="Arial" panose="020B0604020202020204" pitchFamily="34" charset="0"/>
              </a:rPr>
              <a:t>Pimento Connection Ltd - Head hunting and recruitment.</a:t>
            </a:r>
          </a:p>
          <a:p>
            <a:r>
              <a:rPr lang="en-GB" sz="2400" dirty="0">
                <a:latin typeface="Arial" panose="020B0604020202020204" pitchFamily="34" charset="0"/>
                <a:cs typeface="Arial" panose="020B0604020202020204" pitchFamily="34" charset="0"/>
              </a:rPr>
              <a:t>Foster &amp; Partners contract – Luxury Residential Apartment Concierge &amp; Security Service.</a:t>
            </a:r>
          </a:p>
          <a:p>
            <a:r>
              <a:rPr lang="en-GB" sz="2400" dirty="0">
                <a:latin typeface="Arial" panose="020B0604020202020204" pitchFamily="34" charset="0"/>
                <a:cs typeface="Arial" panose="020B0604020202020204" pitchFamily="34" charset="0"/>
              </a:rPr>
              <a:t>  Power Station Development – Luxury Apartments for 30.000.- people. </a:t>
            </a:r>
          </a:p>
          <a:p>
            <a:r>
              <a:rPr lang="en-GB" sz="2400" dirty="0">
                <a:latin typeface="Arial" panose="020B0604020202020204" pitchFamily="34" charset="0"/>
                <a:cs typeface="Arial" panose="020B0604020202020204" pitchFamily="34" charset="0"/>
              </a:rPr>
              <a:t>Enhanced HR activity for staff recruitment.</a:t>
            </a:r>
          </a:p>
          <a:p>
            <a:pPr marL="0" indent="0">
              <a:buNone/>
            </a:pPr>
            <a:endParaRPr lang="en-GB" dirty="0"/>
          </a:p>
        </p:txBody>
      </p:sp>
    </p:spTree>
    <p:extLst>
      <p:ext uri="{BB962C8B-B14F-4D97-AF65-F5344CB8AC3E}">
        <p14:creationId xmlns:p14="http://schemas.microsoft.com/office/powerpoint/2010/main" val="29114135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ím 3"/>
          <p:cNvSpPr>
            <a:spLocks noGrp="1"/>
          </p:cNvSpPr>
          <p:nvPr>
            <p:ph type="title"/>
          </p:nvPr>
        </p:nvSpPr>
        <p:spPr>
          <a:xfrm>
            <a:off x="1043807" y="446088"/>
            <a:ext cx="9653689" cy="976312"/>
          </a:xfrm>
        </p:spPr>
        <p:txBody>
          <a:bodyPr>
            <a:noAutofit/>
          </a:bodyPr>
          <a:lstStyle/>
          <a:p>
            <a:r>
              <a:rPr lang="en-GB" sz="2800" dirty="0">
                <a:latin typeface="Arial" panose="020B0604020202020204" pitchFamily="34" charset="0"/>
                <a:cs typeface="Arial" panose="020B0604020202020204" pitchFamily="34" charset="0"/>
              </a:rPr>
              <a:t>My required  knowledge, skills and behaviour, (KSB) as HR Officer of the Pimento Ltd.</a:t>
            </a:r>
          </a:p>
        </p:txBody>
      </p:sp>
      <p:sp>
        <p:nvSpPr>
          <p:cNvPr id="6" name="Szöveg helye 5"/>
          <p:cNvSpPr>
            <a:spLocks noGrp="1"/>
          </p:cNvSpPr>
          <p:nvPr>
            <p:ph type="body" sz="half" idx="2"/>
          </p:nvPr>
        </p:nvSpPr>
        <p:spPr>
          <a:xfrm>
            <a:off x="1140542" y="1598612"/>
            <a:ext cx="10117393" cy="7732423"/>
          </a:xfrm>
        </p:spPr>
        <p:txBody>
          <a:bodyPr>
            <a:normAutofit/>
          </a:bodyPr>
          <a:lstStyle/>
          <a:p>
            <a:pPr marL="285750" indent="-285750">
              <a:buFontTx/>
              <a:buChar char="-"/>
            </a:pPr>
            <a:r>
              <a:rPr lang="en-GB" sz="3600" dirty="0">
                <a:solidFill>
                  <a:srgbClr val="FF0000"/>
                </a:solidFill>
                <a:latin typeface="Arial" panose="020B0604020202020204" pitchFamily="34" charset="0"/>
                <a:cs typeface="Arial" panose="020B0604020202020204" pitchFamily="34" charset="0"/>
              </a:rPr>
              <a:t>Excellent communication</a:t>
            </a:r>
          </a:p>
          <a:p>
            <a:r>
              <a:rPr lang="en-GB" sz="2400" dirty="0">
                <a:solidFill>
                  <a:srgbClr val="0070C0"/>
                </a:solidFill>
                <a:latin typeface="Arial" panose="020B0604020202020204" pitchFamily="34" charset="0"/>
                <a:cs typeface="Arial" panose="020B0604020202020204" pitchFamily="34" charset="0"/>
              </a:rPr>
              <a:t>Clear writing</a:t>
            </a:r>
          </a:p>
          <a:p>
            <a:r>
              <a:rPr lang="en-GB" sz="2400" dirty="0">
                <a:solidFill>
                  <a:srgbClr val="0070C0"/>
                </a:solidFill>
                <a:latin typeface="Arial" panose="020B0604020202020204" pitchFamily="34" charset="0"/>
                <a:cs typeface="Arial" panose="020B0604020202020204" pitchFamily="34" charset="0"/>
              </a:rPr>
              <a:t>Conflict management</a:t>
            </a:r>
          </a:p>
          <a:p>
            <a:r>
              <a:rPr lang="en-GB" sz="2400" dirty="0">
                <a:solidFill>
                  <a:srgbClr val="0070C0"/>
                </a:solidFill>
                <a:latin typeface="Arial" panose="020B0604020202020204" pitchFamily="34" charset="0"/>
                <a:cs typeface="Arial" panose="020B0604020202020204" pitchFamily="34" charset="0"/>
              </a:rPr>
              <a:t>Critical listening</a:t>
            </a:r>
          </a:p>
          <a:p>
            <a:r>
              <a:rPr lang="en-GB" sz="2400" dirty="0">
                <a:solidFill>
                  <a:srgbClr val="0070C0"/>
                </a:solidFill>
                <a:latin typeface="Arial" panose="020B0604020202020204" pitchFamily="34" charset="0"/>
                <a:cs typeface="Arial" panose="020B0604020202020204" pitchFamily="34" charset="0"/>
              </a:rPr>
              <a:t>Trustworthiness</a:t>
            </a:r>
          </a:p>
          <a:p>
            <a:r>
              <a:rPr lang="en-GB" sz="2400" dirty="0">
                <a:solidFill>
                  <a:srgbClr val="0070C0"/>
                </a:solidFill>
                <a:latin typeface="Arial" panose="020B0604020202020204" pitchFamily="34" charset="0"/>
                <a:cs typeface="Arial" panose="020B0604020202020204" pitchFamily="34" charset="0"/>
              </a:rPr>
              <a:t>Give Credit</a:t>
            </a:r>
          </a:p>
          <a:p>
            <a:endParaRPr lang="en-GB" sz="2400" dirty="0">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14458682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2" name="Téglalap 1"/>
          <p:cNvSpPr/>
          <p:nvPr/>
        </p:nvSpPr>
        <p:spPr>
          <a:xfrm>
            <a:off x="3054504" y="2444234"/>
            <a:ext cx="6660798" cy="461665"/>
          </a:xfrm>
          <a:prstGeom prst="rect">
            <a:avLst/>
          </a:prstGeom>
        </p:spPr>
        <p:txBody>
          <a:bodyPr wrap="none">
            <a:spAutoFit/>
          </a:bodyPr>
          <a:lstStyle/>
          <a:p>
            <a:pPr marL="324000" indent="-432000">
              <a:spcBef>
                <a:spcPts val="600"/>
              </a:spcBef>
              <a:buFont typeface="Wingdings 3" panose="05040102010807070707" pitchFamily="18" charset="2"/>
              <a:buChar char=""/>
            </a:pPr>
            <a:r>
              <a:rPr lang="en-GB" sz="2400" dirty="0">
                <a:solidFill>
                  <a:schemeClr val="tx1">
                    <a:lumMod val="75000"/>
                    <a:lumOff val="25000"/>
                  </a:schemeClr>
                </a:solidFill>
                <a:cs typeface="Arial" panose="020B0604020202020204" pitchFamily="34" charset="0"/>
              </a:rPr>
              <a:t>Psychology, personal and organisational</a:t>
            </a:r>
            <a:endParaRPr lang="en-GB" sz="2400" u="sng" dirty="0">
              <a:solidFill>
                <a:schemeClr val="tx1">
                  <a:lumMod val="75000"/>
                  <a:lumOff val="25000"/>
                </a:schemeClr>
              </a:solidFill>
              <a:cs typeface="Arial" panose="020B0604020202020204" pitchFamily="34" charset="0"/>
            </a:endParaRPr>
          </a:p>
        </p:txBody>
      </p:sp>
      <p:sp>
        <p:nvSpPr>
          <p:cNvPr id="3" name="Téglalap 2"/>
          <p:cNvSpPr/>
          <p:nvPr/>
        </p:nvSpPr>
        <p:spPr>
          <a:xfrm>
            <a:off x="3054504" y="3521920"/>
            <a:ext cx="5149167" cy="461665"/>
          </a:xfrm>
          <a:prstGeom prst="rect">
            <a:avLst/>
          </a:prstGeom>
        </p:spPr>
        <p:txBody>
          <a:bodyPr wrap="none">
            <a:spAutoFit/>
          </a:bodyPr>
          <a:lstStyle/>
          <a:p>
            <a:pPr marL="324000" indent="-432000">
              <a:spcBef>
                <a:spcPts val="600"/>
              </a:spcBef>
              <a:buFont typeface="Wingdings 3" panose="05040102010807070707" pitchFamily="18" charset="2"/>
              <a:buChar char=""/>
            </a:pPr>
            <a:r>
              <a:rPr lang="en-GB" sz="2400" dirty="0">
                <a:solidFill>
                  <a:schemeClr val="tx1">
                    <a:lumMod val="75000"/>
                    <a:lumOff val="25000"/>
                  </a:schemeClr>
                </a:solidFill>
                <a:cs typeface="Arial" panose="020B0604020202020204" pitchFamily="34" charset="0"/>
              </a:rPr>
              <a:t>Accounting and bookkeeping</a:t>
            </a:r>
          </a:p>
        </p:txBody>
      </p:sp>
      <p:sp>
        <p:nvSpPr>
          <p:cNvPr id="4" name="Téglalap 3"/>
          <p:cNvSpPr/>
          <p:nvPr/>
        </p:nvSpPr>
        <p:spPr>
          <a:xfrm>
            <a:off x="3055565" y="4599606"/>
            <a:ext cx="2119491" cy="461665"/>
          </a:xfrm>
          <a:prstGeom prst="rect">
            <a:avLst/>
          </a:prstGeom>
        </p:spPr>
        <p:txBody>
          <a:bodyPr wrap="none">
            <a:spAutoFit/>
          </a:bodyPr>
          <a:lstStyle/>
          <a:p>
            <a:pPr marL="324000" indent="-432000">
              <a:spcBef>
                <a:spcPts val="600"/>
              </a:spcBef>
              <a:buFont typeface="Wingdings 3" panose="05040102010807070707" pitchFamily="18" charset="2"/>
              <a:buChar char=""/>
            </a:pPr>
            <a:r>
              <a:rPr lang="en-GB" sz="2400" dirty="0">
                <a:solidFill>
                  <a:schemeClr val="tx1">
                    <a:lumMod val="75000"/>
                    <a:lumOff val="25000"/>
                  </a:schemeClr>
                </a:solidFill>
                <a:cs typeface="Arial" panose="020B0604020202020204" pitchFamily="34" charset="0"/>
              </a:rPr>
              <a:t>Marketing</a:t>
            </a:r>
            <a:endParaRPr lang="hu-HU" sz="2400" dirty="0">
              <a:solidFill>
                <a:schemeClr val="tx1">
                  <a:lumMod val="75000"/>
                  <a:lumOff val="25000"/>
                </a:schemeClr>
              </a:solidFill>
            </a:endParaRPr>
          </a:p>
        </p:txBody>
      </p:sp>
      <p:sp>
        <p:nvSpPr>
          <p:cNvPr id="5" name="Téglalap 4"/>
          <p:cNvSpPr/>
          <p:nvPr/>
        </p:nvSpPr>
        <p:spPr>
          <a:xfrm>
            <a:off x="3054504" y="1366548"/>
            <a:ext cx="7396577" cy="461665"/>
          </a:xfrm>
          <a:prstGeom prst="rect">
            <a:avLst/>
          </a:prstGeom>
        </p:spPr>
        <p:txBody>
          <a:bodyPr wrap="none">
            <a:spAutoFit/>
          </a:bodyPr>
          <a:lstStyle/>
          <a:p>
            <a:pPr marL="324000" indent="-432000">
              <a:spcBef>
                <a:spcPts val="600"/>
              </a:spcBef>
              <a:buFont typeface="Wingdings 3" panose="05040102010807070707" pitchFamily="18" charset="2"/>
              <a:buChar char=""/>
            </a:pPr>
            <a:r>
              <a:rPr lang="hu-HU" sz="2400" dirty="0">
                <a:solidFill>
                  <a:schemeClr val="tx1">
                    <a:lumMod val="75000"/>
                    <a:lumOff val="25000"/>
                  </a:schemeClr>
                </a:solidFill>
                <a:cs typeface="Arial" panose="020B0604020202020204" pitchFamily="34" charset="0"/>
              </a:rPr>
              <a:t>G</a:t>
            </a:r>
            <a:r>
              <a:rPr lang="en-GB" sz="2400" dirty="0" err="1">
                <a:solidFill>
                  <a:schemeClr val="tx1">
                    <a:lumMod val="75000"/>
                    <a:lumOff val="25000"/>
                  </a:schemeClr>
                </a:solidFill>
                <a:cs typeface="Arial" panose="020B0604020202020204" pitchFamily="34" charset="0"/>
              </a:rPr>
              <a:t>ood</a:t>
            </a:r>
            <a:r>
              <a:rPr lang="en-GB" sz="2400" dirty="0">
                <a:solidFill>
                  <a:schemeClr val="tx1">
                    <a:lumMod val="75000"/>
                    <a:lumOff val="25000"/>
                  </a:schemeClr>
                </a:solidFill>
                <a:cs typeface="Arial" panose="020B0604020202020204" pitchFamily="34" charset="0"/>
              </a:rPr>
              <a:t> knowledge about behavioural science</a:t>
            </a:r>
          </a:p>
        </p:txBody>
      </p:sp>
    </p:spTree>
    <p:extLst>
      <p:ext uri="{BB962C8B-B14F-4D97-AF65-F5344CB8AC3E}">
        <p14:creationId xmlns:p14="http://schemas.microsoft.com/office/powerpoint/2010/main" val="232395398"/>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ppt_x"/>
                                          </p:val>
                                        </p:tav>
                                        <p:tav tm="100000">
                                          <p:val>
                                            <p:strVal val="#ppt_x"/>
                                          </p:val>
                                        </p:tav>
                                      </p:tavLst>
                                    </p:anim>
                                    <p:anim calcmode="lin" valueType="num">
                                      <p:cBhvr additive="base">
                                        <p:cTn id="2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3048962" y="1371002"/>
            <a:ext cx="6649577" cy="461665"/>
          </a:xfrm>
          <a:prstGeom prst="rect">
            <a:avLst/>
          </a:prstGeom>
        </p:spPr>
        <p:txBody>
          <a:bodyPr wrap="none">
            <a:spAutoFit/>
          </a:bodyPr>
          <a:lstStyle/>
          <a:p>
            <a:pPr marL="342900" indent="-432000">
              <a:buFont typeface="Wingdings 3" panose="05040102010807070707" pitchFamily="18" charset="2"/>
              <a:buChar char=""/>
            </a:pPr>
            <a:r>
              <a:rPr lang="en-GB" sz="2400" dirty="0">
                <a:solidFill>
                  <a:schemeClr val="tx1">
                    <a:lumMod val="75000"/>
                    <a:lumOff val="25000"/>
                  </a:schemeClr>
                </a:solidFill>
                <a:cs typeface="Arial" panose="020B0604020202020204" pitchFamily="34" charset="0"/>
              </a:rPr>
              <a:t>Understand the company business goals</a:t>
            </a:r>
          </a:p>
        </p:txBody>
      </p:sp>
      <p:sp>
        <p:nvSpPr>
          <p:cNvPr id="3" name="Téglalap 2"/>
          <p:cNvSpPr/>
          <p:nvPr/>
        </p:nvSpPr>
        <p:spPr>
          <a:xfrm>
            <a:off x="3048962" y="2441115"/>
            <a:ext cx="6069290" cy="461665"/>
          </a:xfrm>
          <a:prstGeom prst="rect">
            <a:avLst/>
          </a:prstGeom>
        </p:spPr>
        <p:txBody>
          <a:bodyPr wrap="none">
            <a:spAutoFit/>
          </a:bodyPr>
          <a:lstStyle/>
          <a:p>
            <a:pPr marL="342900" indent="-432000">
              <a:buFont typeface="Wingdings 3" panose="05040102010807070707" pitchFamily="18" charset="2"/>
              <a:buChar char=""/>
            </a:pPr>
            <a:r>
              <a:rPr lang="en-GB" sz="2400" dirty="0">
                <a:solidFill>
                  <a:schemeClr val="tx1">
                    <a:lumMod val="75000"/>
                    <a:lumOff val="25000"/>
                  </a:schemeClr>
                </a:solidFill>
                <a:cs typeface="Arial" panose="020B0604020202020204" pitchFamily="34" charset="0"/>
              </a:rPr>
              <a:t>Increase Organisational adaptability</a:t>
            </a:r>
          </a:p>
        </p:txBody>
      </p:sp>
      <p:sp>
        <p:nvSpPr>
          <p:cNvPr id="5" name="Téglalap 4"/>
          <p:cNvSpPr/>
          <p:nvPr/>
        </p:nvSpPr>
        <p:spPr>
          <a:xfrm>
            <a:off x="3048962" y="3511228"/>
            <a:ext cx="6707285" cy="461665"/>
          </a:xfrm>
          <a:prstGeom prst="rect">
            <a:avLst/>
          </a:prstGeom>
        </p:spPr>
        <p:txBody>
          <a:bodyPr wrap="none">
            <a:spAutoFit/>
          </a:bodyPr>
          <a:lstStyle/>
          <a:p>
            <a:pPr marL="342900" indent="-432000">
              <a:buFont typeface="Wingdings 3" panose="05040102010807070707" pitchFamily="18" charset="2"/>
              <a:buChar char=""/>
            </a:pPr>
            <a:r>
              <a:rPr lang="en-GB" sz="2400" dirty="0">
                <a:solidFill>
                  <a:schemeClr val="tx1">
                    <a:lumMod val="75000"/>
                    <a:lumOff val="25000"/>
                  </a:schemeClr>
                </a:solidFill>
                <a:cs typeface="Arial" panose="020B0604020202020204" pitchFamily="34" charset="0"/>
              </a:rPr>
              <a:t>Monitor and increase employee wellness</a:t>
            </a:r>
          </a:p>
        </p:txBody>
      </p:sp>
      <p:pic>
        <p:nvPicPr>
          <p:cNvPr id="1027" name="Kép 2" descr="Human Resource Management"/>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4295720" y="4327625"/>
            <a:ext cx="3575773" cy="21904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85918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3043375" y="1373970"/>
            <a:ext cx="3323346" cy="461665"/>
          </a:xfrm>
          <a:prstGeom prst="rect">
            <a:avLst/>
          </a:prstGeom>
        </p:spPr>
        <p:txBody>
          <a:bodyPr wrap="none">
            <a:spAutoFit/>
          </a:bodyPr>
          <a:lstStyle/>
          <a:p>
            <a:pPr marL="342900" indent="-432000">
              <a:buFont typeface="Wingdings 3" panose="05040102010807070707" pitchFamily="18" charset="2"/>
              <a:buChar char=""/>
            </a:pPr>
            <a:r>
              <a:rPr lang="en-GB" sz="2400" dirty="0">
                <a:solidFill>
                  <a:schemeClr val="tx1">
                    <a:lumMod val="75000"/>
                    <a:lumOff val="25000"/>
                  </a:schemeClr>
                </a:solidFill>
                <a:cs typeface="Arial" panose="020B0604020202020204" pitchFamily="34" charset="0"/>
              </a:rPr>
              <a:t>Knowledge of law</a:t>
            </a:r>
          </a:p>
        </p:txBody>
      </p:sp>
      <p:sp>
        <p:nvSpPr>
          <p:cNvPr id="3" name="Téglalap 2"/>
          <p:cNvSpPr/>
          <p:nvPr/>
        </p:nvSpPr>
        <p:spPr>
          <a:xfrm>
            <a:off x="3043375" y="2465015"/>
            <a:ext cx="3058851" cy="461665"/>
          </a:xfrm>
          <a:prstGeom prst="rect">
            <a:avLst/>
          </a:prstGeom>
        </p:spPr>
        <p:txBody>
          <a:bodyPr wrap="none">
            <a:spAutoFit/>
          </a:bodyPr>
          <a:lstStyle/>
          <a:p>
            <a:pPr marL="342900" indent="-432000">
              <a:buFont typeface="Wingdings 3" panose="05040102010807070707" pitchFamily="18" charset="2"/>
              <a:buChar char=""/>
            </a:pPr>
            <a:r>
              <a:rPr lang="en-GB" sz="2400" dirty="0">
                <a:solidFill>
                  <a:schemeClr val="tx1">
                    <a:lumMod val="75000"/>
                    <a:lumOff val="25000"/>
                  </a:schemeClr>
                </a:solidFill>
                <a:cs typeface="Arial" panose="020B0604020202020204" pitchFamily="34" charset="0"/>
              </a:rPr>
              <a:t>Data processing</a:t>
            </a:r>
          </a:p>
        </p:txBody>
      </p:sp>
      <p:pic>
        <p:nvPicPr>
          <p:cNvPr id="6" name="Kép 6" descr="Why Human Resources Management Is Important For Every Organization"/>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3043375" y="3533266"/>
            <a:ext cx="5061534" cy="29330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224033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en-US" dirty="0"/>
              <a:t>Required trainings for the role:</a:t>
            </a:r>
            <a:endParaRPr lang="hu-HU" dirty="0"/>
          </a:p>
        </p:txBody>
      </p:sp>
      <p:sp>
        <p:nvSpPr>
          <p:cNvPr id="3" name="Tartalom helye 2"/>
          <p:cNvSpPr>
            <a:spLocks noGrp="1"/>
          </p:cNvSpPr>
          <p:nvPr>
            <p:ph idx="1"/>
          </p:nvPr>
        </p:nvSpPr>
        <p:spPr/>
        <p:txBody>
          <a:bodyPr/>
          <a:lstStyle/>
          <a:p>
            <a:r>
              <a:rPr lang="en-US" dirty="0"/>
              <a:t>Learning and development plan.</a:t>
            </a:r>
          </a:p>
          <a:p>
            <a:endParaRPr lang="en-US" dirty="0"/>
          </a:p>
          <a:p>
            <a:r>
              <a:rPr lang="en-US" dirty="0"/>
              <a:t>The aims of the learning and development plan.</a:t>
            </a:r>
          </a:p>
          <a:p>
            <a:endParaRPr lang="en-US" dirty="0"/>
          </a:p>
          <a:p>
            <a:r>
              <a:rPr lang="en-US" dirty="0"/>
              <a:t>Create a learning culture and promoting individual learning</a:t>
            </a:r>
          </a:p>
          <a:p>
            <a:endParaRPr lang="hu-HU" dirty="0"/>
          </a:p>
        </p:txBody>
      </p:sp>
      <p:pic>
        <p:nvPicPr>
          <p:cNvPr id="4" name="Kép 3"/>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5115043" y="4359046"/>
            <a:ext cx="3863738" cy="2204822"/>
          </a:xfrm>
          <a:prstGeom prst="rect">
            <a:avLst/>
          </a:prstGeom>
        </p:spPr>
      </p:pic>
    </p:spTree>
    <p:extLst>
      <p:ext uri="{BB962C8B-B14F-4D97-AF65-F5344CB8AC3E}">
        <p14:creationId xmlns:p14="http://schemas.microsoft.com/office/powerpoint/2010/main" val="23670125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noAutofit/>
          </a:bodyPr>
          <a:lstStyle/>
          <a:p>
            <a:r>
              <a:rPr lang="en-US" sz="2800" dirty="0"/>
              <a:t>Required trainings for the role:</a:t>
            </a:r>
          </a:p>
        </p:txBody>
      </p:sp>
      <p:sp>
        <p:nvSpPr>
          <p:cNvPr id="3" name="Szöveg helye 2"/>
          <p:cNvSpPr>
            <a:spLocks noGrp="1"/>
          </p:cNvSpPr>
          <p:nvPr>
            <p:ph type="body" idx="1"/>
          </p:nvPr>
        </p:nvSpPr>
        <p:spPr>
          <a:xfrm>
            <a:off x="2589212" y="1972703"/>
            <a:ext cx="8915399" cy="576262"/>
          </a:xfrm>
        </p:spPr>
        <p:txBody>
          <a:bodyPr/>
          <a:lstStyle/>
          <a:p>
            <a:r>
              <a:rPr lang="en-US" sz="2000" dirty="0"/>
              <a:t>The Professional Development Scheme (PDS) has four parts:</a:t>
            </a:r>
          </a:p>
        </p:txBody>
      </p:sp>
      <p:sp>
        <p:nvSpPr>
          <p:cNvPr id="4" name="Tartalom helye 3"/>
          <p:cNvSpPr>
            <a:spLocks noGrp="1"/>
          </p:cNvSpPr>
          <p:nvPr>
            <p:ph sz="half" idx="2"/>
          </p:nvPr>
        </p:nvSpPr>
        <p:spPr>
          <a:xfrm>
            <a:off x="2589212" y="2548966"/>
            <a:ext cx="8915399" cy="3354060"/>
          </a:xfrm>
        </p:spPr>
        <p:txBody>
          <a:bodyPr/>
          <a:lstStyle/>
          <a:p>
            <a:r>
              <a:rPr lang="en-US" dirty="0"/>
              <a:t>Core management</a:t>
            </a:r>
          </a:p>
          <a:p>
            <a:r>
              <a:rPr lang="en-US" dirty="0"/>
              <a:t>People management and development</a:t>
            </a:r>
          </a:p>
          <a:p>
            <a:r>
              <a:rPr lang="en-US" dirty="0"/>
              <a:t>Specialist and generalist personnel and development</a:t>
            </a:r>
          </a:p>
          <a:p>
            <a:r>
              <a:rPr lang="en-US" dirty="0"/>
              <a:t>Applied personnel and development</a:t>
            </a:r>
          </a:p>
          <a:p>
            <a:endParaRPr lang="hu-HU" dirty="0"/>
          </a:p>
        </p:txBody>
      </p:sp>
    </p:spTree>
    <p:extLst>
      <p:ext uri="{BB962C8B-B14F-4D97-AF65-F5344CB8AC3E}">
        <p14:creationId xmlns:p14="http://schemas.microsoft.com/office/powerpoint/2010/main" val="32343147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dirty="0" err="1"/>
              <a:t>Benefits</a:t>
            </a:r>
            <a:r>
              <a:rPr lang="hu-HU" dirty="0"/>
              <a:t> of </a:t>
            </a:r>
            <a:r>
              <a:rPr lang="hu-HU" dirty="0" err="1"/>
              <a:t>my</a:t>
            </a:r>
            <a:r>
              <a:rPr lang="hu-HU" dirty="0"/>
              <a:t> </a:t>
            </a:r>
            <a:r>
              <a:rPr lang="hu-HU" dirty="0" err="1"/>
              <a:t>trainings</a:t>
            </a:r>
            <a:r>
              <a:rPr lang="hu-HU" dirty="0"/>
              <a:t>:</a:t>
            </a:r>
          </a:p>
        </p:txBody>
      </p:sp>
      <p:sp>
        <p:nvSpPr>
          <p:cNvPr id="3" name="Tartalom helye 2"/>
          <p:cNvSpPr>
            <a:spLocks noGrp="1"/>
          </p:cNvSpPr>
          <p:nvPr>
            <p:ph idx="1"/>
          </p:nvPr>
        </p:nvSpPr>
        <p:spPr/>
        <p:txBody>
          <a:bodyPr/>
          <a:lstStyle/>
          <a:p>
            <a:r>
              <a:rPr lang="en-US" dirty="0"/>
              <a:t>Fair employment practices</a:t>
            </a:r>
          </a:p>
          <a:p>
            <a:endParaRPr lang="en-US" dirty="0"/>
          </a:p>
          <a:p>
            <a:r>
              <a:rPr lang="en-US" dirty="0"/>
              <a:t>Feelings and performance</a:t>
            </a:r>
          </a:p>
          <a:p>
            <a:endParaRPr lang="en-US" dirty="0"/>
          </a:p>
          <a:p>
            <a:endParaRPr lang="hu-HU" dirty="0"/>
          </a:p>
        </p:txBody>
      </p:sp>
      <p:pic>
        <p:nvPicPr>
          <p:cNvPr id="4" name="Kép 2" descr="Human Resource Management – OXO Solution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04112" y="1815472"/>
            <a:ext cx="4000500" cy="409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003186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3043375" y="1373970"/>
            <a:ext cx="5780750" cy="738664"/>
          </a:xfrm>
          <a:prstGeom prst="rect">
            <a:avLst/>
          </a:prstGeom>
        </p:spPr>
        <p:txBody>
          <a:bodyPr wrap="none">
            <a:spAutoFit/>
          </a:bodyPr>
          <a:lstStyle/>
          <a:p>
            <a:pPr marL="342900" indent="-432000">
              <a:buFont typeface="Wingdings 3" panose="05040102010807070707" pitchFamily="18" charset="2"/>
              <a:buChar char=""/>
            </a:pPr>
            <a:r>
              <a:rPr lang="en-GB" sz="2400" dirty="0">
                <a:solidFill>
                  <a:schemeClr val="tx1">
                    <a:lumMod val="75000"/>
                    <a:lumOff val="25000"/>
                  </a:schemeClr>
                </a:solidFill>
                <a:cs typeface="Arial" panose="020B0604020202020204" pitchFamily="34" charset="0"/>
              </a:rPr>
              <a:t>Performance Management Cycle </a:t>
            </a:r>
            <a:br>
              <a:rPr lang="hu-HU" sz="2400" dirty="0">
                <a:solidFill>
                  <a:schemeClr val="tx1">
                    <a:lumMod val="75000"/>
                    <a:lumOff val="25000"/>
                  </a:schemeClr>
                </a:solidFill>
                <a:cs typeface="Arial" panose="020B0604020202020204" pitchFamily="34" charset="0"/>
              </a:rPr>
            </a:br>
            <a:r>
              <a:rPr lang="en-GB" dirty="0">
                <a:solidFill>
                  <a:schemeClr val="tx1">
                    <a:lumMod val="75000"/>
                    <a:lumOff val="25000"/>
                  </a:schemeClr>
                </a:solidFill>
                <a:cs typeface="Arial" panose="020B0604020202020204" pitchFamily="34" charset="0"/>
              </a:rPr>
              <a:t>(Animations see in appendix)</a:t>
            </a:r>
          </a:p>
        </p:txBody>
      </p:sp>
      <p:sp>
        <p:nvSpPr>
          <p:cNvPr id="3" name="Téglalap 2"/>
          <p:cNvSpPr/>
          <p:nvPr/>
        </p:nvSpPr>
        <p:spPr>
          <a:xfrm>
            <a:off x="3043375" y="2465015"/>
            <a:ext cx="3058851" cy="461665"/>
          </a:xfrm>
          <a:prstGeom prst="rect">
            <a:avLst/>
          </a:prstGeom>
        </p:spPr>
        <p:txBody>
          <a:bodyPr wrap="none">
            <a:spAutoFit/>
          </a:bodyPr>
          <a:lstStyle/>
          <a:p>
            <a:pPr marL="342900" indent="-432000">
              <a:buFont typeface="Wingdings 3" panose="05040102010807070707" pitchFamily="18" charset="2"/>
              <a:buChar char=""/>
            </a:pPr>
            <a:r>
              <a:rPr lang="en-GB" sz="2400" dirty="0">
                <a:solidFill>
                  <a:schemeClr val="tx1">
                    <a:lumMod val="75000"/>
                    <a:lumOff val="25000"/>
                  </a:schemeClr>
                </a:solidFill>
                <a:cs typeface="Arial" panose="020B0604020202020204" pitchFamily="34" charset="0"/>
              </a:rPr>
              <a:t>Data processing</a:t>
            </a:r>
          </a:p>
        </p:txBody>
      </p:sp>
      <p:pic>
        <p:nvPicPr>
          <p:cNvPr id="4" name="Kép 3"/>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6843329" y="3520138"/>
            <a:ext cx="4557373" cy="2580315"/>
          </a:xfrm>
          <a:prstGeom prst="rect">
            <a:avLst/>
          </a:prstGeom>
        </p:spPr>
      </p:pic>
    </p:spTree>
    <p:extLst>
      <p:ext uri="{BB962C8B-B14F-4D97-AF65-F5344CB8AC3E}">
        <p14:creationId xmlns:p14="http://schemas.microsoft.com/office/powerpoint/2010/main" val="632881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A8864713-63E1-410D-AF8E-69358ECEBC87}"/>
              </a:ext>
            </a:extLst>
          </p:cNvPr>
          <p:cNvSpPr>
            <a:spLocks noGrp="1"/>
          </p:cNvSpPr>
          <p:nvPr>
            <p:ph type="body" sz="half" idx="2"/>
          </p:nvPr>
        </p:nvSpPr>
        <p:spPr>
          <a:xfrm>
            <a:off x="533400" y="304800"/>
            <a:ext cx="11087100" cy="6413500"/>
          </a:xfrm>
        </p:spPr>
        <p:txBody>
          <a:bodyPr/>
          <a:lstStyle/>
          <a:p>
            <a:endParaRPr lang="en-GB" dirty="0"/>
          </a:p>
          <a:p>
            <a:endParaRPr lang="en-GB" dirty="0"/>
          </a:p>
          <a:p>
            <a:endParaRPr lang="en-GB" dirty="0"/>
          </a:p>
          <a:p>
            <a:pPr marL="457200" indent="-457200">
              <a:buFontTx/>
              <a:buChar char="-"/>
            </a:pPr>
            <a:r>
              <a:rPr lang="en-GB" sz="2800" dirty="0">
                <a:solidFill>
                  <a:srgbClr val="0070C0"/>
                </a:solidFill>
                <a:latin typeface="Arial" panose="020B0604020202020204" pitchFamily="34" charset="0"/>
                <a:cs typeface="Arial" panose="020B0604020202020204" pitchFamily="34" charset="0"/>
              </a:rPr>
              <a:t>Conclusion:</a:t>
            </a:r>
          </a:p>
          <a:p>
            <a:pPr marL="457200" indent="-457200">
              <a:buFontTx/>
              <a:buChar char="-"/>
            </a:pPr>
            <a:endParaRPr lang="en-GB" sz="2800" dirty="0">
              <a:solidFill>
                <a:srgbClr val="0070C0"/>
              </a:solidFill>
              <a:latin typeface="Arial" panose="020B0604020202020204" pitchFamily="34" charset="0"/>
              <a:cs typeface="Arial" panose="020B0604020202020204" pitchFamily="34" charset="0"/>
            </a:endParaRPr>
          </a:p>
        </p:txBody>
      </p:sp>
      <p:pic>
        <p:nvPicPr>
          <p:cNvPr id="1026" name="Kép 2" descr="Human Resources (HR) Training &amp;amp; Development | by Efrain l Weise | Mediu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81843" y="2253343"/>
            <a:ext cx="8441871" cy="40494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460857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dirty="0" err="1"/>
              <a:t>References</a:t>
            </a:r>
            <a:endParaRPr lang="hu-HU" dirty="0"/>
          </a:p>
        </p:txBody>
      </p:sp>
      <p:sp>
        <p:nvSpPr>
          <p:cNvPr id="3" name="Tartalom helye 2"/>
          <p:cNvSpPr>
            <a:spLocks noGrp="1"/>
          </p:cNvSpPr>
          <p:nvPr>
            <p:ph idx="1"/>
          </p:nvPr>
        </p:nvSpPr>
        <p:spPr>
          <a:xfrm>
            <a:off x="2589212" y="1340427"/>
            <a:ext cx="8915400" cy="4821382"/>
          </a:xfrm>
        </p:spPr>
        <p:txBody>
          <a:bodyPr>
            <a:normAutofit fontScale="62500" lnSpcReduction="20000"/>
          </a:bodyPr>
          <a:lstStyle/>
          <a:p>
            <a:pPr marL="0" indent="0">
              <a:buNone/>
            </a:pPr>
            <a:r>
              <a:rPr lang="en-US" sz="1900" dirty="0"/>
              <a:t>Armstrong, A, 2014) Armstrong’s handbook of Human Resource Management.</a:t>
            </a:r>
          </a:p>
          <a:p>
            <a:pPr marL="0" indent="0">
              <a:buNone/>
            </a:pPr>
            <a:r>
              <a:rPr lang="en-US" sz="1900" dirty="0"/>
              <a:t>New York, Rogan Page</a:t>
            </a:r>
          </a:p>
          <a:p>
            <a:pPr marL="0" indent="0">
              <a:buNone/>
            </a:pPr>
            <a:endParaRPr lang="en-US" sz="1900" dirty="0"/>
          </a:p>
          <a:p>
            <a:pPr marL="0" indent="0">
              <a:buNone/>
            </a:pPr>
            <a:r>
              <a:rPr lang="en-US" sz="1900" dirty="0"/>
              <a:t>Britannica (2021) </a:t>
            </a:r>
            <a:r>
              <a:rPr lang="en-US" sz="1900" dirty="0" err="1"/>
              <a:t>Behavioural</a:t>
            </a:r>
            <a:r>
              <a:rPr lang="en-US" sz="1900" dirty="0"/>
              <a:t> Science</a:t>
            </a:r>
          </a:p>
          <a:p>
            <a:pPr marL="0" indent="0">
              <a:buNone/>
            </a:pPr>
            <a:r>
              <a:rPr lang="en-US" sz="1900" dirty="0"/>
              <a:t>Available at: https://www.britannica.com/science/behavioral-science</a:t>
            </a:r>
          </a:p>
          <a:p>
            <a:pPr marL="0" indent="0">
              <a:buNone/>
            </a:pPr>
            <a:r>
              <a:rPr lang="en-US" sz="1900" dirty="0"/>
              <a:t>(</a:t>
            </a:r>
            <a:r>
              <a:rPr lang="en-US" sz="1900" dirty="0" err="1"/>
              <a:t>Accesssed</a:t>
            </a:r>
            <a:r>
              <a:rPr lang="en-US" sz="1900" dirty="0"/>
              <a:t>: 2021)</a:t>
            </a:r>
          </a:p>
          <a:p>
            <a:pPr marL="0" indent="0">
              <a:buNone/>
            </a:pPr>
            <a:endParaRPr lang="en-US" sz="1900" dirty="0"/>
          </a:p>
          <a:p>
            <a:pPr marL="0" indent="0">
              <a:buNone/>
            </a:pPr>
            <a:r>
              <a:rPr lang="en-US" sz="1900" dirty="0"/>
              <a:t>Fischer, A and Jonas, J (2021) Employee Benefits and Wellness Excellence Essentials</a:t>
            </a:r>
          </a:p>
          <a:p>
            <a:pPr marL="0" indent="0">
              <a:buNone/>
            </a:pPr>
            <a:r>
              <a:rPr lang="en-US" sz="1900" dirty="0"/>
              <a:t>Aurora, (2021) June</a:t>
            </a:r>
          </a:p>
          <a:p>
            <a:pPr marL="0" indent="0">
              <a:buNone/>
            </a:pPr>
            <a:endParaRPr lang="en-US" sz="1900" dirty="0"/>
          </a:p>
          <a:p>
            <a:pPr marL="0" indent="0">
              <a:buNone/>
            </a:pPr>
            <a:r>
              <a:rPr lang="en-US" sz="1900" dirty="0"/>
              <a:t>Foster and Partners (2012) Battersea Power Station</a:t>
            </a:r>
          </a:p>
          <a:p>
            <a:pPr marL="0" indent="0">
              <a:buNone/>
            </a:pPr>
            <a:r>
              <a:rPr lang="en-US" sz="1900" dirty="0"/>
              <a:t>Available at: https://www.fosterandpartners.com/projects/battersea-power-station/</a:t>
            </a:r>
          </a:p>
          <a:p>
            <a:pPr marL="0" indent="0">
              <a:buNone/>
            </a:pPr>
            <a:r>
              <a:rPr lang="en-US" sz="1900" dirty="0"/>
              <a:t>(Accessed at: 2021)</a:t>
            </a:r>
          </a:p>
          <a:p>
            <a:pPr marL="0" indent="0">
              <a:buNone/>
            </a:pPr>
            <a:endParaRPr lang="en-US" sz="1900" dirty="0"/>
          </a:p>
          <a:p>
            <a:pPr marL="0" indent="0">
              <a:buNone/>
            </a:pPr>
            <a:r>
              <a:rPr lang="en-US" sz="1900" dirty="0"/>
              <a:t>Forbes (2021) 15 Human Resources Goals Every Company Should Set For Q1 2021</a:t>
            </a:r>
          </a:p>
          <a:p>
            <a:pPr marL="0" indent="0">
              <a:buNone/>
            </a:pPr>
            <a:r>
              <a:rPr lang="en-US" sz="1900" dirty="0"/>
              <a:t>Available at: https://www.forbes.com/sites/forbeshumanresourcescouncil/2021/12/30/15-human-resources-goals-every-company-should-set-for-q1-2021/?sh=6af582c766aa</a:t>
            </a:r>
          </a:p>
          <a:p>
            <a:pPr marL="0" indent="0">
              <a:buNone/>
            </a:pPr>
            <a:r>
              <a:rPr lang="en-US" sz="1900" dirty="0"/>
              <a:t>(Accessed: 30th December 2020).</a:t>
            </a:r>
          </a:p>
          <a:p>
            <a:pPr marL="0" indent="0">
              <a:buNone/>
            </a:pPr>
            <a:endParaRPr lang="hu-HU" dirty="0"/>
          </a:p>
        </p:txBody>
      </p:sp>
    </p:spTree>
    <p:extLst>
      <p:ext uri="{BB962C8B-B14F-4D97-AF65-F5344CB8AC3E}">
        <p14:creationId xmlns:p14="http://schemas.microsoft.com/office/powerpoint/2010/main" val="25606048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dirty="0" err="1"/>
              <a:t>References</a:t>
            </a:r>
            <a:endParaRPr lang="hu-HU" dirty="0"/>
          </a:p>
        </p:txBody>
      </p:sp>
      <p:sp>
        <p:nvSpPr>
          <p:cNvPr id="3" name="Tartalom helye 2"/>
          <p:cNvSpPr>
            <a:spLocks noGrp="1"/>
          </p:cNvSpPr>
          <p:nvPr>
            <p:ph idx="1"/>
          </p:nvPr>
        </p:nvSpPr>
        <p:spPr>
          <a:xfrm>
            <a:off x="2589212" y="1340427"/>
            <a:ext cx="8915400" cy="4821382"/>
          </a:xfrm>
        </p:spPr>
        <p:txBody>
          <a:bodyPr>
            <a:normAutofit fontScale="62500" lnSpcReduction="20000"/>
          </a:bodyPr>
          <a:lstStyle/>
          <a:p>
            <a:pPr marL="0" indent="0">
              <a:buNone/>
            </a:pPr>
            <a:r>
              <a:rPr lang="en-US" sz="1900" dirty="0" err="1"/>
              <a:t>Losey</a:t>
            </a:r>
            <a:r>
              <a:rPr lang="en-US" sz="1900" dirty="0"/>
              <a:t>, M.. et al. (2005) The Future of Human Resource Management</a:t>
            </a:r>
          </a:p>
          <a:p>
            <a:pPr marL="0" indent="0">
              <a:buNone/>
            </a:pPr>
            <a:r>
              <a:rPr lang="en-US" sz="1900" dirty="0"/>
              <a:t> Hoboken ,Wiley-Blackwell</a:t>
            </a:r>
          </a:p>
          <a:p>
            <a:pPr marL="0" indent="0">
              <a:buNone/>
            </a:pPr>
            <a:endParaRPr lang="en-US" sz="1900" dirty="0"/>
          </a:p>
          <a:p>
            <a:pPr marL="0" indent="0">
              <a:buNone/>
            </a:pPr>
            <a:r>
              <a:rPr lang="en-US" sz="1900" dirty="0"/>
              <a:t>Li, C (2018) HR and Digital Transformation</a:t>
            </a:r>
          </a:p>
          <a:p>
            <a:pPr marL="0" indent="0">
              <a:buNone/>
            </a:pPr>
            <a:r>
              <a:rPr lang="en-US" sz="1900" dirty="0"/>
              <a:t>Available at: https://www.linkedin.com/learning/hr-and-digital-transformation/the-crucial-role-of-hr-in-digital-transformation</a:t>
            </a:r>
          </a:p>
          <a:p>
            <a:pPr marL="0" indent="0">
              <a:buNone/>
            </a:pPr>
            <a:r>
              <a:rPr lang="en-US" sz="1900" dirty="0"/>
              <a:t>(Accessed: 13th November 2018)</a:t>
            </a:r>
          </a:p>
          <a:p>
            <a:pPr marL="0" indent="0">
              <a:buNone/>
            </a:pPr>
            <a:endParaRPr lang="en-US" sz="1900" dirty="0"/>
          </a:p>
          <a:p>
            <a:pPr marL="0" indent="0">
              <a:buNone/>
            </a:pPr>
            <a:r>
              <a:rPr lang="en-US" sz="1900" dirty="0" err="1"/>
              <a:t>Ved</a:t>
            </a:r>
            <a:r>
              <a:rPr lang="en-US" sz="1900" dirty="0"/>
              <a:t> Prakash (2021) </a:t>
            </a:r>
            <a:r>
              <a:rPr lang="en-US" sz="1900" dirty="0" err="1"/>
              <a:t>Newsblare</a:t>
            </a:r>
            <a:r>
              <a:rPr lang="en-US" sz="1900" dirty="0"/>
              <a:t>. Five Essential Communication Skills for HR Professionals.</a:t>
            </a:r>
          </a:p>
          <a:p>
            <a:pPr marL="0" indent="0">
              <a:buNone/>
            </a:pPr>
            <a:r>
              <a:rPr lang="en-US" sz="1900" dirty="0"/>
              <a:t>Available at: https://newsblare.com/leadership/careers/five-essential-communication-skills-for-hr-professionals/</a:t>
            </a:r>
          </a:p>
          <a:p>
            <a:pPr marL="0" indent="0">
              <a:buNone/>
            </a:pPr>
            <a:r>
              <a:rPr lang="en-US" sz="1900" dirty="0"/>
              <a:t>(Accessed: 25. November. 2021)</a:t>
            </a:r>
          </a:p>
          <a:p>
            <a:pPr marL="0" indent="0">
              <a:buNone/>
            </a:pPr>
            <a:endParaRPr lang="en-US" sz="1900" dirty="0"/>
          </a:p>
          <a:p>
            <a:pPr marL="0" indent="0">
              <a:buNone/>
            </a:pPr>
            <a:r>
              <a:rPr lang="en-US" sz="1900" dirty="0"/>
              <a:t>Winston, A (2014) Foster + Partners over a third bigger than any other architecture firm in UK</a:t>
            </a:r>
          </a:p>
          <a:p>
            <a:pPr marL="0" indent="0">
              <a:buNone/>
            </a:pPr>
            <a:r>
              <a:rPr lang="en-US" sz="1900" dirty="0"/>
              <a:t>Available at: https://www.dezeen.com/2014/05/23/foster-partners-biggest-architecture-firm-in-uk/</a:t>
            </a:r>
          </a:p>
          <a:p>
            <a:pPr marL="0" indent="0">
              <a:buNone/>
            </a:pPr>
            <a:r>
              <a:rPr lang="en-US" sz="1900" dirty="0"/>
              <a:t>(Accessed: 23rd May 2014)</a:t>
            </a:r>
          </a:p>
          <a:p>
            <a:pPr marL="0" indent="0">
              <a:buNone/>
            </a:pPr>
            <a:endParaRPr lang="en-US" sz="1900" dirty="0"/>
          </a:p>
          <a:p>
            <a:pPr marL="0" indent="0">
              <a:buNone/>
            </a:pPr>
            <a:r>
              <a:rPr lang="en-US" sz="1900" dirty="0"/>
              <a:t>( Winfield, P, Bishop, R and Porter, K. (2000) Core Management for HR Students and Practitioners</a:t>
            </a:r>
          </a:p>
          <a:p>
            <a:pPr marL="0" indent="0">
              <a:buNone/>
            </a:pPr>
            <a:r>
              <a:rPr lang="en-US" sz="1900" dirty="0"/>
              <a:t>Oxford, Linacre House</a:t>
            </a:r>
          </a:p>
        </p:txBody>
      </p:sp>
    </p:spTree>
    <p:extLst>
      <p:ext uri="{BB962C8B-B14F-4D97-AF65-F5344CB8AC3E}">
        <p14:creationId xmlns:p14="http://schemas.microsoft.com/office/powerpoint/2010/main" val="16680056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 name="Táblázat 15"/>
          <p:cNvGraphicFramePr>
            <a:graphicFrameLocks noGrp="1"/>
          </p:cNvGraphicFramePr>
          <p:nvPr>
            <p:extLst>
              <p:ext uri="{D42A27DB-BD31-4B8C-83A1-F6EECF244321}">
                <p14:modId xmlns:p14="http://schemas.microsoft.com/office/powerpoint/2010/main" val="2600970384"/>
              </p:ext>
            </p:extLst>
          </p:nvPr>
        </p:nvGraphicFramePr>
        <p:xfrm>
          <a:off x="3111060" y="2221897"/>
          <a:ext cx="7756636" cy="1793879"/>
        </p:xfrm>
        <a:graphic>
          <a:graphicData uri="http://schemas.openxmlformats.org/drawingml/2006/table">
            <a:tbl>
              <a:tblPr firstRow="1" firstCol="1" bandRow="1"/>
              <a:tblGrid>
                <a:gridCol w="1610916">
                  <a:extLst>
                    <a:ext uri="{9D8B030D-6E8A-4147-A177-3AD203B41FA5}">
                      <a16:colId xmlns:a16="http://schemas.microsoft.com/office/drawing/2014/main" val="20000"/>
                    </a:ext>
                  </a:extLst>
                </a:gridCol>
                <a:gridCol w="419092">
                  <a:extLst>
                    <a:ext uri="{9D8B030D-6E8A-4147-A177-3AD203B41FA5}">
                      <a16:colId xmlns:a16="http://schemas.microsoft.com/office/drawing/2014/main" val="20001"/>
                    </a:ext>
                  </a:extLst>
                </a:gridCol>
                <a:gridCol w="918456">
                  <a:extLst>
                    <a:ext uri="{9D8B030D-6E8A-4147-A177-3AD203B41FA5}">
                      <a16:colId xmlns:a16="http://schemas.microsoft.com/office/drawing/2014/main" val="20002"/>
                    </a:ext>
                  </a:extLst>
                </a:gridCol>
                <a:gridCol w="1474232">
                  <a:extLst>
                    <a:ext uri="{9D8B030D-6E8A-4147-A177-3AD203B41FA5}">
                      <a16:colId xmlns:a16="http://schemas.microsoft.com/office/drawing/2014/main" val="20003"/>
                    </a:ext>
                  </a:extLst>
                </a:gridCol>
                <a:gridCol w="1339989">
                  <a:extLst>
                    <a:ext uri="{9D8B030D-6E8A-4147-A177-3AD203B41FA5}">
                      <a16:colId xmlns:a16="http://schemas.microsoft.com/office/drawing/2014/main" val="20004"/>
                    </a:ext>
                  </a:extLst>
                </a:gridCol>
                <a:gridCol w="1993951">
                  <a:extLst>
                    <a:ext uri="{9D8B030D-6E8A-4147-A177-3AD203B41FA5}">
                      <a16:colId xmlns:a16="http://schemas.microsoft.com/office/drawing/2014/main" val="20005"/>
                    </a:ext>
                  </a:extLst>
                </a:gridCol>
              </a:tblGrid>
              <a:tr h="0">
                <a:tc>
                  <a:txBody>
                    <a:bodyPr/>
                    <a:lstStyle/>
                    <a:p>
                      <a:pPr>
                        <a:lnSpc>
                          <a:spcPct val="107000"/>
                        </a:lnSpc>
                        <a:spcAft>
                          <a:spcPts val="0"/>
                        </a:spcAft>
                      </a:pPr>
                      <a:r>
                        <a:rPr lang="hu-HU" sz="1100" b="1" dirty="0">
                          <a:effectLst/>
                          <a:latin typeface="+mn-lt"/>
                          <a:ea typeface="Calibri" panose="020F0502020204030204" pitchFamily="34" charset="0"/>
                          <a:cs typeface="Times New Roman" panose="02020603050405020304" pitchFamily="18" charset="0"/>
                        </a:rPr>
                        <a:t> </a:t>
                      </a:r>
                      <a:endParaRPr lang="hu-HU" sz="11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nSpc>
                          <a:spcPct val="107000"/>
                        </a:lnSpc>
                        <a:spcAft>
                          <a:spcPts val="0"/>
                        </a:spcAft>
                      </a:pPr>
                      <a:r>
                        <a:rPr lang="hu-HU" sz="1100" b="1" dirty="0" err="1">
                          <a:effectLst/>
                          <a:latin typeface="+mn-lt"/>
                          <a:ea typeface="Calibri" panose="020F0502020204030204" pitchFamily="34" charset="0"/>
                          <a:cs typeface="Times New Roman" panose="02020603050405020304" pitchFamily="18" charset="0"/>
                        </a:rPr>
                        <a:t>Very</a:t>
                      </a:r>
                      <a:r>
                        <a:rPr lang="hu-HU" sz="1100" b="1" dirty="0">
                          <a:effectLst/>
                          <a:latin typeface="+mn-lt"/>
                          <a:ea typeface="Calibri" panose="020F0502020204030204" pitchFamily="34" charset="0"/>
                          <a:cs typeface="Times New Roman" panose="02020603050405020304" pitchFamily="18" charset="0"/>
                        </a:rPr>
                        <a:t> </a:t>
                      </a:r>
                      <a:r>
                        <a:rPr lang="hu-HU" sz="1100" b="1" dirty="0" err="1">
                          <a:effectLst/>
                          <a:latin typeface="+mn-lt"/>
                          <a:ea typeface="Calibri" panose="020F0502020204030204" pitchFamily="34" charset="0"/>
                          <a:cs typeface="Times New Roman" panose="02020603050405020304" pitchFamily="18" charset="0"/>
                        </a:rPr>
                        <a:t>good</a:t>
                      </a:r>
                      <a:endParaRPr lang="hu-HU" sz="11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hu-HU"/>
                    </a:p>
                  </a:txBody>
                  <a:tcPr/>
                </a:tc>
                <a:tc>
                  <a:txBody>
                    <a:bodyPr/>
                    <a:lstStyle/>
                    <a:p>
                      <a:pPr>
                        <a:lnSpc>
                          <a:spcPct val="107000"/>
                        </a:lnSpc>
                        <a:spcAft>
                          <a:spcPts val="0"/>
                        </a:spcAft>
                      </a:pPr>
                      <a:r>
                        <a:rPr lang="hu-HU" sz="1100" b="1">
                          <a:effectLst/>
                          <a:latin typeface="+mn-lt"/>
                          <a:ea typeface="Calibri" panose="020F0502020204030204" pitchFamily="34" charset="0"/>
                          <a:cs typeface="Times New Roman" panose="02020603050405020304" pitchFamily="18" charset="0"/>
                        </a:rPr>
                        <a:t>Good</a:t>
                      </a:r>
                      <a:endParaRPr lang="hu-HU" sz="110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hu-HU" sz="1100" b="1">
                          <a:effectLst/>
                          <a:latin typeface="+mn-lt"/>
                          <a:ea typeface="Calibri" panose="020F0502020204030204" pitchFamily="34" charset="0"/>
                          <a:cs typeface="Times New Roman" panose="02020603050405020304" pitchFamily="18" charset="0"/>
                        </a:rPr>
                        <a:t>Adequate</a:t>
                      </a:r>
                      <a:endParaRPr lang="hu-HU" sz="110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hu-HU" sz="1100" b="1">
                          <a:effectLst/>
                          <a:latin typeface="+mn-lt"/>
                          <a:ea typeface="Calibri" panose="020F0502020204030204" pitchFamily="34" charset="0"/>
                          <a:cs typeface="Times New Roman" panose="02020603050405020304" pitchFamily="18" charset="0"/>
                        </a:rPr>
                        <a:t>Little or no experience</a:t>
                      </a:r>
                      <a:endParaRPr lang="hu-HU" sz="110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0">
                <a:tc gridSpan="6">
                  <a:txBody>
                    <a:bodyPr/>
                    <a:lstStyle/>
                    <a:p>
                      <a:pPr>
                        <a:lnSpc>
                          <a:spcPct val="107000"/>
                        </a:lnSpc>
                        <a:spcAft>
                          <a:spcPts val="0"/>
                        </a:spcAft>
                      </a:pPr>
                      <a:r>
                        <a:rPr lang="hu-HU" sz="1100" b="1" dirty="0" err="1">
                          <a:effectLst/>
                          <a:latin typeface="+mn-lt"/>
                          <a:ea typeface="Calibri" panose="020F0502020204030204" pitchFamily="34" charset="0"/>
                          <a:cs typeface="Times New Roman" panose="02020603050405020304" pitchFamily="18" charset="0"/>
                        </a:rPr>
                        <a:t>Information</a:t>
                      </a:r>
                      <a:r>
                        <a:rPr lang="hu-HU" sz="1100" b="1" dirty="0">
                          <a:effectLst/>
                          <a:latin typeface="+mn-lt"/>
                          <a:ea typeface="Calibri" panose="020F0502020204030204" pitchFamily="34" charset="0"/>
                          <a:cs typeface="Times New Roman" panose="02020603050405020304" pitchFamily="18" charset="0"/>
                        </a:rPr>
                        <a:t> </a:t>
                      </a:r>
                      <a:r>
                        <a:rPr lang="hu-HU" sz="1100" b="1" dirty="0" err="1">
                          <a:effectLst/>
                          <a:latin typeface="+mn-lt"/>
                          <a:ea typeface="Calibri" panose="020F0502020204030204" pitchFamily="34" charset="0"/>
                          <a:cs typeface="Times New Roman" panose="02020603050405020304" pitchFamily="18" charset="0"/>
                        </a:rPr>
                        <a:t>Technology</a:t>
                      </a:r>
                      <a:endParaRPr lang="hu-HU" sz="1100" dirty="0">
                        <a:effectLst/>
                        <a:latin typeface="+mn-lt"/>
                        <a:ea typeface="Calibri" panose="020F0502020204030204" pitchFamily="34" charset="0"/>
                        <a:cs typeface="Times New Roman" panose="02020603050405020304" pitchFamily="18" charset="0"/>
                      </a:endParaRPr>
                    </a:p>
                    <a:p>
                      <a:pPr>
                        <a:lnSpc>
                          <a:spcPct val="107000"/>
                        </a:lnSpc>
                        <a:spcAft>
                          <a:spcPts val="0"/>
                        </a:spcAft>
                      </a:pPr>
                      <a:r>
                        <a:rPr lang="hu-HU" sz="1100" b="1" dirty="0">
                          <a:effectLst/>
                          <a:latin typeface="+mn-lt"/>
                          <a:ea typeface="Calibri" panose="020F0502020204030204" pitchFamily="34" charset="0"/>
                          <a:cs typeface="Times New Roman" panose="02020603050405020304" pitchFamily="18" charset="0"/>
                        </a:rPr>
                        <a:t> </a:t>
                      </a:r>
                      <a:endParaRPr lang="hu-HU" sz="11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hu-HU"/>
                    </a:p>
                  </a:txBody>
                  <a:tcPr/>
                </a:tc>
                <a:tc hMerge="1">
                  <a:txBody>
                    <a:bodyPr/>
                    <a:lstStyle/>
                    <a:p>
                      <a:endParaRPr lang="hu-HU"/>
                    </a:p>
                  </a:txBody>
                  <a:tcPr/>
                </a:tc>
                <a:tc hMerge="1">
                  <a:txBody>
                    <a:bodyPr/>
                    <a:lstStyle/>
                    <a:p>
                      <a:endParaRPr lang="hu-HU"/>
                    </a:p>
                  </a:txBody>
                  <a:tcPr/>
                </a:tc>
                <a:tc hMerge="1">
                  <a:txBody>
                    <a:bodyPr/>
                    <a:lstStyle/>
                    <a:p>
                      <a:endParaRPr lang="hu-HU"/>
                    </a:p>
                  </a:txBody>
                  <a:tcPr/>
                </a:tc>
                <a:tc hMerge="1">
                  <a:txBody>
                    <a:bodyPr/>
                    <a:lstStyle/>
                    <a:p>
                      <a:endParaRPr lang="hu-HU"/>
                    </a:p>
                  </a:txBody>
                  <a:tcPr/>
                </a:tc>
                <a:extLst>
                  <a:ext uri="{0D108BD9-81ED-4DB2-BD59-A6C34878D82A}">
                    <a16:rowId xmlns:a16="http://schemas.microsoft.com/office/drawing/2014/main" val="10001"/>
                  </a:ext>
                </a:extLst>
              </a:tr>
              <a:tr h="0">
                <a:tc gridSpan="2">
                  <a:txBody>
                    <a:bodyPr/>
                    <a:lstStyle/>
                    <a:p>
                      <a:pPr>
                        <a:lnSpc>
                          <a:spcPct val="107000"/>
                        </a:lnSpc>
                        <a:spcAft>
                          <a:spcPts val="0"/>
                        </a:spcAft>
                      </a:pPr>
                      <a:r>
                        <a:rPr lang="hu-HU" sz="1100" dirty="0" err="1">
                          <a:effectLst/>
                          <a:latin typeface="+mn-lt"/>
                          <a:ea typeface="Calibri" panose="020F0502020204030204" pitchFamily="34" charset="0"/>
                          <a:cs typeface="Times New Roman" panose="02020603050405020304" pitchFamily="18" charset="0"/>
                        </a:rPr>
                        <a:t>Use</a:t>
                      </a:r>
                      <a:r>
                        <a:rPr lang="hu-HU" sz="1100" dirty="0">
                          <a:effectLst/>
                          <a:latin typeface="+mn-lt"/>
                          <a:ea typeface="Calibri" panose="020F0502020204030204" pitchFamily="34" charset="0"/>
                          <a:cs typeface="Times New Roman" panose="02020603050405020304" pitchFamily="18" charset="0"/>
                        </a:rPr>
                        <a:t> Microsoft Office Word</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a:lnSpc>
                          <a:spcPct val="107000"/>
                        </a:lnSpc>
                        <a:spcAft>
                          <a:spcPts val="0"/>
                        </a:spcAft>
                      </a:pPr>
                      <a:endParaRPr lang="hu-H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hu-HU" sz="1100" dirty="0">
                          <a:effectLst/>
                          <a:latin typeface="+mn-lt"/>
                          <a:ea typeface="Calibri" panose="020F0502020204030204" pitchFamily="34" charset="0"/>
                          <a:cs typeface="Times New Roman" panose="02020603050405020304" pitchFamily="18" charset="0"/>
                        </a:rPr>
                        <a:t> </a:t>
                      </a:r>
                      <a:r>
                        <a:rPr lang="en-GB" sz="1100" dirty="0">
                          <a:effectLst/>
                          <a:latin typeface="+mn-lt"/>
                          <a:ea typeface="Calibri" panose="020F0502020204030204" pitchFamily="34" charset="0"/>
                          <a:cs typeface="Times New Roman" panose="02020603050405020304" pitchFamily="18" charset="0"/>
                        </a:rPr>
                        <a:t>x</a:t>
                      </a:r>
                      <a:endParaRPr lang="hu-HU" sz="11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hu-HU" sz="1100" dirty="0">
                          <a:effectLst/>
                          <a:latin typeface="+mn-lt"/>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hu-HU" sz="1100" dirty="0">
                          <a:effectLst/>
                          <a:latin typeface="+mn-lt"/>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hu-HU" sz="1100">
                          <a:effectLst/>
                          <a:latin typeface="+mn-lt"/>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0">
                <a:tc gridSpan="2">
                  <a:txBody>
                    <a:bodyPr/>
                    <a:lstStyle/>
                    <a:p>
                      <a:pPr>
                        <a:lnSpc>
                          <a:spcPct val="107000"/>
                        </a:lnSpc>
                        <a:spcAft>
                          <a:spcPts val="0"/>
                        </a:spcAft>
                      </a:pPr>
                      <a:r>
                        <a:rPr lang="hu-HU" sz="1100" dirty="0" err="1">
                          <a:effectLst/>
                          <a:latin typeface="+mn-lt"/>
                          <a:ea typeface="Calibri" panose="020F0502020204030204" pitchFamily="34" charset="0"/>
                          <a:cs typeface="Times New Roman" panose="02020603050405020304" pitchFamily="18" charset="0"/>
                        </a:rPr>
                        <a:t>Use</a:t>
                      </a:r>
                      <a:r>
                        <a:rPr lang="hu-HU" sz="1100" dirty="0">
                          <a:effectLst/>
                          <a:latin typeface="+mn-lt"/>
                          <a:ea typeface="Calibri" panose="020F0502020204030204" pitchFamily="34" charset="0"/>
                          <a:cs typeface="Times New Roman" panose="02020603050405020304" pitchFamily="18" charset="0"/>
                        </a:rPr>
                        <a:t> Excel </a:t>
                      </a:r>
                      <a:r>
                        <a:rPr lang="hu-HU" sz="1100" dirty="0" err="1">
                          <a:effectLst/>
                          <a:latin typeface="+mn-lt"/>
                          <a:ea typeface="Calibri" panose="020F0502020204030204" pitchFamily="34" charset="0"/>
                          <a:cs typeface="Times New Roman" panose="02020603050405020304" pitchFamily="18" charset="0"/>
                        </a:rPr>
                        <a:t>spreadsheet</a:t>
                      </a:r>
                      <a:endParaRPr lang="hu-HU" sz="11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a:lnSpc>
                          <a:spcPct val="107000"/>
                        </a:lnSpc>
                        <a:spcAft>
                          <a:spcPts val="0"/>
                        </a:spcAft>
                      </a:pPr>
                      <a:endParaRPr lang="hu-H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hu-HU" sz="1100" dirty="0">
                          <a:effectLst/>
                          <a:latin typeface="+mn-lt"/>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hu-HU" sz="1100" dirty="0">
                          <a:effectLst/>
                          <a:latin typeface="+mn-lt"/>
                          <a:ea typeface="Calibri" panose="020F0502020204030204" pitchFamily="34" charset="0"/>
                          <a:cs typeface="Times New Roman" panose="02020603050405020304" pitchFamily="18" charset="0"/>
                        </a:rPr>
                        <a:t> </a:t>
                      </a:r>
                      <a:r>
                        <a:rPr lang="en-GB" sz="1100" dirty="0">
                          <a:effectLst/>
                          <a:latin typeface="+mn-lt"/>
                          <a:ea typeface="Calibri" panose="020F0502020204030204" pitchFamily="34" charset="0"/>
                          <a:cs typeface="Times New Roman" panose="02020603050405020304" pitchFamily="18" charset="0"/>
                        </a:rPr>
                        <a:t>x</a:t>
                      </a:r>
                      <a:endParaRPr lang="hu-HU" sz="11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hu-HU" sz="1100">
                          <a:effectLst/>
                          <a:latin typeface="+mn-lt"/>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hu-HU" sz="1100">
                          <a:effectLst/>
                          <a:latin typeface="+mn-lt"/>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0">
                <a:tc gridSpan="2">
                  <a:txBody>
                    <a:bodyPr/>
                    <a:lstStyle/>
                    <a:p>
                      <a:pPr>
                        <a:lnSpc>
                          <a:spcPct val="107000"/>
                        </a:lnSpc>
                        <a:spcAft>
                          <a:spcPts val="0"/>
                        </a:spcAft>
                      </a:pPr>
                      <a:r>
                        <a:rPr lang="hu-HU" sz="1100" dirty="0" err="1">
                          <a:effectLst/>
                          <a:latin typeface="+mn-lt"/>
                          <a:ea typeface="Calibri" panose="020F0502020204030204" pitchFamily="34" charset="0"/>
                          <a:cs typeface="Times New Roman" panose="02020603050405020304" pitchFamily="18" charset="0"/>
                        </a:rPr>
                        <a:t>Use</a:t>
                      </a:r>
                      <a:r>
                        <a:rPr lang="hu-HU" sz="1100" dirty="0">
                          <a:effectLst/>
                          <a:latin typeface="+mn-lt"/>
                          <a:ea typeface="Calibri" panose="020F0502020204030204" pitchFamily="34" charset="0"/>
                          <a:cs typeface="Times New Roman" panose="02020603050405020304" pitchFamily="18" charset="0"/>
                        </a:rPr>
                        <a:t> a </a:t>
                      </a:r>
                      <a:r>
                        <a:rPr lang="hu-HU" sz="1100" dirty="0" err="1">
                          <a:effectLst/>
                          <a:latin typeface="+mn-lt"/>
                          <a:ea typeface="Calibri" panose="020F0502020204030204" pitchFamily="34" charset="0"/>
                          <a:cs typeface="Times New Roman" panose="02020603050405020304" pitchFamily="18" charset="0"/>
                        </a:rPr>
                        <a:t>Database</a:t>
                      </a:r>
                      <a:endParaRPr lang="hu-HU" sz="11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a:lnSpc>
                          <a:spcPct val="107000"/>
                        </a:lnSpc>
                        <a:spcAft>
                          <a:spcPts val="0"/>
                        </a:spcAft>
                      </a:pPr>
                      <a:endParaRPr lang="hu-H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hu-HU" sz="1100" dirty="0">
                          <a:effectLst/>
                          <a:latin typeface="+mn-lt"/>
                          <a:ea typeface="Calibri" panose="020F0502020204030204" pitchFamily="34" charset="0"/>
                          <a:cs typeface="Times New Roman" panose="02020603050405020304" pitchFamily="18" charset="0"/>
                        </a:rPr>
                        <a:t> </a:t>
                      </a:r>
                      <a:r>
                        <a:rPr lang="en-GB" sz="1100" dirty="0">
                          <a:effectLst/>
                          <a:latin typeface="+mn-lt"/>
                          <a:ea typeface="Calibri" panose="020F0502020204030204" pitchFamily="34" charset="0"/>
                          <a:cs typeface="Times New Roman" panose="02020603050405020304" pitchFamily="18" charset="0"/>
                        </a:rPr>
                        <a:t>x</a:t>
                      </a:r>
                      <a:endParaRPr lang="hu-HU" sz="11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hu-HU" sz="1100" dirty="0">
                          <a:effectLst/>
                          <a:latin typeface="+mn-lt"/>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hu-HU" sz="1100">
                          <a:effectLst/>
                          <a:latin typeface="+mn-lt"/>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hu-HU" sz="1100" dirty="0">
                          <a:effectLst/>
                          <a:latin typeface="+mn-lt"/>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0">
                <a:tc gridSpan="2">
                  <a:txBody>
                    <a:bodyPr/>
                    <a:lstStyle/>
                    <a:p>
                      <a:pPr>
                        <a:lnSpc>
                          <a:spcPct val="107000"/>
                        </a:lnSpc>
                        <a:spcAft>
                          <a:spcPts val="0"/>
                        </a:spcAft>
                      </a:pPr>
                      <a:r>
                        <a:rPr lang="hu-HU" sz="1100" dirty="0" err="1">
                          <a:effectLst/>
                          <a:latin typeface="+mn-lt"/>
                          <a:ea typeface="Calibri" panose="020F0502020204030204" pitchFamily="34" charset="0"/>
                          <a:cs typeface="Times New Roman" panose="02020603050405020304" pitchFamily="18" charset="0"/>
                        </a:rPr>
                        <a:t>Use</a:t>
                      </a:r>
                      <a:r>
                        <a:rPr lang="hu-HU" sz="1100" dirty="0">
                          <a:effectLst/>
                          <a:latin typeface="+mn-lt"/>
                          <a:ea typeface="Calibri" panose="020F0502020204030204" pitchFamily="34" charset="0"/>
                          <a:cs typeface="Times New Roman" panose="02020603050405020304" pitchFamily="18" charset="0"/>
                        </a:rPr>
                        <a:t> </a:t>
                      </a:r>
                      <a:r>
                        <a:rPr lang="hu-HU" sz="1100" dirty="0" err="1">
                          <a:effectLst/>
                          <a:latin typeface="+mn-lt"/>
                          <a:ea typeface="Calibri" panose="020F0502020204030204" pitchFamily="34" charset="0"/>
                          <a:cs typeface="Times New Roman" panose="02020603050405020304" pitchFamily="18" charset="0"/>
                        </a:rPr>
                        <a:t>specialist</a:t>
                      </a:r>
                      <a:r>
                        <a:rPr lang="hu-HU" sz="1100" dirty="0">
                          <a:effectLst/>
                          <a:latin typeface="+mn-lt"/>
                          <a:ea typeface="Calibri" panose="020F0502020204030204" pitchFamily="34" charset="0"/>
                          <a:cs typeface="Times New Roman" panose="02020603050405020304" pitchFamily="18" charset="0"/>
                        </a:rPr>
                        <a:t> HR software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a:lnSpc>
                          <a:spcPct val="107000"/>
                        </a:lnSpc>
                        <a:spcAft>
                          <a:spcPts val="0"/>
                        </a:spcAft>
                      </a:pPr>
                      <a:endParaRPr lang="hu-H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hu-HU" sz="1100" dirty="0">
                          <a:effectLst/>
                          <a:latin typeface="+mn-lt"/>
                          <a:ea typeface="Calibri" panose="020F0502020204030204" pitchFamily="34" charset="0"/>
                          <a:cs typeface="Times New Roman" panose="02020603050405020304" pitchFamily="18" charset="0"/>
                        </a:rPr>
                        <a:t> </a:t>
                      </a:r>
                      <a:r>
                        <a:rPr lang="en-GB" sz="1100" dirty="0">
                          <a:effectLst/>
                          <a:latin typeface="+mn-lt"/>
                          <a:ea typeface="Calibri" panose="020F0502020204030204" pitchFamily="34" charset="0"/>
                          <a:cs typeface="Times New Roman" panose="02020603050405020304" pitchFamily="18" charset="0"/>
                        </a:rPr>
                        <a:t>x</a:t>
                      </a:r>
                      <a:endParaRPr lang="hu-HU" sz="11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hu-HU" sz="1100" dirty="0">
                          <a:effectLst/>
                          <a:latin typeface="+mn-lt"/>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hu-HU" sz="1100" dirty="0">
                          <a:effectLst/>
                          <a:latin typeface="+mn-lt"/>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hu-HU" sz="1100" dirty="0">
                          <a:effectLst/>
                          <a:latin typeface="+mn-lt"/>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0">
                <a:tc gridSpan="2">
                  <a:txBody>
                    <a:bodyPr/>
                    <a:lstStyle/>
                    <a:p>
                      <a:pPr>
                        <a:lnSpc>
                          <a:spcPct val="107000"/>
                        </a:lnSpc>
                        <a:spcAft>
                          <a:spcPts val="0"/>
                        </a:spcAft>
                      </a:pPr>
                      <a:r>
                        <a:rPr lang="hu-HU" sz="1100" dirty="0">
                          <a:effectLst/>
                          <a:latin typeface="+mn-lt"/>
                          <a:ea typeface="Calibri" panose="020F0502020204030204" pitchFamily="34" charset="0"/>
                          <a:cs typeface="Times New Roman" panose="02020603050405020304" pitchFamily="18" charset="0"/>
                        </a:rPr>
                        <a:t>Use the internet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a:lnSpc>
                          <a:spcPct val="107000"/>
                        </a:lnSpc>
                        <a:spcAft>
                          <a:spcPts val="0"/>
                        </a:spcAft>
                      </a:pPr>
                      <a:endParaRPr lang="hu-H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dirty="0">
                          <a:effectLst/>
                          <a:latin typeface="+mn-lt"/>
                          <a:ea typeface="Calibri" panose="020F0502020204030204" pitchFamily="34" charset="0"/>
                          <a:cs typeface="Times New Roman" panose="02020603050405020304" pitchFamily="18" charset="0"/>
                        </a:rPr>
                        <a:t>X</a:t>
                      </a:r>
                      <a:endParaRPr lang="hu-HU" sz="11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hu-HU" sz="1100" dirty="0">
                          <a:effectLst/>
                          <a:latin typeface="+mn-lt"/>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hu-HU" sz="1100" dirty="0">
                          <a:effectLst/>
                          <a:latin typeface="+mn-lt"/>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hu-HU" sz="1100" dirty="0">
                          <a:effectLst/>
                          <a:latin typeface="+mn-lt"/>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r h="0">
                <a:tc gridSpan="2">
                  <a:txBody>
                    <a:bodyPr/>
                    <a:lstStyle/>
                    <a:p>
                      <a:pPr>
                        <a:lnSpc>
                          <a:spcPct val="107000"/>
                        </a:lnSpc>
                        <a:spcAft>
                          <a:spcPts val="0"/>
                        </a:spcAft>
                      </a:pPr>
                      <a:r>
                        <a:rPr lang="hu-HU" sz="1100" dirty="0">
                          <a:effectLst/>
                          <a:latin typeface="+mn-lt"/>
                          <a:ea typeface="Calibri" panose="020F0502020204030204" pitchFamily="34" charset="0"/>
                          <a:cs typeface="Times New Roman" panose="02020603050405020304" pitchFamily="18" charset="0"/>
                        </a:rPr>
                        <a:t>Use e-mail</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a:lnSpc>
                          <a:spcPct val="107000"/>
                        </a:lnSpc>
                        <a:spcAft>
                          <a:spcPts val="0"/>
                        </a:spcAft>
                      </a:pPr>
                      <a:endParaRPr lang="hu-H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dirty="0">
                          <a:effectLst/>
                          <a:latin typeface="+mn-lt"/>
                          <a:ea typeface="Calibri" panose="020F0502020204030204" pitchFamily="34" charset="0"/>
                          <a:cs typeface="Times New Roman" panose="02020603050405020304" pitchFamily="18" charset="0"/>
                        </a:rPr>
                        <a:t>X</a:t>
                      </a:r>
                      <a:endParaRPr lang="hu-HU" sz="11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hu-HU" sz="1100" dirty="0">
                          <a:effectLst/>
                          <a:latin typeface="+mn-lt"/>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hu-HU" sz="1100" dirty="0">
                          <a:effectLst/>
                          <a:latin typeface="+mn-lt"/>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hu-HU" sz="1100" dirty="0">
                          <a:effectLst/>
                          <a:latin typeface="+mn-lt"/>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7"/>
                  </a:ext>
                </a:extLst>
              </a:tr>
              <a:tr h="0">
                <a:tc gridSpan="2">
                  <a:txBody>
                    <a:bodyPr/>
                    <a:lstStyle/>
                    <a:p>
                      <a:pPr>
                        <a:lnSpc>
                          <a:spcPct val="107000"/>
                        </a:lnSpc>
                        <a:spcAft>
                          <a:spcPts val="0"/>
                        </a:spcAft>
                      </a:pPr>
                      <a:r>
                        <a:rPr lang="hu-HU" sz="1100" dirty="0" err="1">
                          <a:effectLst/>
                          <a:latin typeface="+mn-lt"/>
                          <a:ea typeface="Calibri" panose="020F0502020204030204" pitchFamily="34" charset="0"/>
                          <a:cs typeface="Times New Roman" panose="02020603050405020304" pitchFamily="18" charset="0"/>
                        </a:rPr>
                        <a:t>Use</a:t>
                      </a:r>
                      <a:r>
                        <a:rPr lang="hu-HU" sz="1100" dirty="0">
                          <a:effectLst/>
                          <a:latin typeface="+mn-lt"/>
                          <a:ea typeface="Calibri" panose="020F0502020204030204" pitchFamily="34" charset="0"/>
                          <a:cs typeface="Times New Roman" panose="02020603050405020304" pitchFamily="18" charset="0"/>
                        </a:rPr>
                        <a:t> PowerPoint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a:lnSpc>
                          <a:spcPct val="107000"/>
                        </a:lnSpc>
                        <a:spcAft>
                          <a:spcPts val="0"/>
                        </a:spcAft>
                      </a:pPr>
                      <a:endParaRPr lang="hu-H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hu-HU" sz="1100" dirty="0">
                          <a:effectLst/>
                          <a:latin typeface="+mn-lt"/>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dirty="0">
                          <a:effectLst/>
                          <a:latin typeface="+mn-lt"/>
                          <a:ea typeface="Calibri" panose="020F0502020204030204" pitchFamily="34" charset="0"/>
                          <a:cs typeface="Times New Roman" panose="02020603050405020304" pitchFamily="18" charset="0"/>
                        </a:rPr>
                        <a:t>x</a:t>
                      </a:r>
                      <a:endParaRPr lang="hu-HU" sz="11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hu-HU" sz="1100" dirty="0">
                          <a:effectLst/>
                          <a:latin typeface="+mn-lt"/>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hu-HU" sz="1100" dirty="0">
                          <a:effectLst/>
                          <a:latin typeface="+mn-lt"/>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8"/>
                  </a:ext>
                </a:extLst>
              </a:tr>
            </a:tbl>
          </a:graphicData>
        </a:graphic>
      </p:graphicFrame>
      <p:sp>
        <p:nvSpPr>
          <p:cNvPr id="17" name="Téglalap 16"/>
          <p:cNvSpPr/>
          <p:nvPr/>
        </p:nvSpPr>
        <p:spPr>
          <a:xfrm>
            <a:off x="3047996" y="393137"/>
            <a:ext cx="6096000" cy="1823833"/>
          </a:xfrm>
          <a:prstGeom prst="rect">
            <a:avLst/>
          </a:prstGeom>
        </p:spPr>
        <p:txBody>
          <a:bodyPr>
            <a:spAutoFit/>
          </a:bodyPr>
          <a:lstStyle/>
          <a:p>
            <a:pPr>
              <a:lnSpc>
                <a:spcPct val="107000"/>
              </a:lnSpc>
              <a:spcAft>
                <a:spcPts val="0"/>
              </a:spcAft>
            </a:pPr>
            <a:r>
              <a:rPr lang="hu-HU" dirty="0">
                <a:solidFill>
                  <a:schemeClr val="accent2">
                    <a:lumMod val="75000"/>
                  </a:schemeClr>
                </a:solidFill>
                <a:ea typeface="Calibri" panose="020F0502020204030204" pitchFamily="34" charset="0"/>
                <a:cs typeface="Times New Roman" panose="02020603050405020304" pitchFamily="18" charset="0"/>
              </a:rPr>
              <a:t>Appendix B</a:t>
            </a:r>
          </a:p>
          <a:p>
            <a:pPr>
              <a:lnSpc>
                <a:spcPct val="107000"/>
              </a:lnSpc>
              <a:spcAft>
                <a:spcPts val="0"/>
              </a:spcAft>
            </a:pPr>
            <a:r>
              <a:rPr lang="hu-HU" sz="1100" dirty="0">
                <a:ea typeface="Calibri" panose="020F0502020204030204" pitchFamily="34" charset="0"/>
                <a:cs typeface="Times New Roman" panose="02020603050405020304" pitchFamily="18" charset="0"/>
              </a:rPr>
              <a:t> </a:t>
            </a:r>
          </a:p>
          <a:p>
            <a:pPr>
              <a:lnSpc>
                <a:spcPct val="107000"/>
              </a:lnSpc>
              <a:spcAft>
                <a:spcPts val="0"/>
              </a:spcAft>
            </a:pPr>
            <a:r>
              <a:rPr lang="hu-HU" sz="1100" b="1" dirty="0" err="1">
                <a:ea typeface="Calibri" panose="020F0502020204030204" pitchFamily="34" charset="0"/>
                <a:cs typeface="Times New Roman" panose="02020603050405020304" pitchFamily="18" charset="0"/>
              </a:rPr>
              <a:t>Personal</a:t>
            </a:r>
            <a:r>
              <a:rPr lang="hu-HU" sz="1100" b="1" dirty="0">
                <a:ea typeface="Calibri" panose="020F0502020204030204" pitchFamily="34" charset="0"/>
                <a:cs typeface="Times New Roman" panose="02020603050405020304" pitchFamily="18" charset="0"/>
              </a:rPr>
              <a:t> </a:t>
            </a:r>
            <a:r>
              <a:rPr lang="hu-HU" sz="1100" b="1" dirty="0" err="1">
                <a:ea typeface="Calibri" panose="020F0502020204030204" pitchFamily="34" charset="0"/>
                <a:cs typeface="Times New Roman" panose="02020603050405020304" pitchFamily="18" charset="0"/>
              </a:rPr>
              <a:t>Skills</a:t>
            </a:r>
            <a:r>
              <a:rPr lang="hu-HU" sz="1100" b="1" dirty="0">
                <a:ea typeface="Calibri" panose="020F0502020204030204" pitchFamily="34" charset="0"/>
                <a:cs typeface="Times New Roman" panose="02020603050405020304" pitchFamily="18" charset="0"/>
              </a:rPr>
              <a:t> Audit</a:t>
            </a:r>
            <a:endParaRPr lang="hu-HU" sz="1100" dirty="0">
              <a:ea typeface="Calibri" panose="020F0502020204030204" pitchFamily="34" charset="0"/>
              <a:cs typeface="Times New Roman" panose="02020603050405020304" pitchFamily="18" charset="0"/>
            </a:endParaRPr>
          </a:p>
          <a:p>
            <a:pPr>
              <a:lnSpc>
                <a:spcPct val="107000"/>
              </a:lnSpc>
              <a:spcAft>
                <a:spcPts val="0"/>
              </a:spcAft>
            </a:pPr>
            <a:endParaRPr lang="hu-HU" sz="1100" dirty="0">
              <a:ea typeface="Calibri" panose="020F0502020204030204" pitchFamily="34" charset="0"/>
              <a:cs typeface="Times New Roman" panose="02020603050405020304" pitchFamily="18" charset="0"/>
            </a:endParaRPr>
          </a:p>
          <a:p>
            <a:pPr>
              <a:lnSpc>
                <a:spcPct val="107000"/>
              </a:lnSpc>
              <a:spcAft>
                <a:spcPts val="0"/>
              </a:spcAft>
            </a:pPr>
            <a:r>
              <a:rPr lang="hu-HU" sz="1100" b="1" dirty="0">
                <a:ea typeface="Calibri" panose="020F0502020204030204" pitchFamily="34" charset="0"/>
                <a:cs typeface="Times New Roman" panose="02020603050405020304" pitchFamily="18" charset="0"/>
              </a:rPr>
              <a:t>Name</a:t>
            </a:r>
            <a:r>
              <a:rPr lang="en-GB" sz="1100" b="1" dirty="0">
                <a:ea typeface="Calibri" panose="020F0502020204030204" pitchFamily="34" charset="0"/>
                <a:cs typeface="Times New Roman" panose="02020603050405020304" pitchFamily="18" charset="0"/>
              </a:rPr>
              <a:t>: Laszlo Gamsz</a:t>
            </a:r>
            <a:endParaRPr lang="hu-HU" sz="1100" dirty="0">
              <a:ea typeface="Calibri" panose="020F0502020204030204" pitchFamily="34" charset="0"/>
              <a:cs typeface="Times New Roman" panose="02020603050405020304" pitchFamily="18" charset="0"/>
            </a:endParaRPr>
          </a:p>
          <a:p>
            <a:pPr>
              <a:lnSpc>
                <a:spcPct val="107000"/>
              </a:lnSpc>
              <a:spcAft>
                <a:spcPts val="0"/>
              </a:spcAft>
            </a:pPr>
            <a:r>
              <a:rPr lang="hu-HU" sz="1100" b="1" dirty="0">
                <a:ea typeface="Calibri" panose="020F0502020204030204" pitchFamily="34" charset="0"/>
                <a:cs typeface="Times New Roman" panose="02020603050405020304" pitchFamily="18" charset="0"/>
              </a:rPr>
              <a:t>Job </a:t>
            </a:r>
            <a:r>
              <a:rPr lang="hu-HU" sz="1100" b="1" dirty="0" err="1">
                <a:ea typeface="Calibri" panose="020F0502020204030204" pitchFamily="34" charset="0"/>
                <a:cs typeface="Times New Roman" panose="02020603050405020304" pitchFamily="18" charset="0"/>
              </a:rPr>
              <a:t>role</a:t>
            </a:r>
            <a:r>
              <a:rPr lang="hu-HU" sz="1100" b="1" dirty="0">
                <a:ea typeface="Calibri" panose="020F0502020204030204" pitchFamily="34" charset="0"/>
                <a:cs typeface="Times New Roman" panose="02020603050405020304" pitchFamily="18" charset="0"/>
              </a:rPr>
              <a:t>:</a:t>
            </a:r>
            <a:r>
              <a:rPr lang="hu-HU" sz="1100" dirty="0">
                <a:ea typeface="Calibri" panose="020F0502020204030204" pitchFamily="34" charset="0"/>
                <a:cs typeface="Times New Roman" panose="02020603050405020304" pitchFamily="18" charset="0"/>
              </a:rPr>
              <a:t> Human </a:t>
            </a:r>
            <a:r>
              <a:rPr lang="hu-HU" sz="1100" dirty="0" err="1">
                <a:ea typeface="Calibri" panose="020F0502020204030204" pitchFamily="34" charset="0"/>
                <a:cs typeface="Times New Roman" panose="02020603050405020304" pitchFamily="18" charset="0"/>
              </a:rPr>
              <a:t>Resource</a:t>
            </a:r>
            <a:r>
              <a:rPr lang="hu-HU" sz="1100" dirty="0">
                <a:ea typeface="Calibri" panose="020F0502020204030204" pitchFamily="34" charset="0"/>
                <a:cs typeface="Times New Roman" panose="02020603050405020304" pitchFamily="18" charset="0"/>
              </a:rPr>
              <a:t> </a:t>
            </a:r>
            <a:r>
              <a:rPr lang="hu-HU" sz="1100" dirty="0" err="1">
                <a:ea typeface="Calibri" panose="020F0502020204030204" pitchFamily="34" charset="0"/>
                <a:cs typeface="Times New Roman" panose="02020603050405020304" pitchFamily="18" charset="0"/>
              </a:rPr>
              <a:t>Officer</a:t>
            </a:r>
            <a:endParaRPr lang="hu-HU" sz="1100" dirty="0">
              <a:ea typeface="Calibri" panose="020F0502020204030204" pitchFamily="34" charset="0"/>
              <a:cs typeface="Times New Roman" panose="02020603050405020304" pitchFamily="18" charset="0"/>
            </a:endParaRPr>
          </a:p>
          <a:p>
            <a:pPr>
              <a:lnSpc>
                <a:spcPct val="107000"/>
              </a:lnSpc>
              <a:spcAft>
                <a:spcPts val="0"/>
              </a:spcAft>
            </a:pPr>
            <a:r>
              <a:rPr lang="hu-HU" sz="1100" dirty="0">
                <a:ea typeface="Calibri" panose="020F0502020204030204" pitchFamily="34" charset="0"/>
                <a:cs typeface="Times New Roman" panose="02020603050405020304" pitchFamily="18" charset="0"/>
              </a:rPr>
              <a:t> </a:t>
            </a:r>
          </a:p>
          <a:p>
            <a:pPr>
              <a:lnSpc>
                <a:spcPct val="107000"/>
              </a:lnSpc>
              <a:spcAft>
                <a:spcPts val="0"/>
              </a:spcAft>
            </a:pPr>
            <a:r>
              <a:rPr lang="hu-HU" sz="1100" dirty="0" err="1">
                <a:ea typeface="Calibri" panose="020F0502020204030204" pitchFamily="34" charset="0"/>
                <a:cs typeface="Times New Roman" panose="02020603050405020304" pitchFamily="18" charset="0"/>
              </a:rPr>
              <a:t>Please</a:t>
            </a:r>
            <a:r>
              <a:rPr lang="hu-HU" sz="1100" dirty="0">
                <a:ea typeface="Calibri" panose="020F0502020204030204" pitchFamily="34" charset="0"/>
                <a:cs typeface="Times New Roman" panose="02020603050405020304" pitchFamily="18" charset="0"/>
              </a:rPr>
              <a:t> </a:t>
            </a:r>
            <a:r>
              <a:rPr lang="hu-HU" sz="1100" dirty="0" err="1">
                <a:ea typeface="Calibri" panose="020F0502020204030204" pitchFamily="34" charset="0"/>
                <a:cs typeface="Times New Roman" panose="02020603050405020304" pitchFamily="18" charset="0"/>
              </a:rPr>
              <a:t>tick</a:t>
            </a:r>
            <a:r>
              <a:rPr lang="hu-HU" sz="1100" dirty="0">
                <a:ea typeface="Calibri" panose="020F0502020204030204" pitchFamily="34" charset="0"/>
                <a:cs typeface="Times New Roman" panose="02020603050405020304" pitchFamily="18" charset="0"/>
              </a:rPr>
              <a:t> </a:t>
            </a:r>
            <a:r>
              <a:rPr lang="hu-HU" sz="1100" dirty="0" err="1">
                <a:ea typeface="Calibri" panose="020F0502020204030204" pitchFamily="34" charset="0"/>
                <a:cs typeface="Times New Roman" panose="02020603050405020304" pitchFamily="18" charset="0"/>
              </a:rPr>
              <a:t>as</a:t>
            </a:r>
            <a:r>
              <a:rPr lang="hu-HU" sz="1100" dirty="0">
                <a:ea typeface="Calibri" panose="020F0502020204030204" pitchFamily="34" charset="0"/>
                <a:cs typeface="Times New Roman" panose="02020603050405020304" pitchFamily="18" charset="0"/>
              </a:rPr>
              <a:t> </a:t>
            </a:r>
            <a:r>
              <a:rPr lang="hu-HU" sz="1100" dirty="0" err="1">
                <a:ea typeface="Calibri" panose="020F0502020204030204" pitchFamily="34" charset="0"/>
                <a:cs typeface="Times New Roman" panose="02020603050405020304" pitchFamily="18" charset="0"/>
              </a:rPr>
              <a:t>appropriate</a:t>
            </a:r>
            <a:r>
              <a:rPr lang="hu-HU" sz="1100" dirty="0">
                <a:ea typeface="Calibri" panose="020F0502020204030204" pitchFamily="34" charset="0"/>
                <a:cs typeface="Times New Roman" panose="02020603050405020304" pitchFamily="18" charset="0"/>
              </a:rPr>
              <a:t> </a:t>
            </a:r>
            <a:r>
              <a:rPr lang="hu-HU" sz="1100" dirty="0" err="1">
                <a:ea typeface="Calibri" panose="020F0502020204030204" pitchFamily="34" charset="0"/>
                <a:cs typeface="Times New Roman" panose="02020603050405020304" pitchFamily="18" charset="0"/>
              </a:rPr>
              <a:t>to</a:t>
            </a:r>
            <a:r>
              <a:rPr lang="hu-HU" sz="1100" dirty="0">
                <a:ea typeface="Calibri" panose="020F0502020204030204" pitchFamily="34" charset="0"/>
                <a:cs typeface="Times New Roman" panose="02020603050405020304" pitchFamily="18" charset="0"/>
              </a:rPr>
              <a:t> </a:t>
            </a:r>
            <a:r>
              <a:rPr lang="hu-HU" sz="1100" dirty="0" err="1">
                <a:ea typeface="Calibri" panose="020F0502020204030204" pitchFamily="34" charset="0"/>
                <a:cs typeface="Times New Roman" panose="02020603050405020304" pitchFamily="18" charset="0"/>
              </a:rPr>
              <a:t>indicate</a:t>
            </a:r>
            <a:r>
              <a:rPr lang="hu-HU" sz="1100" dirty="0">
                <a:ea typeface="Calibri" panose="020F0502020204030204" pitchFamily="34" charset="0"/>
                <a:cs typeface="Times New Roman" panose="02020603050405020304" pitchFamily="18" charset="0"/>
              </a:rPr>
              <a:t> </a:t>
            </a:r>
            <a:r>
              <a:rPr lang="hu-HU" sz="1100" dirty="0" err="1">
                <a:ea typeface="Calibri" panose="020F0502020204030204" pitchFamily="34" charset="0"/>
                <a:cs typeface="Times New Roman" panose="02020603050405020304" pitchFamily="18" charset="0"/>
              </a:rPr>
              <a:t>how</a:t>
            </a:r>
            <a:r>
              <a:rPr lang="hu-HU" sz="1100" dirty="0">
                <a:ea typeface="Calibri" panose="020F0502020204030204" pitchFamily="34" charset="0"/>
                <a:cs typeface="Times New Roman" panose="02020603050405020304" pitchFamily="18" charset="0"/>
              </a:rPr>
              <a:t> </a:t>
            </a:r>
            <a:r>
              <a:rPr lang="hu-HU" sz="1100" dirty="0" err="1">
                <a:ea typeface="Calibri" panose="020F0502020204030204" pitchFamily="34" charset="0"/>
                <a:cs typeface="Times New Roman" panose="02020603050405020304" pitchFamily="18" charset="0"/>
              </a:rPr>
              <a:t>you</a:t>
            </a:r>
            <a:r>
              <a:rPr lang="hu-HU" sz="1100" dirty="0">
                <a:ea typeface="Calibri" panose="020F0502020204030204" pitchFamily="34" charset="0"/>
                <a:cs typeface="Times New Roman" panose="02020603050405020304" pitchFamily="18" charset="0"/>
              </a:rPr>
              <a:t> </a:t>
            </a:r>
            <a:r>
              <a:rPr lang="hu-HU" sz="1100" dirty="0" err="1">
                <a:ea typeface="Calibri" panose="020F0502020204030204" pitchFamily="34" charset="0"/>
                <a:cs typeface="Times New Roman" panose="02020603050405020304" pitchFamily="18" charset="0"/>
              </a:rPr>
              <a:t>would</a:t>
            </a:r>
            <a:r>
              <a:rPr lang="hu-HU" sz="1100" dirty="0">
                <a:ea typeface="Calibri" panose="020F0502020204030204" pitchFamily="34" charset="0"/>
                <a:cs typeface="Times New Roman" panose="02020603050405020304" pitchFamily="18" charset="0"/>
              </a:rPr>
              <a:t> </a:t>
            </a:r>
            <a:r>
              <a:rPr lang="hu-HU" sz="1100" dirty="0" err="1">
                <a:ea typeface="Calibri" panose="020F0502020204030204" pitchFamily="34" charset="0"/>
                <a:cs typeface="Times New Roman" panose="02020603050405020304" pitchFamily="18" charset="0"/>
              </a:rPr>
              <a:t>rate</a:t>
            </a:r>
            <a:r>
              <a:rPr lang="hu-HU" sz="1100" dirty="0">
                <a:ea typeface="Calibri" panose="020F0502020204030204" pitchFamily="34" charset="0"/>
                <a:cs typeface="Times New Roman" panose="02020603050405020304" pitchFamily="18" charset="0"/>
              </a:rPr>
              <a:t> </a:t>
            </a:r>
            <a:r>
              <a:rPr lang="hu-HU" sz="1100" dirty="0" err="1">
                <a:ea typeface="Calibri" panose="020F0502020204030204" pitchFamily="34" charset="0"/>
                <a:cs typeface="Times New Roman" panose="02020603050405020304" pitchFamily="18" charset="0"/>
              </a:rPr>
              <a:t>your</a:t>
            </a:r>
            <a:r>
              <a:rPr lang="hu-HU" sz="1100" dirty="0">
                <a:ea typeface="Calibri" panose="020F0502020204030204" pitchFamily="34" charset="0"/>
                <a:cs typeface="Times New Roman" panose="02020603050405020304" pitchFamily="18" charset="0"/>
              </a:rPr>
              <a:t> </a:t>
            </a:r>
            <a:r>
              <a:rPr lang="hu-HU" sz="1100" dirty="0" err="1">
                <a:ea typeface="Calibri" panose="020F0502020204030204" pitchFamily="34" charset="0"/>
                <a:cs typeface="Times New Roman" panose="02020603050405020304" pitchFamily="18" charset="0"/>
              </a:rPr>
              <a:t>skills</a:t>
            </a:r>
            <a:r>
              <a:rPr lang="hu-HU" sz="1100" dirty="0">
                <a:ea typeface="Calibri" panose="020F0502020204030204" pitchFamily="34" charset="0"/>
                <a:cs typeface="Times New Roman" panose="02020603050405020304" pitchFamily="18" charset="0"/>
              </a:rPr>
              <a:t> </a:t>
            </a:r>
            <a:r>
              <a:rPr lang="hu-HU" sz="1100" dirty="0" err="1">
                <a:ea typeface="Calibri" panose="020F0502020204030204" pitchFamily="34" charset="0"/>
                <a:cs typeface="Times New Roman" panose="02020603050405020304" pitchFamily="18" charset="0"/>
              </a:rPr>
              <a:t>in</a:t>
            </a:r>
            <a:r>
              <a:rPr lang="hu-HU" sz="1100" dirty="0">
                <a:ea typeface="Calibri" panose="020F0502020204030204" pitchFamily="34" charset="0"/>
                <a:cs typeface="Times New Roman" panose="02020603050405020304" pitchFamily="18" charset="0"/>
              </a:rPr>
              <a:t> </a:t>
            </a:r>
            <a:r>
              <a:rPr lang="hu-HU" sz="1100" dirty="0" err="1">
                <a:ea typeface="Calibri" panose="020F0502020204030204" pitchFamily="34" charset="0"/>
                <a:cs typeface="Times New Roman" panose="02020603050405020304" pitchFamily="18" charset="0"/>
              </a:rPr>
              <a:t>relation</a:t>
            </a:r>
            <a:r>
              <a:rPr lang="hu-HU" sz="1100" dirty="0">
                <a:ea typeface="Calibri" panose="020F0502020204030204" pitchFamily="34" charset="0"/>
                <a:cs typeface="Times New Roman" panose="02020603050405020304" pitchFamily="18" charset="0"/>
              </a:rPr>
              <a:t> </a:t>
            </a:r>
            <a:r>
              <a:rPr lang="hu-HU" sz="1100" dirty="0" err="1">
                <a:ea typeface="Calibri" panose="020F0502020204030204" pitchFamily="34" charset="0"/>
                <a:cs typeface="Times New Roman" panose="02020603050405020304" pitchFamily="18" charset="0"/>
              </a:rPr>
              <a:t>to</a:t>
            </a:r>
            <a:r>
              <a:rPr lang="hu-HU" sz="1100" dirty="0">
                <a:ea typeface="Calibri" panose="020F0502020204030204" pitchFamily="34" charset="0"/>
                <a:cs typeface="Times New Roman" panose="02020603050405020304" pitchFamily="18" charset="0"/>
              </a:rPr>
              <a:t> </a:t>
            </a:r>
            <a:r>
              <a:rPr lang="hu-HU" sz="1100" dirty="0" err="1">
                <a:ea typeface="Calibri" panose="020F0502020204030204" pitchFamily="34" charset="0"/>
                <a:cs typeface="Times New Roman" panose="02020603050405020304" pitchFamily="18" charset="0"/>
              </a:rPr>
              <a:t>the</a:t>
            </a:r>
            <a:r>
              <a:rPr lang="hu-HU" sz="1100" dirty="0">
                <a:ea typeface="Calibri" panose="020F0502020204030204" pitchFamily="34" charset="0"/>
                <a:cs typeface="Times New Roman" panose="02020603050405020304" pitchFamily="18" charset="0"/>
              </a:rPr>
              <a:t> </a:t>
            </a:r>
            <a:r>
              <a:rPr lang="hu-HU" sz="1100" dirty="0" err="1">
                <a:ea typeface="Calibri" panose="020F0502020204030204" pitchFamily="34" charset="0"/>
                <a:cs typeface="Times New Roman" panose="02020603050405020304" pitchFamily="18" charset="0"/>
              </a:rPr>
              <a:t>following</a:t>
            </a:r>
            <a:r>
              <a:rPr lang="hu-HU" sz="1100" dirty="0">
                <a:ea typeface="Calibri" panose="020F0502020204030204" pitchFamily="34" charset="0"/>
                <a:cs typeface="Times New Roman" panose="02020603050405020304" pitchFamily="18" charset="0"/>
              </a:rPr>
              <a:t> </a:t>
            </a:r>
            <a:r>
              <a:rPr lang="hu-HU" sz="1100" dirty="0" err="1">
                <a:ea typeface="Calibri" panose="020F0502020204030204" pitchFamily="34" charset="0"/>
                <a:cs typeface="Times New Roman" panose="02020603050405020304" pitchFamily="18" charset="0"/>
              </a:rPr>
              <a:t>work</a:t>
            </a:r>
            <a:r>
              <a:rPr lang="hu-HU" sz="1100" dirty="0">
                <a:ea typeface="Calibri" panose="020F0502020204030204" pitchFamily="34" charset="0"/>
                <a:cs typeface="Times New Roman" panose="02020603050405020304" pitchFamily="18" charset="0"/>
              </a:rPr>
              <a:t> / </a:t>
            </a:r>
            <a:r>
              <a:rPr lang="hu-HU" sz="1100" dirty="0" err="1">
                <a:ea typeface="Calibri" panose="020F0502020204030204" pitchFamily="34" charset="0"/>
                <a:cs typeface="Times New Roman" panose="02020603050405020304" pitchFamily="18" charset="0"/>
              </a:rPr>
              <a:t>functional</a:t>
            </a:r>
            <a:r>
              <a:rPr lang="hu-HU" sz="1100" dirty="0">
                <a:ea typeface="Calibri" panose="020F0502020204030204" pitchFamily="34" charset="0"/>
                <a:cs typeface="Times New Roman" panose="02020603050405020304" pitchFamily="18" charset="0"/>
              </a:rPr>
              <a:t> </a:t>
            </a:r>
            <a:r>
              <a:rPr lang="hu-HU" sz="1100" dirty="0" err="1">
                <a:ea typeface="Calibri" panose="020F0502020204030204" pitchFamily="34" charset="0"/>
                <a:cs typeface="Times New Roman" panose="02020603050405020304" pitchFamily="18" charset="0"/>
              </a:rPr>
              <a:t>areas</a:t>
            </a:r>
            <a:r>
              <a:rPr lang="hu-HU" sz="1100" dirty="0">
                <a:ea typeface="Calibri" panose="020F0502020204030204" pitchFamily="34" charset="0"/>
                <a:cs typeface="Times New Roman" panose="02020603050405020304" pitchFamily="18" charset="0"/>
              </a:rPr>
              <a:t>.</a:t>
            </a:r>
            <a:endParaRPr lang="hu-HU" sz="1100" dirty="0">
              <a:effectLst/>
              <a:ea typeface="Calibri" panose="020F0502020204030204" pitchFamily="34" charset="0"/>
              <a:cs typeface="Times New Roman" panose="02020603050405020304" pitchFamily="18" charset="0"/>
            </a:endParaRPr>
          </a:p>
        </p:txBody>
      </p:sp>
      <p:graphicFrame>
        <p:nvGraphicFramePr>
          <p:cNvPr id="18" name="Táblázat 17"/>
          <p:cNvGraphicFramePr>
            <a:graphicFrameLocks noGrp="1"/>
          </p:cNvGraphicFramePr>
          <p:nvPr>
            <p:extLst>
              <p:ext uri="{D42A27DB-BD31-4B8C-83A1-F6EECF244321}">
                <p14:modId xmlns:p14="http://schemas.microsoft.com/office/powerpoint/2010/main" val="797663284"/>
              </p:ext>
            </p:extLst>
          </p:nvPr>
        </p:nvGraphicFramePr>
        <p:xfrm>
          <a:off x="3111061" y="4103431"/>
          <a:ext cx="7756635" cy="2511428"/>
        </p:xfrm>
        <a:graphic>
          <a:graphicData uri="http://schemas.openxmlformats.org/drawingml/2006/table">
            <a:tbl>
              <a:tblPr firstRow="1" firstCol="1" bandRow="1"/>
              <a:tblGrid>
                <a:gridCol w="2301654">
                  <a:extLst>
                    <a:ext uri="{9D8B030D-6E8A-4147-A177-3AD203B41FA5}">
                      <a16:colId xmlns:a16="http://schemas.microsoft.com/office/drawing/2014/main" val="20000"/>
                    </a:ext>
                  </a:extLst>
                </a:gridCol>
                <a:gridCol w="901317">
                  <a:extLst>
                    <a:ext uri="{9D8B030D-6E8A-4147-A177-3AD203B41FA5}">
                      <a16:colId xmlns:a16="http://schemas.microsoft.com/office/drawing/2014/main" val="20001"/>
                    </a:ext>
                  </a:extLst>
                </a:gridCol>
                <a:gridCol w="1501340">
                  <a:extLst>
                    <a:ext uri="{9D8B030D-6E8A-4147-A177-3AD203B41FA5}">
                      <a16:colId xmlns:a16="http://schemas.microsoft.com/office/drawing/2014/main" val="20002"/>
                    </a:ext>
                  </a:extLst>
                </a:gridCol>
                <a:gridCol w="1388354">
                  <a:extLst>
                    <a:ext uri="{9D8B030D-6E8A-4147-A177-3AD203B41FA5}">
                      <a16:colId xmlns:a16="http://schemas.microsoft.com/office/drawing/2014/main" val="20003"/>
                    </a:ext>
                  </a:extLst>
                </a:gridCol>
                <a:gridCol w="1663970">
                  <a:extLst>
                    <a:ext uri="{9D8B030D-6E8A-4147-A177-3AD203B41FA5}">
                      <a16:colId xmlns:a16="http://schemas.microsoft.com/office/drawing/2014/main" val="20004"/>
                    </a:ext>
                  </a:extLst>
                </a:gridCol>
              </a:tblGrid>
              <a:tr h="0">
                <a:tc>
                  <a:txBody>
                    <a:bodyPr/>
                    <a:lstStyle/>
                    <a:p>
                      <a:pPr>
                        <a:lnSpc>
                          <a:spcPct val="107000"/>
                        </a:lnSpc>
                        <a:spcAft>
                          <a:spcPts val="0"/>
                        </a:spcAft>
                      </a:pPr>
                      <a:r>
                        <a:rPr lang="hu-HU" sz="1100" b="1" dirty="0">
                          <a:effectLst/>
                          <a:latin typeface="+mn-lt"/>
                          <a:ea typeface="Calibri" panose="020F0502020204030204" pitchFamily="34" charset="0"/>
                          <a:cs typeface="Times New Roman" panose="02020603050405020304" pitchFamily="18" charset="0"/>
                        </a:rPr>
                        <a:t> </a:t>
                      </a:r>
                      <a:endParaRPr lang="hu-HU" sz="11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hu-HU" sz="1100" b="1">
                          <a:effectLst/>
                          <a:latin typeface="+mn-lt"/>
                          <a:ea typeface="Calibri" panose="020F0502020204030204" pitchFamily="34" charset="0"/>
                          <a:cs typeface="Times New Roman" panose="02020603050405020304" pitchFamily="18" charset="0"/>
                        </a:rPr>
                        <a:t>Very good</a:t>
                      </a:r>
                      <a:endParaRPr lang="hu-HU" sz="110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hu-HU" sz="1100" b="1">
                          <a:effectLst/>
                          <a:latin typeface="+mn-lt"/>
                          <a:ea typeface="Calibri" panose="020F0502020204030204" pitchFamily="34" charset="0"/>
                          <a:cs typeface="Times New Roman" panose="02020603050405020304" pitchFamily="18" charset="0"/>
                        </a:rPr>
                        <a:t>Good</a:t>
                      </a:r>
                      <a:endParaRPr lang="hu-HU" sz="110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hu-HU" sz="1100" b="1">
                          <a:effectLst/>
                          <a:latin typeface="+mn-lt"/>
                          <a:ea typeface="Calibri" panose="020F0502020204030204" pitchFamily="34" charset="0"/>
                          <a:cs typeface="Times New Roman" panose="02020603050405020304" pitchFamily="18" charset="0"/>
                        </a:rPr>
                        <a:t>Adequate</a:t>
                      </a:r>
                      <a:endParaRPr lang="hu-HU" sz="110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hu-HU" sz="1100" b="1">
                          <a:effectLst/>
                          <a:latin typeface="+mn-lt"/>
                          <a:ea typeface="Calibri" panose="020F0502020204030204" pitchFamily="34" charset="0"/>
                          <a:cs typeface="Times New Roman" panose="02020603050405020304" pitchFamily="18" charset="0"/>
                        </a:rPr>
                        <a:t>Little or no experience</a:t>
                      </a:r>
                      <a:endParaRPr lang="hu-HU" sz="110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0">
                <a:tc gridSpan="5">
                  <a:txBody>
                    <a:bodyPr/>
                    <a:lstStyle/>
                    <a:p>
                      <a:pPr>
                        <a:lnSpc>
                          <a:spcPct val="107000"/>
                        </a:lnSpc>
                        <a:spcAft>
                          <a:spcPts val="0"/>
                        </a:spcAft>
                      </a:pPr>
                      <a:r>
                        <a:rPr lang="hu-HU" sz="1100" b="1" dirty="0" err="1">
                          <a:effectLst/>
                          <a:latin typeface="+mn-lt"/>
                          <a:ea typeface="Calibri" panose="020F0502020204030204" pitchFamily="34" charset="0"/>
                          <a:cs typeface="Times New Roman" panose="02020603050405020304" pitchFamily="18" charset="0"/>
                        </a:rPr>
                        <a:t>Communication</a:t>
                      </a:r>
                      <a:r>
                        <a:rPr lang="hu-HU" sz="1100" b="1" dirty="0">
                          <a:effectLst/>
                          <a:latin typeface="+mn-lt"/>
                          <a:ea typeface="Calibri" panose="020F0502020204030204" pitchFamily="34" charset="0"/>
                          <a:cs typeface="Times New Roman" panose="02020603050405020304" pitchFamily="18" charset="0"/>
                        </a:rPr>
                        <a:t> </a:t>
                      </a:r>
                      <a:r>
                        <a:rPr lang="hu-HU" sz="1100" b="1" dirty="0" err="1">
                          <a:effectLst/>
                          <a:latin typeface="+mn-lt"/>
                          <a:ea typeface="Calibri" panose="020F0502020204030204" pitchFamily="34" charset="0"/>
                          <a:cs typeface="Times New Roman" panose="02020603050405020304" pitchFamily="18" charset="0"/>
                        </a:rPr>
                        <a:t>Skills</a:t>
                      </a:r>
                      <a:endParaRPr lang="hu-HU" sz="1100" dirty="0">
                        <a:effectLst/>
                        <a:latin typeface="+mn-lt"/>
                        <a:ea typeface="Calibri" panose="020F0502020204030204" pitchFamily="34" charset="0"/>
                        <a:cs typeface="Times New Roman" panose="02020603050405020304" pitchFamily="18" charset="0"/>
                      </a:endParaRPr>
                    </a:p>
                    <a:p>
                      <a:pPr>
                        <a:lnSpc>
                          <a:spcPct val="107000"/>
                        </a:lnSpc>
                        <a:spcAft>
                          <a:spcPts val="0"/>
                        </a:spcAft>
                      </a:pPr>
                      <a:r>
                        <a:rPr lang="hu-HU" sz="1100" b="1" dirty="0">
                          <a:effectLst/>
                          <a:latin typeface="+mn-lt"/>
                          <a:ea typeface="Calibri" panose="020F0502020204030204" pitchFamily="34" charset="0"/>
                          <a:cs typeface="Times New Roman" panose="02020603050405020304" pitchFamily="18" charset="0"/>
                        </a:rPr>
                        <a:t> </a:t>
                      </a:r>
                      <a:endParaRPr lang="hu-HU" sz="11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hu-HU"/>
                    </a:p>
                  </a:txBody>
                  <a:tcPr/>
                </a:tc>
                <a:tc hMerge="1">
                  <a:txBody>
                    <a:bodyPr/>
                    <a:lstStyle/>
                    <a:p>
                      <a:endParaRPr lang="hu-HU"/>
                    </a:p>
                  </a:txBody>
                  <a:tcPr/>
                </a:tc>
                <a:tc hMerge="1">
                  <a:txBody>
                    <a:bodyPr/>
                    <a:lstStyle/>
                    <a:p>
                      <a:endParaRPr lang="hu-HU"/>
                    </a:p>
                  </a:txBody>
                  <a:tcPr/>
                </a:tc>
                <a:tc hMerge="1">
                  <a:txBody>
                    <a:bodyPr/>
                    <a:lstStyle/>
                    <a:p>
                      <a:endParaRPr lang="hu-HU"/>
                    </a:p>
                  </a:txBody>
                  <a:tcPr/>
                </a:tc>
                <a:extLst>
                  <a:ext uri="{0D108BD9-81ED-4DB2-BD59-A6C34878D82A}">
                    <a16:rowId xmlns:a16="http://schemas.microsoft.com/office/drawing/2014/main" val="10001"/>
                  </a:ext>
                </a:extLst>
              </a:tr>
              <a:tr h="0">
                <a:tc>
                  <a:txBody>
                    <a:bodyPr/>
                    <a:lstStyle/>
                    <a:p>
                      <a:pPr>
                        <a:lnSpc>
                          <a:spcPct val="107000"/>
                        </a:lnSpc>
                        <a:spcAft>
                          <a:spcPts val="0"/>
                        </a:spcAft>
                      </a:pPr>
                      <a:r>
                        <a:rPr lang="hu-HU" sz="1100" dirty="0" err="1">
                          <a:effectLst/>
                          <a:latin typeface="+mn-lt"/>
                          <a:ea typeface="Calibri" panose="020F0502020204030204" pitchFamily="34" charset="0"/>
                          <a:cs typeface="Times New Roman" panose="02020603050405020304" pitchFamily="18" charset="0"/>
                        </a:rPr>
                        <a:t>Drafting</a:t>
                      </a:r>
                      <a:r>
                        <a:rPr lang="hu-HU" sz="1100" dirty="0">
                          <a:effectLst/>
                          <a:latin typeface="+mn-lt"/>
                          <a:ea typeface="Calibri" panose="020F0502020204030204" pitchFamily="34" charset="0"/>
                          <a:cs typeface="Times New Roman" panose="02020603050405020304" pitchFamily="18" charset="0"/>
                        </a:rPr>
                        <a:t> </a:t>
                      </a:r>
                      <a:r>
                        <a:rPr lang="hu-HU" sz="1100" dirty="0" err="1">
                          <a:effectLst/>
                          <a:latin typeface="+mn-lt"/>
                          <a:ea typeface="Calibri" panose="020F0502020204030204" pitchFamily="34" charset="0"/>
                          <a:cs typeface="Times New Roman" panose="02020603050405020304" pitchFamily="18" charset="0"/>
                        </a:rPr>
                        <a:t>contracts</a:t>
                      </a:r>
                      <a:r>
                        <a:rPr lang="hu-HU" sz="1100" dirty="0">
                          <a:effectLst/>
                          <a:latin typeface="+mn-lt"/>
                          <a:ea typeface="Calibri" panose="020F0502020204030204" pitchFamily="34" charset="0"/>
                          <a:cs typeface="Times New Roman" panose="02020603050405020304" pitchFamily="18" charset="0"/>
                        </a:rPr>
                        <a:t> of </a:t>
                      </a:r>
                      <a:r>
                        <a:rPr lang="hu-HU" sz="1100" dirty="0" err="1">
                          <a:effectLst/>
                          <a:latin typeface="+mn-lt"/>
                          <a:ea typeface="Calibri" panose="020F0502020204030204" pitchFamily="34" charset="0"/>
                          <a:cs typeface="Times New Roman" panose="02020603050405020304" pitchFamily="18" charset="0"/>
                        </a:rPr>
                        <a:t>employment</a:t>
                      </a:r>
                      <a:endParaRPr lang="hu-HU" sz="11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hu-HU" sz="1100" dirty="0">
                          <a:effectLst/>
                          <a:latin typeface="+mn-lt"/>
                          <a:ea typeface="Calibri" panose="020F0502020204030204" pitchFamily="34" charset="0"/>
                          <a:cs typeface="Times New Roman" panose="02020603050405020304" pitchFamily="18" charset="0"/>
                        </a:rPr>
                        <a:t> </a:t>
                      </a:r>
                      <a:r>
                        <a:rPr lang="en-GB" sz="1100" dirty="0">
                          <a:effectLst/>
                          <a:latin typeface="+mn-lt"/>
                          <a:ea typeface="Calibri" panose="020F0502020204030204" pitchFamily="34" charset="0"/>
                          <a:cs typeface="Times New Roman" panose="02020603050405020304" pitchFamily="18" charset="0"/>
                        </a:rPr>
                        <a:t>x</a:t>
                      </a:r>
                      <a:endParaRPr lang="hu-HU" sz="11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hu-HU" sz="1100" dirty="0">
                          <a:effectLst/>
                          <a:latin typeface="+mn-lt"/>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hu-HU" sz="1100" dirty="0">
                          <a:effectLst/>
                          <a:latin typeface="+mn-lt"/>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hu-HU" sz="1100" dirty="0">
                          <a:effectLst/>
                          <a:latin typeface="+mn-lt"/>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0">
                <a:tc>
                  <a:txBody>
                    <a:bodyPr/>
                    <a:lstStyle/>
                    <a:p>
                      <a:pPr>
                        <a:lnSpc>
                          <a:spcPct val="107000"/>
                        </a:lnSpc>
                        <a:spcAft>
                          <a:spcPts val="0"/>
                        </a:spcAft>
                      </a:pPr>
                      <a:r>
                        <a:rPr lang="hu-HU" sz="1100" dirty="0">
                          <a:effectLst/>
                          <a:latin typeface="+mn-lt"/>
                          <a:ea typeface="Calibri" panose="020F0502020204030204" pitchFamily="34" charset="0"/>
                          <a:cs typeface="Times New Roman" panose="02020603050405020304" pitchFamily="18" charset="0"/>
                        </a:rPr>
                        <a:t>Taking notes of disciplinary hearings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hu-HU" sz="1100" dirty="0">
                          <a:effectLst/>
                          <a:latin typeface="+mn-lt"/>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dirty="0">
                          <a:effectLst/>
                          <a:latin typeface="+mn-lt"/>
                          <a:ea typeface="Calibri" panose="020F0502020204030204" pitchFamily="34" charset="0"/>
                          <a:cs typeface="Times New Roman" panose="02020603050405020304" pitchFamily="18" charset="0"/>
                        </a:rPr>
                        <a:t>X</a:t>
                      </a:r>
                      <a:endParaRPr lang="hu-HU" sz="11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hu-HU" sz="1100" dirty="0">
                          <a:effectLst/>
                          <a:latin typeface="+mn-lt"/>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hu-HU" sz="1100" dirty="0">
                          <a:effectLst/>
                          <a:latin typeface="+mn-lt"/>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0">
                <a:tc>
                  <a:txBody>
                    <a:bodyPr/>
                    <a:lstStyle/>
                    <a:p>
                      <a:pPr>
                        <a:lnSpc>
                          <a:spcPct val="107000"/>
                        </a:lnSpc>
                        <a:spcAft>
                          <a:spcPts val="0"/>
                        </a:spcAft>
                      </a:pPr>
                      <a:r>
                        <a:rPr lang="hu-HU" sz="1100" dirty="0">
                          <a:effectLst/>
                          <a:latin typeface="+mn-lt"/>
                          <a:ea typeface="Calibri" panose="020F0502020204030204" pitchFamily="34" charset="0"/>
                          <a:cs typeface="Times New Roman" panose="02020603050405020304" pitchFamily="18" charset="0"/>
                        </a:rPr>
                        <a:t>Write reports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hu-HU" sz="1100" dirty="0">
                          <a:effectLst/>
                          <a:latin typeface="+mn-lt"/>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dirty="0">
                          <a:effectLst/>
                          <a:latin typeface="+mn-lt"/>
                          <a:ea typeface="Calibri" panose="020F0502020204030204" pitchFamily="34" charset="0"/>
                          <a:cs typeface="Times New Roman" panose="02020603050405020304" pitchFamily="18" charset="0"/>
                        </a:rPr>
                        <a:t>X</a:t>
                      </a:r>
                      <a:endParaRPr lang="hu-HU" sz="11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hu-HU" sz="1100" dirty="0">
                          <a:effectLst/>
                          <a:latin typeface="+mn-lt"/>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hu-HU" sz="1100" dirty="0">
                          <a:effectLst/>
                          <a:latin typeface="+mn-lt"/>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0">
                <a:tc>
                  <a:txBody>
                    <a:bodyPr/>
                    <a:lstStyle/>
                    <a:p>
                      <a:pPr>
                        <a:lnSpc>
                          <a:spcPct val="107000"/>
                        </a:lnSpc>
                        <a:spcAft>
                          <a:spcPts val="0"/>
                        </a:spcAft>
                      </a:pPr>
                      <a:r>
                        <a:rPr lang="hu-HU" sz="1100" dirty="0">
                          <a:effectLst/>
                          <a:latin typeface="+mn-lt"/>
                          <a:ea typeface="Calibri" panose="020F0502020204030204" pitchFamily="34" charset="0"/>
                          <a:cs typeface="Times New Roman" panose="02020603050405020304" pitchFamily="18" charset="0"/>
                        </a:rPr>
                        <a:t>Produce material to support presentations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hu-HU" sz="1100" dirty="0">
                          <a:effectLst/>
                          <a:latin typeface="+mn-lt"/>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dirty="0">
                          <a:effectLst/>
                          <a:latin typeface="+mn-lt"/>
                          <a:ea typeface="Calibri" panose="020F0502020204030204" pitchFamily="34" charset="0"/>
                          <a:cs typeface="Times New Roman" panose="02020603050405020304" pitchFamily="18" charset="0"/>
                        </a:rPr>
                        <a:t>X</a:t>
                      </a:r>
                      <a:endParaRPr lang="hu-HU" sz="11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hu-HU" sz="1100" dirty="0">
                          <a:effectLst/>
                          <a:latin typeface="+mn-lt"/>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hu-HU" sz="1100" dirty="0">
                          <a:effectLst/>
                          <a:latin typeface="+mn-lt"/>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0">
                <a:tc>
                  <a:txBody>
                    <a:bodyPr/>
                    <a:lstStyle/>
                    <a:p>
                      <a:pPr>
                        <a:lnSpc>
                          <a:spcPct val="107000"/>
                        </a:lnSpc>
                        <a:spcAft>
                          <a:spcPts val="0"/>
                        </a:spcAft>
                      </a:pPr>
                      <a:r>
                        <a:rPr lang="hu-HU" sz="1100" dirty="0">
                          <a:effectLst/>
                          <a:latin typeface="+mn-lt"/>
                          <a:ea typeface="Calibri" panose="020F0502020204030204" pitchFamily="34" charset="0"/>
                          <a:cs typeface="Times New Roman" panose="02020603050405020304" pitchFamily="18" charset="0"/>
                        </a:rPr>
                        <a:t>Delivering a training session</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hu-HU" sz="1100" dirty="0">
                          <a:effectLst/>
                          <a:latin typeface="+mn-lt"/>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dirty="0">
                          <a:effectLst/>
                          <a:latin typeface="+mn-lt"/>
                          <a:ea typeface="Calibri" panose="020F0502020204030204" pitchFamily="34" charset="0"/>
                          <a:cs typeface="Times New Roman" panose="02020603050405020304" pitchFamily="18" charset="0"/>
                        </a:rPr>
                        <a:t>X</a:t>
                      </a:r>
                      <a:endParaRPr lang="hu-HU" sz="11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hu-HU" sz="1100" dirty="0">
                          <a:effectLst/>
                          <a:latin typeface="+mn-lt"/>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hu-HU" sz="1100" dirty="0">
                          <a:effectLst/>
                          <a:latin typeface="+mn-lt"/>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r h="0">
                <a:tc>
                  <a:txBody>
                    <a:bodyPr/>
                    <a:lstStyle/>
                    <a:p>
                      <a:pPr>
                        <a:lnSpc>
                          <a:spcPct val="107000"/>
                        </a:lnSpc>
                        <a:spcAft>
                          <a:spcPts val="0"/>
                        </a:spcAft>
                      </a:pPr>
                      <a:r>
                        <a:rPr lang="hu-HU" sz="1100" dirty="0">
                          <a:effectLst/>
                          <a:latin typeface="+mn-lt"/>
                          <a:ea typeface="Calibri" panose="020F0502020204030204" pitchFamily="34" charset="0"/>
                          <a:cs typeface="Times New Roman" panose="02020603050405020304" pitchFamily="18" charset="0"/>
                        </a:rPr>
                        <a:t>Resolving disputes/complaints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hu-HU" sz="1100" dirty="0">
                          <a:effectLst/>
                          <a:latin typeface="+mn-lt"/>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dirty="0">
                          <a:effectLst/>
                          <a:latin typeface="+mn-lt"/>
                          <a:ea typeface="Calibri" panose="020F0502020204030204" pitchFamily="34" charset="0"/>
                          <a:cs typeface="Times New Roman" panose="02020603050405020304" pitchFamily="18" charset="0"/>
                        </a:rPr>
                        <a:t>X</a:t>
                      </a:r>
                      <a:endParaRPr lang="hu-HU" sz="11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hu-HU" sz="1100" dirty="0">
                          <a:effectLst/>
                          <a:latin typeface="+mn-lt"/>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hu-HU" sz="1100" dirty="0">
                          <a:effectLst/>
                          <a:latin typeface="+mn-lt"/>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7"/>
                  </a:ext>
                </a:extLst>
              </a:tr>
              <a:tr h="0">
                <a:tc>
                  <a:txBody>
                    <a:bodyPr/>
                    <a:lstStyle/>
                    <a:p>
                      <a:pPr>
                        <a:lnSpc>
                          <a:spcPct val="107000"/>
                        </a:lnSpc>
                        <a:spcAft>
                          <a:spcPts val="0"/>
                        </a:spcAft>
                      </a:pPr>
                      <a:r>
                        <a:rPr lang="hu-HU" sz="1100" dirty="0">
                          <a:effectLst/>
                          <a:latin typeface="+mn-lt"/>
                          <a:ea typeface="Calibri" panose="020F0502020204030204" pitchFamily="34" charset="0"/>
                          <a:cs typeface="Times New Roman" panose="02020603050405020304" pitchFamily="18" charset="0"/>
                        </a:rPr>
                        <a:t>Interviewing</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dirty="0">
                          <a:effectLst/>
                          <a:latin typeface="+mn-lt"/>
                          <a:ea typeface="Calibri" panose="020F0502020204030204" pitchFamily="34" charset="0"/>
                          <a:cs typeface="Times New Roman" panose="02020603050405020304" pitchFamily="18" charset="0"/>
                        </a:rPr>
                        <a:t>X</a:t>
                      </a:r>
                      <a:endParaRPr lang="hu-HU" sz="11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hu-HU" sz="1100" dirty="0">
                          <a:effectLst/>
                          <a:latin typeface="+mn-lt"/>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hu-HU" sz="1100" dirty="0">
                          <a:effectLst/>
                          <a:latin typeface="+mn-lt"/>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hu-HU" sz="1100" dirty="0">
                          <a:effectLst/>
                          <a:latin typeface="+mn-lt"/>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8"/>
                  </a:ext>
                </a:extLst>
              </a:tr>
              <a:tr h="0">
                <a:tc>
                  <a:txBody>
                    <a:bodyPr/>
                    <a:lstStyle/>
                    <a:p>
                      <a:pPr>
                        <a:lnSpc>
                          <a:spcPct val="107000"/>
                        </a:lnSpc>
                        <a:spcAft>
                          <a:spcPts val="0"/>
                        </a:spcAft>
                      </a:pPr>
                      <a:r>
                        <a:rPr lang="hu-HU" sz="1100" dirty="0">
                          <a:effectLst/>
                          <a:latin typeface="+mn-lt"/>
                          <a:ea typeface="Calibri" panose="020F0502020204030204" pitchFamily="34" charset="0"/>
                          <a:cs typeface="Times New Roman" panose="02020603050405020304" pitchFamily="18" charset="0"/>
                        </a:rPr>
                        <a:t>Advising on HR issues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hu-HU" sz="1100" dirty="0">
                          <a:effectLst/>
                          <a:latin typeface="+mn-lt"/>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hu-HU" sz="1100" dirty="0">
                          <a:effectLst/>
                          <a:latin typeface="+mn-lt"/>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dirty="0">
                          <a:effectLst/>
                          <a:latin typeface="+mn-lt"/>
                          <a:ea typeface="Calibri" panose="020F0502020204030204" pitchFamily="34" charset="0"/>
                          <a:cs typeface="Times New Roman" panose="02020603050405020304" pitchFamily="18" charset="0"/>
                        </a:rPr>
                        <a:t>x</a:t>
                      </a:r>
                      <a:endParaRPr lang="hu-HU" sz="11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hu-HU" sz="1100" dirty="0">
                          <a:effectLst/>
                          <a:latin typeface="+mn-lt"/>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9"/>
                  </a:ext>
                </a:extLst>
              </a:tr>
            </a:tbl>
          </a:graphicData>
        </a:graphic>
      </p:graphicFrame>
    </p:spTree>
    <p:extLst>
      <p:ext uri="{BB962C8B-B14F-4D97-AF65-F5344CB8AC3E}">
        <p14:creationId xmlns:p14="http://schemas.microsoft.com/office/powerpoint/2010/main" val="33646454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áblázat 3"/>
          <p:cNvGraphicFramePr>
            <a:graphicFrameLocks noGrp="1"/>
          </p:cNvGraphicFramePr>
          <p:nvPr>
            <p:extLst>
              <p:ext uri="{D42A27DB-BD31-4B8C-83A1-F6EECF244321}">
                <p14:modId xmlns:p14="http://schemas.microsoft.com/office/powerpoint/2010/main" val="2461664827"/>
              </p:ext>
            </p:extLst>
          </p:nvPr>
        </p:nvGraphicFramePr>
        <p:xfrm>
          <a:off x="3066141" y="534631"/>
          <a:ext cx="7810160" cy="3946531"/>
        </p:xfrm>
        <a:graphic>
          <a:graphicData uri="http://schemas.openxmlformats.org/drawingml/2006/table">
            <a:tbl>
              <a:tblPr firstRow="1" firstCol="1" bandRow="1"/>
              <a:tblGrid>
                <a:gridCol w="2317537">
                  <a:extLst>
                    <a:ext uri="{9D8B030D-6E8A-4147-A177-3AD203B41FA5}">
                      <a16:colId xmlns:a16="http://schemas.microsoft.com/office/drawing/2014/main" val="20000"/>
                    </a:ext>
                  </a:extLst>
                </a:gridCol>
                <a:gridCol w="907537">
                  <a:extLst>
                    <a:ext uri="{9D8B030D-6E8A-4147-A177-3AD203B41FA5}">
                      <a16:colId xmlns:a16="http://schemas.microsoft.com/office/drawing/2014/main" val="20001"/>
                    </a:ext>
                  </a:extLst>
                </a:gridCol>
                <a:gridCol w="1511699">
                  <a:extLst>
                    <a:ext uri="{9D8B030D-6E8A-4147-A177-3AD203B41FA5}">
                      <a16:colId xmlns:a16="http://schemas.microsoft.com/office/drawing/2014/main" val="20002"/>
                    </a:ext>
                  </a:extLst>
                </a:gridCol>
                <a:gridCol w="1397935">
                  <a:extLst>
                    <a:ext uri="{9D8B030D-6E8A-4147-A177-3AD203B41FA5}">
                      <a16:colId xmlns:a16="http://schemas.microsoft.com/office/drawing/2014/main" val="20003"/>
                    </a:ext>
                  </a:extLst>
                </a:gridCol>
                <a:gridCol w="1675452">
                  <a:extLst>
                    <a:ext uri="{9D8B030D-6E8A-4147-A177-3AD203B41FA5}">
                      <a16:colId xmlns:a16="http://schemas.microsoft.com/office/drawing/2014/main" val="20004"/>
                    </a:ext>
                  </a:extLst>
                </a:gridCol>
              </a:tblGrid>
              <a:tr h="155697">
                <a:tc>
                  <a:txBody>
                    <a:bodyPr/>
                    <a:lstStyle/>
                    <a:p>
                      <a:pPr>
                        <a:lnSpc>
                          <a:spcPct val="107000"/>
                        </a:lnSpc>
                        <a:spcAft>
                          <a:spcPts val="0"/>
                        </a:spcAft>
                      </a:pPr>
                      <a:r>
                        <a:rPr lang="hu-HU" sz="1100" b="1" dirty="0">
                          <a:effectLst/>
                          <a:latin typeface="+mn-lt"/>
                          <a:ea typeface="Calibri" panose="020F0502020204030204" pitchFamily="34" charset="0"/>
                          <a:cs typeface="Times New Roman" panose="02020603050405020304" pitchFamily="18" charset="0"/>
                        </a:rPr>
                        <a:t> </a:t>
                      </a:r>
                      <a:endParaRPr lang="hu-HU" sz="11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hu-HU" sz="1100" b="1">
                          <a:effectLst/>
                          <a:latin typeface="+mn-lt"/>
                          <a:ea typeface="Calibri" panose="020F0502020204030204" pitchFamily="34" charset="0"/>
                          <a:cs typeface="Times New Roman" panose="02020603050405020304" pitchFamily="18" charset="0"/>
                        </a:rPr>
                        <a:t>Very good</a:t>
                      </a:r>
                      <a:endParaRPr lang="hu-HU" sz="110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hu-HU" sz="1100" b="1">
                          <a:effectLst/>
                          <a:latin typeface="+mn-lt"/>
                          <a:ea typeface="Calibri" panose="020F0502020204030204" pitchFamily="34" charset="0"/>
                          <a:cs typeface="Times New Roman" panose="02020603050405020304" pitchFamily="18" charset="0"/>
                        </a:rPr>
                        <a:t>Good</a:t>
                      </a:r>
                      <a:endParaRPr lang="hu-HU" sz="110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hu-HU" sz="1100" b="1">
                          <a:effectLst/>
                          <a:latin typeface="+mn-lt"/>
                          <a:ea typeface="Calibri" panose="020F0502020204030204" pitchFamily="34" charset="0"/>
                          <a:cs typeface="Times New Roman" panose="02020603050405020304" pitchFamily="18" charset="0"/>
                        </a:rPr>
                        <a:t>Adequate</a:t>
                      </a:r>
                      <a:endParaRPr lang="hu-HU" sz="110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hu-HU" sz="1100" b="1">
                          <a:effectLst/>
                          <a:latin typeface="+mn-lt"/>
                          <a:ea typeface="Calibri" panose="020F0502020204030204" pitchFamily="34" charset="0"/>
                          <a:cs typeface="Times New Roman" panose="02020603050405020304" pitchFamily="18" charset="0"/>
                        </a:rPr>
                        <a:t>Little or no experience</a:t>
                      </a:r>
                      <a:endParaRPr lang="hu-HU" sz="110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319634">
                <a:tc gridSpan="5">
                  <a:txBody>
                    <a:bodyPr/>
                    <a:lstStyle/>
                    <a:p>
                      <a:pPr>
                        <a:lnSpc>
                          <a:spcPct val="107000"/>
                        </a:lnSpc>
                        <a:spcAft>
                          <a:spcPts val="0"/>
                        </a:spcAft>
                      </a:pPr>
                      <a:r>
                        <a:rPr lang="hu-HU" sz="1100" b="1" dirty="0" err="1">
                          <a:effectLst/>
                          <a:latin typeface="+mn-lt"/>
                          <a:ea typeface="Calibri" panose="020F0502020204030204" pitchFamily="34" charset="0"/>
                          <a:cs typeface="Times New Roman" panose="02020603050405020304" pitchFamily="18" charset="0"/>
                        </a:rPr>
                        <a:t>Problem</a:t>
                      </a:r>
                      <a:r>
                        <a:rPr lang="hu-HU" sz="1100" b="1" dirty="0">
                          <a:effectLst/>
                          <a:latin typeface="+mn-lt"/>
                          <a:ea typeface="Calibri" panose="020F0502020204030204" pitchFamily="34" charset="0"/>
                          <a:cs typeface="Times New Roman" panose="02020603050405020304" pitchFamily="18" charset="0"/>
                        </a:rPr>
                        <a:t> </a:t>
                      </a:r>
                      <a:r>
                        <a:rPr lang="hu-HU" sz="1100" b="1" dirty="0" err="1">
                          <a:effectLst/>
                          <a:latin typeface="+mn-lt"/>
                          <a:ea typeface="Calibri" panose="020F0502020204030204" pitchFamily="34" charset="0"/>
                          <a:cs typeface="Times New Roman" panose="02020603050405020304" pitchFamily="18" charset="0"/>
                        </a:rPr>
                        <a:t>solving</a:t>
                      </a:r>
                      <a:r>
                        <a:rPr lang="hu-HU" sz="1100" b="1" dirty="0">
                          <a:effectLst/>
                          <a:latin typeface="+mn-lt"/>
                          <a:ea typeface="Calibri" panose="020F0502020204030204" pitchFamily="34" charset="0"/>
                          <a:cs typeface="Times New Roman" panose="02020603050405020304" pitchFamily="18" charset="0"/>
                        </a:rPr>
                        <a:t> </a:t>
                      </a:r>
                      <a:r>
                        <a:rPr lang="hu-HU" sz="1100" b="1" dirty="0" err="1">
                          <a:effectLst/>
                          <a:latin typeface="+mn-lt"/>
                          <a:ea typeface="Calibri" panose="020F0502020204030204" pitchFamily="34" charset="0"/>
                          <a:cs typeface="Times New Roman" panose="02020603050405020304" pitchFamily="18" charset="0"/>
                        </a:rPr>
                        <a:t>skills</a:t>
                      </a:r>
                      <a:endParaRPr lang="hu-HU" sz="1100" dirty="0">
                        <a:effectLst/>
                        <a:latin typeface="+mn-lt"/>
                        <a:ea typeface="Calibri" panose="020F0502020204030204" pitchFamily="34" charset="0"/>
                        <a:cs typeface="Times New Roman" panose="02020603050405020304" pitchFamily="18" charset="0"/>
                      </a:endParaRPr>
                    </a:p>
                    <a:p>
                      <a:pPr>
                        <a:lnSpc>
                          <a:spcPct val="107000"/>
                        </a:lnSpc>
                        <a:spcAft>
                          <a:spcPts val="0"/>
                        </a:spcAft>
                      </a:pPr>
                      <a:r>
                        <a:rPr lang="hu-HU" sz="1100" b="1" dirty="0">
                          <a:effectLst/>
                          <a:latin typeface="+mn-lt"/>
                          <a:ea typeface="Calibri" panose="020F0502020204030204" pitchFamily="34" charset="0"/>
                          <a:cs typeface="Times New Roman" panose="02020603050405020304" pitchFamily="18" charset="0"/>
                        </a:rPr>
                        <a:t> </a:t>
                      </a:r>
                      <a:endParaRPr lang="hu-HU" sz="11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hu-HU"/>
                    </a:p>
                  </a:txBody>
                  <a:tcPr/>
                </a:tc>
                <a:tc hMerge="1">
                  <a:txBody>
                    <a:bodyPr/>
                    <a:lstStyle/>
                    <a:p>
                      <a:endParaRPr lang="hu-HU"/>
                    </a:p>
                  </a:txBody>
                  <a:tcPr/>
                </a:tc>
                <a:tc hMerge="1">
                  <a:txBody>
                    <a:bodyPr/>
                    <a:lstStyle/>
                    <a:p>
                      <a:endParaRPr lang="hu-HU"/>
                    </a:p>
                  </a:txBody>
                  <a:tcPr/>
                </a:tc>
                <a:tc hMerge="1">
                  <a:txBody>
                    <a:bodyPr/>
                    <a:lstStyle/>
                    <a:p>
                      <a:endParaRPr lang="hu-HU"/>
                    </a:p>
                  </a:txBody>
                  <a:tcPr/>
                </a:tc>
                <a:extLst>
                  <a:ext uri="{0D108BD9-81ED-4DB2-BD59-A6C34878D82A}">
                    <a16:rowId xmlns:a16="http://schemas.microsoft.com/office/drawing/2014/main" val="10001"/>
                  </a:ext>
                </a:extLst>
              </a:tr>
              <a:tr h="647508">
                <a:tc>
                  <a:txBody>
                    <a:bodyPr/>
                    <a:lstStyle/>
                    <a:p>
                      <a:pPr>
                        <a:lnSpc>
                          <a:spcPct val="107000"/>
                        </a:lnSpc>
                        <a:spcAft>
                          <a:spcPts val="0"/>
                        </a:spcAft>
                      </a:pPr>
                      <a:r>
                        <a:rPr lang="hu-HU" sz="1100" dirty="0" err="1">
                          <a:effectLst/>
                          <a:latin typeface="+mn-lt"/>
                          <a:ea typeface="Calibri" panose="020F0502020204030204" pitchFamily="34" charset="0"/>
                          <a:cs typeface="Times New Roman" panose="02020603050405020304" pitchFamily="18" charset="0"/>
                        </a:rPr>
                        <a:t>Make</a:t>
                      </a:r>
                      <a:r>
                        <a:rPr lang="hu-HU" sz="1100" dirty="0">
                          <a:effectLst/>
                          <a:latin typeface="+mn-lt"/>
                          <a:ea typeface="Calibri" panose="020F0502020204030204" pitchFamily="34" charset="0"/>
                          <a:cs typeface="Times New Roman" panose="02020603050405020304" pitchFamily="18" charset="0"/>
                        </a:rPr>
                        <a:t> </a:t>
                      </a:r>
                      <a:r>
                        <a:rPr lang="hu-HU" sz="1100" dirty="0" err="1">
                          <a:effectLst/>
                          <a:latin typeface="+mn-lt"/>
                          <a:ea typeface="Calibri" panose="020F0502020204030204" pitchFamily="34" charset="0"/>
                          <a:cs typeface="Times New Roman" panose="02020603050405020304" pitchFamily="18" charset="0"/>
                        </a:rPr>
                        <a:t>good</a:t>
                      </a:r>
                      <a:r>
                        <a:rPr lang="hu-HU" sz="1100" dirty="0">
                          <a:effectLst/>
                          <a:latin typeface="+mn-lt"/>
                          <a:ea typeface="Calibri" panose="020F0502020204030204" pitchFamily="34" charset="0"/>
                          <a:cs typeface="Times New Roman" panose="02020603050405020304" pitchFamily="18" charset="0"/>
                        </a:rPr>
                        <a:t> </a:t>
                      </a:r>
                      <a:r>
                        <a:rPr lang="hu-HU" sz="1100" dirty="0" err="1">
                          <a:effectLst/>
                          <a:latin typeface="+mn-lt"/>
                          <a:ea typeface="Calibri" panose="020F0502020204030204" pitchFamily="34" charset="0"/>
                          <a:cs typeface="Times New Roman" panose="02020603050405020304" pitchFamily="18" charset="0"/>
                        </a:rPr>
                        <a:t>use</a:t>
                      </a:r>
                      <a:r>
                        <a:rPr lang="hu-HU" sz="1100" dirty="0">
                          <a:effectLst/>
                          <a:latin typeface="+mn-lt"/>
                          <a:ea typeface="Calibri" panose="020F0502020204030204" pitchFamily="34" charset="0"/>
                          <a:cs typeface="Times New Roman" panose="02020603050405020304" pitchFamily="18" charset="0"/>
                        </a:rPr>
                        <a:t> of </a:t>
                      </a:r>
                      <a:r>
                        <a:rPr lang="hu-HU" sz="1100" dirty="0" err="1">
                          <a:effectLst/>
                          <a:latin typeface="+mn-lt"/>
                          <a:ea typeface="Calibri" panose="020F0502020204030204" pitchFamily="34" charset="0"/>
                          <a:cs typeface="Times New Roman" panose="02020603050405020304" pitchFamily="18" charset="0"/>
                        </a:rPr>
                        <a:t>verbal</a:t>
                      </a:r>
                      <a:r>
                        <a:rPr lang="hu-HU" sz="1100" dirty="0">
                          <a:effectLst/>
                          <a:latin typeface="+mn-lt"/>
                          <a:ea typeface="Calibri" panose="020F0502020204030204" pitchFamily="34" charset="0"/>
                          <a:cs typeface="Times New Roman" panose="02020603050405020304" pitchFamily="18" charset="0"/>
                        </a:rPr>
                        <a:t> </a:t>
                      </a:r>
                      <a:r>
                        <a:rPr lang="hu-HU" sz="1100" dirty="0" err="1">
                          <a:effectLst/>
                          <a:latin typeface="+mn-lt"/>
                          <a:ea typeface="Calibri" panose="020F0502020204030204" pitchFamily="34" charset="0"/>
                          <a:cs typeface="Times New Roman" panose="02020603050405020304" pitchFamily="18" charset="0"/>
                        </a:rPr>
                        <a:t>reasoning</a:t>
                      </a:r>
                      <a:r>
                        <a:rPr lang="hu-HU" sz="1100" dirty="0">
                          <a:effectLst/>
                          <a:latin typeface="+mn-lt"/>
                          <a:ea typeface="Calibri" panose="020F0502020204030204" pitchFamily="34" charset="0"/>
                          <a:cs typeface="Times New Roman" panose="02020603050405020304" pitchFamily="18" charset="0"/>
                        </a:rPr>
                        <a:t> </a:t>
                      </a:r>
                      <a:r>
                        <a:rPr lang="hu-HU" sz="1100" dirty="0" err="1">
                          <a:effectLst/>
                          <a:latin typeface="+mn-lt"/>
                          <a:ea typeface="Calibri" panose="020F0502020204030204" pitchFamily="34" charset="0"/>
                          <a:cs typeface="Times New Roman" panose="02020603050405020304" pitchFamily="18" charset="0"/>
                        </a:rPr>
                        <a:t>skills</a:t>
                      </a:r>
                      <a:r>
                        <a:rPr lang="hu-HU" sz="1100" dirty="0">
                          <a:effectLst/>
                          <a:latin typeface="+mn-lt"/>
                          <a:ea typeface="Calibri" panose="020F0502020204030204" pitchFamily="34" charset="0"/>
                          <a:cs typeface="Times New Roman" panose="02020603050405020304" pitchFamily="18" charset="0"/>
                        </a:rPr>
                        <a:t>, </a:t>
                      </a:r>
                      <a:r>
                        <a:rPr lang="hu-HU" sz="1100" dirty="0" err="1">
                          <a:effectLst/>
                          <a:latin typeface="+mn-lt"/>
                          <a:ea typeface="Calibri" panose="020F0502020204030204" pitchFamily="34" charset="0"/>
                          <a:cs typeface="Times New Roman" panose="02020603050405020304" pitchFamily="18" charset="0"/>
                        </a:rPr>
                        <a:t>able</a:t>
                      </a:r>
                      <a:r>
                        <a:rPr lang="hu-HU" sz="1100" dirty="0">
                          <a:effectLst/>
                          <a:latin typeface="+mn-lt"/>
                          <a:ea typeface="Calibri" panose="020F0502020204030204" pitchFamily="34" charset="0"/>
                          <a:cs typeface="Times New Roman" panose="02020603050405020304" pitchFamily="18" charset="0"/>
                        </a:rPr>
                        <a:t> </a:t>
                      </a:r>
                      <a:r>
                        <a:rPr lang="hu-HU" sz="1100" dirty="0" err="1">
                          <a:effectLst/>
                          <a:latin typeface="+mn-lt"/>
                          <a:ea typeface="Calibri" panose="020F0502020204030204" pitchFamily="34" charset="0"/>
                          <a:cs typeface="Times New Roman" panose="02020603050405020304" pitchFamily="18" charset="0"/>
                        </a:rPr>
                        <a:t>to</a:t>
                      </a:r>
                      <a:r>
                        <a:rPr lang="hu-HU" sz="1100" dirty="0">
                          <a:effectLst/>
                          <a:latin typeface="+mn-lt"/>
                          <a:ea typeface="Calibri" panose="020F0502020204030204" pitchFamily="34" charset="0"/>
                          <a:cs typeface="Times New Roman" panose="02020603050405020304" pitchFamily="18" charset="0"/>
                        </a:rPr>
                        <a:t> </a:t>
                      </a:r>
                      <a:r>
                        <a:rPr lang="hu-HU" sz="1100" dirty="0" err="1">
                          <a:effectLst/>
                          <a:latin typeface="+mn-lt"/>
                          <a:ea typeface="Calibri" panose="020F0502020204030204" pitchFamily="34" charset="0"/>
                          <a:cs typeface="Times New Roman" panose="02020603050405020304" pitchFamily="18" charset="0"/>
                        </a:rPr>
                        <a:t>handle</a:t>
                      </a:r>
                      <a:r>
                        <a:rPr lang="hu-HU" sz="1100" dirty="0">
                          <a:effectLst/>
                          <a:latin typeface="+mn-lt"/>
                          <a:ea typeface="Calibri" panose="020F0502020204030204" pitchFamily="34" charset="0"/>
                          <a:cs typeface="Times New Roman" panose="02020603050405020304" pitchFamily="18" charset="0"/>
                        </a:rPr>
                        <a:t> </a:t>
                      </a:r>
                      <a:r>
                        <a:rPr lang="hu-HU" sz="1100" dirty="0" err="1">
                          <a:effectLst/>
                          <a:latin typeface="+mn-lt"/>
                          <a:ea typeface="Calibri" panose="020F0502020204030204" pitchFamily="34" charset="0"/>
                          <a:cs typeface="Times New Roman" panose="02020603050405020304" pitchFamily="18" charset="0"/>
                        </a:rPr>
                        <a:t>complex</a:t>
                      </a:r>
                      <a:r>
                        <a:rPr lang="hu-HU" sz="1100" dirty="0">
                          <a:effectLst/>
                          <a:latin typeface="+mn-lt"/>
                          <a:ea typeface="Calibri" panose="020F0502020204030204" pitchFamily="34" charset="0"/>
                          <a:cs typeface="Times New Roman" panose="02020603050405020304" pitchFamily="18" charset="0"/>
                        </a:rPr>
                        <a:t> </a:t>
                      </a:r>
                      <a:r>
                        <a:rPr lang="hu-HU" sz="1100" dirty="0" err="1">
                          <a:effectLst/>
                          <a:latin typeface="+mn-lt"/>
                          <a:ea typeface="Calibri" panose="020F0502020204030204" pitchFamily="34" charset="0"/>
                          <a:cs typeface="Times New Roman" panose="02020603050405020304" pitchFamily="18" charset="0"/>
                        </a:rPr>
                        <a:t>data</a:t>
                      </a:r>
                      <a:r>
                        <a:rPr lang="hu-HU" sz="1100" dirty="0">
                          <a:effectLst/>
                          <a:latin typeface="+mn-lt"/>
                          <a:ea typeface="Calibri" panose="020F0502020204030204" pitchFamily="34" charset="0"/>
                          <a:cs typeface="Times New Roman" panose="02020603050405020304" pitchFamily="18" charset="0"/>
                        </a:rPr>
                        <a:t> and </a:t>
                      </a:r>
                      <a:r>
                        <a:rPr lang="hu-HU" sz="1100" dirty="0" err="1">
                          <a:effectLst/>
                          <a:latin typeface="+mn-lt"/>
                          <a:ea typeface="Calibri" panose="020F0502020204030204" pitchFamily="34" charset="0"/>
                          <a:cs typeface="Times New Roman" panose="02020603050405020304" pitchFamily="18" charset="0"/>
                        </a:rPr>
                        <a:t>make</a:t>
                      </a:r>
                      <a:r>
                        <a:rPr lang="hu-HU" sz="1100" dirty="0">
                          <a:effectLst/>
                          <a:latin typeface="+mn-lt"/>
                          <a:ea typeface="Calibri" panose="020F0502020204030204" pitchFamily="34" charset="0"/>
                          <a:cs typeface="Times New Roman" panose="02020603050405020304" pitchFamily="18" charset="0"/>
                        </a:rPr>
                        <a:t> </a:t>
                      </a:r>
                      <a:r>
                        <a:rPr lang="hu-HU" sz="1100" dirty="0" err="1">
                          <a:effectLst/>
                          <a:latin typeface="+mn-lt"/>
                          <a:ea typeface="Calibri" panose="020F0502020204030204" pitchFamily="34" charset="0"/>
                          <a:cs typeface="Times New Roman" panose="02020603050405020304" pitchFamily="18" charset="0"/>
                        </a:rPr>
                        <a:t>selective</a:t>
                      </a:r>
                      <a:r>
                        <a:rPr lang="hu-HU" sz="1100" dirty="0">
                          <a:effectLst/>
                          <a:latin typeface="+mn-lt"/>
                          <a:ea typeface="Calibri" panose="020F0502020204030204" pitchFamily="34" charset="0"/>
                          <a:cs typeface="Times New Roman" panose="02020603050405020304" pitchFamily="18" charset="0"/>
                        </a:rPr>
                        <a:t> </a:t>
                      </a:r>
                      <a:r>
                        <a:rPr lang="hu-HU" sz="1100" dirty="0" err="1">
                          <a:effectLst/>
                          <a:latin typeface="+mn-lt"/>
                          <a:ea typeface="Calibri" panose="020F0502020204030204" pitchFamily="34" charset="0"/>
                          <a:cs typeface="Times New Roman" panose="02020603050405020304" pitchFamily="18" charset="0"/>
                        </a:rPr>
                        <a:t>use</a:t>
                      </a:r>
                      <a:r>
                        <a:rPr lang="hu-HU" sz="1100" dirty="0">
                          <a:effectLst/>
                          <a:latin typeface="+mn-lt"/>
                          <a:ea typeface="Calibri" panose="020F0502020204030204" pitchFamily="34" charset="0"/>
                          <a:cs typeface="Times New Roman" panose="02020603050405020304" pitchFamily="18" charset="0"/>
                        </a:rPr>
                        <a:t> of </a:t>
                      </a:r>
                      <a:r>
                        <a:rPr lang="hu-HU" sz="1100" dirty="0" err="1">
                          <a:effectLst/>
                          <a:latin typeface="+mn-lt"/>
                          <a:ea typeface="Calibri" panose="020F0502020204030204" pitchFamily="34" charset="0"/>
                          <a:cs typeface="Times New Roman" panose="02020603050405020304" pitchFamily="18" charset="0"/>
                        </a:rPr>
                        <a:t>information</a:t>
                      </a:r>
                      <a:endParaRPr lang="hu-HU" sz="11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hu-HU" sz="1100" dirty="0">
                          <a:effectLst/>
                          <a:latin typeface="+mn-lt"/>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hu-HU" sz="1100" dirty="0">
                          <a:effectLst/>
                          <a:latin typeface="+mn-lt"/>
                          <a:ea typeface="Calibri" panose="020F0502020204030204" pitchFamily="34" charset="0"/>
                          <a:cs typeface="Times New Roman" panose="02020603050405020304" pitchFamily="18" charset="0"/>
                        </a:rPr>
                        <a:t> </a:t>
                      </a:r>
                      <a:r>
                        <a:rPr lang="en-GB" sz="1100" dirty="0">
                          <a:effectLst/>
                          <a:latin typeface="+mn-lt"/>
                          <a:ea typeface="Calibri" panose="020F0502020204030204" pitchFamily="34" charset="0"/>
                          <a:cs typeface="Times New Roman" panose="02020603050405020304" pitchFamily="18" charset="0"/>
                        </a:rPr>
                        <a:t>x</a:t>
                      </a:r>
                      <a:endParaRPr lang="hu-HU" sz="11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hu-HU" sz="1100" dirty="0">
                          <a:effectLst/>
                          <a:latin typeface="+mn-lt"/>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hu-HU" sz="1100" dirty="0">
                          <a:effectLst/>
                          <a:latin typeface="+mn-lt"/>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319634">
                <a:tc>
                  <a:txBody>
                    <a:bodyPr/>
                    <a:lstStyle/>
                    <a:p>
                      <a:pPr>
                        <a:lnSpc>
                          <a:spcPct val="107000"/>
                        </a:lnSpc>
                        <a:spcAft>
                          <a:spcPts val="0"/>
                        </a:spcAft>
                      </a:pPr>
                      <a:r>
                        <a:rPr lang="hu-HU" sz="1100" dirty="0">
                          <a:effectLst/>
                          <a:latin typeface="+mn-lt"/>
                          <a:ea typeface="Calibri" panose="020F0502020204030204" pitchFamily="34" charset="0"/>
                          <a:cs typeface="Times New Roman" panose="02020603050405020304" pitchFamily="18" charset="0"/>
                        </a:rPr>
                        <a:t>Explore more than one solution in order to solve a problem</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hu-HU" sz="1100" dirty="0">
                          <a:effectLst/>
                          <a:latin typeface="+mn-lt"/>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dirty="0">
                          <a:effectLst/>
                          <a:latin typeface="+mn-lt"/>
                          <a:ea typeface="Calibri" panose="020F0502020204030204" pitchFamily="34" charset="0"/>
                          <a:cs typeface="Times New Roman" panose="02020603050405020304" pitchFamily="18" charset="0"/>
                        </a:rPr>
                        <a:t>X</a:t>
                      </a:r>
                      <a:endParaRPr lang="hu-HU" sz="11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hu-HU" sz="1100" dirty="0">
                          <a:effectLst/>
                          <a:latin typeface="+mn-lt"/>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hu-HU" sz="1100" dirty="0">
                          <a:effectLst/>
                          <a:latin typeface="+mn-lt"/>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319634">
                <a:tc>
                  <a:txBody>
                    <a:bodyPr/>
                    <a:lstStyle/>
                    <a:p>
                      <a:pPr>
                        <a:lnSpc>
                          <a:spcPct val="107000"/>
                        </a:lnSpc>
                        <a:spcAft>
                          <a:spcPts val="0"/>
                        </a:spcAft>
                      </a:pPr>
                      <a:r>
                        <a:rPr lang="hu-HU" sz="1100" dirty="0">
                          <a:effectLst/>
                          <a:latin typeface="+mn-lt"/>
                          <a:ea typeface="Calibri" panose="020F0502020204030204" pitchFamily="34" charset="0"/>
                          <a:cs typeface="Times New Roman" panose="02020603050405020304" pitchFamily="18" charset="0"/>
                        </a:rPr>
                        <a:t>Consider the ideas of others to help solve problems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dirty="0">
                          <a:effectLst/>
                          <a:latin typeface="+mn-lt"/>
                          <a:ea typeface="Calibri" panose="020F0502020204030204" pitchFamily="34" charset="0"/>
                          <a:cs typeface="Times New Roman" panose="02020603050405020304" pitchFamily="18" charset="0"/>
                        </a:rPr>
                        <a:t>X</a:t>
                      </a:r>
                      <a:endParaRPr lang="hu-HU" sz="11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hu-HU" sz="1100" dirty="0">
                          <a:effectLst/>
                          <a:latin typeface="+mn-lt"/>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hu-HU" sz="1100" dirty="0">
                          <a:effectLst/>
                          <a:latin typeface="+mn-lt"/>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hu-HU" sz="1100" dirty="0">
                          <a:effectLst/>
                          <a:latin typeface="+mn-lt"/>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156683">
                <a:tc>
                  <a:txBody>
                    <a:bodyPr/>
                    <a:lstStyle/>
                    <a:p>
                      <a:pPr>
                        <a:lnSpc>
                          <a:spcPct val="107000"/>
                        </a:lnSpc>
                        <a:spcAft>
                          <a:spcPts val="0"/>
                        </a:spcAft>
                      </a:pPr>
                      <a:endParaRPr lang="hu-HU" sz="11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endParaRPr lang="hu-HU" sz="11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endParaRPr lang="hu-HU" sz="11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endParaRPr lang="hu-HU" sz="11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endParaRPr lang="hu-HU" sz="11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60990478"/>
                  </a:ext>
                </a:extLst>
              </a:tr>
              <a:tr h="156683">
                <a:tc>
                  <a:txBody>
                    <a:bodyPr/>
                    <a:lstStyle/>
                    <a:p>
                      <a:pPr>
                        <a:lnSpc>
                          <a:spcPct val="107000"/>
                        </a:lnSpc>
                        <a:spcAft>
                          <a:spcPts val="0"/>
                        </a:spcAft>
                      </a:pPr>
                      <a:endParaRPr lang="hu-HU" sz="11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endParaRPr lang="hu-HU" sz="11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endParaRPr lang="hu-HU" sz="11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endParaRPr lang="hu-HU" sz="11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endParaRPr lang="hu-HU" sz="11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59792291"/>
                  </a:ext>
                </a:extLst>
              </a:tr>
              <a:tr h="156683">
                <a:tc>
                  <a:txBody>
                    <a:bodyPr/>
                    <a:lstStyle/>
                    <a:p>
                      <a:pPr>
                        <a:lnSpc>
                          <a:spcPct val="107000"/>
                        </a:lnSpc>
                        <a:spcAft>
                          <a:spcPts val="0"/>
                        </a:spcAft>
                      </a:pPr>
                      <a:endParaRPr lang="hu-HU" sz="11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endParaRPr lang="hu-HU" sz="11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endParaRPr lang="hu-HU" sz="11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endParaRPr lang="hu-HU" sz="11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endParaRPr lang="hu-HU" sz="11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50810694"/>
                  </a:ext>
                </a:extLst>
              </a:tr>
              <a:tr h="156683">
                <a:tc>
                  <a:txBody>
                    <a:bodyPr/>
                    <a:lstStyle/>
                    <a:p>
                      <a:pPr>
                        <a:lnSpc>
                          <a:spcPct val="107000"/>
                        </a:lnSpc>
                        <a:spcAft>
                          <a:spcPts val="0"/>
                        </a:spcAft>
                      </a:pPr>
                      <a:endParaRPr lang="hu-HU" sz="11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endParaRPr lang="hu-HU" sz="11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endParaRPr lang="hu-HU" sz="11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endParaRPr lang="hu-HU" sz="11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endParaRPr lang="hu-HU" sz="11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93448556"/>
                  </a:ext>
                </a:extLst>
              </a:tr>
              <a:tr h="156683">
                <a:tc>
                  <a:txBody>
                    <a:bodyPr/>
                    <a:lstStyle/>
                    <a:p>
                      <a:pPr>
                        <a:lnSpc>
                          <a:spcPct val="107000"/>
                        </a:lnSpc>
                        <a:spcAft>
                          <a:spcPts val="0"/>
                        </a:spcAft>
                      </a:pPr>
                      <a:endParaRPr lang="hu-HU" sz="11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endParaRPr lang="hu-HU" sz="11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endParaRPr lang="hu-HU" sz="11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endParaRPr lang="hu-HU" sz="11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endParaRPr lang="hu-HU" sz="11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39776119"/>
                  </a:ext>
                </a:extLst>
              </a:tr>
              <a:tr h="156683">
                <a:tc>
                  <a:txBody>
                    <a:bodyPr/>
                    <a:lstStyle/>
                    <a:p>
                      <a:pPr>
                        <a:lnSpc>
                          <a:spcPct val="107000"/>
                        </a:lnSpc>
                        <a:spcAft>
                          <a:spcPts val="0"/>
                        </a:spcAft>
                      </a:pPr>
                      <a:endParaRPr lang="hu-HU" sz="11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endParaRPr lang="hu-HU" sz="11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endParaRPr lang="hu-HU" sz="11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dirty="0">
                          <a:effectLst/>
                          <a:latin typeface="+mn-lt"/>
                          <a:ea typeface="Calibri" panose="020F0502020204030204" pitchFamily="34" charset="0"/>
                          <a:cs typeface="Times New Roman" panose="02020603050405020304" pitchFamily="18" charset="0"/>
                        </a:rPr>
                        <a:t>X</a:t>
                      </a:r>
                      <a:endParaRPr lang="hu-HU" sz="11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endParaRPr lang="hu-HU" sz="11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88252511"/>
                  </a:ext>
                </a:extLst>
              </a:tr>
              <a:tr h="156683">
                <a:tc>
                  <a:txBody>
                    <a:bodyPr/>
                    <a:lstStyle/>
                    <a:p>
                      <a:pPr>
                        <a:lnSpc>
                          <a:spcPct val="107000"/>
                        </a:lnSpc>
                        <a:spcAft>
                          <a:spcPts val="0"/>
                        </a:spcAft>
                      </a:pPr>
                      <a:endParaRPr lang="hu-HU" sz="11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endParaRPr lang="hu-HU" sz="11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endParaRPr lang="hu-HU" sz="11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endParaRPr lang="hu-HU" sz="11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dirty="0">
                          <a:effectLst/>
                          <a:latin typeface="+mn-lt"/>
                          <a:ea typeface="Calibri" panose="020F0502020204030204" pitchFamily="34" charset="0"/>
                          <a:cs typeface="Times New Roman" panose="02020603050405020304" pitchFamily="18" charset="0"/>
                        </a:rPr>
                        <a:t>X</a:t>
                      </a:r>
                      <a:endParaRPr lang="hu-HU" sz="11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57369398"/>
                  </a:ext>
                </a:extLst>
              </a:tr>
              <a:tr h="156683">
                <a:tc>
                  <a:txBody>
                    <a:bodyPr/>
                    <a:lstStyle/>
                    <a:p>
                      <a:pPr>
                        <a:lnSpc>
                          <a:spcPct val="107000"/>
                        </a:lnSpc>
                        <a:spcAft>
                          <a:spcPts val="0"/>
                        </a:spcAft>
                      </a:pPr>
                      <a:endParaRPr lang="hu-HU" sz="11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endParaRPr lang="hu-HU" sz="11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endParaRPr lang="hu-HU" sz="11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endParaRPr lang="hu-HU" sz="11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endParaRPr lang="hu-HU" sz="11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96347393"/>
                  </a:ext>
                </a:extLst>
              </a:tr>
              <a:tr h="156683">
                <a:tc>
                  <a:txBody>
                    <a:bodyPr/>
                    <a:lstStyle/>
                    <a:p>
                      <a:pPr>
                        <a:lnSpc>
                          <a:spcPct val="107000"/>
                        </a:lnSpc>
                        <a:spcAft>
                          <a:spcPts val="0"/>
                        </a:spcAft>
                      </a:pPr>
                      <a:endParaRPr lang="hu-HU" sz="11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endParaRPr lang="hu-HU" sz="11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endParaRPr lang="hu-HU" sz="11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endParaRPr lang="hu-HU" sz="11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endParaRPr lang="hu-HU" sz="11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85536751"/>
                  </a:ext>
                </a:extLst>
              </a:tr>
              <a:tr h="156683">
                <a:tc>
                  <a:txBody>
                    <a:bodyPr/>
                    <a:lstStyle/>
                    <a:p>
                      <a:pPr>
                        <a:lnSpc>
                          <a:spcPct val="107000"/>
                        </a:lnSpc>
                        <a:spcAft>
                          <a:spcPts val="0"/>
                        </a:spcAft>
                      </a:pPr>
                      <a:endParaRPr lang="hu-HU" sz="11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endParaRPr lang="hu-HU" sz="11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endParaRPr lang="hu-HU" sz="11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endParaRPr lang="hu-HU" sz="11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endParaRPr lang="hu-HU" sz="11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07234256"/>
                  </a:ext>
                </a:extLst>
              </a:tr>
              <a:tr h="156683">
                <a:tc>
                  <a:txBody>
                    <a:bodyPr/>
                    <a:lstStyle/>
                    <a:p>
                      <a:pPr>
                        <a:lnSpc>
                          <a:spcPct val="107000"/>
                        </a:lnSpc>
                        <a:spcAft>
                          <a:spcPts val="0"/>
                        </a:spcAft>
                      </a:pPr>
                      <a:endParaRPr lang="hu-HU" sz="11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endParaRPr lang="hu-HU" sz="11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endParaRPr lang="hu-HU" sz="11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endParaRPr lang="hu-HU" sz="11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endParaRPr lang="hu-HU" sz="11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44081263"/>
                  </a:ext>
                </a:extLst>
              </a:tr>
            </a:tbl>
          </a:graphicData>
        </a:graphic>
      </p:graphicFrame>
      <p:graphicFrame>
        <p:nvGraphicFramePr>
          <p:cNvPr id="5" name="Táblázat 4"/>
          <p:cNvGraphicFramePr>
            <a:graphicFrameLocks noGrp="1"/>
          </p:cNvGraphicFramePr>
          <p:nvPr>
            <p:extLst>
              <p:ext uri="{D42A27DB-BD31-4B8C-83A1-F6EECF244321}">
                <p14:modId xmlns:p14="http://schemas.microsoft.com/office/powerpoint/2010/main" val="17598843"/>
              </p:ext>
            </p:extLst>
          </p:nvPr>
        </p:nvGraphicFramePr>
        <p:xfrm>
          <a:off x="3066141" y="2853481"/>
          <a:ext cx="7367817" cy="1255713"/>
        </p:xfrm>
        <a:graphic>
          <a:graphicData uri="http://schemas.openxmlformats.org/drawingml/2006/table">
            <a:tbl>
              <a:tblPr firstRow="1" firstCol="1" bandRow="1"/>
              <a:tblGrid>
                <a:gridCol w="2187727">
                  <a:extLst>
                    <a:ext uri="{9D8B030D-6E8A-4147-A177-3AD203B41FA5}">
                      <a16:colId xmlns:a16="http://schemas.microsoft.com/office/drawing/2014/main" val="20000"/>
                    </a:ext>
                  </a:extLst>
                </a:gridCol>
                <a:gridCol w="1379025">
                  <a:extLst>
                    <a:ext uri="{9D8B030D-6E8A-4147-A177-3AD203B41FA5}">
                      <a16:colId xmlns:a16="http://schemas.microsoft.com/office/drawing/2014/main" val="20001"/>
                    </a:ext>
                  </a:extLst>
                </a:gridCol>
                <a:gridCol w="1614151">
                  <a:extLst>
                    <a:ext uri="{9D8B030D-6E8A-4147-A177-3AD203B41FA5}">
                      <a16:colId xmlns:a16="http://schemas.microsoft.com/office/drawing/2014/main" val="20002"/>
                    </a:ext>
                  </a:extLst>
                </a:gridCol>
                <a:gridCol w="2186914">
                  <a:extLst>
                    <a:ext uri="{9D8B030D-6E8A-4147-A177-3AD203B41FA5}">
                      <a16:colId xmlns:a16="http://schemas.microsoft.com/office/drawing/2014/main" val="20003"/>
                    </a:ext>
                  </a:extLst>
                </a:gridCol>
              </a:tblGrid>
              <a:tr h="326571">
                <a:tc gridSpan="4">
                  <a:txBody>
                    <a:bodyPr/>
                    <a:lstStyle/>
                    <a:p>
                      <a:pPr>
                        <a:lnSpc>
                          <a:spcPct val="107000"/>
                        </a:lnSpc>
                        <a:spcAft>
                          <a:spcPts val="0"/>
                        </a:spcAft>
                      </a:pPr>
                      <a:r>
                        <a:rPr lang="hu-HU" sz="1100" b="1" dirty="0" err="1">
                          <a:effectLst/>
                          <a:latin typeface="Arial" panose="020B0604020202020204" pitchFamily="34" charset="0"/>
                          <a:ea typeface="Calibri" panose="020F0502020204030204" pitchFamily="34" charset="0"/>
                          <a:cs typeface="Times New Roman" panose="02020603050405020304" pitchFamily="18" charset="0"/>
                        </a:rPr>
                        <a:t>Supervisory</a:t>
                      </a:r>
                      <a:r>
                        <a:rPr lang="hu-HU" sz="1100" b="1" dirty="0">
                          <a:effectLst/>
                          <a:latin typeface="Arial" panose="020B0604020202020204" pitchFamily="34" charset="0"/>
                          <a:ea typeface="Calibri" panose="020F0502020204030204" pitchFamily="34" charset="0"/>
                          <a:cs typeface="Times New Roman" panose="02020603050405020304" pitchFamily="18" charset="0"/>
                        </a:rPr>
                        <a:t> Management</a:t>
                      </a:r>
                      <a:endParaRPr lang="hu-HU"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hu-HU" sz="1100" b="1" dirty="0">
                          <a:effectLst/>
                          <a:latin typeface="Arial" panose="020B0604020202020204" pitchFamily="34" charset="0"/>
                          <a:ea typeface="Calibri" panose="020F0502020204030204" pitchFamily="34" charset="0"/>
                          <a:cs typeface="Times New Roman" panose="02020603050405020304" pitchFamily="18" charset="0"/>
                        </a:rPr>
                        <a:t> </a:t>
                      </a:r>
                      <a:endParaRPr lang="hu-H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hu-HU"/>
                    </a:p>
                  </a:txBody>
                  <a:tcPr/>
                </a:tc>
                <a:tc hMerge="1">
                  <a:txBody>
                    <a:bodyPr/>
                    <a:lstStyle/>
                    <a:p>
                      <a:endParaRPr lang="hu-HU"/>
                    </a:p>
                  </a:txBody>
                  <a:tcPr/>
                </a:tc>
                <a:tc hMerge="1">
                  <a:txBody>
                    <a:bodyPr/>
                    <a:lstStyle/>
                    <a:p>
                      <a:endParaRPr lang="hu-HU"/>
                    </a:p>
                  </a:txBody>
                  <a:tcPr/>
                </a:tc>
                <a:extLst>
                  <a:ext uri="{0D108BD9-81ED-4DB2-BD59-A6C34878D82A}">
                    <a16:rowId xmlns:a16="http://schemas.microsoft.com/office/drawing/2014/main" val="10000"/>
                  </a:ext>
                </a:extLst>
              </a:tr>
              <a:tr h="326571">
                <a:tc>
                  <a:txBody>
                    <a:bodyPr/>
                    <a:lstStyle/>
                    <a:p>
                      <a:pPr>
                        <a:lnSpc>
                          <a:spcPct val="107000"/>
                        </a:lnSpc>
                        <a:spcAft>
                          <a:spcPts val="0"/>
                        </a:spcAft>
                      </a:pPr>
                      <a:r>
                        <a:rPr lang="hu-HU" sz="1100">
                          <a:effectLst/>
                          <a:latin typeface="Arial" panose="020B0604020202020204" pitchFamily="34" charset="0"/>
                          <a:ea typeface="Calibri" panose="020F0502020204030204" pitchFamily="34" charset="0"/>
                          <a:cs typeface="Times New Roman" panose="02020603050405020304" pitchFamily="18" charset="0"/>
                        </a:rPr>
                        <a:t>How much experience have you had in your role?</a:t>
                      </a:r>
                      <a:endParaRPr lang="hu-H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hu-HU" sz="1100" dirty="0">
                          <a:effectLst/>
                          <a:latin typeface="Arial" panose="020B0604020202020204" pitchFamily="34" charset="0"/>
                          <a:ea typeface="Calibri" panose="020F0502020204030204" pitchFamily="34" charset="0"/>
                          <a:cs typeface="Times New Roman" panose="02020603050405020304" pitchFamily="18" charset="0"/>
                        </a:rPr>
                        <a:t>&lt; 1 </a:t>
                      </a:r>
                      <a:r>
                        <a:rPr lang="hu-HU" sz="1100" dirty="0" err="1">
                          <a:effectLst/>
                          <a:latin typeface="Arial" panose="020B0604020202020204" pitchFamily="34" charset="0"/>
                          <a:ea typeface="Calibri" panose="020F0502020204030204" pitchFamily="34" charset="0"/>
                          <a:cs typeface="Times New Roman" panose="02020603050405020304" pitchFamily="18" charset="0"/>
                        </a:rPr>
                        <a:t>month</a:t>
                      </a:r>
                      <a:r>
                        <a:rPr lang="hu-HU" sz="1100" dirty="0">
                          <a:effectLst/>
                          <a:latin typeface="Arial" panose="020B0604020202020204" pitchFamily="34" charset="0"/>
                          <a:ea typeface="Calibri" panose="020F0502020204030204" pitchFamily="34" charset="0"/>
                          <a:cs typeface="Times New Roman" panose="02020603050405020304" pitchFamily="18" charset="0"/>
                        </a:rPr>
                        <a:t> </a:t>
                      </a:r>
                      <a:endParaRPr lang="hu-HU"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hu-HU" sz="1100" dirty="0">
                          <a:effectLst/>
                          <a:latin typeface="Arial" panose="020B0604020202020204" pitchFamily="34" charset="0"/>
                          <a:ea typeface="Calibri" panose="020F0502020204030204" pitchFamily="34" charset="0"/>
                          <a:cs typeface="Times New Roman" panose="02020603050405020304" pitchFamily="18" charset="0"/>
                        </a:rPr>
                        <a:t> </a:t>
                      </a:r>
                      <a:endParaRPr lang="hu-H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hu-HU" sz="1100">
                          <a:effectLst/>
                          <a:latin typeface="Arial" panose="020B0604020202020204" pitchFamily="34" charset="0"/>
                          <a:ea typeface="Calibri" panose="020F0502020204030204" pitchFamily="34" charset="0"/>
                          <a:cs typeface="Times New Roman" panose="02020603050405020304" pitchFamily="18" charset="0"/>
                        </a:rPr>
                        <a:t>1-3 months</a:t>
                      </a:r>
                      <a:endParaRPr lang="hu-H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hu-HU" sz="1100">
                          <a:effectLst/>
                          <a:latin typeface="Arial" panose="020B0604020202020204" pitchFamily="34" charset="0"/>
                          <a:ea typeface="Calibri" panose="020F0502020204030204" pitchFamily="34" charset="0"/>
                          <a:cs typeface="Times New Roman" panose="02020603050405020304" pitchFamily="18" charset="0"/>
                        </a:rPr>
                        <a:t>&gt; 3 months</a:t>
                      </a:r>
                      <a:endParaRPr lang="hu-H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489858">
                <a:tc>
                  <a:txBody>
                    <a:bodyPr/>
                    <a:lstStyle/>
                    <a:p>
                      <a:pPr>
                        <a:lnSpc>
                          <a:spcPct val="107000"/>
                        </a:lnSpc>
                        <a:spcAft>
                          <a:spcPts val="0"/>
                        </a:spcAft>
                      </a:pPr>
                      <a:r>
                        <a:rPr lang="hu-HU" sz="1100" dirty="0" err="1">
                          <a:effectLst/>
                          <a:latin typeface="Arial" panose="020B0604020202020204" pitchFamily="34" charset="0"/>
                          <a:ea typeface="Calibri" panose="020F0502020204030204" pitchFamily="34" charset="0"/>
                          <a:cs typeface="Times New Roman" panose="02020603050405020304" pitchFamily="18" charset="0"/>
                        </a:rPr>
                        <a:t>How</a:t>
                      </a:r>
                      <a:r>
                        <a:rPr lang="hu-HU" sz="1100" dirty="0">
                          <a:effectLst/>
                          <a:latin typeface="Arial" panose="020B0604020202020204" pitchFamily="34" charset="0"/>
                          <a:ea typeface="Calibri" panose="020F0502020204030204" pitchFamily="34" charset="0"/>
                          <a:cs typeface="Times New Roman" panose="02020603050405020304" pitchFamily="18" charset="0"/>
                        </a:rPr>
                        <a:t> </a:t>
                      </a:r>
                      <a:r>
                        <a:rPr lang="hu-HU" sz="1100" dirty="0" err="1">
                          <a:effectLst/>
                          <a:latin typeface="Arial" panose="020B0604020202020204" pitchFamily="34" charset="0"/>
                          <a:ea typeface="Calibri" panose="020F0502020204030204" pitchFamily="34" charset="0"/>
                          <a:cs typeface="Times New Roman" panose="02020603050405020304" pitchFamily="18" charset="0"/>
                        </a:rPr>
                        <a:t>many</a:t>
                      </a:r>
                      <a:r>
                        <a:rPr lang="hu-HU" sz="1100" dirty="0">
                          <a:effectLst/>
                          <a:latin typeface="Arial" panose="020B0604020202020204" pitchFamily="34" charset="0"/>
                          <a:ea typeface="Calibri" panose="020F0502020204030204" pitchFamily="34" charset="0"/>
                          <a:cs typeface="Times New Roman" panose="02020603050405020304" pitchFamily="18" charset="0"/>
                        </a:rPr>
                        <a:t> </a:t>
                      </a:r>
                      <a:r>
                        <a:rPr lang="hu-HU" sz="1100" dirty="0" err="1">
                          <a:effectLst/>
                          <a:latin typeface="Arial" panose="020B0604020202020204" pitchFamily="34" charset="0"/>
                          <a:ea typeface="Calibri" panose="020F0502020204030204" pitchFamily="34" charset="0"/>
                          <a:cs typeface="Times New Roman" panose="02020603050405020304" pitchFamily="18" charset="0"/>
                        </a:rPr>
                        <a:t>people</a:t>
                      </a:r>
                      <a:r>
                        <a:rPr lang="hu-HU" sz="1100" dirty="0">
                          <a:effectLst/>
                          <a:latin typeface="Arial" panose="020B0604020202020204" pitchFamily="34" charset="0"/>
                          <a:ea typeface="Calibri" panose="020F0502020204030204" pitchFamily="34" charset="0"/>
                          <a:cs typeface="Times New Roman" panose="02020603050405020304" pitchFamily="18" charset="0"/>
                        </a:rPr>
                        <a:t> </a:t>
                      </a:r>
                      <a:r>
                        <a:rPr lang="hu-HU" sz="1100" dirty="0" err="1">
                          <a:effectLst/>
                          <a:latin typeface="Arial" panose="020B0604020202020204" pitchFamily="34" charset="0"/>
                          <a:ea typeface="Calibri" panose="020F0502020204030204" pitchFamily="34" charset="0"/>
                          <a:cs typeface="Times New Roman" panose="02020603050405020304" pitchFamily="18" charset="0"/>
                        </a:rPr>
                        <a:t>have</a:t>
                      </a:r>
                      <a:r>
                        <a:rPr lang="hu-HU" sz="1100" dirty="0">
                          <a:effectLst/>
                          <a:latin typeface="Arial" panose="020B0604020202020204" pitchFamily="34" charset="0"/>
                          <a:ea typeface="Calibri" panose="020F0502020204030204" pitchFamily="34" charset="0"/>
                          <a:cs typeface="Times New Roman" panose="02020603050405020304" pitchFamily="18" charset="0"/>
                        </a:rPr>
                        <a:t> </a:t>
                      </a:r>
                      <a:r>
                        <a:rPr lang="hu-HU" sz="1100" dirty="0" err="1">
                          <a:effectLst/>
                          <a:latin typeface="Arial" panose="020B0604020202020204" pitchFamily="34" charset="0"/>
                          <a:ea typeface="Calibri" panose="020F0502020204030204" pitchFamily="34" charset="0"/>
                          <a:cs typeface="Times New Roman" panose="02020603050405020304" pitchFamily="18" charset="0"/>
                        </a:rPr>
                        <a:t>you</a:t>
                      </a:r>
                      <a:r>
                        <a:rPr lang="hu-HU" sz="1100" dirty="0">
                          <a:effectLst/>
                          <a:latin typeface="Arial" panose="020B0604020202020204" pitchFamily="34" charset="0"/>
                          <a:ea typeface="Calibri" panose="020F0502020204030204" pitchFamily="34" charset="0"/>
                          <a:cs typeface="Times New Roman" panose="02020603050405020304" pitchFamily="18" charset="0"/>
                        </a:rPr>
                        <a:t> </a:t>
                      </a:r>
                      <a:r>
                        <a:rPr lang="hu-HU" sz="1100" dirty="0" err="1">
                          <a:effectLst/>
                          <a:latin typeface="Arial" panose="020B0604020202020204" pitchFamily="34" charset="0"/>
                          <a:ea typeface="Calibri" panose="020F0502020204030204" pitchFamily="34" charset="0"/>
                          <a:cs typeface="Times New Roman" panose="02020603050405020304" pitchFamily="18" charset="0"/>
                        </a:rPr>
                        <a:t>managed</a:t>
                      </a:r>
                      <a:r>
                        <a:rPr lang="hu-HU" sz="1100" dirty="0">
                          <a:effectLst/>
                          <a:latin typeface="Arial" panose="020B0604020202020204" pitchFamily="34" charset="0"/>
                          <a:ea typeface="Calibri" panose="020F0502020204030204" pitchFamily="34" charset="0"/>
                          <a:cs typeface="Times New Roman" panose="02020603050405020304" pitchFamily="18" charset="0"/>
                        </a:rPr>
                        <a:t> </a:t>
                      </a:r>
                      <a:r>
                        <a:rPr lang="hu-HU" sz="1100" dirty="0" err="1">
                          <a:effectLst/>
                          <a:latin typeface="Arial" panose="020B0604020202020204" pitchFamily="34" charset="0"/>
                          <a:ea typeface="Calibri" panose="020F0502020204030204" pitchFamily="34" charset="0"/>
                          <a:cs typeface="Times New Roman" panose="02020603050405020304" pitchFamily="18" charset="0"/>
                        </a:rPr>
                        <a:t>at</a:t>
                      </a:r>
                      <a:r>
                        <a:rPr lang="hu-HU" sz="1100" dirty="0">
                          <a:effectLst/>
                          <a:latin typeface="Arial" panose="020B0604020202020204" pitchFamily="34" charset="0"/>
                          <a:ea typeface="Calibri" panose="020F0502020204030204" pitchFamily="34" charset="0"/>
                          <a:cs typeface="Times New Roman" panose="02020603050405020304" pitchFamily="18" charset="0"/>
                        </a:rPr>
                        <a:t> </a:t>
                      </a:r>
                      <a:r>
                        <a:rPr lang="hu-HU" sz="1100" dirty="0" err="1">
                          <a:effectLst/>
                          <a:latin typeface="Arial" panose="020B0604020202020204" pitchFamily="34" charset="0"/>
                          <a:ea typeface="Calibri" panose="020F0502020204030204" pitchFamily="34" charset="0"/>
                          <a:cs typeface="Times New Roman" panose="02020603050405020304" pitchFamily="18" charset="0"/>
                        </a:rPr>
                        <a:t>any</a:t>
                      </a:r>
                      <a:r>
                        <a:rPr lang="hu-HU" sz="1100" dirty="0">
                          <a:effectLst/>
                          <a:latin typeface="Arial" panose="020B0604020202020204" pitchFamily="34" charset="0"/>
                          <a:ea typeface="Calibri" panose="020F0502020204030204" pitchFamily="34" charset="0"/>
                          <a:cs typeface="Times New Roman" panose="02020603050405020304" pitchFamily="18" charset="0"/>
                        </a:rPr>
                        <a:t> </a:t>
                      </a:r>
                      <a:r>
                        <a:rPr lang="hu-HU" sz="1100" dirty="0" err="1">
                          <a:effectLst/>
                          <a:latin typeface="Arial" panose="020B0604020202020204" pitchFamily="34" charset="0"/>
                          <a:ea typeface="Calibri" panose="020F0502020204030204" pitchFamily="34" charset="0"/>
                          <a:cs typeface="Times New Roman" panose="02020603050405020304" pitchFamily="18" charset="0"/>
                        </a:rPr>
                        <a:t>one</a:t>
                      </a:r>
                      <a:r>
                        <a:rPr lang="hu-HU" sz="1100" dirty="0">
                          <a:effectLst/>
                          <a:latin typeface="Arial" panose="020B0604020202020204" pitchFamily="34" charset="0"/>
                          <a:ea typeface="Calibri" panose="020F0502020204030204" pitchFamily="34" charset="0"/>
                          <a:cs typeface="Times New Roman" panose="02020603050405020304" pitchFamily="18" charset="0"/>
                        </a:rPr>
                        <a:t> </a:t>
                      </a:r>
                      <a:r>
                        <a:rPr lang="hu-HU" sz="1100" dirty="0" err="1">
                          <a:effectLst/>
                          <a:latin typeface="Arial" panose="020B0604020202020204" pitchFamily="34" charset="0"/>
                          <a:ea typeface="Calibri" panose="020F0502020204030204" pitchFamily="34" charset="0"/>
                          <a:cs typeface="Times New Roman" panose="02020603050405020304" pitchFamily="18" charset="0"/>
                        </a:rPr>
                        <a:t>time</a:t>
                      </a:r>
                      <a:r>
                        <a:rPr lang="hu-HU" sz="1100" dirty="0">
                          <a:effectLst/>
                          <a:latin typeface="Arial" panose="020B0604020202020204" pitchFamily="34" charset="0"/>
                          <a:ea typeface="Calibri" panose="020F0502020204030204" pitchFamily="34" charset="0"/>
                          <a:cs typeface="Times New Roman" panose="02020603050405020304" pitchFamily="18" charset="0"/>
                        </a:rPr>
                        <a:t>?</a:t>
                      </a:r>
                      <a:endParaRPr lang="hu-H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hu-HU" sz="1100" dirty="0" err="1">
                          <a:effectLst/>
                          <a:latin typeface="Arial" panose="020B0604020202020204" pitchFamily="34" charset="0"/>
                          <a:ea typeface="Calibri" panose="020F0502020204030204" pitchFamily="34" charset="0"/>
                          <a:cs typeface="Times New Roman" panose="02020603050405020304" pitchFamily="18" charset="0"/>
                        </a:rPr>
                        <a:t>None</a:t>
                      </a:r>
                      <a:endParaRPr lang="hu-HU"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hu-HU" sz="1100" dirty="0">
                          <a:effectLst/>
                          <a:latin typeface="Arial" panose="020B0604020202020204" pitchFamily="34" charset="0"/>
                          <a:ea typeface="Calibri" panose="020F0502020204030204" pitchFamily="34" charset="0"/>
                          <a:cs typeface="Times New Roman" panose="02020603050405020304" pitchFamily="18" charset="0"/>
                        </a:rPr>
                        <a:t> </a:t>
                      </a:r>
                      <a:endParaRPr lang="hu-HU"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hu-HU" sz="1100" dirty="0">
                          <a:effectLst/>
                          <a:latin typeface="Arial" panose="020B0604020202020204" pitchFamily="34" charset="0"/>
                          <a:ea typeface="Calibri" panose="020F0502020204030204" pitchFamily="34" charset="0"/>
                          <a:cs typeface="Times New Roman" panose="02020603050405020304" pitchFamily="18" charset="0"/>
                        </a:rPr>
                        <a:t> </a:t>
                      </a:r>
                      <a:endParaRPr lang="hu-H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hu-HU" sz="1100">
                          <a:effectLst/>
                          <a:latin typeface="Arial" panose="020B0604020202020204" pitchFamily="34" charset="0"/>
                          <a:ea typeface="Calibri" panose="020F0502020204030204" pitchFamily="34" charset="0"/>
                          <a:cs typeface="Times New Roman" panose="02020603050405020304" pitchFamily="18" charset="0"/>
                        </a:rPr>
                        <a:t>1-5</a:t>
                      </a:r>
                      <a:endParaRPr lang="hu-H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hu-HU" sz="1100" dirty="0" err="1">
                          <a:effectLst/>
                          <a:latin typeface="Arial" panose="020B0604020202020204" pitchFamily="34" charset="0"/>
                          <a:ea typeface="Calibri" panose="020F0502020204030204" pitchFamily="34" charset="0"/>
                          <a:cs typeface="Times New Roman" panose="02020603050405020304" pitchFamily="18" charset="0"/>
                        </a:rPr>
                        <a:t>Above</a:t>
                      </a:r>
                      <a:r>
                        <a:rPr lang="hu-HU" sz="1100" dirty="0">
                          <a:effectLst/>
                          <a:latin typeface="Arial" panose="020B0604020202020204" pitchFamily="34" charset="0"/>
                          <a:ea typeface="Calibri" panose="020F0502020204030204" pitchFamily="34" charset="0"/>
                          <a:cs typeface="Times New Roman" panose="02020603050405020304" pitchFamily="18" charset="0"/>
                        </a:rPr>
                        <a:t> 5</a:t>
                      </a:r>
                      <a:endParaRPr lang="hu-H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
        <p:nvSpPr>
          <p:cNvPr id="6" name="Téglalap 5"/>
          <p:cNvSpPr/>
          <p:nvPr/>
        </p:nvSpPr>
        <p:spPr>
          <a:xfrm>
            <a:off x="3066141" y="4902501"/>
            <a:ext cx="6322788" cy="816890"/>
          </a:xfrm>
          <a:prstGeom prst="rect">
            <a:avLst/>
          </a:prstGeom>
        </p:spPr>
        <p:txBody>
          <a:bodyPr wrap="square">
            <a:spAutoFit/>
          </a:bodyPr>
          <a:lstStyle/>
          <a:p>
            <a:pPr>
              <a:lnSpc>
                <a:spcPct val="107000"/>
              </a:lnSpc>
              <a:spcAft>
                <a:spcPts val="0"/>
              </a:spcAft>
            </a:pPr>
            <a:r>
              <a:rPr lang="hu-HU" sz="1100" dirty="0">
                <a:ea typeface="Calibri" panose="020F0502020204030204" pitchFamily="34" charset="0"/>
                <a:cs typeface="Arial" panose="020B0604020202020204" pitchFamily="34" charset="0"/>
              </a:rPr>
              <a:t>I </a:t>
            </a:r>
            <a:r>
              <a:rPr lang="hu-HU" sz="1100" dirty="0" err="1">
                <a:ea typeface="Calibri" panose="020F0502020204030204" pitchFamily="34" charset="0"/>
                <a:cs typeface="Arial" panose="020B0604020202020204" pitchFamily="34" charset="0"/>
              </a:rPr>
              <a:t>declare</a:t>
            </a:r>
            <a:r>
              <a:rPr lang="hu-HU" sz="1100" dirty="0">
                <a:ea typeface="Calibri" panose="020F0502020204030204" pitchFamily="34" charset="0"/>
                <a:cs typeface="Arial" panose="020B0604020202020204" pitchFamily="34" charset="0"/>
              </a:rPr>
              <a:t> </a:t>
            </a:r>
            <a:r>
              <a:rPr lang="hu-HU" sz="1100" dirty="0" err="1">
                <a:ea typeface="Calibri" panose="020F0502020204030204" pitchFamily="34" charset="0"/>
                <a:cs typeface="Arial" panose="020B0604020202020204" pitchFamily="34" charset="0"/>
              </a:rPr>
              <a:t>that</a:t>
            </a:r>
            <a:r>
              <a:rPr lang="hu-HU" sz="1100" dirty="0">
                <a:ea typeface="Calibri" panose="020F0502020204030204" pitchFamily="34" charset="0"/>
                <a:cs typeface="Arial" panose="020B0604020202020204" pitchFamily="34" charset="0"/>
              </a:rPr>
              <a:t> </a:t>
            </a:r>
            <a:r>
              <a:rPr lang="hu-HU" sz="1100" dirty="0" err="1">
                <a:ea typeface="Calibri" panose="020F0502020204030204" pitchFamily="34" charset="0"/>
                <a:cs typeface="Arial" panose="020B0604020202020204" pitchFamily="34" charset="0"/>
              </a:rPr>
              <a:t>the</a:t>
            </a:r>
            <a:r>
              <a:rPr lang="hu-HU" sz="1100" dirty="0">
                <a:ea typeface="Calibri" panose="020F0502020204030204" pitchFamily="34" charset="0"/>
                <a:cs typeface="Arial" panose="020B0604020202020204" pitchFamily="34" charset="0"/>
              </a:rPr>
              <a:t> </a:t>
            </a:r>
            <a:r>
              <a:rPr lang="hu-HU" sz="1100" dirty="0" err="1">
                <a:ea typeface="Calibri" panose="020F0502020204030204" pitchFamily="34" charset="0"/>
                <a:cs typeface="Arial" panose="020B0604020202020204" pitchFamily="34" charset="0"/>
              </a:rPr>
              <a:t>information</a:t>
            </a:r>
            <a:r>
              <a:rPr lang="hu-HU" sz="1100" dirty="0">
                <a:ea typeface="Calibri" panose="020F0502020204030204" pitchFamily="34" charset="0"/>
                <a:cs typeface="Arial" panose="020B0604020202020204" pitchFamily="34" charset="0"/>
              </a:rPr>
              <a:t> </a:t>
            </a:r>
            <a:r>
              <a:rPr lang="hu-HU" sz="1100" dirty="0" err="1">
                <a:ea typeface="Calibri" panose="020F0502020204030204" pitchFamily="34" charset="0"/>
                <a:cs typeface="Arial" panose="020B0604020202020204" pitchFamily="34" charset="0"/>
              </a:rPr>
              <a:t>given</a:t>
            </a:r>
            <a:r>
              <a:rPr lang="hu-HU" sz="1100" dirty="0">
                <a:ea typeface="Calibri" panose="020F0502020204030204" pitchFamily="34" charset="0"/>
                <a:cs typeface="Arial" panose="020B0604020202020204" pitchFamily="34" charset="0"/>
              </a:rPr>
              <a:t> </a:t>
            </a:r>
            <a:r>
              <a:rPr lang="hu-HU" sz="1100" dirty="0" err="1">
                <a:ea typeface="Calibri" panose="020F0502020204030204" pitchFamily="34" charset="0"/>
                <a:cs typeface="Arial" panose="020B0604020202020204" pitchFamily="34" charset="0"/>
              </a:rPr>
              <a:t>in</a:t>
            </a:r>
            <a:r>
              <a:rPr lang="hu-HU" sz="1100" dirty="0">
                <a:ea typeface="Calibri" panose="020F0502020204030204" pitchFamily="34" charset="0"/>
                <a:cs typeface="Arial" panose="020B0604020202020204" pitchFamily="34" charset="0"/>
              </a:rPr>
              <a:t> </a:t>
            </a:r>
            <a:r>
              <a:rPr lang="hu-HU" sz="1100" dirty="0" err="1">
                <a:ea typeface="Calibri" panose="020F0502020204030204" pitchFamily="34" charset="0"/>
                <a:cs typeface="Arial" panose="020B0604020202020204" pitchFamily="34" charset="0"/>
              </a:rPr>
              <a:t>this</a:t>
            </a:r>
            <a:r>
              <a:rPr lang="hu-HU" sz="1100" dirty="0">
                <a:ea typeface="Calibri" panose="020F0502020204030204" pitchFamily="34" charset="0"/>
                <a:cs typeface="Arial" panose="020B0604020202020204" pitchFamily="34" charset="0"/>
              </a:rPr>
              <a:t> </a:t>
            </a:r>
            <a:r>
              <a:rPr lang="hu-HU" sz="1100" dirty="0" err="1">
                <a:ea typeface="Calibri" panose="020F0502020204030204" pitchFamily="34" charset="0"/>
                <a:cs typeface="Arial" panose="020B0604020202020204" pitchFamily="34" charset="0"/>
              </a:rPr>
              <a:t>form</a:t>
            </a:r>
            <a:r>
              <a:rPr lang="hu-HU" sz="1100" dirty="0">
                <a:ea typeface="Calibri" panose="020F0502020204030204" pitchFamily="34" charset="0"/>
                <a:cs typeface="Arial" panose="020B0604020202020204" pitchFamily="34" charset="0"/>
              </a:rPr>
              <a:t> is </a:t>
            </a:r>
            <a:r>
              <a:rPr lang="hu-HU" sz="1100" dirty="0" err="1">
                <a:ea typeface="Calibri" panose="020F0502020204030204" pitchFamily="34" charset="0"/>
                <a:cs typeface="Arial" panose="020B0604020202020204" pitchFamily="34" charset="0"/>
              </a:rPr>
              <a:t>true</a:t>
            </a:r>
            <a:r>
              <a:rPr lang="hu-HU" sz="1100" dirty="0">
                <a:ea typeface="Calibri" panose="020F0502020204030204" pitchFamily="34" charset="0"/>
                <a:cs typeface="Arial" panose="020B0604020202020204" pitchFamily="34" charset="0"/>
              </a:rPr>
              <a:t> </a:t>
            </a:r>
          </a:p>
          <a:p>
            <a:pPr>
              <a:lnSpc>
                <a:spcPct val="107000"/>
              </a:lnSpc>
              <a:spcAft>
                <a:spcPts val="0"/>
              </a:spcAft>
            </a:pPr>
            <a:r>
              <a:rPr lang="hu-HU" sz="1100" dirty="0">
                <a:ea typeface="Calibri" panose="020F0502020204030204" pitchFamily="34" charset="0"/>
                <a:cs typeface="Arial" panose="020B0604020202020204" pitchFamily="34" charset="0"/>
              </a:rPr>
              <a:t> </a:t>
            </a:r>
          </a:p>
          <a:p>
            <a:pPr>
              <a:lnSpc>
                <a:spcPct val="107000"/>
              </a:lnSpc>
              <a:spcAft>
                <a:spcPts val="0"/>
              </a:spcAft>
            </a:pPr>
            <a:r>
              <a:rPr lang="hu-HU" sz="1100" dirty="0">
                <a:ea typeface="Calibri" panose="020F0502020204030204" pitchFamily="34" charset="0"/>
                <a:cs typeface="Arial" panose="020B0604020202020204" pitchFamily="34" charset="0"/>
              </a:rPr>
              <a:t>Signed</a:t>
            </a:r>
            <a:r>
              <a:rPr lang="en-GB" sz="1100" dirty="0">
                <a:ea typeface="Calibri" panose="020F0502020204030204" pitchFamily="34" charset="0"/>
                <a:cs typeface="Arial" panose="020B0604020202020204" pitchFamily="34" charset="0"/>
              </a:rPr>
              <a:t>: Laszlo Gamsz</a:t>
            </a:r>
            <a:endParaRPr lang="hu-HU" sz="1100" dirty="0">
              <a:ea typeface="Calibri" panose="020F0502020204030204" pitchFamily="34" charset="0"/>
              <a:cs typeface="Arial" panose="020B0604020202020204" pitchFamily="34" charset="0"/>
            </a:endParaRPr>
          </a:p>
          <a:p>
            <a:pPr>
              <a:lnSpc>
                <a:spcPct val="107000"/>
              </a:lnSpc>
              <a:spcAft>
                <a:spcPts val="0"/>
              </a:spcAft>
            </a:pPr>
            <a:r>
              <a:rPr lang="hu-HU" sz="1100" dirty="0">
                <a:ea typeface="Calibri" panose="020F0502020204030204" pitchFamily="34" charset="0"/>
                <a:cs typeface="Arial" panose="020B0604020202020204" pitchFamily="34" charset="0"/>
              </a:rPr>
              <a:t>Date</a:t>
            </a:r>
            <a:r>
              <a:rPr lang="en-GB" sz="1100" dirty="0">
                <a:ea typeface="Calibri" panose="020F0502020204030204" pitchFamily="34" charset="0"/>
                <a:cs typeface="Arial" panose="020B0604020202020204" pitchFamily="34" charset="0"/>
              </a:rPr>
              <a:t> 11.12.2021</a:t>
            </a:r>
            <a:endParaRPr lang="hu-HU" sz="1100" dirty="0">
              <a:effectLst/>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50465150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Kép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78390" y="702128"/>
            <a:ext cx="9939338" cy="5519057"/>
          </a:xfrm>
          <a:prstGeom prst="rect">
            <a:avLst/>
          </a:prstGeom>
        </p:spPr>
      </p:pic>
    </p:spTree>
    <p:extLst>
      <p:ext uri="{BB962C8B-B14F-4D97-AF65-F5344CB8AC3E}">
        <p14:creationId xmlns:p14="http://schemas.microsoft.com/office/powerpoint/2010/main" val="8591079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Kép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71599" y="571500"/>
            <a:ext cx="9339943" cy="5617027"/>
          </a:xfrm>
          <a:prstGeom prst="rect">
            <a:avLst/>
          </a:prstGeom>
        </p:spPr>
      </p:pic>
    </p:spTree>
    <p:extLst>
      <p:ext uri="{BB962C8B-B14F-4D97-AF65-F5344CB8AC3E}">
        <p14:creationId xmlns:p14="http://schemas.microsoft.com/office/powerpoint/2010/main" val="1500794470"/>
      </p:ext>
    </p:extLst>
  </p:cSld>
  <p:clrMapOvr>
    <a:masterClrMapping/>
  </p:clrMapOvr>
</p:sld>
</file>

<file path=ppt/theme/theme1.xml><?xml version="1.0" encoding="utf-8"?>
<a:theme xmlns:a="http://schemas.openxmlformats.org/drawingml/2006/main" name="Szálak">
  <a:themeElements>
    <a:clrScheme name="Szálak">
      <a:dk1>
        <a:sysClr val="windowText" lastClr="000000"/>
      </a:dk1>
      <a:lt1>
        <a:sysClr val="window" lastClr="FFFFFF"/>
      </a:lt1>
      <a:dk2>
        <a:srgbClr val="2E5369"/>
      </a:dk2>
      <a:lt2>
        <a:srgbClr val="CFE2E7"/>
      </a:lt2>
      <a:accent1>
        <a:srgbClr val="353535"/>
      </a:accent1>
      <a:accent2>
        <a:srgbClr val="31B4E6"/>
      </a:accent2>
      <a:accent3>
        <a:srgbClr val="265991"/>
      </a:accent3>
      <a:accent4>
        <a:srgbClr val="7E40CC"/>
      </a:accent4>
      <a:accent5>
        <a:srgbClr val="B927E9"/>
      </a:accent5>
      <a:accent6>
        <a:srgbClr val="E833BF"/>
      </a:accent6>
      <a:hlink>
        <a:srgbClr val="2DA0F1"/>
      </a:hlink>
      <a:folHlink>
        <a:srgbClr val="7ED1E6"/>
      </a:folHlink>
    </a:clrScheme>
    <a:fontScheme name="Szálak">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zálak">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ppt/theme/theme2.xml><?xml version="1.0" encoding="utf-8"?>
<a:theme xmlns:a="http://schemas.openxmlformats.org/drawingml/2006/main" name="Office-téma">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Szálak">
    <a:dk1>
      <a:sysClr val="windowText" lastClr="000000"/>
    </a:dk1>
    <a:lt1>
      <a:sysClr val="window" lastClr="FFFFFF"/>
    </a:lt1>
    <a:dk2>
      <a:srgbClr val="2E5369"/>
    </a:dk2>
    <a:lt2>
      <a:srgbClr val="CFE2E7"/>
    </a:lt2>
    <a:accent1>
      <a:srgbClr val="353535"/>
    </a:accent1>
    <a:accent2>
      <a:srgbClr val="31B4E6"/>
    </a:accent2>
    <a:accent3>
      <a:srgbClr val="265991"/>
    </a:accent3>
    <a:accent4>
      <a:srgbClr val="7E40CC"/>
    </a:accent4>
    <a:accent5>
      <a:srgbClr val="B927E9"/>
    </a:accent5>
    <a:accent6>
      <a:srgbClr val="E833BF"/>
    </a:accent6>
    <a:hlink>
      <a:srgbClr val="2DA0F1"/>
    </a:hlink>
    <a:folHlink>
      <a:srgbClr val="7ED1E6"/>
    </a:folHlink>
  </a:clrScheme>
</a:themeOverride>
</file>

<file path=docProps/app.xml><?xml version="1.0" encoding="utf-8"?>
<Properties xmlns="http://schemas.openxmlformats.org/officeDocument/2006/extended-properties" xmlns:vt="http://schemas.openxmlformats.org/officeDocument/2006/docPropsVTypes">
  <Template/>
  <TotalTime>0</TotalTime>
  <Words>2071</Words>
  <Application>Microsoft Office PowerPoint</Application>
  <PresentationFormat>Widescreen</PresentationFormat>
  <Paragraphs>268</Paragraphs>
  <Slides>17</Slides>
  <Notes>12</Notes>
  <HiddenSlides>0</HiddenSlides>
  <MMClips>1</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17</vt:i4>
      </vt:variant>
    </vt:vector>
  </HeadingPairs>
  <TitlesOfParts>
    <vt:vector size="25" baseType="lpstr">
      <vt:lpstr>Arial</vt:lpstr>
      <vt:lpstr>Arial</vt:lpstr>
      <vt:lpstr>Calibri</vt:lpstr>
      <vt:lpstr>Century Gothic</vt:lpstr>
      <vt:lpstr>Open Sans</vt:lpstr>
      <vt:lpstr>Source Sans Pro</vt:lpstr>
      <vt:lpstr>Wingdings 3</vt:lpstr>
      <vt:lpstr>Szálak</vt:lpstr>
      <vt:lpstr>            DR. Gregory Cowan  Developing  Relationships and Workplace Achievement BMSW 5102  ‘Training and Development needs for a HR officer’ </vt:lpstr>
      <vt:lpstr>Pimento Connection Ltd</vt:lpstr>
      <vt:lpstr>My required  knowledge, skills and behaviour, (KSB) as HR Officer of the Pimento Ltd.</vt:lpstr>
      <vt:lpstr>PowerPoint Presentation</vt:lpstr>
      <vt:lpstr>PowerPoint Presentation</vt:lpstr>
      <vt:lpstr>PowerPoint Presentation</vt:lpstr>
      <vt:lpstr>Required trainings for the role:</vt:lpstr>
      <vt:lpstr>Required trainings for the role:</vt:lpstr>
      <vt:lpstr>Benefits of my trainings:</vt:lpstr>
      <vt:lpstr>PowerPoint Presentation</vt:lpstr>
      <vt:lpstr>PowerPoint Presentation</vt:lpstr>
      <vt:lpstr>References</vt:lpstr>
      <vt:lpstr>References</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Laszlo Gamsz</dc:creator>
  <cp:lastModifiedBy>Laszlo Gamsz</cp:lastModifiedBy>
  <cp:revision>116</cp:revision>
  <dcterms:created xsi:type="dcterms:W3CDTF">2021-11-27T23:59:36Z</dcterms:created>
  <dcterms:modified xsi:type="dcterms:W3CDTF">2021-12-17T20:45:25Z</dcterms:modified>
</cp:coreProperties>
</file>