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ctiveX/activeX1.xml" ContentType="application/vnd.ms-office.activeX+xml"/>
  <Override PartName="/ppt/activeX/activeX1.bin" ContentType="application/vnd.ms-office.activeX"/>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165"/>
  </p:notesMasterIdLst>
  <p:sldIdLst>
    <p:sldId id="256" r:id="rId2"/>
    <p:sldId id="389" r:id="rId3"/>
    <p:sldId id="390" r:id="rId4"/>
    <p:sldId id="391" r:id="rId5"/>
    <p:sldId id="392" r:id="rId6"/>
    <p:sldId id="393" r:id="rId7"/>
    <p:sldId id="394" r:id="rId8"/>
    <p:sldId id="395" r:id="rId9"/>
    <p:sldId id="396" r:id="rId10"/>
    <p:sldId id="397" r:id="rId11"/>
    <p:sldId id="398" r:id="rId12"/>
    <p:sldId id="399" r:id="rId13"/>
    <p:sldId id="400" r:id="rId14"/>
    <p:sldId id="401" r:id="rId15"/>
    <p:sldId id="402" r:id="rId16"/>
    <p:sldId id="403" r:id="rId17"/>
    <p:sldId id="404" r:id="rId18"/>
    <p:sldId id="405" r:id="rId19"/>
    <p:sldId id="406" r:id="rId20"/>
    <p:sldId id="407" r:id="rId21"/>
    <p:sldId id="408" r:id="rId22"/>
    <p:sldId id="409" r:id="rId23"/>
    <p:sldId id="410" r:id="rId24"/>
    <p:sldId id="411" r:id="rId25"/>
    <p:sldId id="412" r:id="rId26"/>
    <p:sldId id="413" r:id="rId27"/>
    <p:sldId id="414" r:id="rId28"/>
    <p:sldId id="257" r:id="rId29"/>
    <p:sldId id="258" r:id="rId30"/>
    <p:sldId id="259" r:id="rId31"/>
    <p:sldId id="260" r:id="rId32"/>
    <p:sldId id="261" r:id="rId33"/>
    <p:sldId id="262" r:id="rId34"/>
    <p:sldId id="263" r:id="rId35"/>
    <p:sldId id="264" r:id="rId36"/>
    <p:sldId id="265" r:id="rId37"/>
    <p:sldId id="275" r:id="rId38"/>
    <p:sldId id="266" r:id="rId39"/>
    <p:sldId id="382" r:id="rId40"/>
    <p:sldId id="267" r:id="rId41"/>
    <p:sldId id="415" r:id="rId42"/>
    <p:sldId id="276" r:id="rId43"/>
    <p:sldId id="268" r:id="rId44"/>
    <p:sldId id="416" r:id="rId45"/>
    <p:sldId id="417" r:id="rId46"/>
    <p:sldId id="418" r:id="rId47"/>
    <p:sldId id="419" r:id="rId48"/>
    <p:sldId id="420" r:id="rId49"/>
    <p:sldId id="271" r:id="rId50"/>
    <p:sldId id="272" r:id="rId51"/>
    <p:sldId id="273" r:id="rId52"/>
    <p:sldId id="274" r:id="rId53"/>
    <p:sldId id="277" r:id="rId54"/>
    <p:sldId id="278" r:id="rId55"/>
    <p:sldId id="279" r:id="rId56"/>
    <p:sldId id="280" r:id="rId57"/>
    <p:sldId id="281" r:id="rId58"/>
    <p:sldId id="282" r:id="rId59"/>
    <p:sldId id="343" r:id="rId60"/>
    <p:sldId id="290" r:id="rId61"/>
    <p:sldId id="291" r:id="rId62"/>
    <p:sldId id="292" r:id="rId63"/>
    <p:sldId id="293" r:id="rId64"/>
    <p:sldId id="371" r:id="rId65"/>
    <p:sldId id="283" r:id="rId66"/>
    <p:sldId id="284" r:id="rId67"/>
    <p:sldId id="421" r:id="rId68"/>
    <p:sldId id="422" r:id="rId69"/>
    <p:sldId id="423" r:id="rId70"/>
    <p:sldId id="287" r:id="rId71"/>
    <p:sldId id="285" r:id="rId72"/>
    <p:sldId id="286" r:id="rId73"/>
    <p:sldId id="424" r:id="rId74"/>
    <p:sldId id="295" r:id="rId75"/>
    <p:sldId id="296" r:id="rId76"/>
    <p:sldId id="425" r:id="rId77"/>
    <p:sldId id="426" r:id="rId78"/>
    <p:sldId id="373" r:id="rId79"/>
    <p:sldId id="383" r:id="rId80"/>
    <p:sldId id="386" r:id="rId81"/>
    <p:sldId id="384" r:id="rId82"/>
    <p:sldId id="385" r:id="rId83"/>
    <p:sldId id="344" r:id="rId84"/>
    <p:sldId id="345" r:id="rId85"/>
    <p:sldId id="302" r:id="rId86"/>
    <p:sldId id="303" r:id="rId87"/>
    <p:sldId id="304" r:id="rId88"/>
    <p:sldId id="305" r:id="rId89"/>
    <p:sldId id="427" r:id="rId90"/>
    <p:sldId id="307" r:id="rId91"/>
    <p:sldId id="308" r:id="rId92"/>
    <p:sldId id="347" r:id="rId93"/>
    <p:sldId id="309" r:id="rId94"/>
    <p:sldId id="354" r:id="rId95"/>
    <p:sldId id="355" r:id="rId96"/>
    <p:sldId id="352" r:id="rId97"/>
    <p:sldId id="353" r:id="rId98"/>
    <p:sldId id="350" r:id="rId99"/>
    <p:sldId id="351" r:id="rId100"/>
    <p:sldId id="317" r:id="rId101"/>
    <p:sldId id="310" r:id="rId102"/>
    <p:sldId id="311" r:id="rId103"/>
    <p:sldId id="312" r:id="rId104"/>
    <p:sldId id="313" r:id="rId105"/>
    <p:sldId id="314" r:id="rId106"/>
    <p:sldId id="315" r:id="rId107"/>
    <p:sldId id="316" r:id="rId108"/>
    <p:sldId id="319" r:id="rId109"/>
    <p:sldId id="320" r:id="rId110"/>
    <p:sldId id="321" r:id="rId111"/>
    <p:sldId id="318" r:id="rId112"/>
    <p:sldId id="374" r:id="rId113"/>
    <p:sldId id="428" r:id="rId114"/>
    <p:sldId id="429" r:id="rId115"/>
    <p:sldId id="430" r:id="rId116"/>
    <p:sldId id="433" r:id="rId117"/>
    <p:sldId id="431" r:id="rId118"/>
    <p:sldId id="432" r:id="rId119"/>
    <p:sldId id="377" r:id="rId120"/>
    <p:sldId id="438" r:id="rId121"/>
    <p:sldId id="439" r:id="rId122"/>
    <p:sldId id="322" r:id="rId123"/>
    <p:sldId id="440" r:id="rId124"/>
    <p:sldId id="323" r:id="rId125"/>
    <p:sldId id="325" r:id="rId126"/>
    <p:sldId id="326" r:id="rId127"/>
    <p:sldId id="441" r:id="rId128"/>
    <p:sldId id="388" r:id="rId129"/>
    <p:sldId id="327" r:id="rId130"/>
    <p:sldId id="380" r:id="rId131"/>
    <p:sldId id="379" r:id="rId132"/>
    <p:sldId id="332" r:id="rId133"/>
    <p:sldId id="336" r:id="rId134"/>
    <p:sldId id="381" r:id="rId135"/>
    <p:sldId id="328" r:id="rId136"/>
    <p:sldId id="329" r:id="rId137"/>
    <p:sldId id="330" r:id="rId138"/>
    <p:sldId id="331" r:id="rId139"/>
    <p:sldId id="341" r:id="rId140"/>
    <p:sldId id="337" r:id="rId141"/>
    <p:sldId id="338" r:id="rId142"/>
    <p:sldId id="333" r:id="rId143"/>
    <p:sldId id="339" r:id="rId144"/>
    <p:sldId id="340" r:id="rId145"/>
    <p:sldId id="387" r:id="rId146"/>
    <p:sldId id="342" r:id="rId147"/>
    <p:sldId id="356" r:id="rId148"/>
    <p:sldId id="357" r:id="rId149"/>
    <p:sldId id="358" r:id="rId150"/>
    <p:sldId id="442" r:id="rId151"/>
    <p:sldId id="443" r:id="rId152"/>
    <p:sldId id="360" r:id="rId153"/>
    <p:sldId id="361" r:id="rId154"/>
    <p:sldId id="362" r:id="rId155"/>
    <p:sldId id="363" r:id="rId156"/>
    <p:sldId id="364" r:id="rId157"/>
    <p:sldId id="365" r:id="rId158"/>
    <p:sldId id="366" r:id="rId159"/>
    <p:sldId id="367" r:id="rId160"/>
    <p:sldId id="368" r:id="rId161"/>
    <p:sldId id="369" r:id="rId162"/>
    <p:sldId id="370" r:id="rId163"/>
    <p:sldId id="444" r:id="rId16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99" autoAdjust="0"/>
  </p:normalViewPr>
  <p:slideViewPr>
    <p:cSldViewPr>
      <p:cViewPr varScale="1">
        <p:scale>
          <a:sx n="83" d="100"/>
          <a:sy n="83" d="100"/>
        </p:scale>
        <p:origin x="888"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5512D11C-5CC6-11CF-8D67-00AA00BDCE1D}" ax:persistence="persistStream" r:id="rId1"/>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B2A0F4-94AD-4025-87C4-CAFD77E19FBB}" type="doc">
      <dgm:prSet loTypeId="urn:microsoft.com/office/officeart/2005/8/layout/process2" loCatId="process" qsTypeId="urn:microsoft.com/office/officeart/2005/8/quickstyle/simple5" qsCatId="simple" csTypeId="urn:microsoft.com/office/officeart/2005/8/colors/accent1_3" csCatId="accent1" phldr="1"/>
      <dgm:spPr/>
      <dgm:t>
        <a:bodyPr/>
        <a:lstStyle/>
        <a:p>
          <a:endParaRPr lang="en-GB"/>
        </a:p>
      </dgm:t>
    </dgm:pt>
    <dgm:pt modelId="{764DEB73-FBA7-4425-95CE-D79DE1F16D28}" type="pres">
      <dgm:prSet presAssocID="{30B2A0F4-94AD-4025-87C4-CAFD77E19FBB}" presName="linearFlow" presStyleCnt="0">
        <dgm:presLayoutVars>
          <dgm:resizeHandles val="exact"/>
        </dgm:presLayoutVars>
      </dgm:prSet>
      <dgm:spPr/>
      <dgm:t>
        <a:bodyPr/>
        <a:lstStyle/>
        <a:p>
          <a:endParaRPr lang="en-GB"/>
        </a:p>
      </dgm:t>
    </dgm:pt>
  </dgm:ptLst>
  <dgm:cxnLst>
    <dgm:cxn modelId="{6361DE0E-10CB-4D03-8455-A27864C7F865}" type="presOf" srcId="{30B2A0F4-94AD-4025-87C4-CAFD77E19FBB}" destId="{764DEB73-FBA7-4425-95CE-D79DE1F16D28}" srcOrd="0"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89AC42-2098-4F8C-AF91-BD13E546BD8B}" type="datetimeFigureOut">
              <a:rPr lang="en-GB" smtClean="0"/>
              <a:pPr/>
              <a:t>21/01/2020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E61EF5-43D1-4A2C-A966-6A35337F9FC2}" type="slidenum">
              <a:rPr lang="en-GB" smtClean="0"/>
              <a:pPr/>
              <a:t>‹#›</a:t>
            </a:fld>
            <a:endParaRPr lang="en-GB"/>
          </a:p>
        </p:txBody>
      </p:sp>
    </p:spTree>
    <p:extLst>
      <p:ext uri="{BB962C8B-B14F-4D97-AF65-F5344CB8AC3E}">
        <p14:creationId xmlns:p14="http://schemas.microsoft.com/office/powerpoint/2010/main" val="235666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www.socialresearchmethods.net/kb/statsimp.php" TargetMode="External"/><Relationship Id="rId3" Type="http://schemas.openxmlformats.org/officeDocument/2006/relationships/hyperlink" Target="http://www.socialresearchmethods.net/kb/expsimp.php" TargetMode="External"/><Relationship Id="rId7" Type="http://schemas.openxmlformats.org/officeDocument/2006/relationships/hyperlink" Target="http://www.socialresearchmethods.net/kb/power.php" TargetMode="External"/><Relationship Id="rId2" Type="http://schemas.openxmlformats.org/officeDocument/2006/relationships/slide" Target="../slides/slide61.xml"/><Relationship Id="rId1" Type="http://schemas.openxmlformats.org/officeDocument/2006/relationships/notesMaster" Target="../notesMasters/notesMaster1.xml"/><Relationship Id="rId6" Type="http://schemas.openxmlformats.org/officeDocument/2006/relationships/hyperlink" Target="http://www.socialresearchmethods.net/kb/statdesc.htm" TargetMode="External"/><Relationship Id="rId5" Type="http://schemas.openxmlformats.org/officeDocument/2006/relationships/hyperlink" Target="http://www.socialresearchmethods.net/kb/expclass.php" TargetMode="External"/><Relationship Id="rId4" Type="http://schemas.openxmlformats.org/officeDocument/2006/relationships/hyperlink" Target="http://www.socialresearchmethods.net/kb/statdesc.php"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Quote from </a:t>
            </a:r>
            <a:r>
              <a:rPr lang="en-GB" dirty="0" err="1" smtClean="0"/>
              <a:t>georgina</a:t>
            </a:r>
            <a:r>
              <a:rPr lang="en-GB" dirty="0" smtClean="0"/>
              <a:t> brooks exam answer </a:t>
            </a:r>
            <a:r>
              <a:rPr lang="en-GB" smtClean="0"/>
              <a:t>for coastal 2017</a:t>
            </a:r>
            <a:endParaRPr lang="en-GB"/>
          </a:p>
        </p:txBody>
      </p:sp>
      <p:sp>
        <p:nvSpPr>
          <p:cNvPr id="4" name="Slide Number Placeholder 3"/>
          <p:cNvSpPr>
            <a:spLocks noGrp="1"/>
          </p:cNvSpPr>
          <p:nvPr>
            <p:ph type="sldNum" sz="quarter" idx="10"/>
          </p:nvPr>
        </p:nvSpPr>
        <p:spPr/>
        <p:txBody>
          <a:bodyPr/>
          <a:lstStyle/>
          <a:p>
            <a:fld id="{78E61EF5-43D1-4A2C-A966-6A35337F9FC2}" type="slidenum">
              <a:rPr lang="en-GB" smtClean="0"/>
              <a:pPr/>
              <a:t>1</a:t>
            </a:fld>
            <a:endParaRPr lang="en-GB"/>
          </a:p>
        </p:txBody>
      </p:sp>
    </p:spTree>
    <p:extLst>
      <p:ext uri="{BB962C8B-B14F-4D97-AF65-F5344CB8AC3E}">
        <p14:creationId xmlns:p14="http://schemas.microsoft.com/office/powerpoint/2010/main" val="1416460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34</a:t>
            </a:fld>
            <a:endParaRPr lang="en-GB"/>
          </a:p>
        </p:txBody>
      </p:sp>
    </p:spTree>
    <p:extLst>
      <p:ext uri="{BB962C8B-B14F-4D97-AF65-F5344CB8AC3E}">
        <p14:creationId xmlns:p14="http://schemas.microsoft.com/office/powerpoint/2010/main" val="1574902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Answer on p.7 of </a:t>
            </a:r>
            <a:r>
              <a:rPr lang="en-GB" smtClean="0"/>
              <a:t>handout</a:t>
            </a:r>
            <a:endParaRPr lang="en-GB"/>
          </a:p>
        </p:txBody>
      </p:sp>
      <p:sp>
        <p:nvSpPr>
          <p:cNvPr id="4" name="Slide Number Placeholder 3"/>
          <p:cNvSpPr>
            <a:spLocks noGrp="1"/>
          </p:cNvSpPr>
          <p:nvPr>
            <p:ph type="sldNum" sz="quarter" idx="10"/>
          </p:nvPr>
        </p:nvSpPr>
        <p:spPr/>
        <p:txBody>
          <a:bodyPr/>
          <a:lstStyle/>
          <a:p>
            <a:fld id="{78E61EF5-43D1-4A2C-A966-6A35337F9FC2}" type="slidenum">
              <a:rPr lang="en-GB" smtClean="0"/>
              <a:pPr/>
              <a:t>36</a:t>
            </a:fld>
            <a:endParaRPr lang="en-GB"/>
          </a:p>
        </p:txBody>
      </p:sp>
    </p:spTree>
    <p:extLst>
      <p:ext uri="{BB962C8B-B14F-4D97-AF65-F5344CB8AC3E}">
        <p14:creationId xmlns:p14="http://schemas.microsoft.com/office/powerpoint/2010/main" val="39228114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Frpm</a:t>
            </a:r>
            <a:r>
              <a:rPr lang="en-GB" dirty="0" smtClean="0"/>
              <a:t> </a:t>
            </a:r>
            <a:r>
              <a:rPr lang="en-GB" dirty="0" err="1" smtClean="0"/>
              <a:t>Naoum</a:t>
            </a:r>
            <a:r>
              <a:rPr lang="en-GB" dirty="0" smtClean="0"/>
              <a:t> 2012 p. 107 </a:t>
            </a:r>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53</a:t>
            </a:fld>
            <a:endParaRPr lang="en-GB"/>
          </a:p>
        </p:txBody>
      </p:sp>
    </p:spTree>
    <p:extLst>
      <p:ext uri="{BB962C8B-B14F-4D97-AF65-F5344CB8AC3E}">
        <p14:creationId xmlns:p14="http://schemas.microsoft.com/office/powerpoint/2010/main" val="267501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Paired Data. Two data sets are "paired" when the following one-to-one relationship exists between values in the two data sets. Each data set has the same number of data points. Each data point in one data set is related to one, and only one, data point in the other data set.</a:t>
            </a:r>
          </a:p>
          <a:p>
            <a:endParaRPr lang="en-GB" dirty="0" smtClean="0"/>
          </a:p>
          <a:p>
            <a:r>
              <a:rPr lang="en-GB" dirty="0" smtClean="0"/>
              <a:t>The characteristic that distinguishes paired data is that since there are two quantities to measure, each individual data point is associated to two numbers</a:t>
            </a:r>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60</a:t>
            </a:fld>
            <a:endParaRPr lang="en-GB"/>
          </a:p>
        </p:txBody>
      </p:sp>
    </p:spTree>
    <p:extLst>
      <p:ext uri="{BB962C8B-B14F-4D97-AF65-F5344CB8AC3E}">
        <p14:creationId xmlns:p14="http://schemas.microsoft.com/office/powerpoint/2010/main" val="1529989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b="1" dirty="0" smtClean="0"/>
              <a:t>The T-Test</a:t>
            </a:r>
          </a:p>
          <a:p>
            <a:r>
              <a:rPr lang="en-GB" dirty="0" smtClean="0"/>
              <a:t>The t-test assesses whether the means of two groups are </a:t>
            </a:r>
            <a:r>
              <a:rPr lang="en-GB" i="1" dirty="0" smtClean="0"/>
              <a:t>statistically</a:t>
            </a:r>
            <a:r>
              <a:rPr lang="en-GB" dirty="0" smtClean="0"/>
              <a:t> different from each other. This analysis is appropriate whenever you want to compare the means of two groups, and especially appropriate as the analysis for the </a:t>
            </a:r>
            <a:r>
              <a:rPr lang="en-GB" dirty="0" err="1" smtClean="0">
                <a:hlinkClick r:id="rId3" action="ppaction://hlinkfile"/>
              </a:rPr>
              <a:t>posttest</a:t>
            </a:r>
            <a:r>
              <a:rPr lang="en-GB" dirty="0" smtClean="0">
                <a:hlinkClick r:id="rId3" action="ppaction://hlinkfile"/>
              </a:rPr>
              <a:t>-only two-group randomized experimental design</a:t>
            </a:r>
            <a:r>
              <a:rPr lang="en-GB" dirty="0" smtClean="0"/>
              <a:t>.</a:t>
            </a:r>
          </a:p>
          <a:p>
            <a:r>
              <a:rPr lang="en-GB" dirty="0" smtClean="0"/>
              <a:t/>
            </a:r>
            <a:br>
              <a:rPr lang="en-GB" dirty="0" smtClean="0"/>
            </a:br>
            <a:r>
              <a:rPr lang="en-GB" dirty="0" smtClean="0"/>
              <a:t>Figure 1. Idealized distributions for treated and comparison group </a:t>
            </a:r>
            <a:r>
              <a:rPr lang="en-GB" dirty="0" err="1" smtClean="0"/>
              <a:t>posttest</a:t>
            </a:r>
            <a:r>
              <a:rPr lang="en-GB" dirty="0" smtClean="0"/>
              <a:t> values. </a:t>
            </a:r>
          </a:p>
          <a:p>
            <a:r>
              <a:rPr lang="en-GB" dirty="0" smtClean="0"/>
              <a:t>Figure 1 shows the distributions for the treated (blue) and control (green) groups in a study. Actually, the figure shows the idealized distribution -- the actual distribution would usually be depicted with a </a:t>
            </a:r>
            <a:r>
              <a:rPr lang="en-GB" dirty="0" smtClean="0">
                <a:hlinkClick r:id="rId4" action="ppaction://hlinkfile"/>
              </a:rPr>
              <a:t>histogram or bar graph</a:t>
            </a:r>
            <a:r>
              <a:rPr lang="en-GB" dirty="0" smtClean="0"/>
              <a:t>. The figure indicates where the control and treatment group means are located. The question the t-test addresses is whether the means are statistically different.</a:t>
            </a:r>
          </a:p>
          <a:p>
            <a:r>
              <a:rPr lang="en-GB" dirty="0" smtClean="0"/>
              <a:t>What does it mean to say that the averages for two groups are statistically different? Consider the three situations shown in Figure 2. The first thing to notice about the three situations is that </a:t>
            </a:r>
            <a:r>
              <a:rPr lang="en-GB" b="1" i="1" dirty="0" smtClean="0"/>
              <a:t>the difference between the means is the same in all three</a:t>
            </a:r>
            <a:r>
              <a:rPr lang="en-GB" dirty="0" smtClean="0"/>
              <a:t>. But, you should also notice that the three situations don't look the same -- they tell very different stories. The top example shows a case with moderate variability of scores within each group. The second situation shows the high variability case. the third shows the case with low variability. Clearly, we would conclude that the two groups appear most different or distinct in the bottom or low-variability case. Why? Because there is relatively little overlap between the two bell-shaped curves. In the high variability case, the group difference appears least striking because the two bell-shaped distributions overlap so much.</a:t>
            </a:r>
          </a:p>
          <a:p>
            <a:r>
              <a:rPr lang="en-GB" dirty="0" smtClean="0"/>
              <a:t/>
            </a:r>
            <a:br>
              <a:rPr lang="en-GB" dirty="0" smtClean="0"/>
            </a:br>
            <a:r>
              <a:rPr lang="en-GB" dirty="0" smtClean="0"/>
              <a:t>Figure 2. Three scenarios for differences between means. </a:t>
            </a:r>
          </a:p>
          <a:p>
            <a:r>
              <a:rPr lang="en-GB" dirty="0" smtClean="0"/>
              <a:t>This leads us to a very important conclusion: when we are looking at the differences between scores for two groups, we have to judge the difference between their means relative to the spread or variability of their scores. The t-test does just this.</a:t>
            </a:r>
          </a:p>
          <a:p>
            <a:r>
              <a:rPr lang="en-GB" b="1" dirty="0" smtClean="0"/>
              <a:t>Statistical Analysis of the t-test</a:t>
            </a:r>
          </a:p>
          <a:p>
            <a:r>
              <a:rPr lang="en-GB" dirty="0" smtClean="0"/>
              <a:t>The formula for the t-test is a ratio. The top part of the ratio is just the difference between the two means or averages. The bottom part is a measure of the variability or dispersion of the scores. This formula is essentially another example of the </a:t>
            </a:r>
            <a:r>
              <a:rPr lang="en-GB" dirty="0" smtClean="0">
                <a:hlinkClick r:id="rId5" action="ppaction://hlinkfile"/>
              </a:rPr>
              <a:t>signal-to-noise metaphor</a:t>
            </a:r>
            <a:r>
              <a:rPr lang="en-GB" dirty="0" smtClean="0"/>
              <a:t> in research: the difference between the means is the signal that, in this case, we think our program or treatment introduced into the data; the bottom part of the formula is a measure of variability that is essentially noise that may make it harder to see the group difference. Figure 3 shows the formula for the t-test and how the numerator and denominator are related to the distributions. </a:t>
            </a:r>
          </a:p>
          <a:p>
            <a:r>
              <a:rPr lang="en-GB" dirty="0" smtClean="0"/>
              <a:t/>
            </a:r>
            <a:br>
              <a:rPr lang="en-GB" dirty="0" smtClean="0"/>
            </a:br>
            <a:r>
              <a:rPr lang="en-GB" dirty="0" smtClean="0"/>
              <a:t>Figure 3. Formula for the t-test. </a:t>
            </a:r>
          </a:p>
          <a:p>
            <a:r>
              <a:rPr lang="en-GB" dirty="0" smtClean="0"/>
              <a:t>The top part of the formula is easy to compute -- just find the difference between the means. The bottom part is called the </a:t>
            </a:r>
            <a:r>
              <a:rPr lang="en-GB" b="1" dirty="0" smtClean="0"/>
              <a:t>standard error of the difference</a:t>
            </a:r>
            <a:r>
              <a:rPr lang="en-GB" dirty="0" smtClean="0"/>
              <a:t>. To compute it, we take the </a:t>
            </a:r>
            <a:r>
              <a:rPr lang="en-GB" dirty="0" smtClean="0">
                <a:hlinkClick r:id="rId6" action="ppaction://hlinkfile"/>
              </a:rPr>
              <a:t>variance</a:t>
            </a:r>
            <a:r>
              <a:rPr lang="en-GB" dirty="0" smtClean="0"/>
              <a:t> for each group and divide it by the number of people in that group. We add these two values and then take their square root. The specific formula is given in Figure 4:</a:t>
            </a:r>
          </a:p>
          <a:p>
            <a:r>
              <a:rPr lang="en-GB" dirty="0" smtClean="0"/>
              <a:t/>
            </a:r>
            <a:br>
              <a:rPr lang="en-GB" dirty="0" smtClean="0"/>
            </a:br>
            <a:r>
              <a:rPr lang="en-GB" dirty="0" smtClean="0"/>
              <a:t>Figure 4. Formula for the Standard error of the difference between the means. </a:t>
            </a:r>
          </a:p>
          <a:p>
            <a:r>
              <a:rPr lang="en-GB" dirty="0" smtClean="0"/>
              <a:t>Remember, that the variance is simply the square of the </a:t>
            </a:r>
            <a:r>
              <a:rPr lang="en-GB" dirty="0" smtClean="0">
                <a:hlinkClick r:id="rId6" action="ppaction://hlinkfile"/>
              </a:rPr>
              <a:t>standard deviation</a:t>
            </a:r>
            <a:r>
              <a:rPr lang="en-GB" dirty="0" smtClean="0"/>
              <a:t>.</a:t>
            </a:r>
          </a:p>
          <a:p>
            <a:r>
              <a:rPr lang="en-GB" dirty="0" smtClean="0"/>
              <a:t>The final formula for the t-test is shown in Figure 5:</a:t>
            </a:r>
          </a:p>
          <a:p>
            <a:r>
              <a:rPr lang="en-GB" dirty="0" smtClean="0"/>
              <a:t/>
            </a:r>
            <a:br>
              <a:rPr lang="en-GB" dirty="0" smtClean="0"/>
            </a:br>
            <a:r>
              <a:rPr lang="en-GB" dirty="0" smtClean="0"/>
              <a:t>Figure 5. Formula for the t-test. </a:t>
            </a:r>
          </a:p>
          <a:p>
            <a:r>
              <a:rPr lang="en-GB" dirty="0" smtClean="0"/>
              <a:t>The t-value will be positive if the first mean is larger than the second and negative if it is smaller. Once you compute the t-value you have to look it up in a table of significance to test whether the ratio is large enough to say that the difference between the groups is not likely to have been a chance finding. To test the significance, you need to set a risk level (called the </a:t>
            </a:r>
            <a:r>
              <a:rPr lang="en-GB" dirty="0" smtClean="0">
                <a:hlinkClick r:id="rId7" action="ppaction://hlinkfile"/>
              </a:rPr>
              <a:t>alpha level</a:t>
            </a:r>
            <a:r>
              <a:rPr lang="en-GB" dirty="0" smtClean="0"/>
              <a:t>). In most social research, the "rule of thumb" is to set the alpha level at .05. This means that five times out of a hundred you would find a statistically significant difference between the means even if there was none (i.e., by "chance"). You also need to determine the degrees of freedom (</a:t>
            </a:r>
            <a:r>
              <a:rPr lang="en-GB" dirty="0" err="1" smtClean="0"/>
              <a:t>df</a:t>
            </a:r>
            <a:r>
              <a:rPr lang="en-GB" dirty="0" smtClean="0"/>
              <a:t>) for the test. In the t-test, the degrees of freedom is the sum of the persons in both groups minus 2. Given the alpha level, the </a:t>
            </a:r>
            <a:r>
              <a:rPr lang="en-GB" dirty="0" err="1" smtClean="0"/>
              <a:t>df</a:t>
            </a:r>
            <a:r>
              <a:rPr lang="en-GB" dirty="0" smtClean="0"/>
              <a:t>, and the t-value, you can look the t-value up in a standard table of significance (available as an appendix in the back of most statistics texts) to determine whether the t-value is large enough to be significant. If it is, you can conclude that the difference between the means for the two groups is different (even given the variability). Fortunately, statistical computer programs routinely print the significance test results and save you the trouble of looking them up in a table.</a:t>
            </a:r>
          </a:p>
          <a:p>
            <a:r>
              <a:rPr lang="en-GB" dirty="0" smtClean="0"/>
              <a:t>The t-test, one-way Analysis of Variance (ANOVA) and a form of regression analysis are mathematically equivalent (see </a:t>
            </a:r>
            <a:r>
              <a:rPr lang="en-GB" dirty="0" smtClean="0">
                <a:hlinkClick r:id="rId8" action="ppaction://hlinkfile"/>
              </a:rPr>
              <a:t>the statistical analysis of the </a:t>
            </a:r>
            <a:r>
              <a:rPr lang="en-GB" dirty="0" err="1" smtClean="0">
                <a:hlinkClick r:id="rId8" action="ppaction://hlinkfile"/>
              </a:rPr>
              <a:t>posttest</a:t>
            </a:r>
            <a:r>
              <a:rPr lang="en-GB" dirty="0" smtClean="0">
                <a:hlinkClick r:id="rId8" action="ppaction://hlinkfile"/>
              </a:rPr>
              <a:t>-only randomized experimental design</a:t>
            </a:r>
            <a:r>
              <a:rPr lang="en-GB" dirty="0" smtClean="0"/>
              <a:t>) and would yield identical results. </a:t>
            </a:r>
          </a:p>
          <a:p>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61</a:t>
            </a:fld>
            <a:endParaRPr lang="en-GB"/>
          </a:p>
        </p:txBody>
      </p:sp>
    </p:spTree>
    <p:extLst>
      <p:ext uri="{BB962C8B-B14F-4D97-AF65-F5344CB8AC3E}">
        <p14:creationId xmlns:p14="http://schemas.microsoft.com/office/powerpoint/2010/main" val="613738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65</a:t>
            </a:fld>
            <a:endParaRPr lang="en-GB"/>
          </a:p>
        </p:txBody>
      </p:sp>
    </p:spTree>
    <p:extLst>
      <p:ext uri="{BB962C8B-B14F-4D97-AF65-F5344CB8AC3E}">
        <p14:creationId xmlns:p14="http://schemas.microsoft.com/office/powerpoint/2010/main" val="244783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71</a:t>
            </a:fld>
            <a:endParaRPr lang="en-GB"/>
          </a:p>
        </p:txBody>
      </p:sp>
    </p:spTree>
    <p:extLst>
      <p:ext uri="{BB962C8B-B14F-4D97-AF65-F5344CB8AC3E}">
        <p14:creationId xmlns:p14="http://schemas.microsoft.com/office/powerpoint/2010/main" val="450012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80</a:t>
            </a:fld>
            <a:endParaRPr lang="en-GB"/>
          </a:p>
        </p:txBody>
      </p:sp>
    </p:spTree>
    <p:extLst>
      <p:ext uri="{BB962C8B-B14F-4D97-AF65-F5344CB8AC3E}">
        <p14:creationId xmlns:p14="http://schemas.microsoft.com/office/powerpoint/2010/main" val="29663004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Answers from </a:t>
            </a:r>
          </a:p>
          <a:p>
            <a:r>
              <a:rPr lang="en-GB" dirty="0" smtClean="0"/>
              <a:t>Http://geographyfieldwork.com/SpearmansRank.htm</a:t>
            </a:r>
          </a:p>
          <a:p>
            <a:endParaRPr lang="en-GB" dirty="0" smtClean="0"/>
          </a:p>
          <a:p>
            <a:r>
              <a:rPr lang="en-GB" dirty="0" err="1" smtClean="0"/>
              <a:t>Ammoniacal</a:t>
            </a:r>
            <a:r>
              <a:rPr lang="en-GB" dirty="0" smtClean="0"/>
              <a:t> nitrogen (NH3-N)[edit]</a:t>
            </a:r>
          </a:p>
          <a:p>
            <a:endParaRPr lang="en-GB" dirty="0" smtClean="0"/>
          </a:p>
          <a:p>
            <a:r>
              <a:rPr lang="en-GB" dirty="0" err="1" smtClean="0"/>
              <a:t>Ammoniacal</a:t>
            </a:r>
            <a:r>
              <a:rPr lang="en-GB" dirty="0" smtClean="0"/>
              <a:t> nitrogen (NH3-N) is a measure commonly used for testing the quantity of ammonium ions, derived naturally from ammonia, and returned to ammonia via organic processes, in water or waste liquids. It is a measure used mainly for quantifying values in waste treatment and water purification systems, as well as a measure of the health of natural and man made water reserves. It is measured in units of mg/L (milligram per litre).</a:t>
            </a:r>
          </a:p>
          <a:p>
            <a:endParaRPr lang="en-GB" dirty="0"/>
          </a:p>
        </p:txBody>
      </p:sp>
      <p:sp>
        <p:nvSpPr>
          <p:cNvPr id="4" name="Slide Number Placeholder 3"/>
          <p:cNvSpPr>
            <a:spLocks noGrp="1"/>
          </p:cNvSpPr>
          <p:nvPr>
            <p:ph type="sldNum" sz="quarter" idx="10"/>
          </p:nvPr>
        </p:nvSpPr>
        <p:spPr/>
        <p:txBody>
          <a:bodyPr/>
          <a:lstStyle/>
          <a:p>
            <a:pPr>
              <a:defRPr/>
            </a:pPr>
            <a:fld id="{63345976-CF8C-477E-9777-C33FEBCA949C}" type="slidenum">
              <a:rPr lang="en-GB">
                <a:solidFill>
                  <a:prstClr val="black"/>
                </a:solidFill>
              </a:rPr>
              <a:pPr>
                <a:defRPr/>
              </a:pPr>
              <a:t>112</a:t>
            </a:fld>
            <a:endParaRPr lang="en-GB">
              <a:solidFill>
                <a:prstClr val="black"/>
              </a:solidFill>
            </a:endParaRPr>
          </a:p>
        </p:txBody>
      </p:sp>
    </p:spTree>
    <p:extLst>
      <p:ext uri="{BB962C8B-B14F-4D97-AF65-F5344CB8AC3E}">
        <p14:creationId xmlns:p14="http://schemas.microsoft.com/office/powerpoint/2010/main" val="3517566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From video </a:t>
            </a:r>
          </a:p>
          <a:p>
            <a:r>
              <a:rPr lang="en-GB" dirty="0" smtClean="0"/>
              <a:t>https://www.youtube.com/watch?v=SvKv375sacA</a:t>
            </a:r>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150</a:t>
            </a:fld>
            <a:endParaRPr lang="en-GB"/>
          </a:p>
        </p:txBody>
      </p:sp>
    </p:spTree>
    <p:extLst>
      <p:ext uri="{BB962C8B-B14F-4D97-AF65-F5344CB8AC3E}">
        <p14:creationId xmlns:p14="http://schemas.microsoft.com/office/powerpoint/2010/main" val="30344339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Got the recycling exercise</a:t>
            </a:r>
            <a:r>
              <a:rPr lang="en-GB" baseline="0" dirty="0" smtClean="0"/>
              <a:t> from:</a:t>
            </a:r>
          </a:p>
          <a:p>
            <a:endParaRPr lang="en-GB" baseline="0" dirty="0" smtClean="0"/>
          </a:p>
          <a:p>
            <a:r>
              <a:rPr lang="en-GB" dirty="0" smtClean="0"/>
              <a:t>http://www.youtube.com/watch?v=VskmMgXmkMQ</a:t>
            </a:r>
          </a:p>
          <a:p>
            <a:endParaRPr lang="en-GB" dirty="0" smtClean="0"/>
          </a:p>
          <a:p>
            <a:r>
              <a:rPr lang="en-GB" dirty="0" smtClean="0"/>
              <a:t>You tube</a:t>
            </a:r>
            <a:endParaRPr lang="en-GB" dirty="0"/>
          </a:p>
        </p:txBody>
      </p:sp>
      <p:sp>
        <p:nvSpPr>
          <p:cNvPr id="4" name="Slide Number Placeholder 3"/>
          <p:cNvSpPr>
            <a:spLocks noGrp="1"/>
          </p:cNvSpPr>
          <p:nvPr>
            <p:ph type="sldNum" sz="quarter" idx="10"/>
          </p:nvPr>
        </p:nvSpPr>
        <p:spPr/>
        <p:txBody>
          <a:bodyPr/>
          <a:lstStyle/>
          <a:p>
            <a:fld id="{78E61EF5-43D1-4A2C-A966-6A35337F9FC2}" type="slidenum">
              <a:rPr lang="en-GB" smtClean="0"/>
              <a:pPr/>
              <a:t>162</a:t>
            </a:fld>
            <a:endParaRPr lang="en-GB"/>
          </a:p>
        </p:txBody>
      </p:sp>
    </p:spTree>
    <p:extLst>
      <p:ext uri="{BB962C8B-B14F-4D97-AF65-F5344CB8AC3E}">
        <p14:creationId xmlns:p14="http://schemas.microsoft.com/office/powerpoint/2010/main" val="4060994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pPr>
              <a:defRPr/>
            </a:pPr>
            <a:fld id="{5C9100B7-BC92-46F4-835F-2C0B81F54A92}" type="datetime1">
              <a:rPr lang="en-US" smtClean="0"/>
              <a:pPr>
                <a:defRPr/>
              </a:pPr>
              <a:t>1/21/2020</a:t>
            </a:fld>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a:lstStyle/>
          <a:p>
            <a:pPr>
              <a:defRPr/>
            </a:pPr>
            <a:fld id="{5F6A913D-EADE-4B13-BFDA-856E2B7B1E58}" type="slidenum">
              <a:rPr lang="en-GB" smtClean="0"/>
              <a:pPr>
                <a:defRPr/>
              </a:pPr>
              <a:t>‹#›</a:t>
            </a:fld>
            <a:endParaRPr lang="en-GB"/>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87FA6ACE-E4D2-4247-BD43-6C1A6B9E7701}" type="datetime1">
              <a:rPr lang="en-US" smtClean="0"/>
              <a:pPr>
                <a:defRPr/>
              </a:pPr>
              <a:t>1/21/2020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B9E1835-078E-40A1-8C6A-BF8B97D44ABA}" type="slidenum">
              <a:rPr lang="en-GB" smtClean="0"/>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fld id="{1BCB4077-7992-4AAF-99C9-62E3A625FF5A}" type="datetime1">
              <a:rPr lang="en-US" smtClean="0"/>
              <a:pPr>
                <a:defRPr/>
              </a:pPr>
              <a:t>1/21/2020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1647397-C8D8-43F4-8BC7-0D2195AE359B}" type="slidenum">
              <a:rPr lang="en-GB" smtClean="0"/>
              <a:pPr>
                <a:defRPr/>
              </a:pPr>
              <a:t>‹#›</a:t>
            </a:fld>
            <a:endParaRPr lang="en-GB"/>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fld id="{5A58CA06-4937-4466-B349-25809F5DA69C}" type="datetime1">
              <a:rPr lang="en-US" smtClean="0"/>
              <a:pPr>
                <a:defRPr/>
              </a:pPr>
              <a:t>1/21/2020</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612B25EA-1181-4B75-B82B-97E1A03E8F5A}" type="slidenum">
              <a:rPr lang="en-GB" smtClean="0"/>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fld id="{B500FB4E-E764-4105-AB9F-46425B3936C6}" type="datetime1">
              <a:rPr lang="en-US" smtClean="0"/>
              <a:pPr>
                <a:defRPr/>
              </a:pPr>
              <a:t>1/21/2020</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3FA59898-7548-4C3F-838D-F50A4A708A72}" type="slidenum">
              <a:rPr lang="en-GB" smtClean="0"/>
              <a:pPr>
                <a:defRPr/>
              </a:pPr>
              <a:t>‹#›</a:t>
            </a:fld>
            <a:endParaRPr lang="en-GB"/>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fld id="{E99C79C2-7FA9-43F7-94E7-8954F4AE1E9F}" type="datetime1">
              <a:rPr lang="en-US" smtClean="0"/>
              <a:pPr>
                <a:defRPr/>
              </a:pPr>
              <a:t>1/21/2020</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FB1467BB-A5A7-47E4-AB3C-D489C40287EC}"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2476AA8B-26D4-4A4D-A863-C7EAE7B21C78}" type="datetime1">
              <a:rPr lang="en-US" smtClean="0"/>
              <a:pPr>
                <a:defRPr/>
              </a:pPr>
              <a:t>1/21/2020</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3EC85BE3-4F15-4A17-A5B1-BA8840CD079C}"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fld id="{AC275C36-05FA-4E8C-AE59-326126E28014}" type="datetime1">
              <a:rPr lang="en-US" smtClean="0"/>
              <a:pPr>
                <a:defRPr/>
              </a:pPr>
              <a:t>1/21/2020</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DAEC076-3FCA-4481-A52C-856B9CE6D98B}" type="slidenum">
              <a:rPr lang="en-GB" smtClean="0"/>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p>
            <a:pPr>
              <a:defRPr/>
            </a:pPr>
            <a:fld id="{C42CF785-A29C-4B27-8765-24DC01C41E7B}" type="datetime1">
              <a:rPr lang="en-US" smtClean="0"/>
              <a:pPr>
                <a:defRPr/>
              </a:pPr>
              <a:t>1/21/2020</a:t>
            </a:fld>
            <a:endParaRPr lang="en-GB"/>
          </a:p>
        </p:txBody>
      </p:sp>
      <p:sp>
        <p:nvSpPr>
          <p:cNvPr id="6" name="Footer Placeholder 5"/>
          <p:cNvSpPr>
            <a:spLocks noGrp="1"/>
          </p:cNvSpPr>
          <p:nvPr>
            <p:ph type="ftr" sz="quarter" idx="11"/>
          </p:nvPr>
        </p:nvSpPr>
        <p:spPr>
          <a:xfrm>
            <a:off x="914400" y="55499"/>
            <a:ext cx="5562600" cy="365125"/>
          </a:xfrm>
        </p:spPr>
        <p:txBody>
          <a:bodyPr/>
          <a:lstStyle/>
          <a:p>
            <a:pPr>
              <a:defRPr/>
            </a:pPr>
            <a:endParaRPr lang="en-GB"/>
          </a:p>
        </p:txBody>
      </p:sp>
      <p:sp>
        <p:nvSpPr>
          <p:cNvPr id="7" name="Slide Number Placeholder 6"/>
          <p:cNvSpPr>
            <a:spLocks noGrp="1"/>
          </p:cNvSpPr>
          <p:nvPr>
            <p:ph type="sldNum" sz="quarter" idx="12"/>
          </p:nvPr>
        </p:nvSpPr>
        <p:spPr>
          <a:xfrm>
            <a:off x="8610600" y="55499"/>
            <a:ext cx="457200" cy="365125"/>
          </a:xfrm>
        </p:spPr>
        <p:txBody>
          <a:bodyPr/>
          <a:lstStyle/>
          <a:p>
            <a:pPr>
              <a:defRPr/>
            </a:pPr>
            <a:fld id="{ED4CDE03-71D3-4332-86FA-D5B336B0DB80}" type="slidenum">
              <a:rPr lang="en-GB" smtClean="0"/>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C8088402-7933-482C-BE5C-BB9CFB50C2F6}" type="datetime1">
              <a:rPr lang="en-US" smtClean="0"/>
              <a:pPr>
                <a:defRPr/>
              </a:pPr>
              <a:t>1/21/2020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0BAFEF3-A4A3-47C9-91C3-637943352F83}"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C57CB4D2-94FF-4C4E-9E7D-ABBFD75B28BE}" type="datetime1">
              <a:rPr lang="en-US" smtClean="0"/>
              <a:pPr>
                <a:defRPr/>
              </a:pPr>
              <a:t>1/21/2020</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BC6230E-03B2-4574-A44C-35780DDBF3DD}" type="slidenum">
              <a:rPr lang="en-GB" smtClean="0"/>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0"/>
          <p:cNvSpPr>
            <a:spLocks noGrp="1" noChangeArrowheads="1"/>
          </p:cNvSpPr>
          <p:nvPr>
            <p:ph type="dt" sz="half" idx="10"/>
          </p:nvPr>
        </p:nvSpPr>
        <p:spPr>
          <a:ln/>
        </p:spPr>
        <p:txBody>
          <a:bodyPr/>
          <a:lstStyle>
            <a:lvl1pPr>
              <a:defRPr/>
            </a:lvl1pPr>
          </a:lstStyle>
          <a:p>
            <a:pPr>
              <a:defRPr/>
            </a:pPr>
            <a:endParaRPr lang="en-GB"/>
          </a:p>
        </p:txBody>
      </p:sp>
      <p:sp>
        <p:nvSpPr>
          <p:cNvPr id="6" name="Rectangle 41"/>
          <p:cNvSpPr>
            <a:spLocks noGrp="1" noChangeArrowheads="1"/>
          </p:cNvSpPr>
          <p:nvPr>
            <p:ph type="ftr" sz="quarter" idx="11"/>
          </p:nvPr>
        </p:nvSpPr>
        <p:spPr>
          <a:ln/>
        </p:spPr>
        <p:txBody>
          <a:bodyPr/>
          <a:lstStyle>
            <a:lvl1pPr>
              <a:defRPr/>
            </a:lvl1pPr>
          </a:lstStyle>
          <a:p>
            <a:pPr>
              <a:defRPr/>
            </a:pPr>
            <a:endParaRPr lang="en-GB"/>
          </a:p>
        </p:txBody>
      </p:sp>
      <p:sp>
        <p:nvSpPr>
          <p:cNvPr id="7" name="Rectangle 42"/>
          <p:cNvSpPr>
            <a:spLocks noGrp="1" noChangeArrowheads="1"/>
          </p:cNvSpPr>
          <p:nvPr>
            <p:ph type="sldNum" sz="quarter" idx="12"/>
          </p:nvPr>
        </p:nvSpPr>
        <p:spPr>
          <a:ln/>
        </p:spPr>
        <p:txBody>
          <a:bodyPr/>
          <a:lstStyle>
            <a:lvl1pPr>
              <a:defRPr/>
            </a:lvl1pPr>
          </a:lstStyle>
          <a:p>
            <a:fld id="{1D62437D-B6EC-4FF2-90F7-F4E3DF277F4E}" type="slidenum">
              <a:rPr lang="en-GB" altLang="en-US"/>
              <a:pPr/>
              <a:t>‹#›</a:t>
            </a:fld>
            <a:endParaRPr lang="en-GB" altLang="en-US"/>
          </a:p>
        </p:txBody>
      </p:sp>
    </p:spTree>
    <p:extLst>
      <p:ext uri="{BB962C8B-B14F-4D97-AF65-F5344CB8AC3E}">
        <p14:creationId xmlns:p14="http://schemas.microsoft.com/office/powerpoint/2010/main" val="555260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0"/>
          <p:cNvSpPr>
            <a:spLocks noGrp="1" noChangeArrowheads="1"/>
          </p:cNvSpPr>
          <p:nvPr>
            <p:ph type="dt" sz="half" idx="10"/>
          </p:nvPr>
        </p:nvSpPr>
        <p:spPr>
          <a:ln/>
        </p:spPr>
        <p:txBody>
          <a:bodyPr/>
          <a:lstStyle>
            <a:lvl1pPr>
              <a:defRPr/>
            </a:lvl1pPr>
          </a:lstStyle>
          <a:p>
            <a:pPr>
              <a:defRPr/>
            </a:pPr>
            <a:endParaRPr lang="en-GB"/>
          </a:p>
        </p:txBody>
      </p:sp>
      <p:sp>
        <p:nvSpPr>
          <p:cNvPr id="7" name="Rectangle 41"/>
          <p:cNvSpPr>
            <a:spLocks noGrp="1" noChangeArrowheads="1"/>
          </p:cNvSpPr>
          <p:nvPr>
            <p:ph type="ftr" sz="quarter" idx="11"/>
          </p:nvPr>
        </p:nvSpPr>
        <p:spPr>
          <a:ln/>
        </p:spPr>
        <p:txBody>
          <a:bodyPr/>
          <a:lstStyle>
            <a:lvl1pPr>
              <a:defRPr/>
            </a:lvl1pPr>
          </a:lstStyle>
          <a:p>
            <a:pPr>
              <a:defRPr/>
            </a:pPr>
            <a:endParaRPr lang="en-GB"/>
          </a:p>
        </p:txBody>
      </p:sp>
      <p:sp>
        <p:nvSpPr>
          <p:cNvPr id="8" name="Rectangle 42"/>
          <p:cNvSpPr>
            <a:spLocks noGrp="1" noChangeArrowheads="1"/>
          </p:cNvSpPr>
          <p:nvPr>
            <p:ph type="sldNum" sz="quarter" idx="12"/>
          </p:nvPr>
        </p:nvSpPr>
        <p:spPr>
          <a:ln/>
        </p:spPr>
        <p:txBody>
          <a:bodyPr/>
          <a:lstStyle>
            <a:lvl1pPr>
              <a:defRPr/>
            </a:lvl1pPr>
          </a:lstStyle>
          <a:p>
            <a:fld id="{8EBED23C-F1BB-4048-A0D3-08BA015C4348}" type="slidenum">
              <a:rPr lang="en-GB" altLang="en-US"/>
              <a:pPr/>
              <a:t>‹#›</a:t>
            </a:fld>
            <a:endParaRPr lang="en-GB" altLang="en-US"/>
          </a:p>
        </p:txBody>
      </p:sp>
    </p:spTree>
    <p:extLst>
      <p:ext uri="{BB962C8B-B14F-4D97-AF65-F5344CB8AC3E}">
        <p14:creationId xmlns:p14="http://schemas.microsoft.com/office/powerpoint/2010/main" val="1583463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pPr>
              <a:defRPr/>
            </a:pPr>
            <a:fld id="{237BC34C-9B20-4BF7-A907-C3CE0D790BF0}" type="datetime1">
              <a:rPr lang="en-US" smtClean="0"/>
              <a:pPr>
                <a:defRPr/>
              </a:pPr>
              <a:t>1/21/2020</a:t>
            </a:fld>
            <a:endParaRPr lang="en-GB"/>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pPr>
              <a:defRPr/>
            </a:pPr>
            <a:endParaRPr lang="en-GB"/>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pPr>
              <a:defRPr/>
            </a:pPr>
            <a:fld id="{1F7A8605-FED9-4A05-B1DC-6CD672EB1EA1}" type="slidenum">
              <a:rPr lang="en-GB" smtClean="0"/>
              <a:pPr>
                <a:defRPr/>
              </a:pPr>
              <a:t>‹#›</a:t>
            </a:fld>
            <a:endParaRPr lang="en-GB"/>
          </a:p>
        </p:txBody>
      </p:sp>
    </p:spTree>
  </p:cSld>
  <p:clrMap bg1="dk1" tx1="lt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Lst>
  <p:hf hdr="0" ftr="0" dt="0"/>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hyperlink" Target="../../Built%20research%20methods/A%20SELECTION%20OF%20GRAPH%20TYPES.docx"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0.wmf"/><Relationship Id="rId2" Type="http://schemas.openxmlformats.org/officeDocument/2006/relationships/control" Target="../activeX/activeX1.xml"/><Relationship Id="rId1" Type="http://schemas.openxmlformats.org/officeDocument/2006/relationships/vmlDrawing" Target="../drawings/vmlDrawing3.v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notesSlide" Target="../notesSlides/notesSlide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Dont%20Panic%20III%20stats.xls"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hyperlink" Target="http://syque.com/improvement/Average.htm" TargetMode="External"/><Relationship Id="rId13" Type="http://schemas.openxmlformats.org/officeDocument/2006/relationships/hyperlink" Target="http://changingminds.org/explanations/research/analysis/spearman.htm" TargetMode="External"/><Relationship Id="rId3" Type="http://schemas.openxmlformats.org/officeDocument/2006/relationships/hyperlink" Target="http://changingminds.org/explanations/research/analysis/variance_homogeneity.htm" TargetMode="External"/><Relationship Id="rId7" Type="http://schemas.openxmlformats.org/officeDocument/2006/relationships/hyperlink" Target="http://changingminds.org/explanations/research/measurement/types_data.htm#nom" TargetMode="External"/><Relationship Id="rId12" Type="http://schemas.openxmlformats.org/officeDocument/2006/relationships/hyperlink" Target="http://changingminds.org/explanations/research/analysis/pearson.htm" TargetMode="External"/><Relationship Id="rId17" Type="http://schemas.openxmlformats.org/officeDocument/2006/relationships/hyperlink" Target="http://changingminds.org/explanations/research/analysis/paired_t-test.htm" TargetMode="External"/><Relationship Id="rId2" Type="http://schemas.openxmlformats.org/officeDocument/2006/relationships/hyperlink" Target="http://www.syque.com/improvement/Normal%20distribution.htm" TargetMode="External"/><Relationship Id="rId16" Type="http://schemas.openxmlformats.org/officeDocument/2006/relationships/hyperlink" Target="http://changingminds.org/explanations/research/analysis/anova.htm" TargetMode="External"/><Relationship Id="rId1" Type="http://schemas.openxmlformats.org/officeDocument/2006/relationships/slideLayout" Target="../slideLayouts/slideLayout2.xml"/><Relationship Id="rId6" Type="http://schemas.openxmlformats.org/officeDocument/2006/relationships/hyperlink" Target="http://changingminds.org/explanations/research/measurement/types_data.htm#ord" TargetMode="External"/><Relationship Id="rId11" Type="http://schemas.openxmlformats.org/officeDocument/2006/relationships/hyperlink" Target="http://changingminds.org/explanations/research/analysis/choose_nonparametric.htm" TargetMode="External"/><Relationship Id="rId5" Type="http://schemas.openxmlformats.org/officeDocument/2006/relationships/hyperlink" Target="http://changingminds.org/explanations/research/measurement/types_data.htm#int" TargetMode="External"/><Relationship Id="rId15" Type="http://schemas.openxmlformats.org/officeDocument/2006/relationships/hyperlink" Target="http://changingminds.org/explanations/research/analysis/mann-whitney.htm" TargetMode="External"/><Relationship Id="rId10" Type="http://schemas.openxmlformats.org/officeDocument/2006/relationships/hyperlink" Target="http://changingminds.org/explanations/research/analysis/choose_parametric.htm" TargetMode="External"/><Relationship Id="rId4" Type="http://schemas.openxmlformats.org/officeDocument/2006/relationships/hyperlink" Target="http://changingminds.org/explanations/research/measurement/types_data.htm#rat" TargetMode="External"/><Relationship Id="rId9" Type="http://schemas.openxmlformats.org/officeDocument/2006/relationships/hyperlink" Target="http://syque.com/improvement/Median.htm" TargetMode="External"/><Relationship Id="rId14" Type="http://schemas.openxmlformats.org/officeDocument/2006/relationships/hyperlink" Target="http://changingminds.org/explanations/research/analysis/independent_measures_t-test.htm"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0Pd3dc1GcHc" TargetMode="Externa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6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6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hyperlink" Target="https://www.youtube.com/watch?v=JlfLnx8sh-o"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hyperlink" Target="https://www.youtube.com/watch?v=quOcByz2R1E" TargetMode="Externa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hyperlink" Target="../../Built%20research%20methods/exercises/Answers%20to%20MannWU.docx"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hyperlink" Target="http://www.youtube.com/watch?v=ZkjP5RJLQF4" TargetMode="Externa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75.wmf"/><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hyperlink" Target="http://www.youtube.com/watch?v=ocGEhiLwDVc" TargetMode="Externa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emf"/><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128.xml.rels><?xml version="1.0" encoding="UTF-8" standalone="yes"?>
<Relationships xmlns="http://schemas.openxmlformats.org/package/2006/relationships"><Relationship Id="rId2" Type="http://schemas.openxmlformats.org/officeDocument/2006/relationships/hyperlink" Target="https://www.youtube.com/watch?v=GhrxgbQnEEU" TargetMode="Externa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84.emf"/><Relationship Id="rId1" Type="http://schemas.openxmlformats.org/officeDocument/2006/relationships/slideLayout" Target="../slideLayouts/slideLayout4.xml"/></Relationships>
</file>

<file path=ppt/slides/_rels/slide134.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87.emf"/><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88.emf"/><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hyperlink" Target="http://www.barnowltrust.org.uk/infopage.html?Id=219" TargetMode="External"/><Relationship Id="rId1" Type="http://schemas.openxmlformats.org/officeDocument/2006/relationships/slideLayout" Target="../slideLayouts/slideLayout2.xml"/><Relationship Id="rId5" Type="http://schemas.openxmlformats.org/officeDocument/2006/relationships/image" Target="../media/image90.jpeg"/><Relationship Id="rId4" Type="http://schemas.openxmlformats.org/officeDocument/2006/relationships/hyperlink" Target="http://www.google.co.uk/url?sa=i&amp;rct=j&amp;q=&amp;esrc=s&amp;frm=1&amp;source=images&amp;cd=&amp;cad=rja&amp;docid=ySAxS0VK-QxFLM&amp;tbnid=KktwKRsEAXBBFM:&amp;ved=0CAUQjRw&amp;url=http://www.woodlandtrust.org.uk/en/news-media/releases/Pages/hedge-copse-active-kids.aspx&amp;ei=1CAmUaLiO7KX0QWdj4GACg&amp;bvm=bv.42661473,d.d2k&amp;psig=AFQjCNGxrexJsmbMqsmfnaXv72ohH1gtVw&amp;ust=1361539661952090" TargetMode="Externa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91.emf"/><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92.gif"/><Relationship Id="rId2" Type="http://schemas.openxmlformats.org/officeDocument/2006/relationships/hyperlink" Target="http://www.google.co.uk/url?sa=i&amp;rct=j&amp;q=&amp;esrc=s&amp;frm=1&amp;source=images&amp;cd=&amp;cad=rja&amp;docid=t2Ia8UpACB7uzM&amp;tbnid=Etsb4IJDWWzTFM:&amp;ved=0CAUQjRw&amp;url=http://regional.org.au/au/esa/ws/contributed/4/finch2.htm&amp;ei=-kkrUdXJDYqN4AT2ioCwDA&amp;bvm=bv.42768644,d.bGE&amp;psig=AFQjCNF4R_3iUGAtkv477tau1uhZORgzxQ&amp;ust=1361877830350538" TargetMode="Externa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hyperlink" Target="https://www.youtube.com/watch?v=1WSYkae3U4A" TargetMode="External"/><Relationship Id="rId2" Type="http://schemas.openxmlformats.org/officeDocument/2006/relationships/hyperlink" Target="https://www.youtube.com/watch?v=L_a8Z0BVjyM" TargetMode="External"/><Relationship Id="rId1" Type="http://schemas.openxmlformats.org/officeDocument/2006/relationships/slideLayout" Target="../slideLayouts/slideLayout2.xml"/><Relationship Id="rId4" Type="http://schemas.openxmlformats.org/officeDocument/2006/relationships/hyperlink" Target="https://www.youtube.com/watch?v=aq8VU5KLmkY" TargetMode="Externa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94.gif"/><Relationship Id="rId2" Type="http://schemas.openxmlformats.org/officeDocument/2006/relationships/hyperlink" Target="http://www.youtube.com/watch?v=WXPBoFDqNVk" TargetMode="Externa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97.png"/><Relationship Id="rId4" Type="http://schemas.openxmlformats.org/officeDocument/2006/relationships/image" Target="../media/image96.pn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98.emf"/><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99.emf"/><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101.emf"/><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emf"/><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104.emf"/><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2588"/>
            <a:ext cx="7772400" cy="1975104"/>
          </a:xfrm>
        </p:spPr>
        <p:txBody>
          <a:bodyPr/>
          <a:lstStyle/>
          <a:p>
            <a:pPr eaLnBrk="1" fontAlgn="auto" hangingPunct="1">
              <a:spcAft>
                <a:spcPts val="0"/>
              </a:spcAft>
              <a:defRPr/>
            </a:pPr>
            <a:r>
              <a:rPr lang="en-GB" dirty="0" smtClean="0"/>
              <a:t>Data analysis </a:t>
            </a:r>
            <a:r>
              <a:rPr lang="en-GB" dirty="0" smtClean="0"/>
              <a:t>in environmental research </a:t>
            </a:r>
            <a:endParaRPr lang="en-GB" dirty="0"/>
          </a:p>
        </p:txBody>
      </p:sp>
      <p:sp>
        <p:nvSpPr>
          <p:cNvPr id="3075" name="Subtitle 2"/>
          <p:cNvSpPr>
            <a:spLocks noGrp="1"/>
          </p:cNvSpPr>
          <p:nvPr>
            <p:ph type="subTitle" idx="1"/>
          </p:nvPr>
        </p:nvSpPr>
        <p:spPr>
          <a:xfrm>
            <a:off x="1331640" y="2636912"/>
            <a:ext cx="6400800" cy="1008112"/>
          </a:xfrm>
        </p:spPr>
        <p:txBody>
          <a:bodyPr/>
          <a:lstStyle/>
          <a:p>
            <a:pPr eaLnBrk="1" hangingPunct="1"/>
            <a:r>
              <a:rPr lang="en-GB" dirty="0" smtClean="0"/>
              <a:t>Descriptive Statistics</a:t>
            </a:r>
          </a:p>
          <a:p>
            <a:pPr eaLnBrk="1" hangingPunct="1"/>
            <a:endParaRPr lang="en-GB" dirty="0"/>
          </a:p>
        </p:txBody>
      </p:sp>
      <p:sp>
        <p:nvSpPr>
          <p:cNvPr id="4" name="Slide Number Placeholder 3"/>
          <p:cNvSpPr>
            <a:spLocks noGrp="1"/>
          </p:cNvSpPr>
          <p:nvPr>
            <p:ph type="sldNum" sz="quarter" idx="12"/>
          </p:nvPr>
        </p:nvSpPr>
        <p:spPr/>
        <p:txBody>
          <a:bodyPr/>
          <a:lstStyle/>
          <a:p>
            <a:pPr>
              <a:defRPr/>
            </a:pPr>
            <a:fld id="{5F6A913D-EADE-4B13-BFDA-856E2B7B1E58}" type="slidenum">
              <a:rPr lang="en-GB" smtClean="0"/>
              <a:pPr>
                <a:defRPr/>
              </a:pPr>
              <a:t>1</a:t>
            </a:fld>
            <a:endParaRPr lang="en-GB"/>
          </a:p>
        </p:txBody>
      </p:sp>
      <p:sp>
        <p:nvSpPr>
          <p:cNvPr id="3" name="TextBox 2"/>
          <p:cNvSpPr txBox="1"/>
          <p:nvPr/>
        </p:nvSpPr>
        <p:spPr>
          <a:xfrm rot="19946090">
            <a:off x="819737" y="3398921"/>
            <a:ext cx="6192689" cy="923330"/>
          </a:xfrm>
          <a:prstGeom prst="rect">
            <a:avLst/>
          </a:prstGeom>
          <a:noFill/>
        </p:spPr>
        <p:txBody>
          <a:bodyPr wrap="square" rtlCol="0">
            <a:spAutoFit/>
          </a:bodyPr>
          <a:lstStyle/>
          <a:p>
            <a:pPr eaLnBrk="1" hangingPunct="1"/>
            <a:r>
              <a:rPr lang="en-GB" i="1" dirty="0">
                <a:solidFill>
                  <a:srgbClr val="FFFF00"/>
                </a:solidFill>
              </a:rPr>
              <a:t>Research which shows a low level of statistical analysis is unlikely to detect a true effect and the results are unlikely to reflect a true effect. (Button et al. 2013) </a:t>
            </a:r>
          </a:p>
        </p:txBody>
      </p:sp>
      <p:pic>
        <p:nvPicPr>
          <p:cNvPr id="5" name="Picture 4"/>
          <p:cNvPicPr>
            <a:picLocks noChangeAspect="1"/>
          </p:cNvPicPr>
          <p:nvPr/>
        </p:nvPicPr>
        <p:blipFill>
          <a:blip r:embed="rId3"/>
          <a:stretch>
            <a:fillRect/>
          </a:stretch>
        </p:blipFill>
        <p:spPr>
          <a:xfrm>
            <a:off x="5274399" y="3645024"/>
            <a:ext cx="3793402" cy="313677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anose="020F0502020204030204" pitchFamily="34" charset="0"/>
                <a:cs typeface="Calibri" panose="020F0502020204030204" pitchFamily="34" charset="0"/>
              </a:rPr>
              <a:t>Introduction</a:t>
            </a:r>
            <a:endParaRPr lang="en-GB" dirty="0">
              <a:latin typeface="Calibri" panose="020F0502020204030204" pitchFamily="34" charset="0"/>
              <a:cs typeface="Calibri" panose="020F0502020204030204" pitchFamily="34" charset="0"/>
            </a:endParaRPr>
          </a:p>
        </p:txBody>
      </p:sp>
      <p:sp>
        <p:nvSpPr>
          <p:cNvPr id="8195" name="Rectangle 3"/>
          <p:cNvSpPr>
            <a:spLocks noGrp="1" noChangeArrowheads="1"/>
          </p:cNvSpPr>
          <p:nvPr>
            <p:ph idx="1"/>
          </p:nvPr>
        </p:nvSpPr>
        <p:spPr/>
        <p:txBody>
          <a:bodyPr/>
          <a:lstStyle/>
          <a:p>
            <a:pPr eaLnBrk="1" hangingPunct="1">
              <a:lnSpc>
                <a:spcPct val="190000"/>
              </a:lnSpc>
            </a:pPr>
            <a:r>
              <a:rPr lang="en-GB" altLang="en-US" sz="2400" dirty="0" smtClean="0">
                <a:latin typeface="Calibri" panose="020F0502020204030204" pitchFamily="34" charset="0"/>
                <a:cs typeface="Calibri" panose="020F0502020204030204" pitchFamily="34" charset="0"/>
              </a:rPr>
              <a:t>Statistics are a way of organising and interpreting observation and measurements.  </a:t>
            </a:r>
          </a:p>
          <a:p>
            <a:pPr eaLnBrk="1" hangingPunct="1">
              <a:lnSpc>
                <a:spcPct val="190000"/>
              </a:lnSpc>
            </a:pPr>
            <a:r>
              <a:rPr lang="en-GB" altLang="en-US" sz="2400" dirty="0" smtClean="0">
                <a:solidFill>
                  <a:srgbClr val="FFFF00"/>
                </a:solidFill>
                <a:latin typeface="Calibri" panose="020F0502020204030204" pitchFamily="34" charset="0"/>
                <a:cs typeface="Calibri" panose="020F0502020204030204" pitchFamily="34" charset="0"/>
              </a:rPr>
              <a:t>When we speak of a statistic we mean a particular number obtained by the mathematical treatment of specific data.  </a:t>
            </a:r>
          </a:p>
          <a:p>
            <a:pPr eaLnBrk="1" hangingPunct="1">
              <a:lnSpc>
                <a:spcPct val="190000"/>
              </a:lnSpc>
            </a:pPr>
            <a:r>
              <a:rPr lang="en-GB" altLang="en-US" sz="2400" dirty="0" smtClean="0">
                <a:latin typeface="Calibri" panose="020F0502020204030204" pitchFamily="34" charset="0"/>
                <a:cs typeface="Calibri" panose="020F0502020204030204" pitchFamily="34" charset="0"/>
              </a:rPr>
              <a:t>They are used to try and make sense of data.</a:t>
            </a:r>
          </a:p>
        </p:txBody>
      </p:sp>
    </p:spTree>
    <p:extLst>
      <p:ext uri="{BB962C8B-B14F-4D97-AF65-F5344CB8AC3E}">
        <p14:creationId xmlns:p14="http://schemas.microsoft.com/office/powerpoint/2010/main" val="15887344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ox(in)">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ox(in)">
                                      <p:cBhvr>
                                        <p:cTn id="12" dur="5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ox(in)">
                                      <p:cBhvr>
                                        <p:cTn id="17" dur="500"/>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z="4000" b="1" dirty="0" smtClean="0">
                <a:latin typeface="Calibri" panose="020F0502020204030204" pitchFamily="34" charset="0"/>
                <a:cs typeface="Calibri" panose="020F0502020204030204" pitchFamily="34" charset="0"/>
              </a:rPr>
              <a:t>DIFFERENT TYPES OF STATISTICS</a:t>
            </a:r>
          </a:p>
        </p:txBody>
      </p:sp>
      <p:sp>
        <p:nvSpPr>
          <p:cNvPr id="9219" name="Rectangle 3"/>
          <p:cNvSpPr>
            <a:spLocks noGrp="1" noChangeArrowheads="1"/>
          </p:cNvSpPr>
          <p:nvPr>
            <p:ph type="body" idx="1"/>
          </p:nvPr>
        </p:nvSpPr>
        <p:spPr/>
        <p:txBody>
          <a:bodyPr/>
          <a:lstStyle/>
          <a:p>
            <a:pPr marL="609600" indent="-609600" eaLnBrk="1" hangingPunct="1">
              <a:lnSpc>
                <a:spcPct val="22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Statistics can be categorised as either:</a:t>
            </a:r>
            <a:endParaRPr lang="en-GB" altLang="en-US" sz="2400" b="1" dirty="0" smtClean="0">
              <a:latin typeface="Calibri" panose="020F0502020204030204" pitchFamily="34" charset="0"/>
              <a:cs typeface="Calibri" panose="020F0502020204030204" pitchFamily="34" charset="0"/>
            </a:endParaRPr>
          </a:p>
          <a:p>
            <a:pPr marL="609600" indent="-609600" eaLnBrk="1" hangingPunct="1">
              <a:lnSpc>
                <a:spcPct val="220000"/>
              </a:lnSpc>
              <a:buFont typeface="Wingdings" panose="05000000000000000000" pitchFamily="2" charset="2"/>
              <a:buNone/>
            </a:pPr>
            <a:r>
              <a:rPr lang="en-GB" altLang="en-US" sz="2400" b="1" dirty="0" smtClean="0">
                <a:latin typeface="Calibri" panose="020F0502020204030204" pitchFamily="34" charset="0"/>
                <a:cs typeface="Calibri" panose="020F0502020204030204" pitchFamily="34" charset="0"/>
              </a:rPr>
              <a:t>	</a:t>
            </a:r>
            <a:r>
              <a:rPr lang="en-GB" altLang="en-US" sz="2400" b="1" dirty="0" smtClean="0">
                <a:solidFill>
                  <a:srgbClr val="FFFF00"/>
                </a:solidFill>
                <a:latin typeface="Calibri" panose="020F0502020204030204" pitchFamily="34" charset="0"/>
                <a:cs typeface="Calibri" panose="020F0502020204030204" pitchFamily="34" charset="0"/>
              </a:rPr>
              <a:t>1.	DESCRIPTIVE</a:t>
            </a:r>
          </a:p>
          <a:p>
            <a:pPr marL="609600" indent="-609600" eaLnBrk="1" hangingPunct="1">
              <a:lnSpc>
                <a:spcPct val="220000"/>
              </a:lnSpc>
              <a:buFont typeface="Wingdings" panose="05000000000000000000" pitchFamily="2" charset="2"/>
              <a:buNone/>
            </a:pPr>
            <a:r>
              <a:rPr lang="en-GB" altLang="en-US" sz="2400" b="1" dirty="0" smtClean="0">
                <a:solidFill>
                  <a:srgbClr val="FFFF00"/>
                </a:solidFill>
                <a:latin typeface="Calibri" panose="020F0502020204030204" pitchFamily="34" charset="0"/>
                <a:cs typeface="Calibri" panose="020F0502020204030204" pitchFamily="34" charset="0"/>
              </a:rPr>
              <a:t>	2.	INFERENTIAL</a:t>
            </a:r>
          </a:p>
        </p:txBody>
      </p:sp>
      <p:pic>
        <p:nvPicPr>
          <p:cNvPr id="2" name="Picture 1"/>
          <p:cNvPicPr>
            <a:picLocks noChangeAspect="1"/>
          </p:cNvPicPr>
          <p:nvPr/>
        </p:nvPicPr>
        <p:blipFill>
          <a:blip r:embed="rId2"/>
          <a:stretch>
            <a:fillRect/>
          </a:stretch>
        </p:blipFill>
        <p:spPr>
          <a:xfrm>
            <a:off x="4143058" y="3284985"/>
            <a:ext cx="4543742" cy="3070576"/>
          </a:xfrm>
          <a:prstGeom prst="rect">
            <a:avLst/>
          </a:prstGeom>
        </p:spPr>
      </p:pic>
    </p:spTree>
    <p:extLst>
      <p:ext uri="{BB962C8B-B14F-4D97-AF65-F5344CB8AC3E}">
        <p14:creationId xmlns:p14="http://schemas.microsoft.com/office/powerpoint/2010/main" val="11407917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diamond(in)">
                                      <p:cBhvr>
                                        <p:cTn id="7" dur="20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diamond(in)">
                                      <p:cBhvr>
                                        <p:cTn id="12" dur="2000"/>
                                        <p:tgtEl>
                                          <p:spTgt spid="92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219">
                                            <p:txEl>
                                              <p:pRg st="2" end="2"/>
                                            </p:txEl>
                                          </p:spTgt>
                                        </p:tgtEl>
                                        <p:attrNameLst>
                                          <p:attrName>style.visibility</p:attrName>
                                        </p:attrNameLst>
                                      </p:cBhvr>
                                      <p:to>
                                        <p:strVal val="visible"/>
                                      </p:to>
                                    </p:set>
                                    <p:animEffect transition="in" filter="diamond(in)">
                                      <p:cBhvr>
                                        <p:cTn id="17" dur="2000"/>
                                        <p:tgtEl>
                                          <p:spTgt spid="92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en-GB" b="1" smtClean="0">
                <a:latin typeface="Calibri" panose="020F0502020204030204" pitchFamily="34" charset="0"/>
                <a:ea typeface="+mj-ea"/>
                <a:cs typeface="Calibri" panose="020F0502020204030204" pitchFamily="34" charset="0"/>
              </a:rPr>
              <a:t>1.	Descriptive Statistics</a:t>
            </a:r>
            <a:endParaRPr lang="en-GB" smtClean="0">
              <a:latin typeface="Calibri" panose="020F0502020204030204" pitchFamily="34" charset="0"/>
              <a:ea typeface="+mj-ea"/>
              <a:cs typeface="Calibri" panose="020F0502020204030204" pitchFamily="34" charset="0"/>
            </a:endParaRPr>
          </a:p>
        </p:txBody>
      </p:sp>
      <p:sp>
        <p:nvSpPr>
          <p:cNvPr id="10243" name="Rectangle 3"/>
          <p:cNvSpPr>
            <a:spLocks noGrp="1" noChangeArrowheads="1"/>
          </p:cNvSpPr>
          <p:nvPr>
            <p:ph type="body" idx="1"/>
          </p:nvPr>
        </p:nvSpPr>
        <p:spPr/>
        <p:txBody>
          <a:bodyPr>
            <a:normAutofit lnSpcReduction="10000"/>
          </a:bodyPr>
          <a:lstStyle/>
          <a:p>
            <a:pPr eaLnBrk="1" hangingPunct="1"/>
            <a:r>
              <a:rPr lang="en-GB" altLang="en-US" sz="2400" dirty="0" smtClean="0">
                <a:latin typeface="Calibri" panose="020F0502020204030204" pitchFamily="34" charset="0"/>
                <a:cs typeface="Calibri" panose="020F0502020204030204" pitchFamily="34" charset="0"/>
              </a:rPr>
              <a:t>Descriptive statistics describe specific characteristics such as:-</a:t>
            </a:r>
          </a:p>
          <a:p>
            <a:pPr lvl="1" eaLnBrk="1" hangingPunct="1"/>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how many </a:t>
            </a:r>
          </a:p>
          <a:p>
            <a:pPr lvl="1" eaLnBrk="1" hangingPunct="1"/>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how frequent, </a:t>
            </a:r>
          </a:p>
          <a:p>
            <a:pPr lvl="1" eaLnBrk="1" hangingPunct="1"/>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age range, </a:t>
            </a:r>
          </a:p>
          <a:p>
            <a:pPr lvl="1" eaLnBrk="1" hangingPunct="1"/>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 males/females etc., </a:t>
            </a:r>
          </a:p>
          <a:p>
            <a:pPr lvl="1" eaLnBrk="1" hangingPunct="1"/>
            <a:endParaRPr lang="en-GB" altLang="en-US" sz="2400" dirty="0" smtClean="0">
              <a:latin typeface="Calibri" panose="020F0502020204030204" pitchFamily="34" charset="0"/>
              <a:ea typeface="Arial" panose="020B0604020202020204" pitchFamily="34" charset="0"/>
              <a:cs typeface="Calibri" panose="020F0502020204030204" pitchFamily="34" charset="0"/>
            </a:endParaRPr>
          </a:p>
          <a:p>
            <a:pPr eaLnBrk="1" hangingPunct="1"/>
            <a:r>
              <a:rPr lang="en-GB" altLang="en-US" sz="2400" dirty="0" smtClean="0">
                <a:latin typeface="Calibri" panose="020F0502020204030204" pitchFamily="34" charset="0"/>
                <a:cs typeface="Calibri" panose="020F0502020204030204" pitchFamily="34" charset="0"/>
              </a:rPr>
              <a:t>Together with the degree of interrelationship or correlation among measurements.  </a:t>
            </a:r>
          </a:p>
          <a:p>
            <a:pPr eaLnBrk="1" hangingPunct="1"/>
            <a:endParaRPr lang="en-GB" altLang="en-US" sz="2400" dirty="0" smtClean="0">
              <a:latin typeface="Calibri" panose="020F0502020204030204" pitchFamily="34" charset="0"/>
              <a:cs typeface="Calibri" panose="020F0502020204030204" pitchFamily="34" charset="0"/>
            </a:endParaRPr>
          </a:p>
          <a:p>
            <a:pPr eaLnBrk="1" hangingPunct="1"/>
            <a:r>
              <a:rPr lang="en-GB" altLang="en-US" sz="2400" dirty="0" smtClean="0">
                <a:latin typeface="Calibri" panose="020F0502020204030204" pitchFamily="34" charset="0"/>
                <a:cs typeface="Calibri" panose="020F0502020204030204" pitchFamily="34" charset="0"/>
              </a:rPr>
              <a:t>They are extensively used with  survey data.</a:t>
            </a:r>
          </a:p>
        </p:txBody>
      </p:sp>
    </p:spTree>
    <p:extLst>
      <p:ext uri="{BB962C8B-B14F-4D97-AF65-F5344CB8AC3E}">
        <p14:creationId xmlns:p14="http://schemas.microsoft.com/office/powerpoint/2010/main" val="32807506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linds(horizontal)">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blinds(horizontal)">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linds(horizontal)">
                                      <p:cBhvr>
                                        <p:cTn id="17" dur="5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blinds(horizontal)">
                                      <p:cBhvr>
                                        <p:cTn id="22" dur="500"/>
                                        <p:tgtEl>
                                          <p:spTgt spid="102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blinds(horizontal)">
                                      <p:cBhvr>
                                        <p:cTn id="27" dur="500"/>
                                        <p:tgtEl>
                                          <p:spTgt spid="1024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243">
                                            <p:txEl>
                                              <p:pRg st="6" end="6"/>
                                            </p:txEl>
                                          </p:spTgt>
                                        </p:tgtEl>
                                        <p:attrNameLst>
                                          <p:attrName>style.visibility</p:attrName>
                                        </p:attrNameLst>
                                      </p:cBhvr>
                                      <p:to>
                                        <p:strVal val="visible"/>
                                      </p:to>
                                    </p:set>
                                    <p:animEffect transition="in" filter="blinds(horizontal)">
                                      <p:cBhvr>
                                        <p:cTn id="32" dur="500"/>
                                        <p:tgtEl>
                                          <p:spTgt spid="10243">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3">
                                            <p:txEl>
                                              <p:pRg st="8" end="8"/>
                                            </p:txEl>
                                          </p:spTgt>
                                        </p:tgtEl>
                                        <p:attrNameLst>
                                          <p:attrName>style.visibility</p:attrName>
                                        </p:attrNameLst>
                                      </p:cBhvr>
                                      <p:to>
                                        <p:strVal val="visible"/>
                                      </p:to>
                                    </p:set>
                                    <p:animEffect transition="in" filter="blinds(horizontal)">
                                      <p:cBhvr>
                                        <p:cTn id="37" dur="500"/>
                                        <p:tgtEl>
                                          <p:spTgt spid="102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b="1" smtClean="0">
                <a:latin typeface="Calibri" panose="020F0502020204030204" pitchFamily="34" charset="0"/>
                <a:cs typeface="Calibri" panose="020F0502020204030204" pitchFamily="34" charset="0"/>
              </a:rPr>
              <a:t>2.	Inferential Statistics</a:t>
            </a:r>
          </a:p>
        </p:txBody>
      </p:sp>
      <p:sp>
        <p:nvSpPr>
          <p:cNvPr id="12291" name="Rectangle 3"/>
          <p:cNvSpPr>
            <a:spLocks noGrp="1" noChangeArrowheads="1"/>
          </p:cNvSpPr>
          <p:nvPr>
            <p:ph type="body" idx="1"/>
          </p:nvPr>
        </p:nvSpPr>
        <p:spPr/>
        <p:txBody>
          <a:bodyPr/>
          <a:lstStyle/>
          <a:p>
            <a:pPr eaLnBrk="1" hangingPunct="1">
              <a:lnSpc>
                <a:spcPct val="160000"/>
              </a:lnSpc>
            </a:pPr>
            <a:r>
              <a:rPr lang="en-GB" altLang="en-US" sz="2400" dirty="0" smtClean="0">
                <a:latin typeface="Calibri" panose="020F0502020204030204" pitchFamily="34" charset="0"/>
                <a:cs typeface="Calibri" panose="020F0502020204030204" pitchFamily="34" charset="0"/>
              </a:rPr>
              <a:t>Statistics which allow you to infer from the sample you have got to the wider population.  </a:t>
            </a:r>
          </a:p>
          <a:p>
            <a:pPr marL="68580" indent="0" eaLnBrk="1" hangingPunct="1">
              <a:lnSpc>
                <a:spcPct val="160000"/>
              </a:lnSpc>
              <a:buNone/>
            </a:pPr>
            <a:endParaRPr lang="en-GB" altLang="en-US" sz="2400" dirty="0" smtClean="0">
              <a:latin typeface="Calibri" panose="020F0502020204030204" pitchFamily="34" charset="0"/>
              <a:cs typeface="Calibri" panose="020F0502020204030204" pitchFamily="34" charset="0"/>
            </a:endParaRPr>
          </a:p>
          <a:p>
            <a:pPr eaLnBrk="1" hangingPunct="1">
              <a:lnSpc>
                <a:spcPct val="160000"/>
              </a:lnSpc>
            </a:pPr>
            <a:r>
              <a:rPr lang="en-GB" altLang="en-US" sz="2400" dirty="0" smtClean="0">
                <a:latin typeface="Calibri" panose="020F0502020204030204" pitchFamily="34" charset="0"/>
                <a:cs typeface="Calibri" panose="020F0502020204030204" pitchFamily="34" charset="0"/>
              </a:rPr>
              <a:t>Allows you to compare different groups  -  are there significant differences?</a:t>
            </a:r>
          </a:p>
        </p:txBody>
      </p:sp>
    </p:spTree>
    <p:extLst>
      <p:ext uri="{BB962C8B-B14F-4D97-AF65-F5344CB8AC3E}">
        <p14:creationId xmlns:p14="http://schemas.microsoft.com/office/powerpoint/2010/main" val="5892318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box(in)">
                                      <p:cBhvr>
                                        <p:cTn id="7" dur="5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291">
                                            <p:txEl>
                                              <p:pRg st="2" end="2"/>
                                            </p:txEl>
                                          </p:spTgt>
                                        </p:tgtEl>
                                        <p:attrNameLst>
                                          <p:attrName>style.visibility</p:attrName>
                                        </p:attrNameLst>
                                      </p:cBhvr>
                                      <p:to>
                                        <p:strVal val="visible"/>
                                      </p:to>
                                    </p:set>
                                    <p:animEffect transition="in" filter="box(in)">
                                      <p:cBhvr>
                                        <p:cTn id="12" dur="500"/>
                                        <p:tgtEl>
                                          <p:spTgt spid="12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b="1" dirty="0" smtClean="0">
                <a:latin typeface="Calibri" panose="020F0502020204030204" pitchFamily="34" charset="0"/>
                <a:cs typeface="Calibri" panose="020F0502020204030204" pitchFamily="34" charset="0"/>
              </a:rPr>
              <a:t>Different Types of Data</a:t>
            </a:r>
          </a:p>
        </p:txBody>
      </p:sp>
      <p:sp>
        <p:nvSpPr>
          <p:cNvPr id="13315" name="Rectangle 3"/>
          <p:cNvSpPr>
            <a:spLocks noGrp="1" noChangeArrowheads="1"/>
          </p:cNvSpPr>
          <p:nvPr>
            <p:ph type="body" idx="1"/>
          </p:nvPr>
        </p:nvSpPr>
        <p:spPr/>
        <p:txBody>
          <a:bodyPr/>
          <a:lstStyle/>
          <a:p>
            <a:pPr marL="660400" indent="-660400" eaLnBrk="1" hangingPunct="1">
              <a:lnSpc>
                <a:spcPct val="200000"/>
              </a:lnSpc>
            </a:pPr>
            <a:r>
              <a:rPr lang="en-GB" altLang="en-US" sz="2400" dirty="0" smtClean="0">
                <a:latin typeface="Calibri" panose="020F0502020204030204" pitchFamily="34" charset="0"/>
                <a:cs typeface="Calibri" panose="020F0502020204030204" pitchFamily="34" charset="0"/>
              </a:rPr>
              <a:t>There are four different types of data    -	</a:t>
            </a:r>
          </a:p>
          <a:p>
            <a:pPr marL="1035050" lvl="1" indent="-577850" eaLnBrk="1" hangingPunct="1">
              <a:lnSpc>
                <a:spcPct val="200000"/>
              </a:lnSpc>
              <a:buFont typeface="+mj-lt"/>
              <a:buAutoNum type="arabicPeriod"/>
            </a:pPr>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NOMINAL</a:t>
            </a:r>
          </a:p>
          <a:p>
            <a:pPr marL="1035050" lvl="1" indent="-577850" eaLnBrk="1" hangingPunct="1">
              <a:lnSpc>
                <a:spcPct val="200000"/>
              </a:lnSpc>
              <a:buFont typeface="+mj-lt"/>
              <a:buAutoNum type="arabicPeriod"/>
            </a:pPr>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ORDINAL</a:t>
            </a:r>
          </a:p>
          <a:p>
            <a:pPr marL="1035050" lvl="1" indent="-577850" eaLnBrk="1" hangingPunct="1">
              <a:lnSpc>
                <a:spcPct val="200000"/>
              </a:lnSpc>
              <a:buFont typeface="+mj-lt"/>
              <a:buAutoNum type="arabicPeriod"/>
            </a:pPr>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INTERVAL</a:t>
            </a:r>
          </a:p>
          <a:p>
            <a:pPr marL="1035050" lvl="1" indent="-577850" eaLnBrk="1" hangingPunct="1">
              <a:lnSpc>
                <a:spcPct val="200000"/>
              </a:lnSpc>
              <a:buFont typeface="+mj-lt"/>
              <a:buAutoNum type="arabicPeriod"/>
            </a:pPr>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RATIO</a:t>
            </a:r>
          </a:p>
        </p:txBody>
      </p:sp>
      <p:pic>
        <p:nvPicPr>
          <p:cNvPr id="2" name="Picture 1"/>
          <p:cNvPicPr>
            <a:picLocks noChangeAspect="1"/>
          </p:cNvPicPr>
          <p:nvPr/>
        </p:nvPicPr>
        <p:blipFill>
          <a:blip r:embed="rId2"/>
          <a:stretch>
            <a:fillRect/>
          </a:stretch>
        </p:blipFill>
        <p:spPr>
          <a:xfrm>
            <a:off x="6300192" y="2652927"/>
            <a:ext cx="2558545" cy="4064979"/>
          </a:xfrm>
          <a:prstGeom prst="rect">
            <a:avLst/>
          </a:prstGeom>
        </p:spPr>
      </p:pic>
    </p:spTree>
    <p:extLst>
      <p:ext uri="{BB962C8B-B14F-4D97-AF65-F5344CB8AC3E}">
        <p14:creationId xmlns:p14="http://schemas.microsoft.com/office/powerpoint/2010/main" val="39510841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additive="base">
                                        <p:cTn id="7" dur="500" fill="hold"/>
                                        <p:tgtEl>
                                          <p:spTgt spid="133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3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5">
                                            <p:txEl>
                                              <p:pRg st="1" end="1"/>
                                            </p:txEl>
                                          </p:spTgt>
                                        </p:tgtEl>
                                        <p:attrNameLst>
                                          <p:attrName>style.visibility</p:attrName>
                                        </p:attrNameLst>
                                      </p:cBhvr>
                                      <p:to>
                                        <p:strVal val="visible"/>
                                      </p:to>
                                    </p:set>
                                    <p:anim calcmode="lin" valueType="num">
                                      <p:cBhvr additive="base">
                                        <p:cTn id="13" dur="500" fill="hold"/>
                                        <p:tgtEl>
                                          <p:spTgt spid="1331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5">
                                            <p:txEl>
                                              <p:pRg st="2" end="2"/>
                                            </p:txEl>
                                          </p:spTgt>
                                        </p:tgtEl>
                                        <p:attrNameLst>
                                          <p:attrName>style.visibility</p:attrName>
                                        </p:attrNameLst>
                                      </p:cBhvr>
                                      <p:to>
                                        <p:strVal val="visible"/>
                                      </p:to>
                                    </p:set>
                                    <p:anim calcmode="lin" valueType="num">
                                      <p:cBhvr additive="base">
                                        <p:cTn id="19" dur="500" fill="hold"/>
                                        <p:tgtEl>
                                          <p:spTgt spid="1331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31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315">
                                            <p:txEl>
                                              <p:pRg st="3" end="3"/>
                                            </p:txEl>
                                          </p:spTgt>
                                        </p:tgtEl>
                                        <p:attrNameLst>
                                          <p:attrName>style.visibility</p:attrName>
                                        </p:attrNameLst>
                                      </p:cBhvr>
                                      <p:to>
                                        <p:strVal val="visible"/>
                                      </p:to>
                                    </p:set>
                                    <p:anim calcmode="lin" valueType="num">
                                      <p:cBhvr additive="base">
                                        <p:cTn id="25" dur="500" fill="hold"/>
                                        <p:tgtEl>
                                          <p:spTgt spid="1331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31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315">
                                            <p:txEl>
                                              <p:pRg st="4" end="4"/>
                                            </p:txEl>
                                          </p:spTgt>
                                        </p:tgtEl>
                                        <p:attrNameLst>
                                          <p:attrName>style.visibility</p:attrName>
                                        </p:attrNameLst>
                                      </p:cBhvr>
                                      <p:to>
                                        <p:strVal val="visible"/>
                                      </p:to>
                                    </p:set>
                                    <p:anim calcmode="lin" valueType="num">
                                      <p:cBhvr additive="base">
                                        <p:cTn id="31" dur="500" fill="hold"/>
                                        <p:tgtEl>
                                          <p:spTgt spid="1331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331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marL="908050" indent="-908050" eaLnBrk="1" hangingPunct="1"/>
            <a:r>
              <a:rPr lang="en-GB" altLang="en-US" sz="4000" dirty="0" smtClean="0">
                <a:latin typeface="Calibri" panose="020F0502020204030204" pitchFamily="34" charset="0"/>
                <a:cs typeface="Calibri" panose="020F0502020204030204" pitchFamily="34" charset="0"/>
              </a:rPr>
              <a:t>Nominal Data</a:t>
            </a:r>
          </a:p>
        </p:txBody>
      </p:sp>
      <p:sp>
        <p:nvSpPr>
          <p:cNvPr id="14339" name="Rectangle 3"/>
          <p:cNvSpPr>
            <a:spLocks noGrp="1" noChangeArrowheads="1"/>
          </p:cNvSpPr>
          <p:nvPr>
            <p:ph type="body" idx="1"/>
          </p:nvPr>
        </p:nvSpPr>
        <p:spPr/>
        <p:txBody>
          <a:bodyPr/>
          <a:lstStyle/>
          <a:p>
            <a:pPr eaLnBrk="1" hangingPunct="1">
              <a:lnSpc>
                <a:spcPct val="120000"/>
              </a:lnSpc>
            </a:pPr>
            <a:r>
              <a:rPr lang="en-GB" altLang="en-US" sz="2400" dirty="0" smtClean="0">
                <a:latin typeface="Calibri" panose="020F0502020204030204" pitchFamily="34" charset="0"/>
                <a:cs typeface="Calibri" panose="020F0502020204030204" pitchFamily="34" charset="0"/>
              </a:rPr>
              <a:t>The </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lowest</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 level of the measurement.</a:t>
            </a:r>
          </a:p>
          <a:p>
            <a:pPr eaLnBrk="1" hangingPunct="1">
              <a:lnSpc>
                <a:spcPct val="120000"/>
              </a:lnSpc>
            </a:pPr>
            <a:r>
              <a:rPr lang="en-GB" altLang="en-US" sz="2400" dirty="0" smtClean="0">
                <a:solidFill>
                  <a:srgbClr val="FFFF00"/>
                </a:solidFill>
                <a:latin typeface="Calibri" panose="020F0502020204030204" pitchFamily="34" charset="0"/>
                <a:cs typeface="Calibri" panose="020F0502020204030204" pitchFamily="34" charset="0"/>
              </a:rPr>
              <a:t>Measurement of a variable involves the naming or categorisation of the variable.  </a:t>
            </a:r>
          </a:p>
          <a:p>
            <a:pPr eaLnBrk="1" hangingPunct="1">
              <a:lnSpc>
                <a:spcPct val="120000"/>
              </a:lnSpc>
            </a:pPr>
            <a:r>
              <a:rPr lang="en-GB" altLang="en-US" sz="2400" dirty="0" smtClean="0">
                <a:latin typeface="Calibri" panose="020F0502020204030204" pitchFamily="34" charset="0"/>
                <a:cs typeface="Calibri" panose="020F0502020204030204" pitchFamily="34" charset="0"/>
              </a:rPr>
              <a:t>Measurements are </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qualitative</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 - the categories are merely different from each other and are merely labels .  </a:t>
            </a:r>
          </a:p>
          <a:p>
            <a:pPr eaLnBrk="1" hangingPunct="1">
              <a:lnSpc>
                <a:spcPct val="120000"/>
              </a:lnSpc>
            </a:pPr>
            <a:r>
              <a:rPr lang="en-GB" altLang="en-US" sz="2400" dirty="0" smtClean="0">
                <a:solidFill>
                  <a:srgbClr val="FFFF00"/>
                </a:solidFill>
                <a:latin typeface="Calibri" panose="020F0502020204030204" pitchFamily="34" charset="0"/>
                <a:cs typeface="Calibri" panose="020F0502020204030204" pitchFamily="34" charset="0"/>
              </a:rPr>
              <a:t>There is no logical relationship between the numerical value assigned to its category and its size, quantity or frequency or occurrence.  </a:t>
            </a:r>
          </a:p>
        </p:txBody>
      </p:sp>
    </p:spTree>
    <p:extLst>
      <p:ext uri="{BB962C8B-B14F-4D97-AF65-F5344CB8AC3E}">
        <p14:creationId xmlns:p14="http://schemas.microsoft.com/office/powerpoint/2010/main" val="40848942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linds(horizontal)">
                                      <p:cBhvr>
                                        <p:cTn id="7" dur="500"/>
                                        <p:tgtEl>
                                          <p:spTgt spid="1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blinds(horizontal)">
                                      <p:cBhvr>
                                        <p:cTn id="12" dur="500"/>
                                        <p:tgtEl>
                                          <p:spTgt spid="143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blinds(horizontal)">
                                      <p:cBhvr>
                                        <p:cTn id="17" dur="500"/>
                                        <p:tgtEl>
                                          <p:spTgt spid="143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animEffect transition="in" filter="blinds(horizontal)">
                                      <p:cBhvr>
                                        <p:cTn id="22" dur="500"/>
                                        <p:tgtEl>
                                          <p:spTgt spid="14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z="4000" smtClean="0">
                <a:latin typeface="Calibri" panose="020F0502020204030204" pitchFamily="34" charset="0"/>
                <a:cs typeface="Calibri" panose="020F0502020204030204" pitchFamily="34" charset="0"/>
              </a:rPr>
              <a:t>Nominal Data</a:t>
            </a:r>
          </a:p>
        </p:txBody>
      </p:sp>
      <p:sp>
        <p:nvSpPr>
          <p:cNvPr id="15363" name="Rectangle 3"/>
          <p:cNvSpPr>
            <a:spLocks noGrp="1" noChangeArrowheads="1"/>
          </p:cNvSpPr>
          <p:nvPr>
            <p:ph type="body" idx="1"/>
          </p:nvPr>
        </p:nvSpPr>
        <p:spPr/>
        <p:txBody>
          <a:bodyPr>
            <a:normAutofit/>
          </a:bodyPr>
          <a:lstStyle/>
          <a:p>
            <a:pPr eaLnBrk="1" hangingPunct="1">
              <a:lnSpc>
                <a:spcPct val="120000"/>
              </a:lnSpc>
            </a:pPr>
            <a:r>
              <a:rPr lang="en-GB" altLang="en-US" sz="2400" dirty="0" smtClean="0">
                <a:latin typeface="Calibri" panose="020F0502020204030204" pitchFamily="34" charset="0"/>
                <a:cs typeface="Calibri" panose="020F0502020204030204" pitchFamily="34" charset="0"/>
              </a:rPr>
              <a:t>The arbitrary values of a nominal scale can be changed without loss of information.</a:t>
            </a:r>
          </a:p>
          <a:p>
            <a:pPr eaLnBrk="1" hangingPunct="1">
              <a:lnSpc>
                <a:spcPct val="12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Examples of Nominal Data	</a:t>
            </a:r>
          </a:p>
          <a:p>
            <a:pPr lvl="1" eaLnBrk="1" hangingPunct="1">
              <a:lnSpc>
                <a:spcPct val="120000"/>
              </a:lnSpc>
            </a:pPr>
            <a:r>
              <a:rPr lang="en-GB" altLang="en-US" sz="2400" dirty="0" smtClean="0">
                <a:latin typeface="Calibri" panose="020F0502020204030204" pitchFamily="34" charset="0"/>
                <a:ea typeface="Arial" panose="020B0604020202020204" pitchFamily="34" charset="0"/>
                <a:cs typeface="Calibri" panose="020F0502020204030204" pitchFamily="34" charset="0"/>
              </a:rPr>
              <a:t>Sex 			either MALE or FEMALE</a:t>
            </a:r>
          </a:p>
          <a:p>
            <a:pPr lvl="1" eaLnBrk="1" hangingPunct="1">
              <a:lnSpc>
                <a:spcPct val="120000"/>
              </a:lnSpc>
            </a:pPr>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Colour			Red, Blue, Green</a:t>
            </a:r>
          </a:p>
          <a:p>
            <a:pPr lvl="1" eaLnBrk="1" hangingPunct="1">
              <a:lnSpc>
                <a:spcPct val="120000"/>
              </a:lnSpc>
            </a:pPr>
            <a:r>
              <a:rPr lang="en-GB" altLang="en-US" sz="2400" dirty="0" smtClean="0">
                <a:latin typeface="Calibri" panose="020F0502020204030204" pitchFamily="34" charset="0"/>
                <a:ea typeface="Arial" panose="020B0604020202020204" pitchFamily="34" charset="0"/>
                <a:cs typeface="Calibri" panose="020F0502020204030204" pitchFamily="34" charset="0"/>
              </a:rPr>
              <a:t>Do you have a car	YES	NO</a:t>
            </a:r>
          </a:p>
          <a:p>
            <a:pPr lvl="1" eaLnBrk="1" hangingPunct="1">
              <a:lnSpc>
                <a:spcPct val="120000"/>
              </a:lnSpc>
            </a:pPr>
            <a:r>
              <a:rPr lang="en-GB" altLang="en-US" sz="2400" dirty="0" smtClean="0">
                <a:solidFill>
                  <a:srgbClr val="FFFF00"/>
                </a:solidFill>
                <a:latin typeface="Calibri" panose="020F0502020204030204" pitchFamily="34" charset="0"/>
                <a:ea typeface="Arial" panose="020B0604020202020204" pitchFamily="34" charset="0"/>
                <a:cs typeface="Calibri" panose="020F0502020204030204" pitchFamily="34" charset="0"/>
              </a:rPr>
              <a:t>Occupation		Ecologist; civil 							engineer; environmental 					manager</a:t>
            </a:r>
          </a:p>
        </p:txBody>
      </p:sp>
    </p:spTree>
    <p:extLst>
      <p:ext uri="{BB962C8B-B14F-4D97-AF65-F5344CB8AC3E}">
        <p14:creationId xmlns:p14="http://schemas.microsoft.com/office/powerpoint/2010/main" val="31548703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ox(in)">
                                      <p:cBhvr>
                                        <p:cTn id="7" dur="500"/>
                                        <p:tgtEl>
                                          <p:spTgt spid="153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box(in)">
                                      <p:cBhvr>
                                        <p:cTn id="12" dur="500"/>
                                        <p:tgtEl>
                                          <p:spTgt spid="153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box(in)">
                                      <p:cBhvr>
                                        <p:cTn id="17" dur="500"/>
                                        <p:tgtEl>
                                          <p:spTgt spid="153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box(in)">
                                      <p:cBhvr>
                                        <p:cTn id="22" dur="500"/>
                                        <p:tgtEl>
                                          <p:spTgt spid="1536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Effect transition="in" filter="box(in)">
                                      <p:cBhvr>
                                        <p:cTn id="27" dur="500"/>
                                        <p:tgtEl>
                                          <p:spTgt spid="1536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5363">
                                            <p:txEl>
                                              <p:pRg st="5" end="5"/>
                                            </p:txEl>
                                          </p:spTgt>
                                        </p:tgtEl>
                                        <p:attrNameLst>
                                          <p:attrName>style.visibility</p:attrName>
                                        </p:attrNameLst>
                                      </p:cBhvr>
                                      <p:to>
                                        <p:strVal val="visible"/>
                                      </p:to>
                                    </p:set>
                                    <p:animEffect transition="in" filter="box(in)">
                                      <p:cBhvr>
                                        <p:cTn id="32" dur="500"/>
                                        <p:tgtEl>
                                          <p:spTgt spid="153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smtClean="0">
                <a:latin typeface="Calibri" panose="020F0502020204030204" pitchFamily="34" charset="0"/>
                <a:cs typeface="Calibri" panose="020F0502020204030204" pitchFamily="34" charset="0"/>
              </a:rPr>
              <a:t>Ordinal Data</a:t>
            </a:r>
          </a:p>
        </p:txBody>
      </p:sp>
      <p:sp>
        <p:nvSpPr>
          <p:cNvPr id="16387" name="Rectangle 3"/>
          <p:cNvSpPr>
            <a:spLocks noGrp="1" noChangeArrowheads="1"/>
          </p:cNvSpPr>
          <p:nvPr>
            <p:ph type="body" sz="half" idx="1"/>
          </p:nvPr>
        </p:nvSpPr>
        <p:spPr>
          <a:xfrm>
            <a:off x="457200" y="1600200"/>
            <a:ext cx="8075613" cy="2549525"/>
          </a:xfrm>
        </p:spPr>
        <p:txBody>
          <a:bodyPr>
            <a:normAutofit lnSpcReduction="10000"/>
          </a:bodyPr>
          <a:lstStyle/>
          <a:p>
            <a:pPr eaLnBrk="1" hangingPunct="1"/>
            <a:r>
              <a:rPr lang="en-GB" altLang="en-US" sz="2400" dirty="0" smtClean="0">
                <a:latin typeface="Calibri" panose="020F0502020204030204" pitchFamily="34" charset="0"/>
                <a:cs typeface="Calibri" panose="020F0502020204030204" pitchFamily="34" charset="0"/>
              </a:rPr>
              <a:t>Involves the rank </a:t>
            </a:r>
            <a:r>
              <a:rPr lang="en-GB" altLang="en-US" sz="2400" b="1" i="1" dirty="0" smtClean="0">
                <a:latin typeface="Calibri" panose="020F0502020204030204" pitchFamily="34" charset="0"/>
                <a:cs typeface="Calibri" panose="020F0502020204030204" pitchFamily="34" charset="0"/>
              </a:rPr>
              <a:t>ordering</a:t>
            </a:r>
            <a:r>
              <a:rPr lang="en-GB" altLang="en-US" sz="2400" i="1" dirty="0" smtClean="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values of a variable.  </a:t>
            </a:r>
          </a:p>
          <a:p>
            <a:pPr eaLnBrk="1" hangingPunct="1"/>
            <a:r>
              <a:rPr lang="en-GB" altLang="en-US" sz="2400" dirty="0" smtClean="0">
                <a:latin typeface="Calibri" panose="020F0502020204030204" pitchFamily="34" charset="0"/>
                <a:cs typeface="Calibri" panose="020F0502020204030204" pitchFamily="34" charset="0"/>
              </a:rPr>
              <a:t>For example, 1st, 2nd or 3rd in a race are values on an ordinal scale.  </a:t>
            </a:r>
          </a:p>
          <a:p>
            <a:pPr eaLnBrk="1" hangingPunct="1"/>
            <a:r>
              <a:rPr lang="en-GB" altLang="en-US" sz="2400" dirty="0" smtClean="0">
                <a:latin typeface="Calibri" panose="020F0502020204030204" pitchFamily="34" charset="0"/>
                <a:cs typeface="Calibri" panose="020F0502020204030204" pitchFamily="34" charset="0"/>
              </a:rPr>
              <a:t>The numbers assigned on an ordinal scale signify order or rank.</a:t>
            </a:r>
          </a:p>
          <a:p>
            <a:pPr eaLnBrk="1" hangingPunct="1"/>
            <a:r>
              <a:rPr lang="en-GB" altLang="en-US" sz="2400" dirty="0" smtClean="0">
                <a:latin typeface="Calibri" panose="020F0502020204030204" pitchFamily="34" charset="0"/>
                <a:cs typeface="Calibri" panose="020F0502020204030204" pitchFamily="34" charset="0"/>
              </a:rPr>
              <a:t>e.g.	</a:t>
            </a:r>
            <a:r>
              <a:rPr lang="en-GB" altLang="en-US" sz="2000" dirty="0" smtClean="0">
                <a:latin typeface="Calibri" panose="020F0502020204030204" pitchFamily="34" charset="0"/>
                <a:cs typeface="Calibri" panose="020F0502020204030204" pitchFamily="34" charset="0"/>
              </a:rPr>
              <a:t> 		</a:t>
            </a:r>
          </a:p>
        </p:txBody>
      </p:sp>
      <p:graphicFrame>
        <p:nvGraphicFramePr>
          <p:cNvPr id="16464" name="Group 80"/>
          <p:cNvGraphicFramePr>
            <a:graphicFrameLocks noGrp="1"/>
          </p:cNvGraphicFramePr>
          <p:nvPr>
            <p:ph sz="half" idx="2"/>
            <p:extLst>
              <p:ext uri="{D42A27DB-BD31-4B8C-83A1-F6EECF244321}">
                <p14:modId xmlns:p14="http://schemas.microsoft.com/office/powerpoint/2010/main" val="23410015"/>
              </p:ext>
            </p:extLst>
          </p:nvPr>
        </p:nvGraphicFramePr>
        <p:xfrm>
          <a:off x="971550" y="4437063"/>
          <a:ext cx="7138988" cy="2114551"/>
        </p:xfrm>
        <a:graphic>
          <a:graphicData uri="http://schemas.openxmlformats.org/drawingml/2006/table">
            <a:tbl>
              <a:tblPr/>
              <a:tblGrid>
                <a:gridCol w="1428750">
                  <a:extLst>
                    <a:ext uri="{9D8B030D-6E8A-4147-A177-3AD203B41FA5}">
                      <a16:colId xmlns:a16="http://schemas.microsoft.com/office/drawing/2014/main" val="449350413"/>
                    </a:ext>
                  </a:extLst>
                </a:gridCol>
                <a:gridCol w="1428750">
                  <a:extLst>
                    <a:ext uri="{9D8B030D-6E8A-4147-A177-3AD203B41FA5}">
                      <a16:colId xmlns:a16="http://schemas.microsoft.com/office/drawing/2014/main" val="386619593"/>
                    </a:ext>
                  </a:extLst>
                </a:gridCol>
                <a:gridCol w="1423988">
                  <a:extLst>
                    <a:ext uri="{9D8B030D-6E8A-4147-A177-3AD203B41FA5}">
                      <a16:colId xmlns:a16="http://schemas.microsoft.com/office/drawing/2014/main" val="3152299281"/>
                    </a:ext>
                  </a:extLst>
                </a:gridCol>
                <a:gridCol w="1428750">
                  <a:extLst>
                    <a:ext uri="{9D8B030D-6E8A-4147-A177-3AD203B41FA5}">
                      <a16:colId xmlns:a16="http://schemas.microsoft.com/office/drawing/2014/main" val="1167952189"/>
                    </a:ext>
                  </a:extLst>
                </a:gridCol>
                <a:gridCol w="1428750">
                  <a:extLst>
                    <a:ext uri="{9D8B030D-6E8A-4147-A177-3AD203B41FA5}">
                      <a16:colId xmlns:a16="http://schemas.microsoft.com/office/drawing/2014/main" val="1024585120"/>
                    </a:ext>
                  </a:extLst>
                </a:gridCol>
              </a:tblGrid>
              <a:tr h="969963">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Strongly Agree</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Agree</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Neither</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Disagree</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Strongly Disagree</a:t>
                      </a: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610034513"/>
                  </a:ext>
                </a:extLst>
              </a:tr>
              <a:tr h="571500">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1</a:t>
                      </a:r>
                    </a:p>
                  </a:txBody>
                  <a:tcPr anchor="ct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2</a:t>
                      </a:r>
                    </a:p>
                  </a:txBody>
                  <a:tcPr anchor="ct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3</a:t>
                      </a:r>
                    </a:p>
                  </a:txBody>
                  <a:tcPr anchor="ct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4</a:t>
                      </a:r>
                    </a:p>
                  </a:txBody>
                  <a:tcPr anchor="ct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5</a:t>
                      </a: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776765593"/>
                  </a:ext>
                </a:extLst>
              </a:tr>
              <a:tr h="573088">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Baby</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Infant</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Child</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Adult</a:t>
                      </a:r>
                    </a:p>
                  </a:txBody>
                  <a:tcPr horzOverflow="overflow">
                    <a:lnL>
                      <a:noFill/>
                    </a:lnL>
                    <a:lnR>
                      <a:noFill/>
                    </a:lnR>
                    <a:lnT>
                      <a:noFill/>
                    </a:lnT>
                    <a:lnB>
                      <a:noFill/>
                    </a:lnB>
                    <a:lnTlToBr>
                      <a:noFill/>
                    </a:lnTlToBr>
                    <a:lnBlToTr>
                      <a:noFill/>
                    </a:lnBlToTr>
                    <a:noFill/>
                  </a:tcPr>
                </a:tc>
                <a:tc>
                  <a:txBody>
                    <a:bodyPr/>
                    <a:lstStyle>
                      <a:lvl1pPr eaLnBrk="0" hangingPunct="0">
                        <a:spcBef>
                          <a:spcPct val="20000"/>
                        </a:spcBef>
                        <a:buClr>
                          <a:schemeClr val="hlink"/>
                        </a:buClr>
                        <a:buSzPct val="60000"/>
                        <a:buFont typeface="Wingdings" panose="05000000000000000000" pitchFamily="2" charset="2"/>
                        <a:defRPr sz="2800">
                          <a:solidFill>
                            <a:schemeClr val="tx1"/>
                          </a:solidFill>
                          <a:latin typeface="Verdana" panose="020B0604030504040204" pitchFamily="34" charset="0"/>
                          <a:ea typeface="MS PGothic" panose="020B0600070205080204" pitchFamily="34" charset="-128"/>
                        </a:defRPr>
                      </a:lvl1pPr>
                      <a:lvl2pPr marL="742950" indent="-285750" eaLnBrk="0" hangingPunct="0">
                        <a:spcBef>
                          <a:spcPct val="20000"/>
                        </a:spcBef>
                        <a:buClr>
                          <a:schemeClr val="tx1"/>
                        </a:buClr>
                        <a:defRPr sz="2400">
                          <a:solidFill>
                            <a:schemeClr val="tx1"/>
                          </a:solidFill>
                          <a:latin typeface="Verdana" panose="020B0604030504040204" pitchFamily="34" charset="0"/>
                          <a:ea typeface="Arial" panose="020B0604020202020204" pitchFamily="34" charset="0"/>
                          <a:cs typeface="Arial" panose="020B0604020202020204" pitchFamily="34" charset="0"/>
                        </a:defRPr>
                      </a:lvl2pPr>
                      <a:lvl3pPr marL="1143000" indent="-228600" eaLnBrk="0" hangingPunct="0">
                        <a:spcBef>
                          <a:spcPct val="20000"/>
                        </a:spcBef>
                        <a:buClr>
                          <a:schemeClr val="accent2"/>
                        </a:buClr>
                        <a:buSzPct val="60000"/>
                        <a:buFont typeface="Wingdings" panose="05000000000000000000" pitchFamily="2" charset="2"/>
                        <a:defRPr sz="2000">
                          <a:solidFill>
                            <a:schemeClr val="tx1"/>
                          </a:solidFill>
                          <a:latin typeface="Verdana" panose="020B0604030504040204" pitchFamily="34" charset="0"/>
                          <a:ea typeface="Arial" panose="020B0604020202020204" pitchFamily="34" charset="0"/>
                          <a:cs typeface="Arial" panose="020B0604020202020204" pitchFamily="34" charset="0"/>
                        </a:defRPr>
                      </a:lvl3pPr>
                      <a:lvl4pPr marL="1600200" indent="-228600" eaLnBrk="0" hangingPunct="0">
                        <a:spcBef>
                          <a:spcPct val="20000"/>
                        </a:spcBef>
                        <a:buClr>
                          <a:schemeClr val="tx2"/>
                        </a:buClr>
                        <a:defRPr>
                          <a:solidFill>
                            <a:schemeClr val="tx1"/>
                          </a:solidFill>
                          <a:latin typeface="Verdana" panose="020B0604030504040204" pitchFamily="34" charset="0"/>
                          <a:ea typeface="Arial" panose="020B0604020202020204" pitchFamily="34" charset="0"/>
                          <a:cs typeface="Arial" panose="020B0604020202020204" pitchFamily="34" charset="0"/>
                        </a:defRPr>
                      </a:lvl4pPr>
                      <a:lvl5pPr marL="2057400" indent="-228600" eaLnBrk="0" hangingPunct="0">
                        <a:spcBef>
                          <a:spcPct val="20000"/>
                        </a:spcBef>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60000"/>
                        <a:buFont typeface="Wingdings" panose="05000000000000000000" pitchFamily="2" charset="2"/>
                        <a:defRPr>
                          <a:solidFill>
                            <a:schemeClr val="tx1"/>
                          </a:solidFill>
                          <a:latin typeface="Verdana" panose="020B0604030504040204" pitchFamily="34" charset="0"/>
                          <a:ea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GB" altLang="en-US" sz="2400" b="0" i="0" u="none" strike="noStrike" cap="none" normalizeH="0" baseline="0" dirty="0" smtClean="0">
                          <a:ln>
                            <a:noFill/>
                          </a:ln>
                          <a:solidFill>
                            <a:srgbClr val="FFFF00"/>
                          </a:solidFill>
                          <a:effectLst>
                            <a:outerShdw blurRad="38100" dist="38100" dir="2700000" algn="tl">
                              <a:srgbClr val="000000"/>
                            </a:outerShdw>
                          </a:effectLst>
                          <a:latin typeface="Calibri" panose="020F0502020204030204" pitchFamily="34" charset="0"/>
                          <a:ea typeface="MS PGothic" panose="020B0600070205080204" pitchFamily="34" charset="-128"/>
                          <a:cs typeface="Calibri" panose="020F0502020204030204" pitchFamily="34" charset="0"/>
                        </a:rPr>
                        <a:t>Geriatric</a:t>
                      </a: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826735359"/>
                  </a:ext>
                </a:extLst>
              </a:tr>
            </a:tbl>
          </a:graphicData>
        </a:graphic>
      </p:graphicFrame>
    </p:spTree>
    <p:extLst>
      <p:ext uri="{BB962C8B-B14F-4D97-AF65-F5344CB8AC3E}">
        <p14:creationId xmlns:p14="http://schemas.microsoft.com/office/powerpoint/2010/main" val="438915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checkerboard(across)">
                                      <p:cBhvr>
                                        <p:cTn id="7" dur="5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checkerboard(across)">
                                      <p:cBhvr>
                                        <p:cTn id="12" dur="500"/>
                                        <p:tgtEl>
                                          <p:spTgt spid="163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checkerboard(across)">
                                      <p:cBhvr>
                                        <p:cTn id="17" dur="500"/>
                                        <p:tgtEl>
                                          <p:spTgt spid="163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checkerboard(across)">
                                      <p:cBhvr>
                                        <p:cTn id="22" dur="500"/>
                                        <p:tgtEl>
                                          <p:spTgt spid="1638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nodeType="clickEffect">
                                  <p:stCondLst>
                                    <p:cond delay="0"/>
                                  </p:stCondLst>
                                  <p:childTnLst>
                                    <p:set>
                                      <p:cBhvr>
                                        <p:cTn id="26" dur="1" fill="hold">
                                          <p:stCondLst>
                                            <p:cond delay="0"/>
                                          </p:stCondLst>
                                        </p:cTn>
                                        <p:tgtEl>
                                          <p:spTgt spid="16464"/>
                                        </p:tgtEl>
                                        <p:attrNameLst>
                                          <p:attrName>style.visibility</p:attrName>
                                        </p:attrNameLst>
                                      </p:cBhvr>
                                      <p:to>
                                        <p:strVal val="visible"/>
                                      </p:to>
                                    </p:set>
                                    <p:animEffect transition="in" filter="diamond(in)">
                                      <p:cBhvr>
                                        <p:cTn id="27" dur="2000"/>
                                        <p:tgtEl>
                                          <p:spTgt spid="16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altLang="en-US" dirty="0" smtClean="0">
                <a:latin typeface="Calibri" panose="020F0502020204030204" pitchFamily="34" charset="0"/>
                <a:cs typeface="Calibri" panose="020F0502020204030204" pitchFamily="34" charset="0"/>
              </a:rPr>
              <a:t>Interval Data</a:t>
            </a:r>
          </a:p>
        </p:txBody>
      </p:sp>
      <p:sp>
        <p:nvSpPr>
          <p:cNvPr id="18435" name="Rectangle 3"/>
          <p:cNvSpPr>
            <a:spLocks noGrp="1" noChangeArrowheads="1"/>
          </p:cNvSpPr>
          <p:nvPr>
            <p:ph type="body" idx="1"/>
          </p:nvPr>
        </p:nvSpPr>
        <p:spPr/>
        <p:txBody>
          <a:bodyPr>
            <a:normAutofit/>
          </a:bodyPr>
          <a:lstStyle/>
          <a:p>
            <a:pPr eaLnBrk="1" hangingPunct="1">
              <a:lnSpc>
                <a:spcPct val="160000"/>
              </a:lnSpc>
            </a:pPr>
            <a:r>
              <a:rPr lang="en-GB" altLang="en-US" sz="2400" dirty="0" smtClean="0">
                <a:latin typeface="Calibri" panose="020F0502020204030204" pitchFamily="34" charset="0"/>
                <a:cs typeface="Calibri" panose="020F0502020204030204" pitchFamily="34" charset="0"/>
              </a:rPr>
              <a:t>There is no absolute zero point, rather, an arbitrary zero point is assigned.  </a:t>
            </a:r>
          </a:p>
          <a:p>
            <a:pPr eaLnBrk="1" hangingPunct="1">
              <a:lnSpc>
                <a:spcPct val="160000"/>
              </a:lnSpc>
            </a:pPr>
            <a:r>
              <a:rPr lang="en-GB" altLang="en-US" sz="2400" dirty="0" smtClean="0">
                <a:solidFill>
                  <a:srgbClr val="FFFF00"/>
                </a:solidFill>
                <a:latin typeface="Calibri" panose="020F0502020204030204" pitchFamily="34" charset="0"/>
                <a:cs typeface="Calibri" panose="020F0502020204030204" pitchFamily="34" charset="0"/>
              </a:rPr>
              <a:t>0</a:t>
            </a:r>
            <a:r>
              <a:rPr lang="en-GB" altLang="en-US" sz="2400" baseline="30000" dirty="0" smtClean="0">
                <a:solidFill>
                  <a:srgbClr val="FFFF00"/>
                </a:solidFill>
                <a:latin typeface="Calibri" panose="020F0502020204030204" pitchFamily="34" charset="0"/>
                <a:cs typeface="Calibri" panose="020F0502020204030204" pitchFamily="34" charset="0"/>
              </a:rPr>
              <a:t>o</a:t>
            </a:r>
            <a:r>
              <a:rPr lang="en-GB" altLang="en-US" sz="2400" dirty="0" smtClean="0">
                <a:solidFill>
                  <a:srgbClr val="FFFF00"/>
                </a:solidFill>
                <a:latin typeface="Calibri" panose="020F0502020204030204" pitchFamily="34" charset="0"/>
                <a:cs typeface="Calibri" panose="020F0502020204030204" pitchFamily="34" charset="0"/>
              </a:rPr>
              <a:t>C does not represent the point at which there is no heat, but the freezing point of water.  </a:t>
            </a:r>
          </a:p>
          <a:p>
            <a:pPr eaLnBrk="1" hangingPunct="1">
              <a:lnSpc>
                <a:spcPct val="160000"/>
              </a:lnSpc>
            </a:pPr>
            <a:r>
              <a:rPr lang="en-GB" altLang="en-US" sz="2400" dirty="0" smtClean="0">
                <a:latin typeface="Calibri" panose="020F0502020204030204" pitchFamily="34" charset="0"/>
                <a:cs typeface="Calibri" panose="020F0502020204030204" pitchFamily="34" charset="0"/>
              </a:rPr>
              <a:t>The use of an interval scale enables identification of equal intervals between any two values of measurements:  we can say A-B = B-C.  </a:t>
            </a:r>
          </a:p>
        </p:txBody>
      </p:sp>
    </p:spTree>
    <p:extLst>
      <p:ext uri="{BB962C8B-B14F-4D97-AF65-F5344CB8AC3E}">
        <p14:creationId xmlns:p14="http://schemas.microsoft.com/office/powerpoint/2010/main" val="2285745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box(in)">
                                      <p:cBhvr>
                                        <p:cTn id="7" dur="500"/>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box(in)">
                                      <p:cBhvr>
                                        <p:cTn id="12" dur="500"/>
                                        <p:tgtEl>
                                          <p:spTgt spid="184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box(in)">
                                      <p:cBhvr>
                                        <p:cTn id="17"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smtClean="0">
                <a:latin typeface="Calibri" panose="020F0502020204030204" pitchFamily="34" charset="0"/>
                <a:cs typeface="Calibri" panose="020F0502020204030204" pitchFamily="34" charset="0"/>
              </a:rPr>
              <a:t>Interval Data</a:t>
            </a:r>
          </a:p>
        </p:txBody>
      </p:sp>
      <p:sp>
        <p:nvSpPr>
          <p:cNvPr id="19459" name="Rectangle 3"/>
          <p:cNvSpPr>
            <a:spLocks noGrp="1" noChangeArrowheads="1"/>
          </p:cNvSpPr>
          <p:nvPr>
            <p:ph type="body" idx="1"/>
          </p:nvPr>
        </p:nvSpPr>
        <p:spPr/>
        <p:txBody>
          <a:bodyPr>
            <a:normAutofit/>
          </a:bodyPr>
          <a:lstStyle/>
          <a:p>
            <a:pPr eaLnBrk="1" hangingPunct="1">
              <a:lnSpc>
                <a:spcPct val="130000"/>
              </a:lnSpc>
            </a:pPr>
            <a:r>
              <a:rPr lang="en-GB" altLang="en-US" sz="2400" dirty="0" smtClean="0">
                <a:latin typeface="Calibri" panose="020F0502020204030204" pitchFamily="34" charset="0"/>
                <a:cs typeface="Calibri" panose="020F0502020204030204" pitchFamily="34" charset="0"/>
              </a:rPr>
              <a:t>For example, if A, B and C are taken as IQ scores, and </a:t>
            </a:r>
          </a:p>
          <a:p>
            <a:pPr algn="ctr" eaLnBrk="1" hangingPunct="1">
              <a:lnSpc>
                <a:spcPct val="13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A = 150</a:t>
            </a:r>
          </a:p>
          <a:p>
            <a:pPr algn="ctr" eaLnBrk="1" hangingPunct="1">
              <a:lnSpc>
                <a:spcPct val="13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B = 100</a:t>
            </a:r>
          </a:p>
          <a:p>
            <a:pPr algn="ctr" eaLnBrk="1" hangingPunct="1">
              <a:lnSpc>
                <a:spcPct val="13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C = 50 </a:t>
            </a:r>
          </a:p>
          <a:p>
            <a:pPr eaLnBrk="1" hangingPunct="1">
              <a:lnSpc>
                <a:spcPct val="13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Then it is true that:</a:t>
            </a:r>
          </a:p>
          <a:p>
            <a:pPr algn="ctr" eaLnBrk="1" hangingPunct="1">
              <a:lnSpc>
                <a:spcPct val="13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A-B = B-C</a:t>
            </a:r>
          </a:p>
          <a:p>
            <a:pPr eaLnBrk="1" hangingPunct="1">
              <a:lnSpc>
                <a:spcPct val="130000"/>
              </a:lnSpc>
            </a:pPr>
            <a:r>
              <a:rPr lang="en-GB" altLang="en-US" sz="2400" dirty="0" smtClean="0">
                <a:solidFill>
                  <a:srgbClr val="FFFF00"/>
                </a:solidFill>
                <a:latin typeface="Calibri" panose="020F0502020204030204" pitchFamily="34" charset="0"/>
                <a:cs typeface="Calibri" panose="020F0502020204030204" pitchFamily="34" charset="0"/>
              </a:rPr>
              <a:t>However, we cannot say that A = 3C </a:t>
            </a:r>
          </a:p>
          <a:p>
            <a:pPr eaLnBrk="1" hangingPunct="1">
              <a:lnSpc>
                <a:spcPct val="130000"/>
              </a:lnSpc>
              <a:buFont typeface="Wingdings" panose="05000000000000000000" pitchFamily="2" charset="2"/>
              <a:buNone/>
            </a:pPr>
            <a:r>
              <a:rPr lang="en-GB" altLang="en-US" sz="2400" dirty="0" smtClean="0">
                <a:solidFill>
                  <a:srgbClr val="FFFF00"/>
                </a:solidFill>
                <a:latin typeface="Calibri" panose="020F0502020204030204" pitchFamily="34" charset="0"/>
                <a:cs typeface="Calibri" panose="020F0502020204030204" pitchFamily="34" charset="0"/>
              </a:rPr>
              <a:t>(that A is three times as intelligent as C).</a:t>
            </a:r>
          </a:p>
        </p:txBody>
      </p:sp>
    </p:spTree>
    <p:extLst>
      <p:ext uri="{BB962C8B-B14F-4D97-AF65-F5344CB8AC3E}">
        <p14:creationId xmlns:p14="http://schemas.microsoft.com/office/powerpoint/2010/main" val="2016261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p:cTn id="7" dur="1000" fill="hold"/>
                                        <p:tgtEl>
                                          <p:spTgt spid="1945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945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945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9459">
                                            <p:txEl>
                                              <p:pRg st="1" end="1"/>
                                            </p:txEl>
                                          </p:spTgt>
                                        </p:tgtEl>
                                        <p:attrNameLst>
                                          <p:attrName>style.visibility</p:attrName>
                                        </p:attrNameLst>
                                      </p:cBhvr>
                                      <p:to>
                                        <p:strVal val="visible"/>
                                      </p:to>
                                    </p:set>
                                    <p:anim calcmode="lin" valueType="num">
                                      <p:cBhvr>
                                        <p:cTn id="14" dur="1000" fill="hold"/>
                                        <p:tgtEl>
                                          <p:spTgt spid="19459">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9459">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9459">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9459">
                                            <p:txEl>
                                              <p:pRg st="2" end="2"/>
                                            </p:txEl>
                                          </p:spTgt>
                                        </p:tgtEl>
                                        <p:attrNameLst>
                                          <p:attrName>style.visibility</p:attrName>
                                        </p:attrNameLst>
                                      </p:cBhvr>
                                      <p:to>
                                        <p:strVal val="visible"/>
                                      </p:to>
                                    </p:set>
                                    <p:anim calcmode="lin" valueType="num">
                                      <p:cBhvr>
                                        <p:cTn id="21" dur="1000" fill="hold"/>
                                        <p:tgtEl>
                                          <p:spTgt spid="19459">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19459">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9459">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9459">
                                            <p:txEl>
                                              <p:pRg st="3" end="3"/>
                                            </p:txEl>
                                          </p:spTgt>
                                        </p:tgtEl>
                                        <p:attrNameLst>
                                          <p:attrName>style.visibility</p:attrName>
                                        </p:attrNameLst>
                                      </p:cBhvr>
                                      <p:to>
                                        <p:strVal val="visible"/>
                                      </p:to>
                                    </p:set>
                                    <p:anim calcmode="lin" valueType="num">
                                      <p:cBhvr>
                                        <p:cTn id="28" dur="1000" fill="hold"/>
                                        <p:tgtEl>
                                          <p:spTgt spid="19459">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19459">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19459">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9459">
                                            <p:txEl>
                                              <p:pRg st="4" end="4"/>
                                            </p:txEl>
                                          </p:spTgt>
                                        </p:tgtEl>
                                        <p:attrNameLst>
                                          <p:attrName>style.visibility</p:attrName>
                                        </p:attrNameLst>
                                      </p:cBhvr>
                                      <p:to>
                                        <p:strVal val="visible"/>
                                      </p:to>
                                    </p:set>
                                    <p:anim calcmode="lin" valueType="num">
                                      <p:cBhvr>
                                        <p:cTn id="35" dur="1000" fill="hold"/>
                                        <p:tgtEl>
                                          <p:spTgt spid="19459">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19459">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19459">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9459">
                                            <p:txEl>
                                              <p:pRg st="5" end="5"/>
                                            </p:txEl>
                                          </p:spTgt>
                                        </p:tgtEl>
                                        <p:attrNameLst>
                                          <p:attrName>style.visibility</p:attrName>
                                        </p:attrNameLst>
                                      </p:cBhvr>
                                      <p:to>
                                        <p:strVal val="visible"/>
                                      </p:to>
                                    </p:set>
                                    <p:anim calcmode="lin" valueType="num">
                                      <p:cBhvr>
                                        <p:cTn id="42" dur="1000" fill="hold"/>
                                        <p:tgtEl>
                                          <p:spTgt spid="19459">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19459">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19459">
                                            <p:txEl>
                                              <p:pRg st="5" end="5"/>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9459">
                                            <p:txEl>
                                              <p:pRg st="6" end="6"/>
                                            </p:txEl>
                                          </p:spTgt>
                                        </p:tgtEl>
                                        <p:attrNameLst>
                                          <p:attrName>style.visibility</p:attrName>
                                        </p:attrNameLst>
                                      </p:cBhvr>
                                      <p:to>
                                        <p:strVal val="visible"/>
                                      </p:to>
                                    </p:set>
                                    <p:anim calcmode="lin" valueType="num">
                                      <p:cBhvr>
                                        <p:cTn id="49" dur="1000" fill="hold"/>
                                        <p:tgtEl>
                                          <p:spTgt spid="19459">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19459">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19459">
                                            <p:txEl>
                                              <p:pRg st="6" end="6"/>
                                            </p:txEl>
                                          </p:spTgt>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19459">
                                            <p:txEl>
                                              <p:pRg st="7" end="7"/>
                                            </p:txEl>
                                          </p:spTgt>
                                        </p:tgtEl>
                                        <p:attrNameLst>
                                          <p:attrName>style.visibility</p:attrName>
                                        </p:attrNameLst>
                                      </p:cBhvr>
                                      <p:to>
                                        <p:strVal val="visible"/>
                                      </p:to>
                                    </p:set>
                                    <p:anim calcmode="lin" valueType="num">
                                      <p:cBhvr>
                                        <p:cTn id="56" dur="1000" fill="hold"/>
                                        <p:tgtEl>
                                          <p:spTgt spid="19459">
                                            <p:txEl>
                                              <p:pRg st="7" end="7"/>
                                            </p:txEl>
                                          </p:spTgt>
                                        </p:tgtEl>
                                        <p:attrNameLst>
                                          <p:attrName>ppt_w</p:attrName>
                                        </p:attrNameLst>
                                      </p:cBhvr>
                                      <p:tavLst>
                                        <p:tav tm="0">
                                          <p:val>
                                            <p:strVal val="#ppt_w*0.70"/>
                                          </p:val>
                                        </p:tav>
                                        <p:tav tm="100000">
                                          <p:val>
                                            <p:strVal val="#ppt_w"/>
                                          </p:val>
                                        </p:tav>
                                      </p:tavLst>
                                    </p:anim>
                                    <p:anim calcmode="lin" valueType="num">
                                      <p:cBhvr>
                                        <p:cTn id="57" dur="1000" fill="hold"/>
                                        <p:tgtEl>
                                          <p:spTgt spid="19459">
                                            <p:txEl>
                                              <p:pRg st="7" end="7"/>
                                            </p:txEl>
                                          </p:spTgt>
                                        </p:tgtEl>
                                        <p:attrNameLst>
                                          <p:attrName>ppt_h</p:attrName>
                                        </p:attrNameLst>
                                      </p:cBhvr>
                                      <p:tavLst>
                                        <p:tav tm="0">
                                          <p:val>
                                            <p:strVal val="#ppt_h"/>
                                          </p:val>
                                        </p:tav>
                                        <p:tav tm="100000">
                                          <p:val>
                                            <p:strVal val="#ppt_h"/>
                                          </p:val>
                                        </p:tav>
                                      </p:tavLst>
                                    </p:anim>
                                    <p:animEffect transition="in" filter="fade">
                                      <p:cBhvr>
                                        <p:cTn id="58" dur="1000"/>
                                        <p:tgtEl>
                                          <p:spTgt spid="1945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altLang="en-US" dirty="0" smtClean="0">
                <a:latin typeface="Calibri" panose="020F0502020204030204" pitchFamily="34" charset="0"/>
                <a:cs typeface="Calibri" panose="020F0502020204030204" pitchFamily="34" charset="0"/>
              </a:rPr>
              <a:t>Ratio Data</a:t>
            </a:r>
          </a:p>
        </p:txBody>
      </p:sp>
      <p:sp>
        <p:nvSpPr>
          <p:cNvPr id="20483" name="Rectangle 3"/>
          <p:cNvSpPr>
            <a:spLocks noGrp="1" noChangeArrowheads="1"/>
          </p:cNvSpPr>
          <p:nvPr>
            <p:ph type="body" idx="1"/>
          </p:nvPr>
        </p:nvSpPr>
        <p:spPr/>
        <p:txBody>
          <a:bodyPr/>
          <a:lstStyle/>
          <a:p>
            <a:pPr eaLnBrk="1" hangingPunct="1">
              <a:lnSpc>
                <a:spcPct val="160000"/>
              </a:lnSpc>
            </a:pPr>
            <a:r>
              <a:rPr lang="en-GB" altLang="en-US" sz="2400" dirty="0" smtClean="0">
                <a:latin typeface="Calibri" panose="020F0502020204030204" pitchFamily="34" charset="0"/>
                <a:cs typeface="Calibri" panose="020F0502020204030204" pitchFamily="34" charset="0"/>
              </a:rPr>
              <a:t>The ratio is not arbitrary in ratio scales.  </a:t>
            </a:r>
          </a:p>
          <a:p>
            <a:pPr eaLnBrk="1" hangingPunct="1">
              <a:lnSpc>
                <a:spcPct val="160000"/>
              </a:lnSpc>
            </a:pPr>
            <a:r>
              <a:rPr lang="en-GB" altLang="en-US" sz="2400" dirty="0" smtClean="0">
                <a:solidFill>
                  <a:srgbClr val="FFFF00"/>
                </a:solidFill>
                <a:latin typeface="Calibri" panose="020F0502020204030204" pitchFamily="34" charset="0"/>
                <a:cs typeface="Calibri" panose="020F0502020204030204" pitchFamily="34" charset="0"/>
              </a:rPr>
              <a:t>For example, in the Kelvin temperature scale, 0 K represents an absence of heat, in that the molecules have stopped vibrating completely; </a:t>
            </a:r>
          </a:p>
          <a:p>
            <a:pPr eaLnBrk="1" hangingPunct="1">
              <a:lnSpc>
                <a:spcPct val="160000"/>
              </a:lnSpc>
            </a:pPr>
            <a:r>
              <a:rPr lang="en-GB" altLang="en-US" sz="2400" dirty="0" smtClean="0">
                <a:latin typeface="Calibri" panose="020F0502020204030204" pitchFamily="34" charset="0"/>
                <a:cs typeface="Calibri" panose="020F0502020204030204" pitchFamily="34" charset="0"/>
              </a:rPr>
              <a:t>Whereas 0</a:t>
            </a:r>
            <a:r>
              <a:rPr lang="en-GB" altLang="en-US" sz="2400" baseline="30000" dirty="0" smtClean="0">
                <a:latin typeface="Calibri" panose="020F0502020204030204" pitchFamily="34" charset="0"/>
                <a:cs typeface="Calibri" panose="020F0502020204030204" pitchFamily="34" charset="0"/>
              </a:rPr>
              <a:t>o</a:t>
            </a:r>
            <a:r>
              <a:rPr lang="en-GB" altLang="en-US" sz="2400" dirty="0" smtClean="0">
                <a:latin typeface="Calibri" panose="020F0502020204030204" pitchFamily="34" charset="0"/>
                <a:cs typeface="Calibri" panose="020F0502020204030204" pitchFamily="34" charset="0"/>
              </a:rPr>
              <a:t>C is simply the freezing point of water.  </a:t>
            </a:r>
          </a:p>
          <a:p>
            <a:pPr eaLnBrk="1" hangingPunct="1">
              <a:lnSpc>
                <a:spcPct val="160000"/>
              </a:lnSpc>
            </a:pPr>
            <a:r>
              <a:rPr lang="en-GB" altLang="en-US" sz="2400" dirty="0" smtClean="0">
                <a:solidFill>
                  <a:srgbClr val="FFFF00"/>
                </a:solidFill>
                <a:latin typeface="Calibri" panose="020F0502020204030204" pitchFamily="34" charset="0"/>
                <a:cs typeface="Calibri" panose="020F0502020204030204" pitchFamily="34" charset="0"/>
              </a:rPr>
              <a:t>Thus K is a ratio scale and </a:t>
            </a:r>
            <a:r>
              <a:rPr lang="en-GB" altLang="en-US" sz="2400" baseline="30000" dirty="0" err="1" smtClean="0">
                <a:solidFill>
                  <a:srgbClr val="FFFF00"/>
                </a:solidFill>
                <a:latin typeface="Calibri" panose="020F0502020204030204" pitchFamily="34" charset="0"/>
                <a:cs typeface="Calibri" panose="020F0502020204030204" pitchFamily="34" charset="0"/>
              </a:rPr>
              <a:t>o</a:t>
            </a:r>
            <a:r>
              <a:rPr lang="en-GB" altLang="en-US" sz="2400" dirty="0" err="1" smtClean="0">
                <a:solidFill>
                  <a:srgbClr val="FFFF00"/>
                </a:solidFill>
                <a:latin typeface="Calibri" panose="020F0502020204030204" pitchFamily="34" charset="0"/>
                <a:cs typeface="Calibri" panose="020F0502020204030204" pitchFamily="34" charset="0"/>
              </a:rPr>
              <a:t>C</a:t>
            </a:r>
            <a:r>
              <a:rPr lang="en-GB" altLang="en-US" sz="2400" dirty="0" smtClean="0">
                <a:solidFill>
                  <a:srgbClr val="FFFF00"/>
                </a:solidFill>
                <a:latin typeface="Calibri" panose="020F0502020204030204" pitchFamily="34" charset="0"/>
                <a:cs typeface="Calibri" panose="020F0502020204030204" pitchFamily="34" charset="0"/>
              </a:rPr>
              <a:t> is an interval scale.</a:t>
            </a:r>
          </a:p>
        </p:txBody>
      </p:sp>
    </p:spTree>
    <p:extLst>
      <p:ext uri="{BB962C8B-B14F-4D97-AF65-F5344CB8AC3E}">
        <p14:creationId xmlns:p14="http://schemas.microsoft.com/office/powerpoint/2010/main" val="29064400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 calcmode="lin" valueType="num">
                                      <p:cBhvr additive="base">
                                        <p:cTn id="7" dur="5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4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3">
                                            <p:txEl>
                                              <p:pRg st="1" end="1"/>
                                            </p:txEl>
                                          </p:spTgt>
                                        </p:tgtEl>
                                        <p:attrNameLst>
                                          <p:attrName>style.visibility</p:attrName>
                                        </p:attrNameLst>
                                      </p:cBhvr>
                                      <p:to>
                                        <p:strVal val="visible"/>
                                      </p:to>
                                    </p:set>
                                    <p:anim calcmode="lin" valueType="num">
                                      <p:cBhvr additive="base">
                                        <p:cTn id="13" dur="5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48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483">
                                            <p:txEl>
                                              <p:pRg st="2" end="2"/>
                                            </p:txEl>
                                          </p:spTgt>
                                        </p:tgtEl>
                                        <p:attrNameLst>
                                          <p:attrName>style.visibility</p:attrName>
                                        </p:attrNameLst>
                                      </p:cBhvr>
                                      <p:to>
                                        <p:strVal val="visible"/>
                                      </p:to>
                                    </p:set>
                                    <p:anim calcmode="lin" valueType="num">
                                      <p:cBhvr additive="base">
                                        <p:cTn id="19" dur="5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48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483">
                                            <p:txEl>
                                              <p:pRg st="3" end="3"/>
                                            </p:txEl>
                                          </p:spTgt>
                                        </p:tgtEl>
                                        <p:attrNameLst>
                                          <p:attrName>style.visibility</p:attrName>
                                        </p:attrNameLst>
                                      </p:cBhvr>
                                      <p:to>
                                        <p:strVal val="visible"/>
                                      </p:to>
                                    </p:set>
                                    <p:anim calcmode="lin" valueType="num">
                                      <p:cBhvr additive="base">
                                        <p:cTn id="25" dur="5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48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mtClean="0">
                <a:latin typeface="Calibri" panose="020F0502020204030204" pitchFamily="34" charset="0"/>
                <a:cs typeface="Calibri" panose="020F0502020204030204" pitchFamily="34" charset="0"/>
              </a:rPr>
              <a:t>Ratio Data</a:t>
            </a:r>
          </a:p>
        </p:txBody>
      </p:sp>
      <p:sp>
        <p:nvSpPr>
          <p:cNvPr id="21507" name="Rectangle 3"/>
          <p:cNvSpPr>
            <a:spLocks noGrp="1" noChangeArrowheads="1"/>
          </p:cNvSpPr>
          <p:nvPr>
            <p:ph type="body" idx="1"/>
          </p:nvPr>
        </p:nvSpPr>
        <p:spPr/>
        <p:txBody>
          <a:bodyPr/>
          <a:lstStyle/>
          <a:p>
            <a:pPr eaLnBrk="1" hangingPunct="1">
              <a:lnSpc>
                <a:spcPct val="200000"/>
              </a:lnSpc>
            </a:pPr>
            <a:r>
              <a:rPr lang="en-GB" altLang="en-US" sz="2400" dirty="0" smtClean="0">
                <a:latin typeface="Calibri" panose="020F0502020204030204" pitchFamily="34" charset="0"/>
                <a:cs typeface="Calibri" panose="020F0502020204030204" pitchFamily="34" charset="0"/>
              </a:rPr>
              <a:t>Interval and ratio scales produce quantitative measurements.  </a:t>
            </a:r>
          </a:p>
          <a:p>
            <a:pPr eaLnBrk="1" hangingPunct="1">
              <a:lnSpc>
                <a:spcPct val="200000"/>
              </a:lnSpc>
            </a:pPr>
            <a:r>
              <a:rPr lang="en-GB" altLang="en-US" sz="2400" dirty="0" smtClean="0">
                <a:solidFill>
                  <a:srgbClr val="FFFF00"/>
                </a:solidFill>
                <a:latin typeface="Calibri" panose="020F0502020204030204" pitchFamily="34" charset="0"/>
                <a:cs typeface="Calibri" panose="020F0502020204030204" pitchFamily="34" charset="0"/>
              </a:rPr>
              <a:t>A ratio scale is the </a:t>
            </a:r>
            <a:r>
              <a:rPr lang="ja-JP" altLang="en-GB" sz="2400" dirty="0" smtClean="0">
                <a:solidFill>
                  <a:srgbClr val="FFFF00"/>
                </a:solidFill>
                <a:latin typeface="Calibri" panose="020F0502020204030204" pitchFamily="34" charset="0"/>
                <a:cs typeface="Calibri" panose="020F0502020204030204" pitchFamily="34" charset="0"/>
              </a:rPr>
              <a:t>‘</a:t>
            </a:r>
            <a:r>
              <a:rPr lang="en-GB" altLang="ja-JP" sz="2400" dirty="0" smtClean="0">
                <a:solidFill>
                  <a:srgbClr val="FFFF00"/>
                </a:solidFill>
                <a:latin typeface="Calibri" panose="020F0502020204030204" pitchFamily="34" charset="0"/>
                <a:cs typeface="Calibri" panose="020F0502020204030204" pitchFamily="34" charset="0"/>
              </a:rPr>
              <a:t>highest</a:t>
            </a:r>
            <a:r>
              <a:rPr lang="ja-JP" altLang="en-GB" sz="2400" dirty="0" smtClean="0">
                <a:solidFill>
                  <a:srgbClr val="FFFF00"/>
                </a:solidFill>
                <a:latin typeface="Calibri" panose="020F0502020204030204" pitchFamily="34" charset="0"/>
                <a:cs typeface="Calibri" panose="020F0502020204030204" pitchFamily="34" charset="0"/>
              </a:rPr>
              <a:t>’</a:t>
            </a:r>
            <a:r>
              <a:rPr lang="en-GB" altLang="ja-JP" sz="2400" dirty="0" smtClean="0">
                <a:solidFill>
                  <a:srgbClr val="FFFF00"/>
                </a:solidFill>
                <a:latin typeface="Calibri" panose="020F0502020204030204" pitchFamily="34" charset="0"/>
                <a:cs typeface="Calibri" panose="020F0502020204030204" pitchFamily="34" charset="0"/>
              </a:rPr>
              <a:t> scale of measurement</a:t>
            </a:r>
          </a:p>
          <a:p>
            <a:pPr eaLnBrk="1" hangingPunct="1">
              <a:lnSpc>
                <a:spcPct val="200000"/>
              </a:lnSpc>
            </a:pPr>
            <a:r>
              <a:rPr lang="en-GB" altLang="en-US" sz="2400" dirty="0" smtClean="0">
                <a:latin typeface="Calibri" panose="020F0502020204030204" pitchFamily="34" charset="0"/>
                <a:cs typeface="Calibri" panose="020F0502020204030204" pitchFamily="34" charset="0"/>
              </a:rPr>
              <a:t>It involves all the characteristics of the other scales, as well as having an absolute zero.  </a:t>
            </a:r>
          </a:p>
          <a:p>
            <a:pPr eaLnBrk="1" hangingPunct="1"/>
            <a:endParaRPr lang="en-GB" altLang="en-US" sz="24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14252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blinds(horizontal)">
                                      <p:cBhvr>
                                        <p:cTn id="7" dur="500"/>
                                        <p:tgtEl>
                                          <p:spTgt spid="21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blinds(horizontal)">
                                      <p:cBhvr>
                                        <p:cTn id="12" dur="500"/>
                                        <p:tgtEl>
                                          <p:spTgt spid="2150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507">
                                            <p:txEl>
                                              <p:pRg st="2" end="2"/>
                                            </p:txEl>
                                          </p:spTgt>
                                        </p:tgtEl>
                                        <p:attrNameLst>
                                          <p:attrName>style.visibility</p:attrName>
                                        </p:attrNameLst>
                                      </p:cBhvr>
                                      <p:to>
                                        <p:strVal val="visible"/>
                                      </p:to>
                                    </p:set>
                                    <p:animEffect transition="in" filter="blinds(horizontal)">
                                      <p:cBhvr>
                                        <p:cTn id="17" dur="500"/>
                                        <p:tgtEl>
                                          <p:spTgt spid="21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altLang="en-US" b="1" smtClean="0">
                <a:latin typeface="Calibri" panose="020F0502020204030204" pitchFamily="34" charset="0"/>
                <a:cs typeface="Calibri" panose="020F0502020204030204" pitchFamily="34" charset="0"/>
              </a:rPr>
              <a:t>Different Types of Data</a:t>
            </a:r>
          </a:p>
        </p:txBody>
      </p:sp>
      <p:sp>
        <p:nvSpPr>
          <p:cNvPr id="22531" name="Rectangle 3"/>
          <p:cNvSpPr>
            <a:spLocks noGrp="1" noChangeArrowheads="1"/>
          </p:cNvSpPr>
          <p:nvPr>
            <p:ph type="body" idx="1"/>
          </p:nvPr>
        </p:nvSpPr>
        <p:spPr/>
        <p:txBody>
          <a:bodyPr/>
          <a:lstStyle/>
          <a:p>
            <a:pPr eaLnBrk="1" hangingPunct="1">
              <a:lnSpc>
                <a:spcPct val="160000"/>
              </a:lnSpc>
              <a:defRPr/>
            </a:pPr>
            <a:r>
              <a:rPr lang="en-GB" sz="2400" dirty="0" smtClean="0">
                <a:latin typeface="Calibri" panose="020F0502020204030204" pitchFamily="34" charset="0"/>
                <a:ea typeface="+mn-ea"/>
                <a:cs typeface="Calibri" panose="020F0502020204030204" pitchFamily="34" charset="0"/>
              </a:rPr>
              <a:t>A measurement on a higher scale can be transformed into one on a lower level, </a:t>
            </a:r>
            <a:r>
              <a:rPr lang="en-GB" sz="2400" b="1" dirty="0" smtClean="0">
                <a:latin typeface="Calibri" panose="020F0502020204030204" pitchFamily="34" charset="0"/>
                <a:ea typeface="+mn-ea"/>
                <a:cs typeface="Calibri" panose="020F0502020204030204" pitchFamily="34" charset="0"/>
              </a:rPr>
              <a:t>but not vice versa</a:t>
            </a:r>
            <a:r>
              <a:rPr lang="en-GB" sz="2400" dirty="0" smtClean="0">
                <a:latin typeface="Calibri" panose="020F0502020204030204" pitchFamily="34" charset="0"/>
                <a:ea typeface="+mn-ea"/>
                <a:cs typeface="Calibri" panose="020F0502020204030204" pitchFamily="34" charset="0"/>
              </a:rPr>
              <a:t>, </a:t>
            </a:r>
          </a:p>
          <a:p>
            <a:pPr eaLnBrk="1" hangingPunct="1">
              <a:lnSpc>
                <a:spcPct val="160000"/>
              </a:lnSpc>
              <a:defRPr/>
            </a:pPr>
            <a:r>
              <a:rPr lang="en-GB" sz="2400" dirty="0" smtClean="0">
                <a:solidFill>
                  <a:srgbClr val="FFFF00"/>
                </a:solidFill>
                <a:latin typeface="Calibri" panose="020F0502020204030204" pitchFamily="34" charset="0"/>
                <a:ea typeface="+mn-ea"/>
                <a:cs typeface="Calibri" panose="020F0502020204030204" pitchFamily="34" charset="0"/>
              </a:rPr>
              <a:t>Because the higher scale measurement contains more information, and the values can be put to more use by permitting more mathematical operations than those on a lower scale.</a:t>
            </a:r>
          </a:p>
          <a:p>
            <a:pPr eaLnBrk="1" hangingPunct="1">
              <a:defRPr/>
            </a:pPr>
            <a:endParaRPr lang="en-GB" sz="2400" dirty="0" smtClean="0">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4856296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blinds(horizontal)">
                                      <p:cBhvr>
                                        <p:cTn id="7" dur="500"/>
                                        <p:tgtEl>
                                          <p:spTgt spid="22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blinds(horizontal)">
                                      <p:cBhvr>
                                        <p:cTn id="12" dur="500"/>
                                        <p:tgtEl>
                                          <p:spTgt spid="225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283844" y="260648"/>
            <a:ext cx="6377940" cy="1293028"/>
          </a:xfrm>
        </p:spPr>
        <p:txBody>
          <a:bodyPr/>
          <a:lstStyle/>
          <a:p>
            <a:pPr eaLnBrk="1" hangingPunct="1"/>
            <a:r>
              <a:rPr lang="en-GB" altLang="en-US" b="1" dirty="0" smtClean="0">
                <a:latin typeface="Calibri" panose="020F0502020204030204" pitchFamily="34" charset="0"/>
                <a:cs typeface="Calibri" panose="020F0502020204030204" pitchFamily="34" charset="0"/>
              </a:rPr>
              <a:t>Different Types of Data</a:t>
            </a:r>
          </a:p>
        </p:txBody>
      </p:sp>
      <p:sp>
        <p:nvSpPr>
          <p:cNvPr id="23555" name="Rectangle 3"/>
          <p:cNvSpPr>
            <a:spLocks noGrp="1" noChangeArrowheads="1"/>
          </p:cNvSpPr>
          <p:nvPr>
            <p:ph type="body" idx="1"/>
          </p:nvPr>
        </p:nvSpPr>
        <p:spPr>
          <a:xfrm>
            <a:off x="457200" y="1341438"/>
            <a:ext cx="8229600" cy="5256212"/>
          </a:xfrm>
        </p:spPr>
        <p:txBody>
          <a:bodyPr>
            <a:normAutofit lnSpcReduction="10000"/>
          </a:bodyPr>
          <a:lstStyle/>
          <a:p>
            <a:pPr eaLnBrk="1" hangingPunct="1">
              <a:lnSpc>
                <a:spcPct val="80000"/>
              </a:lnSpc>
            </a:pPr>
            <a:r>
              <a:rPr lang="en-GB" altLang="en-US" sz="2400" dirty="0" smtClean="0">
                <a:latin typeface="Calibri" panose="020F0502020204030204" pitchFamily="34" charset="0"/>
                <a:cs typeface="Calibri" panose="020F0502020204030204" pitchFamily="34" charset="0"/>
              </a:rPr>
              <a:t>Some variables (e.g. height) can be measured on one of several types of scales, (depending on the needs of the investigator).  </a:t>
            </a:r>
          </a:p>
          <a:p>
            <a:pPr eaLnBrk="1" hangingPunct="1">
              <a:lnSpc>
                <a:spcPct val="80000"/>
              </a:lnSpc>
            </a:pPr>
            <a:r>
              <a:rPr lang="en-GB" altLang="en-US" sz="2400" dirty="0" smtClean="0">
                <a:latin typeface="Calibri" panose="020F0502020204030204" pitchFamily="34" charset="0"/>
                <a:cs typeface="Calibri" panose="020F0502020204030204" pitchFamily="34" charset="0"/>
              </a:rPr>
              <a:t>Height could be measured on any of the four scales</a:t>
            </a:r>
          </a:p>
          <a:p>
            <a:pPr algn="ctr" eaLnBrk="1" hangingPunct="1">
              <a:lnSpc>
                <a:spcPct val="90000"/>
              </a:lnSpc>
              <a:buFont typeface="Wingdings" panose="05000000000000000000" pitchFamily="2" charset="2"/>
              <a:buNone/>
            </a:pPr>
            <a:r>
              <a:rPr lang="en-GB" altLang="en-US" sz="2400" i="1" dirty="0" smtClean="0">
                <a:solidFill>
                  <a:srgbClr val="FFFF00"/>
                </a:solidFill>
                <a:latin typeface="Calibri" panose="020F0502020204030204" pitchFamily="34" charset="0"/>
                <a:cs typeface="Calibri" panose="020F0502020204030204" pitchFamily="34" charset="0"/>
              </a:rPr>
              <a:t>Ratio Scale</a:t>
            </a:r>
            <a:r>
              <a:rPr lang="en-GB" altLang="en-US" sz="2400" dirty="0" smtClean="0">
                <a:solidFill>
                  <a:srgbClr val="FFFF00"/>
                </a:solidFill>
                <a:latin typeface="Calibri" panose="020F0502020204030204" pitchFamily="34" charset="0"/>
                <a:cs typeface="Calibri" panose="020F0502020204030204" pitchFamily="34" charset="0"/>
              </a:rPr>
              <a:t>  </a:t>
            </a:r>
          </a:p>
          <a:p>
            <a:pPr eaLnBrk="1" hangingPunct="1">
              <a:lnSpc>
                <a:spcPct val="90000"/>
              </a:lnSpc>
            </a:pPr>
            <a:r>
              <a:rPr lang="en-GB" altLang="en-US" sz="2400" dirty="0" smtClean="0">
                <a:latin typeface="Calibri" panose="020F0502020204030204" pitchFamily="34" charset="0"/>
                <a:cs typeface="Calibri" panose="020F0502020204030204" pitchFamily="34" charset="0"/>
              </a:rPr>
              <a:t>The height of individuals above the ground, e.g. 180 cm.</a:t>
            </a:r>
            <a:endParaRPr lang="en-GB" altLang="en-US" sz="2400" i="1" dirty="0" smtClean="0">
              <a:latin typeface="Calibri" panose="020F0502020204030204" pitchFamily="34" charset="0"/>
              <a:cs typeface="Calibri" panose="020F0502020204030204" pitchFamily="34" charset="0"/>
            </a:endParaRPr>
          </a:p>
          <a:p>
            <a:pPr algn="ctr" eaLnBrk="1" hangingPunct="1">
              <a:lnSpc>
                <a:spcPct val="90000"/>
              </a:lnSpc>
              <a:buFont typeface="Wingdings" panose="05000000000000000000" pitchFamily="2" charset="2"/>
              <a:buNone/>
            </a:pPr>
            <a:r>
              <a:rPr lang="en-GB" altLang="en-US" sz="2400" i="1" dirty="0" smtClean="0">
                <a:solidFill>
                  <a:srgbClr val="FFFF00"/>
                </a:solidFill>
                <a:latin typeface="Calibri" panose="020F0502020204030204" pitchFamily="34" charset="0"/>
                <a:cs typeface="Calibri" panose="020F0502020204030204" pitchFamily="34" charset="0"/>
              </a:rPr>
              <a:t>Interval Scale</a:t>
            </a:r>
            <a:endParaRPr lang="en-GB" altLang="en-US" sz="2400" dirty="0" smtClean="0">
              <a:solidFill>
                <a:srgbClr val="FFFF00"/>
              </a:solidFill>
              <a:latin typeface="Calibri" panose="020F0502020204030204" pitchFamily="34" charset="0"/>
              <a:cs typeface="Calibri" panose="020F0502020204030204" pitchFamily="34" charset="0"/>
            </a:endParaRPr>
          </a:p>
          <a:p>
            <a:pPr eaLnBrk="1" hangingPunct="1">
              <a:lnSpc>
                <a:spcPct val="90000"/>
              </a:lnSpc>
            </a:pPr>
            <a:r>
              <a:rPr lang="en-GB" altLang="en-US" sz="2400" dirty="0" smtClean="0">
                <a:latin typeface="Calibri" panose="020F0502020204030204" pitchFamily="34" charset="0"/>
                <a:cs typeface="Calibri" panose="020F0502020204030204" pitchFamily="34" charset="0"/>
              </a:rPr>
              <a:t>The height of individuals above an </a:t>
            </a:r>
            <a:r>
              <a:rPr lang="en-GB" altLang="en-US" sz="2400" i="1" dirty="0" smtClean="0">
                <a:latin typeface="Calibri" panose="020F0502020204030204" pitchFamily="34" charset="0"/>
                <a:cs typeface="Calibri" panose="020F0502020204030204" pitchFamily="34" charset="0"/>
              </a:rPr>
              <a:t>arbitrary</a:t>
            </a:r>
            <a:r>
              <a:rPr lang="en-GB" altLang="en-US" sz="2400" dirty="0" smtClean="0">
                <a:latin typeface="Calibri" panose="020F0502020204030204" pitchFamily="34" charset="0"/>
                <a:cs typeface="Calibri" panose="020F0502020204030204" pitchFamily="34" charset="0"/>
              </a:rPr>
              <a:t> surface; for example 100 cm above the surface of a bench.</a:t>
            </a:r>
            <a:endParaRPr lang="en-GB" altLang="en-US" sz="2400" i="1" dirty="0" smtClean="0">
              <a:latin typeface="Calibri" panose="020F0502020204030204" pitchFamily="34" charset="0"/>
              <a:cs typeface="Calibri" panose="020F0502020204030204" pitchFamily="34" charset="0"/>
            </a:endParaRPr>
          </a:p>
          <a:p>
            <a:pPr algn="ctr" eaLnBrk="1" hangingPunct="1">
              <a:lnSpc>
                <a:spcPct val="90000"/>
              </a:lnSpc>
              <a:buFont typeface="Wingdings" panose="05000000000000000000" pitchFamily="2" charset="2"/>
              <a:buNone/>
            </a:pPr>
            <a:r>
              <a:rPr lang="en-GB" altLang="en-US" sz="2400" i="1" dirty="0" smtClean="0">
                <a:solidFill>
                  <a:srgbClr val="FFFF00"/>
                </a:solidFill>
                <a:latin typeface="Calibri" panose="020F0502020204030204" pitchFamily="34" charset="0"/>
                <a:cs typeface="Calibri" panose="020F0502020204030204" pitchFamily="34" charset="0"/>
              </a:rPr>
              <a:t>Ordinal Scale</a:t>
            </a:r>
            <a:r>
              <a:rPr lang="en-GB" altLang="en-US" sz="2400" dirty="0" smtClean="0">
                <a:solidFill>
                  <a:srgbClr val="FFFF00"/>
                </a:solidFill>
                <a:latin typeface="Calibri" panose="020F0502020204030204" pitchFamily="34" charset="0"/>
                <a:cs typeface="Calibri" panose="020F0502020204030204" pitchFamily="34" charset="0"/>
              </a:rPr>
              <a:t>  </a:t>
            </a:r>
          </a:p>
          <a:p>
            <a:pPr eaLnBrk="1" hangingPunct="1">
              <a:lnSpc>
                <a:spcPct val="90000"/>
              </a:lnSpc>
            </a:pPr>
            <a:r>
              <a:rPr lang="en-GB" altLang="en-US" sz="2400" dirty="0" smtClean="0">
                <a:latin typeface="Calibri" panose="020F0502020204030204" pitchFamily="34" charset="0"/>
                <a:cs typeface="Calibri" panose="020F0502020204030204" pitchFamily="34" charset="0"/>
              </a:rPr>
              <a:t>The comparative heights of individuals, for example, rank ordered from tallest to shortest.</a:t>
            </a:r>
            <a:endParaRPr lang="en-GB" altLang="en-US" sz="2400" i="1" dirty="0" smtClean="0">
              <a:latin typeface="Calibri" panose="020F0502020204030204" pitchFamily="34" charset="0"/>
              <a:cs typeface="Calibri" panose="020F0502020204030204" pitchFamily="34" charset="0"/>
            </a:endParaRPr>
          </a:p>
          <a:p>
            <a:pPr algn="ctr" eaLnBrk="1" hangingPunct="1">
              <a:lnSpc>
                <a:spcPct val="90000"/>
              </a:lnSpc>
              <a:buFont typeface="Wingdings" panose="05000000000000000000" pitchFamily="2" charset="2"/>
              <a:buNone/>
            </a:pPr>
            <a:r>
              <a:rPr lang="en-GB" altLang="en-US" sz="2400" i="1" dirty="0" smtClean="0">
                <a:solidFill>
                  <a:srgbClr val="FFFF00"/>
                </a:solidFill>
                <a:latin typeface="Calibri" panose="020F0502020204030204" pitchFamily="34" charset="0"/>
                <a:cs typeface="Calibri" panose="020F0502020204030204" pitchFamily="34" charset="0"/>
              </a:rPr>
              <a:t>Nominal Scale</a:t>
            </a:r>
            <a:r>
              <a:rPr lang="en-GB" altLang="en-US" sz="2400" dirty="0" smtClean="0">
                <a:solidFill>
                  <a:srgbClr val="FFFF00"/>
                </a:solidFill>
                <a:latin typeface="Calibri" panose="020F0502020204030204" pitchFamily="34" charset="0"/>
                <a:cs typeface="Calibri" panose="020F0502020204030204" pitchFamily="34" charset="0"/>
              </a:rPr>
              <a:t> </a:t>
            </a:r>
          </a:p>
          <a:p>
            <a:pPr eaLnBrk="1" hangingPunct="1">
              <a:lnSpc>
                <a:spcPct val="90000"/>
              </a:lnSpc>
            </a:pPr>
            <a:r>
              <a:rPr lang="en-GB" altLang="en-US" sz="2400" dirty="0" smtClean="0">
                <a:latin typeface="Calibri" panose="020F0502020204030204" pitchFamily="34" charset="0"/>
                <a:cs typeface="Calibri" panose="020F0502020204030204" pitchFamily="34" charset="0"/>
              </a:rPr>
              <a:t>Categorising individuals as, for example, </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Normal</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 or </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Abnormal</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 (tall or short).</a:t>
            </a:r>
            <a:endParaRPr lang="en-GB" altLang="en-US" sz="24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162655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checkerboard(across)">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checkerboard(across)">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checkerboard(across)">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checkerboard(across)">
                                      <p:cBhvr>
                                        <p:cTn id="22" dur="500"/>
                                        <p:tgtEl>
                                          <p:spTgt spid="2355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3555">
                                            <p:txEl>
                                              <p:pRg st="4" end="4"/>
                                            </p:txEl>
                                          </p:spTgt>
                                        </p:tgtEl>
                                        <p:attrNameLst>
                                          <p:attrName>style.visibility</p:attrName>
                                        </p:attrNameLst>
                                      </p:cBhvr>
                                      <p:to>
                                        <p:strVal val="visible"/>
                                      </p:to>
                                    </p:set>
                                    <p:animEffect transition="in" filter="checkerboard(across)">
                                      <p:cBhvr>
                                        <p:cTn id="27" dur="500"/>
                                        <p:tgtEl>
                                          <p:spTgt spid="2355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3555">
                                            <p:txEl>
                                              <p:pRg st="5" end="5"/>
                                            </p:txEl>
                                          </p:spTgt>
                                        </p:tgtEl>
                                        <p:attrNameLst>
                                          <p:attrName>style.visibility</p:attrName>
                                        </p:attrNameLst>
                                      </p:cBhvr>
                                      <p:to>
                                        <p:strVal val="visible"/>
                                      </p:to>
                                    </p:set>
                                    <p:animEffect transition="in" filter="checkerboard(across)">
                                      <p:cBhvr>
                                        <p:cTn id="32" dur="500"/>
                                        <p:tgtEl>
                                          <p:spTgt spid="2355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3555">
                                            <p:txEl>
                                              <p:pRg st="6" end="6"/>
                                            </p:txEl>
                                          </p:spTgt>
                                        </p:tgtEl>
                                        <p:attrNameLst>
                                          <p:attrName>style.visibility</p:attrName>
                                        </p:attrNameLst>
                                      </p:cBhvr>
                                      <p:to>
                                        <p:strVal val="visible"/>
                                      </p:to>
                                    </p:set>
                                    <p:animEffect transition="in" filter="checkerboard(across)">
                                      <p:cBhvr>
                                        <p:cTn id="37" dur="500"/>
                                        <p:tgtEl>
                                          <p:spTgt spid="23555">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3555">
                                            <p:txEl>
                                              <p:pRg st="7" end="7"/>
                                            </p:txEl>
                                          </p:spTgt>
                                        </p:tgtEl>
                                        <p:attrNameLst>
                                          <p:attrName>style.visibility</p:attrName>
                                        </p:attrNameLst>
                                      </p:cBhvr>
                                      <p:to>
                                        <p:strVal val="visible"/>
                                      </p:to>
                                    </p:set>
                                    <p:animEffect transition="in" filter="checkerboard(across)">
                                      <p:cBhvr>
                                        <p:cTn id="42" dur="500"/>
                                        <p:tgtEl>
                                          <p:spTgt spid="23555">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3555">
                                            <p:txEl>
                                              <p:pRg st="8" end="8"/>
                                            </p:txEl>
                                          </p:spTgt>
                                        </p:tgtEl>
                                        <p:attrNameLst>
                                          <p:attrName>style.visibility</p:attrName>
                                        </p:attrNameLst>
                                      </p:cBhvr>
                                      <p:to>
                                        <p:strVal val="visible"/>
                                      </p:to>
                                    </p:set>
                                    <p:animEffect transition="in" filter="checkerboard(across)">
                                      <p:cBhvr>
                                        <p:cTn id="47" dur="500"/>
                                        <p:tgtEl>
                                          <p:spTgt spid="23555">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23555">
                                            <p:txEl>
                                              <p:pRg st="9" end="9"/>
                                            </p:txEl>
                                          </p:spTgt>
                                        </p:tgtEl>
                                        <p:attrNameLst>
                                          <p:attrName>style.visibility</p:attrName>
                                        </p:attrNameLst>
                                      </p:cBhvr>
                                      <p:to>
                                        <p:strVal val="visible"/>
                                      </p:to>
                                    </p:set>
                                    <p:animEffect transition="in" filter="checkerboard(across)">
                                      <p:cBhvr>
                                        <p:cTn id="52" dur="500"/>
                                        <p:tgtEl>
                                          <p:spTgt spid="2355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b="1" smtClean="0">
                <a:latin typeface="Calibri" panose="020F0502020204030204" pitchFamily="34" charset="0"/>
                <a:cs typeface="Calibri" panose="020F0502020204030204" pitchFamily="34" charset="0"/>
              </a:rPr>
              <a:t>Different Types of Data</a:t>
            </a:r>
          </a:p>
        </p:txBody>
      </p:sp>
      <p:sp>
        <p:nvSpPr>
          <p:cNvPr id="24579" name="Rectangle 3"/>
          <p:cNvSpPr>
            <a:spLocks noGrp="1" noChangeArrowheads="1"/>
          </p:cNvSpPr>
          <p:nvPr>
            <p:ph type="body" idx="1"/>
          </p:nvPr>
        </p:nvSpPr>
        <p:spPr/>
        <p:txBody>
          <a:bodyPr/>
          <a:lstStyle/>
          <a:p>
            <a:pPr eaLnBrk="1" hangingPunct="1">
              <a:lnSpc>
                <a:spcPct val="140000"/>
              </a:lnSpc>
            </a:pPr>
            <a:r>
              <a:rPr lang="en-GB" altLang="en-US" sz="2400" dirty="0" smtClean="0">
                <a:latin typeface="Calibri" panose="020F0502020204030204" pitchFamily="34" charset="0"/>
                <a:cs typeface="Calibri" panose="020F0502020204030204" pitchFamily="34" charset="0"/>
              </a:rPr>
              <a:t>The different types of measurement scales are important when considering statistical analysis of data.  </a:t>
            </a:r>
          </a:p>
          <a:p>
            <a:pPr eaLnBrk="1" hangingPunct="1">
              <a:lnSpc>
                <a:spcPct val="140000"/>
              </a:lnSpc>
            </a:pPr>
            <a:r>
              <a:rPr lang="en-GB" altLang="en-US" sz="2400" dirty="0" smtClean="0">
                <a:solidFill>
                  <a:srgbClr val="FFFF00"/>
                </a:solidFill>
                <a:latin typeface="Calibri" panose="020F0502020204030204" pitchFamily="34" charset="0"/>
                <a:cs typeface="Calibri" panose="020F0502020204030204" pitchFamily="34" charset="0"/>
              </a:rPr>
              <a:t>The type of measurement scale determines the type of statistic that is appropriate for its analysis</a:t>
            </a:r>
          </a:p>
        </p:txBody>
      </p:sp>
    </p:spTree>
    <p:extLst>
      <p:ext uri="{BB962C8B-B14F-4D97-AF65-F5344CB8AC3E}">
        <p14:creationId xmlns:p14="http://schemas.microsoft.com/office/powerpoint/2010/main" val="2602212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box(in)">
                                      <p:cBhvr>
                                        <p:cTn id="7" dur="500"/>
                                        <p:tgtEl>
                                          <p:spTgt spid="2457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4579">
                                            <p:txEl>
                                              <p:pRg st="1" end="1"/>
                                            </p:txEl>
                                          </p:spTgt>
                                        </p:tgtEl>
                                        <p:attrNameLst>
                                          <p:attrName>style.visibility</p:attrName>
                                        </p:attrNameLst>
                                      </p:cBhvr>
                                      <p:to>
                                        <p:strVal val="visible"/>
                                      </p:to>
                                    </p:set>
                                    <p:animEffect transition="in" filter="box(in)">
                                      <p:cBhvr>
                                        <p:cTn id="12" dur="500"/>
                                        <p:tgtEl>
                                          <p:spTgt spid="245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a:bodyPr>
          <a:lstStyle/>
          <a:p>
            <a:pPr eaLnBrk="1" hangingPunct="1"/>
            <a:r>
              <a:rPr lang="en-GB" altLang="en-US" sz="4000" b="1" smtClean="0">
                <a:latin typeface="Calibri" panose="020F0502020204030204" pitchFamily="34" charset="0"/>
                <a:cs typeface="Calibri" panose="020F0502020204030204" pitchFamily="34" charset="0"/>
              </a:rPr>
              <a:t>Presentation of nominal data</a:t>
            </a:r>
          </a:p>
        </p:txBody>
      </p:sp>
      <p:sp>
        <p:nvSpPr>
          <p:cNvPr id="25603" name="Rectangle 3"/>
          <p:cNvSpPr>
            <a:spLocks noGrp="1" noChangeArrowheads="1"/>
          </p:cNvSpPr>
          <p:nvPr>
            <p:ph type="body" sz="half" idx="1"/>
          </p:nvPr>
        </p:nvSpPr>
        <p:spPr>
          <a:xfrm>
            <a:off x="457200" y="1600200"/>
            <a:ext cx="8362950" cy="3773016"/>
          </a:xfrm>
        </p:spPr>
        <p:txBody>
          <a:bodyPr>
            <a:normAutofit fontScale="92500" lnSpcReduction="10000"/>
          </a:bodyPr>
          <a:lstStyle/>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Nominal and ordinal data are discrete so that the organisation of the data involves counting the numbers (frequency) of cases falling into each category of measurement</a:t>
            </a:r>
          </a:p>
          <a:p>
            <a:pPr eaLnBrk="1" hangingPunct="1">
              <a:lnSpc>
                <a:spcPct val="170000"/>
              </a:lnSpc>
            </a:pPr>
            <a:r>
              <a:rPr lang="en-GB" altLang="en-US" sz="2400" dirty="0" smtClean="0">
                <a:latin typeface="Calibri" panose="020F0502020204030204" pitchFamily="34" charset="0"/>
                <a:cs typeface="Calibri" panose="020F0502020204030204" pitchFamily="34" charset="0"/>
              </a:rPr>
              <a:t>e.g.   Gender of students (</a:t>
            </a:r>
            <a:r>
              <a:rPr lang="en-GB" altLang="en-US" sz="3400" dirty="0" smtClean="0">
                <a:latin typeface="Calibri" panose="020F0502020204030204" pitchFamily="34" charset="0"/>
                <a:cs typeface="Calibri" panose="020F0502020204030204" pitchFamily="34" charset="0"/>
              </a:rPr>
              <a:t>nominal</a:t>
            </a:r>
            <a:r>
              <a:rPr lang="en-GB" altLang="en-US" sz="2400" dirty="0" smtClean="0">
                <a:latin typeface="Calibri" panose="020F0502020204030204" pitchFamily="34" charset="0"/>
                <a:cs typeface="Calibri" panose="020F0502020204030204" pitchFamily="34" charset="0"/>
              </a:rPr>
              <a:t>) obtaining an A* in maths in a particular year.			</a:t>
            </a:r>
          </a:p>
          <a:p>
            <a:pPr algn="ctr" eaLnBrk="1" hangingPunct="1">
              <a:lnSpc>
                <a:spcPct val="170000"/>
              </a:lnSpc>
              <a:buFont typeface="Wingdings" panose="05000000000000000000" pitchFamily="2" charset="2"/>
              <a:buNone/>
            </a:pPr>
            <a:r>
              <a:rPr lang="en-GB" altLang="en-US" sz="2400" dirty="0" smtClean="0">
                <a:latin typeface="Calibri" panose="020F0502020204030204" pitchFamily="34" charset="0"/>
                <a:cs typeface="Calibri" panose="020F0502020204030204" pitchFamily="34" charset="0"/>
              </a:rPr>
              <a:t>M  =  1500		F  =  2000 </a:t>
            </a:r>
          </a:p>
        </p:txBody>
      </p:sp>
    </p:spTree>
    <p:extLst>
      <p:ext uri="{BB962C8B-B14F-4D97-AF65-F5344CB8AC3E}">
        <p14:creationId xmlns:p14="http://schemas.microsoft.com/office/powerpoint/2010/main" val="6625900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diamond(in)">
                                      <p:cBhvr>
                                        <p:cTn id="7" dur="2000"/>
                                        <p:tgtEl>
                                          <p:spTgt spid="256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Effect transition="in" filter="diamond(in)">
                                      <p:cBhvr>
                                        <p:cTn id="12" dur="2000"/>
                                        <p:tgtEl>
                                          <p:spTgt spid="256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5603">
                                            <p:txEl>
                                              <p:pRg st="2" end="2"/>
                                            </p:txEl>
                                          </p:spTgt>
                                        </p:tgtEl>
                                        <p:attrNameLst>
                                          <p:attrName>style.visibility</p:attrName>
                                        </p:attrNameLst>
                                      </p:cBhvr>
                                      <p:to>
                                        <p:strVal val="visible"/>
                                      </p:to>
                                    </p:set>
                                    <p:animEffect transition="in" filter="diamond(in)">
                                      <p:cBhvr>
                                        <p:cTn id="17" dur="2000"/>
                                        <p:tgtEl>
                                          <p:spTgt spid="256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r>
              <a:rPr lang="en-GB" altLang="en-US" sz="4000" b="1" dirty="0" smtClean="0">
                <a:latin typeface="Calibri" panose="020F0502020204030204" pitchFamily="34" charset="0"/>
                <a:cs typeface="Calibri" panose="020F0502020204030204" pitchFamily="34" charset="0"/>
              </a:rPr>
              <a:t>Presentation of nominal data</a:t>
            </a:r>
          </a:p>
        </p:txBody>
      </p:sp>
      <p:sp>
        <p:nvSpPr>
          <p:cNvPr id="33794" name="Rectangle 4"/>
          <p:cNvSpPr>
            <a:spLocks noChangeArrowheads="1"/>
          </p:cNvSpPr>
          <p:nvPr/>
        </p:nvSpPr>
        <p:spPr bwMode="auto">
          <a:xfrm>
            <a:off x="-757238" y="1693863"/>
            <a:ext cx="86756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GB" altLang="en-US" dirty="0">
                <a:latin typeface="Times New Roman" panose="02020603050405020304" pitchFamily="18" charset="0"/>
              </a:rPr>
              <a:t>Table 1.1 </a:t>
            </a:r>
          </a:p>
          <a:p>
            <a:pPr algn="ctr" eaLnBrk="1" hangingPunct="1"/>
            <a:r>
              <a:rPr lang="en-GB" altLang="en-US" dirty="0">
                <a:latin typeface="Calibri" panose="020F0502020204030204" pitchFamily="34" charset="0"/>
                <a:cs typeface="Calibri" panose="020F0502020204030204" pitchFamily="34" charset="0"/>
              </a:rPr>
              <a:t>               Frequency distribution of gender of students obtaining an A* in maths in a particular year.</a:t>
            </a:r>
          </a:p>
        </p:txBody>
      </p:sp>
      <p:graphicFrame>
        <p:nvGraphicFramePr>
          <p:cNvPr id="28677" name="Object 5"/>
          <p:cNvGraphicFramePr>
            <a:graphicFrameLocks noGrp="1" noChangeAspect="1"/>
          </p:cNvGraphicFramePr>
          <p:nvPr>
            <p:ph sz="half" idx="2"/>
            <p:extLst/>
          </p:nvPr>
        </p:nvGraphicFramePr>
        <p:xfrm>
          <a:off x="1" y="3036888"/>
          <a:ext cx="6372200" cy="2614612"/>
        </p:xfrm>
        <a:graphic>
          <a:graphicData uri="http://schemas.openxmlformats.org/presentationml/2006/ole">
            <mc:AlternateContent xmlns:mc="http://schemas.openxmlformats.org/markup-compatibility/2006">
              <mc:Choice xmlns:v="urn:schemas-microsoft-com:vml" Requires="v">
                <p:oleObj spid="_x0000_s2057" name="Document" r:id="rId3" imgW="5283200" imgH="1473200" progId="Word.Document.8">
                  <p:embed/>
                </p:oleObj>
              </mc:Choice>
              <mc:Fallback>
                <p:oleObj name="Document" r:id="rId3" imgW="5283200" imgH="1473200" progId="Word.Document.8">
                  <p:embed/>
                  <p:pic>
                    <p:nvPicPr>
                      <p:cNvPr id="28677"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036888"/>
                        <a:ext cx="6372200" cy="2614612"/>
                      </a:xfrm>
                      <a:prstGeom prst="rect">
                        <a:avLst/>
                      </a:prstGeom>
                      <a:solidFill>
                        <a:schemeClr val="accent1"/>
                      </a:solidFill>
                      <a:ln>
                        <a:noFill/>
                      </a:ln>
                      <a:effectLst/>
                    </p:spPr>
                  </p:pic>
                </p:oleObj>
              </mc:Fallback>
            </mc:AlternateContent>
          </a:graphicData>
        </a:graphic>
      </p:graphicFrame>
      <p:sp>
        <p:nvSpPr>
          <p:cNvPr id="33796" name="Text Box 8"/>
          <p:cNvSpPr txBox="1">
            <a:spLocks noChangeArrowheads="1"/>
          </p:cNvSpPr>
          <p:nvPr/>
        </p:nvSpPr>
        <p:spPr bwMode="auto">
          <a:xfrm>
            <a:off x="6516688" y="5949950"/>
            <a:ext cx="23034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spcBef>
                <a:spcPct val="50000"/>
              </a:spcBef>
            </a:pPr>
            <a:endParaRPr lang="en-US" altLang="en-US" sz="1800"/>
          </a:p>
        </p:txBody>
      </p:sp>
      <p:sp>
        <p:nvSpPr>
          <p:cNvPr id="28681" name="Text Box 9"/>
          <p:cNvSpPr txBox="1">
            <a:spLocks noChangeArrowheads="1"/>
          </p:cNvSpPr>
          <p:nvPr/>
        </p:nvSpPr>
        <p:spPr bwMode="auto">
          <a:xfrm>
            <a:off x="2700338" y="5734050"/>
            <a:ext cx="64436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spcBef>
                <a:spcPct val="50000"/>
              </a:spcBef>
            </a:pPr>
            <a:r>
              <a:rPr lang="en-GB" altLang="en-US" dirty="0">
                <a:latin typeface="Calibri" panose="020F0502020204030204" pitchFamily="34" charset="0"/>
                <a:cs typeface="Calibri" panose="020F0502020204030204" pitchFamily="34" charset="0"/>
              </a:rPr>
              <a:t>represents the total number of cases or measurements falling into a given category</a:t>
            </a:r>
            <a:r>
              <a:rPr lang="en-GB" altLang="en-US" dirty="0">
                <a:latin typeface="Times New Roman" panose="02020603050405020304" pitchFamily="18" charset="0"/>
              </a:rPr>
              <a:t>.</a:t>
            </a:r>
          </a:p>
        </p:txBody>
      </p:sp>
      <p:sp>
        <p:nvSpPr>
          <p:cNvPr id="33798" name="Line 11"/>
          <p:cNvSpPr>
            <a:spLocks noChangeShapeType="1"/>
          </p:cNvSpPr>
          <p:nvPr/>
        </p:nvSpPr>
        <p:spPr bwMode="auto">
          <a:xfrm>
            <a:off x="4716463" y="3213100"/>
            <a:ext cx="1800225" cy="2159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684" name="Text Box 12"/>
          <p:cNvSpPr txBox="1">
            <a:spLocks noChangeArrowheads="1"/>
          </p:cNvSpPr>
          <p:nvPr/>
        </p:nvSpPr>
        <p:spPr bwMode="auto">
          <a:xfrm>
            <a:off x="6588125" y="3213100"/>
            <a:ext cx="255587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spcBef>
                <a:spcPct val="50000"/>
              </a:spcBef>
            </a:pPr>
            <a:r>
              <a:rPr lang="en-GB" altLang="en-US" dirty="0">
                <a:latin typeface="Calibri" panose="020F0502020204030204" pitchFamily="34" charset="0"/>
                <a:cs typeface="Calibri" panose="020F0502020204030204" pitchFamily="34" charset="0"/>
              </a:rPr>
              <a:t>represents frequency of cases or measurements falling into a given category</a:t>
            </a:r>
            <a:r>
              <a:rPr lang="en-GB" altLang="en-US" sz="1800" dirty="0">
                <a:latin typeface="Calibri" panose="020F0502020204030204" pitchFamily="34" charset="0"/>
                <a:cs typeface="Calibri" panose="020F0502020204030204" pitchFamily="34" charset="0"/>
              </a:rPr>
              <a:t> </a:t>
            </a:r>
          </a:p>
        </p:txBody>
      </p:sp>
      <p:sp>
        <p:nvSpPr>
          <p:cNvPr id="33800" name="Line 13"/>
          <p:cNvSpPr>
            <a:spLocks noChangeShapeType="1"/>
          </p:cNvSpPr>
          <p:nvPr/>
        </p:nvSpPr>
        <p:spPr bwMode="auto">
          <a:xfrm flipH="1">
            <a:off x="2843213" y="5084763"/>
            <a:ext cx="1223962" cy="8651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1599727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checkerboard(across)">
                                      <p:cBhvr>
                                        <p:cTn id="7" dur="500"/>
                                        <p:tgtEl>
                                          <p:spTgt spid="286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8684"/>
                                        </p:tgtEl>
                                        <p:attrNameLst>
                                          <p:attrName>style.visibility</p:attrName>
                                        </p:attrNameLst>
                                      </p:cBhvr>
                                      <p:to>
                                        <p:strVal val="visible"/>
                                      </p:to>
                                    </p:set>
                                    <p:animEffect transition="in" filter="box(in)">
                                      <p:cBhvr>
                                        <p:cTn id="12" dur="500"/>
                                        <p:tgtEl>
                                          <p:spTgt spid="2868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8681"/>
                                        </p:tgtEl>
                                        <p:attrNameLst>
                                          <p:attrName>style.visibility</p:attrName>
                                        </p:attrNameLst>
                                      </p:cBhvr>
                                      <p:to>
                                        <p:strVal val="visible"/>
                                      </p:to>
                                    </p:set>
                                    <p:animEffect transition="in" filter="diamond(in)">
                                      <p:cBhvr>
                                        <p:cTn id="17" dur="2000"/>
                                        <p:tgtEl>
                                          <p:spTgt spid="286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p:bldP spid="2868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GB" altLang="en-US" b="1" dirty="0" smtClean="0">
                <a:latin typeface="Calibri" panose="020F0502020204030204" pitchFamily="34" charset="0"/>
                <a:cs typeface="Calibri" panose="020F0502020204030204" pitchFamily="34" charset="0"/>
              </a:rPr>
              <a:t>Presentation of ordinal data</a:t>
            </a:r>
          </a:p>
        </p:txBody>
      </p:sp>
      <p:sp>
        <p:nvSpPr>
          <p:cNvPr id="27651" name="Rectangle 3"/>
          <p:cNvSpPr>
            <a:spLocks noGrp="1" noChangeArrowheads="1"/>
          </p:cNvSpPr>
          <p:nvPr>
            <p:ph type="body" idx="1"/>
          </p:nvPr>
        </p:nvSpPr>
        <p:spPr/>
        <p:txBody>
          <a:bodyPr>
            <a:normAutofit lnSpcReduction="10000"/>
          </a:bodyPr>
          <a:lstStyle/>
          <a:p>
            <a:pPr eaLnBrk="1" hangingPunct="1">
              <a:lnSpc>
                <a:spcPct val="170000"/>
              </a:lnSpc>
            </a:pPr>
            <a:r>
              <a:rPr lang="en-GB" altLang="en-US" sz="2400" dirty="0" smtClean="0">
                <a:latin typeface="Calibri" panose="020F0502020204030204" pitchFamily="34" charset="0"/>
                <a:cs typeface="Calibri" panose="020F0502020204030204" pitchFamily="34" charset="0"/>
              </a:rPr>
              <a:t>Ordinal data are presented by counting the number of cases (frequency) of each ordered rank making up the scale. </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e.g.	effectiveness of </a:t>
            </a:r>
          </a:p>
          <a:p>
            <a:pPr marL="0" indent="0" eaLnBrk="1" hangingPunct="1">
              <a:lnSpc>
                <a:spcPct val="170000"/>
              </a:lnSpc>
              <a:buNone/>
            </a:pPr>
            <a:r>
              <a:rPr lang="en-GB" altLang="en-US" sz="2400" dirty="0" smtClean="0">
                <a:solidFill>
                  <a:srgbClr val="FFFF00"/>
                </a:solidFill>
                <a:latin typeface="Calibri" panose="020F0502020204030204" pitchFamily="34" charset="0"/>
                <a:cs typeface="Calibri" panose="020F0502020204030204" pitchFamily="34" charset="0"/>
              </a:rPr>
              <a:t>1. new pain relief drug (analgesic)  Vs  2. placebo</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	Experimental  ---  Analgesic</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	Control  ---  Placebo</a:t>
            </a:r>
          </a:p>
        </p:txBody>
      </p:sp>
    </p:spTree>
    <p:extLst>
      <p:ext uri="{BB962C8B-B14F-4D97-AF65-F5344CB8AC3E}">
        <p14:creationId xmlns:p14="http://schemas.microsoft.com/office/powerpoint/2010/main" val="7823760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p:cTn id="7" dur="1000" fill="hold"/>
                                        <p:tgtEl>
                                          <p:spTgt spid="2765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765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7651">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7651">
                                            <p:txEl>
                                              <p:pRg st="1" end="1"/>
                                            </p:txEl>
                                          </p:spTgt>
                                        </p:tgtEl>
                                        <p:attrNameLst>
                                          <p:attrName>style.visibility</p:attrName>
                                        </p:attrNameLst>
                                      </p:cBhvr>
                                      <p:to>
                                        <p:strVal val="visible"/>
                                      </p:to>
                                    </p:set>
                                    <p:anim calcmode="lin" valueType="num">
                                      <p:cBhvr>
                                        <p:cTn id="14" dur="1000" fill="hold"/>
                                        <p:tgtEl>
                                          <p:spTgt spid="27651">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7651">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765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27651">
                                            <p:txEl>
                                              <p:pRg st="2" end="2"/>
                                            </p:txEl>
                                          </p:spTgt>
                                        </p:tgtEl>
                                        <p:attrNameLst>
                                          <p:attrName>style.visibility</p:attrName>
                                        </p:attrNameLst>
                                      </p:cBhvr>
                                      <p:to>
                                        <p:strVal val="visible"/>
                                      </p:to>
                                    </p:set>
                                    <p:anim calcmode="lin" valueType="num">
                                      <p:cBhvr>
                                        <p:cTn id="21" dur="1000" fill="hold"/>
                                        <p:tgtEl>
                                          <p:spTgt spid="27651">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7651">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765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27651">
                                            <p:txEl>
                                              <p:pRg st="3" end="3"/>
                                            </p:txEl>
                                          </p:spTgt>
                                        </p:tgtEl>
                                        <p:attrNameLst>
                                          <p:attrName>style.visibility</p:attrName>
                                        </p:attrNameLst>
                                      </p:cBhvr>
                                      <p:to>
                                        <p:strVal val="visible"/>
                                      </p:to>
                                    </p:set>
                                    <p:anim calcmode="lin" valueType="num">
                                      <p:cBhvr>
                                        <p:cTn id="28" dur="1000" fill="hold"/>
                                        <p:tgtEl>
                                          <p:spTgt spid="27651">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27651">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27651">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27651">
                                            <p:txEl>
                                              <p:pRg st="4" end="4"/>
                                            </p:txEl>
                                          </p:spTgt>
                                        </p:tgtEl>
                                        <p:attrNameLst>
                                          <p:attrName>style.visibility</p:attrName>
                                        </p:attrNameLst>
                                      </p:cBhvr>
                                      <p:to>
                                        <p:strVal val="visible"/>
                                      </p:to>
                                    </p:set>
                                    <p:anim calcmode="lin" valueType="num">
                                      <p:cBhvr>
                                        <p:cTn id="35" dur="1000" fill="hold"/>
                                        <p:tgtEl>
                                          <p:spTgt spid="27651">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27651">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276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GB" altLang="en-US" b="1" smtClean="0">
                <a:latin typeface="Calibri" panose="020F0502020204030204" pitchFamily="34" charset="0"/>
                <a:cs typeface="Calibri" panose="020F0502020204030204" pitchFamily="34" charset="0"/>
              </a:rPr>
              <a:t>Presentation of ordinal data</a:t>
            </a:r>
          </a:p>
        </p:txBody>
      </p:sp>
      <p:sp>
        <p:nvSpPr>
          <p:cNvPr id="29699" name="Rectangle 3"/>
          <p:cNvSpPr>
            <a:spLocks noGrp="1" noChangeArrowheads="1"/>
          </p:cNvSpPr>
          <p:nvPr>
            <p:ph type="body" idx="1"/>
          </p:nvPr>
        </p:nvSpPr>
        <p:spPr/>
        <p:txBody>
          <a:bodyPr>
            <a:normAutofit fontScale="92500" lnSpcReduction="20000"/>
          </a:bodyPr>
          <a:lstStyle/>
          <a:p>
            <a:pPr eaLnBrk="1" hangingPunct="1">
              <a:lnSpc>
                <a:spcPct val="170000"/>
              </a:lnSpc>
            </a:pPr>
            <a:r>
              <a:rPr lang="en-GB" altLang="en-US" sz="2400" dirty="0" smtClean="0">
                <a:latin typeface="Calibri" panose="020F0502020204030204" pitchFamily="34" charset="0"/>
                <a:cs typeface="Calibri" panose="020F0502020204030204" pitchFamily="34" charset="0"/>
              </a:rPr>
              <a:t>20 patients randomly assigned to each group.  Pain intensity assessed by pain reports 5 hours post minor surgery in the following scale:</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5	-	Excruciating pain</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4	-	Severe pain</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3	-	Moderate pain</a:t>
            </a:r>
          </a:p>
          <a:p>
            <a:pPr eaLnBrk="1" hangingPunct="1">
              <a:lnSpc>
                <a:spcPct val="170000"/>
              </a:lnSpc>
            </a:pPr>
            <a:r>
              <a:rPr lang="en-GB" altLang="en-US" sz="2400" dirty="0" smtClean="0">
                <a:solidFill>
                  <a:srgbClr val="FFFF00"/>
                </a:solidFill>
                <a:latin typeface="Calibri" panose="020F0502020204030204" pitchFamily="34" charset="0"/>
                <a:cs typeface="Calibri" panose="020F0502020204030204" pitchFamily="34" charset="0"/>
              </a:rPr>
              <a:t>2	-	Mild pain</a:t>
            </a:r>
          </a:p>
          <a:p>
            <a:pPr eaLnBrk="1" hangingPunct="1"/>
            <a:r>
              <a:rPr lang="en-GB" altLang="en-US" sz="2400" dirty="0" smtClean="0">
                <a:solidFill>
                  <a:srgbClr val="FFFF00"/>
                </a:solidFill>
                <a:latin typeface="Calibri" panose="020F0502020204030204" pitchFamily="34" charset="0"/>
                <a:cs typeface="Calibri" panose="020F0502020204030204" pitchFamily="34" charset="0"/>
              </a:rPr>
              <a:t>1	-	No pain</a:t>
            </a:r>
          </a:p>
        </p:txBody>
      </p:sp>
    </p:spTree>
    <p:extLst>
      <p:ext uri="{BB962C8B-B14F-4D97-AF65-F5344CB8AC3E}">
        <p14:creationId xmlns:p14="http://schemas.microsoft.com/office/powerpoint/2010/main" val="8724729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checkerboard(across)">
                                      <p:cBhvr>
                                        <p:cTn id="7" dur="500"/>
                                        <p:tgtEl>
                                          <p:spTgt spid="296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9699">
                                            <p:txEl>
                                              <p:pRg st="1" end="1"/>
                                            </p:txEl>
                                          </p:spTgt>
                                        </p:tgtEl>
                                        <p:attrNameLst>
                                          <p:attrName>style.visibility</p:attrName>
                                        </p:attrNameLst>
                                      </p:cBhvr>
                                      <p:to>
                                        <p:strVal val="visible"/>
                                      </p:to>
                                    </p:set>
                                    <p:animEffect transition="in" filter="checkerboard(across)">
                                      <p:cBhvr>
                                        <p:cTn id="12" dur="500"/>
                                        <p:tgtEl>
                                          <p:spTgt spid="296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9699">
                                            <p:txEl>
                                              <p:pRg st="2" end="2"/>
                                            </p:txEl>
                                          </p:spTgt>
                                        </p:tgtEl>
                                        <p:attrNameLst>
                                          <p:attrName>style.visibility</p:attrName>
                                        </p:attrNameLst>
                                      </p:cBhvr>
                                      <p:to>
                                        <p:strVal val="visible"/>
                                      </p:to>
                                    </p:set>
                                    <p:animEffect transition="in" filter="checkerboard(across)">
                                      <p:cBhvr>
                                        <p:cTn id="17" dur="500"/>
                                        <p:tgtEl>
                                          <p:spTgt spid="296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9699">
                                            <p:txEl>
                                              <p:pRg st="3" end="3"/>
                                            </p:txEl>
                                          </p:spTgt>
                                        </p:tgtEl>
                                        <p:attrNameLst>
                                          <p:attrName>style.visibility</p:attrName>
                                        </p:attrNameLst>
                                      </p:cBhvr>
                                      <p:to>
                                        <p:strVal val="visible"/>
                                      </p:to>
                                    </p:set>
                                    <p:animEffect transition="in" filter="checkerboard(across)">
                                      <p:cBhvr>
                                        <p:cTn id="22" dur="500"/>
                                        <p:tgtEl>
                                          <p:spTgt spid="2969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9699">
                                            <p:txEl>
                                              <p:pRg st="4" end="4"/>
                                            </p:txEl>
                                          </p:spTgt>
                                        </p:tgtEl>
                                        <p:attrNameLst>
                                          <p:attrName>style.visibility</p:attrName>
                                        </p:attrNameLst>
                                      </p:cBhvr>
                                      <p:to>
                                        <p:strVal val="visible"/>
                                      </p:to>
                                    </p:set>
                                    <p:animEffect transition="in" filter="checkerboard(across)">
                                      <p:cBhvr>
                                        <p:cTn id="27" dur="500"/>
                                        <p:tgtEl>
                                          <p:spTgt spid="2969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9699">
                                            <p:txEl>
                                              <p:pRg st="5" end="5"/>
                                            </p:txEl>
                                          </p:spTgt>
                                        </p:tgtEl>
                                        <p:attrNameLst>
                                          <p:attrName>style.visibility</p:attrName>
                                        </p:attrNameLst>
                                      </p:cBhvr>
                                      <p:to>
                                        <p:strVal val="visible"/>
                                      </p:to>
                                    </p:set>
                                    <p:animEffect transition="in" filter="checkerboard(across)">
                                      <p:cBhvr>
                                        <p:cTn id="32" dur="500"/>
                                        <p:tgtEl>
                                          <p:spTgt spid="296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b="1" dirty="0" smtClean="0">
                <a:latin typeface="Calibri" panose="020F0502020204030204" pitchFamily="34" charset="0"/>
                <a:cs typeface="Calibri" panose="020F0502020204030204" pitchFamily="34" charset="0"/>
              </a:rPr>
              <a:t>Presentation ordinal data</a:t>
            </a:r>
          </a:p>
        </p:txBody>
      </p:sp>
      <p:sp>
        <p:nvSpPr>
          <p:cNvPr id="30723" name="Rectangle 3"/>
          <p:cNvSpPr>
            <a:spLocks noGrp="1" noChangeArrowheads="1"/>
          </p:cNvSpPr>
          <p:nvPr>
            <p:ph type="body" sz="half" idx="1"/>
          </p:nvPr>
        </p:nvSpPr>
        <p:spPr>
          <a:xfrm>
            <a:off x="457200" y="1341438"/>
            <a:ext cx="8435975" cy="935037"/>
          </a:xfrm>
        </p:spPr>
        <p:txBody>
          <a:bodyPr/>
          <a:lstStyle/>
          <a:p>
            <a:pPr algn="ctr" eaLnBrk="1" hangingPunct="1">
              <a:buFont typeface="Wingdings" panose="05000000000000000000" pitchFamily="2" charset="2"/>
              <a:buNone/>
            </a:pPr>
            <a:r>
              <a:rPr lang="en-GB" altLang="en-US" sz="2000" dirty="0" smtClean="0">
                <a:latin typeface="Calibri" panose="020F0502020204030204" pitchFamily="34" charset="0"/>
                <a:cs typeface="Calibri" panose="020F0502020204030204" pitchFamily="34" charset="0"/>
              </a:rPr>
              <a:t>Table 1.2</a:t>
            </a:r>
          </a:p>
          <a:p>
            <a:pPr algn="ctr" eaLnBrk="1" hangingPunct="1">
              <a:buFont typeface="Wingdings" panose="05000000000000000000" pitchFamily="2" charset="2"/>
              <a:buNone/>
            </a:pPr>
            <a:r>
              <a:rPr lang="en-GB" altLang="en-US" sz="2000" dirty="0" smtClean="0">
                <a:latin typeface="Calibri" panose="020F0502020204030204" pitchFamily="34" charset="0"/>
                <a:cs typeface="Calibri" panose="020F0502020204030204" pitchFamily="34" charset="0"/>
              </a:rPr>
              <a:t>Reported pain intensity of patients following placebo and analgesic treatments</a:t>
            </a:r>
          </a:p>
        </p:txBody>
      </p:sp>
      <p:graphicFrame>
        <p:nvGraphicFramePr>
          <p:cNvPr id="30774" name="Group 54"/>
          <p:cNvGraphicFramePr>
            <a:graphicFrameLocks noGrp="1"/>
          </p:cNvGraphicFramePr>
          <p:nvPr>
            <p:ph sz="quarter" idx="3"/>
            <p:extLst/>
          </p:nvPr>
        </p:nvGraphicFramePr>
        <p:xfrm>
          <a:off x="395288" y="2492375"/>
          <a:ext cx="7777162" cy="3663950"/>
        </p:xfrm>
        <a:graphic>
          <a:graphicData uri="http://schemas.openxmlformats.org/drawingml/2006/table">
            <a:tbl>
              <a:tblPr/>
              <a:tblGrid>
                <a:gridCol w="2533650">
                  <a:extLst>
                    <a:ext uri="{9D8B030D-6E8A-4147-A177-3AD203B41FA5}">
                      <a16:colId xmlns:a16="http://schemas.microsoft.com/office/drawing/2014/main" val="20000"/>
                    </a:ext>
                  </a:extLst>
                </a:gridCol>
                <a:gridCol w="2532062">
                  <a:extLst>
                    <a:ext uri="{9D8B030D-6E8A-4147-A177-3AD203B41FA5}">
                      <a16:colId xmlns:a16="http://schemas.microsoft.com/office/drawing/2014/main" val="20001"/>
                    </a:ext>
                  </a:extLst>
                </a:gridCol>
                <a:gridCol w="350838">
                  <a:extLst>
                    <a:ext uri="{9D8B030D-6E8A-4147-A177-3AD203B41FA5}">
                      <a16:colId xmlns:a16="http://schemas.microsoft.com/office/drawing/2014/main" val="20002"/>
                    </a:ext>
                  </a:extLst>
                </a:gridCol>
                <a:gridCol w="2360612">
                  <a:extLst>
                    <a:ext uri="{9D8B030D-6E8A-4147-A177-3AD203B41FA5}">
                      <a16:colId xmlns:a16="http://schemas.microsoft.com/office/drawing/2014/main" val="20003"/>
                    </a:ext>
                  </a:extLst>
                </a:gridCol>
              </a:tblGrid>
              <a:tr h="10080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Pain Intensity</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cap="flat">
                      <a:noFill/>
                    </a:lnL>
                    <a:lnR>
                      <a:noFill/>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Experimental Group</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Analgesic</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f</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a:noFill/>
                    </a:lnL>
                    <a:lnR>
                      <a:noFill/>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0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cs typeface="Calibri" panose="020F0502020204030204" pitchFamily="34" charset="0"/>
                      </a:endParaRPr>
                    </a:p>
                  </a:txBody>
                  <a:tcPr horzOverflow="overflow">
                    <a:lnL>
                      <a:noFill/>
                    </a:lnL>
                    <a:lnR>
                      <a:noFill/>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Control Group</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Placebo</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f</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a:noFill/>
                    </a:lnL>
                    <a:lnR cap="flat">
                      <a:noFill/>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8437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1</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2</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3</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4</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5</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cap="flat">
                      <a:noFill/>
                    </a:lnL>
                    <a:lnR>
                      <a:noFill/>
                    </a:lnR>
                    <a:lnT w="254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2</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3</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10</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3</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2</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a:noFill/>
                    </a:lnL>
                    <a:lnR>
                      <a:noFill/>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0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cs typeface="Calibri" panose="020F0502020204030204" pitchFamily="34" charset="0"/>
                      </a:endParaRPr>
                    </a:p>
                  </a:txBody>
                  <a:tcPr horzOverflow="overflow">
                    <a:lnL>
                      <a:noFill/>
                    </a:lnL>
                    <a:lnR>
                      <a:noFill/>
                    </a:lnR>
                    <a:lnT w="254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2</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3</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10</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5</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a:noFill/>
                    </a:lnL>
                    <a:lnR cap="flat">
                      <a:noFill/>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15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0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cs typeface="Calibri" panose="020F0502020204030204" pitchFamily="34" charset="0"/>
                      </a:endParaRPr>
                    </a:p>
                  </a:txBody>
                  <a:tcPr horzOverflow="overflow">
                    <a:lnL cap="flat">
                      <a:noFill/>
                    </a:lnL>
                    <a:lnR>
                      <a:noFill/>
                    </a:lnR>
                    <a:lnT>
                      <a:noFill/>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FF00"/>
                          </a:solidFill>
                          <a:effectLst/>
                          <a:latin typeface="Calibri" panose="020F0502020204030204" pitchFamily="34" charset="0"/>
                          <a:cs typeface="Calibri" panose="020F0502020204030204" pitchFamily="34" charset="0"/>
                        </a:rPr>
                        <a:t>n  =  20</a:t>
                      </a:r>
                      <a:endParaRPr kumimoji="0" lang="en-GB" sz="2000" b="0" i="0" u="none" strike="noStrike" cap="none" normalizeH="0" baseline="0" smtClean="0">
                        <a:ln>
                          <a:noFill/>
                        </a:ln>
                        <a:solidFill>
                          <a:srgbClr val="FFFF00"/>
                        </a:solidFill>
                        <a:effectLst/>
                        <a:latin typeface="Calibri" panose="020F0502020204030204" pitchFamily="34" charset="0"/>
                        <a:cs typeface="Calibri" panose="020F0502020204030204" pitchFamily="34" charset="0"/>
                      </a:endParaRPr>
                    </a:p>
                  </a:txBody>
                  <a:tcPr horzOverflow="overflow">
                    <a:lnL>
                      <a:noFill/>
                    </a:lnL>
                    <a:lnR>
                      <a:noFill/>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000" b="0" i="0" u="none" strike="noStrike" cap="none" normalizeH="0" baseline="0" smtClean="0">
                        <a:ln>
                          <a:noFill/>
                        </a:ln>
                        <a:solidFill>
                          <a:srgbClr val="FFFF00"/>
                        </a:solidFill>
                        <a:effectLst>
                          <a:outerShdw blurRad="38100" dist="38100" dir="2700000" algn="tl">
                            <a:srgbClr val="000000"/>
                          </a:outerShdw>
                        </a:effectLst>
                        <a:latin typeface="Calibri" panose="020F0502020204030204" pitchFamily="34" charset="0"/>
                        <a:cs typeface="Calibri" panose="020F0502020204030204" pitchFamily="34" charset="0"/>
                      </a:endParaRPr>
                    </a:p>
                  </a:txBody>
                  <a:tcPr horzOverflow="overflow">
                    <a:lnL>
                      <a:noFill/>
                    </a:lnL>
                    <a:lnR>
                      <a:noFill/>
                    </a:lnR>
                    <a:lnT>
                      <a:noFill/>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FFFF00"/>
                          </a:solidFill>
                          <a:effectLst/>
                          <a:latin typeface="Calibri" panose="020F0502020204030204" pitchFamily="34" charset="0"/>
                          <a:cs typeface="Calibri" panose="020F0502020204030204" pitchFamily="34" charset="0"/>
                        </a:rPr>
                        <a:t>n  =  20</a:t>
                      </a:r>
                      <a:endParaRPr kumimoji="0" lang="en-GB" sz="2000" b="0" i="0" u="none" strike="noStrike" cap="none" normalizeH="0" baseline="0" dirty="0" smtClean="0">
                        <a:ln>
                          <a:noFill/>
                        </a:ln>
                        <a:solidFill>
                          <a:srgbClr val="FFFF00"/>
                        </a:solidFill>
                        <a:effectLst/>
                        <a:latin typeface="Calibri" panose="020F0502020204030204" pitchFamily="34" charset="0"/>
                        <a:cs typeface="Calibri" panose="020F0502020204030204" pitchFamily="34" charset="0"/>
                      </a:endParaRPr>
                    </a:p>
                  </a:txBody>
                  <a:tcPr horzOverflow="overflow">
                    <a:lnL>
                      <a:noFill/>
                    </a:lnL>
                    <a:lnR cap="flat">
                      <a:noFill/>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745703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fontScale="90000"/>
          </a:bodyPr>
          <a:lstStyle/>
          <a:p>
            <a:pPr eaLnBrk="1" hangingPunct="1">
              <a:defRPr/>
            </a:pPr>
            <a:r>
              <a:rPr lang="en-GB" sz="4000" b="1" dirty="0" smtClean="0">
                <a:latin typeface="Calibri" panose="020F0502020204030204" pitchFamily="34" charset="0"/>
                <a:ea typeface="+mj-ea"/>
                <a:cs typeface="Calibri" panose="020F0502020204030204" pitchFamily="34" charset="0"/>
              </a:rPr>
              <a:t>Organisation and presentation of interval or ratio data</a:t>
            </a:r>
            <a:endParaRPr lang="en-GB" sz="4000" dirty="0" smtClean="0">
              <a:latin typeface="Calibri" panose="020F0502020204030204" pitchFamily="34" charset="0"/>
              <a:ea typeface="+mj-ea"/>
              <a:cs typeface="Calibri" panose="020F0502020204030204" pitchFamily="34" charset="0"/>
            </a:endParaRPr>
          </a:p>
        </p:txBody>
      </p:sp>
      <p:sp>
        <p:nvSpPr>
          <p:cNvPr id="33795" name="Rectangle 3"/>
          <p:cNvSpPr>
            <a:spLocks noGrp="1" noChangeArrowheads="1"/>
          </p:cNvSpPr>
          <p:nvPr>
            <p:ph type="body" idx="1"/>
          </p:nvPr>
        </p:nvSpPr>
        <p:spPr/>
        <p:txBody>
          <a:bodyPr>
            <a:normAutofit lnSpcReduction="10000"/>
          </a:bodyPr>
          <a:lstStyle/>
          <a:p>
            <a:pPr eaLnBrk="1" hangingPunct="1">
              <a:lnSpc>
                <a:spcPct val="150000"/>
              </a:lnSpc>
            </a:pPr>
            <a:r>
              <a:rPr lang="en-GB" altLang="en-US" sz="2400" dirty="0" smtClean="0">
                <a:latin typeface="Calibri" panose="020F0502020204030204" pitchFamily="34" charset="0"/>
                <a:cs typeface="Calibri" panose="020F0502020204030204" pitchFamily="34" charset="0"/>
              </a:rPr>
              <a:t>Interval and ratio scales of measurement produce real numbers, which can be processed according to the rules of arithmetic.  </a:t>
            </a:r>
          </a:p>
          <a:p>
            <a:pPr eaLnBrk="1" hangingPunct="1">
              <a:lnSpc>
                <a:spcPct val="150000"/>
              </a:lnSpc>
            </a:pPr>
            <a:r>
              <a:rPr lang="en-GB" altLang="en-US" sz="2400" dirty="0" smtClean="0">
                <a:latin typeface="Calibri" panose="020F0502020204030204" pitchFamily="34" charset="0"/>
                <a:cs typeface="Calibri" panose="020F0502020204030204" pitchFamily="34" charset="0"/>
              </a:rPr>
              <a:t>Interval and ratio measurements often produce </a:t>
            </a:r>
            <a:r>
              <a:rPr lang="en-GB" altLang="en-US" sz="2400" dirty="0" smtClean="0">
                <a:solidFill>
                  <a:srgbClr val="FFFF00"/>
                </a:solidFill>
                <a:latin typeface="Calibri" panose="020F0502020204030204" pitchFamily="34" charset="0"/>
                <a:cs typeface="Calibri" panose="020F0502020204030204" pitchFamily="34" charset="0"/>
              </a:rPr>
              <a:t>continuous data </a:t>
            </a:r>
            <a:r>
              <a:rPr lang="en-GB" altLang="en-US" sz="2400" dirty="0" smtClean="0">
                <a:latin typeface="Calibri" panose="020F0502020204030204" pitchFamily="34" charset="0"/>
                <a:cs typeface="Calibri" panose="020F0502020204030204" pitchFamily="34" charset="0"/>
              </a:rPr>
              <a:t>such as weight, length, time.</a:t>
            </a:r>
          </a:p>
          <a:p>
            <a:pPr eaLnBrk="1" hangingPunct="1">
              <a:lnSpc>
                <a:spcPct val="150000"/>
              </a:lnSpc>
            </a:pPr>
            <a:r>
              <a:rPr lang="en-GB" altLang="en-US" sz="2400" dirty="0" smtClean="0">
                <a:latin typeface="Calibri" panose="020F0502020204030204" pitchFamily="34" charset="0"/>
                <a:cs typeface="Calibri" panose="020F0502020204030204" pitchFamily="34" charset="0"/>
              </a:rPr>
              <a:t>When the continuous data are made up of a large number of varied measurements, it is useful to present the data as a grouped frequency distribution. </a:t>
            </a:r>
          </a:p>
        </p:txBody>
      </p:sp>
    </p:spTree>
    <p:extLst>
      <p:ext uri="{BB962C8B-B14F-4D97-AF65-F5344CB8AC3E}">
        <p14:creationId xmlns:p14="http://schemas.microsoft.com/office/powerpoint/2010/main" val="257289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diamond(in)">
                                      <p:cBhvr>
                                        <p:cTn id="7" dur="2000"/>
                                        <p:tgtEl>
                                          <p:spTgt spid="337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3795">
                                            <p:txEl>
                                              <p:pRg st="1" end="1"/>
                                            </p:txEl>
                                          </p:spTgt>
                                        </p:tgtEl>
                                        <p:attrNameLst>
                                          <p:attrName>style.visibility</p:attrName>
                                        </p:attrNameLst>
                                      </p:cBhvr>
                                      <p:to>
                                        <p:strVal val="visible"/>
                                      </p:to>
                                    </p:set>
                                    <p:animEffect transition="in" filter="diamond(in)">
                                      <p:cBhvr>
                                        <p:cTn id="12" dur="2000"/>
                                        <p:tgtEl>
                                          <p:spTgt spid="337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3795">
                                            <p:txEl>
                                              <p:pRg st="2" end="2"/>
                                            </p:txEl>
                                          </p:spTgt>
                                        </p:tgtEl>
                                        <p:attrNameLst>
                                          <p:attrName>style.visibility</p:attrName>
                                        </p:attrNameLst>
                                      </p:cBhvr>
                                      <p:to>
                                        <p:strVal val="visible"/>
                                      </p:to>
                                    </p:set>
                                    <p:animEffect transition="in" filter="diamond(in)">
                                      <p:cBhvr>
                                        <p:cTn id="17" dur="2000"/>
                                        <p:tgtEl>
                                          <p:spTgt spid="337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3" name="Object 3"/>
          <p:cNvGraphicFramePr>
            <a:graphicFrameLocks noGrp="1" noChangeAspect="1"/>
          </p:cNvGraphicFramePr>
          <p:nvPr>
            <p:ph idx="1"/>
            <p:extLst>
              <p:ext uri="{D42A27DB-BD31-4B8C-83A1-F6EECF244321}">
                <p14:modId xmlns:p14="http://schemas.microsoft.com/office/powerpoint/2010/main" val="1298567347"/>
              </p:ext>
            </p:extLst>
          </p:nvPr>
        </p:nvGraphicFramePr>
        <p:xfrm>
          <a:off x="761206" y="1844824"/>
          <a:ext cx="7277100" cy="4437063"/>
        </p:xfrm>
        <a:graphic>
          <a:graphicData uri="http://schemas.openxmlformats.org/presentationml/2006/ole">
            <mc:AlternateContent xmlns:mc="http://schemas.openxmlformats.org/markup-compatibility/2006">
              <mc:Choice xmlns:v="urn:schemas-microsoft-com:vml" Requires="v">
                <p:oleObj spid="_x0000_s3081" name="Document" r:id="rId3" imgW="5435600" imgH="3314700" progId="Word.Document.8">
                  <p:embed/>
                </p:oleObj>
              </mc:Choice>
              <mc:Fallback>
                <p:oleObj name="Document" r:id="rId3" imgW="5435600" imgH="3314700" progId="Word.Document.8">
                  <p:embed/>
                  <p:pic>
                    <p:nvPicPr>
                      <p:cNvPr id="3891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206" y="1844824"/>
                        <a:ext cx="7277100" cy="4437063"/>
                      </a:xfrm>
                      <a:prstGeom prst="rect">
                        <a:avLst/>
                      </a:prstGeom>
                      <a:noFill/>
                      <a:ln>
                        <a:solidFill>
                          <a:srgbClr val="FFFF00"/>
                        </a:solidFill>
                      </a:ln>
                      <a:effectLst/>
                      <a:extLst/>
                    </p:spPr>
                  </p:pic>
                </p:oleObj>
              </mc:Fallback>
            </mc:AlternateContent>
          </a:graphicData>
        </a:graphic>
      </p:graphicFrame>
      <p:sp>
        <p:nvSpPr>
          <p:cNvPr id="38914" name="Rectangle 10"/>
          <p:cNvSpPr>
            <a:spLocks noChangeArrowheads="1"/>
          </p:cNvSpPr>
          <p:nvPr/>
        </p:nvSpPr>
        <p:spPr bwMode="auto">
          <a:xfrm>
            <a:off x="107950" y="687814"/>
            <a:ext cx="85836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GB" altLang="en-US" dirty="0" smtClean="0">
                <a:solidFill>
                  <a:srgbClr val="FFFF00"/>
                </a:solidFill>
                <a:latin typeface="Calibri" panose="020F0502020204030204" pitchFamily="34" charset="0"/>
                <a:cs typeface="Calibri" panose="020F0502020204030204" pitchFamily="34" charset="0"/>
              </a:rPr>
              <a:t>Grouped </a:t>
            </a:r>
            <a:r>
              <a:rPr lang="en-GB" altLang="en-US" dirty="0">
                <a:solidFill>
                  <a:srgbClr val="FFFF00"/>
                </a:solidFill>
                <a:latin typeface="Calibri" panose="020F0502020204030204" pitchFamily="34" charset="0"/>
                <a:cs typeface="Calibri" panose="020F0502020204030204" pitchFamily="34" charset="0"/>
              </a:rPr>
              <a:t>frequency distributions of patients</a:t>
            </a:r>
            <a:r>
              <a:rPr lang="ja-JP" altLang="en-GB" dirty="0">
                <a:solidFill>
                  <a:srgbClr val="FFFF00"/>
                </a:solidFill>
                <a:latin typeface="Calibri" panose="020F0502020204030204" pitchFamily="34" charset="0"/>
                <a:cs typeface="Calibri" panose="020F0502020204030204" pitchFamily="34" charset="0"/>
              </a:rPr>
              <a:t>’</a:t>
            </a:r>
            <a:r>
              <a:rPr lang="en-GB" altLang="ja-JP" dirty="0">
                <a:solidFill>
                  <a:srgbClr val="FFFF00"/>
                </a:solidFill>
                <a:latin typeface="Calibri" panose="020F0502020204030204" pitchFamily="34" charset="0"/>
                <a:cs typeface="Calibri" panose="020F0502020204030204" pitchFamily="34" charset="0"/>
              </a:rPr>
              <a:t> weights in a given ward</a:t>
            </a:r>
            <a:endParaRPr lang="en-GB" altLang="en-US" dirty="0">
              <a:solidFill>
                <a:srgbClr val="FFFF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313370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GB" altLang="en-US" smtClean="0">
                <a:latin typeface="Calibri" panose="020F0502020204030204" pitchFamily="34" charset="0"/>
                <a:cs typeface="Calibri" panose="020F0502020204030204" pitchFamily="34" charset="0"/>
              </a:rPr>
              <a:t>Shapes of Frequency Polygons</a:t>
            </a:r>
          </a:p>
        </p:txBody>
      </p:sp>
      <p:sp>
        <p:nvSpPr>
          <p:cNvPr id="39939" name="Rectangle 3"/>
          <p:cNvSpPr>
            <a:spLocks noGrp="1" noChangeArrowheads="1"/>
          </p:cNvSpPr>
          <p:nvPr>
            <p:ph type="body" idx="1"/>
          </p:nvPr>
        </p:nvSpPr>
        <p:spPr/>
        <p:txBody>
          <a:bodyPr/>
          <a:lstStyle/>
          <a:p>
            <a:pPr eaLnBrk="1" hangingPunct="1">
              <a:lnSpc>
                <a:spcPct val="160000"/>
              </a:lnSpc>
            </a:pPr>
            <a:r>
              <a:rPr lang="en-GB" altLang="en-US" sz="2400" dirty="0" smtClean="0">
                <a:latin typeface="Calibri" panose="020F0502020204030204" pitchFamily="34" charset="0"/>
                <a:cs typeface="Calibri" panose="020F0502020204030204" pitchFamily="34" charset="0"/>
              </a:rPr>
              <a:t>When a frequency polygon is plotted, it can take on a variety of shapes.  </a:t>
            </a:r>
          </a:p>
          <a:p>
            <a:pPr eaLnBrk="1" hangingPunct="1">
              <a:lnSpc>
                <a:spcPct val="160000"/>
              </a:lnSpc>
            </a:pPr>
            <a:r>
              <a:rPr lang="en-GB" altLang="en-US" sz="2400" dirty="0" smtClean="0">
                <a:solidFill>
                  <a:srgbClr val="FFFF00"/>
                </a:solidFill>
                <a:latin typeface="Calibri" panose="020F0502020204030204" pitchFamily="34" charset="0"/>
                <a:cs typeface="Calibri" panose="020F0502020204030204" pitchFamily="34" charset="0"/>
              </a:rPr>
              <a:t>The shapes which are of particular importance for frequency polygons are shown below.</a:t>
            </a:r>
          </a:p>
        </p:txBody>
      </p:sp>
    </p:spTree>
    <p:extLst>
      <p:ext uri="{BB962C8B-B14F-4D97-AF65-F5344CB8AC3E}">
        <p14:creationId xmlns:p14="http://schemas.microsoft.com/office/powerpoint/2010/main" val="142305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diamond(in)">
                                      <p:cBhvr>
                                        <p:cTn id="7" dur="2000"/>
                                        <p:tgtEl>
                                          <p:spTgt spid="399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9939">
                                            <p:txEl>
                                              <p:pRg st="1" end="1"/>
                                            </p:txEl>
                                          </p:spTgt>
                                        </p:tgtEl>
                                        <p:attrNameLst>
                                          <p:attrName>style.visibility</p:attrName>
                                        </p:attrNameLst>
                                      </p:cBhvr>
                                      <p:to>
                                        <p:strVal val="visible"/>
                                      </p:to>
                                    </p:set>
                                    <p:animEffect transition="in" filter="diamond(in)">
                                      <p:cBhvr>
                                        <p:cTn id="12" dur="2000"/>
                                        <p:tgtEl>
                                          <p:spTgt spid="399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123728" y="116632"/>
            <a:ext cx="6377940" cy="1293028"/>
          </a:xfrm>
        </p:spPr>
        <p:txBody>
          <a:bodyPr/>
          <a:lstStyle/>
          <a:p>
            <a:pPr eaLnBrk="1" hangingPunct="1"/>
            <a:r>
              <a:rPr lang="en-GB" altLang="en-US" dirty="0" smtClean="0">
                <a:latin typeface="Calibri" panose="020F0502020204030204" pitchFamily="34" charset="0"/>
                <a:cs typeface="Calibri" panose="020F0502020204030204" pitchFamily="34" charset="0"/>
              </a:rPr>
              <a:t>Shapes of Frequency Polygons</a:t>
            </a:r>
          </a:p>
        </p:txBody>
      </p:sp>
      <p:sp>
        <p:nvSpPr>
          <p:cNvPr id="43011" name="Rectangle 3"/>
          <p:cNvSpPr>
            <a:spLocks noGrp="1" noChangeArrowheads="1"/>
          </p:cNvSpPr>
          <p:nvPr>
            <p:ph type="body" idx="1"/>
          </p:nvPr>
        </p:nvSpPr>
        <p:spPr>
          <a:xfrm>
            <a:off x="457200" y="1268413"/>
            <a:ext cx="8229600" cy="4862512"/>
          </a:xfrm>
        </p:spPr>
        <p:txBody>
          <a:bodyPr/>
          <a:lstStyle/>
          <a:p>
            <a:pPr eaLnBrk="1" hangingPunct="1"/>
            <a:r>
              <a:rPr lang="en-GB" altLang="en-US" sz="2400" dirty="0" smtClean="0">
                <a:latin typeface="Calibri" panose="020F0502020204030204" pitchFamily="34" charset="0"/>
                <a:cs typeface="Calibri" panose="020F0502020204030204" pitchFamily="34" charset="0"/>
              </a:rPr>
              <a:t>Figure 1 below represents a bell shaped or normal distribution.  </a:t>
            </a:r>
          </a:p>
          <a:p>
            <a:pPr eaLnBrk="1" hangingPunct="1"/>
            <a:r>
              <a:rPr lang="en-GB" altLang="en-US" sz="2400" dirty="0" smtClean="0">
                <a:latin typeface="Calibri" panose="020F0502020204030204" pitchFamily="34" charset="0"/>
                <a:cs typeface="Calibri" panose="020F0502020204030204" pitchFamily="34" charset="0"/>
              </a:rPr>
              <a:t>It</a:t>
            </a:r>
            <a:r>
              <a:rPr lang="en-GB" altLang="en-US" sz="2400" dirty="0" smtClean="0">
                <a:solidFill>
                  <a:srgbClr val="FFFF00"/>
                </a:solidFill>
                <a:latin typeface="Calibri" panose="020F0502020204030204" pitchFamily="34" charset="0"/>
                <a:cs typeface="Calibri" panose="020F0502020204030204" pitchFamily="34" charset="0"/>
              </a:rPr>
              <a:t> is symmetrical, in the sense that one half is the same as the other.  </a:t>
            </a:r>
          </a:p>
          <a:p>
            <a:pPr eaLnBrk="1" hangingPunct="1"/>
            <a:r>
              <a:rPr lang="en-GB" altLang="en-US" sz="2400" dirty="0" smtClean="0">
                <a:latin typeface="Calibri" panose="020F0502020204030204" pitchFamily="34" charset="0"/>
                <a:cs typeface="Calibri" panose="020F0502020204030204" pitchFamily="34" charset="0"/>
              </a:rPr>
              <a:t>The curve indicates that most of the scores fell in the middle, with a relatively few scores towards either </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tail</a:t>
            </a:r>
            <a:r>
              <a:rPr lang="ja-JP" altLang="en-GB" sz="2400" dirty="0" smtClean="0">
                <a:latin typeface="Calibri" panose="020F0502020204030204" pitchFamily="34" charset="0"/>
                <a:cs typeface="Calibri" panose="020F0502020204030204" pitchFamily="34" charset="0"/>
              </a:rPr>
              <a:t>’</a:t>
            </a:r>
            <a:r>
              <a:rPr lang="en-GB" altLang="ja-JP" sz="2400" dirty="0" smtClean="0">
                <a:latin typeface="Calibri" panose="020F0502020204030204" pitchFamily="34" charset="0"/>
                <a:cs typeface="Calibri" panose="020F0502020204030204" pitchFamily="34" charset="0"/>
              </a:rPr>
              <a:t>.</a:t>
            </a:r>
            <a:r>
              <a:rPr lang="en-GB" altLang="ja-JP" dirty="0" smtClean="0">
                <a:latin typeface="Calibri" panose="020F0502020204030204" pitchFamily="34" charset="0"/>
                <a:cs typeface="Calibri" panose="020F0502020204030204" pitchFamily="34" charset="0"/>
              </a:rPr>
              <a:t> </a:t>
            </a:r>
            <a:endParaRPr lang="en-GB" altLang="en-US" dirty="0" smtClean="0">
              <a:latin typeface="Calibri" panose="020F0502020204030204" pitchFamily="34" charset="0"/>
              <a:cs typeface="Calibri" panose="020F0502020204030204" pitchFamily="34" charset="0"/>
            </a:endParaRPr>
          </a:p>
        </p:txBody>
      </p:sp>
      <p:grpSp>
        <p:nvGrpSpPr>
          <p:cNvPr id="2" name="Group 11"/>
          <p:cNvGrpSpPr>
            <a:grpSpLocks/>
          </p:cNvGrpSpPr>
          <p:nvPr/>
        </p:nvGrpSpPr>
        <p:grpSpPr bwMode="auto">
          <a:xfrm>
            <a:off x="827088" y="3592513"/>
            <a:ext cx="5932487" cy="3265487"/>
            <a:chOff x="501" y="2205"/>
            <a:chExt cx="3737" cy="2057"/>
          </a:xfrm>
        </p:grpSpPr>
        <p:grpSp>
          <p:nvGrpSpPr>
            <p:cNvPr id="40964" name="Group 10"/>
            <p:cNvGrpSpPr>
              <a:grpSpLocks/>
            </p:cNvGrpSpPr>
            <p:nvPr/>
          </p:nvGrpSpPr>
          <p:grpSpPr bwMode="auto">
            <a:xfrm>
              <a:off x="1156" y="2341"/>
              <a:ext cx="3082" cy="1459"/>
              <a:chOff x="1156" y="2341"/>
              <a:chExt cx="3082" cy="1459"/>
            </a:xfrm>
          </p:grpSpPr>
          <p:sp>
            <p:nvSpPr>
              <p:cNvPr id="40967" name="Line 4"/>
              <p:cNvSpPr>
                <a:spLocks noChangeShapeType="1"/>
              </p:cNvSpPr>
              <p:nvPr/>
            </p:nvSpPr>
            <p:spPr bwMode="auto">
              <a:xfrm>
                <a:off x="1156" y="2341"/>
                <a:ext cx="0" cy="1453"/>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0968" name="Freeform 5"/>
              <p:cNvSpPr>
                <a:spLocks/>
              </p:cNvSpPr>
              <p:nvPr/>
            </p:nvSpPr>
            <p:spPr bwMode="auto">
              <a:xfrm>
                <a:off x="1156" y="3793"/>
                <a:ext cx="3067" cy="7"/>
              </a:xfrm>
              <a:custGeom>
                <a:avLst/>
                <a:gdLst>
                  <a:gd name="T0" fmla="*/ 0 w 3067"/>
                  <a:gd name="T1" fmla="*/ 7 h 7"/>
                  <a:gd name="T2" fmla="*/ 3067 w 3067"/>
                  <a:gd name="T3" fmla="*/ 0 h 7"/>
                  <a:gd name="T4" fmla="*/ 0 60000 65536"/>
                  <a:gd name="T5" fmla="*/ 0 60000 65536"/>
                  <a:gd name="T6" fmla="*/ 0 w 3067"/>
                  <a:gd name="T7" fmla="*/ 0 h 7"/>
                  <a:gd name="T8" fmla="*/ 3067 w 3067"/>
                  <a:gd name="T9" fmla="*/ 7 h 7"/>
                </a:gdLst>
                <a:ahLst/>
                <a:cxnLst>
                  <a:cxn ang="T4">
                    <a:pos x="T0" y="T1"/>
                  </a:cxn>
                  <a:cxn ang="T5">
                    <a:pos x="T2" y="T3"/>
                  </a:cxn>
                </a:cxnLst>
                <a:rect l="T6" t="T7" r="T8" b="T9"/>
                <a:pathLst>
                  <a:path w="3067" h="7">
                    <a:moveTo>
                      <a:pt x="0" y="7"/>
                    </a:moveTo>
                    <a:lnTo>
                      <a:pt x="3067" y="0"/>
                    </a:lnTo>
                  </a:path>
                </a:pathLst>
              </a:custGeom>
              <a:noFill/>
              <a:ln w="57150" cmpd="sng">
                <a:solidFill>
                  <a:schemeClr val="tx1"/>
                </a:solidFill>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0969" name="Freeform 6"/>
              <p:cNvSpPr>
                <a:spLocks/>
              </p:cNvSpPr>
              <p:nvPr/>
            </p:nvSpPr>
            <p:spPr bwMode="auto">
              <a:xfrm>
                <a:off x="1202" y="2478"/>
                <a:ext cx="3036" cy="1319"/>
              </a:xfrm>
              <a:custGeom>
                <a:avLst/>
                <a:gdLst>
                  <a:gd name="T0" fmla="*/ 0 w 3036"/>
                  <a:gd name="T1" fmla="*/ 1341 h 1293"/>
                  <a:gd name="T2" fmla="*/ 1431 w 3036"/>
                  <a:gd name="T3" fmla="*/ 5 h 1293"/>
                  <a:gd name="T4" fmla="*/ 3036 w 3036"/>
                  <a:gd name="T5" fmla="*/ 1373 h 1293"/>
                  <a:gd name="T6" fmla="*/ 0 60000 65536"/>
                  <a:gd name="T7" fmla="*/ 0 60000 65536"/>
                  <a:gd name="T8" fmla="*/ 0 60000 65536"/>
                  <a:gd name="T9" fmla="*/ 0 w 3036"/>
                  <a:gd name="T10" fmla="*/ 0 h 1293"/>
                  <a:gd name="T11" fmla="*/ 3036 w 3036"/>
                  <a:gd name="T12" fmla="*/ 1293 h 1293"/>
                </a:gdLst>
                <a:ahLst/>
                <a:cxnLst>
                  <a:cxn ang="T6">
                    <a:pos x="T0" y="T1"/>
                  </a:cxn>
                  <a:cxn ang="T7">
                    <a:pos x="T2" y="T3"/>
                  </a:cxn>
                  <a:cxn ang="T8">
                    <a:pos x="T4" y="T5"/>
                  </a:cxn>
                </a:cxnLst>
                <a:rect l="T9" t="T10" r="T11" b="T12"/>
                <a:pathLst>
                  <a:path w="3036" h="1293">
                    <a:moveTo>
                      <a:pt x="0" y="1264"/>
                    </a:moveTo>
                    <a:cubicBezTo>
                      <a:pt x="238" y="1054"/>
                      <a:pt x="925" y="0"/>
                      <a:pt x="1431" y="5"/>
                    </a:cubicBezTo>
                    <a:cubicBezTo>
                      <a:pt x="1937" y="10"/>
                      <a:pt x="2702" y="1025"/>
                      <a:pt x="3036" y="1293"/>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grpSp>
        <p:sp>
          <p:nvSpPr>
            <p:cNvPr id="40965" name="Text Box 7"/>
            <p:cNvSpPr txBox="1">
              <a:spLocks noChangeArrowheads="1"/>
            </p:cNvSpPr>
            <p:nvPr/>
          </p:nvSpPr>
          <p:spPr bwMode="auto">
            <a:xfrm rot="-5400000">
              <a:off x="72" y="2634"/>
              <a:ext cx="108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spcBef>
                  <a:spcPct val="50000"/>
                </a:spcBef>
              </a:pPr>
              <a:r>
                <a:rPr lang="en-GB" altLang="en-US" sz="1800">
                  <a:latin typeface="Times New Roman" panose="02020603050405020304" pitchFamily="18" charset="0"/>
                </a:rPr>
                <a:t>Frequency</a:t>
              </a:r>
            </a:p>
          </p:txBody>
        </p:sp>
        <p:sp>
          <p:nvSpPr>
            <p:cNvPr id="40966" name="Text Box 8"/>
            <p:cNvSpPr txBox="1">
              <a:spLocks noChangeArrowheads="1"/>
            </p:cNvSpPr>
            <p:nvPr/>
          </p:nvSpPr>
          <p:spPr bwMode="auto">
            <a:xfrm>
              <a:off x="1519" y="3974"/>
              <a:ext cx="25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spcBef>
                  <a:spcPct val="50000"/>
                </a:spcBef>
              </a:pPr>
              <a:r>
                <a:rPr lang="en-GB" altLang="en-US">
                  <a:latin typeface="Times New Roman" panose="02020603050405020304" pitchFamily="18" charset="0"/>
                </a:rPr>
                <a:t>Fig. 1 Normal  Distribution</a:t>
              </a:r>
            </a:p>
          </p:txBody>
        </p:sp>
      </p:grpSp>
    </p:spTree>
    <p:extLst>
      <p:ext uri="{BB962C8B-B14F-4D97-AF65-F5344CB8AC3E}">
        <p14:creationId xmlns:p14="http://schemas.microsoft.com/office/powerpoint/2010/main" val="24596792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blinds(horizontal)">
                                      <p:cBhvr>
                                        <p:cTn id="7" dur="500"/>
                                        <p:tgtEl>
                                          <p:spTgt spid="430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011">
                                            <p:txEl>
                                              <p:pRg st="1" end="1"/>
                                            </p:txEl>
                                          </p:spTgt>
                                        </p:tgtEl>
                                        <p:attrNameLst>
                                          <p:attrName>style.visibility</p:attrName>
                                        </p:attrNameLst>
                                      </p:cBhvr>
                                      <p:to>
                                        <p:strVal val="visible"/>
                                      </p:to>
                                    </p:set>
                                    <p:animEffect transition="in" filter="blinds(horizontal)">
                                      <p:cBhvr>
                                        <p:cTn id="17" dur="500"/>
                                        <p:tgtEl>
                                          <p:spTgt spid="4301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3011">
                                            <p:txEl>
                                              <p:pRg st="2" end="2"/>
                                            </p:txEl>
                                          </p:spTgt>
                                        </p:tgtEl>
                                        <p:attrNameLst>
                                          <p:attrName>style.visibility</p:attrName>
                                        </p:attrNameLst>
                                      </p:cBhvr>
                                      <p:to>
                                        <p:strVal val="visible"/>
                                      </p:to>
                                    </p:set>
                                    <p:animEffect transition="in" filter="blinds(horizontal)">
                                      <p:cBhvr>
                                        <p:cTn id="22" dur="500"/>
                                        <p:tgtEl>
                                          <p:spTgt spid="430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GB" altLang="en-US" dirty="0" smtClean="0">
                <a:latin typeface="Calibri" panose="020F0502020204030204" pitchFamily="34" charset="0"/>
                <a:cs typeface="Calibri" panose="020F0502020204030204" pitchFamily="34" charset="0"/>
              </a:rPr>
              <a:t>Shapes of Frequency Polygons</a:t>
            </a:r>
          </a:p>
        </p:txBody>
      </p:sp>
      <p:sp>
        <p:nvSpPr>
          <p:cNvPr id="40963" name="Rectangle 3"/>
          <p:cNvSpPr>
            <a:spLocks noGrp="1" noChangeArrowheads="1"/>
          </p:cNvSpPr>
          <p:nvPr>
            <p:ph type="body" idx="1"/>
          </p:nvPr>
        </p:nvSpPr>
        <p:spPr/>
        <p:txBody>
          <a:bodyPr/>
          <a:lstStyle/>
          <a:p>
            <a:pPr eaLnBrk="1" hangingPunct="1"/>
            <a:r>
              <a:rPr lang="en-GB" altLang="en-US" sz="2400" dirty="0" smtClean="0">
                <a:latin typeface="Calibri" panose="020F0502020204030204" pitchFamily="34" charset="0"/>
                <a:cs typeface="Calibri" panose="020F0502020204030204" pitchFamily="34" charset="0"/>
              </a:rPr>
              <a:t>Figure 2 represented </a:t>
            </a:r>
            <a:r>
              <a:rPr lang="en-GB" altLang="en-US" sz="2400" dirty="0" smtClean="0">
                <a:solidFill>
                  <a:srgbClr val="FFFF00"/>
                </a:solidFill>
                <a:latin typeface="Calibri" panose="020F0502020204030204" pitchFamily="34" charset="0"/>
                <a:cs typeface="Calibri" panose="020F0502020204030204" pitchFamily="34" charset="0"/>
              </a:rPr>
              <a:t>a negatively sk</a:t>
            </a:r>
            <a:r>
              <a:rPr lang="en-GB" altLang="en-US" sz="2400" dirty="0" smtClean="0">
                <a:latin typeface="Calibri" panose="020F0502020204030204" pitchFamily="34" charset="0"/>
                <a:cs typeface="Calibri" panose="020F0502020204030204" pitchFamily="34" charset="0"/>
              </a:rPr>
              <a:t>ewed distribution, with most of the scores being high and spreading out toward the lower end of the distribution.</a:t>
            </a:r>
            <a:r>
              <a:rPr lang="en-GB" altLang="en-US" dirty="0" smtClean="0">
                <a:latin typeface="Calibri" panose="020F0502020204030204" pitchFamily="34" charset="0"/>
                <a:cs typeface="Calibri" panose="020F0502020204030204" pitchFamily="34" charset="0"/>
              </a:rPr>
              <a:t> </a:t>
            </a:r>
          </a:p>
        </p:txBody>
      </p:sp>
      <p:sp>
        <p:nvSpPr>
          <p:cNvPr id="41987" name="Freeform 5"/>
          <p:cNvSpPr>
            <a:spLocks/>
          </p:cNvSpPr>
          <p:nvPr/>
        </p:nvSpPr>
        <p:spPr bwMode="auto">
          <a:xfrm>
            <a:off x="1835150" y="6021388"/>
            <a:ext cx="4868863" cy="11112"/>
          </a:xfrm>
          <a:custGeom>
            <a:avLst/>
            <a:gdLst>
              <a:gd name="T0" fmla="*/ 0 w 3067"/>
              <a:gd name="T1" fmla="*/ 2147483647 h 7"/>
              <a:gd name="T2" fmla="*/ 2147483647 w 3067"/>
              <a:gd name="T3" fmla="*/ 0 h 7"/>
              <a:gd name="T4" fmla="*/ 0 60000 65536"/>
              <a:gd name="T5" fmla="*/ 0 60000 65536"/>
              <a:gd name="T6" fmla="*/ 0 w 3067"/>
              <a:gd name="T7" fmla="*/ 0 h 7"/>
              <a:gd name="T8" fmla="*/ 3067 w 3067"/>
              <a:gd name="T9" fmla="*/ 7 h 7"/>
            </a:gdLst>
            <a:ahLst/>
            <a:cxnLst>
              <a:cxn ang="T4">
                <a:pos x="T0" y="T1"/>
              </a:cxn>
              <a:cxn ang="T5">
                <a:pos x="T2" y="T3"/>
              </a:cxn>
            </a:cxnLst>
            <a:rect l="T6" t="T7" r="T8" b="T9"/>
            <a:pathLst>
              <a:path w="3067" h="7">
                <a:moveTo>
                  <a:pt x="0" y="7"/>
                </a:moveTo>
                <a:lnTo>
                  <a:pt x="3067" y="0"/>
                </a:lnTo>
              </a:path>
            </a:pathLst>
          </a:custGeom>
          <a:noFill/>
          <a:ln w="57150" cmpd="sng">
            <a:solidFill>
              <a:schemeClr val="tx1"/>
            </a:solidFill>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GB"/>
          </a:p>
        </p:txBody>
      </p:sp>
      <p:grpSp>
        <p:nvGrpSpPr>
          <p:cNvPr id="2" name="Group 9"/>
          <p:cNvGrpSpPr>
            <a:grpSpLocks/>
          </p:cNvGrpSpPr>
          <p:nvPr/>
        </p:nvGrpSpPr>
        <p:grpSpPr bwMode="auto">
          <a:xfrm>
            <a:off x="795338" y="3533775"/>
            <a:ext cx="5859462" cy="3241675"/>
            <a:chOff x="501" y="2226"/>
            <a:chExt cx="3691" cy="2042"/>
          </a:xfrm>
        </p:grpSpPr>
        <p:sp>
          <p:nvSpPr>
            <p:cNvPr id="41989" name="Line 4"/>
            <p:cNvSpPr>
              <a:spLocks noChangeShapeType="1"/>
            </p:cNvSpPr>
            <p:nvPr/>
          </p:nvSpPr>
          <p:spPr bwMode="auto">
            <a:xfrm>
              <a:off x="1156" y="2369"/>
              <a:ext cx="1" cy="1425"/>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90" name="Freeform 6"/>
            <p:cNvSpPr>
              <a:spLocks/>
            </p:cNvSpPr>
            <p:nvPr/>
          </p:nvSpPr>
          <p:spPr bwMode="auto">
            <a:xfrm>
              <a:off x="1172" y="2523"/>
              <a:ext cx="3020" cy="1255"/>
            </a:xfrm>
            <a:custGeom>
              <a:avLst/>
              <a:gdLst>
                <a:gd name="T0" fmla="*/ 0 w 3020"/>
                <a:gd name="T1" fmla="*/ 1206 h 1280"/>
                <a:gd name="T2" fmla="*/ 2186 w 3020"/>
                <a:gd name="T3" fmla="*/ 1 h 1280"/>
                <a:gd name="T4" fmla="*/ 3020 w 3020"/>
                <a:gd name="T5" fmla="*/ 1200 h 1280"/>
                <a:gd name="T6" fmla="*/ 0 60000 65536"/>
                <a:gd name="T7" fmla="*/ 0 60000 65536"/>
                <a:gd name="T8" fmla="*/ 0 60000 65536"/>
                <a:gd name="T9" fmla="*/ 0 w 3020"/>
                <a:gd name="T10" fmla="*/ 0 h 1280"/>
                <a:gd name="T11" fmla="*/ 3020 w 3020"/>
                <a:gd name="T12" fmla="*/ 1280 h 1280"/>
              </a:gdLst>
              <a:ahLst/>
              <a:cxnLst>
                <a:cxn ang="T6">
                  <a:pos x="T0" y="T1"/>
                </a:cxn>
                <a:cxn ang="T7">
                  <a:pos x="T2" y="T3"/>
                </a:cxn>
                <a:cxn ang="T8">
                  <a:pos x="T4" y="T5"/>
                </a:cxn>
              </a:cxnLst>
              <a:rect l="T9" t="T10" r="T11" b="T12"/>
              <a:pathLst>
                <a:path w="3020" h="1280">
                  <a:moveTo>
                    <a:pt x="0" y="1280"/>
                  </a:moveTo>
                  <a:cubicBezTo>
                    <a:pt x="366" y="1067"/>
                    <a:pt x="1683" y="2"/>
                    <a:pt x="2186" y="1"/>
                  </a:cubicBezTo>
                  <a:cubicBezTo>
                    <a:pt x="2689" y="0"/>
                    <a:pt x="2846" y="1008"/>
                    <a:pt x="3020" y="1273"/>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1991" name="Text Box 7"/>
            <p:cNvSpPr txBox="1">
              <a:spLocks noChangeArrowheads="1"/>
            </p:cNvSpPr>
            <p:nvPr/>
          </p:nvSpPr>
          <p:spPr bwMode="auto">
            <a:xfrm rot="-5400000">
              <a:off x="83" y="2644"/>
              <a:ext cx="10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spcBef>
                  <a:spcPct val="50000"/>
                </a:spcBef>
              </a:pPr>
              <a:r>
                <a:rPr lang="en-GB" altLang="en-US" sz="1800">
                  <a:latin typeface="Times New Roman" panose="02020603050405020304" pitchFamily="18" charset="0"/>
                </a:rPr>
                <a:t>Frequency</a:t>
              </a:r>
            </a:p>
          </p:txBody>
        </p:sp>
        <p:sp>
          <p:nvSpPr>
            <p:cNvPr id="41992" name="Text Box 8"/>
            <p:cNvSpPr txBox="1">
              <a:spLocks noChangeArrowheads="1"/>
            </p:cNvSpPr>
            <p:nvPr/>
          </p:nvSpPr>
          <p:spPr bwMode="auto">
            <a:xfrm>
              <a:off x="1519" y="3980"/>
              <a:ext cx="25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spcBef>
                  <a:spcPct val="50000"/>
                </a:spcBef>
              </a:pPr>
              <a:r>
                <a:rPr lang="en-GB" altLang="en-US">
                  <a:latin typeface="Times New Roman" panose="02020603050405020304" pitchFamily="18" charset="0"/>
                </a:rPr>
                <a:t>Fig. 2 Negative skewing </a:t>
              </a:r>
            </a:p>
          </p:txBody>
        </p:sp>
      </p:grpSp>
    </p:spTree>
    <p:extLst>
      <p:ext uri="{BB962C8B-B14F-4D97-AF65-F5344CB8AC3E}">
        <p14:creationId xmlns:p14="http://schemas.microsoft.com/office/powerpoint/2010/main" val="24905360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box(in)">
                                      <p:cBhvr>
                                        <p:cTn id="7" dur="500"/>
                                        <p:tgtEl>
                                          <p:spTgt spid="409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GB" altLang="en-US" dirty="0" smtClean="0">
                <a:latin typeface="Calibri" panose="020F0502020204030204" pitchFamily="34" charset="0"/>
                <a:cs typeface="Calibri" panose="020F0502020204030204" pitchFamily="34" charset="0"/>
              </a:rPr>
              <a:t>Shapes of Frequency Polygons</a:t>
            </a:r>
          </a:p>
        </p:txBody>
      </p:sp>
      <p:sp>
        <p:nvSpPr>
          <p:cNvPr id="41987" name="Rectangle 3"/>
          <p:cNvSpPr>
            <a:spLocks noGrp="1" noChangeArrowheads="1"/>
          </p:cNvSpPr>
          <p:nvPr>
            <p:ph type="body" idx="1"/>
          </p:nvPr>
        </p:nvSpPr>
        <p:spPr/>
        <p:txBody>
          <a:bodyPr/>
          <a:lstStyle/>
          <a:p>
            <a:pPr eaLnBrk="1" hangingPunct="1"/>
            <a:r>
              <a:rPr lang="en-GB" altLang="en-US" sz="2400" dirty="0" smtClean="0">
                <a:latin typeface="Calibri" panose="020F0502020204030204" pitchFamily="34" charset="0"/>
                <a:cs typeface="Calibri" panose="020F0502020204030204" pitchFamily="34" charset="0"/>
              </a:rPr>
              <a:t>Figure 3 represents a </a:t>
            </a:r>
            <a:r>
              <a:rPr lang="en-GB" altLang="en-US" sz="2400" dirty="0" smtClean="0">
                <a:solidFill>
                  <a:srgbClr val="FFFF00"/>
                </a:solidFill>
                <a:latin typeface="Calibri" panose="020F0502020204030204" pitchFamily="34" charset="0"/>
                <a:cs typeface="Calibri" panose="020F0502020204030204" pitchFamily="34" charset="0"/>
              </a:rPr>
              <a:t>positively skewed </a:t>
            </a:r>
            <a:r>
              <a:rPr lang="en-GB" altLang="en-US" sz="2400" dirty="0" smtClean="0">
                <a:latin typeface="Calibri" panose="020F0502020204030204" pitchFamily="34" charset="0"/>
                <a:cs typeface="Calibri" panose="020F0502020204030204" pitchFamily="34" charset="0"/>
              </a:rPr>
              <a:t>distribution, with most of the scores being low, but with some scores spreading out towards the upper end of the distribution.</a:t>
            </a:r>
          </a:p>
        </p:txBody>
      </p:sp>
      <p:sp>
        <p:nvSpPr>
          <p:cNvPr id="43011" name="Line 4"/>
          <p:cNvSpPr>
            <a:spLocks noChangeShapeType="1"/>
          </p:cNvSpPr>
          <p:nvPr/>
        </p:nvSpPr>
        <p:spPr bwMode="auto">
          <a:xfrm>
            <a:off x="1835150" y="3716338"/>
            <a:ext cx="0" cy="2306637"/>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012" name="Freeform 5"/>
          <p:cNvSpPr>
            <a:spLocks/>
          </p:cNvSpPr>
          <p:nvPr/>
        </p:nvSpPr>
        <p:spPr bwMode="auto">
          <a:xfrm>
            <a:off x="1835150" y="6021388"/>
            <a:ext cx="4868863" cy="11112"/>
          </a:xfrm>
          <a:custGeom>
            <a:avLst/>
            <a:gdLst>
              <a:gd name="T0" fmla="*/ 0 w 3067"/>
              <a:gd name="T1" fmla="*/ 2147483647 h 7"/>
              <a:gd name="T2" fmla="*/ 2147483647 w 3067"/>
              <a:gd name="T3" fmla="*/ 0 h 7"/>
              <a:gd name="T4" fmla="*/ 0 60000 65536"/>
              <a:gd name="T5" fmla="*/ 0 60000 65536"/>
              <a:gd name="T6" fmla="*/ 0 w 3067"/>
              <a:gd name="T7" fmla="*/ 0 h 7"/>
              <a:gd name="T8" fmla="*/ 3067 w 3067"/>
              <a:gd name="T9" fmla="*/ 7 h 7"/>
            </a:gdLst>
            <a:ahLst/>
            <a:cxnLst>
              <a:cxn ang="T4">
                <a:pos x="T0" y="T1"/>
              </a:cxn>
              <a:cxn ang="T5">
                <a:pos x="T2" y="T3"/>
              </a:cxn>
            </a:cxnLst>
            <a:rect l="T6" t="T7" r="T8" b="T9"/>
            <a:pathLst>
              <a:path w="3067" h="7">
                <a:moveTo>
                  <a:pt x="0" y="7"/>
                </a:moveTo>
                <a:lnTo>
                  <a:pt x="3067" y="0"/>
                </a:lnTo>
              </a:path>
            </a:pathLst>
          </a:custGeom>
          <a:noFill/>
          <a:ln w="57150" cmpd="sng">
            <a:solidFill>
              <a:schemeClr val="tx1"/>
            </a:solidFill>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3013" name="Freeform 6"/>
          <p:cNvSpPr>
            <a:spLocks/>
          </p:cNvSpPr>
          <p:nvPr/>
        </p:nvSpPr>
        <p:spPr bwMode="auto">
          <a:xfrm>
            <a:off x="1835150" y="4006850"/>
            <a:ext cx="4819650" cy="1979613"/>
          </a:xfrm>
          <a:custGeom>
            <a:avLst/>
            <a:gdLst>
              <a:gd name="T0" fmla="*/ 0 w 3036"/>
              <a:gd name="T1" fmla="*/ 2147483647 h 1247"/>
              <a:gd name="T2" fmla="*/ 2147483647 w 3036"/>
              <a:gd name="T3" fmla="*/ 2147483647 h 1247"/>
              <a:gd name="T4" fmla="*/ 2147483647 w 3036"/>
              <a:gd name="T5" fmla="*/ 2147483647 h 1247"/>
              <a:gd name="T6" fmla="*/ 0 60000 65536"/>
              <a:gd name="T7" fmla="*/ 0 60000 65536"/>
              <a:gd name="T8" fmla="*/ 0 60000 65536"/>
              <a:gd name="T9" fmla="*/ 0 w 3036"/>
              <a:gd name="T10" fmla="*/ 0 h 1247"/>
              <a:gd name="T11" fmla="*/ 3036 w 3036"/>
              <a:gd name="T12" fmla="*/ 1247 h 1247"/>
            </a:gdLst>
            <a:ahLst/>
            <a:cxnLst>
              <a:cxn ang="T6">
                <a:pos x="T0" y="T1"/>
              </a:cxn>
              <a:cxn ang="T7">
                <a:pos x="T2" y="T3"/>
              </a:cxn>
              <a:cxn ang="T8">
                <a:pos x="T4" y="T5"/>
              </a:cxn>
            </a:cxnLst>
            <a:rect l="T9" t="T10" r="T11" b="T12"/>
            <a:pathLst>
              <a:path w="3036" h="1247">
                <a:moveTo>
                  <a:pt x="0" y="1218"/>
                </a:moveTo>
                <a:cubicBezTo>
                  <a:pt x="138" y="1016"/>
                  <a:pt x="320" y="0"/>
                  <a:pt x="826" y="5"/>
                </a:cubicBezTo>
                <a:cubicBezTo>
                  <a:pt x="1332" y="10"/>
                  <a:pt x="2576" y="988"/>
                  <a:pt x="3036" y="1247"/>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3014" name="Text Box 7"/>
          <p:cNvSpPr txBox="1">
            <a:spLocks noChangeArrowheads="1"/>
          </p:cNvSpPr>
          <p:nvPr/>
        </p:nvSpPr>
        <p:spPr bwMode="auto">
          <a:xfrm rot="-5400000">
            <a:off x="114300" y="4181476"/>
            <a:ext cx="17287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spcBef>
                <a:spcPct val="50000"/>
              </a:spcBef>
            </a:pPr>
            <a:r>
              <a:rPr lang="en-GB" altLang="en-US" sz="1800">
                <a:latin typeface="Times New Roman" panose="02020603050405020304" pitchFamily="18" charset="0"/>
              </a:rPr>
              <a:t>Frequency</a:t>
            </a:r>
          </a:p>
        </p:txBody>
      </p:sp>
      <p:sp>
        <p:nvSpPr>
          <p:cNvPr id="43015" name="Text Box 8"/>
          <p:cNvSpPr txBox="1">
            <a:spLocks noChangeArrowheads="1"/>
          </p:cNvSpPr>
          <p:nvPr/>
        </p:nvSpPr>
        <p:spPr bwMode="auto">
          <a:xfrm>
            <a:off x="2411413" y="6308725"/>
            <a:ext cx="40322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spcBef>
                <a:spcPct val="50000"/>
              </a:spcBef>
            </a:pPr>
            <a:r>
              <a:rPr lang="en-GB" altLang="en-US">
                <a:latin typeface="Times New Roman" panose="02020603050405020304" pitchFamily="18" charset="0"/>
              </a:rPr>
              <a:t>Fig. 3 Positive skewing </a:t>
            </a:r>
          </a:p>
        </p:txBody>
      </p:sp>
    </p:spTree>
    <p:extLst>
      <p:ext uri="{BB962C8B-B14F-4D97-AF65-F5344CB8AC3E}">
        <p14:creationId xmlns:p14="http://schemas.microsoft.com/office/powerpoint/2010/main" val="36159729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3568" y="116632"/>
            <a:ext cx="7772400" cy="914400"/>
          </a:xfrm>
        </p:spPr>
        <p:txBody>
          <a:bodyPr/>
          <a:lstStyle/>
          <a:p>
            <a:pPr eaLnBrk="1" fontAlgn="auto" hangingPunct="1">
              <a:spcAft>
                <a:spcPts val="0"/>
              </a:spcAft>
              <a:defRPr/>
            </a:pPr>
            <a:r>
              <a:rPr lang="en-GB" dirty="0" smtClean="0"/>
              <a:t>Plotting Data</a:t>
            </a:r>
            <a:endParaRPr lang="en-GB" dirty="0"/>
          </a:p>
        </p:txBody>
      </p:sp>
      <p:sp>
        <p:nvSpPr>
          <p:cNvPr id="5" name="Content Placeholder 4"/>
          <p:cNvSpPr>
            <a:spLocks noGrp="1"/>
          </p:cNvSpPr>
          <p:nvPr>
            <p:ph idx="1"/>
          </p:nvPr>
        </p:nvSpPr>
        <p:spPr>
          <a:xfrm>
            <a:off x="467544" y="836712"/>
            <a:ext cx="8496944" cy="5043488"/>
          </a:xfrm>
        </p:spPr>
        <p:txBody>
          <a:bodyPr>
            <a:noAutofit/>
          </a:bodyPr>
          <a:lstStyle/>
          <a:p>
            <a:pPr marL="548640" indent="-411480" eaLnBrk="1" fontAlgn="auto" hangingPunct="1">
              <a:spcAft>
                <a:spcPts val="0"/>
              </a:spcAft>
              <a:buClr>
                <a:schemeClr val="tx1">
                  <a:shade val="95000"/>
                </a:schemeClr>
              </a:buClr>
              <a:buFont typeface="Wingdings 2"/>
              <a:buChar char=""/>
              <a:defRPr/>
            </a:pPr>
            <a:r>
              <a:rPr lang="en-GB" sz="1600" dirty="0" smtClean="0">
                <a:solidFill>
                  <a:srgbClr val="FFFF00"/>
                </a:solidFill>
              </a:rPr>
              <a:t>Introduction</a:t>
            </a:r>
          </a:p>
          <a:p>
            <a:pPr marL="548640" indent="-411480" eaLnBrk="1" fontAlgn="auto" hangingPunct="1">
              <a:spcAft>
                <a:spcPts val="0"/>
              </a:spcAft>
              <a:buClr>
                <a:schemeClr val="tx1">
                  <a:shade val="95000"/>
                </a:schemeClr>
              </a:buClr>
              <a:buFont typeface="Wingdings 2"/>
              <a:buChar char=""/>
              <a:defRPr/>
            </a:pPr>
            <a:r>
              <a:rPr lang="en-GB" sz="1600" dirty="0" err="1" smtClean="0">
                <a:solidFill>
                  <a:srgbClr val="FFFF00"/>
                </a:solidFill>
              </a:rPr>
              <a:t>Bigwood</a:t>
            </a:r>
            <a:r>
              <a:rPr lang="en-GB" sz="1600" dirty="0" smtClean="0">
                <a:solidFill>
                  <a:srgbClr val="FFFF00"/>
                </a:solidFill>
              </a:rPr>
              <a:t>, S. &amp; Spore, M. (2013) Presenting numbers, tables and charts.  Oxford University Press (</a:t>
            </a:r>
            <a:r>
              <a:rPr lang="en-GB" sz="1600" dirty="0" err="1" smtClean="0">
                <a:solidFill>
                  <a:srgbClr val="FFFF00"/>
                </a:solidFill>
              </a:rPr>
              <a:t>Classmark</a:t>
            </a:r>
            <a:r>
              <a:rPr lang="en-GB" sz="1600" dirty="0" smtClean="0">
                <a:solidFill>
                  <a:srgbClr val="FFFF00"/>
                </a:solidFill>
              </a:rPr>
              <a:t> 808.021 PRE)</a:t>
            </a:r>
          </a:p>
          <a:p>
            <a:pPr marL="877824" lvl="1" indent="-411480">
              <a:buClr>
                <a:schemeClr val="tx1">
                  <a:shade val="95000"/>
                </a:schemeClr>
              </a:buClr>
              <a:buFont typeface="Wingdings 2"/>
              <a:buChar char=""/>
              <a:defRPr/>
            </a:pPr>
            <a:r>
              <a:rPr lang="en-GB" sz="1600" dirty="0" smtClean="0"/>
              <a:t>This is an excellent summary text of how to present data and is a very important text for your dissertations.</a:t>
            </a:r>
          </a:p>
          <a:p>
            <a:pPr marL="548640" indent="-411480">
              <a:buClr>
                <a:schemeClr val="tx1">
                  <a:shade val="95000"/>
                </a:schemeClr>
              </a:buClr>
              <a:buFont typeface="Wingdings 2"/>
              <a:buChar char=""/>
              <a:defRPr/>
            </a:pPr>
            <a:r>
              <a:rPr lang="en-GB" sz="1600" dirty="0" smtClean="0">
                <a:solidFill>
                  <a:srgbClr val="FFFF00"/>
                </a:solidFill>
              </a:rPr>
              <a:t>Imagine this hypothetical set of data.</a:t>
            </a:r>
          </a:p>
          <a:p>
            <a:pPr marL="877824" lvl="1" indent="-411480">
              <a:buClr>
                <a:schemeClr val="tx1">
                  <a:shade val="95000"/>
                </a:schemeClr>
              </a:buClr>
              <a:buFont typeface="Wingdings 2"/>
              <a:buChar char=""/>
              <a:defRPr/>
            </a:pPr>
            <a:r>
              <a:rPr lang="en-GB" sz="1600" dirty="0" smtClean="0"/>
              <a:t> Little Bustard </a:t>
            </a:r>
            <a:r>
              <a:rPr lang="en-GB" sz="1600" i="1" dirty="0" err="1" smtClean="0"/>
              <a:t>Tetrax</a:t>
            </a:r>
            <a:r>
              <a:rPr lang="en-GB" sz="1600" i="1" dirty="0" smtClean="0"/>
              <a:t> </a:t>
            </a:r>
            <a:r>
              <a:rPr lang="en-GB" sz="1600" i="1" dirty="0" err="1" smtClean="0"/>
              <a:t>tetrax</a:t>
            </a:r>
            <a:r>
              <a:rPr lang="en-GB" sz="1600" i="1" dirty="0" smtClean="0"/>
              <a:t> </a:t>
            </a:r>
            <a:r>
              <a:rPr lang="en-GB" sz="1600" dirty="0" smtClean="0"/>
              <a:t>weights in Kg Spain</a:t>
            </a:r>
          </a:p>
          <a:p>
            <a:pPr marL="877824" lvl="1" indent="-411480">
              <a:buClr>
                <a:schemeClr val="tx1">
                  <a:shade val="95000"/>
                </a:schemeClr>
              </a:buClr>
              <a:buFont typeface="Wingdings 2"/>
              <a:buChar char=""/>
              <a:defRPr/>
            </a:pPr>
            <a:endParaRPr lang="en-GB" sz="1600" dirty="0" smtClean="0"/>
          </a:p>
          <a:p>
            <a:pPr marL="1124712" lvl="2" indent="-283464">
              <a:buFont typeface="Wingdings 2"/>
              <a:buChar char=""/>
              <a:defRPr/>
            </a:pPr>
            <a:r>
              <a:rPr lang="en-GB" sz="1600" dirty="0" smtClean="0"/>
              <a:t> </a:t>
            </a:r>
            <a:r>
              <a:rPr lang="en-GB" sz="1600" dirty="0" smtClean="0">
                <a:solidFill>
                  <a:srgbClr val="FFFF00"/>
                </a:solidFill>
              </a:rPr>
              <a:t>0.9  0.9  0.7  0.8  0.7  1.0  0.8  0.8  0.9  0.7  1.2  0.6  0.5 0.8  1.0  1.0  0.8  0.6  0.8</a:t>
            </a:r>
            <a:endParaRPr lang="en-GB" sz="1600" dirty="0" smtClean="0"/>
          </a:p>
          <a:p>
            <a:pPr marL="877824" lvl="1" indent="-411480">
              <a:buClr>
                <a:schemeClr val="tx1">
                  <a:shade val="95000"/>
                </a:schemeClr>
              </a:buClr>
              <a:buFont typeface="Wingdings 2"/>
              <a:buChar char=""/>
              <a:defRPr/>
            </a:pPr>
            <a:r>
              <a:rPr lang="en-GB" sz="1600" dirty="0" smtClean="0"/>
              <a:t>This data can be presented in a tabular or graphical form to make its interpretation easier.  Statistical tests can then be used to reduce the data into a smaller but representative form.</a:t>
            </a:r>
          </a:p>
          <a:p>
            <a:pPr marL="548640" indent="-411480" eaLnBrk="1" fontAlgn="auto" hangingPunct="1">
              <a:spcAft>
                <a:spcPts val="0"/>
              </a:spcAft>
              <a:buClr>
                <a:schemeClr val="tx1">
                  <a:shade val="95000"/>
                </a:schemeClr>
              </a:buClr>
              <a:buFont typeface="Wingdings 2"/>
              <a:buChar char=""/>
              <a:defRPr/>
            </a:pPr>
            <a:r>
              <a:rPr lang="en-GB" sz="1600" b="1" dirty="0" smtClean="0">
                <a:solidFill>
                  <a:srgbClr val="FFFF00"/>
                </a:solidFill>
              </a:rPr>
              <a:t>Frequency tables</a:t>
            </a:r>
            <a:r>
              <a:rPr lang="en-GB" sz="1600" b="1" dirty="0" smtClean="0"/>
              <a:t>								</a:t>
            </a:r>
            <a:endParaRPr lang="en-GB" sz="1600" dirty="0" smtClean="0"/>
          </a:p>
          <a:p>
            <a:pPr marL="877824" lvl="1" indent="-411480">
              <a:buClr>
                <a:schemeClr val="tx1">
                  <a:shade val="95000"/>
                </a:schemeClr>
              </a:buClr>
              <a:buFont typeface="Wingdings 2"/>
              <a:buChar char=""/>
              <a:defRPr/>
            </a:pPr>
            <a:r>
              <a:rPr lang="en-GB" sz="1600" dirty="0" smtClean="0"/>
              <a:t>x = data value </a:t>
            </a:r>
          </a:p>
          <a:p>
            <a:pPr marL="877824" lvl="1" indent="-411480">
              <a:buClr>
                <a:schemeClr val="tx1">
                  <a:shade val="95000"/>
                </a:schemeClr>
              </a:buClr>
              <a:buFont typeface="Wingdings 2"/>
              <a:buChar char=""/>
              <a:defRPr/>
            </a:pPr>
            <a:r>
              <a:rPr lang="en-GB" sz="1600" dirty="0" smtClean="0"/>
              <a:t>f = frequency</a:t>
            </a:r>
          </a:p>
          <a:p>
            <a:pPr marL="877824" lvl="1" indent="-411480">
              <a:buClr>
                <a:schemeClr val="tx1">
                  <a:shade val="95000"/>
                </a:schemeClr>
              </a:buClr>
              <a:buFont typeface="Wingdings 2"/>
              <a:buChar char=""/>
              <a:defRPr/>
            </a:pPr>
            <a:r>
              <a:rPr lang="en-GB" sz="1600" dirty="0" smtClean="0"/>
              <a:t>n = Sample size </a:t>
            </a:r>
          </a:p>
          <a:p>
            <a:pPr marL="877824" lvl="1" indent="-411480">
              <a:buClr>
                <a:schemeClr val="tx1">
                  <a:shade val="95000"/>
                </a:schemeClr>
              </a:buClr>
              <a:buFont typeface="Wingdings 2"/>
              <a:buChar char=""/>
              <a:defRPr/>
            </a:pPr>
            <a:r>
              <a:rPr lang="en-GB" sz="1600" dirty="0" smtClean="0"/>
              <a:t>Spread combine data into classes of equal size (Boundaries should be mutually exclusive (don’t overlap)</a:t>
            </a:r>
          </a:p>
          <a:p>
            <a:pPr marL="877824" lvl="1" indent="-411480">
              <a:buClr>
                <a:schemeClr val="tx1">
                  <a:shade val="95000"/>
                </a:schemeClr>
              </a:buClr>
              <a:buFont typeface="Wingdings 2"/>
              <a:buChar char=""/>
              <a:defRPr/>
            </a:pPr>
            <a:r>
              <a:rPr lang="en-GB" sz="1600" i="1" dirty="0" smtClean="0">
                <a:solidFill>
                  <a:srgbClr val="FFFF00"/>
                </a:solidFill>
              </a:rPr>
              <a:t>Ex 1</a:t>
            </a:r>
            <a:r>
              <a:rPr lang="en-GB" sz="1600" dirty="0" smtClean="0">
                <a:solidFill>
                  <a:srgbClr val="FFFF00"/>
                </a:solidFill>
              </a:rPr>
              <a:t>   </a:t>
            </a:r>
            <a:r>
              <a:rPr lang="en-GB" sz="1600" i="1" dirty="0" smtClean="0">
                <a:solidFill>
                  <a:srgbClr val="FFFF00"/>
                </a:solidFill>
              </a:rPr>
              <a:t>Construct a FT of the above values and one of classes</a:t>
            </a:r>
            <a:r>
              <a:rPr lang="en-GB" sz="1600" i="1" dirty="0" smtClean="0"/>
              <a:t>.</a:t>
            </a:r>
            <a:endParaRPr lang="en-GB" sz="1600" dirty="0" smtClean="0"/>
          </a:p>
          <a:p>
            <a:pPr marL="548640" indent="-411480" eaLnBrk="1" fontAlgn="auto" hangingPunct="1">
              <a:spcAft>
                <a:spcPts val="0"/>
              </a:spcAft>
              <a:buClr>
                <a:schemeClr val="tx1">
                  <a:shade val="95000"/>
                </a:schemeClr>
              </a:buClr>
              <a:buFont typeface="Wingdings 2"/>
              <a:buChar char=""/>
              <a:defRPr/>
            </a:pPr>
            <a:endParaRPr lang="en-GB" sz="600" dirty="0" smtClean="0"/>
          </a:p>
          <a:p>
            <a:pPr marL="548640" indent="-411480" eaLnBrk="1" fontAlgn="auto" hangingPunct="1">
              <a:spcAft>
                <a:spcPts val="0"/>
              </a:spcAft>
              <a:buClr>
                <a:schemeClr val="tx1">
                  <a:shade val="95000"/>
                </a:schemeClr>
              </a:buClr>
              <a:buFont typeface="Wingdings 2"/>
              <a:buChar char=""/>
              <a:defRPr/>
            </a:pPr>
            <a:endParaRPr lang="en-GB" sz="800" dirty="0"/>
          </a:p>
        </p:txBody>
      </p:sp>
      <p:sp>
        <p:nvSpPr>
          <p:cNvPr id="6" name="Slide Number Placeholder 5"/>
          <p:cNvSpPr>
            <a:spLocks noGrp="1"/>
          </p:cNvSpPr>
          <p:nvPr>
            <p:ph type="sldNum" sz="quarter" idx="12"/>
          </p:nvPr>
        </p:nvSpPr>
        <p:spPr/>
        <p:txBody>
          <a:bodyPr/>
          <a:lstStyle/>
          <a:p>
            <a:pPr>
              <a:defRPr/>
            </a:pPr>
            <a:fld id="{AB9E1835-078E-40A1-8C6A-BF8B97D44ABA}" type="slidenum">
              <a:rPr lang="en-GB" smtClean="0"/>
              <a:pPr>
                <a:defRPr/>
              </a:pPr>
              <a:t>28</a:t>
            </a:fld>
            <a:endParaRPr lang="en-GB"/>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pPr eaLnBrk="1" fontAlgn="auto" hangingPunct="1">
              <a:spcAft>
                <a:spcPts val="0"/>
              </a:spcAft>
              <a:defRPr/>
            </a:pPr>
            <a:r>
              <a:rPr lang="en-GB" dirty="0" smtClean="0"/>
              <a:t>Answer Exercise 1</a:t>
            </a:r>
            <a:endParaRPr lang="en-GB" dirty="0"/>
          </a:p>
        </p:txBody>
      </p:sp>
      <p:graphicFrame>
        <p:nvGraphicFramePr>
          <p:cNvPr id="10" name="Content Placeholder 9"/>
          <p:cNvGraphicFramePr>
            <a:graphicFrameLocks noGrp="1"/>
          </p:cNvGraphicFramePr>
          <p:nvPr>
            <p:ph idx="1"/>
          </p:nvPr>
        </p:nvGraphicFramePr>
        <p:xfrm>
          <a:off x="914400" y="1784350"/>
          <a:ext cx="7772400" cy="4889520"/>
        </p:xfrm>
        <a:graphic>
          <a:graphicData uri="http://schemas.openxmlformats.org/drawingml/2006/table">
            <a:tbl>
              <a:tblPr firstRow="1" bandRow="1">
                <a:tableStyleId>{5C22544A-7EE6-4342-B048-85BDC9FD1C3A}</a:tableStyleId>
              </a:tblPr>
              <a:tblGrid>
                <a:gridCol w="194310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488952">
                <a:tc>
                  <a:txBody>
                    <a:bodyPr/>
                    <a:lstStyle/>
                    <a:p>
                      <a:pPr algn="ctr">
                        <a:spcAft>
                          <a:spcPts val="0"/>
                        </a:spcAft>
                      </a:pPr>
                      <a:r>
                        <a:rPr lang="en-GB" sz="2400" b="1" dirty="0">
                          <a:latin typeface="Times New Roman"/>
                          <a:ea typeface="Times New Roman"/>
                        </a:rPr>
                        <a:t>x</a:t>
                      </a:r>
                      <a:endParaRPr lang="en-GB" sz="2400" dirty="0">
                        <a:latin typeface="Times New Roman"/>
                        <a:ea typeface="Times New Roman"/>
                      </a:endParaRPr>
                    </a:p>
                  </a:txBody>
                  <a:tcPr marL="64770" marR="64770" marT="0" marB="0"/>
                </a:tc>
                <a:tc>
                  <a:txBody>
                    <a:bodyPr/>
                    <a:lstStyle/>
                    <a:p>
                      <a:pPr algn="ctr">
                        <a:spcAft>
                          <a:spcPts val="0"/>
                        </a:spcAft>
                      </a:pPr>
                      <a:r>
                        <a:rPr lang="en-GB" sz="2400" b="1" dirty="0">
                          <a:latin typeface="Times New Roman"/>
                          <a:ea typeface="Times New Roman"/>
                        </a:rPr>
                        <a:t>f</a:t>
                      </a:r>
                      <a:endParaRPr lang="en-GB" sz="2400" dirty="0">
                        <a:latin typeface="Times New Roman"/>
                        <a:ea typeface="Times New Roman"/>
                      </a:endParaRPr>
                    </a:p>
                  </a:txBody>
                  <a:tcPr marL="64770" marR="64770" marT="0" marB="0"/>
                </a:tc>
                <a:tc>
                  <a:txBody>
                    <a:bodyPr/>
                    <a:lstStyle/>
                    <a:p>
                      <a:pPr algn="ctr">
                        <a:spcAft>
                          <a:spcPts val="0"/>
                        </a:spcAft>
                      </a:pPr>
                      <a:r>
                        <a:rPr lang="en-GB" sz="2400" b="1" dirty="0">
                          <a:latin typeface="Times New Roman"/>
                          <a:ea typeface="Times New Roman"/>
                        </a:rPr>
                        <a:t>x</a:t>
                      </a:r>
                      <a:endParaRPr lang="en-GB" sz="2400" dirty="0">
                        <a:latin typeface="Times New Roman"/>
                        <a:ea typeface="Times New Roman"/>
                      </a:endParaRPr>
                    </a:p>
                  </a:txBody>
                  <a:tcPr marL="64770" marR="64770" marT="0" marB="0"/>
                </a:tc>
                <a:tc>
                  <a:txBody>
                    <a:bodyPr/>
                    <a:lstStyle/>
                    <a:p>
                      <a:pPr algn="ctr">
                        <a:spcAft>
                          <a:spcPts val="0"/>
                        </a:spcAft>
                      </a:pPr>
                      <a:r>
                        <a:rPr lang="en-GB" sz="2400" b="1" dirty="0">
                          <a:latin typeface="Times New Roman"/>
                          <a:ea typeface="Times New Roman"/>
                        </a:rPr>
                        <a:t>f</a:t>
                      </a:r>
                      <a:endParaRPr lang="en-GB" sz="2400" dirty="0">
                        <a:latin typeface="Times New Roman"/>
                        <a:ea typeface="Times New Roman"/>
                      </a:endParaRPr>
                    </a:p>
                  </a:txBody>
                  <a:tcPr marL="64770" marR="64770" marT="0" marB="0"/>
                </a:tc>
                <a:extLst>
                  <a:ext uri="{0D108BD9-81ED-4DB2-BD59-A6C34878D82A}">
                    <a16:rowId xmlns:a16="http://schemas.microsoft.com/office/drawing/2014/main" val="10000"/>
                  </a:ext>
                </a:extLst>
              </a:tr>
              <a:tr h="488952">
                <a:tc>
                  <a:txBody>
                    <a:bodyPr/>
                    <a:lstStyle/>
                    <a:p>
                      <a:pPr algn="ctr">
                        <a:spcAft>
                          <a:spcPts val="0"/>
                        </a:spcAft>
                      </a:pPr>
                      <a:r>
                        <a:rPr lang="en-GB" sz="2000" dirty="0">
                          <a:latin typeface="Times New Roman"/>
                          <a:ea typeface="Times New Roman"/>
                        </a:rPr>
                        <a:t>0.5</a:t>
                      </a:r>
                    </a:p>
                  </a:txBody>
                  <a:tcPr marL="64770" marR="64770" marT="0" marB="0"/>
                </a:tc>
                <a:tc>
                  <a:txBody>
                    <a:bodyPr/>
                    <a:lstStyle/>
                    <a:p>
                      <a:pPr algn="ctr">
                        <a:spcAft>
                          <a:spcPts val="0"/>
                        </a:spcAft>
                      </a:pPr>
                      <a:r>
                        <a:rPr lang="en-GB" sz="2000">
                          <a:latin typeface="Times New Roman"/>
                          <a:ea typeface="Times New Roman"/>
                        </a:rPr>
                        <a:t>1</a:t>
                      </a:r>
                    </a:p>
                  </a:txBody>
                  <a:tcPr marL="64770" marR="64770" marT="0" marB="0"/>
                </a:tc>
                <a:tc>
                  <a:txBody>
                    <a:bodyPr/>
                    <a:lstStyle/>
                    <a:p>
                      <a:pPr algn="ctr">
                        <a:spcAft>
                          <a:spcPts val="0"/>
                        </a:spcAft>
                      </a:pPr>
                      <a:r>
                        <a:rPr lang="en-GB" sz="2000">
                          <a:latin typeface="Times New Roman"/>
                          <a:ea typeface="Times New Roman"/>
                        </a:rPr>
                        <a:t>0.40-0.49</a:t>
                      </a:r>
                    </a:p>
                  </a:txBody>
                  <a:tcPr marL="64770" marR="64770"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Times New Roman"/>
                          <a:ea typeface="Times New Roman"/>
                        </a:rPr>
                        <a:t>0</a:t>
                      </a:r>
                    </a:p>
                  </a:txBody>
                  <a:tcPr marL="64770" marR="64770" marT="0" marB="0"/>
                </a:tc>
                <a:extLst>
                  <a:ext uri="{0D108BD9-81ED-4DB2-BD59-A6C34878D82A}">
                    <a16:rowId xmlns:a16="http://schemas.microsoft.com/office/drawing/2014/main" val="10001"/>
                  </a:ext>
                </a:extLst>
              </a:tr>
              <a:tr h="488952">
                <a:tc>
                  <a:txBody>
                    <a:bodyPr/>
                    <a:lstStyle/>
                    <a:p>
                      <a:pPr algn="ctr">
                        <a:spcAft>
                          <a:spcPts val="0"/>
                        </a:spcAft>
                      </a:pPr>
                      <a:r>
                        <a:rPr lang="en-GB" sz="2000">
                          <a:latin typeface="Times New Roman"/>
                          <a:ea typeface="Times New Roman"/>
                        </a:rPr>
                        <a:t>0.6</a:t>
                      </a:r>
                    </a:p>
                  </a:txBody>
                  <a:tcPr marL="64770" marR="64770" marT="0" marB="0"/>
                </a:tc>
                <a:tc>
                  <a:txBody>
                    <a:bodyPr/>
                    <a:lstStyle/>
                    <a:p>
                      <a:pPr algn="ctr">
                        <a:spcAft>
                          <a:spcPts val="0"/>
                        </a:spcAft>
                      </a:pPr>
                      <a:r>
                        <a:rPr lang="en-GB" sz="2000" dirty="0">
                          <a:latin typeface="Times New Roman"/>
                          <a:ea typeface="Times New Roman"/>
                        </a:rPr>
                        <a:t>2</a:t>
                      </a:r>
                    </a:p>
                  </a:txBody>
                  <a:tcPr marL="64770" marR="64770" marT="0" marB="0"/>
                </a:tc>
                <a:tc>
                  <a:txBody>
                    <a:bodyPr/>
                    <a:lstStyle/>
                    <a:p>
                      <a:pPr algn="ctr">
                        <a:spcAft>
                          <a:spcPts val="0"/>
                        </a:spcAft>
                      </a:pPr>
                      <a:r>
                        <a:rPr lang="en-GB" sz="2000">
                          <a:latin typeface="Times New Roman"/>
                          <a:ea typeface="Times New Roman"/>
                        </a:rPr>
                        <a:t>0.50-0.59</a:t>
                      </a:r>
                    </a:p>
                  </a:txBody>
                  <a:tcPr marL="64770" marR="64770" marT="0" marB="0"/>
                </a:tc>
                <a:tc>
                  <a:txBody>
                    <a:bodyPr/>
                    <a:lstStyle/>
                    <a:p>
                      <a:pPr algn="ctr">
                        <a:spcAft>
                          <a:spcPts val="0"/>
                        </a:spcAft>
                      </a:pPr>
                      <a:r>
                        <a:rPr lang="en-GB" sz="2000" dirty="0">
                          <a:latin typeface="Times New Roman"/>
                          <a:ea typeface="Times New Roman"/>
                        </a:rPr>
                        <a:t>1</a:t>
                      </a:r>
                    </a:p>
                  </a:txBody>
                  <a:tcPr marL="64770" marR="64770" marT="0" marB="0"/>
                </a:tc>
                <a:extLst>
                  <a:ext uri="{0D108BD9-81ED-4DB2-BD59-A6C34878D82A}">
                    <a16:rowId xmlns:a16="http://schemas.microsoft.com/office/drawing/2014/main" val="10002"/>
                  </a:ext>
                </a:extLst>
              </a:tr>
              <a:tr h="488952">
                <a:tc>
                  <a:txBody>
                    <a:bodyPr/>
                    <a:lstStyle/>
                    <a:p>
                      <a:pPr algn="ctr">
                        <a:spcAft>
                          <a:spcPts val="0"/>
                        </a:spcAft>
                      </a:pPr>
                      <a:r>
                        <a:rPr lang="en-GB" sz="2000">
                          <a:latin typeface="Times New Roman"/>
                          <a:ea typeface="Times New Roman"/>
                        </a:rPr>
                        <a:t>0.7</a:t>
                      </a:r>
                    </a:p>
                  </a:txBody>
                  <a:tcPr marL="64770" marR="64770" marT="0" marB="0"/>
                </a:tc>
                <a:tc>
                  <a:txBody>
                    <a:bodyPr/>
                    <a:lstStyle/>
                    <a:p>
                      <a:pPr algn="ctr">
                        <a:spcAft>
                          <a:spcPts val="0"/>
                        </a:spcAft>
                      </a:pPr>
                      <a:r>
                        <a:rPr lang="en-GB" sz="2000" dirty="0">
                          <a:latin typeface="Times New Roman"/>
                          <a:ea typeface="Times New Roman"/>
                        </a:rPr>
                        <a:t>4</a:t>
                      </a:r>
                    </a:p>
                  </a:txBody>
                  <a:tcPr marL="64770" marR="64770" marT="0" marB="0"/>
                </a:tc>
                <a:tc>
                  <a:txBody>
                    <a:bodyPr/>
                    <a:lstStyle/>
                    <a:p>
                      <a:pPr algn="ctr">
                        <a:spcAft>
                          <a:spcPts val="0"/>
                        </a:spcAft>
                      </a:pPr>
                      <a:r>
                        <a:rPr lang="en-GB" sz="2000">
                          <a:latin typeface="Times New Roman"/>
                          <a:ea typeface="Times New Roman"/>
                        </a:rPr>
                        <a:t>0.60-0.69</a:t>
                      </a:r>
                    </a:p>
                  </a:txBody>
                  <a:tcPr marL="64770" marR="64770" marT="0" marB="0"/>
                </a:tc>
                <a:tc>
                  <a:txBody>
                    <a:bodyPr/>
                    <a:lstStyle/>
                    <a:p>
                      <a:pPr algn="ctr">
                        <a:spcAft>
                          <a:spcPts val="0"/>
                        </a:spcAft>
                      </a:pPr>
                      <a:r>
                        <a:rPr lang="en-GB" sz="2000" dirty="0">
                          <a:latin typeface="Times New Roman"/>
                          <a:ea typeface="Times New Roman"/>
                        </a:rPr>
                        <a:t>1</a:t>
                      </a:r>
                    </a:p>
                  </a:txBody>
                  <a:tcPr marL="64770" marR="64770" marT="0" marB="0"/>
                </a:tc>
                <a:extLst>
                  <a:ext uri="{0D108BD9-81ED-4DB2-BD59-A6C34878D82A}">
                    <a16:rowId xmlns:a16="http://schemas.microsoft.com/office/drawing/2014/main" val="10003"/>
                  </a:ext>
                </a:extLst>
              </a:tr>
              <a:tr h="488952">
                <a:tc>
                  <a:txBody>
                    <a:bodyPr/>
                    <a:lstStyle/>
                    <a:p>
                      <a:pPr algn="ctr">
                        <a:spcAft>
                          <a:spcPts val="0"/>
                        </a:spcAft>
                      </a:pPr>
                      <a:r>
                        <a:rPr lang="en-GB" sz="2000">
                          <a:latin typeface="Times New Roman"/>
                          <a:ea typeface="Times New Roman"/>
                        </a:rPr>
                        <a:t>0.8</a:t>
                      </a:r>
                    </a:p>
                  </a:txBody>
                  <a:tcPr marL="64770" marR="64770" marT="0" marB="0"/>
                </a:tc>
                <a:tc>
                  <a:txBody>
                    <a:bodyPr/>
                    <a:lstStyle/>
                    <a:p>
                      <a:pPr algn="ctr">
                        <a:spcAft>
                          <a:spcPts val="0"/>
                        </a:spcAft>
                      </a:pPr>
                      <a:r>
                        <a:rPr lang="en-GB" sz="2000" dirty="0">
                          <a:latin typeface="Times New Roman"/>
                          <a:ea typeface="Times New Roman"/>
                        </a:rPr>
                        <a:t>6</a:t>
                      </a:r>
                    </a:p>
                  </a:txBody>
                  <a:tcPr marL="64770" marR="64770" marT="0" marB="0"/>
                </a:tc>
                <a:tc>
                  <a:txBody>
                    <a:bodyPr/>
                    <a:lstStyle/>
                    <a:p>
                      <a:pPr algn="ctr">
                        <a:spcAft>
                          <a:spcPts val="0"/>
                        </a:spcAft>
                      </a:pPr>
                      <a:r>
                        <a:rPr lang="en-GB" sz="2000" dirty="0">
                          <a:latin typeface="Times New Roman"/>
                          <a:ea typeface="Times New Roman"/>
                        </a:rPr>
                        <a:t>0.70-0.79</a:t>
                      </a:r>
                    </a:p>
                  </a:txBody>
                  <a:tcPr marL="64770" marR="64770" marT="0" marB="0"/>
                </a:tc>
                <a:tc>
                  <a:txBody>
                    <a:bodyPr/>
                    <a:lstStyle/>
                    <a:p>
                      <a:pPr algn="ctr">
                        <a:spcAft>
                          <a:spcPts val="0"/>
                        </a:spcAft>
                      </a:pPr>
                      <a:r>
                        <a:rPr lang="en-GB" sz="2000" dirty="0">
                          <a:latin typeface="Times New Roman"/>
                          <a:ea typeface="Times New Roman"/>
                        </a:rPr>
                        <a:t>2</a:t>
                      </a:r>
                    </a:p>
                  </a:txBody>
                  <a:tcPr marL="64770" marR="64770" marT="0" marB="0"/>
                </a:tc>
                <a:extLst>
                  <a:ext uri="{0D108BD9-81ED-4DB2-BD59-A6C34878D82A}">
                    <a16:rowId xmlns:a16="http://schemas.microsoft.com/office/drawing/2014/main" val="10004"/>
                  </a:ext>
                </a:extLst>
              </a:tr>
              <a:tr h="488952">
                <a:tc>
                  <a:txBody>
                    <a:bodyPr/>
                    <a:lstStyle/>
                    <a:p>
                      <a:pPr algn="ctr">
                        <a:spcAft>
                          <a:spcPts val="0"/>
                        </a:spcAft>
                      </a:pPr>
                      <a:r>
                        <a:rPr lang="en-GB" sz="2000">
                          <a:latin typeface="Times New Roman"/>
                          <a:ea typeface="Times New Roman"/>
                        </a:rPr>
                        <a:t>0.9</a:t>
                      </a:r>
                    </a:p>
                  </a:txBody>
                  <a:tcPr marL="64770" marR="64770" marT="0" marB="0"/>
                </a:tc>
                <a:tc>
                  <a:txBody>
                    <a:bodyPr/>
                    <a:lstStyle/>
                    <a:p>
                      <a:pPr algn="ctr">
                        <a:spcAft>
                          <a:spcPts val="0"/>
                        </a:spcAft>
                      </a:pPr>
                      <a:r>
                        <a:rPr lang="en-GB" sz="2000">
                          <a:latin typeface="Times New Roman"/>
                          <a:ea typeface="Times New Roman"/>
                        </a:rPr>
                        <a:t>3</a:t>
                      </a:r>
                    </a:p>
                  </a:txBody>
                  <a:tcPr marL="64770" marR="64770" marT="0" marB="0"/>
                </a:tc>
                <a:tc>
                  <a:txBody>
                    <a:bodyPr/>
                    <a:lstStyle/>
                    <a:p>
                      <a:pPr algn="ctr">
                        <a:spcAft>
                          <a:spcPts val="0"/>
                        </a:spcAft>
                      </a:pPr>
                      <a:r>
                        <a:rPr lang="en-GB" sz="2000" dirty="0">
                          <a:latin typeface="Times New Roman"/>
                          <a:ea typeface="Times New Roman"/>
                        </a:rPr>
                        <a:t>0.80-0.89</a:t>
                      </a:r>
                    </a:p>
                  </a:txBody>
                  <a:tcPr marL="64770" marR="64770" marT="0" marB="0"/>
                </a:tc>
                <a:tc>
                  <a:txBody>
                    <a:bodyPr/>
                    <a:lstStyle/>
                    <a:p>
                      <a:pPr algn="ctr">
                        <a:spcAft>
                          <a:spcPts val="0"/>
                        </a:spcAft>
                      </a:pPr>
                      <a:r>
                        <a:rPr lang="en-GB" sz="2000" dirty="0">
                          <a:latin typeface="Times New Roman"/>
                          <a:ea typeface="Times New Roman"/>
                        </a:rPr>
                        <a:t>5</a:t>
                      </a:r>
                    </a:p>
                  </a:txBody>
                  <a:tcPr marL="64770" marR="64770" marT="0" marB="0"/>
                </a:tc>
                <a:extLst>
                  <a:ext uri="{0D108BD9-81ED-4DB2-BD59-A6C34878D82A}">
                    <a16:rowId xmlns:a16="http://schemas.microsoft.com/office/drawing/2014/main" val="10005"/>
                  </a:ext>
                </a:extLst>
              </a:tr>
              <a:tr h="488952">
                <a:tc>
                  <a:txBody>
                    <a:bodyPr/>
                    <a:lstStyle/>
                    <a:p>
                      <a:pPr algn="ctr">
                        <a:spcAft>
                          <a:spcPts val="0"/>
                        </a:spcAft>
                      </a:pPr>
                      <a:r>
                        <a:rPr lang="en-GB" sz="2000">
                          <a:latin typeface="Times New Roman"/>
                          <a:ea typeface="Times New Roman"/>
                        </a:rPr>
                        <a:t>1.0</a:t>
                      </a:r>
                    </a:p>
                  </a:txBody>
                  <a:tcPr marL="64770" marR="64770" marT="0" marB="0"/>
                </a:tc>
                <a:tc>
                  <a:txBody>
                    <a:bodyPr/>
                    <a:lstStyle/>
                    <a:p>
                      <a:pPr algn="ctr">
                        <a:spcAft>
                          <a:spcPts val="0"/>
                        </a:spcAft>
                      </a:pPr>
                      <a:r>
                        <a:rPr lang="en-GB" sz="2000">
                          <a:latin typeface="Times New Roman"/>
                          <a:ea typeface="Times New Roman"/>
                        </a:rPr>
                        <a:t>3</a:t>
                      </a:r>
                    </a:p>
                  </a:txBody>
                  <a:tcPr marL="64770" marR="64770" marT="0" marB="0"/>
                </a:tc>
                <a:tc>
                  <a:txBody>
                    <a:bodyPr/>
                    <a:lstStyle/>
                    <a:p>
                      <a:pPr algn="ctr">
                        <a:spcAft>
                          <a:spcPts val="0"/>
                        </a:spcAft>
                      </a:pPr>
                      <a:r>
                        <a:rPr lang="en-GB" sz="2000" dirty="0">
                          <a:latin typeface="Times New Roman"/>
                          <a:ea typeface="Times New Roman"/>
                        </a:rPr>
                        <a:t>0.90-0.99</a:t>
                      </a:r>
                    </a:p>
                  </a:txBody>
                  <a:tcPr marL="64770" marR="64770" marT="0" marB="0"/>
                </a:tc>
                <a:tc>
                  <a:txBody>
                    <a:bodyPr/>
                    <a:lstStyle/>
                    <a:p>
                      <a:pPr algn="ctr">
                        <a:spcAft>
                          <a:spcPts val="0"/>
                        </a:spcAft>
                      </a:pPr>
                      <a:r>
                        <a:rPr lang="en-GB" sz="2000" dirty="0">
                          <a:latin typeface="Times New Roman"/>
                          <a:ea typeface="Times New Roman"/>
                        </a:rPr>
                        <a:t>5</a:t>
                      </a:r>
                    </a:p>
                  </a:txBody>
                  <a:tcPr marL="64770" marR="64770" marT="0" marB="0"/>
                </a:tc>
                <a:extLst>
                  <a:ext uri="{0D108BD9-81ED-4DB2-BD59-A6C34878D82A}">
                    <a16:rowId xmlns:a16="http://schemas.microsoft.com/office/drawing/2014/main" val="10006"/>
                  </a:ext>
                </a:extLst>
              </a:tr>
              <a:tr h="488952">
                <a:tc>
                  <a:txBody>
                    <a:bodyPr/>
                    <a:lstStyle/>
                    <a:p>
                      <a:pPr algn="ctr">
                        <a:spcAft>
                          <a:spcPts val="0"/>
                        </a:spcAft>
                      </a:pPr>
                      <a:r>
                        <a:rPr lang="en-GB" sz="2000">
                          <a:latin typeface="Times New Roman"/>
                          <a:ea typeface="Times New Roman"/>
                        </a:rPr>
                        <a:t>1.1</a:t>
                      </a:r>
                    </a:p>
                  </a:txBody>
                  <a:tcPr marL="64770" marR="64770" marT="0" marB="0"/>
                </a:tc>
                <a:tc>
                  <a:txBody>
                    <a:bodyPr/>
                    <a:lstStyle/>
                    <a:p>
                      <a:pPr algn="ctr">
                        <a:spcAft>
                          <a:spcPts val="0"/>
                        </a:spcAft>
                      </a:pPr>
                      <a:r>
                        <a:rPr lang="en-GB" sz="2000">
                          <a:latin typeface="Times New Roman"/>
                          <a:ea typeface="Times New Roman"/>
                        </a:rPr>
                        <a:t>0</a:t>
                      </a:r>
                    </a:p>
                  </a:txBody>
                  <a:tcPr marL="64770" marR="64770" marT="0" marB="0"/>
                </a:tc>
                <a:tc>
                  <a:txBody>
                    <a:bodyPr/>
                    <a:lstStyle/>
                    <a:p>
                      <a:pPr algn="ctr">
                        <a:spcAft>
                          <a:spcPts val="0"/>
                        </a:spcAft>
                      </a:pPr>
                      <a:r>
                        <a:rPr lang="en-GB" sz="2000" dirty="0">
                          <a:latin typeface="Times New Roman"/>
                          <a:ea typeface="Times New Roman"/>
                        </a:rPr>
                        <a:t>1.00-1.09</a:t>
                      </a:r>
                    </a:p>
                  </a:txBody>
                  <a:tcPr marL="64770" marR="64770" marT="0" marB="0"/>
                </a:tc>
                <a:tc>
                  <a:txBody>
                    <a:bodyPr/>
                    <a:lstStyle/>
                    <a:p>
                      <a:pPr algn="ctr">
                        <a:spcAft>
                          <a:spcPts val="0"/>
                        </a:spcAft>
                      </a:pPr>
                      <a:r>
                        <a:rPr lang="en-GB" sz="2000" dirty="0">
                          <a:latin typeface="Times New Roman"/>
                          <a:ea typeface="Times New Roman"/>
                        </a:rPr>
                        <a:t>5</a:t>
                      </a:r>
                    </a:p>
                  </a:txBody>
                  <a:tcPr marL="64770" marR="64770" marT="0" marB="0"/>
                </a:tc>
                <a:extLst>
                  <a:ext uri="{0D108BD9-81ED-4DB2-BD59-A6C34878D82A}">
                    <a16:rowId xmlns:a16="http://schemas.microsoft.com/office/drawing/2014/main" val="10007"/>
                  </a:ext>
                </a:extLst>
              </a:tr>
              <a:tr h="488952">
                <a:tc>
                  <a:txBody>
                    <a:bodyPr/>
                    <a:lstStyle/>
                    <a:p>
                      <a:pPr algn="ctr">
                        <a:spcAft>
                          <a:spcPts val="0"/>
                        </a:spcAft>
                      </a:pPr>
                      <a:r>
                        <a:rPr lang="en-GB" sz="2000">
                          <a:latin typeface="Times New Roman"/>
                          <a:ea typeface="Times New Roman"/>
                        </a:rPr>
                        <a:t>1.2</a:t>
                      </a:r>
                    </a:p>
                  </a:txBody>
                  <a:tcPr marL="64770" marR="64770" marT="0" marB="0"/>
                </a:tc>
                <a:tc>
                  <a:txBody>
                    <a:bodyPr/>
                    <a:lstStyle/>
                    <a:p>
                      <a:pPr algn="ctr">
                        <a:spcAft>
                          <a:spcPts val="0"/>
                        </a:spcAft>
                      </a:pPr>
                      <a:r>
                        <a:rPr lang="en-GB" sz="2000">
                          <a:latin typeface="Times New Roman"/>
                          <a:ea typeface="Times New Roman"/>
                        </a:rPr>
                        <a:t>1</a:t>
                      </a:r>
                    </a:p>
                  </a:txBody>
                  <a:tcPr marL="64770" marR="64770" marT="0" marB="0"/>
                </a:tc>
                <a:tc>
                  <a:txBody>
                    <a:bodyPr/>
                    <a:lstStyle/>
                    <a:p>
                      <a:pPr algn="ctr">
                        <a:spcAft>
                          <a:spcPts val="0"/>
                        </a:spcAft>
                      </a:pPr>
                      <a:r>
                        <a:rPr lang="en-GB" sz="2000">
                          <a:latin typeface="Times New Roman"/>
                          <a:ea typeface="Times New Roman"/>
                        </a:rPr>
                        <a:t>1.10-1.19</a:t>
                      </a:r>
                    </a:p>
                  </a:txBody>
                  <a:tcPr marL="64770" marR="64770" marT="0" marB="0"/>
                </a:tc>
                <a:tc>
                  <a:txBody>
                    <a:bodyPr/>
                    <a:lstStyle/>
                    <a:p>
                      <a:pPr algn="ctr">
                        <a:spcAft>
                          <a:spcPts val="0"/>
                        </a:spcAft>
                      </a:pPr>
                      <a:r>
                        <a:rPr lang="en-GB" sz="2000" dirty="0">
                          <a:latin typeface="Times New Roman"/>
                          <a:ea typeface="Times New Roman"/>
                        </a:rPr>
                        <a:t>0</a:t>
                      </a:r>
                    </a:p>
                  </a:txBody>
                  <a:tcPr marL="64770" marR="64770" marT="0" marB="0"/>
                </a:tc>
                <a:extLst>
                  <a:ext uri="{0D108BD9-81ED-4DB2-BD59-A6C34878D82A}">
                    <a16:rowId xmlns:a16="http://schemas.microsoft.com/office/drawing/2014/main" val="10008"/>
                  </a:ext>
                </a:extLst>
              </a:tr>
              <a:tr h="488952">
                <a:tc>
                  <a:txBody>
                    <a:bodyPr/>
                    <a:lstStyle/>
                    <a:p>
                      <a:pPr algn="ctr">
                        <a:spcAft>
                          <a:spcPts val="0"/>
                        </a:spcAft>
                      </a:pPr>
                      <a:endParaRPr lang="en-GB" sz="2000">
                        <a:latin typeface="Times New Roman"/>
                        <a:ea typeface="Times New Roman"/>
                      </a:endParaRPr>
                    </a:p>
                  </a:txBody>
                  <a:tcPr marL="64770" marR="64770" marT="0" marB="0"/>
                </a:tc>
                <a:tc>
                  <a:txBody>
                    <a:bodyPr/>
                    <a:lstStyle/>
                    <a:p>
                      <a:pPr algn="ctr">
                        <a:spcAft>
                          <a:spcPts val="0"/>
                        </a:spcAft>
                      </a:pPr>
                      <a:endParaRPr lang="en-GB" sz="2000">
                        <a:latin typeface="Times New Roman"/>
                        <a:ea typeface="Times New Roman"/>
                      </a:endParaRPr>
                    </a:p>
                  </a:txBody>
                  <a:tcPr marL="64770" marR="64770" marT="0" marB="0"/>
                </a:tc>
                <a:tc>
                  <a:txBody>
                    <a:bodyPr/>
                    <a:lstStyle/>
                    <a:p>
                      <a:pPr algn="ctr">
                        <a:spcAft>
                          <a:spcPts val="0"/>
                        </a:spcAft>
                      </a:pPr>
                      <a:r>
                        <a:rPr lang="en-GB" sz="2000" dirty="0" smtClean="0">
                          <a:latin typeface="Times New Roman"/>
                          <a:ea typeface="Times New Roman"/>
                        </a:rPr>
                        <a:t>1.20-1.19</a:t>
                      </a:r>
                      <a:endParaRPr lang="en-GB" sz="2000" dirty="0">
                        <a:latin typeface="Times New Roman"/>
                        <a:ea typeface="Times New Roman"/>
                      </a:endParaRPr>
                    </a:p>
                  </a:txBody>
                  <a:tcPr marL="64770" marR="64770" marT="0" marB="0"/>
                </a:tc>
                <a:tc>
                  <a:txBody>
                    <a:bodyPr/>
                    <a:lstStyle/>
                    <a:p>
                      <a:pPr algn="ctr">
                        <a:spcAft>
                          <a:spcPts val="0"/>
                        </a:spcAft>
                      </a:pPr>
                      <a:r>
                        <a:rPr lang="en-GB" sz="2000" dirty="0" smtClean="0">
                          <a:latin typeface="Times New Roman"/>
                          <a:ea typeface="Times New Roman"/>
                        </a:rPr>
                        <a:t>1</a:t>
                      </a:r>
                    </a:p>
                  </a:txBody>
                  <a:tcPr marL="64770" marR="64770" marT="0" marB="0"/>
                </a:tc>
                <a:extLst>
                  <a:ext uri="{0D108BD9-81ED-4DB2-BD59-A6C34878D82A}">
                    <a16:rowId xmlns:a16="http://schemas.microsoft.com/office/drawing/2014/main" val="10009"/>
                  </a:ext>
                </a:extLst>
              </a:tr>
            </a:tbl>
          </a:graphicData>
        </a:graphic>
      </p:graphicFrame>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29</a:t>
            </a:fld>
            <a:endParaRPr lang="en-GB"/>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Frequency histograms</a:t>
            </a:r>
            <a:br>
              <a:rPr lang="en-GB" dirty="0" smtClean="0"/>
            </a:br>
            <a:endParaRPr lang="en-GB" dirty="0"/>
          </a:p>
        </p:txBody>
      </p:sp>
      <p:sp>
        <p:nvSpPr>
          <p:cNvPr id="6147" name="Content Placeholder 2"/>
          <p:cNvSpPr>
            <a:spLocks noGrp="1"/>
          </p:cNvSpPr>
          <p:nvPr>
            <p:ph idx="1"/>
          </p:nvPr>
        </p:nvSpPr>
        <p:spPr/>
        <p:txBody>
          <a:bodyPr>
            <a:normAutofit fontScale="92500"/>
          </a:bodyPr>
          <a:lstStyle/>
          <a:p>
            <a:pPr eaLnBrk="1" hangingPunct="1"/>
            <a:r>
              <a:rPr lang="en-GB" dirty="0" smtClean="0"/>
              <a:t>Graphically presents the data most frequent is the mode.  Helps assess symmetry and when plotted is called a frequency distribution.  Symmetry increases (generally) with sample size (normal distribution).  Many stats assume ND for their tests.  Positive and negative skew.  If there are 2 peaks it is called bimodal.  </a:t>
            </a:r>
          </a:p>
          <a:p>
            <a:pPr eaLnBrk="1" hangingPunct="1"/>
            <a:endParaRPr lang="en-GB" dirty="0" smtClean="0"/>
          </a:p>
          <a:p>
            <a:pPr eaLnBrk="1" hangingPunct="1"/>
            <a:r>
              <a:rPr lang="en-GB" i="1" dirty="0" smtClean="0">
                <a:solidFill>
                  <a:srgbClr val="FFFF00"/>
                </a:solidFill>
              </a:rPr>
              <a:t>Construct a histogram and frequency curve of the data.</a:t>
            </a:r>
            <a:endParaRPr lang="en-GB" dirty="0" smtClean="0">
              <a:solidFill>
                <a:srgbClr val="FFFF00"/>
              </a:solidFill>
            </a:endParaRPr>
          </a:p>
          <a:p>
            <a:pPr eaLnBrk="1" hangingPunct="1"/>
            <a:endParaRPr lang="en-GB" dirty="0" smtClean="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30</a:t>
            </a:fld>
            <a:endParaRPr lang="en-GB"/>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Bar chart</a:t>
            </a:r>
            <a:br>
              <a:rPr lang="en-GB" dirty="0" smtClean="0"/>
            </a:br>
            <a:endParaRPr lang="en-GB" dirty="0"/>
          </a:p>
        </p:txBody>
      </p:sp>
      <p:sp>
        <p:nvSpPr>
          <p:cNvPr id="3" name="Content Placeholder 2"/>
          <p:cNvSpPr>
            <a:spLocks noGrp="1"/>
          </p:cNvSpPr>
          <p:nvPr>
            <p:ph idx="1"/>
          </p:nvPr>
        </p:nvSpPr>
        <p:spPr>
          <a:xfrm>
            <a:off x="914400" y="1268760"/>
            <a:ext cx="7772400" cy="5086800"/>
          </a:xfrm>
        </p:spPr>
        <p:txBody>
          <a:bodyPr>
            <a:normAutofit fontScale="62500" lnSpcReduction="20000"/>
          </a:bodyPr>
          <a:lstStyle/>
          <a:p>
            <a:pPr marL="548640" indent="-411480" eaLnBrk="1" fontAlgn="auto" hangingPunct="1">
              <a:spcAft>
                <a:spcPts val="0"/>
              </a:spcAft>
              <a:buClr>
                <a:schemeClr val="tx1">
                  <a:shade val="95000"/>
                </a:schemeClr>
              </a:buClr>
              <a:buFont typeface="Wingdings 2"/>
              <a:buChar char=""/>
              <a:defRPr/>
            </a:pPr>
            <a:r>
              <a:rPr lang="en-GB" dirty="0" smtClean="0"/>
              <a:t>Gaps between columns and is used for </a:t>
            </a:r>
            <a:r>
              <a:rPr lang="en-GB" dirty="0" smtClean="0">
                <a:solidFill>
                  <a:srgbClr val="FFFF00"/>
                </a:solidFill>
              </a:rPr>
              <a:t>discrete data  (4.5 people, abstract) and not continuous data (4.5 metre tree) (histogram)</a:t>
            </a:r>
            <a:r>
              <a:rPr lang="en-GB" dirty="0" smtClean="0"/>
              <a:t>.  </a:t>
            </a:r>
          </a:p>
          <a:p>
            <a:pPr marL="548640" indent="-411480" eaLnBrk="1" fontAlgn="auto" hangingPunct="1">
              <a:spcAft>
                <a:spcPts val="0"/>
              </a:spcAft>
              <a:buClr>
                <a:schemeClr val="tx1">
                  <a:shade val="95000"/>
                </a:schemeClr>
              </a:buClr>
              <a:buFont typeface="Wingdings 2"/>
              <a:buChar char=""/>
              <a:defRPr/>
            </a:pPr>
            <a:r>
              <a:rPr lang="en-GB" dirty="0" smtClean="0"/>
              <a:t>Number of places in a site with Japanese knotweed identified at different sites.</a:t>
            </a:r>
          </a:p>
          <a:p>
            <a:pPr marL="548640" indent="-411480" algn="r" eaLnBrk="1" fontAlgn="auto" hangingPunct="1">
              <a:spcAft>
                <a:spcPts val="0"/>
              </a:spcAft>
              <a:buClr>
                <a:schemeClr val="tx1">
                  <a:shade val="95000"/>
                </a:schemeClr>
              </a:buClr>
              <a:buFont typeface="Wingdings 2"/>
              <a:buNone/>
              <a:defRPr/>
            </a:pPr>
            <a:r>
              <a:rPr lang="en-GB" dirty="0" smtClean="0">
                <a:solidFill>
                  <a:schemeClr val="accent1">
                    <a:lumMod val="60000"/>
                    <a:lumOff val="40000"/>
                  </a:schemeClr>
                </a:solidFill>
              </a:rPr>
              <a:t>Site 	Frequency</a:t>
            </a:r>
          </a:p>
          <a:p>
            <a:pPr marL="548640" indent="-411480" algn="r" eaLnBrk="1" fontAlgn="auto" hangingPunct="1">
              <a:spcAft>
                <a:spcPts val="0"/>
              </a:spcAft>
              <a:buClr>
                <a:schemeClr val="tx1">
                  <a:shade val="95000"/>
                </a:schemeClr>
              </a:buClr>
              <a:buFont typeface="Wingdings 2"/>
              <a:buNone/>
              <a:defRPr/>
            </a:pPr>
            <a:r>
              <a:rPr lang="en-GB" dirty="0" smtClean="0"/>
              <a:t>1			3</a:t>
            </a:r>
          </a:p>
          <a:p>
            <a:pPr marL="548640" indent="-411480" algn="r" eaLnBrk="1" fontAlgn="auto" hangingPunct="1">
              <a:spcAft>
                <a:spcPts val="0"/>
              </a:spcAft>
              <a:buClr>
                <a:schemeClr val="tx1">
                  <a:shade val="95000"/>
                </a:schemeClr>
              </a:buClr>
              <a:buFont typeface="Wingdings 2"/>
              <a:buNone/>
              <a:defRPr/>
            </a:pPr>
            <a:r>
              <a:rPr lang="en-GB" dirty="0" smtClean="0"/>
              <a:t>2			4</a:t>
            </a:r>
          </a:p>
          <a:p>
            <a:pPr marL="548640" indent="-411480" algn="r" eaLnBrk="1" fontAlgn="auto" hangingPunct="1">
              <a:spcAft>
                <a:spcPts val="0"/>
              </a:spcAft>
              <a:buClr>
                <a:schemeClr val="tx1">
                  <a:shade val="95000"/>
                </a:schemeClr>
              </a:buClr>
              <a:buFont typeface="Wingdings 2"/>
              <a:buNone/>
              <a:defRPr/>
            </a:pPr>
            <a:r>
              <a:rPr lang="en-GB" dirty="0" smtClean="0"/>
              <a:t>3			8</a:t>
            </a:r>
          </a:p>
          <a:p>
            <a:pPr marL="548640" indent="-411480" algn="r" eaLnBrk="1" fontAlgn="auto" hangingPunct="1">
              <a:spcAft>
                <a:spcPts val="0"/>
              </a:spcAft>
              <a:buClr>
                <a:schemeClr val="tx1">
                  <a:shade val="95000"/>
                </a:schemeClr>
              </a:buClr>
              <a:buFont typeface="Wingdings 2"/>
              <a:buNone/>
              <a:defRPr/>
            </a:pPr>
            <a:r>
              <a:rPr lang="en-GB" dirty="0" smtClean="0"/>
              <a:t>4			5</a:t>
            </a:r>
          </a:p>
          <a:p>
            <a:pPr marL="548640" indent="-411480" algn="r" eaLnBrk="1" fontAlgn="auto" hangingPunct="1">
              <a:spcAft>
                <a:spcPts val="0"/>
              </a:spcAft>
              <a:buClr>
                <a:schemeClr val="tx1">
                  <a:shade val="95000"/>
                </a:schemeClr>
              </a:buClr>
              <a:buFont typeface="Wingdings 2"/>
              <a:buNone/>
              <a:defRPr/>
            </a:pPr>
            <a:r>
              <a:rPr lang="en-GB" dirty="0" smtClean="0"/>
              <a:t>5			2</a:t>
            </a:r>
          </a:p>
          <a:p>
            <a:pPr marL="548640" indent="-411480" algn="r" eaLnBrk="1" fontAlgn="auto" hangingPunct="1">
              <a:spcAft>
                <a:spcPts val="0"/>
              </a:spcAft>
              <a:buClr>
                <a:schemeClr val="tx1">
                  <a:shade val="95000"/>
                </a:schemeClr>
              </a:buClr>
              <a:buFont typeface="Wingdings 2"/>
              <a:buNone/>
              <a:defRPr/>
            </a:pPr>
            <a:r>
              <a:rPr lang="en-GB" dirty="0" smtClean="0"/>
              <a:t>6			4</a:t>
            </a:r>
          </a:p>
          <a:p>
            <a:pPr marL="548640" indent="-411480" algn="r" eaLnBrk="1" fontAlgn="auto" hangingPunct="1">
              <a:spcAft>
                <a:spcPts val="0"/>
              </a:spcAft>
              <a:buClr>
                <a:schemeClr val="tx1">
                  <a:shade val="95000"/>
                </a:schemeClr>
              </a:buClr>
              <a:buFont typeface="Wingdings 2"/>
              <a:buNone/>
              <a:defRPr/>
            </a:pPr>
            <a:r>
              <a:rPr lang="en-GB" dirty="0" smtClean="0"/>
              <a:t>7			5</a:t>
            </a:r>
          </a:p>
          <a:p>
            <a:pPr marL="548640" indent="-411480" algn="r" eaLnBrk="1" fontAlgn="auto" hangingPunct="1">
              <a:spcAft>
                <a:spcPts val="0"/>
              </a:spcAft>
              <a:buClr>
                <a:schemeClr val="tx1">
                  <a:shade val="95000"/>
                </a:schemeClr>
              </a:buClr>
              <a:buFont typeface="Wingdings 2"/>
              <a:buNone/>
              <a:defRPr/>
            </a:pPr>
            <a:r>
              <a:rPr lang="en-GB" dirty="0" smtClean="0"/>
              <a:t>8			1</a:t>
            </a:r>
          </a:p>
          <a:p>
            <a:pPr marL="548640" indent="-411480" algn="ctr" eaLnBrk="1" fontAlgn="auto" hangingPunct="1">
              <a:spcAft>
                <a:spcPts val="0"/>
              </a:spcAft>
              <a:buClr>
                <a:schemeClr val="tx1">
                  <a:shade val="95000"/>
                </a:schemeClr>
              </a:buClr>
              <a:buFont typeface="Wingdings 2"/>
              <a:buNone/>
              <a:defRPr/>
            </a:pPr>
            <a:endParaRPr lang="en-GB" dirty="0" smtClean="0"/>
          </a:p>
          <a:p>
            <a:pPr marL="548640" indent="-411480" eaLnBrk="1" fontAlgn="auto" hangingPunct="1">
              <a:spcAft>
                <a:spcPts val="0"/>
              </a:spcAft>
              <a:buClr>
                <a:schemeClr val="tx1">
                  <a:shade val="95000"/>
                </a:schemeClr>
              </a:buClr>
              <a:buFont typeface="Wingdings 2"/>
              <a:buChar char=""/>
              <a:defRPr/>
            </a:pPr>
            <a:endParaRPr lang="en-GB" i="1" dirty="0" smtClean="0">
              <a:solidFill>
                <a:srgbClr val="FFFF00"/>
              </a:solidFill>
            </a:endParaRPr>
          </a:p>
          <a:p>
            <a:pPr marL="548640" indent="-411480" eaLnBrk="1" fontAlgn="auto" hangingPunct="1">
              <a:spcAft>
                <a:spcPts val="0"/>
              </a:spcAft>
              <a:buClr>
                <a:schemeClr val="tx1">
                  <a:shade val="95000"/>
                </a:schemeClr>
              </a:buClr>
              <a:buFont typeface="Wingdings 2"/>
              <a:buChar char=""/>
              <a:defRPr/>
            </a:pPr>
            <a:r>
              <a:rPr lang="en-GB" i="1" dirty="0" smtClean="0">
                <a:solidFill>
                  <a:srgbClr val="FFFF00"/>
                </a:solidFill>
              </a:rPr>
              <a:t>Construct a frequency distribution of the above data (Bar chart).</a:t>
            </a:r>
            <a:endParaRPr lang="en-GB" dirty="0" smtClean="0">
              <a:solidFill>
                <a:srgbClr val="FFFF00"/>
              </a:solidFill>
            </a:endParaRPr>
          </a:p>
          <a:p>
            <a:pPr marL="548640" indent="-411480" eaLnBrk="1" fontAlgn="auto" hangingPunct="1">
              <a:spcAft>
                <a:spcPts val="0"/>
              </a:spcAft>
              <a:buClr>
                <a:schemeClr val="tx1">
                  <a:shade val="95000"/>
                </a:schemeClr>
              </a:buClr>
              <a:buFont typeface="Wingdings 2"/>
              <a:buChar char=""/>
              <a:defRPr/>
            </a:pPr>
            <a:endParaRPr lang="en-GB" dirty="0"/>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31</a:t>
            </a:fld>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924944"/>
            <a:ext cx="3888432" cy="29163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Measures of central tendency</a:t>
            </a:r>
            <a:br>
              <a:rPr lang="en-GB" dirty="0" smtClean="0"/>
            </a:br>
            <a:endParaRPr lang="en-GB" dirty="0"/>
          </a:p>
        </p:txBody>
      </p:sp>
      <p:sp>
        <p:nvSpPr>
          <p:cNvPr id="3" name="Content Placeholder 2"/>
          <p:cNvSpPr>
            <a:spLocks noGrp="1"/>
          </p:cNvSpPr>
          <p:nvPr>
            <p:ph idx="1"/>
          </p:nvPr>
        </p:nvSpPr>
        <p:spPr/>
        <p:txBody>
          <a:bodyPr>
            <a:normAutofit fontScale="70000" lnSpcReduction="20000"/>
          </a:bodyPr>
          <a:lstStyle/>
          <a:p>
            <a:pPr marL="548640" indent="-411480" eaLnBrk="1" fontAlgn="auto" hangingPunct="1">
              <a:spcAft>
                <a:spcPts val="0"/>
              </a:spcAft>
              <a:buClr>
                <a:schemeClr val="tx1">
                  <a:shade val="95000"/>
                </a:schemeClr>
              </a:buClr>
              <a:buFont typeface="Wingdings 2"/>
              <a:buChar char=""/>
              <a:defRPr/>
            </a:pPr>
            <a:r>
              <a:rPr lang="en-GB" dirty="0" smtClean="0"/>
              <a:t>Distributions are not always appropriate descriptions therefore single values can be more useful</a:t>
            </a:r>
          </a:p>
          <a:p>
            <a:pPr marL="548640" indent="-411480" eaLnBrk="1" fontAlgn="auto" hangingPunct="1">
              <a:spcAft>
                <a:spcPts val="0"/>
              </a:spcAft>
              <a:buClr>
                <a:schemeClr val="tx1">
                  <a:shade val="95000"/>
                </a:schemeClr>
              </a:buClr>
              <a:buFont typeface="Wingdings 2"/>
              <a:buChar char=""/>
              <a:defRPr/>
            </a:pPr>
            <a:endParaRPr lang="en-GB" dirty="0" smtClean="0"/>
          </a:p>
          <a:p>
            <a:pPr marL="548640" indent="-411480" eaLnBrk="1" fontAlgn="auto" hangingPunct="1">
              <a:spcAft>
                <a:spcPts val="0"/>
              </a:spcAft>
              <a:buClr>
                <a:schemeClr val="tx1">
                  <a:shade val="95000"/>
                </a:schemeClr>
              </a:buClr>
              <a:buFont typeface="Wingdings 2"/>
              <a:buChar char=""/>
              <a:defRPr/>
            </a:pPr>
            <a:r>
              <a:rPr lang="en-GB" b="1" dirty="0" smtClean="0">
                <a:solidFill>
                  <a:srgbClr val="FFFF00"/>
                </a:solidFill>
              </a:rPr>
              <a:t>Mode: </a:t>
            </a:r>
            <a:endParaRPr lang="en-GB" dirty="0" smtClean="0">
              <a:solidFill>
                <a:srgbClr val="FFFF00"/>
              </a:solidFill>
            </a:endParaRPr>
          </a:p>
          <a:p>
            <a:pPr marL="877824" lvl="1" indent="-411480">
              <a:buClr>
                <a:schemeClr val="tx1">
                  <a:shade val="95000"/>
                </a:schemeClr>
              </a:buClr>
              <a:buFont typeface="Wingdings 2"/>
              <a:buChar char=""/>
              <a:defRPr/>
            </a:pPr>
            <a:r>
              <a:rPr lang="en-GB" dirty="0" smtClean="0"/>
              <a:t>Most frequently occurring (particularly useful in nominal data) (How 100 conservation workers travel to work)</a:t>
            </a:r>
          </a:p>
          <a:p>
            <a:pPr marL="548640" indent="-411480" eaLnBrk="1" fontAlgn="auto" hangingPunct="1">
              <a:spcAft>
                <a:spcPts val="0"/>
              </a:spcAft>
              <a:buClr>
                <a:schemeClr val="tx1">
                  <a:shade val="95000"/>
                </a:schemeClr>
              </a:buClr>
              <a:buFont typeface="Wingdings 2"/>
              <a:buChar char=""/>
              <a:defRPr/>
            </a:pPr>
            <a:endParaRPr lang="en-GB" dirty="0" smtClean="0"/>
          </a:p>
          <a:p>
            <a:pPr marL="548640" indent="-411480" eaLnBrk="1" fontAlgn="auto" hangingPunct="1">
              <a:spcAft>
                <a:spcPts val="0"/>
              </a:spcAft>
              <a:buClr>
                <a:schemeClr val="tx1">
                  <a:shade val="95000"/>
                </a:schemeClr>
              </a:buClr>
              <a:buFont typeface="Wingdings 2"/>
              <a:buChar char=""/>
              <a:defRPr/>
            </a:pPr>
            <a:r>
              <a:rPr lang="en-GB" b="1" dirty="0" smtClean="0">
                <a:solidFill>
                  <a:srgbClr val="FFFF00"/>
                </a:solidFill>
              </a:rPr>
              <a:t>Arithmetic mean </a:t>
            </a:r>
            <a:endParaRPr lang="en-GB" dirty="0" smtClean="0">
              <a:solidFill>
                <a:srgbClr val="FFFF00"/>
              </a:solidFill>
            </a:endParaRPr>
          </a:p>
          <a:p>
            <a:pPr marL="877824" lvl="1" indent="-411480">
              <a:buClr>
                <a:schemeClr val="tx1">
                  <a:shade val="95000"/>
                </a:schemeClr>
              </a:buClr>
              <a:buFont typeface="Wingdings 2"/>
              <a:buChar char=""/>
              <a:defRPr/>
            </a:pPr>
            <a:r>
              <a:rPr lang="en-GB" dirty="0" smtClean="0"/>
              <a:t>Calculate the sample mean and use it to estimate the population mean (‘ex bar’).  NB only useful if you have a normal distribution.</a:t>
            </a:r>
          </a:p>
          <a:p>
            <a:pPr marL="548640" indent="-411480" eaLnBrk="1" fontAlgn="auto" hangingPunct="1">
              <a:spcAft>
                <a:spcPts val="0"/>
              </a:spcAft>
              <a:buClr>
                <a:schemeClr val="tx1">
                  <a:shade val="95000"/>
                </a:schemeClr>
              </a:buClr>
              <a:buFont typeface="Wingdings 2"/>
              <a:buChar char=""/>
              <a:defRPr/>
            </a:pPr>
            <a:endParaRPr lang="en-GB" dirty="0" smtClean="0"/>
          </a:p>
          <a:p>
            <a:pPr marL="548640" indent="-411480" eaLnBrk="1" fontAlgn="auto" hangingPunct="1">
              <a:spcAft>
                <a:spcPts val="0"/>
              </a:spcAft>
              <a:buClr>
                <a:schemeClr val="tx1">
                  <a:shade val="95000"/>
                </a:schemeClr>
              </a:buClr>
              <a:buFont typeface="Wingdings 2"/>
              <a:buChar char=""/>
              <a:defRPr/>
            </a:pPr>
            <a:r>
              <a:rPr lang="en-GB" b="1" dirty="0" smtClean="0">
                <a:solidFill>
                  <a:srgbClr val="FFFF00"/>
                </a:solidFill>
              </a:rPr>
              <a:t>Median</a:t>
            </a:r>
            <a:endParaRPr lang="en-GB" dirty="0" smtClean="0">
              <a:solidFill>
                <a:srgbClr val="FFFF00"/>
              </a:solidFill>
            </a:endParaRPr>
          </a:p>
          <a:p>
            <a:pPr marL="877824" lvl="1" indent="-411480">
              <a:buClr>
                <a:schemeClr val="tx1">
                  <a:shade val="95000"/>
                </a:schemeClr>
              </a:buClr>
              <a:buFont typeface="Wingdings 2"/>
              <a:buChar char=""/>
              <a:defRPr/>
            </a:pPr>
            <a:r>
              <a:rPr lang="en-GB" dirty="0" smtClean="0"/>
              <a:t>Middle data point in order.  Particularly useful when you have outliers since the value is not influenced by these outliers.</a:t>
            </a:r>
          </a:p>
          <a:p>
            <a:pPr marL="548640" indent="-411480" eaLnBrk="1" fontAlgn="auto" hangingPunct="1">
              <a:spcAft>
                <a:spcPts val="0"/>
              </a:spcAft>
              <a:buClr>
                <a:schemeClr val="tx1">
                  <a:shade val="95000"/>
                </a:schemeClr>
              </a:buClr>
              <a:buFont typeface="Wingdings 2"/>
              <a:buChar char=""/>
              <a:defRPr/>
            </a:pPr>
            <a:endParaRPr lang="en-GB" dirty="0" smtClean="0"/>
          </a:p>
          <a:p>
            <a:pPr marL="548640" indent="-411480" eaLnBrk="1" fontAlgn="auto" hangingPunct="1">
              <a:spcAft>
                <a:spcPts val="0"/>
              </a:spcAft>
              <a:buClr>
                <a:schemeClr val="tx1">
                  <a:shade val="95000"/>
                </a:schemeClr>
              </a:buClr>
              <a:buFont typeface="Wingdings 2"/>
              <a:buChar char=""/>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32</a:t>
            </a:fld>
            <a:endParaRPr lang="en-GB"/>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Measures of central tendency 2</a:t>
            </a:r>
            <a:endParaRPr lang="en-GB" dirty="0"/>
          </a:p>
        </p:txBody>
      </p:sp>
      <p:sp>
        <p:nvSpPr>
          <p:cNvPr id="3" name="Content Placeholder 2"/>
          <p:cNvSpPr>
            <a:spLocks noGrp="1"/>
          </p:cNvSpPr>
          <p:nvPr>
            <p:ph idx="1"/>
          </p:nvPr>
        </p:nvSpPr>
        <p:spPr/>
        <p:txBody>
          <a:bodyPr>
            <a:normAutofit fontScale="85000" lnSpcReduction="20000"/>
          </a:bodyPr>
          <a:lstStyle/>
          <a:p>
            <a:pPr marL="548640" indent="-411480" eaLnBrk="1" fontAlgn="auto" hangingPunct="1">
              <a:spcAft>
                <a:spcPts val="0"/>
              </a:spcAft>
              <a:buClr>
                <a:schemeClr val="tx1">
                  <a:shade val="95000"/>
                </a:schemeClr>
              </a:buClr>
              <a:buFont typeface="Wingdings 2"/>
              <a:buChar char=""/>
              <a:defRPr/>
            </a:pPr>
            <a:r>
              <a:rPr lang="en-GB" dirty="0" smtClean="0"/>
              <a:t>If the distribution is symmetrical then all 3 will be the same but any other pattern will give different figures for each form of central tendency.  Always include (n) because it demonstrates the level of representation of your measure of CT</a:t>
            </a:r>
          </a:p>
          <a:p>
            <a:pPr marL="877824" lvl="1" indent="-411480">
              <a:buClr>
                <a:schemeClr val="tx1">
                  <a:shade val="95000"/>
                </a:schemeClr>
              </a:buClr>
              <a:buFont typeface="Wingdings 2"/>
              <a:buChar char=""/>
              <a:defRPr/>
            </a:pPr>
            <a:r>
              <a:rPr lang="en-GB" dirty="0" smtClean="0">
                <a:solidFill>
                  <a:srgbClr val="FFFF00"/>
                </a:solidFill>
              </a:rPr>
              <a:t>N+1/2</a:t>
            </a:r>
          </a:p>
          <a:p>
            <a:pPr marL="877824" lvl="1" indent="-411480">
              <a:buClr>
                <a:schemeClr val="tx1">
                  <a:shade val="95000"/>
                </a:schemeClr>
              </a:buClr>
              <a:buFont typeface="Wingdings 2"/>
              <a:buChar char=""/>
              <a:defRPr/>
            </a:pPr>
            <a:r>
              <a:rPr lang="en-GB" dirty="0" smtClean="0"/>
              <a:t>e.g.  cost of renewable energy projects in millions £</a:t>
            </a:r>
          </a:p>
          <a:p>
            <a:pPr marL="877824" lvl="1" indent="-411480">
              <a:buClr>
                <a:schemeClr val="tx1">
                  <a:shade val="95000"/>
                </a:schemeClr>
              </a:buClr>
              <a:buFont typeface="Wingdings 2"/>
              <a:buChar char=""/>
              <a:defRPr/>
            </a:pPr>
            <a:r>
              <a:rPr lang="en-GB" dirty="0" smtClean="0">
                <a:solidFill>
                  <a:srgbClr val="FFFF00"/>
                </a:solidFill>
              </a:rPr>
              <a:t>2 4 3 5 6 6 5 4 3</a:t>
            </a:r>
          </a:p>
          <a:p>
            <a:pPr marL="877824" lvl="1" indent="-411480">
              <a:buClr>
                <a:schemeClr val="tx1">
                  <a:shade val="95000"/>
                </a:schemeClr>
              </a:buClr>
              <a:buFont typeface="Wingdings 2"/>
              <a:buChar char=""/>
              <a:defRPr/>
            </a:pPr>
            <a:r>
              <a:rPr lang="en-GB" dirty="0" smtClean="0"/>
              <a:t>Ascending  	2 3 3 4 4 5 5 6 6</a:t>
            </a:r>
          </a:p>
          <a:p>
            <a:pPr marL="877824" lvl="1" indent="-411480">
              <a:buClr>
                <a:schemeClr val="tx1">
                  <a:shade val="95000"/>
                </a:schemeClr>
              </a:buClr>
              <a:buFont typeface="Wingdings 2"/>
              <a:buChar char=""/>
              <a:defRPr/>
            </a:pPr>
            <a:r>
              <a:rPr lang="en-GB" dirty="0" smtClean="0"/>
              <a:t>9+1/2=5</a:t>
            </a:r>
          </a:p>
          <a:p>
            <a:pPr marL="877824" lvl="1" indent="-411480">
              <a:buClr>
                <a:schemeClr val="tx1">
                  <a:shade val="95000"/>
                </a:schemeClr>
              </a:buClr>
              <a:buFont typeface="Wingdings 2"/>
              <a:buChar char=""/>
              <a:defRPr/>
            </a:pPr>
            <a:r>
              <a:rPr lang="en-GB" dirty="0" smtClean="0"/>
              <a:t>Then the median is the middle value 4 (i.e. fifth point)</a:t>
            </a:r>
          </a:p>
          <a:p>
            <a:pPr marL="877824" lvl="1" indent="-411480">
              <a:buClr>
                <a:schemeClr val="tx1">
                  <a:shade val="95000"/>
                </a:schemeClr>
              </a:buClr>
              <a:buFont typeface="Wingdings 2"/>
              <a:buChar char=""/>
              <a:defRPr/>
            </a:pPr>
            <a:r>
              <a:rPr lang="en-GB" dirty="0" smtClean="0"/>
              <a:t>When 10 values 10+1/2=5.5</a:t>
            </a:r>
          </a:p>
          <a:p>
            <a:pPr marL="877824" lvl="1" indent="-411480">
              <a:buClr>
                <a:schemeClr val="tx1">
                  <a:shade val="95000"/>
                </a:schemeClr>
              </a:buClr>
              <a:buFont typeface="Wingdings 2"/>
              <a:buChar char=""/>
              <a:defRPr/>
            </a:pPr>
            <a:r>
              <a:rPr lang="en-GB" dirty="0" smtClean="0"/>
              <a:t>2 3 3 4 4 5 5 6 6 6 </a:t>
            </a:r>
            <a:r>
              <a:rPr lang="en-GB" dirty="0" smtClean="0">
                <a:solidFill>
                  <a:srgbClr val="FFFF00"/>
                </a:solidFill>
              </a:rPr>
              <a:t>median 4.5</a:t>
            </a:r>
          </a:p>
          <a:p>
            <a:pPr marL="548640" indent="-411480" eaLnBrk="1" fontAlgn="auto" hangingPunct="1">
              <a:spcAft>
                <a:spcPts val="0"/>
              </a:spcAft>
              <a:buClr>
                <a:schemeClr val="tx1">
                  <a:shade val="95000"/>
                </a:schemeClr>
              </a:buClr>
              <a:buFont typeface="Wingdings 2"/>
              <a:buChar char=""/>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33</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16632"/>
            <a:ext cx="7772400" cy="914400"/>
          </a:xfrm>
        </p:spPr>
        <p:txBody>
          <a:bodyPr/>
          <a:lstStyle/>
          <a:p>
            <a:pPr eaLnBrk="1" fontAlgn="auto" hangingPunct="1">
              <a:spcAft>
                <a:spcPts val="0"/>
              </a:spcAft>
              <a:defRPr/>
            </a:pPr>
            <a:r>
              <a:rPr lang="en-GB" dirty="0" smtClean="0"/>
              <a:t>Exercise</a:t>
            </a:r>
            <a:endParaRPr lang="en-GB" dirty="0"/>
          </a:p>
        </p:txBody>
      </p:sp>
      <p:sp>
        <p:nvSpPr>
          <p:cNvPr id="10243" name="Content Placeholder 2"/>
          <p:cNvSpPr>
            <a:spLocks noGrp="1"/>
          </p:cNvSpPr>
          <p:nvPr>
            <p:ph idx="1"/>
          </p:nvPr>
        </p:nvSpPr>
        <p:spPr>
          <a:xfrm>
            <a:off x="708059" y="908720"/>
            <a:ext cx="7772400" cy="5086800"/>
          </a:xfrm>
        </p:spPr>
        <p:txBody>
          <a:bodyPr/>
          <a:lstStyle/>
          <a:p>
            <a:pPr eaLnBrk="1" hangingPunct="1"/>
            <a:r>
              <a:rPr lang="en-GB" i="1" dirty="0" smtClean="0">
                <a:solidFill>
                  <a:srgbClr val="FFFF00"/>
                </a:solidFill>
              </a:rPr>
              <a:t>What are the Mode, Mean and Median of the following?</a:t>
            </a:r>
            <a:endParaRPr lang="en-GB" dirty="0" smtClean="0">
              <a:solidFill>
                <a:srgbClr val="FFFF00"/>
              </a:solidFill>
            </a:endParaRPr>
          </a:p>
          <a:p>
            <a:pPr eaLnBrk="1" hangingPunct="1"/>
            <a:endParaRPr lang="en-GB" dirty="0" smtClean="0">
              <a:solidFill>
                <a:srgbClr val="FFFF00"/>
              </a:solidFill>
            </a:endParaRPr>
          </a:p>
          <a:p>
            <a:pPr eaLnBrk="1" hangingPunct="1"/>
            <a:r>
              <a:rPr lang="en-GB" dirty="0" smtClean="0">
                <a:solidFill>
                  <a:schemeClr val="tx1">
                    <a:lumMod val="95000"/>
                  </a:schemeClr>
                </a:solidFill>
              </a:rPr>
              <a:t>Tree heights in metres</a:t>
            </a:r>
          </a:p>
          <a:p>
            <a:pPr eaLnBrk="1" hangingPunct="1"/>
            <a:r>
              <a:rPr lang="en-US" dirty="0" smtClean="0">
                <a:solidFill>
                  <a:srgbClr val="FFFF00"/>
                </a:solidFill>
              </a:rPr>
              <a:t>15  24  28  25  18  24  27  16  20  22  23  18  22  28  19  16  22  26  15  26  24  21  19  27  16  23  26  25  18  27  17  20  19  25  23  24</a:t>
            </a:r>
            <a:endParaRPr lang="en-GB" dirty="0" smtClean="0">
              <a:solidFill>
                <a:srgbClr val="FFFF00"/>
              </a:solidFill>
            </a:endParaRPr>
          </a:p>
          <a:p>
            <a:pPr eaLnBrk="1" hangingPunct="1">
              <a:buNone/>
            </a:pPr>
            <a:endParaRPr lang="en-GB" dirty="0" smtClean="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34</a:t>
            </a:fld>
            <a:endParaRPr lang="en-GB"/>
          </a:p>
        </p:txBody>
      </p:sp>
      <p:pic>
        <p:nvPicPr>
          <p:cNvPr id="3" name="Picture 2"/>
          <p:cNvPicPr>
            <a:picLocks noChangeAspect="1"/>
          </p:cNvPicPr>
          <p:nvPr/>
        </p:nvPicPr>
        <p:blipFill>
          <a:blip r:embed="rId3"/>
          <a:stretch>
            <a:fillRect/>
          </a:stretch>
        </p:blipFill>
        <p:spPr>
          <a:xfrm>
            <a:off x="2987824" y="4797121"/>
            <a:ext cx="3212870" cy="201185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arn(inVertical)">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barn(inVertical)">
                                      <p:cBhvr>
                                        <p:cTn id="12" dur="500"/>
                                        <p:tgtEl>
                                          <p:spTgt spid="102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243">
                                            <p:txEl>
                                              <p:pRg st="3" end="3"/>
                                            </p:txEl>
                                          </p:spTgt>
                                        </p:tgtEl>
                                        <p:attrNameLst>
                                          <p:attrName>style.visibility</p:attrName>
                                        </p:attrNameLst>
                                      </p:cBhvr>
                                      <p:to>
                                        <p:strVal val="visible"/>
                                      </p:to>
                                    </p:set>
                                    <p:animEffect transition="in" filter="barn(inVertical)">
                                      <p:cBhvr>
                                        <p:cTn id="17" dur="500"/>
                                        <p:tgtEl>
                                          <p:spTgt spid="102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472518" cy="1143000"/>
          </a:xfrm>
        </p:spPr>
        <p:txBody>
          <a:bodyPr>
            <a:normAutofit fontScale="90000"/>
          </a:bodyPr>
          <a:lstStyle/>
          <a:p>
            <a:pPr eaLnBrk="1" fontAlgn="auto" hangingPunct="1">
              <a:spcAft>
                <a:spcPts val="0"/>
              </a:spcAft>
              <a:defRPr/>
            </a:pPr>
            <a:r>
              <a:rPr lang="en-GB" dirty="0" smtClean="0"/>
              <a:t>Cumulative Frequency Curves(</a:t>
            </a:r>
            <a:r>
              <a:rPr lang="en-GB" dirty="0" err="1" smtClean="0"/>
              <a:t>Ogive</a:t>
            </a:r>
            <a:r>
              <a:rPr lang="en-GB" dirty="0" smtClean="0"/>
              <a:t>)(Hammond &amp; </a:t>
            </a:r>
            <a:r>
              <a:rPr lang="en-GB" dirty="0" err="1" smtClean="0"/>
              <a:t>McCullagh</a:t>
            </a:r>
            <a:r>
              <a:rPr lang="en-GB" dirty="0" smtClean="0"/>
              <a:t>, 1998:7) </a:t>
            </a:r>
            <a:br>
              <a:rPr lang="en-GB" dirty="0" smtClean="0"/>
            </a:br>
            <a:endParaRPr lang="en-GB" dirty="0"/>
          </a:p>
        </p:txBody>
      </p:sp>
      <p:sp>
        <p:nvSpPr>
          <p:cNvPr id="3" name="Content Placeholder 2"/>
          <p:cNvSpPr>
            <a:spLocks noGrp="1"/>
          </p:cNvSpPr>
          <p:nvPr>
            <p:ph idx="1"/>
          </p:nvPr>
        </p:nvSpPr>
        <p:spPr>
          <a:xfrm>
            <a:off x="500063" y="1928813"/>
            <a:ext cx="8229600" cy="4708525"/>
          </a:xfrm>
        </p:spPr>
        <p:txBody>
          <a:bodyPr>
            <a:normAutofit fontScale="92500" lnSpcReduction="10000"/>
          </a:bodyPr>
          <a:lstStyle/>
          <a:p>
            <a:pPr marL="548640" indent="-411480" eaLnBrk="1" fontAlgn="auto" hangingPunct="1">
              <a:spcAft>
                <a:spcPts val="0"/>
              </a:spcAft>
              <a:buClr>
                <a:schemeClr val="tx1">
                  <a:shade val="95000"/>
                </a:schemeClr>
              </a:buClr>
              <a:buFont typeface="Wingdings 2"/>
              <a:buChar char=""/>
              <a:defRPr/>
            </a:pPr>
            <a:r>
              <a:rPr lang="en-GB" dirty="0" smtClean="0"/>
              <a:t>Another method of depicting distribution.</a:t>
            </a:r>
          </a:p>
          <a:p>
            <a:pPr marL="548640" indent="-411480" eaLnBrk="1" fontAlgn="auto" hangingPunct="1">
              <a:spcAft>
                <a:spcPts val="0"/>
              </a:spcAft>
              <a:buClr>
                <a:schemeClr val="tx1">
                  <a:shade val="95000"/>
                </a:schemeClr>
              </a:buClr>
              <a:buFont typeface="Wingdings 2"/>
              <a:buChar char=""/>
              <a:defRPr/>
            </a:pPr>
            <a:r>
              <a:rPr lang="en-GB" dirty="0" smtClean="0"/>
              <a:t>e.g. population is normally presented in a pyramid format but a CF curve has this adv.</a:t>
            </a:r>
          </a:p>
          <a:p>
            <a:pPr marL="548640" indent="-411480" eaLnBrk="1" fontAlgn="auto" hangingPunct="1">
              <a:spcAft>
                <a:spcPts val="0"/>
              </a:spcAft>
              <a:buClr>
                <a:schemeClr val="tx1">
                  <a:shade val="95000"/>
                </a:schemeClr>
              </a:buClr>
              <a:buFont typeface="Wingdings 2"/>
              <a:buChar char=""/>
              <a:defRPr/>
            </a:pPr>
            <a:r>
              <a:rPr lang="en-GB" dirty="0" smtClean="0"/>
              <a:t>Visual comparison between age structures</a:t>
            </a:r>
          </a:p>
          <a:p>
            <a:pPr marL="548640" indent="-411480" eaLnBrk="1" fontAlgn="auto" hangingPunct="1">
              <a:spcAft>
                <a:spcPts val="0"/>
              </a:spcAft>
              <a:buClr>
                <a:schemeClr val="tx1">
                  <a:shade val="95000"/>
                </a:schemeClr>
              </a:buClr>
              <a:buFont typeface="Wingdings 2"/>
              <a:buChar char=""/>
              <a:defRPr/>
            </a:pPr>
            <a:r>
              <a:rPr lang="en-GB" dirty="0" smtClean="0"/>
              <a:t>Pattern is not influenced by unequal age bands</a:t>
            </a:r>
          </a:p>
          <a:p>
            <a:pPr marL="548640" indent="-411480" eaLnBrk="1" fontAlgn="auto" hangingPunct="1">
              <a:spcAft>
                <a:spcPts val="0"/>
              </a:spcAft>
              <a:buClr>
                <a:schemeClr val="tx1">
                  <a:shade val="95000"/>
                </a:schemeClr>
              </a:buClr>
              <a:buFont typeface="Wingdings 2"/>
              <a:buChar char=""/>
              <a:defRPr/>
            </a:pPr>
            <a:r>
              <a:rPr lang="en-GB" dirty="0" smtClean="0"/>
              <a:t>Statistics can be easily read from curve</a:t>
            </a:r>
          </a:p>
          <a:p>
            <a:pPr marL="548640" indent="-411480" eaLnBrk="1" fontAlgn="auto" hangingPunct="1">
              <a:spcAft>
                <a:spcPts val="0"/>
              </a:spcAft>
              <a:buClr>
                <a:schemeClr val="tx1">
                  <a:shade val="95000"/>
                </a:schemeClr>
              </a:buClr>
              <a:buFont typeface="Wingdings 2"/>
              <a:buChar char=""/>
              <a:defRPr/>
            </a:pPr>
            <a:endParaRPr lang="en-GB" dirty="0" smtClean="0"/>
          </a:p>
          <a:p>
            <a:pPr marL="877824" lvl="1" indent="-411480">
              <a:buClr>
                <a:schemeClr val="tx1">
                  <a:shade val="95000"/>
                </a:schemeClr>
              </a:buClr>
              <a:buFont typeface="Wingdings 2"/>
              <a:buChar char=""/>
              <a:defRPr/>
            </a:pPr>
            <a:r>
              <a:rPr lang="en-GB" i="1" dirty="0" smtClean="0">
                <a:solidFill>
                  <a:srgbClr val="FFFF00"/>
                </a:solidFill>
              </a:rPr>
              <a:t>From the handout assess what points ABC represent.  </a:t>
            </a:r>
          </a:p>
          <a:p>
            <a:pPr marL="877824" lvl="1" indent="-411480">
              <a:buClr>
                <a:schemeClr val="tx1">
                  <a:shade val="95000"/>
                </a:schemeClr>
              </a:buClr>
              <a:buFont typeface="Wingdings 2"/>
              <a:buChar char=""/>
              <a:defRPr/>
            </a:pPr>
            <a:r>
              <a:rPr lang="en-GB" i="1" dirty="0" smtClean="0">
                <a:solidFill>
                  <a:srgbClr val="FFFF00"/>
                </a:solidFill>
              </a:rPr>
              <a:t>Draw an </a:t>
            </a:r>
            <a:r>
              <a:rPr lang="en-GB" i="1" dirty="0" err="1" smtClean="0">
                <a:solidFill>
                  <a:srgbClr val="FFFF00"/>
                </a:solidFill>
              </a:rPr>
              <a:t>Ogive</a:t>
            </a:r>
            <a:r>
              <a:rPr lang="en-GB" i="1" dirty="0" smtClean="0">
                <a:solidFill>
                  <a:srgbClr val="FFFF00"/>
                </a:solidFill>
              </a:rPr>
              <a:t> for the age structure of England &amp; Wales 1971 (page 8) and compare it to the 1861 curve (p.9). What does this demographic mean for environmental policy?</a:t>
            </a:r>
            <a:endParaRPr lang="en-GB" dirty="0" smtClean="0">
              <a:solidFill>
                <a:srgbClr val="FFFF00"/>
              </a:solidFill>
            </a:endParaRPr>
          </a:p>
          <a:p>
            <a:pPr marL="548640" indent="-411480" eaLnBrk="1" fontAlgn="auto" hangingPunct="1">
              <a:spcAft>
                <a:spcPts val="0"/>
              </a:spcAft>
              <a:buClr>
                <a:schemeClr val="tx1">
                  <a:shade val="95000"/>
                </a:schemeClr>
              </a:buClr>
              <a:buFont typeface="Wingdings 2"/>
              <a:buChar char=""/>
              <a:defRPr/>
            </a:pPr>
            <a:endParaRPr lang="en-GB" dirty="0" smtClean="0">
              <a:solidFill>
                <a:srgbClr val="FFFF00"/>
              </a:solidFill>
            </a:endParaRPr>
          </a:p>
          <a:p>
            <a:pPr marL="548640" indent="-411480" eaLnBrk="1" fontAlgn="auto" hangingPunct="1">
              <a:spcAft>
                <a:spcPts val="0"/>
              </a:spcAft>
              <a:buClr>
                <a:schemeClr val="tx1">
                  <a:shade val="95000"/>
                </a:schemeClr>
              </a:buClr>
              <a:buFont typeface="Wingdings 2"/>
              <a:buChar char=""/>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35</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ipe(down)">
                                      <p:cBhvr>
                                        <p:cTn id="30" dur="500"/>
                                        <p:tgtEl>
                                          <p:spTgt spid="3">
                                            <p:txEl>
                                              <p:pRg st="6" end="6"/>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wipe(down)">
                                      <p:cBhvr>
                                        <p:cTn id="3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The Lorenz curve</a:t>
            </a:r>
            <a:br>
              <a:rPr lang="en-GB" dirty="0" smtClean="0"/>
            </a:br>
            <a:endParaRPr lang="en-GB" dirty="0"/>
          </a:p>
        </p:txBody>
      </p:sp>
      <p:sp>
        <p:nvSpPr>
          <p:cNvPr id="3" name="Content Placeholder 2"/>
          <p:cNvSpPr>
            <a:spLocks noGrp="1"/>
          </p:cNvSpPr>
          <p:nvPr>
            <p:ph idx="1"/>
          </p:nvPr>
        </p:nvSpPr>
        <p:spPr/>
        <p:txBody>
          <a:bodyPr>
            <a:normAutofit fontScale="70000" lnSpcReduction="20000"/>
          </a:bodyPr>
          <a:lstStyle/>
          <a:p>
            <a:pPr marL="548640" indent="-411480" eaLnBrk="1" fontAlgn="auto" hangingPunct="1">
              <a:spcAft>
                <a:spcPts val="0"/>
              </a:spcAft>
              <a:buClr>
                <a:schemeClr val="tx1">
                  <a:shade val="95000"/>
                </a:schemeClr>
              </a:buClr>
              <a:buFont typeface="Wingdings 2"/>
              <a:buChar char=""/>
              <a:defRPr/>
            </a:pPr>
            <a:r>
              <a:rPr lang="en-GB" dirty="0" smtClean="0"/>
              <a:t>Used with nominal scales (category) and helps measure dispersion.  For example, industrial employment structure (industrial diversification) or Bird species visiting garden </a:t>
            </a:r>
            <a:r>
              <a:rPr lang="en-GB" smtClean="0"/>
              <a:t>feeding stations.  </a:t>
            </a:r>
            <a:r>
              <a:rPr lang="en-GB" dirty="0" smtClean="0"/>
              <a:t>How it differs from a hypothetical even distribution.  </a:t>
            </a:r>
          </a:p>
          <a:p>
            <a:pPr marL="548640" indent="-411480" eaLnBrk="1" fontAlgn="auto" hangingPunct="1">
              <a:spcAft>
                <a:spcPts val="0"/>
              </a:spcAft>
              <a:buClr>
                <a:schemeClr val="tx1">
                  <a:shade val="95000"/>
                </a:schemeClr>
              </a:buClr>
              <a:buFont typeface="Wingdings 2"/>
              <a:buChar char=""/>
              <a:defRPr/>
            </a:pPr>
            <a:r>
              <a:rPr lang="en-GB" dirty="0" smtClean="0"/>
              <a:t>Based on percentages therefore comparable.  </a:t>
            </a:r>
          </a:p>
          <a:p>
            <a:pPr marL="548640" indent="-411480" eaLnBrk="1" fontAlgn="auto" hangingPunct="1">
              <a:spcAft>
                <a:spcPts val="0"/>
              </a:spcAft>
              <a:buClr>
                <a:schemeClr val="tx1">
                  <a:shade val="95000"/>
                </a:schemeClr>
              </a:buClr>
              <a:buFont typeface="Wingdings 2"/>
              <a:buChar char=""/>
              <a:defRPr/>
            </a:pPr>
            <a:r>
              <a:rPr lang="en-GB" dirty="0" smtClean="0"/>
              <a:t>Standard Industrial classification orders.  </a:t>
            </a:r>
          </a:p>
          <a:p>
            <a:pPr marL="548640" indent="-411480" eaLnBrk="1" fontAlgn="auto" hangingPunct="1">
              <a:spcAft>
                <a:spcPts val="0"/>
              </a:spcAft>
              <a:buClr>
                <a:schemeClr val="tx1">
                  <a:shade val="95000"/>
                </a:schemeClr>
              </a:buClr>
              <a:buFont typeface="Wingdings 2"/>
              <a:buNone/>
              <a:defRPr/>
            </a:pPr>
            <a:r>
              <a:rPr lang="en-GB" dirty="0" smtClean="0"/>
              <a:t> </a:t>
            </a:r>
          </a:p>
          <a:p>
            <a:pPr marL="548640" indent="-411480" eaLnBrk="1" fontAlgn="auto" hangingPunct="1">
              <a:spcAft>
                <a:spcPts val="0"/>
              </a:spcAft>
              <a:buClr>
                <a:schemeClr val="tx1">
                  <a:shade val="95000"/>
                </a:schemeClr>
              </a:buClr>
              <a:buFont typeface="Wingdings 2"/>
              <a:buChar char=""/>
              <a:defRPr/>
            </a:pPr>
            <a:r>
              <a:rPr lang="en-GB" dirty="0" smtClean="0"/>
              <a:t>Can work out the area of the curve to give a clear measurement, but this is time-consuming.  However, if you add the cumulative frequencies a crude index is identified.  Nottingham 1156 shows more diversification of industry than Coventry 1311.</a:t>
            </a:r>
          </a:p>
          <a:p>
            <a:pPr marL="548640" indent="-411480" eaLnBrk="1" fontAlgn="auto" hangingPunct="1">
              <a:spcAft>
                <a:spcPts val="0"/>
              </a:spcAft>
              <a:buClr>
                <a:schemeClr val="tx1">
                  <a:shade val="95000"/>
                </a:schemeClr>
              </a:buClr>
              <a:buFont typeface="Wingdings 2"/>
              <a:buNone/>
              <a:defRPr/>
            </a:pPr>
            <a:r>
              <a:rPr lang="en-GB" b="1" dirty="0" smtClean="0"/>
              <a:t> </a:t>
            </a:r>
            <a:endParaRPr lang="en-GB" dirty="0" smtClean="0"/>
          </a:p>
          <a:p>
            <a:pPr marL="548640" indent="-411480" eaLnBrk="1" fontAlgn="auto" hangingPunct="1">
              <a:spcAft>
                <a:spcPts val="0"/>
              </a:spcAft>
              <a:buClr>
                <a:schemeClr val="tx1">
                  <a:shade val="95000"/>
                </a:schemeClr>
              </a:buClr>
              <a:buFont typeface="Wingdings 2"/>
              <a:buChar char=""/>
              <a:defRPr/>
            </a:pPr>
            <a:r>
              <a:rPr lang="en-GB" b="1" i="1" dirty="0" smtClean="0">
                <a:solidFill>
                  <a:srgbClr val="FFFF00"/>
                </a:solidFill>
              </a:rPr>
              <a:t>Construct a LC of the following data set</a:t>
            </a:r>
            <a:endParaRPr lang="en-GB" dirty="0" smtClean="0">
              <a:solidFill>
                <a:srgbClr val="FFFF00"/>
              </a:solidFill>
            </a:endParaRPr>
          </a:p>
          <a:p>
            <a:pPr marL="548640" indent="-411480" eaLnBrk="1" fontAlgn="auto" hangingPunct="1">
              <a:spcAft>
                <a:spcPts val="0"/>
              </a:spcAft>
              <a:buClr>
                <a:schemeClr val="tx1">
                  <a:shade val="95000"/>
                </a:schemeClr>
              </a:buClr>
              <a:buFont typeface="Wingdings 2"/>
              <a:buChar char=""/>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36</a:t>
            </a:fld>
            <a:endParaRPr lang="en-GB"/>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Recycling</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11696684"/>
              </p:ext>
            </p:extLst>
          </p:nvPr>
        </p:nvGraphicFramePr>
        <p:xfrm>
          <a:off x="946804" y="2276872"/>
          <a:ext cx="7776862" cy="4464493"/>
        </p:xfrm>
        <a:graphic>
          <a:graphicData uri="http://schemas.openxmlformats.org/drawingml/2006/table">
            <a:tbl>
              <a:tblPr firstRow="1" bandRow="1">
                <a:tableStyleId>{5C22544A-7EE6-4342-B048-85BDC9FD1C3A}</a:tableStyleId>
              </a:tblPr>
              <a:tblGrid>
                <a:gridCol w="3130559">
                  <a:extLst>
                    <a:ext uri="{9D8B030D-6E8A-4147-A177-3AD203B41FA5}">
                      <a16:colId xmlns:a16="http://schemas.microsoft.com/office/drawing/2014/main" val="20000"/>
                    </a:ext>
                  </a:extLst>
                </a:gridCol>
                <a:gridCol w="1233400">
                  <a:extLst>
                    <a:ext uri="{9D8B030D-6E8A-4147-A177-3AD203B41FA5}">
                      <a16:colId xmlns:a16="http://schemas.microsoft.com/office/drawing/2014/main" val="20001"/>
                    </a:ext>
                  </a:extLst>
                </a:gridCol>
                <a:gridCol w="1129379">
                  <a:extLst>
                    <a:ext uri="{9D8B030D-6E8A-4147-A177-3AD203B41FA5}">
                      <a16:colId xmlns:a16="http://schemas.microsoft.com/office/drawing/2014/main" val="20002"/>
                    </a:ext>
                  </a:extLst>
                </a:gridCol>
                <a:gridCol w="1233400">
                  <a:extLst>
                    <a:ext uri="{9D8B030D-6E8A-4147-A177-3AD203B41FA5}">
                      <a16:colId xmlns:a16="http://schemas.microsoft.com/office/drawing/2014/main" val="20003"/>
                    </a:ext>
                  </a:extLst>
                </a:gridCol>
                <a:gridCol w="1050124">
                  <a:extLst>
                    <a:ext uri="{9D8B030D-6E8A-4147-A177-3AD203B41FA5}">
                      <a16:colId xmlns:a16="http://schemas.microsoft.com/office/drawing/2014/main" val="20004"/>
                    </a:ext>
                  </a:extLst>
                </a:gridCol>
              </a:tblGrid>
              <a:tr h="643711">
                <a:tc>
                  <a:txBody>
                    <a:bodyPr/>
                    <a:lstStyle/>
                    <a:p>
                      <a:pPr algn="ctr" rtl="0" fontAlgn="ctr"/>
                      <a:r>
                        <a:rPr lang="en-GB" sz="1600" b="0" i="0" u="none" strike="noStrike" dirty="0" smtClean="0">
                          <a:solidFill>
                            <a:srgbClr val="000000"/>
                          </a:solidFill>
                          <a:effectLst/>
                          <a:latin typeface="+mn-lt"/>
                        </a:rPr>
                        <a:t>Recycled</a:t>
                      </a:r>
                      <a:endParaRPr lang="en-GB" sz="1600" b="0" i="0" u="none" strike="noStrike" dirty="0">
                        <a:solidFill>
                          <a:srgbClr val="000000"/>
                        </a:solidFill>
                        <a:effectLst/>
                        <a:latin typeface="+mn-lt"/>
                      </a:endParaRPr>
                    </a:p>
                  </a:txBody>
                  <a:tcPr marL="9525" marR="9525" marT="9525" marB="0" anchor="ctr"/>
                </a:tc>
                <a:tc>
                  <a:txBody>
                    <a:bodyPr/>
                    <a:lstStyle/>
                    <a:p>
                      <a:pPr algn="ctr" rtl="0" fontAlgn="ctr"/>
                      <a:r>
                        <a:rPr lang="en-GB" sz="1600" b="0" i="0" u="none" strike="noStrike" dirty="0" smtClean="0">
                          <a:solidFill>
                            <a:srgbClr val="000000"/>
                          </a:solidFill>
                          <a:effectLst/>
                          <a:latin typeface="+mn-lt"/>
                        </a:rPr>
                        <a:t>2013</a:t>
                      </a:r>
                    </a:p>
                    <a:p>
                      <a:pPr algn="ctr" rtl="0" fontAlgn="ctr"/>
                      <a:r>
                        <a:rPr lang="en-GB" sz="1600" b="0" i="0" u="none" strike="noStrike" dirty="0" smtClean="0">
                          <a:solidFill>
                            <a:srgbClr val="000000"/>
                          </a:solidFill>
                          <a:effectLst/>
                          <a:latin typeface="+mn-lt"/>
                        </a:rPr>
                        <a:t>Kg</a:t>
                      </a:r>
                      <a:endParaRPr lang="en-GB" sz="1600" b="0" i="0" u="none" strike="noStrike" dirty="0">
                        <a:solidFill>
                          <a:srgbClr val="000000"/>
                        </a:solidFill>
                        <a:effectLst/>
                        <a:latin typeface="+mn-lt"/>
                      </a:endParaRPr>
                    </a:p>
                  </a:txBody>
                  <a:tcPr marL="9525" marR="9525" marT="9525" marB="0" anchor="ctr"/>
                </a:tc>
                <a:tc>
                  <a:txBody>
                    <a:bodyPr/>
                    <a:lstStyle/>
                    <a:p>
                      <a:pPr algn="ctr" rtl="0" fontAlgn="t"/>
                      <a:r>
                        <a:rPr lang="en-GB" sz="1600" b="0" i="0" u="none" strike="noStrike" dirty="0" smtClean="0">
                          <a:solidFill>
                            <a:srgbClr val="000000"/>
                          </a:solidFill>
                          <a:effectLst/>
                          <a:latin typeface="+mn-lt"/>
                        </a:rPr>
                        <a:t>%</a:t>
                      </a:r>
                      <a:endParaRPr lang="en-GB" sz="1600" b="0" i="0" u="none" strike="noStrike" dirty="0">
                        <a:solidFill>
                          <a:srgbClr val="000000"/>
                        </a:solidFill>
                        <a:effectLst/>
                        <a:latin typeface="+mn-lt"/>
                      </a:endParaRPr>
                    </a:p>
                  </a:txBody>
                  <a:tcPr marL="9525" marR="9525" marT="9525" marB="0"/>
                </a:tc>
                <a:tc>
                  <a:txBody>
                    <a:bodyPr/>
                    <a:lstStyle/>
                    <a:p>
                      <a:pPr algn="ctr" rtl="0" fontAlgn="t"/>
                      <a:r>
                        <a:rPr lang="en-GB" sz="1600" b="0" i="0" u="none" strike="noStrike" dirty="0" smtClean="0">
                          <a:solidFill>
                            <a:srgbClr val="000000"/>
                          </a:solidFill>
                          <a:effectLst/>
                          <a:latin typeface="+mn-lt"/>
                        </a:rPr>
                        <a:t>2019</a:t>
                      </a:r>
                    </a:p>
                    <a:p>
                      <a:pPr algn="ctr" rtl="0" fontAlgn="t"/>
                      <a:r>
                        <a:rPr lang="en-GB" sz="1600" b="0" i="0" u="none" strike="noStrike" dirty="0" smtClean="0">
                          <a:solidFill>
                            <a:srgbClr val="000000"/>
                          </a:solidFill>
                          <a:effectLst/>
                          <a:latin typeface="+mn-lt"/>
                        </a:rPr>
                        <a:t>Kg</a:t>
                      </a:r>
                      <a:endParaRPr lang="en-GB" sz="1600" b="0" i="0" u="none" strike="noStrike" dirty="0">
                        <a:solidFill>
                          <a:srgbClr val="000000"/>
                        </a:solidFill>
                        <a:effectLst/>
                        <a:latin typeface="+mn-lt"/>
                      </a:endParaRPr>
                    </a:p>
                  </a:txBody>
                  <a:tcPr marL="9525" marR="9525" marT="9525" marB="0"/>
                </a:tc>
                <a:tc>
                  <a:txBody>
                    <a:bodyPr/>
                    <a:lstStyle/>
                    <a:p>
                      <a:pPr algn="ctr" rtl="0" fontAlgn="t"/>
                      <a:r>
                        <a:rPr lang="en-GB" sz="1600" b="0" i="0" u="none" strike="noStrike" dirty="0" smtClean="0">
                          <a:solidFill>
                            <a:srgbClr val="000000"/>
                          </a:solidFill>
                          <a:effectLst/>
                          <a:latin typeface="+mn-lt"/>
                        </a:rPr>
                        <a:t>%</a:t>
                      </a:r>
                      <a:endParaRPr lang="en-GB" sz="1600" b="0" i="0" u="none" strike="noStrike" dirty="0">
                        <a:solidFill>
                          <a:srgbClr val="000000"/>
                        </a:solidFill>
                        <a:effectLst/>
                        <a:latin typeface="+mn-lt"/>
                      </a:endParaRPr>
                    </a:p>
                  </a:txBody>
                  <a:tcPr marL="9525" marR="9525" marT="9525" marB="0"/>
                </a:tc>
                <a:extLst>
                  <a:ext uri="{0D108BD9-81ED-4DB2-BD59-A6C34878D82A}">
                    <a16:rowId xmlns:a16="http://schemas.microsoft.com/office/drawing/2014/main" val="10000"/>
                  </a:ext>
                </a:extLst>
              </a:tr>
              <a:tr h="545826">
                <a:tc>
                  <a:txBody>
                    <a:bodyPr/>
                    <a:lstStyle/>
                    <a:p>
                      <a:pPr algn="ctr" rtl="0" fontAlgn="ctr"/>
                      <a:r>
                        <a:rPr lang="en-GB" sz="1600" u="none" strike="noStrike" dirty="0">
                          <a:effectLst/>
                        </a:rPr>
                        <a:t>Glass</a:t>
                      </a:r>
                      <a:endParaRPr lang="en-GB" sz="1600" b="0" i="0" u="none" strike="noStrike" dirty="0">
                        <a:solidFill>
                          <a:srgbClr val="000000"/>
                        </a:solidFill>
                        <a:effectLst/>
                        <a:latin typeface="Corbel"/>
                      </a:endParaRPr>
                    </a:p>
                  </a:txBody>
                  <a:tcPr marL="9525" marR="9525" marT="9525" marB="0" anchor="ctr"/>
                </a:tc>
                <a:tc>
                  <a:txBody>
                    <a:bodyPr/>
                    <a:lstStyle/>
                    <a:p>
                      <a:pPr algn="ctr" rtl="0" fontAlgn="ctr"/>
                      <a:r>
                        <a:rPr lang="en-GB" sz="1600" u="none" strike="noStrike" dirty="0">
                          <a:effectLst/>
                        </a:rPr>
                        <a:t>3,900</a:t>
                      </a:r>
                      <a:endParaRPr lang="en-GB" sz="1600" b="0" i="0" u="none" strike="noStrike" dirty="0">
                        <a:solidFill>
                          <a:srgbClr val="000000"/>
                        </a:solidFill>
                        <a:effectLst/>
                        <a:latin typeface="Corbel"/>
                      </a:endParaRPr>
                    </a:p>
                  </a:txBody>
                  <a:tcPr marL="9525" marR="9525" marT="9525" marB="0" anchor="ctr"/>
                </a:tc>
                <a:tc>
                  <a:txBody>
                    <a:bodyPr/>
                    <a:lstStyle/>
                    <a:p>
                      <a:pPr algn="ctr" rtl="0" fontAlgn="t"/>
                      <a:r>
                        <a:rPr lang="en-GB" sz="1600" u="none" strike="noStrike">
                          <a:effectLst/>
                        </a:rPr>
                        <a:t>39</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3,550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dirty="0" smtClean="0">
                          <a:effectLst/>
                        </a:rPr>
                        <a:t>20</a:t>
                      </a:r>
                      <a:endParaRPr lang="en-GB" sz="1600" b="0" i="0" u="none" strike="noStrike" dirty="0">
                        <a:solidFill>
                          <a:srgbClr val="000000"/>
                        </a:solidFill>
                        <a:effectLst/>
                        <a:latin typeface="Arial"/>
                      </a:endParaRPr>
                    </a:p>
                  </a:txBody>
                  <a:tcPr marL="9525" marR="9525" marT="9525" marB="0"/>
                </a:tc>
                <a:extLst>
                  <a:ext uri="{0D108BD9-81ED-4DB2-BD59-A6C34878D82A}">
                    <a16:rowId xmlns:a16="http://schemas.microsoft.com/office/drawing/2014/main" val="10001"/>
                  </a:ext>
                </a:extLst>
              </a:tr>
              <a:tr h="545826">
                <a:tc>
                  <a:txBody>
                    <a:bodyPr/>
                    <a:lstStyle/>
                    <a:p>
                      <a:pPr algn="ctr" rtl="0" fontAlgn="ctr"/>
                      <a:r>
                        <a:rPr lang="en-GB" sz="1600" u="none" strike="noStrike">
                          <a:effectLst/>
                        </a:rPr>
                        <a:t>Cans</a:t>
                      </a:r>
                      <a:endParaRPr lang="en-GB" sz="1600" b="0" i="0" u="none" strike="noStrike">
                        <a:solidFill>
                          <a:srgbClr val="000000"/>
                        </a:solidFill>
                        <a:effectLst/>
                        <a:latin typeface="Corbel"/>
                      </a:endParaRPr>
                    </a:p>
                  </a:txBody>
                  <a:tcPr marL="9525" marR="9525" marT="9525" marB="0" anchor="ctr"/>
                </a:tc>
                <a:tc>
                  <a:txBody>
                    <a:bodyPr/>
                    <a:lstStyle/>
                    <a:p>
                      <a:pPr algn="ctr" rtl="0" fontAlgn="ctr"/>
                      <a:r>
                        <a:rPr lang="en-GB" sz="1600" u="none" strike="noStrike">
                          <a:effectLst/>
                        </a:rPr>
                        <a:t>3,000</a:t>
                      </a:r>
                      <a:endParaRPr lang="en-GB" sz="1600" b="0" i="0" u="none" strike="noStrike">
                        <a:solidFill>
                          <a:srgbClr val="000000"/>
                        </a:solidFill>
                        <a:effectLst/>
                        <a:latin typeface="Corbel"/>
                      </a:endParaRPr>
                    </a:p>
                  </a:txBody>
                  <a:tcPr marL="9525" marR="9525" marT="9525" marB="0" anchor="ctr"/>
                </a:tc>
                <a:tc>
                  <a:txBody>
                    <a:bodyPr/>
                    <a:lstStyle/>
                    <a:p>
                      <a:pPr algn="ctr" rtl="0" fontAlgn="t"/>
                      <a:r>
                        <a:rPr lang="en-GB" sz="1600" u="none" strike="noStrike" dirty="0">
                          <a:effectLst/>
                        </a:rPr>
                        <a:t>30</a:t>
                      </a:r>
                      <a:endParaRPr lang="en-GB" sz="1600" b="0" i="0" u="none" strike="noStrike" dirty="0">
                        <a:solidFill>
                          <a:srgbClr val="000000"/>
                        </a:solidFill>
                        <a:effectLst/>
                        <a:latin typeface="Arial"/>
                      </a:endParaRPr>
                    </a:p>
                  </a:txBody>
                  <a:tcPr marL="9525" marR="9525" marT="9525" marB="0"/>
                </a:tc>
                <a:tc>
                  <a:txBody>
                    <a:bodyPr/>
                    <a:lstStyle/>
                    <a:p>
                      <a:pPr algn="ctr" rtl="0" fontAlgn="t"/>
                      <a:r>
                        <a:rPr lang="en-GB" sz="1600" u="none" strike="noStrike">
                          <a:effectLst/>
                        </a:rPr>
                        <a:t>3,400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dirty="0" smtClean="0">
                          <a:effectLst/>
                        </a:rPr>
                        <a:t>18</a:t>
                      </a:r>
                      <a:endParaRPr lang="en-GB" sz="1600" b="0" i="0" u="none" strike="noStrike" dirty="0">
                        <a:solidFill>
                          <a:srgbClr val="000000"/>
                        </a:solidFill>
                        <a:effectLst/>
                        <a:latin typeface="Arial"/>
                      </a:endParaRPr>
                    </a:p>
                  </a:txBody>
                  <a:tcPr marL="9525" marR="9525" marT="9525" marB="0"/>
                </a:tc>
                <a:extLst>
                  <a:ext uri="{0D108BD9-81ED-4DB2-BD59-A6C34878D82A}">
                    <a16:rowId xmlns:a16="http://schemas.microsoft.com/office/drawing/2014/main" val="10002"/>
                  </a:ext>
                </a:extLst>
              </a:tr>
              <a:tr h="545826">
                <a:tc>
                  <a:txBody>
                    <a:bodyPr/>
                    <a:lstStyle/>
                    <a:p>
                      <a:pPr algn="ctr" rtl="0" fontAlgn="ctr"/>
                      <a:r>
                        <a:rPr lang="en-GB" sz="1600" u="none" strike="noStrike">
                          <a:effectLst/>
                        </a:rPr>
                        <a:t>Paper</a:t>
                      </a:r>
                      <a:endParaRPr lang="en-GB" sz="1600" b="0" i="0" u="none" strike="noStrike">
                        <a:solidFill>
                          <a:srgbClr val="000000"/>
                        </a:solidFill>
                        <a:effectLst/>
                        <a:latin typeface="Corbel"/>
                      </a:endParaRPr>
                    </a:p>
                  </a:txBody>
                  <a:tcPr marL="9525" marR="9525" marT="9525" marB="0" anchor="ctr"/>
                </a:tc>
                <a:tc>
                  <a:txBody>
                    <a:bodyPr/>
                    <a:lstStyle/>
                    <a:p>
                      <a:pPr algn="ctr" rtl="0" fontAlgn="ctr"/>
                      <a:r>
                        <a:rPr lang="en-GB" sz="1600" u="none" strike="noStrike">
                          <a:effectLst/>
                        </a:rPr>
                        <a:t>2,350</a:t>
                      </a:r>
                      <a:endParaRPr lang="en-GB" sz="1600" b="0" i="0" u="none" strike="noStrike">
                        <a:solidFill>
                          <a:srgbClr val="000000"/>
                        </a:solidFill>
                        <a:effectLst/>
                        <a:latin typeface="Corbel"/>
                      </a:endParaRPr>
                    </a:p>
                  </a:txBody>
                  <a:tcPr marL="9525" marR="9525" marT="9525" marB="0" anchor="ctr"/>
                </a:tc>
                <a:tc>
                  <a:txBody>
                    <a:bodyPr/>
                    <a:lstStyle/>
                    <a:p>
                      <a:pPr algn="ctr" rtl="0" fontAlgn="t"/>
                      <a:r>
                        <a:rPr lang="en-GB" sz="1600" u="none" strike="noStrike">
                          <a:effectLst/>
                        </a:rPr>
                        <a:t>23.5</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4,700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26</a:t>
                      </a:r>
                      <a:endParaRPr lang="en-GB" sz="1600" b="0" i="0" u="none" strike="noStrike">
                        <a:solidFill>
                          <a:srgbClr val="000000"/>
                        </a:solidFill>
                        <a:effectLst/>
                        <a:latin typeface="Arial"/>
                      </a:endParaRPr>
                    </a:p>
                  </a:txBody>
                  <a:tcPr marL="9525" marR="9525" marT="9525" marB="0"/>
                </a:tc>
                <a:extLst>
                  <a:ext uri="{0D108BD9-81ED-4DB2-BD59-A6C34878D82A}">
                    <a16:rowId xmlns:a16="http://schemas.microsoft.com/office/drawing/2014/main" val="10003"/>
                  </a:ext>
                </a:extLst>
              </a:tr>
              <a:tr h="545826">
                <a:tc>
                  <a:txBody>
                    <a:bodyPr/>
                    <a:lstStyle/>
                    <a:p>
                      <a:pPr algn="ctr" rtl="0" fontAlgn="ctr"/>
                      <a:r>
                        <a:rPr lang="en-GB" sz="1600" u="none" strike="noStrike">
                          <a:effectLst/>
                        </a:rPr>
                        <a:t>Plastic</a:t>
                      </a:r>
                      <a:endParaRPr lang="en-GB" sz="1600" b="0" i="0" u="none" strike="noStrike">
                        <a:solidFill>
                          <a:srgbClr val="000000"/>
                        </a:solidFill>
                        <a:effectLst/>
                        <a:latin typeface="Corbel"/>
                      </a:endParaRPr>
                    </a:p>
                  </a:txBody>
                  <a:tcPr marL="9525" marR="9525" marT="9525" marB="0" anchor="ctr"/>
                </a:tc>
                <a:tc>
                  <a:txBody>
                    <a:bodyPr/>
                    <a:lstStyle/>
                    <a:p>
                      <a:pPr algn="ctr" rtl="0" fontAlgn="ctr"/>
                      <a:r>
                        <a:rPr lang="en-GB" sz="1600" u="none" strike="noStrike">
                          <a:effectLst/>
                        </a:rPr>
                        <a:t>550</a:t>
                      </a:r>
                      <a:endParaRPr lang="en-GB" sz="1600" b="0" i="0" u="none" strike="noStrike">
                        <a:solidFill>
                          <a:srgbClr val="000000"/>
                        </a:solidFill>
                        <a:effectLst/>
                        <a:latin typeface="Corbel"/>
                      </a:endParaRPr>
                    </a:p>
                  </a:txBody>
                  <a:tcPr marL="9525" marR="9525" marT="9525" marB="0" anchor="ctr"/>
                </a:tc>
                <a:tc>
                  <a:txBody>
                    <a:bodyPr/>
                    <a:lstStyle/>
                    <a:p>
                      <a:pPr algn="ctr" rtl="0" fontAlgn="t"/>
                      <a:r>
                        <a:rPr lang="en-GB" sz="1600" u="none" strike="noStrike">
                          <a:effectLst/>
                        </a:rPr>
                        <a:t>5.5</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3,000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16</a:t>
                      </a:r>
                      <a:endParaRPr lang="en-GB" sz="1600" b="0" i="0" u="none" strike="noStrike">
                        <a:solidFill>
                          <a:srgbClr val="000000"/>
                        </a:solidFill>
                        <a:effectLst/>
                        <a:latin typeface="Arial"/>
                      </a:endParaRPr>
                    </a:p>
                  </a:txBody>
                  <a:tcPr marL="9525" marR="9525" marT="9525" marB="0"/>
                </a:tc>
                <a:extLst>
                  <a:ext uri="{0D108BD9-81ED-4DB2-BD59-A6C34878D82A}">
                    <a16:rowId xmlns:a16="http://schemas.microsoft.com/office/drawing/2014/main" val="10004"/>
                  </a:ext>
                </a:extLst>
              </a:tr>
              <a:tr h="545826">
                <a:tc>
                  <a:txBody>
                    <a:bodyPr/>
                    <a:lstStyle/>
                    <a:p>
                      <a:pPr algn="ctr" rtl="0" fontAlgn="ctr"/>
                      <a:r>
                        <a:rPr lang="en-GB" sz="1600" u="none" strike="noStrike" dirty="0">
                          <a:effectLst/>
                        </a:rPr>
                        <a:t>Green waste</a:t>
                      </a:r>
                      <a:endParaRPr lang="en-GB" sz="1600" b="0" i="0" u="none" strike="noStrike" dirty="0">
                        <a:solidFill>
                          <a:srgbClr val="000000"/>
                        </a:solidFill>
                        <a:effectLst/>
                        <a:latin typeface="Corbel"/>
                      </a:endParaRPr>
                    </a:p>
                  </a:txBody>
                  <a:tcPr marL="9525" marR="9525" marT="9525" marB="0" anchor="ctr"/>
                </a:tc>
                <a:tc>
                  <a:txBody>
                    <a:bodyPr/>
                    <a:lstStyle/>
                    <a:p>
                      <a:pPr algn="ctr" rtl="0" fontAlgn="ctr"/>
                      <a:r>
                        <a:rPr lang="en-GB" sz="1600" u="none" strike="noStrike">
                          <a:effectLst/>
                        </a:rPr>
                        <a:t>50</a:t>
                      </a:r>
                      <a:endParaRPr lang="en-GB" sz="1600" b="0" i="0" u="none" strike="noStrike">
                        <a:solidFill>
                          <a:srgbClr val="000000"/>
                        </a:solidFill>
                        <a:effectLst/>
                        <a:latin typeface="Corbel"/>
                      </a:endParaRPr>
                    </a:p>
                  </a:txBody>
                  <a:tcPr marL="9525" marR="9525" marT="9525" marB="0" anchor="ctr"/>
                </a:tc>
                <a:tc>
                  <a:txBody>
                    <a:bodyPr/>
                    <a:lstStyle/>
                    <a:p>
                      <a:pPr algn="ctr" rtl="0" fontAlgn="t"/>
                      <a:r>
                        <a:rPr lang="en-GB" sz="1600" u="none" strike="noStrike">
                          <a:effectLst/>
                        </a:rPr>
                        <a:t>0.5</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2,500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14</a:t>
                      </a:r>
                      <a:endParaRPr lang="en-GB" sz="1600" b="0" i="0" u="none" strike="noStrike">
                        <a:solidFill>
                          <a:srgbClr val="000000"/>
                        </a:solidFill>
                        <a:effectLst/>
                        <a:latin typeface="Arial"/>
                      </a:endParaRPr>
                    </a:p>
                  </a:txBody>
                  <a:tcPr marL="9525" marR="9525" marT="9525" marB="0"/>
                </a:tc>
                <a:extLst>
                  <a:ext uri="{0D108BD9-81ED-4DB2-BD59-A6C34878D82A}">
                    <a16:rowId xmlns:a16="http://schemas.microsoft.com/office/drawing/2014/main" val="10005"/>
                  </a:ext>
                </a:extLst>
              </a:tr>
              <a:tr h="545826">
                <a:tc>
                  <a:txBody>
                    <a:bodyPr/>
                    <a:lstStyle/>
                    <a:p>
                      <a:pPr algn="ctr" rtl="0" fontAlgn="ctr"/>
                      <a:r>
                        <a:rPr lang="en-GB" sz="1600" u="none" strike="noStrike">
                          <a:effectLst/>
                        </a:rPr>
                        <a:t>Other</a:t>
                      </a:r>
                      <a:endParaRPr lang="en-GB" sz="1600" b="0" i="0" u="none" strike="noStrike">
                        <a:solidFill>
                          <a:srgbClr val="000000"/>
                        </a:solidFill>
                        <a:effectLst/>
                        <a:latin typeface="Corbel"/>
                      </a:endParaRPr>
                    </a:p>
                  </a:txBody>
                  <a:tcPr marL="9525" marR="9525" marT="9525" marB="0" anchor="ctr"/>
                </a:tc>
                <a:tc>
                  <a:txBody>
                    <a:bodyPr/>
                    <a:lstStyle/>
                    <a:p>
                      <a:pPr algn="ctr" rtl="0" fontAlgn="ctr"/>
                      <a:r>
                        <a:rPr lang="en-GB" sz="1600" u="none" strike="noStrike">
                          <a:effectLst/>
                        </a:rPr>
                        <a:t>150</a:t>
                      </a:r>
                      <a:endParaRPr lang="en-GB" sz="1600" b="0" i="0" u="none" strike="noStrike">
                        <a:solidFill>
                          <a:srgbClr val="000000"/>
                        </a:solidFill>
                        <a:effectLst/>
                        <a:latin typeface="Corbel"/>
                      </a:endParaRPr>
                    </a:p>
                  </a:txBody>
                  <a:tcPr marL="9525" marR="9525" marT="9525" marB="0" anchor="ctr"/>
                </a:tc>
                <a:tc>
                  <a:txBody>
                    <a:bodyPr/>
                    <a:lstStyle/>
                    <a:p>
                      <a:pPr algn="ctr" rtl="0" fontAlgn="t"/>
                      <a:r>
                        <a:rPr lang="en-GB" sz="1600" u="none" strike="noStrike">
                          <a:effectLst/>
                        </a:rPr>
                        <a:t>1.5</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1,050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a:effectLst/>
                        </a:rPr>
                        <a:t>6</a:t>
                      </a:r>
                      <a:endParaRPr lang="en-GB" sz="1600" b="0" i="0" u="none" strike="noStrike">
                        <a:solidFill>
                          <a:srgbClr val="000000"/>
                        </a:solidFill>
                        <a:effectLst/>
                        <a:latin typeface="Arial"/>
                      </a:endParaRPr>
                    </a:p>
                  </a:txBody>
                  <a:tcPr marL="9525" marR="9525" marT="9525" marB="0"/>
                </a:tc>
                <a:extLst>
                  <a:ext uri="{0D108BD9-81ED-4DB2-BD59-A6C34878D82A}">
                    <a16:rowId xmlns:a16="http://schemas.microsoft.com/office/drawing/2014/main" val="10006"/>
                  </a:ext>
                </a:extLst>
              </a:tr>
              <a:tr h="545826">
                <a:tc>
                  <a:txBody>
                    <a:bodyPr/>
                    <a:lstStyle/>
                    <a:p>
                      <a:pPr algn="ctr" rtl="0" fontAlgn="ctr"/>
                      <a:r>
                        <a:rPr lang="en-GB" sz="1600" u="none" strike="noStrike">
                          <a:effectLst/>
                        </a:rPr>
                        <a:t>total</a:t>
                      </a:r>
                      <a:endParaRPr lang="en-GB" sz="1600" b="0" i="0" u="none" strike="noStrike">
                        <a:solidFill>
                          <a:srgbClr val="000000"/>
                        </a:solidFill>
                        <a:effectLst/>
                        <a:latin typeface="Corbel"/>
                      </a:endParaRPr>
                    </a:p>
                  </a:txBody>
                  <a:tcPr marL="9525" marR="9525" marT="9525" marB="0" anchor="ctr"/>
                </a:tc>
                <a:tc>
                  <a:txBody>
                    <a:bodyPr/>
                    <a:lstStyle/>
                    <a:p>
                      <a:pPr algn="ctr" rtl="0" fontAlgn="t"/>
                      <a:r>
                        <a:rPr lang="en-GB" sz="1600" u="none" strike="noStrike">
                          <a:effectLst/>
                        </a:rPr>
                        <a:t>10,000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dirty="0">
                          <a:effectLst/>
                        </a:rPr>
                        <a:t>100</a:t>
                      </a:r>
                      <a:endParaRPr lang="en-GB" sz="1600" b="0" i="0" u="none" strike="noStrike" dirty="0">
                        <a:solidFill>
                          <a:srgbClr val="000000"/>
                        </a:solidFill>
                        <a:effectLst/>
                        <a:latin typeface="Arial"/>
                      </a:endParaRPr>
                    </a:p>
                  </a:txBody>
                  <a:tcPr marL="9525" marR="9525" marT="9525" marB="0"/>
                </a:tc>
                <a:tc>
                  <a:txBody>
                    <a:bodyPr/>
                    <a:lstStyle/>
                    <a:p>
                      <a:pPr algn="ctr" rtl="0" fontAlgn="t"/>
                      <a:r>
                        <a:rPr lang="en-GB" sz="1600" u="none" strike="noStrike">
                          <a:effectLst/>
                        </a:rPr>
                        <a:t>18,200</a:t>
                      </a:r>
                      <a:endParaRPr lang="en-GB" sz="1600" b="0" i="0" u="none" strike="noStrike">
                        <a:solidFill>
                          <a:srgbClr val="000000"/>
                        </a:solidFill>
                        <a:effectLst/>
                        <a:latin typeface="Arial"/>
                      </a:endParaRPr>
                    </a:p>
                  </a:txBody>
                  <a:tcPr marL="9525" marR="9525" marT="9525" marB="0"/>
                </a:tc>
                <a:tc>
                  <a:txBody>
                    <a:bodyPr/>
                    <a:lstStyle/>
                    <a:p>
                      <a:pPr algn="ctr" rtl="0" fontAlgn="t"/>
                      <a:r>
                        <a:rPr lang="en-GB" sz="1600" u="none" strike="noStrike" dirty="0">
                          <a:effectLst/>
                        </a:rPr>
                        <a:t>100</a:t>
                      </a:r>
                      <a:endParaRPr lang="en-GB" sz="1600" b="0" i="0" u="none" strike="noStrike" dirty="0">
                        <a:solidFill>
                          <a:srgbClr val="000000"/>
                        </a:solidFill>
                        <a:effectLst/>
                        <a:latin typeface="Arial"/>
                      </a:endParaRPr>
                    </a:p>
                  </a:txBody>
                  <a:tcPr marL="9525" marR="9525" marT="9525" marB="0"/>
                </a:tc>
                <a:extLst>
                  <a:ext uri="{0D108BD9-81ED-4DB2-BD59-A6C34878D82A}">
                    <a16:rowId xmlns:a16="http://schemas.microsoft.com/office/drawing/2014/main" val="10007"/>
                  </a:ext>
                </a:extLst>
              </a:tr>
            </a:tbl>
          </a:graphicData>
        </a:graphic>
      </p:graphicFrame>
      <p:sp>
        <p:nvSpPr>
          <p:cNvPr id="7" name="TextBox 6"/>
          <p:cNvSpPr txBox="1"/>
          <p:nvPr/>
        </p:nvSpPr>
        <p:spPr>
          <a:xfrm>
            <a:off x="971600" y="1556792"/>
            <a:ext cx="7272808" cy="369332"/>
          </a:xfrm>
          <a:prstGeom prst="rect">
            <a:avLst/>
          </a:prstGeom>
          <a:noFill/>
        </p:spPr>
        <p:txBody>
          <a:bodyPr wrap="square" rtlCol="0">
            <a:spAutoFit/>
          </a:bodyPr>
          <a:lstStyle/>
          <a:p>
            <a:r>
              <a:rPr lang="en-GB" dirty="0" smtClean="0">
                <a:solidFill>
                  <a:srgbClr val="FFFF00"/>
                </a:solidFill>
              </a:rPr>
              <a:t>What does the LC tell us about recycling strategies in the UK?</a:t>
            </a:r>
            <a:endParaRPr lang="en-GB" dirty="0">
              <a:solidFill>
                <a:srgbClr val="FFFF00"/>
              </a:solidFill>
            </a:endParaRPr>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37</a:t>
            </a:fld>
            <a:endParaRPr lang="en-GB"/>
          </a:p>
        </p:txBody>
      </p:sp>
    </p:spTree>
    <p:extLst>
      <p:ext uri="{BB962C8B-B14F-4D97-AF65-F5344CB8AC3E}">
        <p14:creationId xmlns:p14="http://schemas.microsoft.com/office/powerpoint/2010/main" val="41442211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Measurement of Variation</a:t>
            </a:r>
            <a:br>
              <a:rPr lang="en-GB" dirty="0" smtClean="0"/>
            </a:br>
            <a:endParaRPr lang="en-GB" dirty="0"/>
          </a:p>
        </p:txBody>
      </p:sp>
      <p:sp>
        <p:nvSpPr>
          <p:cNvPr id="3" name="Content Placeholder 2"/>
          <p:cNvSpPr>
            <a:spLocks noGrp="1"/>
          </p:cNvSpPr>
          <p:nvPr>
            <p:ph idx="1"/>
          </p:nvPr>
        </p:nvSpPr>
        <p:spPr/>
        <p:txBody>
          <a:bodyPr>
            <a:normAutofit fontScale="92500" lnSpcReduction="10000"/>
          </a:bodyPr>
          <a:lstStyle/>
          <a:p>
            <a:pPr marL="548640" indent="-411480" eaLnBrk="1" fontAlgn="auto" hangingPunct="1">
              <a:spcAft>
                <a:spcPts val="0"/>
              </a:spcAft>
              <a:buClr>
                <a:schemeClr val="tx1">
                  <a:shade val="95000"/>
                </a:schemeClr>
              </a:buClr>
              <a:buFont typeface="Wingdings 2"/>
              <a:buChar char=""/>
              <a:defRPr/>
            </a:pPr>
            <a:r>
              <a:rPr lang="en-GB" dirty="0" smtClean="0"/>
              <a:t>Central T does not describe the variation in the data.  The range is a simple measure of variation but outliers misrepresent the data set.  </a:t>
            </a:r>
            <a:r>
              <a:rPr lang="en-GB" dirty="0" err="1" smtClean="0"/>
              <a:t>E.g</a:t>
            </a:r>
            <a:endParaRPr lang="en-GB" dirty="0" smtClean="0"/>
          </a:p>
          <a:p>
            <a:pPr marL="548640" indent="-411480" eaLnBrk="1" fontAlgn="auto" hangingPunct="1">
              <a:spcAft>
                <a:spcPts val="0"/>
              </a:spcAft>
              <a:buClr>
                <a:schemeClr val="tx1">
                  <a:shade val="95000"/>
                </a:schemeClr>
              </a:buClr>
              <a:buFont typeface="Wingdings 2"/>
              <a:buChar char=""/>
              <a:defRPr/>
            </a:pPr>
            <a:r>
              <a:rPr lang="en-GB" dirty="0" smtClean="0"/>
              <a:t>Age of carrion Crows in Brecon Beacons National Park:</a:t>
            </a:r>
          </a:p>
          <a:p>
            <a:pPr marL="548640" indent="-411480" eaLnBrk="1" fontAlgn="auto" hangingPunct="1">
              <a:spcAft>
                <a:spcPts val="0"/>
              </a:spcAft>
              <a:buClr>
                <a:schemeClr val="tx1">
                  <a:shade val="95000"/>
                </a:schemeClr>
              </a:buClr>
              <a:buFont typeface="Wingdings 2"/>
              <a:buChar char=""/>
              <a:defRPr/>
            </a:pPr>
            <a:r>
              <a:rPr lang="en-GB" dirty="0" smtClean="0">
                <a:solidFill>
                  <a:srgbClr val="FFFF00"/>
                </a:solidFill>
              </a:rPr>
              <a:t>16, 17, 18, 18, 19, 20, 20, 20, 21,21, 22, 23, 23, 24, 26, 29, 55.  </a:t>
            </a:r>
            <a:r>
              <a:rPr lang="en-GB" dirty="0" smtClean="0"/>
              <a:t>The mean and range would be biased due to the 55 year old.  Hence we need a form of measurement that reduces the influence of outliers.  Standard Deviation is one such method for normally distributed data.</a:t>
            </a:r>
          </a:p>
          <a:p>
            <a:pPr marL="548640" indent="-411480" eaLnBrk="1" fontAlgn="auto" hangingPunct="1">
              <a:spcAft>
                <a:spcPts val="0"/>
              </a:spcAft>
              <a:buClr>
                <a:schemeClr val="tx1">
                  <a:shade val="95000"/>
                </a:schemeClr>
              </a:buClr>
              <a:buFont typeface="Wingdings 2"/>
              <a:buChar char=""/>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38</a:t>
            </a:fld>
            <a:endParaRPr lang="en-GB"/>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260648"/>
            <a:ext cx="6377940" cy="1293028"/>
          </a:xfrm>
        </p:spPr>
        <p:txBody>
          <a:bodyPr/>
          <a:lstStyle/>
          <a:p>
            <a:r>
              <a:rPr lang="en-GB" dirty="0" smtClean="0"/>
              <a:t>Variability and SD</a:t>
            </a:r>
            <a:endParaRPr lang="en-GB"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699792" y="2564904"/>
            <a:ext cx="6197870" cy="3960440"/>
          </a:xfrm>
        </p:spPr>
      </p:pic>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39</a:t>
            </a:fld>
            <a:endParaRPr lang="en-GB"/>
          </a:p>
        </p:txBody>
      </p:sp>
      <p:sp>
        <p:nvSpPr>
          <p:cNvPr id="6" name="Rectangle 5"/>
          <p:cNvSpPr/>
          <p:nvPr/>
        </p:nvSpPr>
        <p:spPr>
          <a:xfrm>
            <a:off x="827584" y="1475150"/>
            <a:ext cx="4572000" cy="1200329"/>
          </a:xfrm>
          <a:prstGeom prst="rect">
            <a:avLst/>
          </a:prstGeom>
        </p:spPr>
        <p:txBody>
          <a:bodyPr>
            <a:spAutoFit/>
          </a:bodyPr>
          <a:lstStyle/>
          <a:p>
            <a:endParaRPr lang="en-GB" dirty="0"/>
          </a:p>
          <a:p>
            <a:r>
              <a:rPr lang="el-GR" dirty="0"/>
              <a:t>μ </a:t>
            </a:r>
            <a:r>
              <a:rPr lang="en-GB" dirty="0" smtClean="0"/>
              <a:t>-Mean, Median, Mode</a:t>
            </a:r>
            <a:endParaRPr lang="en-GB" dirty="0"/>
          </a:p>
          <a:p>
            <a:endParaRPr lang="el-GR" dirty="0"/>
          </a:p>
          <a:p>
            <a:r>
              <a:rPr lang="en-GB" dirty="0" smtClean="0"/>
              <a:t>Variance -</a:t>
            </a:r>
            <a:r>
              <a:rPr lang="el-GR" dirty="0" smtClean="0"/>
              <a:t>σ </a:t>
            </a:r>
            <a:r>
              <a:rPr lang="el-GR" baseline="30000" dirty="0" smtClean="0"/>
              <a:t>2</a:t>
            </a:r>
            <a:endParaRPr lang="en-GB" baseline="30000" dirty="0"/>
          </a:p>
        </p:txBody>
      </p:sp>
    </p:spTree>
    <p:extLst>
      <p:ext uri="{BB962C8B-B14F-4D97-AF65-F5344CB8AC3E}">
        <p14:creationId xmlns:p14="http://schemas.microsoft.com/office/powerpoint/2010/main" val="18588344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smtClean="0"/>
              <a:t>Standard Deviation</a:t>
            </a:r>
            <a:br>
              <a:rPr lang="en-GB" dirty="0" smtClean="0"/>
            </a:br>
            <a:endParaRPr lang="en-GB" dirty="0"/>
          </a:p>
        </p:txBody>
      </p:sp>
      <p:sp>
        <p:nvSpPr>
          <p:cNvPr id="3" name="Content Placeholder 2"/>
          <p:cNvSpPr>
            <a:spLocks noGrp="1"/>
          </p:cNvSpPr>
          <p:nvPr>
            <p:ph idx="1"/>
          </p:nvPr>
        </p:nvSpPr>
        <p:spPr/>
        <p:txBody>
          <a:bodyPr>
            <a:normAutofit fontScale="77500" lnSpcReduction="20000"/>
          </a:bodyPr>
          <a:lstStyle/>
          <a:p>
            <a:pPr marL="548640" indent="-411480" eaLnBrk="1" fontAlgn="auto" hangingPunct="1">
              <a:spcAft>
                <a:spcPts val="0"/>
              </a:spcAft>
              <a:buClr>
                <a:schemeClr val="tx1">
                  <a:shade val="95000"/>
                </a:schemeClr>
              </a:buClr>
              <a:buFont typeface="Wingdings 2"/>
              <a:buNone/>
              <a:defRPr/>
            </a:pPr>
            <a:r>
              <a:rPr lang="en-GB" b="1" dirty="0" smtClean="0"/>
              <a:t> </a:t>
            </a:r>
            <a:endParaRPr lang="en-GB" dirty="0" smtClean="0"/>
          </a:p>
          <a:p>
            <a:pPr marL="548640" indent="-411480" eaLnBrk="1" fontAlgn="auto" hangingPunct="1">
              <a:spcAft>
                <a:spcPts val="0"/>
              </a:spcAft>
              <a:buClr>
                <a:schemeClr val="tx1">
                  <a:shade val="95000"/>
                </a:schemeClr>
              </a:buClr>
              <a:buFont typeface="Wingdings 2"/>
              <a:buChar char=""/>
              <a:defRPr/>
            </a:pPr>
            <a:r>
              <a:rPr lang="en-GB" dirty="0" smtClean="0">
                <a:solidFill>
                  <a:srgbClr val="FFFF00"/>
                </a:solidFill>
              </a:rPr>
              <a:t>S=√ ∑(x – x )</a:t>
            </a:r>
            <a:r>
              <a:rPr lang="en-GB" baseline="30000" dirty="0" smtClean="0">
                <a:solidFill>
                  <a:srgbClr val="FFFF00"/>
                </a:solidFill>
              </a:rPr>
              <a:t>2</a:t>
            </a:r>
            <a:endParaRPr lang="en-GB" dirty="0" smtClean="0">
              <a:solidFill>
                <a:srgbClr val="FFFF00"/>
              </a:solidFill>
            </a:endParaRPr>
          </a:p>
          <a:p>
            <a:pPr marL="548640" indent="-411480" eaLnBrk="1" fontAlgn="auto" hangingPunct="1">
              <a:spcAft>
                <a:spcPts val="0"/>
              </a:spcAft>
              <a:buClr>
                <a:schemeClr val="tx1">
                  <a:shade val="95000"/>
                </a:schemeClr>
              </a:buClr>
              <a:buNone/>
              <a:defRPr/>
            </a:pPr>
            <a:r>
              <a:rPr lang="en-GB" baseline="30000" dirty="0" smtClean="0">
                <a:solidFill>
                  <a:srgbClr val="FFFF00"/>
                </a:solidFill>
              </a:rPr>
              <a:t>	</a:t>
            </a:r>
            <a:r>
              <a:rPr lang="en-GB" dirty="0" smtClean="0">
                <a:solidFill>
                  <a:srgbClr val="FFFF00"/>
                </a:solidFill>
              </a:rPr>
              <a:t> 	      n - 1</a:t>
            </a:r>
          </a:p>
          <a:p>
            <a:pPr marL="548640" indent="-411480" eaLnBrk="1" fontAlgn="auto" hangingPunct="1">
              <a:spcAft>
                <a:spcPts val="0"/>
              </a:spcAft>
              <a:buClr>
                <a:schemeClr val="tx1">
                  <a:shade val="95000"/>
                </a:schemeClr>
              </a:buClr>
              <a:buNone/>
              <a:defRPr/>
            </a:pPr>
            <a:endParaRPr lang="en-GB" dirty="0" smtClean="0"/>
          </a:p>
          <a:p>
            <a:pPr marL="548640" indent="-411480" eaLnBrk="1" fontAlgn="auto" hangingPunct="1">
              <a:spcAft>
                <a:spcPts val="0"/>
              </a:spcAft>
              <a:buClr>
                <a:schemeClr val="tx1">
                  <a:shade val="95000"/>
                </a:schemeClr>
              </a:buClr>
              <a:buFont typeface="Wingdings 2"/>
              <a:buChar char=""/>
              <a:defRPr/>
            </a:pPr>
            <a:r>
              <a:rPr lang="en-GB" dirty="0" smtClean="0"/>
              <a:t>Refer to handout p. 32-37</a:t>
            </a:r>
          </a:p>
          <a:p>
            <a:pPr marL="548640" indent="-411480" eaLnBrk="1" fontAlgn="auto" hangingPunct="1">
              <a:spcAft>
                <a:spcPts val="0"/>
              </a:spcAft>
              <a:buClr>
                <a:schemeClr val="tx1">
                  <a:shade val="95000"/>
                </a:schemeClr>
              </a:buClr>
              <a:buFont typeface="Wingdings 2"/>
              <a:buChar char=""/>
              <a:defRPr/>
            </a:pPr>
            <a:r>
              <a:rPr lang="en-GB" dirty="0" smtClean="0">
                <a:solidFill>
                  <a:srgbClr val="FFFF00"/>
                </a:solidFill>
              </a:rPr>
              <a:t>Using the data on the next slide:</a:t>
            </a:r>
          </a:p>
          <a:p>
            <a:pPr marL="877824" lvl="1" indent="-411480">
              <a:buClr>
                <a:schemeClr val="tx1">
                  <a:shade val="95000"/>
                </a:schemeClr>
              </a:buClr>
              <a:buFont typeface="Wingdings 2"/>
              <a:buChar char=""/>
              <a:defRPr/>
            </a:pPr>
            <a:r>
              <a:rPr lang="en-GB" dirty="0" smtClean="0"/>
              <a:t>Calculate the mean </a:t>
            </a:r>
          </a:p>
          <a:p>
            <a:pPr marL="877824" lvl="1" indent="-411480">
              <a:buClr>
                <a:schemeClr val="tx1">
                  <a:shade val="95000"/>
                </a:schemeClr>
              </a:buClr>
              <a:buFont typeface="Wingdings 2"/>
              <a:buChar char=""/>
              <a:defRPr/>
            </a:pPr>
            <a:r>
              <a:rPr lang="en-GB" i="1" dirty="0" smtClean="0"/>
              <a:t>Note</a:t>
            </a:r>
            <a:r>
              <a:rPr lang="en-GB" i="1" baseline="30000" dirty="0" smtClean="0"/>
              <a:t> </a:t>
            </a:r>
            <a:r>
              <a:rPr lang="en-GB" i="1" dirty="0" smtClean="0"/>
              <a:t>∑x is the sum of the x values, and is given at the base of the column</a:t>
            </a:r>
            <a:endParaRPr lang="en-GB" dirty="0" smtClean="0"/>
          </a:p>
          <a:p>
            <a:pPr marL="877824" lvl="1" indent="-411480">
              <a:buClr>
                <a:schemeClr val="tx1">
                  <a:shade val="95000"/>
                </a:schemeClr>
              </a:buClr>
              <a:buFont typeface="Wingdings 2"/>
              <a:buChar char=""/>
              <a:defRPr/>
            </a:pPr>
            <a:r>
              <a:rPr lang="en-GB" dirty="0" smtClean="0"/>
              <a:t>Calculate the square of each of the values of x</a:t>
            </a:r>
          </a:p>
          <a:p>
            <a:pPr marL="877824" lvl="1" indent="-411480">
              <a:buClr>
                <a:schemeClr val="tx1">
                  <a:shade val="95000"/>
                </a:schemeClr>
              </a:buClr>
              <a:buFont typeface="Wingdings 2"/>
              <a:buChar char=""/>
              <a:defRPr/>
            </a:pPr>
            <a:r>
              <a:rPr lang="en-GB" dirty="0" smtClean="0"/>
              <a:t>Then follow the formula.  </a:t>
            </a:r>
          </a:p>
          <a:p>
            <a:pPr marL="877824" lvl="1" indent="-411480">
              <a:buClr>
                <a:schemeClr val="tx1">
                  <a:shade val="95000"/>
                </a:schemeClr>
              </a:buClr>
              <a:buFont typeface="Wingdings 2"/>
              <a:buChar char=""/>
              <a:defRPr/>
            </a:pPr>
            <a:r>
              <a:rPr lang="en-GB" dirty="0" smtClean="0"/>
              <a:t>The result  should be presented one decimal place more than the mean.</a:t>
            </a:r>
          </a:p>
          <a:p>
            <a:pPr marL="548640" indent="-411480" eaLnBrk="1" fontAlgn="auto" hangingPunct="1">
              <a:spcAft>
                <a:spcPts val="0"/>
              </a:spcAft>
              <a:buClr>
                <a:schemeClr val="tx1">
                  <a:shade val="95000"/>
                </a:schemeClr>
              </a:buClr>
              <a:buNone/>
              <a:defRPr/>
            </a:pPr>
            <a:endParaRPr lang="en-GB" dirty="0"/>
          </a:p>
        </p:txBody>
      </p:sp>
      <p:pic>
        <p:nvPicPr>
          <p:cNvPr id="8194" name="Picture 2" descr="http://www.birdinginspain.com/images/phototrip-litt-bust-big.jpg"/>
          <p:cNvPicPr>
            <a:picLocks noChangeAspect="1" noChangeArrowheads="1"/>
          </p:cNvPicPr>
          <p:nvPr/>
        </p:nvPicPr>
        <p:blipFill>
          <a:blip r:embed="rId2"/>
          <a:srcRect/>
          <a:stretch>
            <a:fillRect/>
          </a:stretch>
        </p:blipFill>
        <p:spPr bwMode="auto">
          <a:xfrm>
            <a:off x="6300192" y="476672"/>
            <a:ext cx="2047503" cy="3096578"/>
          </a:xfrm>
          <a:prstGeom prst="rect">
            <a:avLst/>
          </a:prstGeom>
          <a:noFill/>
        </p:spPr>
      </p:pic>
      <p:sp>
        <p:nvSpPr>
          <p:cNvPr id="5" name="TextBox 4"/>
          <p:cNvSpPr txBox="1"/>
          <p:nvPr/>
        </p:nvSpPr>
        <p:spPr>
          <a:xfrm>
            <a:off x="6516216" y="3717032"/>
            <a:ext cx="1531188" cy="369332"/>
          </a:xfrm>
          <a:prstGeom prst="rect">
            <a:avLst/>
          </a:prstGeom>
          <a:noFill/>
        </p:spPr>
        <p:txBody>
          <a:bodyPr wrap="none" rtlCol="0">
            <a:spAutoFit/>
          </a:bodyPr>
          <a:lstStyle/>
          <a:p>
            <a:r>
              <a:rPr lang="en-GB" dirty="0" smtClean="0"/>
              <a:t>Little Bustard</a:t>
            </a:r>
            <a:endParaRPr lang="en-GB" dirty="0"/>
          </a:p>
        </p:txBody>
      </p:sp>
      <p:cxnSp>
        <p:nvCxnSpPr>
          <p:cNvPr id="7" name="Straight Connector 6"/>
          <p:cNvCxnSpPr/>
          <p:nvPr/>
        </p:nvCxnSpPr>
        <p:spPr>
          <a:xfrm>
            <a:off x="2051720" y="2564904"/>
            <a:ext cx="936104"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699792" y="2204864"/>
            <a:ext cx="216024" cy="158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Slide Number Placeholder 7"/>
          <p:cNvSpPr>
            <a:spLocks noGrp="1"/>
          </p:cNvSpPr>
          <p:nvPr>
            <p:ph type="sldNum" sz="quarter" idx="12"/>
          </p:nvPr>
        </p:nvSpPr>
        <p:spPr/>
        <p:txBody>
          <a:bodyPr/>
          <a:lstStyle/>
          <a:p>
            <a:pPr>
              <a:defRPr/>
            </a:pPr>
            <a:fld id="{AB9E1835-078E-40A1-8C6A-BF8B97D44ABA}" type="slidenum">
              <a:rPr lang="en-GB" smtClean="0"/>
              <a:pPr>
                <a:defRPr/>
              </a:pPr>
              <a:t>40</a:t>
            </a:fld>
            <a:endParaRPr lang="en-GB"/>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41</a:t>
            </a:fld>
            <a:endParaRPr lang="en-GB"/>
          </a:p>
        </p:txBody>
      </p:sp>
      <p:pic>
        <p:nvPicPr>
          <p:cNvPr id="5" name="Picture 4"/>
          <p:cNvPicPr>
            <a:picLocks noChangeAspect="1"/>
          </p:cNvPicPr>
          <p:nvPr/>
        </p:nvPicPr>
        <p:blipFill>
          <a:blip r:embed="rId2"/>
          <a:stretch>
            <a:fillRect/>
          </a:stretch>
        </p:blipFill>
        <p:spPr>
          <a:xfrm rot="120000">
            <a:off x="220846" y="-2372"/>
            <a:ext cx="9403373" cy="7341470"/>
          </a:xfrm>
          <a:prstGeom prst="rect">
            <a:avLst/>
          </a:prstGeom>
        </p:spPr>
      </p:pic>
      <p:sp>
        <p:nvSpPr>
          <p:cNvPr id="6" name="Oval 5"/>
          <p:cNvSpPr/>
          <p:nvPr/>
        </p:nvSpPr>
        <p:spPr>
          <a:xfrm>
            <a:off x="1595636" y="6263640"/>
            <a:ext cx="1152128" cy="405720"/>
          </a:xfrm>
          <a:prstGeom prst="ellips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p:cNvCxnSpPr/>
          <p:nvPr/>
        </p:nvCxnSpPr>
        <p:spPr>
          <a:xfrm>
            <a:off x="5652120" y="1916832"/>
            <a:ext cx="6480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732240" y="1628800"/>
            <a:ext cx="936104" cy="369332"/>
          </a:xfrm>
          <a:prstGeom prst="rect">
            <a:avLst/>
          </a:prstGeom>
          <a:noFill/>
        </p:spPr>
        <p:txBody>
          <a:bodyPr wrap="square" rtlCol="0">
            <a:spAutoFit/>
          </a:bodyPr>
          <a:lstStyle/>
          <a:p>
            <a:r>
              <a:rPr lang="en-GB" dirty="0" smtClean="0">
                <a:solidFill>
                  <a:schemeClr val="accent1"/>
                </a:solidFill>
              </a:rPr>
              <a:t>Mean</a:t>
            </a:r>
            <a:endParaRPr lang="en-GB" dirty="0">
              <a:solidFill>
                <a:schemeClr val="accent1"/>
              </a:solidFill>
            </a:endParaRPr>
          </a:p>
        </p:txBody>
      </p:sp>
      <p:pic>
        <p:nvPicPr>
          <p:cNvPr id="10" name="Picture 9"/>
          <p:cNvPicPr>
            <a:picLocks noChangeAspect="1"/>
          </p:cNvPicPr>
          <p:nvPr/>
        </p:nvPicPr>
        <p:blipFill>
          <a:blip r:embed="rId3"/>
          <a:stretch>
            <a:fillRect/>
          </a:stretch>
        </p:blipFill>
        <p:spPr>
          <a:xfrm>
            <a:off x="4690052" y="5157192"/>
            <a:ext cx="670618" cy="30483"/>
          </a:xfrm>
          <a:prstGeom prst="rect">
            <a:avLst/>
          </a:prstGeom>
        </p:spPr>
      </p:pic>
      <p:pic>
        <p:nvPicPr>
          <p:cNvPr id="13" name="Picture 12"/>
          <p:cNvPicPr>
            <a:picLocks noChangeAspect="1"/>
          </p:cNvPicPr>
          <p:nvPr/>
        </p:nvPicPr>
        <p:blipFill>
          <a:blip r:embed="rId4"/>
          <a:stretch>
            <a:fillRect/>
          </a:stretch>
        </p:blipFill>
        <p:spPr>
          <a:xfrm>
            <a:off x="1608987" y="500011"/>
            <a:ext cx="1207113" cy="457240"/>
          </a:xfrm>
          <a:prstGeom prst="rect">
            <a:avLst/>
          </a:prstGeom>
        </p:spPr>
      </p:pic>
      <p:pic>
        <p:nvPicPr>
          <p:cNvPr id="14" name="Picture 13"/>
          <p:cNvPicPr>
            <a:picLocks noChangeAspect="1"/>
          </p:cNvPicPr>
          <p:nvPr/>
        </p:nvPicPr>
        <p:blipFill>
          <a:blip r:embed="rId5"/>
          <a:stretch>
            <a:fillRect/>
          </a:stretch>
        </p:blipFill>
        <p:spPr>
          <a:xfrm>
            <a:off x="2892520" y="467174"/>
            <a:ext cx="1207113" cy="457240"/>
          </a:xfrm>
          <a:prstGeom prst="rect">
            <a:avLst/>
          </a:prstGeom>
        </p:spPr>
      </p:pic>
      <p:pic>
        <p:nvPicPr>
          <p:cNvPr id="15" name="Picture 14"/>
          <p:cNvPicPr>
            <a:picLocks noChangeAspect="1"/>
          </p:cNvPicPr>
          <p:nvPr/>
        </p:nvPicPr>
        <p:blipFill>
          <a:blip r:embed="rId5"/>
          <a:stretch>
            <a:fillRect/>
          </a:stretch>
        </p:blipFill>
        <p:spPr>
          <a:xfrm>
            <a:off x="2744119" y="6237880"/>
            <a:ext cx="1355514" cy="457240"/>
          </a:xfrm>
          <a:prstGeom prst="rect">
            <a:avLst/>
          </a:prstGeom>
        </p:spPr>
      </p:pic>
      <p:sp>
        <p:nvSpPr>
          <p:cNvPr id="17" name="Rectangle 16"/>
          <p:cNvSpPr/>
          <p:nvPr/>
        </p:nvSpPr>
        <p:spPr>
          <a:xfrm>
            <a:off x="4099633" y="3429000"/>
            <a:ext cx="4720839" cy="1152128"/>
          </a:xfrm>
          <a:prstGeom prst="rect">
            <a:avLst/>
          </a:prstGeom>
          <a:noFill/>
          <a:ln w="412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ooter Placeholder 6"/>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2456735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heel(1)">
                                      <p:cBhvr>
                                        <p:cTn id="25" dur="20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000"/>
                                        <p:tgtEl>
                                          <p:spTgt spid="17"/>
                                        </p:tgtEl>
                                      </p:cBhvr>
                                    </p:animEffect>
                                    <p:anim calcmode="lin" valueType="num">
                                      <p:cBhvr>
                                        <p:cTn id="36" dur="2000" fill="hold"/>
                                        <p:tgtEl>
                                          <p:spTgt spid="17"/>
                                        </p:tgtEl>
                                        <p:attrNameLst>
                                          <p:attrName>ppt_w</p:attrName>
                                        </p:attrNameLst>
                                      </p:cBhvr>
                                      <p:tavLst>
                                        <p:tav tm="0" fmla="#ppt_w*sin(2.5*pi*$)">
                                          <p:val>
                                            <p:fltVal val="0"/>
                                          </p:val>
                                        </p:tav>
                                        <p:tav tm="100000">
                                          <p:val>
                                            <p:fltVal val="1"/>
                                          </p:val>
                                        </p:tav>
                                      </p:tavLst>
                                    </p:anim>
                                    <p:anim calcmode="lin" valueType="num">
                                      <p:cBhvr>
                                        <p:cTn id="37"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deviation 1</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47642206"/>
              </p:ext>
            </p:extLst>
          </p:nvPr>
        </p:nvGraphicFramePr>
        <p:xfrm>
          <a:off x="739074" y="1916832"/>
          <a:ext cx="7772400" cy="4802832"/>
        </p:xfrm>
        <a:graphic>
          <a:graphicData uri="http://schemas.openxmlformats.org/drawingml/2006/table">
            <a:tbl>
              <a:tblPr firstRow="1" bandRow="1">
                <a:tableStyleId>{5C22544A-7EE6-4342-B048-85BDC9FD1C3A}</a:tableStyleId>
              </a:tblPr>
              <a:tblGrid>
                <a:gridCol w="194310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432048">
                <a:tc>
                  <a:txBody>
                    <a:bodyPr/>
                    <a:lstStyle/>
                    <a:p>
                      <a:pPr algn="ctr"/>
                      <a:r>
                        <a:rPr lang="en-GB" dirty="0" smtClean="0"/>
                        <a:t>Sparrow eggs</a:t>
                      </a:r>
                      <a:endParaRPr lang="en-GB" dirty="0"/>
                    </a:p>
                  </a:txBody>
                  <a:tcPr/>
                </a:tc>
                <a:tc>
                  <a:txBody>
                    <a:bodyPr/>
                    <a:lstStyle/>
                    <a:p>
                      <a:pPr algn="ctr"/>
                      <a:r>
                        <a:rPr lang="en-GB" dirty="0" smtClean="0"/>
                        <a:t>Sparrow</a:t>
                      </a:r>
                      <a:r>
                        <a:rPr lang="en-GB" baseline="0" dirty="0" smtClean="0"/>
                        <a:t> eggs</a:t>
                      </a:r>
                      <a:endParaRPr lang="en-GB" dirty="0"/>
                    </a:p>
                  </a:txBody>
                  <a:tcPr/>
                </a:tc>
                <a:tc>
                  <a:txBody>
                    <a:bodyPr/>
                    <a:lstStyle/>
                    <a:p>
                      <a:pPr algn="ctr"/>
                      <a:r>
                        <a:rPr lang="en-GB" dirty="0" smtClean="0"/>
                        <a:t>Bird (g)</a:t>
                      </a:r>
                      <a:endParaRPr lang="en-GB" dirty="0"/>
                    </a:p>
                  </a:txBody>
                  <a:tcPr/>
                </a:tc>
                <a:tc>
                  <a:txBody>
                    <a:bodyPr/>
                    <a:lstStyle/>
                    <a:p>
                      <a:pPr algn="ctr"/>
                      <a:r>
                        <a:rPr lang="en-GB" smtClean="0"/>
                        <a:t>Birds (g)</a:t>
                      </a:r>
                      <a:endParaRPr lang="en-GB"/>
                    </a:p>
                  </a:txBody>
                  <a:tcPr/>
                </a:tc>
                <a:extLst>
                  <a:ext uri="{0D108BD9-81ED-4DB2-BD59-A6C34878D82A}">
                    <a16:rowId xmlns:a16="http://schemas.microsoft.com/office/drawing/2014/main" val="10000"/>
                  </a:ext>
                </a:extLst>
              </a:tr>
              <a:tr h="432048">
                <a:tc>
                  <a:txBody>
                    <a:bodyPr/>
                    <a:lstStyle/>
                    <a:p>
                      <a:pPr algn="ctr"/>
                      <a:r>
                        <a:rPr lang="en-GB" dirty="0" smtClean="0"/>
                        <a:t>2</a:t>
                      </a:r>
                      <a:endParaRPr lang="en-GB" dirty="0"/>
                    </a:p>
                  </a:txBody>
                  <a:tcPr/>
                </a:tc>
                <a:tc>
                  <a:txBody>
                    <a:bodyPr/>
                    <a:lstStyle/>
                    <a:p>
                      <a:pPr algn="ctr"/>
                      <a:r>
                        <a:rPr lang="en-GB" dirty="0" smtClean="0"/>
                        <a:t>1</a:t>
                      </a:r>
                      <a:endParaRPr lang="en-GB" dirty="0"/>
                    </a:p>
                  </a:txBody>
                  <a:tcPr/>
                </a:tc>
                <a:tc>
                  <a:txBody>
                    <a:bodyPr/>
                    <a:lstStyle/>
                    <a:p>
                      <a:pPr algn="ctr"/>
                      <a:r>
                        <a:rPr lang="en-GB" dirty="0" smtClean="0"/>
                        <a:t>1</a:t>
                      </a:r>
                      <a:endParaRPr lang="en-GB" dirty="0"/>
                    </a:p>
                  </a:txBody>
                  <a:tcPr/>
                </a:tc>
                <a:tc>
                  <a:txBody>
                    <a:bodyPr/>
                    <a:lstStyle/>
                    <a:p>
                      <a:pPr algn="ctr"/>
                      <a:r>
                        <a:rPr lang="en-GB" dirty="0" smtClean="0"/>
                        <a:t>100</a:t>
                      </a:r>
                      <a:endParaRPr lang="en-GB" dirty="0"/>
                    </a:p>
                  </a:txBody>
                  <a:tcPr/>
                </a:tc>
                <a:extLst>
                  <a:ext uri="{0D108BD9-81ED-4DB2-BD59-A6C34878D82A}">
                    <a16:rowId xmlns:a16="http://schemas.microsoft.com/office/drawing/2014/main" val="10001"/>
                  </a:ext>
                </a:extLst>
              </a:tr>
              <a:tr h="432048">
                <a:tc>
                  <a:txBody>
                    <a:bodyPr/>
                    <a:lstStyle/>
                    <a:p>
                      <a:pPr algn="ctr"/>
                      <a:r>
                        <a:rPr lang="en-GB" dirty="0" smtClean="0"/>
                        <a:t>2</a:t>
                      </a:r>
                      <a:endParaRPr lang="en-GB" dirty="0"/>
                    </a:p>
                  </a:txBody>
                  <a:tcPr/>
                </a:tc>
                <a:tc>
                  <a:txBody>
                    <a:bodyPr/>
                    <a:lstStyle/>
                    <a:p>
                      <a:pPr algn="ctr"/>
                      <a:r>
                        <a:rPr lang="en-GB" dirty="0" smtClean="0"/>
                        <a:t>2</a:t>
                      </a:r>
                      <a:endParaRPr lang="en-GB" dirty="0"/>
                    </a:p>
                  </a:txBody>
                  <a:tcPr/>
                </a:tc>
                <a:tc>
                  <a:txBody>
                    <a:bodyPr/>
                    <a:lstStyle/>
                    <a:p>
                      <a:pPr algn="ctr"/>
                      <a:r>
                        <a:rPr lang="en-GB" dirty="0" smtClean="0"/>
                        <a:t>100</a:t>
                      </a:r>
                      <a:endParaRPr lang="en-GB" dirty="0"/>
                    </a:p>
                  </a:txBody>
                  <a:tcPr/>
                </a:tc>
                <a:tc>
                  <a:txBody>
                    <a:bodyPr/>
                    <a:lstStyle/>
                    <a:p>
                      <a:pPr algn="ctr"/>
                      <a:r>
                        <a:rPr lang="en-GB" dirty="0" smtClean="0"/>
                        <a:t>102</a:t>
                      </a:r>
                      <a:endParaRPr lang="en-GB" dirty="0"/>
                    </a:p>
                  </a:txBody>
                  <a:tcPr/>
                </a:tc>
                <a:extLst>
                  <a:ext uri="{0D108BD9-81ED-4DB2-BD59-A6C34878D82A}">
                    <a16:rowId xmlns:a16="http://schemas.microsoft.com/office/drawing/2014/main" val="10002"/>
                  </a:ext>
                </a:extLst>
              </a:tr>
              <a:tr h="432048">
                <a:tc>
                  <a:txBody>
                    <a:bodyPr/>
                    <a:lstStyle/>
                    <a:p>
                      <a:pPr algn="ctr"/>
                      <a:r>
                        <a:rPr lang="en-GB" dirty="0" smtClean="0"/>
                        <a:t>2</a:t>
                      </a:r>
                      <a:endParaRPr lang="en-GB" dirty="0"/>
                    </a:p>
                  </a:txBody>
                  <a:tcPr/>
                </a:tc>
                <a:tc>
                  <a:txBody>
                    <a:bodyPr/>
                    <a:lstStyle/>
                    <a:p>
                      <a:pPr algn="ctr"/>
                      <a:r>
                        <a:rPr lang="en-GB" dirty="0" smtClean="0"/>
                        <a:t>3</a:t>
                      </a:r>
                      <a:endParaRPr lang="en-GB" dirty="0"/>
                    </a:p>
                  </a:txBody>
                  <a:tcPr/>
                </a:tc>
                <a:tc>
                  <a:txBody>
                    <a:bodyPr/>
                    <a:lstStyle/>
                    <a:p>
                      <a:pPr algn="ctr"/>
                      <a:r>
                        <a:rPr lang="en-GB" dirty="0" smtClean="0"/>
                        <a:t>200</a:t>
                      </a:r>
                      <a:endParaRPr lang="en-GB" dirty="0"/>
                    </a:p>
                  </a:txBody>
                  <a:tcPr/>
                </a:tc>
                <a:tc>
                  <a:txBody>
                    <a:bodyPr/>
                    <a:lstStyle/>
                    <a:p>
                      <a:pPr algn="ctr"/>
                      <a:r>
                        <a:rPr lang="en-GB" dirty="0" smtClean="0"/>
                        <a:t>104</a:t>
                      </a:r>
                      <a:endParaRPr lang="en-GB" dirty="0"/>
                    </a:p>
                  </a:txBody>
                  <a:tcPr/>
                </a:tc>
                <a:extLst>
                  <a:ext uri="{0D108BD9-81ED-4DB2-BD59-A6C34878D82A}">
                    <a16:rowId xmlns:a16="http://schemas.microsoft.com/office/drawing/2014/main" val="10003"/>
                  </a:ext>
                </a:extLst>
              </a:tr>
              <a:tr h="432048">
                <a:tc>
                  <a:txBody>
                    <a:bodyPr/>
                    <a:lstStyle/>
                    <a:p>
                      <a:pPr algn="ctr"/>
                      <a:r>
                        <a:rPr lang="en-GB" dirty="0" smtClean="0"/>
                        <a:t>2</a:t>
                      </a:r>
                      <a:endParaRPr lang="en-GB" dirty="0"/>
                    </a:p>
                  </a:txBody>
                  <a:tcPr/>
                </a:tc>
                <a:tc>
                  <a:txBody>
                    <a:bodyPr/>
                    <a:lstStyle/>
                    <a:p>
                      <a:pPr algn="ctr"/>
                      <a:r>
                        <a:rPr lang="en-GB" dirty="0" smtClean="0"/>
                        <a:t>4</a:t>
                      </a:r>
                      <a:endParaRPr lang="en-GB" dirty="0"/>
                    </a:p>
                  </a:txBody>
                  <a:tcPr/>
                </a:tc>
                <a:tc>
                  <a:txBody>
                    <a:bodyPr/>
                    <a:lstStyle/>
                    <a:p>
                      <a:pPr algn="ctr"/>
                      <a:r>
                        <a:rPr lang="en-GB" dirty="0" smtClean="0"/>
                        <a:t>300</a:t>
                      </a:r>
                      <a:endParaRPr lang="en-GB" dirty="0"/>
                    </a:p>
                  </a:txBody>
                  <a:tcPr/>
                </a:tc>
                <a:tc>
                  <a:txBody>
                    <a:bodyPr/>
                    <a:lstStyle/>
                    <a:p>
                      <a:pPr algn="ctr"/>
                      <a:r>
                        <a:rPr lang="en-GB" dirty="0" smtClean="0"/>
                        <a:t>100</a:t>
                      </a:r>
                      <a:endParaRPr lang="en-GB" dirty="0"/>
                    </a:p>
                  </a:txBody>
                  <a:tcPr/>
                </a:tc>
                <a:extLst>
                  <a:ext uri="{0D108BD9-81ED-4DB2-BD59-A6C34878D82A}">
                    <a16:rowId xmlns:a16="http://schemas.microsoft.com/office/drawing/2014/main" val="10004"/>
                  </a:ext>
                </a:extLst>
              </a:tr>
              <a:tr h="432048">
                <a:tc>
                  <a:txBody>
                    <a:bodyPr/>
                    <a:lstStyle/>
                    <a:p>
                      <a:pPr algn="ctr"/>
                      <a:r>
                        <a:rPr lang="en-GB" dirty="0" smtClean="0"/>
                        <a:t>2</a:t>
                      </a:r>
                      <a:endParaRPr lang="en-GB" dirty="0"/>
                    </a:p>
                  </a:txBody>
                  <a:tcPr/>
                </a:tc>
                <a:tc>
                  <a:txBody>
                    <a:bodyPr/>
                    <a:lstStyle/>
                    <a:p>
                      <a:pPr algn="ctr"/>
                      <a:r>
                        <a:rPr lang="en-GB" dirty="0" smtClean="0"/>
                        <a:t>5</a:t>
                      </a:r>
                      <a:endParaRPr lang="en-GB" dirty="0"/>
                    </a:p>
                  </a:txBody>
                  <a:tcPr/>
                </a:tc>
                <a:tc>
                  <a:txBody>
                    <a:bodyPr/>
                    <a:lstStyle/>
                    <a:p>
                      <a:pPr algn="ctr"/>
                      <a:r>
                        <a:rPr lang="en-GB" dirty="0" smtClean="0"/>
                        <a:t>400</a:t>
                      </a:r>
                      <a:endParaRPr lang="en-GB" dirty="0"/>
                    </a:p>
                  </a:txBody>
                  <a:tcPr/>
                </a:tc>
                <a:tc>
                  <a:txBody>
                    <a:bodyPr/>
                    <a:lstStyle/>
                    <a:p>
                      <a:pPr algn="ctr"/>
                      <a:r>
                        <a:rPr lang="en-GB" dirty="0" smtClean="0"/>
                        <a:t>101</a:t>
                      </a:r>
                      <a:endParaRPr lang="en-GB" dirty="0"/>
                    </a:p>
                  </a:txBody>
                  <a:tcPr/>
                </a:tc>
                <a:extLst>
                  <a:ext uri="{0D108BD9-81ED-4DB2-BD59-A6C34878D82A}">
                    <a16:rowId xmlns:a16="http://schemas.microsoft.com/office/drawing/2014/main" val="10005"/>
                  </a:ext>
                </a:extLst>
              </a:tr>
              <a:tr h="432048">
                <a:tc>
                  <a:txBody>
                    <a:bodyPr/>
                    <a:lstStyle/>
                    <a:p>
                      <a:pPr algn="ctr"/>
                      <a:endParaRPr lang="en-GB" dirty="0"/>
                    </a:p>
                  </a:txBody>
                  <a:tcPr/>
                </a:tc>
                <a:tc>
                  <a:txBody>
                    <a:bodyPr/>
                    <a:lstStyle/>
                    <a:p>
                      <a:pPr algn="ctr"/>
                      <a:r>
                        <a:rPr lang="en-GB" dirty="0" smtClean="0"/>
                        <a:t>6</a:t>
                      </a:r>
                      <a:endParaRPr lang="en-GB" dirty="0"/>
                    </a:p>
                  </a:txBody>
                  <a:tcPr/>
                </a:tc>
                <a:tc>
                  <a:txBody>
                    <a:bodyPr/>
                    <a:lstStyle/>
                    <a:p>
                      <a:pPr algn="ctr"/>
                      <a:r>
                        <a:rPr lang="en-GB" dirty="0" smtClean="0"/>
                        <a:t>500</a:t>
                      </a:r>
                      <a:endParaRPr lang="en-GB" dirty="0"/>
                    </a:p>
                  </a:txBody>
                  <a:tcPr/>
                </a:tc>
                <a:tc>
                  <a:txBody>
                    <a:bodyPr/>
                    <a:lstStyle/>
                    <a:p>
                      <a:pPr algn="ctr"/>
                      <a:r>
                        <a:rPr lang="en-GB" dirty="0" smtClean="0"/>
                        <a:t>103</a:t>
                      </a:r>
                      <a:endParaRPr lang="en-GB" dirty="0"/>
                    </a:p>
                  </a:txBody>
                  <a:tcPr/>
                </a:tc>
                <a:extLst>
                  <a:ext uri="{0D108BD9-81ED-4DB2-BD59-A6C34878D82A}">
                    <a16:rowId xmlns:a16="http://schemas.microsoft.com/office/drawing/2014/main" val="10006"/>
                  </a:ext>
                </a:extLst>
              </a:tr>
              <a:tr h="432048">
                <a:tc>
                  <a:txBody>
                    <a:bodyPr/>
                    <a:lstStyle/>
                    <a:p>
                      <a:pPr algn="ctr"/>
                      <a:endParaRPr lang="en-GB"/>
                    </a:p>
                  </a:txBody>
                  <a:tcPr/>
                </a:tc>
                <a:tc>
                  <a:txBody>
                    <a:bodyPr/>
                    <a:lstStyle/>
                    <a:p>
                      <a:pPr algn="ctr"/>
                      <a:r>
                        <a:rPr lang="en-GB" dirty="0" smtClean="0"/>
                        <a:t>7</a:t>
                      </a:r>
                      <a:endParaRPr lang="en-GB" dirty="0"/>
                    </a:p>
                  </a:txBody>
                  <a:tcPr/>
                </a:tc>
                <a:tc>
                  <a:txBody>
                    <a:bodyPr/>
                    <a:lstStyle/>
                    <a:p>
                      <a:pPr algn="ctr"/>
                      <a:r>
                        <a:rPr lang="en-GB" dirty="0" smtClean="0"/>
                        <a:t>600</a:t>
                      </a:r>
                      <a:endParaRPr lang="en-GB" dirty="0"/>
                    </a:p>
                  </a:txBody>
                  <a:tcPr/>
                </a:tc>
                <a:tc>
                  <a:txBody>
                    <a:bodyPr/>
                    <a:lstStyle/>
                    <a:p>
                      <a:pPr algn="ctr"/>
                      <a:r>
                        <a:rPr lang="en-GB" dirty="0" smtClean="0"/>
                        <a:t>102</a:t>
                      </a:r>
                    </a:p>
                  </a:txBody>
                  <a:tcPr/>
                </a:tc>
                <a:extLst>
                  <a:ext uri="{0D108BD9-81ED-4DB2-BD59-A6C34878D82A}">
                    <a16:rowId xmlns:a16="http://schemas.microsoft.com/office/drawing/2014/main" val="10007"/>
                  </a:ext>
                </a:extLst>
              </a:tr>
              <a:tr h="43204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Answers</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p>
                    <a:p>
                      <a:pPr algn="ctr"/>
                      <a:endParaRPr lang="en-GB" dirty="0"/>
                    </a:p>
                  </a:txBody>
                  <a:tcPr/>
                </a:tc>
                <a:tc>
                  <a:txBody>
                    <a:bodyPr/>
                    <a:lstStyle/>
                    <a:p>
                      <a:pPr algn="ctr"/>
                      <a:r>
                        <a:rPr lang="en-GB" dirty="0" smtClean="0"/>
                        <a:t>8</a:t>
                      </a:r>
                      <a:endParaRPr lang="en-GB" dirty="0"/>
                    </a:p>
                  </a:txBody>
                  <a:tcPr/>
                </a:tc>
                <a:tc>
                  <a:txBody>
                    <a:bodyPr/>
                    <a:lstStyle/>
                    <a:p>
                      <a:pPr algn="ctr"/>
                      <a:r>
                        <a:rPr lang="en-GB" dirty="0" smtClean="0"/>
                        <a:t>700</a:t>
                      </a:r>
                      <a:endParaRPr lang="en-GB" dirty="0"/>
                    </a:p>
                  </a:txBody>
                  <a:tcPr/>
                </a:tc>
                <a:tc>
                  <a:txBody>
                    <a:bodyPr/>
                    <a:lstStyle/>
                    <a:p>
                      <a:pPr algn="ctr"/>
                      <a:r>
                        <a:rPr lang="en-GB" dirty="0" smtClean="0"/>
                        <a:t>100</a:t>
                      </a:r>
                    </a:p>
                  </a:txBody>
                  <a:tcPr/>
                </a:tc>
                <a:extLst>
                  <a:ext uri="{0D108BD9-81ED-4DB2-BD59-A6C34878D82A}">
                    <a16:rowId xmlns:a16="http://schemas.microsoft.com/office/drawing/2014/main" val="10008"/>
                  </a:ext>
                </a:extLst>
              </a:tr>
              <a:tr h="432048">
                <a:tc>
                  <a:txBody>
                    <a:bodyPr/>
                    <a:lstStyle/>
                    <a:p>
                      <a:pPr algn="ctr"/>
                      <a:r>
                        <a:rPr lang="en-GB" b="1" dirty="0" smtClean="0">
                          <a:solidFill>
                            <a:srgbClr val="FF0000"/>
                          </a:solidFill>
                        </a:rPr>
                        <a:t>0</a:t>
                      </a:r>
                      <a:endParaRPr lang="en-GB" b="1" dirty="0">
                        <a:solidFill>
                          <a:srgbClr val="FF0000"/>
                        </a:solidFill>
                      </a:endParaRPr>
                    </a:p>
                  </a:txBody>
                  <a:tcPr/>
                </a:tc>
                <a:tc>
                  <a:txBody>
                    <a:bodyPr/>
                    <a:lstStyle/>
                    <a:p>
                      <a:pPr algn="ctr"/>
                      <a:r>
                        <a:rPr lang="en-GB" b="1" dirty="0" smtClean="0">
                          <a:solidFill>
                            <a:srgbClr val="FF0000"/>
                          </a:solidFill>
                        </a:rPr>
                        <a:t>2.4</a:t>
                      </a:r>
                      <a:endParaRPr lang="en-GB" b="1" dirty="0">
                        <a:solidFill>
                          <a:srgbClr val="FF0000"/>
                        </a:solidFill>
                      </a:endParaRPr>
                    </a:p>
                  </a:txBody>
                  <a:tcPr/>
                </a:tc>
                <a:tc>
                  <a:txBody>
                    <a:bodyPr/>
                    <a:lstStyle/>
                    <a:p>
                      <a:pPr algn="ctr"/>
                      <a:r>
                        <a:rPr lang="en-GB" b="1" dirty="0" smtClean="0">
                          <a:solidFill>
                            <a:srgbClr val="FF0000"/>
                          </a:solidFill>
                        </a:rPr>
                        <a:t>232.4</a:t>
                      </a:r>
                      <a:endParaRPr lang="en-GB" b="1" dirty="0">
                        <a:solidFill>
                          <a:srgbClr val="FF0000"/>
                        </a:solidFill>
                      </a:endParaRPr>
                    </a:p>
                  </a:txBody>
                  <a:tcPr/>
                </a:tc>
                <a:tc>
                  <a:txBody>
                    <a:bodyPr/>
                    <a:lstStyle/>
                    <a:p>
                      <a:pPr algn="ctr"/>
                      <a:r>
                        <a:rPr lang="en-GB" b="1" dirty="0" smtClean="0">
                          <a:solidFill>
                            <a:srgbClr val="FF0000"/>
                          </a:solidFill>
                        </a:rPr>
                        <a:t>1.51</a:t>
                      </a:r>
                    </a:p>
                  </a:txBody>
                  <a:tcPr/>
                </a:tc>
                <a:extLst>
                  <a:ext uri="{0D108BD9-81ED-4DB2-BD59-A6C34878D82A}">
                    <a16:rowId xmlns:a16="http://schemas.microsoft.com/office/drawing/2014/main" val="10009"/>
                  </a:ext>
                </a:extLst>
              </a:tr>
            </a:tbl>
          </a:graphicData>
        </a:graphic>
      </p:graphicFrame>
      <p:sp>
        <p:nvSpPr>
          <p:cNvPr id="5" name="TextBox 4"/>
          <p:cNvSpPr txBox="1"/>
          <p:nvPr/>
        </p:nvSpPr>
        <p:spPr>
          <a:xfrm>
            <a:off x="755576" y="1196752"/>
            <a:ext cx="7128792" cy="369332"/>
          </a:xfrm>
          <a:prstGeom prst="rect">
            <a:avLst/>
          </a:prstGeom>
          <a:noFill/>
        </p:spPr>
        <p:txBody>
          <a:bodyPr wrap="square" rtlCol="0">
            <a:spAutoFit/>
          </a:bodyPr>
          <a:lstStyle/>
          <a:p>
            <a:r>
              <a:rPr lang="en-GB" dirty="0" smtClean="0"/>
              <a:t>Work out the SD for </a:t>
            </a:r>
            <a:r>
              <a:rPr lang="en-GB" dirty="0" smtClean="0">
                <a:solidFill>
                  <a:srgbClr val="FFFF00"/>
                </a:solidFill>
              </a:rPr>
              <a:t>each</a:t>
            </a:r>
            <a:r>
              <a:rPr lang="en-GB" dirty="0" smtClean="0"/>
              <a:t>  these hypothetical data sets</a:t>
            </a:r>
            <a:endParaRPr lang="en-GB" dirty="0"/>
          </a:p>
        </p:txBody>
      </p:sp>
      <p:sp>
        <p:nvSpPr>
          <p:cNvPr id="6" name="Slide Number Placeholder 5"/>
          <p:cNvSpPr>
            <a:spLocks noGrp="1"/>
          </p:cNvSpPr>
          <p:nvPr>
            <p:ph type="sldNum" sz="quarter" idx="12"/>
          </p:nvPr>
        </p:nvSpPr>
        <p:spPr/>
        <p:txBody>
          <a:bodyPr/>
          <a:lstStyle/>
          <a:p>
            <a:pPr>
              <a:defRPr/>
            </a:pPr>
            <a:fld id="{AB9E1835-078E-40A1-8C6A-BF8B97D44ABA}" type="slidenum">
              <a:rPr lang="en-GB" smtClean="0"/>
              <a:pPr>
                <a:defRPr/>
              </a:pPr>
              <a:t>42</a:t>
            </a:fld>
            <a:endParaRPr lang="en-GB"/>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smtClean="0"/>
              <a:t>Standard Deviation 2</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19089238"/>
              </p:ext>
            </p:extLst>
          </p:nvPr>
        </p:nvGraphicFramePr>
        <p:xfrm>
          <a:off x="481008" y="2708920"/>
          <a:ext cx="8586792" cy="2286016"/>
        </p:xfrm>
        <a:graphic>
          <a:graphicData uri="http://schemas.openxmlformats.org/drawingml/2006/table">
            <a:tbl>
              <a:tblPr firstRow="1" bandRow="1">
                <a:tableStyleId>{5C22544A-7EE6-4342-B048-85BDC9FD1C3A}</a:tableStyleId>
              </a:tblPr>
              <a:tblGrid>
                <a:gridCol w="1073349">
                  <a:extLst>
                    <a:ext uri="{9D8B030D-6E8A-4147-A177-3AD203B41FA5}">
                      <a16:colId xmlns:a16="http://schemas.microsoft.com/office/drawing/2014/main" val="20000"/>
                    </a:ext>
                  </a:extLst>
                </a:gridCol>
                <a:gridCol w="1073349">
                  <a:extLst>
                    <a:ext uri="{9D8B030D-6E8A-4147-A177-3AD203B41FA5}">
                      <a16:colId xmlns:a16="http://schemas.microsoft.com/office/drawing/2014/main" val="20001"/>
                    </a:ext>
                  </a:extLst>
                </a:gridCol>
                <a:gridCol w="1073349">
                  <a:extLst>
                    <a:ext uri="{9D8B030D-6E8A-4147-A177-3AD203B41FA5}">
                      <a16:colId xmlns:a16="http://schemas.microsoft.com/office/drawing/2014/main" val="20002"/>
                    </a:ext>
                  </a:extLst>
                </a:gridCol>
                <a:gridCol w="1073349">
                  <a:extLst>
                    <a:ext uri="{9D8B030D-6E8A-4147-A177-3AD203B41FA5}">
                      <a16:colId xmlns:a16="http://schemas.microsoft.com/office/drawing/2014/main" val="20003"/>
                    </a:ext>
                  </a:extLst>
                </a:gridCol>
                <a:gridCol w="1073349">
                  <a:extLst>
                    <a:ext uri="{9D8B030D-6E8A-4147-A177-3AD203B41FA5}">
                      <a16:colId xmlns:a16="http://schemas.microsoft.com/office/drawing/2014/main" val="20004"/>
                    </a:ext>
                  </a:extLst>
                </a:gridCol>
                <a:gridCol w="1073349">
                  <a:extLst>
                    <a:ext uri="{9D8B030D-6E8A-4147-A177-3AD203B41FA5}">
                      <a16:colId xmlns:a16="http://schemas.microsoft.com/office/drawing/2014/main" val="20005"/>
                    </a:ext>
                  </a:extLst>
                </a:gridCol>
                <a:gridCol w="1073349">
                  <a:extLst>
                    <a:ext uri="{9D8B030D-6E8A-4147-A177-3AD203B41FA5}">
                      <a16:colId xmlns:a16="http://schemas.microsoft.com/office/drawing/2014/main" val="20006"/>
                    </a:ext>
                  </a:extLst>
                </a:gridCol>
                <a:gridCol w="1073349">
                  <a:extLst>
                    <a:ext uri="{9D8B030D-6E8A-4147-A177-3AD203B41FA5}">
                      <a16:colId xmlns:a16="http://schemas.microsoft.com/office/drawing/2014/main" val="20007"/>
                    </a:ext>
                  </a:extLst>
                </a:gridCol>
              </a:tblGrid>
              <a:tr h="1143008">
                <a:tc>
                  <a:txBody>
                    <a:bodyPr/>
                    <a:lstStyle/>
                    <a:p>
                      <a:pPr algn="ctr">
                        <a:spcAft>
                          <a:spcPts val="0"/>
                        </a:spcAft>
                      </a:pPr>
                      <a:endParaRPr lang="en-GB" sz="1600" dirty="0" smtClean="0"/>
                    </a:p>
                    <a:p>
                      <a:pPr algn="ctr">
                        <a:spcAft>
                          <a:spcPts val="0"/>
                        </a:spcAft>
                      </a:pPr>
                      <a:r>
                        <a:rPr lang="en-GB" sz="1600" dirty="0" smtClean="0"/>
                        <a:t>0.7</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0.9</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0.9</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0.7</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0.8</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0.7</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1.0</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0.8</a:t>
                      </a:r>
                      <a:endParaRPr lang="en-GB" sz="1200" b="1" dirty="0">
                        <a:solidFill>
                          <a:schemeClr val="bg1">
                            <a:lumMod val="95000"/>
                            <a:lumOff val="5000"/>
                          </a:schemeClr>
                        </a:solidFill>
                        <a:latin typeface="Times New Roman"/>
                        <a:ea typeface="Times New Roman"/>
                      </a:endParaRPr>
                    </a:p>
                  </a:txBody>
                  <a:tcPr marL="68580" marR="68580" marT="0" marB="0"/>
                </a:tc>
                <a:extLst>
                  <a:ext uri="{0D108BD9-81ED-4DB2-BD59-A6C34878D82A}">
                    <a16:rowId xmlns:a16="http://schemas.microsoft.com/office/drawing/2014/main" val="10000"/>
                  </a:ext>
                </a:extLst>
              </a:tr>
              <a:tr h="1143008">
                <a:tc>
                  <a:txBody>
                    <a:bodyPr/>
                    <a:lstStyle/>
                    <a:p>
                      <a:pPr algn="ctr">
                        <a:spcAft>
                          <a:spcPts val="0"/>
                        </a:spcAft>
                      </a:pPr>
                      <a:endParaRPr lang="en-GB" sz="1600" dirty="0" smtClean="0"/>
                    </a:p>
                    <a:p>
                      <a:pPr algn="ctr">
                        <a:spcAft>
                          <a:spcPts val="0"/>
                        </a:spcAft>
                      </a:pPr>
                      <a:r>
                        <a:rPr lang="en-GB" sz="1600" dirty="0" smtClean="0"/>
                        <a:t>0.7</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1.2</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0.6</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0.5</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0.8</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1.0</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1.0</a:t>
                      </a:r>
                      <a:endParaRPr lang="en-GB" sz="1200" b="1" dirty="0">
                        <a:solidFill>
                          <a:schemeClr val="bg1">
                            <a:lumMod val="95000"/>
                            <a:lumOff val="5000"/>
                          </a:schemeClr>
                        </a:solidFill>
                        <a:latin typeface="Times New Roman"/>
                        <a:ea typeface="Times New Roman"/>
                      </a:endParaRPr>
                    </a:p>
                  </a:txBody>
                  <a:tcPr marL="68580" marR="68580" marT="0" marB="0"/>
                </a:tc>
                <a:tc>
                  <a:txBody>
                    <a:bodyPr/>
                    <a:lstStyle/>
                    <a:p>
                      <a:pPr algn="ctr">
                        <a:spcAft>
                          <a:spcPts val="0"/>
                        </a:spcAft>
                      </a:pPr>
                      <a:endParaRPr lang="en-GB" sz="1600" dirty="0" smtClean="0"/>
                    </a:p>
                    <a:p>
                      <a:pPr algn="ctr">
                        <a:spcAft>
                          <a:spcPts val="0"/>
                        </a:spcAft>
                      </a:pPr>
                      <a:r>
                        <a:rPr lang="en-GB" sz="1600" dirty="0" smtClean="0"/>
                        <a:t>0.8</a:t>
                      </a:r>
                      <a:endParaRPr lang="en-GB" sz="1200" b="1" dirty="0">
                        <a:solidFill>
                          <a:schemeClr val="bg1">
                            <a:lumMod val="95000"/>
                            <a:lumOff val="5000"/>
                          </a:schemeClr>
                        </a:solidFill>
                        <a:latin typeface="Times New Roman"/>
                        <a:ea typeface="Times New Roman"/>
                      </a:endParaRPr>
                    </a:p>
                  </a:txBody>
                  <a:tcPr marL="68580" marR="68580" marT="0" marB="0"/>
                </a:tc>
                <a:extLst>
                  <a:ext uri="{0D108BD9-81ED-4DB2-BD59-A6C34878D82A}">
                    <a16:rowId xmlns:a16="http://schemas.microsoft.com/office/drawing/2014/main" val="10001"/>
                  </a:ext>
                </a:extLst>
              </a:tr>
            </a:tbl>
          </a:graphicData>
        </a:graphic>
      </p:graphicFrame>
      <p:sp>
        <p:nvSpPr>
          <p:cNvPr id="15392" name="Rectangle 1"/>
          <p:cNvSpPr>
            <a:spLocks noChangeArrowheads="1"/>
          </p:cNvSpPr>
          <p:nvPr/>
        </p:nvSpPr>
        <p:spPr bwMode="auto">
          <a:xfrm>
            <a:off x="1331640" y="1556792"/>
            <a:ext cx="5929313" cy="830997"/>
          </a:xfrm>
          <a:prstGeom prst="rect">
            <a:avLst/>
          </a:prstGeom>
          <a:noFill/>
          <a:ln w="9525">
            <a:noFill/>
            <a:miter lim="800000"/>
            <a:headEnd/>
            <a:tailEnd/>
          </a:ln>
        </p:spPr>
        <p:txBody>
          <a:bodyPr anchor="ctr">
            <a:spAutoFit/>
          </a:bodyPr>
          <a:lstStyle/>
          <a:p>
            <a:r>
              <a:rPr lang="en-GB" sz="2400" dirty="0" smtClean="0">
                <a:solidFill>
                  <a:srgbClr val="FFFF00"/>
                </a:solidFill>
                <a:latin typeface="Times New Roman" pitchFamily="18" charset="0"/>
                <a:cs typeface="Times New Roman" pitchFamily="18" charset="0"/>
              </a:rPr>
              <a:t>Weight of Great Bustard chicks </a:t>
            </a:r>
            <a:r>
              <a:rPr lang="en-GB" sz="2400" i="1" dirty="0" smtClean="0">
                <a:solidFill>
                  <a:srgbClr val="FFFF00"/>
                </a:solidFill>
                <a:latin typeface="Times New Roman" pitchFamily="18" charset="0"/>
                <a:cs typeface="Times New Roman" pitchFamily="18" charset="0"/>
              </a:rPr>
              <a:t>Otis </a:t>
            </a:r>
            <a:r>
              <a:rPr lang="en-GB" sz="2400" i="1" dirty="0" err="1" smtClean="0">
                <a:solidFill>
                  <a:srgbClr val="FFFF00"/>
                </a:solidFill>
                <a:latin typeface="Times New Roman" pitchFamily="18" charset="0"/>
                <a:cs typeface="Times New Roman" pitchFamily="18" charset="0"/>
              </a:rPr>
              <a:t>tarda</a:t>
            </a:r>
            <a:r>
              <a:rPr lang="en-GB" sz="2400" i="1" dirty="0" smtClean="0">
                <a:solidFill>
                  <a:srgbClr val="FFFF00"/>
                </a:solidFill>
                <a:latin typeface="Times New Roman" pitchFamily="18" charset="0"/>
                <a:cs typeface="Times New Roman" pitchFamily="18" charset="0"/>
              </a:rPr>
              <a:t> </a:t>
            </a:r>
            <a:r>
              <a:rPr lang="en-GB" sz="2400" dirty="0" smtClean="0">
                <a:solidFill>
                  <a:srgbClr val="FFFF00"/>
                </a:solidFill>
                <a:latin typeface="Times New Roman" pitchFamily="18" charset="0"/>
                <a:cs typeface="Times New Roman" pitchFamily="18" charset="0"/>
              </a:rPr>
              <a:t>(Salisbury Common) </a:t>
            </a:r>
            <a:endParaRPr lang="en-GB" sz="2400" dirty="0">
              <a:solidFill>
                <a:srgbClr val="FFFF00"/>
              </a:solidFill>
              <a:latin typeface="Times New Roman" pitchFamily="18" charset="0"/>
              <a:cs typeface="Times New Roman" pitchFamily="18" charset="0"/>
            </a:endParaRPr>
          </a:p>
        </p:txBody>
      </p:sp>
      <p:sp>
        <p:nvSpPr>
          <p:cNvPr id="6" name="TextBox 5"/>
          <p:cNvSpPr txBox="1"/>
          <p:nvPr/>
        </p:nvSpPr>
        <p:spPr>
          <a:xfrm>
            <a:off x="611560" y="5157192"/>
            <a:ext cx="7560840" cy="2031325"/>
          </a:xfrm>
          <a:prstGeom prst="rect">
            <a:avLst/>
          </a:prstGeom>
          <a:noFill/>
        </p:spPr>
        <p:txBody>
          <a:bodyPr wrap="square" rtlCol="0">
            <a:spAutoFit/>
          </a:bodyPr>
          <a:lstStyle/>
          <a:p>
            <a:pPr marL="342900" indent="-342900">
              <a:buFont typeface="+mj-lt"/>
              <a:buAutoNum type="arabicPeriod"/>
            </a:pPr>
            <a:r>
              <a:rPr lang="en-GB" dirty="0" smtClean="0"/>
              <a:t>Calculate the Mean</a:t>
            </a:r>
          </a:p>
          <a:p>
            <a:pPr marL="342900" indent="-342900">
              <a:buFont typeface="+mj-lt"/>
              <a:buAutoNum type="arabicPeriod"/>
            </a:pPr>
            <a:r>
              <a:rPr lang="en-GB" dirty="0" smtClean="0"/>
              <a:t>Do a SD of the above data set?</a:t>
            </a:r>
          </a:p>
          <a:p>
            <a:pPr marL="342900" indent="-342900">
              <a:buFont typeface="+mj-lt"/>
              <a:buAutoNum type="arabicPeriod"/>
            </a:pPr>
            <a:r>
              <a:rPr lang="en-GB" dirty="0" smtClean="0"/>
              <a:t>Work out the +/- 1 SD</a:t>
            </a:r>
          </a:p>
          <a:p>
            <a:pPr marL="342900" indent="-342900">
              <a:buFont typeface="+mj-lt"/>
              <a:buAutoNum type="arabicPeriod"/>
            </a:pPr>
            <a:r>
              <a:rPr lang="en-GB" dirty="0" smtClean="0"/>
              <a:t>Evaluate your results</a:t>
            </a:r>
          </a:p>
          <a:p>
            <a:pPr marL="342900" indent="-342900">
              <a:buFont typeface="+mj-lt"/>
              <a:buAutoNum type="arabicPeriod"/>
            </a:pPr>
            <a:r>
              <a:rPr lang="en-GB" dirty="0" smtClean="0"/>
              <a:t>SD 0.175</a:t>
            </a:r>
          </a:p>
          <a:p>
            <a:pPr marL="342900" indent="-342900"/>
            <a:endParaRPr lang="en-GB" dirty="0" smtClean="0"/>
          </a:p>
          <a:p>
            <a:endParaRPr lang="en-GB" dirty="0"/>
          </a:p>
        </p:txBody>
      </p:sp>
      <p:sp>
        <p:nvSpPr>
          <p:cNvPr id="7" name="Slide Number Placeholder 6"/>
          <p:cNvSpPr>
            <a:spLocks noGrp="1"/>
          </p:cNvSpPr>
          <p:nvPr>
            <p:ph type="sldNum" sz="quarter" idx="12"/>
          </p:nvPr>
        </p:nvSpPr>
        <p:spPr/>
        <p:txBody>
          <a:bodyPr/>
          <a:lstStyle/>
          <a:p>
            <a:pPr>
              <a:defRPr/>
            </a:pPr>
            <a:fld id="{AB9E1835-078E-40A1-8C6A-BF8B97D44ABA}" type="slidenum">
              <a:rPr lang="en-GB" smtClean="0"/>
              <a:pPr>
                <a:defRPr/>
              </a:pPr>
              <a:t>43</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764373"/>
            <a:ext cx="8298120" cy="1293028"/>
          </a:xfrm>
        </p:spPr>
        <p:txBody>
          <a:bodyPr/>
          <a:lstStyle/>
          <a:p>
            <a:pPr eaLnBrk="1" fontAlgn="auto" hangingPunct="1">
              <a:spcAft>
                <a:spcPts val="0"/>
              </a:spcAft>
              <a:defRPr/>
            </a:pPr>
            <a:r>
              <a:rPr lang="en-GB" dirty="0" smtClean="0"/>
              <a:t>Standard Deviation: Error</a:t>
            </a:r>
            <a:endParaRPr lang="en-GB" dirty="0"/>
          </a:p>
        </p:txBody>
      </p:sp>
      <p:sp>
        <p:nvSpPr>
          <p:cNvPr id="3" name="Content Placeholder 2"/>
          <p:cNvSpPr>
            <a:spLocks noGrp="1"/>
          </p:cNvSpPr>
          <p:nvPr>
            <p:ph idx="1"/>
          </p:nvPr>
        </p:nvSpPr>
        <p:spPr/>
        <p:txBody>
          <a:bodyPr>
            <a:normAutofit/>
          </a:bodyPr>
          <a:lstStyle/>
          <a:p>
            <a:pPr marL="548640" indent="-411480" eaLnBrk="1" fontAlgn="auto" hangingPunct="1">
              <a:spcAft>
                <a:spcPts val="0"/>
              </a:spcAft>
              <a:buClr>
                <a:schemeClr val="tx1">
                  <a:shade val="95000"/>
                </a:schemeClr>
              </a:buClr>
              <a:buFont typeface="Wingdings 2"/>
              <a:buChar char=""/>
              <a:defRPr/>
            </a:pPr>
            <a:r>
              <a:rPr lang="en-GB" dirty="0" smtClean="0"/>
              <a:t>The SD gives a measure of variability.  Larger SD (relative to the mean) show a larger variation in the data.</a:t>
            </a:r>
          </a:p>
          <a:p>
            <a:pPr marL="548640" indent="-411480" eaLnBrk="1" fontAlgn="auto" hangingPunct="1">
              <a:spcAft>
                <a:spcPts val="0"/>
              </a:spcAft>
              <a:buClr>
                <a:schemeClr val="tx1">
                  <a:shade val="95000"/>
                </a:schemeClr>
              </a:buClr>
              <a:buFont typeface="Wingdings 2"/>
              <a:buChar char=""/>
              <a:defRPr/>
            </a:pPr>
            <a:r>
              <a:rPr lang="en-GB" dirty="0" smtClean="0"/>
              <a:t>Mean 0.81 (Handout data sulphur)</a:t>
            </a:r>
          </a:p>
          <a:p>
            <a:pPr marL="548640" indent="-411480" eaLnBrk="1" fontAlgn="auto" hangingPunct="1">
              <a:spcAft>
                <a:spcPts val="0"/>
              </a:spcAft>
              <a:buClr>
                <a:schemeClr val="tx1">
                  <a:shade val="95000"/>
                </a:schemeClr>
              </a:buClr>
              <a:buFont typeface="Wingdings 2"/>
              <a:buChar char=""/>
              <a:defRPr/>
            </a:pPr>
            <a:r>
              <a:rPr lang="en-GB" dirty="0" smtClean="0"/>
              <a:t>SD 0.165</a:t>
            </a:r>
          </a:p>
          <a:p>
            <a:pPr marL="137160" indent="0" eaLnBrk="1" fontAlgn="auto" hangingPunct="1">
              <a:spcAft>
                <a:spcPts val="0"/>
              </a:spcAft>
              <a:buClr>
                <a:schemeClr val="tx1">
                  <a:shade val="95000"/>
                </a:schemeClr>
              </a:buClr>
              <a:buNone/>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44</a:t>
            </a:fld>
            <a:endParaRPr lang="en-GB"/>
          </a:p>
        </p:txBody>
      </p:sp>
      <p:sp>
        <p:nvSpPr>
          <p:cNvPr id="5" name="Footer Placeholder 4"/>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185947434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298120" cy="1293028"/>
          </a:xfrm>
        </p:spPr>
        <p:txBody>
          <a:bodyPr/>
          <a:lstStyle/>
          <a:p>
            <a:pPr eaLnBrk="1" fontAlgn="auto" hangingPunct="1">
              <a:spcAft>
                <a:spcPts val="0"/>
              </a:spcAft>
              <a:defRPr/>
            </a:pPr>
            <a:r>
              <a:rPr lang="en-GB" dirty="0" smtClean="0"/>
              <a:t>Standard Deviation: Error</a:t>
            </a:r>
            <a:endParaRPr lang="en-GB" dirty="0"/>
          </a:p>
        </p:txBody>
      </p:sp>
      <p:sp>
        <p:nvSpPr>
          <p:cNvPr id="3" name="Content Placeholder 2"/>
          <p:cNvSpPr>
            <a:spLocks noGrp="1"/>
          </p:cNvSpPr>
          <p:nvPr>
            <p:ph idx="1"/>
          </p:nvPr>
        </p:nvSpPr>
        <p:spPr>
          <a:xfrm>
            <a:off x="44096" y="1178712"/>
            <a:ext cx="8856984" cy="4069080"/>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GB" dirty="0" smtClean="0"/>
              <a:t>Mean plus 1 SD = 0.975 N/mm</a:t>
            </a:r>
            <a:r>
              <a:rPr lang="en-GB" baseline="30000" dirty="0" smtClean="0"/>
              <a:t>2  </a:t>
            </a:r>
            <a:r>
              <a:rPr lang="en-GB" i="1" dirty="0" smtClean="0">
                <a:solidFill>
                  <a:schemeClr val="accent3">
                    <a:lumMod val="60000"/>
                    <a:lumOff val="40000"/>
                  </a:schemeClr>
                </a:solidFill>
              </a:rPr>
              <a:t>(Newton per square millimetre)</a:t>
            </a:r>
          </a:p>
          <a:p>
            <a:pPr marL="548640" indent="-411480" eaLnBrk="1" fontAlgn="auto" hangingPunct="1">
              <a:spcAft>
                <a:spcPts val="0"/>
              </a:spcAft>
              <a:buClr>
                <a:schemeClr val="tx1">
                  <a:shade val="95000"/>
                </a:schemeClr>
              </a:buClr>
              <a:buFont typeface="Wingdings 2"/>
              <a:buChar char=""/>
              <a:defRPr/>
            </a:pPr>
            <a:r>
              <a:rPr lang="en-GB" dirty="0" smtClean="0"/>
              <a:t>Mean minus 1 SD =0.645 N/mm</a:t>
            </a:r>
            <a:r>
              <a:rPr lang="en-GB" baseline="30000" dirty="0" smtClean="0"/>
              <a:t>2</a:t>
            </a:r>
          </a:p>
          <a:p>
            <a:pPr marL="548640" indent="-411480" eaLnBrk="1" fontAlgn="auto" hangingPunct="1">
              <a:spcAft>
                <a:spcPts val="0"/>
              </a:spcAft>
              <a:buClr>
                <a:schemeClr val="tx1">
                  <a:shade val="95000"/>
                </a:schemeClr>
              </a:buClr>
              <a:buFont typeface="Wingdings 2"/>
              <a:buChar char=""/>
              <a:defRPr/>
            </a:pPr>
            <a:r>
              <a:rPr lang="en-GB" dirty="0" smtClean="0"/>
              <a:t>Therefore within a normal distribution 68.27% of the data points are within these boundaries.  Probability (see handout)</a:t>
            </a:r>
          </a:p>
          <a:p>
            <a:pPr marL="548640" indent="-411480" eaLnBrk="1" fontAlgn="auto" hangingPunct="1">
              <a:spcAft>
                <a:spcPts val="0"/>
              </a:spcAft>
              <a:buClr>
                <a:schemeClr val="tx1">
                  <a:shade val="95000"/>
                </a:schemeClr>
              </a:buClr>
              <a:buNone/>
              <a:defRPr/>
            </a:pPr>
            <a:endParaRPr lang="en-GB" dirty="0" smtClean="0"/>
          </a:p>
          <a:p>
            <a:pPr marL="137160" indent="0" eaLnBrk="1" fontAlgn="auto" hangingPunct="1">
              <a:spcAft>
                <a:spcPts val="0"/>
              </a:spcAft>
              <a:buClr>
                <a:schemeClr val="tx1">
                  <a:shade val="95000"/>
                </a:schemeClr>
              </a:buClr>
              <a:buNone/>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45</a:t>
            </a:fld>
            <a:endParaRPr lang="en-GB"/>
          </a:p>
        </p:txBody>
      </p:sp>
      <p:sp>
        <p:nvSpPr>
          <p:cNvPr id="5" name="Footer Placeholder 4"/>
          <p:cNvSpPr>
            <a:spLocks noGrp="1"/>
          </p:cNvSpPr>
          <p:nvPr>
            <p:ph type="ftr" sz="quarter" idx="11"/>
          </p:nvPr>
        </p:nvSpPr>
        <p:spPr/>
        <p:txBody>
          <a:bodyPr/>
          <a:lstStyle/>
          <a:p>
            <a:pPr>
              <a:defRPr/>
            </a:pPr>
            <a:r>
              <a:rPr lang="en-GB" smtClean="0"/>
              <a:t>Chris House</a:t>
            </a:r>
            <a:endParaRPr lang="en-GB"/>
          </a:p>
        </p:txBody>
      </p:sp>
      <p:pic>
        <p:nvPicPr>
          <p:cNvPr id="6" name="Picture 5"/>
          <p:cNvPicPr>
            <a:picLocks noChangeAspect="1"/>
          </p:cNvPicPr>
          <p:nvPr/>
        </p:nvPicPr>
        <p:blipFill>
          <a:blip r:embed="rId2"/>
          <a:stretch>
            <a:fillRect/>
          </a:stretch>
        </p:blipFill>
        <p:spPr>
          <a:xfrm>
            <a:off x="1331640" y="3356992"/>
            <a:ext cx="6740484" cy="3478959"/>
          </a:xfrm>
          <a:prstGeom prst="rect">
            <a:avLst/>
          </a:prstGeom>
        </p:spPr>
      </p:pic>
    </p:spTree>
    <p:extLst>
      <p:ext uri="{BB962C8B-B14F-4D97-AF65-F5344CB8AC3E}">
        <p14:creationId xmlns:p14="http://schemas.microsoft.com/office/powerpoint/2010/main" val="34023552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764373"/>
            <a:ext cx="8298120" cy="1293028"/>
          </a:xfrm>
        </p:spPr>
        <p:txBody>
          <a:bodyPr/>
          <a:lstStyle/>
          <a:p>
            <a:pPr eaLnBrk="1" fontAlgn="auto" hangingPunct="1">
              <a:spcAft>
                <a:spcPts val="0"/>
              </a:spcAft>
              <a:defRPr/>
            </a:pPr>
            <a:r>
              <a:rPr lang="en-GB" dirty="0" smtClean="0"/>
              <a:t>Standard Deviation: Error</a:t>
            </a:r>
            <a:endParaRPr lang="en-GB" dirty="0"/>
          </a:p>
        </p:txBody>
      </p:sp>
      <p:sp>
        <p:nvSpPr>
          <p:cNvPr id="3" name="Content Placeholder 2"/>
          <p:cNvSpPr>
            <a:spLocks noGrp="1"/>
          </p:cNvSpPr>
          <p:nvPr>
            <p:ph idx="1"/>
          </p:nvPr>
        </p:nvSpPr>
        <p:spPr/>
        <p:txBody>
          <a:bodyPr>
            <a:normAutofit/>
          </a:bodyPr>
          <a:lstStyle/>
          <a:p>
            <a:pPr marL="548640" indent="-411480" eaLnBrk="1" fontAlgn="auto" hangingPunct="1">
              <a:spcAft>
                <a:spcPts val="0"/>
              </a:spcAft>
              <a:buClr>
                <a:schemeClr val="tx1">
                  <a:shade val="95000"/>
                </a:schemeClr>
              </a:buClr>
              <a:buFont typeface="Wingdings 2"/>
              <a:buChar char=""/>
              <a:defRPr/>
            </a:pPr>
            <a:r>
              <a:rPr lang="en-GB" b="1" dirty="0" smtClean="0">
                <a:solidFill>
                  <a:srgbClr val="FFFF00"/>
                </a:solidFill>
              </a:rPr>
              <a:t>Standard Error</a:t>
            </a:r>
            <a:endParaRPr lang="en-GB" dirty="0" smtClean="0">
              <a:solidFill>
                <a:srgbClr val="FFFF00"/>
              </a:solidFill>
            </a:endParaRPr>
          </a:p>
          <a:p>
            <a:pPr marL="548640" indent="-411480" eaLnBrk="1" fontAlgn="auto" hangingPunct="1">
              <a:spcAft>
                <a:spcPts val="0"/>
              </a:spcAft>
              <a:buClr>
                <a:schemeClr val="tx1">
                  <a:shade val="95000"/>
                </a:schemeClr>
              </a:buClr>
              <a:buFont typeface="Wingdings 2"/>
              <a:buChar char=""/>
              <a:defRPr/>
            </a:pPr>
            <a:r>
              <a:rPr lang="en-GB" dirty="0" smtClean="0"/>
              <a:t>Reliability of sample mean: Divide the sample variance by </a:t>
            </a:r>
            <a:r>
              <a:rPr lang="en-GB" dirty="0" smtClean="0">
                <a:solidFill>
                  <a:srgbClr val="FFFF00"/>
                </a:solidFill>
              </a:rPr>
              <a:t>n</a:t>
            </a:r>
            <a:r>
              <a:rPr lang="en-GB" dirty="0" smtClean="0"/>
              <a:t> then square root</a:t>
            </a:r>
          </a:p>
          <a:p>
            <a:pPr marL="548640" indent="-411480" eaLnBrk="1" fontAlgn="auto" hangingPunct="1">
              <a:spcAft>
                <a:spcPts val="0"/>
              </a:spcAft>
              <a:buClr>
                <a:schemeClr val="tx1">
                  <a:shade val="95000"/>
                </a:schemeClr>
              </a:buClr>
              <a:buFont typeface="Wingdings 2"/>
              <a:buChar char=""/>
              <a:defRPr/>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46</a:t>
            </a:fld>
            <a:endParaRPr lang="en-GB"/>
          </a:p>
        </p:txBody>
      </p:sp>
      <p:sp>
        <p:nvSpPr>
          <p:cNvPr id="5" name="Footer Placeholder 4"/>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160331247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030"/>
            <a:ext cx="6377940" cy="1293028"/>
          </a:xfrm>
        </p:spPr>
        <p:txBody>
          <a:bodyPr/>
          <a:lstStyle/>
          <a:p>
            <a:pPr algn="l"/>
            <a:r>
              <a:rPr lang="en-GB" dirty="0" smtClean="0"/>
              <a:t>Interquartile </a:t>
            </a:r>
            <a:br>
              <a:rPr lang="en-GB" dirty="0" smtClean="0"/>
            </a:br>
            <a:r>
              <a:rPr lang="en-GB" dirty="0" smtClean="0"/>
              <a:t>range</a:t>
            </a:r>
            <a:endParaRPr lang="en-GB" dirty="0"/>
          </a:p>
        </p:txBody>
      </p:sp>
      <p:sp>
        <p:nvSpPr>
          <p:cNvPr id="3" name="Content Placeholder 2"/>
          <p:cNvSpPr>
            <a:spLocks noGrp="1"/>
          </p:cNvSpPr>
          <p:nvPr>
            <p:ph idx="1"/>
          </p:nvPr>
        </p:nvSpPr>
        <p:spPr>
          <a:xfrm>
            <a:off x="0" y="1143000"/>
            <a:ext cx="5364088" cy="4572000"/>
          </a:xfrm>
        </p:spPr>
        <p:txBody>
          <a:bodyPr>
            <a:normAutofit/>
          </a:bodyPr>
          <a:lstStyle/>
          <a:p>
            <a:r>
              <a:rPr lang="en-GB" b="1" dirty="0" smtClean="0"/>
              <a:t>Variation in ordinal data</a:t>
            </a:r>
            <a:endParaRPr lang="en-GB" dirty="0" smtClean="0"/>
          </a:p>
          <a:p>
            <a:pPr>
              <a:buNone/>
            </a:pPr>
            <a:r>
              <a:rPr lang="en-GB" dirty="0" smtClean="0"/>
              <a:t> </a:t>
            </a:r>
          </a:p>
          <a:p>
            <a:endParaRPr lang="en-GB" dirty="0"/>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47</a:t>
            </a:fld>
            <a:endParaRPr lang="en-GB"/>
          </a:p>
        </p:txBody>
      </p:sp>
      <p:pic>
        <p:nvPicPr>
          <p:cNvPr id="8" name="Picture 7"/>
          <p:cNvPicPr>
            <a:picLocks noChangeAspect="1"/>
          </p:cNvPicPr>
          <p:nvPr/>
        </p:nvPicPr>
        <p:blipFill>
          <a:blip r:embed="rId2"/>
          <a:stretch>
            <a:fillRect/>
          </a:stretch>
        </p:blipFill>
        <p:spPr>
          <a:xfrm>
            <a:off x="5505283" y="15803"/>
            <a:ext cx="3638717" cy="3672408"/>
          </a:xfrm>
          <a:prstGeom prst="rect">
            <a:avLst/>
          </a:prstGeom>
        </p:spPr>
      </p:pic>
      <p:pic>
        <p:nvPicPr>
          <p:cNvPr id="11" name="Picture 10"/>
          <p:cNvPicPr>
            <a:picLocks noChangeAspect="1"/>
          </p:cNvPicPr>
          <p:nvPr/>
        </p:nvPicPr>
        <p:blipFill>
          <a:blip r:embed="rId3"/>
          <a:stretch>
            <a:fillRect/>
          </a:stretch>
        </p:blipFill>
        <p:spPr>
          <a:xfrm>
            <a:off x="809836" y="3716706"/>
            <a:ext cx="7524328" cy="3141294"/>
          </a:xfrm>
          <a:prstGeom prst="rect">
            <a:avLst/>
          </a:prstGeom>
        </p:spPr>
      </p:pic>
      <p:sp>
        <p:nvSpPr>
          <p:cNvPr id="4" name="Footer Placeholder 3"/>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239346727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528" y="-27384"/>
            <a:ext cx="6377940" cy="1293028"/>
          </a:xfrm>
        </p:spPr>
        <p:txBody>
          <a:bodyPr/>
          <a:lstStyle/>
          <a:p>
            <a:pPr algn="l"/>
            <a:r>
              <a:rPr lang="en-GB" dirty="0" smtClean="0"/>
              <a:t>Interquartile </a:t>
            </a:r>
            <a:br>
              <a:rPr lang="en-GB" dirty="0" smtClean="0"/>
            </a:br>
            <a:r>
              <a:rPr lang="en-GB" dirty="0" smtClean="0"/>
              <a:t>range</a:t>
            </a:r>
            <a:endParaRPr lang="en-GB" dirty="0"/>
          </a:p>
        </p:txBody>
      </p:sp>
      <p:sp>
        <p:nvSpPr>
          <p:cNvPr id="3" name="Content Placeholder 2"/>
          <p:cNvSpPr>
            <a:spLocks noGrp="1"/>
          </p:cNvSpPr>
          <p:nvPr>
            <p:ph idx="1"/>
          </p:nvPr>
        </p:nvSpPr>
        <p:spPr>
          <a:xfrm>
            <a:off x="0" y="1772816"/>
            <a:ext cx="5364088" cy="4572000"/>
          </a:xfrm>
        </p:spPr>
        <p:txBody>
          <a:bodyPr>
            <a:normAutofit/>
          </a:bodyPr>
          <a:lstStyle/>
          <a:p>
            <a:pPr lvl="1"/>
            <a:r>
              <a:rPr lang="en-GB" dirty="0" smtClean="0"/>
              <a:t>Interquartile range (handout)</a:t>
            </a:r>
          </a:p>
          <a:p>
            <a:pPr lvl="1"/>
            <a:r>
              <a:rPr lang="en-GB" dirty="0" smtClean="0">
                <a:solidFill>
                  <a:srgbClr val="FFFF00"/>
                </a:solidFill>
              </a:rPr>
              <a:t>Q</a:t>
            </a:r>
            <a:r>
              <a:rPr lang="en-GB" baseline="30000" dirty="0" smtClean="0">
                <a:solidFill>
                  <a:srgbClr val="FFFF00"/>
                </a:solidFill>
              </a:rPr>
              <a:t>1 </a:t>
            </a:r>
            <a:r>
              <a:rPr lang="en-GB" dirty="0" smtClean="0">
                <a:solidFill>
                  <a:srgbClr val="FFFF00"/>
                </a:solidFill>
              </a:rPr>
              <a:t>(n+1)/4</a:t>
            </a:r>
          </a:p>
          <a:p>
            <a:pPr lvl="1"/>
            <a:r>
              <a:rPr lang="en-GB" dirty="0" smtClean="0">
                <a:solidFill>
                  <a:srgbClr val="FFFF00"/>
                </a:solidFill>
              </a:rPr>
              <a:t>Q</a:t>
            </a:r>
            <a:r>
              <a:rPr lang="en-GB" baseline="30000" dirty="0" smtClean="0">
                <a:solidFill>
                  <a:srgbClr val="FFFF00"/>
                </a:solidFill>
              </a:rPr>
              <a:t>2</a:t>
            </a:r>
            <a:r>
              <a:rPr lang="en-GB" dirty="0" smtClean="0">
                <a:solidFill>
                  <a:srgbClr val="FFFF00"/>
                </a:solidFill>
              </a:rPr>
              <a:t> 3(n+1)/4</a:t>
            </a:r>
          </a:p>
          <a:p>
            <a:pPr lvl="1"/>
            <a:r>
              <a:rPr lang="en-GB" dirty="0" smtClean="0">
                <a:solidFill>
                  <a:srgbClr val="FFFF00"/>
                </a:solidFill>
              </a:rPr>
              <a:t>Box and Whisker</a:t>
            </a:r>
          </a:p>
          <a:p>
            <a:pPr lvl="1"/>
            <a:r>
              <a:rPr lang="en-GB" dirty="0" smtClean="0"/>
              <a:t>What is the IR for the Great Bustard data/Brick data ?</a:t>
            </a:r>
          </a:p>
          <a:p>
            <a:pPr>
              <a:buNone/>
            </a:pPr>
            <a:r>
              <a:rPr lang="en-GB" dirty="0" smtClean="0"/>
              <a:t> </a:t>
            </a:r>
          </a:p>
          <a:p>
            <a:endParaRPr lang="en-GB" dirty="0"/>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48</a:t>
            </a:fld>
            <a:endParaRPr lang="en-GB"/>
          </a:p>
        </p:txBody>
      </p:sp>
      <p:sp>
        <p:nvSpPr>
          <p:cNvPr id="4" name="Footer Placeholder 3"/>
          <p:cNvSpPr>
            <a:spLocks noGrp="1"/>
          </p:cNvSpPr>
          <p:nvPr>
            <p:ph type="ftr" sz="quarter" idx="11"/>
          </p:nvPr>
        </p:nvSpPr>
        <p:spPr/>
        <p:txBody>
          <a:bodyPr/>
          <a:lstStyle/>
          <a:p>
            <a:pPr>
              <a:defRPr/>
            </a:pPr>
            <a:r>
              <a:rPr lang="en-GB" smtClean="0"/>
              <a:t>Chris House</a:t>
            </a:r>
            <a:endParaRPr lang="en-GB"/>
          </a:p>
        </p:txBody>
      </p:sp>
      <p:pic>
        <p:nvPicPr>
          <p:cNvPr id="6" name="Picture 5"/>
          <p:cNvPicPr>
            <a:picLocks noChangeAspect="1"/>
          </p:cNvPicPr>
          <p:nvPr/>
        </p:nvPicPr>
        <p:blipFill>
          <a:blip r:embed="rId2"/>
          <a:stretch>
            <a:fillRect/>
          </a:stretch>
        </p:blipFill>
        <p:spPr>
          <a:xfrm>
            <a:off x="5562336" y="1052736"/>
            <a:ext cx="3048264" cy="4078577"/>
          </a:xfrm>
          <a:prstGeom prst="rect">
            <a:avLst/>
          </a:prstGeom>
        </p:spPr>
      </p:pic>
    </p:spTree>
    <p:extLst>
      <p:ext uri="{BB962C8B-B14F-4D97-AF65-F5344CB8AC3E}">
        <p14:creationId xmlns:p14="http://schemas.microsoft.com/office/powerpoint/2010/main" val="138001971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should we present the data?</a:t>
            </a:r>
            <a:br>
              <a:rPr lang="en-GB" dirty="0" smtClean="0"/>
            </a:br>
            <a:endParaRPr lang="en-GB" dirty="0"/>
          </a:p>
        </p:txBody>
      </p:sp>
      <p:sp>
        <p:nvSpPr>
          <p:cNvPr id="3" name="Content Placeholder 2"/>
          <p:cNvSpPr>
            <a:spLocks noGrp="1"/>
          </p:cNvSpPr>
          <p:nvPr>
            <p:ph idx="1"/>
          </p:nvPr>
        </p:nvSpPr>
        <p:spPr>
          <a:xfrm>
            <a:off x="539552" y="1412776"/>
            <a:ext cx="8424936" cy="4572000"/>
          </a:xfrm>
        </p:spPr>
        <p:txBody>
          <a:bodyPr>
            <a:noAutofit/>
          </a:bodyPr>
          <a:lstStyle/>
          <a:p>
            <a:r>
              <a:rPr lang="en-GB" sz="1600" dirty="0" smtClean="0"/>
              <a:t>Depends on the data and the</a:t>
            </a:r>
            <a:r>
              <a:rPr lang="en-GB" sz="1600" dirty="0" smtClean="0">
                <a:solidFill>
                  <a:srgbClr val="FFFF00"/>
                </a:solidFill>
              </a:rPr>
              <a:t> reasons </a:t>
            </a:r>
            <a:r>
              <a:rPr lang="en-GB" sz="1600" dirty="0" smtClean="0"/>
              <a:t>for display.  </a:t>
            </a:r>
          </a:p>
          <a:p>
            <a:r>
              <a:rPr lang="en-GB" sz="1600" dirty="0" smtClean="0"/>
              <a:t>Most important results should be presented in a graphical form (</a:t>
            </a:r>
            <a:r>
              <a:rPr lang="en-GB" sz="1600" dirty="0" smtClean="0">
                <a:solidFill>
                  <a:srgbClr val="FFFF00"/>
                </a:solidFill>
              </a:rPr>
              <a:t>Figures</a:t>
            </a:r>
            <a:r>
              <a:rPr lang="en-GB" sz="1600" dirty="0" smtClean="0"/>
              <a:t>).  </a:t>
            </a:r>
          </a:p>
          <a:p>
            <a:r>
              <a:rPr lang="en-GB" sz="1600" dirty="0" smtClean="0">
                <a:solidFill>
                  <a:srgbClr val="FFFF00"/>
                </a:solidFill>
              </a:rPr>
              <a:t>However, be selective.  </a:t>
            </a:r>
          </a:p>
          <a:p>
            <a:r>
              <a:rPr lang="en-GB" sz="1600" i="1" dirty="0" smtClean="0">
                <a:solidFill>
                  <a:srgbClr val="FFFF00"/>
                </a:solidFill>
              </a:rPr>
              <a:t>Tables</a:t>
            </a:r>
            <a:r>
              <a:rPr lang="en-GB" sz="1600" dirty="0" smtClean="0"/>
              <a:t> help summarise a series of results.  Tables: Variables horizontally, classes vertically.  </a:t>
            </a:r>
          </a:p>
          <a:p>
            <a:r>
              <a:rPr lang="en-GB" sz="1600" dirty="0" smtClean="0"/>
              <a:t>Additional information can be included in footnotes.  </a:t>
            </a:r>
          </a:p>
          <a:p>
            <a:r>
              <a:rPr lang="en-GB" sz="1600" dirty="0" smtClean="0"/>
              <a:t>Labelled 2.2 etc.  Referred to in the text.  </a:t>
            </a:r>
          </a:p>
          <a:p>
            <a:r>
              <a:rPr lang="en-GB" sz="1600" dirty="0" smtClean="0"/>
              <a:t>Clear headings.  </a:t>
            </a:r>
            <a:r>
              <a:rPr lang="en-GB" sz="1600" dirty="0" smtClean="0">
                <a:solidFill>
                  <a:srgbClr val="FFFF00"/>
                </a:solidFill>
              </a:rPr>
              <a:t>Figures on top/ Tables on bottom</a:t>
            </a:r>
          </a:p>
          <a:p>
            <a:r>
              <a:rPr lang="en-GB" sz="1600" dirty="0" smtClean="0"/>
              <a:t>Located directly </a:t>
            </a:r>
            <a:r>
              <a:rPr lang="en-GB" sz="1600" dirty="0" smtClean="0">
                <a:solidFill>
                  <a:srgbClr val="FFFF00"/>
                </a:solidFill>
              </a:rPr>
              <a:t>after</a:t>
            </a:r>
            <a:r>
              <a:rPr lang="en-GB" sz="1600" dirty="0" smtClean="0"/>
              <a:t> the point they have been referred to.</a:t>
            </a:r>
          </a:p>
          <a:p>
            <a:r>
              <a:rPr lang="en-GB" sz="1600" dirty="0" smtClean="0"/>
              <a:t>Other methods include box and whisker plots (handout)</a:t>
            </a:r>
          </a:p>
          <a:p>
            <a:r>
              <a:rPr lang="en-GB" sz="1600" dirty="0" smtClean="0"/>
              <a:t>Label </a:t>
            </a:r>
            <a:r>
              <a:rPr lang="en-GB" sz="1600" dirty="0" smtClean="0">
                <a:solidFill>
                  <a:srgbClr val="FFFF00"/>
                </a:solidFill>
              </a:rPr>
              <a:t>both axis</a:t>
            </a:r>
          </a:p>
          <a:p>
            <a:r>
              <a:rPr lang="en-GB" sz="1600" dirty="0" smtClean="0"/>
              <a:t>Note units on axis</a:t>
            </a:r>
          </a:p>
          <a:p>
            <a:r>
              <a:rPr lang="en-GB" sz="1600" dirty="0" smtClean="0"/>
              <a:t>Scale should be appropriate </a:t>
            </a:r>
          </a:p>
          <a:p>
            <a:r>
              <a:rPr lang="en-GB" sz="1600" dirty="0" smtClean="0"/>
              <a:t>If there are 2 variables </a:t>
            </a:r>
            <a:r>
              <a:rPr lang="en-GB" sz="1600" i="1" dirty="0" smtClean="0">
                <a:solidFill>
                  <a:srgbClr val="FFFF00"/>
                </a:solidFill>
              </a:rPr>
              <a:t>scatter plots</a:t>
            </a:r>
            <a:r>
              <a:rPr lang="en-GB" sz="1600" dirty="0" smtClean="0">
                <a:solidFill>
                  <a:srgbClr val="FFFF00"/>
                </a:solidFill>
              </a:rPr>
              <a:t> </a:t>
            </a:r>
            <a:r>
              <a:rPr lang="en-GB" sz="1600" dirty="0" smtClean="0"/>
              <a:t>are useful and with nominal data</a:t>
            </a:r>
            <a:r>
              <a:rPr lang="en-GB" sz="1600" dirty="0" smtClean="0">
                <a:solidFill>
                  <a:srgbClr val="FFFF00"/>
                </a:solidFill>
              </a:rPr>
              <a:t> </a:t>
            </a:r>
            <a:r>
              <a:rPr lang="en-GB" sz="1600" i="1" dirty="0" smtClean="0">
                <a:solidFill>
                  <a:srgbClr val="FFFF00"/>
                </a:solidFill>
              </a:rPr>
              <a:t>cross tabulation</a:t>
            </a:r>
            <a:r>
              <a:rPr lang="en-GB" sz="1600" dirty="0" smtClean="0">
                <a:solidFill>
                  <a:srgbClr val="FFFF00"/>
                </a:solidFill>
              </a:rPr>
              <a:t> </a:t>
            </a:r>
            <a:r>
              <a:rPr lang="en-GB" sz="1600" dirty="0" smtClean="0"/>
              <a:t>tables are appropriate (handout).  No line required unless mathematically constructed.  Regression causal relationships.</a:t>
            </a:r>
            <a:endParaRPr lang="en-GB" sz="1600"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49</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20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2000"/>
                                        <p:tgtEl>
                                          <p:spTgt spid="3">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fade">
                                      <p:cBhvr>
                                        <p:cTn id="67"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928670"/>
            <a:ext cx="8229600" cy="1143000"/>
          </a:xfrm>
        </p:spPr>
        <p:txBody>
          <a:bodyPr>
            <a:normAutofit fontScale="90000"/>
          </a:bodyPr>
          <a:lstStyle/>
          <a:p>
            <a:r>
              <a:rPr lang="en-GB" dirty="0" err="1" smtClean="0"/>
              <a:t>Scatterplots</a:t>
            </a:r>
            <a:r>
              <a:rPr lang="en-GB" dirty="0" smtClean="0"/>
              <a:t/>
            </a:r>
            <a:br>
              <a:rPr lang="en-GB" dirty="0" smtClean="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19314989"/>
              </p:ext>
            </p:extLst>
          </p:nvPr>
        </p:nvGraphicFramePr>
        <p:xfrm>
          <a:off x="648689" y="2852936"/>
          <a:ext cx="8258195" cy="1757362"/>
        </p:xfrm>
        <a:graphic>
          <a:graphicData uri="http://schemas.openxmlformats.org/drawingml/2006/table">
            <a:tbl>
              <a:tblPr firstRow="1" bandRow="1">
                <a:tableStyleId>{5C22544A-7EE6-4342-B048-85BDC9FD1C3A}</a:tableStyleId>
              </a:tblPr>
              <a:tblGrid>
                <a:gridCol w="928690">
                  <a:extLst>
                    <a:ext uri="{9D8B030D-6E8A-4147-A177-3AD203B41FA5}">
                      <a16:colId xmlns:a16="http://schemas.microsoft.com/office/drawing/2014/main" val="20000"/>
                    </a:ext>
                  </a:extLst>
                </a:gridCol>
                <a:gridCol w="572800">
                  <a:extLst>
                    <a:ext uri="{9D8B030D-6E8A-4147-A177-3AD203B41FA5}">
                      <a16:colId xmlns:a16="http://schemas.microsoft.com/office/drawing/2014/main" val="20001"/>
                    </a:ext>
                  </a:extLst>
                </a:gridCol>
                <a:gridCol w="750745">
                  <a:extLst>
                    <a:ext uri="{9D8B030D-6E8A-4147-A177-3AD203B41FA5}">
                      <a16:colId xmlns:a16="http://schemas.microsoft.com/office/drawing/2014/main" val="20002"/>
                    </a:ext>
                  </a:extLst>
                </a:gridCol>
                <a:gridCol w="750745">
                  <a:extLst>
                    <a:ext uri="{9D8B030D-6E8A-4147-A177-3AD203B41FA5}">
                      <a16:colId xmlns:a16="http://schemas.microsoft.com/office/drawing/2014/main" val="20003"/>
                    </a:ext>
                  </a:extLst>
                </a:gridCol>
                <a:gridCol w="750745">
                  <a:extLst>
                    <a:ext uri="{9D8B030D-6E8A-4147-A177-3AD203B41FA5}">
                      <a16:colId xmlns:a16="http://schemas.microsoft.com/office/drawing/2014/main" val="20004"/>
                    </a:ext>
                  </a:extLst>
                </a:gridCol>
                <a:gridCol w="750745">
                  <a:extLst>
                    <a:ext uri="{9D8B030D-6E8A-4147-A177-3AD203B41FA5}">
                      <a16:colId xmlns:a16="http://schemas.microsoft.com/office/drawing/2014/main" val="20005"/>
                    </a:ext>
                  </a:extLst>
                </a:gridCol>
                <a:gridCol w="750745">
                  <a:extLst>
                    <a:ext uri="{9D8B030D-6E8A-4147-A177-3AD203B41FA5}">
                      <a16:colId xmlns:a16="http://schemas.microsoft.com/office/drawing/2014/main" val="20006"/>
                    </a:ext>
                  </a:extLst>
                </a:gridCol>
                <a:gridCol w="750745">
                  <a:extLst>
                    <a:ext uri="{9D8B030D-6E8A-4147-A177-3AD203B41FA5}">
                      <a16:colId xmlns:a16="http://schemas.microsoft.com/office/drawing/2014/main" val="20007"/>
                    </a:ext>
                  </a:extLst>
                </a:gridCol>
                <a:gridCol w="750745">
                  <a:extLst>
                    <a:ext uri="{9D8B030D-6E8A-4147-A177-3AD203B41FA5}">
                      <a16:colId xmlns:a16="http://schemas.microsoft.com/office/drawing/2014/main" val="20008"/>
                    </a:ext>
                  </a:extLst>
                </a:gridCol>
                <a:gridCol w="750745">
                  <a:extLst>
                    <a:ext uri="{9D8B030D-6E8A-4147-A177-3AD203B41FA5}">
                      <a16:colId xmlns:a16="http://schemas.microsoft.com/office/drawing/2014/main" val="20009"/>
                    </a:ext>
                  </a:extLst>
                </a:gridCol>
                <a:gridCol w="750745">
                  <a:extLst>
                    <a:ext uri="{9D8B030D-6E8A-4147-A177-3AD203B41FA5}">
                      <a16:colId xmlns:a16="http://schemas.microsoft.com/office/drawing/2014/main" val="20010"/>
                    </a:ext>
                  </a:extLst>
                </a:gridCol>
              </a:tblGrid>
              <a:tr h="970323">
                <a:tc>
                  <a:txBody>
                    <a:bodyPr/>
                    <a:lstStyle/>
                    <a:p>
                      <a:pPr>
                        <a:spcAft>
                          <a:spcPts val="0"/>
                        </a:spcAft>
                      </a:pPr>
                      <a:r>
                        <a:rPr lang="en-GB" sz="1800" b="1" dirty="0" smtClean="0">
                          <a:latin typeface="Times New Roman"/>
                          <a:ea typeface="Times New Roman"/>
                        </a:rPr>
                        <a:t>Annual</a:t>
                      </a:r>
                      <a:r>
                        <a:rPr lang="en-GB" sz="1800" b="1" baseline="0" dirty="0" smtClean="0">
                          <a:latin typeface="Times New Roman"/>
                          <a:ea typeface="Times New Roman"/>
                        </a:rPr>
                        <a:t> Gas bill</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654</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589</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693</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799</a:t>
                      </a:r>
                      <a:endParaRPr lang="en-GB" sz="1800" b="1" dirty="0">
                        <a:latin typeface="Times New Roman"/>
                        <a:ea typeface="Times New Roman"/>
                      </a:endParaRPr>
                    </a:p>
                  </a:txBody>
                  <a:tcPr marL="68580" marR="68580" marT="0" marB="0"/>
                </a:tc>
                <a:tc>
                  <a:txBody>
                    <a:bodyPr/>
                    <a:lstStyle/>
                    <a:p>
                      <a:pPr>
                        <a:spcAft>
                          <a:spcPts val="0"/>
                        </a:spcAft>
                      </a:pPr>
                      <a:r>
                        <a:rPr lang="en-GB" sz="1800" b="1">
                          <a:solidFill>
                            <a:srgbClr val="993366"/>
                          </a:solidFill>
                          <a:latin typeface="Times New Roman"/>
                          <a:ea typeface="Times New Roman"/>
                        </a:rPr>
                        <a:t>753</a:t>
                      </a:r>
                      <a:endParaRPr lang="en-GB" sz="1800" b="1">
                        <a:latin typeface="Times New Roman"/>
                        <a:ea typeface="Times New Roman"/>
                      </a:endParaRPr>
                    </a:p>
                  </a:txBody>
                  <a:tcPr marL="68580" marR="68580" marT="0" marB="0"/>
                </a:tc>
                <a:tc>
                  <a:txBody>
                    <a:bodyPr/>
                    <a:lstStyle/>
                    <a:p>
                      <a:pPr>
                        <a:spcAft>
                          <a:spcPts val="0"/>
                        </a:spcAft>
                      </a:pPr>
                      <a:r>
                        <a:rPr lang="en-GB" sz="1800" b="1">
                          <a:solidFill>
                            <a:srgbClr val="993366"/>
                          </a:solidFill>
                          <a:latin typeface="Times New Roman"/>
                          <a:ea typeface="Times New Roman"/>
                        </a:rPr>
                        <a:t>666</a:t>
                      </a:r>
                      <a:endParaRPr lang="en-GB" sz="1800" b="1">
                        <a:latin typeface="Times New Roman"/>
                        <a:ea typeface="Times New Roman"/>
                      </a:endParaRPr>
                    </a:p>
                  </a:txBody>
                  <a:tcPr marL="68580" marR="68580" marT="0" marB="0"/>
                </a:tc>
                <a:tc>
                  <a:txBody>
                    <a:bodyPr/>
                    <a:lstStyle/>
                    <a:p>
                      <a:pPr>
                        <a:spcAft>
                          <a:spcPts val="0"/>
                        </a:spcAft>
                      </a:pPr>
                      <a:r>
                        <a:rPr lang="en-GB" sz="1800" b="1">
                          <a:solidFill>
                            <a:srgbClr val="993366"/>
                          </a:solidFill>
                          <a:latin typeface="Times New Roman"/>
                          <a:ea typeface="Times New Roman"/>
                        </a:rPr>
                        <a:t>682</a:t>
                      </a:r>
                      <a:endParaRPr lang="en-GB" sz="1800" b="1">
                        <a:latin typeface="Times New Roman"/>
                        <a:ea typeface="Times New Roman"/>
                      </a:endParaRPr>
                    </a:p>
                  </a:txBody>
                  <a:tcPr marL="68580" marR="68580" marT="0" marB="0"/>
                </a:tc>
                <a:tc>
                  <a:txBody>
                    <a:bodyPr/>
                    <a:lstStyle/>
                    <a:p>
                      <a:pPr>
                        <a:spcAft>
                          <a:spcPts val="0"/>
                        </a:spcAft>
                      </a:pPr>
                      <a:r>
                        <a:rPr lang="en-GB" sz="1800" b="1">
                          <a:solidFill>
                            <a:srgbClr val="993366"/>
                          </a:solidFill>
                          <a:latin typeface="Times New Roman"/>
                          <a:ea typeface="Times New Roman"/>
                        </a:rPr>
                        <a:t>400</a:t>
                      </a:r>
                      <a:endParaRPr lang="en-GB" sz="1800" b="1">
                        <a:latin typeface="Times New Roman"/>
                        <a:ea typeface="Times New Roman"/>
                      </a:endParaRPr>
                    </a:p>
                  </a:txBody>
                  <a:tcPr marL="68580" marR="68580" marT="0" marB="0"/>
                </a:tc>
                <a:tc>
                  <a:txBody>
                    <a:bodyPr/>
                    <a:lstStyle/>
                    <a:p>
                      <a:pPr>
                        <a:spcAft>
                          <a:spcPts val="0"/>
                        </a:spcAft>
                      </a:pPr>
                      <a:r>
                        <a:rPr lang="en-GB" sz="1800" b="1">
                          <a:solidFill>
                            <a:srgbClr val="993366"/>
                          </a:solidFill>
                          <a:latin typeface="Times New Roman"/>
                          <a:ea typeface="Times New Roman"/>
                        </a:rPr>
                        <a:t>775</a:t>
                      </a:r>
                      <a:endParaRPr lang="en-GB" sz="1800" b="1">
                        <a:latin typeface="Times New Roman"/>
                        <a:ea typeface="Times New Roman"/>
                      </a:endParaRPr>
                    </a:p>
                  </a:txBody>
                  <a:tcPr marL="68580" marR="68580" marT="0" marB="0"/>
                </a:tc>
                <a:tc>
                  <a:txBody>
                    <a:bodyPr/>
                    <a:lstStyle/>
                    <a:p>
                      <a:pPr>
                        <a:spcAft>
                          <a:spcPts val="0"/>
                        </a:spcAft>
                      </a:pPr>
                      <a:r>
                        <a:rPr lang="en-GB" sz="1800" b="1">
                          <a:solidFill>
                            <a:srgbClr val="993366"/>
                          </a:solidFill>
                          <a:latin typeface="Times New Roman"/>
                          <a:ea typeface="Times New Roman"/>
                        </a:rPr>
                        <a:t>503</a:t>
                      </a:r>
                      <a:endParaRPr lang="en-GB" sz="1800" b="1">
                        <a:latin typeface="Times New Roman"/>
                        <a:ea typeface="Times New Roman"/>
                      </a:endParaRPr>
                    </a:p>
                  </a:txBody>
                  <a:tcPr marL="68580" marR="68580" marT="0" marB="0"/>
                </a:tc>
                <a:extLst>
                  <a:ext uri="{0D108BD9-81ED-4DB2-BD59-A6C34878D82A}">
                    <a16:rowId xmlns:a16="http://schemas.microsoft.com/office/drawing/2014/main" val="10000"/>
                  </a:ext>
                </a:extLst>
              </a:tr>
              <a:tr h="787039">
                <a:tc>
                  <a:txBody>
                    <a:bodyPr/>
                    <a:lstStyle/>
                    <a:p>
                      <a:pPr>
                        <a:spcAft>
                          <a:spcPts val="0"/>
                        </a:spcAft>
                      </a:pPr>
                      <a:r>
                        <a:rPr lang="en-GB" sz="1800" b="1" dirty="0">
                          <a:solidFill>
                            <a:srgbClr val="993366"/>
                          </a:solidFill>
                          <a:latin typeface="Times New Roman"/>
                          <a:ea typeface="Times New Roman"/>
                        </a:rPr>
                        <a:t>Age</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52</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21</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30</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36</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39</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28</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42</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64</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41</a:t>
                      </a:r>
                      <a:endParaRPr lang="en-GB" sz="1800" b="1" dirty="0">
                        <a:latin typeface="Times New Roman"/>
                        <a:ea typeface="Times New Roman"/>
                      </a:endParaRPr>
                    </a:p>
                  </a:txBody>
                  <a:tcPr marL="68580" marR="68580" marT="0" marB="0"/>
                </a:tc>
                <a:tc>
                  <a:txBody>
                    <a:bodyPr/>
                    <a:lstStyle/>
                    <a:p>
                      <a:pPr>
                        <a:spcAft>
                          <a:spcPts val="0"/>
                        </a:spcAft>
                      </a:pPr>
                      <a:r>
                        <a:rPr lang="en-GB" sz="1800" b="1" dirty="0">
                          <a:solidFill>
                            <a:srgbClr val="993366"/>
                          </a:solidFill>
                          <a:latin typeface="Times New Roman"/>
                          <a:ea typeface="Times New Roman"/>
                        </a:rPr>
                        <a:t>58</a:t>
                      </a:r>
                      <a:endParaRPr lang="en-GB" sz="1800" b="1" dirty="0">
                        <a:latin typeface="Times New Roman"/>
                        <a:ea typeface="Times New Roman"/>
                      </a:endParaRPr>
                    </a:p>
                  </a:txBody>
                  <a:tcPr marL="68580" marR="68580" marT="0" marB="0"/>
                </a:tc>
                <a:extLst>
                  <a:ext uri="{0D108BD9-81ED-4DB2-BD59-A6C34878D82A}">
                    <a16:rowId xmlns:a16="http://schemas.microsoft.com/office/drawing/2014/main" val="10001"/>
                  </a:ext>
                </a:extLst>
              </a:tr>
            </a:tbl>
          </a:graphicData>
        </a:graphic>
      </p:graphicFrame>
      <p:sp>
        <p:nvSpPr>
          <p:cNvPr id="5" name="TextBox 4"/>
          <p:cNvSpPr txBox="1"/>
          <p:nvPr/>
        </p:nvSpPr>
        <p:spPr>
          <a:xfrm>
            <a:off x="683568" y="5229200"/>
            <a:ext cx="7128792" cy="1754326"/>
          </a:xfrm>
          <a:prstGeom prst="rect">
            <a:avLst/>
          </a:prstGeom>
          <a:noFill/>
        </p:spPr>
        <p:txBody>
          <a:bodyPr wrap="square" rtlCol="0">
            <a:spAutoFit/>
          </a:bodyPr>
          <a:lstStyle/>
          <a:p>
            <a:pPr marL="342900" indent="-342900">
              <a:buFont typeface="+mj-lt"/>
              <a:buAutoNum type="arabicPeriod"/>
            </a:pPr>
            <a:r>
              <a:rPr lang="en-GB" dirty="0" smtClean="0"/>
              <a:t>Draw a scatter plot of the above data set.  </a:t>
            </a:r>
          </a:p>
          <a:p>
            <a:pPr marL="342900" indent="-342900">
              <a:buFont typeface="+mj-lt"/>
              <a:buAutoNum type="arabicPeriod"/>
            </a:pPr>
            <a:r>
              <a:rPr lang="en-GB" dirty="0" smtClean="0"/>
              <a:t>Evaluate the graph.</a:t>
            </a:r>
          </a:p>
          <a:p>
            <a:pPr marL="342900" indent="-342900">
              <a:buFont typeface="+mj-lt"/>
              <a:buAutoNum type="arabicPeriod"/>
            </a:pPr>
            <a:r>
              <a:rPr lang="en-GB" dirty="0" smtClean="0"/>
              <a:t>Do a SD of age and evaluate</a:t>
            </a:r>
          </a:p>
          <a:p>
            <a:pPr marL="400050" indent="-400050">
              <a:buFont typeface="+mj-lt"/>
              <a:buAutoNum type="arabicPeriod"/>
            </a:pPr>
            <a:r>
              <a:rPr lang="en-GB" dirty="0" smtClean="0"/>
              <a:t>X axis independent</a:t>
            </a:r>
          </a:p>
          <a:p>
            <a:pPr marL="400050" indent="-400050">
              <a:buFont typeface="+mj-lt"/>
              <a:buAutoNum type="arabicPeriod"/>
            </a:pPr>
            <a:r>
              <a:rPr lang="en-GB" smtClean="0"/>
              <a:t>Y axis dependent </a:t>
            </a:r>
            <a:r>
              <a:rPr lang="en-GB" dirty="0" smtClean="0"/>
              <a:t/>
            </a:r>
            <a:br>
              <a:rPr lang="en-GB" dirty="0" smtClean="0"/>
            </a:br>
            <a:endParaRPr lang="en-GB" dirty="0"/>
          </a:p>
        </p:txBody>
      </p:sp>
      <p:sp>
        <p:nvSpPr>
          <p:cNvPr id="6" name="Slide Number Placeholder 5"/>
          <p:cNvSpPr>
            <a:spLocks noGrp="1"/>
          </p:cNvSpPr>
          <p:nvPr>
            <p:ph type="sldNum" sz="quarter" idx="12"/>
          </p:nvPr>
        </p:nvSpPr>
        <p:spPr/>
        <p:txBody>
          <a:bodyPr/>
          <a:lstStyle/>
          <a:p>
            <a:pPr>
              <a:defRPr/>
            </a:pPr>
            <a:fld id="{AB9E1835-078E-40A1-8C6A-BF8B97D44ABA}" type="slidenum">
              <a:rPr lang="en-GB" smtClean="0"/>
              <a:pPr>
                <a:defRPr/>
              </a:pPr>
              <a:t>50</a:t>
            </a:fld>
            <a:endParaRPr lang="en-GB"/>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Other Graphical Presentations</a:t>
            </a:r>
            <a:endParaRPr lang="en-GB" dirty="0"/>
          </a:p>
        </p:txBody>
      </p:sp>
      <p:sp>
        <p:nvSpPr>
          <p:cNvPr id="3" name="Content Placeholder 2"/>
          <p:cNvSpPr>
            <a:spLocks noGrp="1"/>
          </p:cNvSpPr>
          <p:nvPr>
            <p:ph idx="1"/>
          </p:nvPr>
        </p:nvSpPr>
        <p:spPr>
          <a:xfrm>
            <a:off x="395536" y="1753336"/>
            <a:ext cx="3384376" cy="5085184"/>
          </a:xfrm>
        </p:spPr>
        <p:txBody>
          <a:bodyPr>
            <a:normAutofit fontScale="70000" lnSpcReduction="20000"/>
          </a:bodyPr>
          <a:lstStyle/>
          <a:p>
            <a:r>
              <a:rPr lang="en-GB" i="1" dirty="0" smtClean="0">
                <a:solidFill>
                  <a:srgbClr val="FFFF00"/>
                </a:solidFill>
              </a:rPr>
              <a:t>Ternary</a:t>
            </a:r>
            <a:r>
              <a:rPr lang="en-GB" i="1" dirty="0" smtClean="0"/>
              <a:t> Diagrams (Handout)</a:t>
            </a:r>
            <a:endParaRPr lang="en-GB" dirty="0" smtClean="0"/>
          </a:p>
          <a:p>
            <a:pPr lvl="1"/>
            <a:r>
              <a:rPr lang="en-GB" dirty="0" smtClean="0"/>
              <a:t>Are scatter plots for 3 variables?  Interpret the Ternary in the handout and assess how numbers 1-10 could influence planning deliberations for a </a:t>
            </a:r>
            <a:r>
              <a:rPr lang="en-GB" dirty="0" err="1" smtClean="0"/>
              <a:t>windfarm</a:t>
            </a:r>
            <a:r>
              <a:rPr lang="en-GB" dirty="0" smtClean="0"/>
              <a:t>.</a:t>
            </a:r>
          </a:p>
          <a:p>
            <a:r>
              <a:rPr lang="en-GB" i="1" dirty="0" smtClean="0">
                <a:solidFill>
                  <a:srgbClr val="FFFF00"/>
                </a:solidFill>
              </a:rPr>
              <a:t>Pie charts</a:t>
            </a:r>
            <a:r>
              <a:rPr lang="en-GB" dirty="0" smtClean="0">
                <a:solidFill>
                  <a:srgbClr val="FFFF00"/>
                </a:solidFill>
              </a:rPr>
              <a:t> </a:t>
            </a:r>
            <a:r>
              <a:rPr lang="en-GB" dirty="0" smtClean="0"/>
              <a:t>are especially used when you want to compare frequencies with the whole data set.</a:t>
            </a:r>
          </a:p>
          <a:p>
            <a:r>
              <a:rPr lang="en-GB" dirty="0" smtClean="0"/>
              <a:t>Selection of graph types</a:t>
            </a:r>
          </a:p>
          <a:p>
            <a:pPr>
              <a:buNone/>
            </a:pPr>
            <a:r>
              <a:rPr lang="en-GB" dirty="0" smtClean="0"/>
              <a:t>	</a:t>
            </a:r>
            <a:r>
              <a:rPr lang="en-GB" dirty="0" smtClean="0">
                <a:solidFill>
                  <a:srgbClr val="FF0000"/>
                </a:solidFill>
                <a:hlinkClick r:id="rId2" action="ppaction://hlinkfile"/>
              </a:rPr>
              <a:t>Link </a:t>
            </a:r>
            <a:endParaRPr lang="en-GB" dirty="0" smtClean="0">
              <a:solidFill>
                <a:srgbClr val="FF0000"/>
              </a:solidFill>
            </a:endParaRPr>
          </a:p>
          <a:p>
            <a:pPr>
              <a:buNone/>
            </a:pPr>
            <a:endParaRPr lang="en-GB" dirty="0" smtClean="0"/>
          </a:p>
          <a:p>
            <a:endParaRPr lang="en-GB" dirty="0"/>
          </a:p>
        </p:txBody>
      </p:sp>
      <p:pic>
        <p:nvPicPr>
          <p:cNvPr id="4" name="Picture 4" descr="http://www.chemix-chemistry-software.com/images/scrshpic/shepard-diagram.gif"/>
          <p:cNvPicPr>
            <a:picLocks noChangeAspect="1" noChangeArrowheads="1"/>
          </p:cNvPicPr>
          <p:nvPr/>
        </p:nvPicPr>
        <p:blipFill>
          <a:blip r:embed="rId3"/>
          <a:srcRect/>
          <a:stretch>
            <a:fillRect/>
          </a:stretch>
        </p:blipFill>
        <p:spPr bwMode="auto">
          <a:xfrm>
            <a:off x="4139952" y="1988840"/>
            <a:ext cx="4642255" cy="3456384"/>
          </a:xfrm>
          <a:prstGeom prst="rect">
            <a:avLst/>
          </a:prstGeom>
          <a:noFill/>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51</a:t>
            </a:fld>
            <a:endParaRPr lang="en-GB"/>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7035" y="2132856"/>
            <a:ext cx="5096877"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2900354" cy="1584176"/>
          </a:xfrm>
        </p:spPr>
        <p:txBody>
          <a:bodyPr>
            <a:normAutofit fontScale="90000"/>
          </a:bodyPr>
          <a:lstStyle/>
          <a:p>
            <a:r>
              <a:rPr lang="en-GB" sz="2700" dirty="0" smtClean="0"/>
              <a:t>Hypothesis Testing (Hypothetical </a:t>
            </a:r>
            <a:r>
              <a:rPr lang="en-GB" sz="2700" dirty="0" err="1" smtClean="0"/>
              <a:t>Deductivism</a:t>
            </a:r>
            <a:r>
              <a:rPr lang="en-GB" sz="2700" dirty="0" smtClean="0"/>
              <a:t>) </a:t>
            </a:r>
            <a:r>
              <a:rPr lang="en-GB" dirty="0" smtClean="0"/>
              <a:t/>
            </a:r>
            <a:br>
              <a:rPr lang="en-GB" dirty="0" smtClean="0"/>
            </a:br>
            <a:endParaRPr lang="en-GB" dirty="0"/>
          </a:p>
        </p:txBody>
      </p:sp>
      <p:graphicFrame>
        <p:nvGraphicFramePr>
          <p:cNvPr id="4" name="Content Placeholder 3"/>
          <p:cNvGraphicFramePr>
            <a:graphicFrameLocks noGrp="1"/>
          </p:cNvGraphicFramePr>
          <p:nvPr>
            <p:ph idx="1"/>
          </p:nvPr>
        </p:nvGraphicFramePr>
        <p:xfrm>
          <a:off x="571472" y="2357430"/>
          <a:ext cx="8229600" cy="6094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ounded Rectangle 6"/>
          <p:cNvSpPr/>
          <p:nvPr/>
        </p:nvSpPr>
        <p:spPr>
          <a:xfrm>
            <a:off x="3786182" y="285728"/>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Specify the null hypothesis</a:t>
            </a:r>
            <a:endParaRPr lang="en-GB" dirty="0"/>
          </a:p>
        </p:txBody>
      </p:sp>
      <p:sp>
        <p:nvSpPr>
          <p:cNvPr id="14" name="Rounded Rectangle 13"/>
          <p:cNvSpPr/>
          <p:nvPr/>
        </p:nvSpPr>
        <p:spPr>
          <a:xfrm>
            <a:off x="3786182" y="3143248"/>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Note P Value</a:t>
            </a:r>
            <a:endParaRPr lang="en-GB" dirty="0"/>
          </a:p>
        </p:txBody>
      </p:sp>
      <p:sp>
        <p:nvSpPr>
          <p:cNvPr id="15" name="Rounded Rectangle 14"/>
          <p:cNvSpPr/>
          <p:nvPr/>
        </p:nvSpPr>
        <p:spPr>
          <a:xfrm>
            <a:off x="3786182" y="2214554"/>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Calculate the test statistic</a:t>
            </a:r>
            <a:endParaRPr lang="en-GB" dirty="0"/>
          </a:p>
        </p:txBody>
      </p:sp>
      <p:sp>
        <p:nvSpPr>
          <p:cNvPr id="16" name="Rounded Rectangle 15"/>
          <p:cNvSpPr/>
          <p:nvPr/>
        </p:nvSpPr>
        <p:spPr>
          <a:xfrm>
            <a:off x="3786182" y="1214422"/>
            <a:ext cx="207170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Transform data (If applicable)</a:t>
            </a:r>
            <a:endParaRPr lang="en-GB" dirty="0"/>
          </a:p>
        </p:txBody>
      </p:sp>
      <p:sp>
        <p:nvSpPr>
          <p:cNvPr id="17" name="Rounded Rectangle 16"/>
          <p:cNvSpPr/>
          <p:nvPr/>
        </p:nvSpPr>
        <p:spPr>
          <a:xfrm>
            <a:off x="1571604" y="3929066"/>
            <a:ext cx="1000132" cy="357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P&gt;0.05</a:t>
            </a:r>
            <a:endParaRPr lang="en-GB" dirty="0"/>
          </a:p>
        </p:txBody>
      </p:sp>
      <p:sp>
        <p:nvSpPr>
          <p:cNvPr id="18" name="Rounded Rectangle 17"/>
          <p:cNvSpPr/>
          <p:nvPr/>
        </p:nvSpPr>
        <p:spPr>
          <a:xfrm>
            <a:off x="500034" y="5214950"/>
            <a:ext cx="2071702" cy="785818"/>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Accept Null hypothesis</a:t>
            </a:r>
            <a:endParaRPr lang="en-GB" dirty="0"/>
          </a:p>
        </p:txBody>
      </p:sp>
      <p:sp>
        <p:nvSpPr>
          <p:cNvPr id="19" name="Rounded Rectangle 18"/>
          <p:cNvSpPr/>
          <p:nvPr/>
        </p:nvSpPr>
        <p:spPr>
          <a:xfrm>
            <a:off x="6357950" y="3857628"/>
            <a:ext cx="1000132" cy="4286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P&lt;0.05</a:t>
            </a:r>
            <a:endParaRPr lang="en-GB" dirty="0"/>
          </a:p>
        </p:txBody>
      </p:sp>
      <p:sp>
        <p:nvSpPr>
          <p:cNvPr id="20" name="Rounded Rectangle 19"/>
          <p:cNvSpPr/>
          <p:nvPr/>
        </p:nvSpPr>
        <p:spPr>
          <a:xfrm>
            <a:off x="5429256" y="4643446"/>
            <a:ext cx="2071702" cy="785818"/>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Reject null hypothesis</a:t>
            </a:r>
            <a:endParaRPr lang="en-GB" dirty="0"/>
          </a:p>
        </p:txBody>
      </p:sp>
      <p:sp>
        <p:nvSpPr>
          <p:cNvPr id="21" name="Rounded Rectangle 20"/>
          <p:cNvSpPr/>
          <p:nvPr/>
        </p:nvSpPr>
        <p:spPr>
          <a:xfrm>
            <a:off x="5429256" y="5715016"/>
            <a:ext cx="3286148" cy="785818"/>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Accept the Alt. H. and find direction of relationship /difference</a:t>
            </a:r>
            <a:endParaRPr lang="en-GB" dirty="0"/>
          </a:p>
        </p:txBody>
      </p:sp>
      <p:cxnSp>
        <p:nvCxnSpPr>
          <p:cNvPr id="23" name="Straight Arrow Connector 22"/>
          <p:cNvCxnSpPr/>
          <p:nvPr/>
        </p:nvCxnSpPr>
        <p:spPr>
          <a:xfrm rot="10800000" flipV="1">
            <a:off x="2643174" y="3500438"/>
            <a:ext cx="1000132" cy="50006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rot="5400000">
            <a:off x="4608513" y="1607331"/>
            <a:ext cx="2785288"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7" name="Straight Arrow Connector 26"/>
          <p:cNvCxnSpPr/>
          <p:nvPr/>
        </p:nvCxnSpPr>
        <p:spPr>
          <a:xfrm rot="5400000">
            <a:off x="2285984" y="1714488"/>
            <a:ext cx="2714644"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Straight Arrow Connector 27"/>
          <p:cNvCxnSpPr/>
          <p:nvPr/>
        </p:nvCxnSpPr>
        <p:spPr>
          <a:xfrm rot="10800000" flipV="1">
            <a:off x="1285852" y="4286256"/>
            <a:ext cx="1000132"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6000760" y="3429000"/>
            <a:ext cx="714380" cy="28575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5" name="Straight Arrow Connector 34"/>
          <p:cNvCxnSpPr/>
          <p:nvPr/>
        </p:nvCxnSpPr>
        <p:spPr>
          <a:xfrm rot="5400000">
            <a:off x="6715140" y="5572140"/>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rot="5400000">
            <a:off x="6680215" y="4464057"/>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rot="5400000" flipH="1" flipV="1">
            <a:off x="-250065" y="1535893"/>
            <a:ext cx="4572032" cy="2786082"/>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rot="16200000" flipV="1">
            <a:off x="4786314" y="1857364"/>
            <a:ext cx="5286412" cy="2428892"/>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22" name="Slide Number Placeholder 21"/>
          <p:cNvSpPr>
            <a:spLocks noGrp="1"/>
          </p:cNvSpPr>
          <p:nvPr>
            <p:ph type="sldNum" sz="quarter" idx="12"/>
          </p:nvPr>
        </p:nvSpPr>
        <p:spPr/>
        <p:txBody>
          <a:bodyPr/>
          <a:lstStyle/>
          <a:p>
            <a:pPr>
              <a:defRPr/>
            </a:pPr>
            <a:fld id="{AB9E1835-078E-40A1-8C6A-BF8B97D44ABA}" type="slidenum">
              <a:rPr lang="en-GB" smtClean="0"/>
              <a:pPr>
                <a:defRPr/>
              </a:pPr>
              <a:t>52</a:t>
            </a:fld>
            <a:endParaRPr lang="en-GB"/>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Revision</a:t>
            </a:r>
            <a:endParaRPr lang="en-GB" dirty="0"/>
          </a:p>
        </p:txBody>
      </p:sp>
      <p:sp>
        <p:nvSpPr>
          <p:cNvPr id="3" name="Content Placeholder 2"/>
          <p:cNvSpPr>
            <a:spLocks noGrp="1"/>
          </p:cNvSpPr>
          <p:nvPr>
            <p:ph idx="1"/>
          </p:nvPr>
        </p:nvSpPr>
        <p:spPr>
          <a:xfrm>
            <a:off x="611560" y="1628800"/>
            <a:ext cx="4305672" cy="4572000"/>
          </a:xfrm>
        </p:spPr>
        <p:txBody>
          <a:bodyPr/>
          <a:lstStyle/>
          <a:p>
            <a:r>
              <a:rPr lang="en-GB" dirty="0" smtClean="0"/>
              <a:t>For  the data set on the following slide</a:t>
            </a:r>
          </a:p>
          <a:p>
            <a:pPr lvl="1"/>
            <a:r>
              <a:rPr lang="en-GB" dirty="0" smtClean="0">
                <a:solidFill>
                  <a:srgbClr val="FFFF00"/>
                </a:solidFill>
              </a:rPr>
              <a:t>Construct a null and alternative hypothesis</a:t>
            </a:r>
          </a:p>
          <a:p>
            <a:pPr lvl="1"/>
            <a:r>
              <a:rPr lang="en-GB" dirty="0" smtClean="0">
                <a:solidFill>
                  <a:srgbClr val="FFFF00"/>
                </a:solidFill>
              </a:rPr>
              <a:t>Calculate the Means</a:t>
            </a:r>
          </a:p>
          <a:p>
            <a:pPr lvl="1"/>
            <a:r>
              <a:rPr lang="en-GB" dirty="0" smtClean="0">
                <a:solidFill>
                  <a:srgbClr val="FFFF00"/>
                </a:solidFill>
              </a:rPr>
              <a:t>Graphically present the data</a:t>
            </a:r>
          </a:p>
          <a:p>
            <a:pPr lvl="1"/>
            <a:r>
              <a:rPr lang="en-GB" dirty="0" smtClean="0">
                <a:solidFill>
                  <a:srgbClr val="FFFF00"/>
                </a:solidFill>
              </a:rPr>
              <a:t>Calculate the SD</a:t>
            </a:r>
          </a:p>
          <a:p>
            <a:pPr lvl="1"/>
            <a:r>
              <a:rPr lang="en-GB" dirty="0" smtClean="0">
                <a:solidFill>
                  <a:srgbClr val="FFFF00"/>
                </a:solidFill>
              </a:rPr>
              <a:t>Evaluate the results</a:t>
            </a:r>
          </a:p>
          <a:p>
            <a:pPr lvl="1"/>
            <a:endParaRPr lang="en-GB" dirty="0"/>
          </a:p>
        </p:txBody>
      </p:sp>
      <p:pic>
        <p:nvPicPr>
          <p:cNvPr id="5125" name="Picture 5" descr="Timber Frame Construction on Timber Frame Construction"/>
          <p:cNvPicPr>
            <a:picLocks noChangeAspect="1" noChangeArrowheads="1"/>
          </p:cNvPicPr>
          <p:nvPr/>
        </p:nvPicPr>
        <p:blipFill>
          <a:blip r:embed="rId5"/>
          <a:srcRect/>
          <a:stretch>
            <a:fillRect/>
          </a:stretch>
        </p:blipFill>
        <p:spPr bwMode="auto">
          <a:xfrm>
            <a:off x="5220072" y="2844401"/>
            <a:ext cx="3201970" cy="3703612"/>
          </a:xfrm>
          <a:prstGeom prst="rect">
            <a:avLst/>
          </a:prstGeom>
          <a:noFill/>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53</a:t>
            </a:fld>
            <a:endParaRPr lang="en-GB"/>
          </a:p>
        </p:txBody>
      </p:sp>
      <p:pic>
        <p:nvPicPr>
          <p:cNvPr id="6" name="Picture 5"/>
          <p:cNvPicPr>
            <a:picLocks noChangeAspect="1"/>
          </p:cNvPicPr>
          <p:nvPr/>
        </p:nvPicPr>
        <p:blipFill>
          <a:blip r:embed="rId6"/>
          <a:stretch>
            <a:fillRect/>
          </a:stretch>
        </p:blipFill>
        <p:spPr>
          <a:xfrm>
            <a:off x="5220072" y="144534"/>
            <a:ext cx="3505965" cy="2332337"/>
          </a:xfrm>
          <a:prstGeom prst="rect">
            <a:avLst/>
          </a:prstGeom>
        </p:spPr>
      </p:pic>
    </p:spTree>
    <p:controls>
      <mc:AlternateContent xmlns:mc="http://schemas.openxmlformats.org/markup-compatibility/2006">
        <mc:Choice xmlns:v="urn:schemas-microsoft-com:vml" Requires="v">
          <p:control spid="1025" name="DefaultOcx" r:id="rId2" imgW="914400" imgH="228600"/>
        </mc:Choice>
        <mc:Fallback>
          <p:control name="DefaultOcx" r:id="rId2" imgW="914400" imgH="228600">
            <p:pic>
              <p:nvPicPr>
                <p:cNvPr id="4" name="DefaultOcx"/>
                <p:cNvPicPr preferRelativeResize="0">
                  <a:picLocks noChangeArrowheads="1" noChangeShapeType="1"/>
                </p:cNvPicPr>
                <p:nvPr/>
              </p:nvPicPr>
              <p:blipFill>
                <a:blip r:embed="rId7"/>
                <a:srcRect/>
                <a:stretch>
                  <a:fillRect/>
                </a:stretch>
              </p:blipFill>
              <p:spPr bwMode="auto">
                <a:xfrm>
                  <a:off x="0" y="0"/>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914400"/>
          </a:xfrm>
        </p:spPr>
        <p:txBody>
          <a:bodyPr>
            <a:noAutofit/>
          </a:bodyPr>
          <a:lstStyle/>
          <a:p>
            <a:r>
              <a:rPr lang="en-GB" sz="3200" dirty="0" smtClean="0"/>
              <a:t>Cost of renewable energy </a:t>
            </a:r>
            <a:r>
              <a:rPr lang="en-GB" sz="3200" dirty="0" err="1" smtClean="0"/>
              <a:t>vs</a:t>
            </a:r>
            <a:r>
              <a:rPr lang="en-GB" sz="3200" dirty="0" smtClean="0"/>
              <a:t> non-renewable housing projects</a:t>
            </a:r>
            <a:endParaRPr lang="en-GB" sz="3200" dirty="0"/>
          </a:p>
        </p:txBody>
      </p:sp>
      <p:sp>
        <p:nvSpPr>
          <p:cNvPr id="3" name="Content Placeholder 2"/>
          <p:cNvSpPr>
            <a:spLocks noGrp="1"/>
          </p:cNvSpPr>
          <p:nvPr>
            <p:ph idx="1"/>
          </p:nvPr>
        </p:nvSpPr>
        <p:spPr>
          <a:xfrm>
            <a:off x="683568" y="1412776"/>
            <a:ext cx="7772400" cy="637328"/>
          </a:xfrm>
        </p:spPr>
        <p:txBody>
          <a:bodyPr>
            <a:normAutofit fontScale="55000" lnSpcReduction="20000"/>
          </a:bodyPr>
          <a:lstStyle/>
          <a:p>
            <a:pPr>
              <a:buNone/>
            </a:pPr>
            <a:r>
              <a:rPr lang="en-GB" dirty="0" smtClean="0">
                <a:solidFill>
                  <a:srgbClr val="FFFF00"/>
                </a:solidFill>
              </a:rPr>
              <a:t>Aim: Are unit costs different these methods of construction</a:t>
            </a:r>
            <a:r>
              <a:rPr lang="en-GB" dirty="0" smtClean="0"/>
              <a:t>?</a:t>
            </a:r>
          </a:p>
          <a:p>
            <a:pPr>
              <a:buNone/>
            </a:pPr>
            <a:r>
              <a:rPr lang="en-GB" smtClean="0"/>
              <a:t>Unmatched data set.</a:t>
            </a:r>
            <a:endParaRPr lang="en-GB" dirty="0"/>
          </a:p>
        </p:txBody>
      </p:sp>
      <p:graphicFrame>
        <p:nvGraphicFramePr>
          <p:cNvPr id="4" name="Table 3"/>
          <p:cNvGraphicFramePr>
            <a:graphicFrameLocks noGrp="1"/>
          </p:cNvGraphicFramePr>
          <p:nvPr/>
        </p:nvGraphicFramePr>
        <p:xfrm>
          <a:off x="1619672" y="2204864"/>
          <a:ext cx="6096000" cy="40792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r>
                        <a:rPr lang="en-GB" dirty="0" smtClean="0"/>
                        <a:t>Non</a:t>
                      </a:r>
                      <a:r>
                        <a:rPr lang="en-GB" baseline="0" dirty="0" smtClean="0"/>
                        <a:t>  Renewable</a:t>
                      </a:r>
                      <a:r>
                        <a:rPr lang="en-GB" dirty="0" smtClean="0"/>
                        <a:t> costs £000’s</a:t>
                      </a:r>
                      <a:endParaRPr lang="en-GB" dirty="0"/>
                    </a:p>
                  </a:txBody>
                  <a:tcPr/>
                </a:tc>
                <a:tc>
                  <a:txBody>
                    <a:bodyPr/>
                    <a:lstStyle/>
                    <a:p>
                      <a:r>
                        <a:rPr lang="en-GB" dirty="0" smtClean="0"/>
                        <a:t>Renewable projects £</a:t>
                      </a:r>
                      <a:endParaRPr lang="en-GB" dirty="0"/>
                    </a:p>
                  </a:txBody>
                  <a:tcPr/>
                </a:tc>
                <a:extLst>
                  <a:ext uri="{0D108BD9-81ED-4DB2-BD59-A6C34878D82A}">
                    <a16:rowId xmlns:a16="http://schemas.microsoft.com/office/drawing/2014/main" val="10000"/>
                  </a:ext>
                </a:extLst>
              </a:tr>
              <a:tr h="370840">
                <a:tc>
                  <a:txBody>
                    <a:bodyPr/>
                    <a:lstStyle/>
                    <a:p>
                      <a:pPr algn="ctr"/>
                      <a:r>
                        <a:rPr lang="en-GB" dirty="0" smtClean="0"/>
                        <a:t>564</a:t>
                      </a:r>
                      <a:endParaRPr lang="en-GB" dirty="0"/>
                    </a:p>
                  </a:txBody>
                  <a:tcPr/>
                </a:tc>
                <a:tc>
                  <a:txBody>
                    <a:bodyPr/>
                    <a:lstStyle/>
                    <a:p>
                      <a:pPr algn="ctr"/>
                      <a:r>
                        <a:rPr lang="en-GB" dirty="0" smtClean="0"/>
                        <a:t>505</a:t>
                      </a:r>
                      <a:endParaRPr lang="en-GB" dirty="0"/>
                    </a:p>
                  </a:txBody>
                  <a:tcPr/>
                </a:tc>
                <a:extLst>
                  <a:ext uri="{0D108BD9-81ED-4DB2-BD59-A6C34878D82A}">
                    <a16:rowId xmlns:a16="http://schemas.microsoft.com/office/drawing/2014/main" val="10001"/>
                  </a:ext>
                </a:extLst>
              </a:tr>
              <a:tr h="370840">
                <a:tc>
                  <a:txBody>
                    <a:bodyPr/>
                    <a:lstStyle/>
                    <a:p>
                      <a:pPr algn="ctr"/>
                      <a:r>
                        <a:rPr lang="en-GB" dirty="0" smtClean="0"/>
                        <a:t>521</a:t>
                      </a:r>
                      <a:endParaRPr lang="en-GB" dirty="0"/>
                    </a:p>
                  </a:txBody>
                  <a:tcPr/>
                </a:tc>
                <a:tc>
                  <a:txBody>
                    <a:bodyPr/>
                    <a:lstStyle/>
                    <a:p>
                      <a:pPr algn="ctr"/>
                      <a:r>
                        <a:rPr lang="en-GB" dirty="0" smtClean="0"/>
                        <a:t>557</a:t>
                      </a:r>
                      <a:endParaRPr lang="en-GB" dirty="0"/>
                    </a:p>
                  </a:txBody>
                  <a:tcPr/>
                </a:tc>
                <a:extLst>
                  <a:ext uri="{0D108BD9-81ED-4DB2-BD59-A6C34878D82A}">
                    <a16:rowId xmlns:a16="http://schemas.microsoft.com/office/drawing/2014/main" val="10002"/>
                  </a:ext>
                </a:extLst>
              </a:tr>
              <a:tr h="370840">
                <a:tc>
                  <a:txBody>
                    <a:bodyPr/>
                    <a:lstStyle/>
                    <a:p>
                      <a:pPr algn="ctr"/>
                      <a:r>
                        <a:rPr lang="en-GB" dirty="0" smtClean="0"/>
                        <a:t>445</a:t>
                      </a:r>
                      <a:endParaRPr lang="en-GB" dirty="0"/>
                    </a:p>
                  </a:txBody>
                  <a:tcPr/>
                </a:tc>
                <a:tc>
                  <a:txBody>
                    <a:bodyPr/>
                    <a:lstStyle/>
                    <a:p>
                      <a:pPr algn="ctr"/>
                      <a:r>
                        <a:rPr lang="en-GB" dirty="0" smtClean="0"/>
                        <a:t>465</a:t>
                      </a:r>
                      <a:endParaRPr lang="en-GB" dirty="0"/>
                    </a:p>
                  </a:txBody>
                  <a:tcPr/>
                </a:tc>
                <a:extLst>
                  <a:ext uri="{0D108BD9-81ED-4DB2-BD59-A6C34878D82A}">
                    <a16:rowId xmlns:a16="http://schemas.microsoft.com/office/drawing/2014/main" val="10003"/>
                  </a:ext>
                </a:extLst>
              </a:tr>
              <a:tr h="370840">
                <a:tc>
                  <a:txBody>
                    <a:bodyPr/>
                    <a:lstStyle/>
                    <a:p>
                      <a:pPr algn="ctr"/>
                      <a:r>
                        <a:rPr lang="en-GB" dirty="0" smtClean="0"/>
                        <a:t>560</a:t>
                      </a:r>
                      <a:endParaRPr lang="en-GB" dirty="0"/>
                    </a:p>
                  </a:txBody>
                  <a:tcPr/>
                </a:tc>
                <a:tc>
                  <a:txBody>
                    <a:bodyPr/>
                    <a:lstStyle/>
                    <a:p>
                      <a:pPr algn="ctr"/>
                      <a:r>
                        <a:rPr lang="en-GB" dirty="0" smtClean="0"/>
                        <a:t>458</a:t>
                      </a:r>
                      <a:endParaRPr lang="en-GB" dirty="0"/>
                    </a:p>
                  </a:txBody>
                  <a:tcPr/>
                </a:tc>
                <a:extLst>
                  <a:ext uri="{0D108BD9-81ED-4DB2-BD59-A6C34878D82A}">
                    <a16:rowId xmlns:a16="http://schemas.microsoft.com/office/drawing/2014/main" val="10004"/>
                  </a:ext>
                </a:extLst>
              </a:tr>
              <a:tr h="370840">
                <a:tc>
                  <a:txBody>
                    <a:bodyPr/>
                    <a:lstStyle/>
                    <a:p>
                      <a:pPr algn="ctr"/>
                      <a:r>
                        <a:rPr lang="en-GB" dirty="0" smtClean="0"/>
                        <a:t>480</a:t>
                      </a:r>
                      <a:endParaRPr lang="en-GB" dirty="0"/>
                    </a:p>
                  </a:txBody>
                  <a:tcPr/>
                </a:tc>
                <a:tc>
                  <a:txBody>
                    <a:bodyPr/>
                    <a:lstStyle/>
                    <a:p>
                      <a:pPr algn="ctr"/>
                      <a:r>
                        <a:rPr lang="en-GB" dirty="0" smtClean="0"/>
                        <a:t>530</a:t>
                      </a:r>
                      <a:endParaRPr lang="en-GB" dirty="0"/>
                    </a:p>
                  </a:txBody>
                  <a:tcPr/>
                </a:tc>
                <a:extLst>
                  <a:ext uri="{0D108BD9-81ED-4DB2-BD59-A6C34878D82A}">
                    <a16:rowId xmlns:a16="http://schemas.microsoft.com/office/drawing/2014/main" val="10005"/>
                  </a:ext>
                </a:extLst>
              </a:tr>
              <a:tr h="370840">
                <a:tc>
                  <a:txBody>
                    <a:bodyPr/>
                    <a:lstStyle/>
                    <a:p>
                      <a:pPr algn="ctr"/>
                      <a:r>
                        <a:rPr lang="en-GB" dirty="0" smtClean="0"/>
                        <a:t>540</a:t>
                      </a:r>
                      <a:endParaRPr lang="en-GB" dirty="0"/>
                    </a:p>
                  </a:txBody>
                  <a:tcPr/>
                </a:tc>
                <a:tc>
                  <a:txBody>
                    <a:bodyPr/>
                    <a:lstStyle/>
                    <a:p>
                      <a:pPr algn="ctr"/>
                      <a:r>
                        <a:rPr lang="en-GB" dirty="0" smtClean="0"/>
                        <a:t>480</a:t>
                      </a:r>
                      <a:endParaRPr lang="en-GB" dirty="0"/>
                    </a:p>
                  </a:txBody>
                  <a:tcPr/>
                </a:tc>
                <a:extLst>
                  <a:ext uri="{0D108BD9-81ED-4DB2-BD59-A6C34878D82A}">
                    <a16:rowId xmlns:a16="http://schemas.microsoft.com/office/drawing/2014/main" val="10006"/>
                  </a:ext>
                </a:extLst>
              </a:tr>
              <a:tr h="370840">
                <a:tc>
                  <a:txBody>
                    <a:bodyPr/>
                    <a:lstStyle/>
                    <a:p>
                      <a:pPr algn="ctr"/>
                      <a:r>
                        <a:rPr lang="en-GB" dirty="0" smtClean="0"/>
                        <a:t>585</a:t>
                      </a:r>
                      <a:endParaRPr lang="en-GB" dirty="0"/>
                    </a:p>
                  </a:txBody>
                  <a:tcPr/>
                </a:tc>
                <a:tc>
                  <a:txBody>
                    <a:bodyPr/>
                    <a:lstStyle/>
                    <a:p>
                      <a:pPr algn="ctr"/>
                      <a:r>
                        <a:rPr lang="en-GB" dirty="0" smtClean="0"/>
                        <a:t>665</a:t>
                      </a:r>
                      <a:endParaRPr lang="en-GB" dirty="0"/>
                    </a:p>
                  </a:txBody>
                  <a:tcPr/>
                </a:tc>
                <a:extLst>
                  <a:ext uri="{0D108BD9-81ED-4DB2-BD59-A6C34878D82A}">
                    <a16:rowId xmlns:a16="http://schemas.microsoft.com/office/drawing/2014/main" val="10007"/>
                  </a:ext>
                </a:extLst>
              </a:tr>
              <a:tr h="370840">
                <a:tc>
                  <a:txBody>
                    <a:bodyPr/>
                    <a:lstStyle/>
                    <a:p>
                      <a:pPr algn="ctr"/>
                      <a:r>
                        <a:rPr lang="en-GB" dirty="0" smtClean="0"/>
                        <a:t>426</a:t>
                      </a:r>
                      <a:endParaRPr lang="en-GB" dirty="0"/>
                    </a:p>
                  </a:txBody>
                  <a:tcPr/>
                </a:tc>
                <a:tc>
                  <a:txBody>
                    <a:bodyPr/>
                    <a:lstStyle/>
                    <a:p>
                      <a:pPr algn="ctr"/>
                      <a:r>
                        <a:rPr lang="en-GB" dirty="0" smtClean="0"/>
                        <a:t>525</a:t>
                      </a:r>
                      <a:endParaRPr lang="en-GB" dirty="0"/>
                    </a:p>
                  </a:txBody>
                  <a:tcPr/>
                </a:tc>
                <a:extLst>
                  <a:ext uri="{0D108BD9-81ED-4DB2-BD59-A6C34878D82A}">
                    <a16:rowId xmlns:a16="http://schemas.microsoft.com/office/drawing/2014/main" val="10008"/>
                  </a:ext>
                </a:extLst>
              </a:tr>
              <a:tr h="370840">
                <a:tc>
                  <a:txBody>
                    <a:bodyPr/>
                    <a:lstStyle/>
                    <a:p>
                      <a:pPr algn="ctr"/>
                      <a:r>
                        <a:rPr lang="en-GB" dirty="0" smtClean="0"/>
                        <a:t>530</a:t>
                      </a:r>
                      <a:endParaRPr lang="en-GB" dirty="0"/>
                    </a:p>
                  </a:txBody>
                  <a:tcPr/>
                </a:tc>
                <a:tc>
                  <a:txBody>
                    <a:bodyPr/>
                    <a:lstStyle/>
                    <a:p>
                      <a:pPr algn="ctr"/>
                      <a:r>
                        <a:rPr lang="en-GB" dirty="0" smtClean="0"/>
                        <a:t>605</a:t>
                      </a:r>
                      <a:endParaRPr lang="en-GB" dirty="0"/>
                    </a:p>
                  </a:txBody>
                  <a:tcPr/>
                </a:tc>
                <a:extLst>
                  <a:ext uri="{0D108BD9-81ED-4DB2-BD59-A6C34878D82A}">
                    <a16:rowId xmlns:a16="http://schemas.microsoft.com/office/drawing/2014/main" val="10009"/>
                  </a:ext>
                </a:extLst>
              </a:tr>
              <a:tr h="370840">
                <a:tc>
                  <a:txBody>
                    <a:bodyPr/>
                    <a:lstStyle/>
                    <a:p>
                      <a:pPr algn="ctr"/>
                      <a:r>
                        <a:rPr lang="en-GB" dirty="0" smtClean="0"/>
                        <a:t>475</a:t>
                      </a:r>
                      <a:endParaRPr lang="en-GB" dirty="0"/>
                    </a:p>
                  </a:txBody>
                  <a:tcPr/>
                </a:tc>
                <a:tc>
                  <a:txBody>
                    <a:bodyPr/>
                    <a:lstStyle/>
                    <a:p>
                      <a:pPr algn="ctr"/>
                      <a:r>
                        <a:rPr lang="en-GB" dirty="0" smtClean="0"/>
                        <a:t>495</a:t>
                      </a:r>
                      <a:endParaRPr lang="en-GB" dirty="0"/>
                    </a:p>
                  </a:txBody>
                  <a:tcPr/>
                </a:tc>
                <a:extLst>
                  <a:ext uri="{0D108BD9-81ED-4DB2-BD59-A6C34878D82A}">
                    <a16:rowId xmlns:a16="http://schemas.microsoft.com/office/drawing/2014/main" val="10010"/>
                  </a:ext>
                </a:extLst>
              </a:tr>
            </a:tbl>
          </a:graphicData>
        </a:graphic>
      </p:graphicFrame>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54</a:t>
            </a:fld>
            <a:endParaRPr lang="en-GB"/>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88640"/>
            <a:ext cx="7772400" cy="914400"/>
          </a:xfrm>
        </p:spPr>
        <p:txBody>
          <a:bodyPr/>
          <a:lstStyle/>
          <a:p>
            <a:r>
              <a:rPr lang="en-GB" dirty="0" smtClean="0"/>
              <a:t>Results</a:t>
            </a:r>
            <a:endParaRPr lang="en-GB" dirty="0"/>
          </a:p>
        </p:txBody>
      </p:sp>
      <p:sp>
        <p:nvSpPr>
          <p:cNvPr id="3" name="Content Placeholder 2"/>
          <p:cNvSpPr>
            <a:spLocks noGrp="1"/>
          </p:cNvSpPr>
          <p:nvPr>
            <p:ph idx="1"/>
          </p:nvPr>
        </p:nvSpPr>
        <p:spPr>
          <a:xfrm>
            <a:off x="0" y="1268760"/>
            <a:ext cx="3528392" cy="5040560"/>
          </a:xfrm>
        </p:spPr>
        <p:txBody>
          <a:bodyPr>
            <a:normAutofit fontScale="62500" lnSpcReduction="20000"/>
          </a:bodyPr>
          <a:lstStyle/>
          <a:p>
            <a:pPr lvl="1"/>
            <a:r>
              <a:rPr lang="en-GB" dirty="0" smtClean="0"/>
              <a:t>Construct a null and alternative hypothesis</a:t>
            </a:r>
          </a:p>
          <a:p>
            <a:pPr lvl="2"/>
            <a:r>
              <a:rPr lang="en-GB" dirty="0" smtClean="0">
                <a:solidFill>
                  <a:srgbClr val="0070C0"/>
                </a:solidFill>
              </a:rPr>
              <a:t>No difference between unit costs of renewable and non-renewable construction. </a:t>
            </a:r>
          </a:p>
          <a:p>
            <a:pPr lvl="1"/>
            <a:r>
              <a:rPr lang="en-GB" dirty="0" smtClean="0"/>
              <a:t>Calculate the Means</a:t>
            </a:r>
          </a:p>
          <a:p>
            <a:pPr lvl="2"/>
            <a:r>
              <a:rPr lang="en-GB" dirty="0" smtClean="0">
                <a:solidFill>
                  <a:srgbClr val="0070C0"/>
                </a:solidFill>
              </a:rPr>
              <a:t>Non renew. 512</a:t>
            </a:r>
          </a:p>
          <a:p>
            <a:pPr lvl="2"/>
            <a:r>
              <a:rPr lang="en-GB" dirty="0" smtClean="0">
                <a:solidFill>
                  <a:srgbClr val="0070C0"/>
                </a:solidFill>
              </a:rPr>
              <a:t>Renewable 528</a:t>
            </a:r>
          </a:p>
          <a:p>
            <a:pPr lvl="1"/>
            <a:r>
              <a:rPr lang="en-GB" dirty="0" smtClean="0"/>
              <a:t>Graphically present the data</a:t>
            </a:r>
          </a:p>
          <a:p>
            <a:pPr lvl="2"/>
            <a:r>
              <a:rPr lang="en-GB" dirty="0" smtClean="0">
                <a:solidFill>
                  <a:srgbClr val="0070C0"/>
                </a:solidFill>
              </a:rPr>
              <a:t>Discrete</a:t>
            </a:r>
          </a:p>
          <a:p>
            <a:pPr lvl="1"/>
            <a:r>
              <a:rPr lang="en-GB" dirty="0" smtClean="0"/>
              <a:t>Calculate the SD</a:t>
            </a:r>
          </a:p>
          <a:p>
            <a:pPr lvl="2"/>
            <a:r>
              <a:rPr lang="en-GB" dirty="0" smtClean="0">
                <a:solidFill>
                  <a:srgbClr val="0070C0"/>
                </a:solidFill>
              </a:rPr>
              <a:t>Non renew. </a:t>
            </a:r>
          </a:p>
          <a:p>
            <a:pPr lvl="3"/>
            <a:r>
              <a:rPr lang="en-GB" dirty="0" smtClean="0">
                <a:solidFill>
                  <a:schemeClr val="accent3">
                    <a:lumMod val="40000"/>
                    <a:lumOff val="60000"/>
                  </a:schemeClr>
                </a:solidFill>
              </a:rPr>
              <a:t>Sum x=5126, </a:t>
            </a:r>
          </a:p>
          <a:p>
            <a:pPr lvl="3"/>
            <a:r>
              <a:rPr lang="en-GB" dirty="0" smtClean="0">
                <a:solidFill>
                  <a:schemeClr val="accent3">
                    <a:lumMod val="40000"/>
                    <a:lumOff val="60000"/>
                  </a:schemeClr>
                </a:solidFill>
              </a:rPr>
              <a:t>Sum x </a:t>
            </a:r>
            <a:r>
              <a:rPr lang="en-GB" baseline="30000" dirty="0" smtClean="0">
                <a:solidFill>
                  <a:schemeClr val="accent3">
                    <a:lumMod val="40000"/>
                    <a:lumOff val="60000"/>
                  </a:schemeClr>
                </a:solidFill>
              </a:rPr>
              <a:t>2</a:t>
            </a:r>
            <a:r>
              <a:rPr lang="en-GB" dirty="0" smtClean="0">
                <a:solidFill>
                  <a:schemeClr val="accent3">
                    <a:lumMod val="40000"/>
                    <a:lumOff val="60000"/>
                  </a:schemeClr>
                </a:solidFill>
              </a:rPr>
              <a:t> = 2,653,388</a:t>
            </a:r>
            <a:endParaRPr lang="en-GB" baseline="30000" dirty="0" smtClean="0">
              <a:solidFill>
                <a:schemeClr val="accent3">
                  <a:lumMod val="40000"/>
                  <a:lumOff val="60000"/>
                </a:schemeClr>
              </a:solidFill>
            </a:endParaRPr>
          </a:p>
          <a:p>
            <a:pPr lvl="3"/>
            <a:r>
              <a:rPr lang="en-GB" dirty="0" smtClean="0">
                <a:solidFill>
                  <a:schemeClr val="accent3">
                    <a:lumMod val="40000"/>
                    <a:lumOff val="60000"/>
                  </a:schemeClr>
                </a:solidFill>
              </a:rPr>
              <a:t> SD=53.54</a:t>
            </a:r>
          </a:p>
          <a:p>
            <a:pPr lvl="2"/>
            <a:r>
              <a:rPr lang="en-GB" dirty="0" smtClean="0">
                <a:solidFill>
                  <a:srgbClr val="0070C0"/>
                </a:solidFill>
              </a:rPr>
              <a:t>Renew. </a:t>
            </a:r>
          </a:p>
          <a:p>
            <a:pPr lvl="3"/>
            <a:r>
              <a:rPr lang="en-GB" dirty="0" smtClean="0">
                <a:solidFill>
                  <a:schemeClr val="accent3">
                    <a:lumMod val="40000"/>
                    <a:lumOff val="60000"/>
                  </a:schemeClr>
                </a:solidFill>
              </a:rPr>
              <a:t>Sum x=5285 </a:t>
            </a:r>
          </a:p>
          <a:p>
            <a:pPr lvl="3"/>
            <a:r>
              <a:rPr lang="en-GB" dirty="0" smtClean="0">
                <a:solidFill>
                  <a:schemeClr val="accent3">
                    <a:lumMod val="40000"/>
                    <a:lumOff val="60000"/>
                  </a:schemeClr>
                </a:solidFill>
              </a:rPr>
              <a:t>Sum x </a:t>
            </a:r>
            <a:r>
              <a:rPr lang="en-GB" baseline="30000" dirty="0" smtClean="0">
                <a:solidFill>
                  <a:schemeClr val="accent3">
                    <a:lumMod val="40000"/>
                    <a:lumOff val="60000"/>
                  </a:schemeClr>
                </a:solidFill>
              </a:rPr>
              <a:t>2</a:t>
            </a:r>
            <a:r>
              <a:rPr lang="en-GB" dirty="0" smtClean="0">
                <a:solidFill>
                  <a:schemeClr val="accent3">
                    <a:lumMod val="40000"/>
                    <a:lumOff val="60000"/>
                  </a:schemeClr>
                </a:solidFill>
              </a:rPr>
              <a:t> = 2,831,463</a:t>
            </a:r>
            <a:endParaRPr lang="en-GB" baseline="30000" dirty="0" smtClean="0">
              <a:solidFill>
                <a:schemeClr val="accent3">
                  <a:lumMod val="40000"/>
                  <a:lumOff val="60000"/>
                </a:schemeClr>
              </a:solidFill>
            </a:endParaRPr>
          </a:p>
          <a:p>
            <a:pPr lvl="3"/>
            <a:r>
              <a:rPr lang="en-GB" smtClean="0">
                <a:solidFill>
                  <a:schemeClr val="accent3">
                    <a:lumMod val="40000"/>
                    <a:lumOff val="60000"/>
                  </a:schemeClr>
                </a:solidFill>
              </a:rPr>
              <a:t> SD=65.27</a:t>
            </a:r>
            <a:endParaRPr lang="en-GB" dirty="0" smtClean="0">
              <a:solidFill>
                <a:schemeClr val="accent3">
                  <a:lumMod val="40000"/>
                  <a:lumOff val="60000"/>
                </a:schemeClr>
              </a:solidFill>
            </a:endParaRPr>
          </a:p>
          <a:p>
            <a:pPr lvl="3">
              <a:buNone/>
            </a:pPr>
            <a:endParaRPr lang="en-GB" dirty="0" smtClean="0">
              <a:solidFill>
                <a:srgbClr val="0070C0"/>
              </a:solidFill>
            </a:endParaRPr>
          </a:p>
          <a:p>
            <a:pPr lvl="1"/>
            <a:r>
              <a:rPr lang="en-GB" dirty="0" smtClean="0"/>
              <a:t>Evaluate the results</a:t>
            </a:r>
          </a:p>
          <a:p>
            <a:endParaRPr lang="en-GB" dirty="0"/>
          </a:p>
        </p:txBody>
      </p:sp>
      <p:pic>
        <p:nvPicPr>
          <p:cNvPr id="35842" name="Picture 2" descr="http://www.eco2uk.com/CMS-data/news_images/RJones7canvas16x24_4.jpg"/>
          <p:cNvPicPr>
            <a:picLocks noChangeAspect="1" noChangeArrowheads="1"/>
          </p:cNvPicPr>
          <p:nvPr/>
        </p:nvPicPr>
        <p:blipFill>
          <a:blip r:embed="rId2"/>
          <a:srcRect/>
          <a:stretch>
            <a:fillRect/>
          </a:stretch>
        </p:blipFill>
        <p:spPr bwMode="auto">
          <a:xfrm>
            <a:off x="3563888" y="1772816"/>
            <a:ext cx="5377810" cy="3600400"/>
          </a:xfrm>
          <a:prstGeom prst="rect">
            <a:avLst/>
          </a:prstGeom>
          <a:noFill/>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55</a:t>
            </a:fld>
            <a:endParaRPr lang="en-GB"/>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stats to address research questions</a:t>
            </a:r>
            <a:endParaRPr lang="en-GB" dirty="0"/>
          </a:p>
        </p:txBody>
      </p:sp>
      <p:sp>
        <p:nvSpPr>
          <p:cNvPr id="3" name="Content Placeholder 2"/>
          <p:cNvSpPr>
            <a:spLocks noGrp="1"/>
          </p:cNvSpPr>
          <p:nvPr>
            <p:ph idx="1"/>
          </p:nvPr>
        </p:nvSpPr>
        <p:spPr/>
        <p:txBody>
          <a:bodyPr>
            <a:normAutofit/>
          </a:bodyPr>
          <a:lstStyle/>
          <a:p>
            <a:r>
              <a:rPr lang="en-GB" dirty="0" smtClean="0"/>
              <a:t>Scientific conclusions that are needed</a:t>
            </a:r>
          </a:p>
          <a:p>
            <a:pPr lvl="1"/>
            <a:r>
              <a:rPr lang="en-GB" u="sng" dirty="0" smtClean="0"/>
              <a:t>Differences</a:t>
            </a:r>
            <a:r>
              <a:rPr lang="en-GB" dirty="0" smtClean="0"/>
              <a:t> between categories </a:t>
            </a:r>
            <a:r>
              <a:rPr lang="en-GB" dirty="0" smtClean="0">
                <a:solidFill>
                  <a:srgbClr val="FFFF00"/>
                </a:solidFill>
              </a:rPr>
              <a:t>(e.g. Soil types)</a:t>
            </a:r>
          </a:p>
          <a:p>
            <a:pPr lvl="1"/>
            <a:r>
              <a:rPr lang="en-GB" u="sng" dirty="0" smtClean="0"/>
              <a:t>Relationship</a:t>
            </a:r>
            <a:r>
              <a:rPr lang="en-GB" dirty="0" smtClean="0"/>
              <a:t> between variables </a:t>
            </a:r>
            <a:r>
              <a:rPr lang="en-GB" dirty="0" smtClean="0">
                <a:solidFill>
                  <a:srgbClr val="FFFF00"/>
                </a:solidFill>
              </a:rPr>
              <a:t>(e.g. Distance and cost)</a:t>
            </a:r>
          </a:p>
          <a:p>
            <a:pPr lvl="1"/>
            <a:r>
              <a:rPr lang="en-GB" u="sng" dirty="0" smtClean="0"/>
              <a:t>Associations</a:t>
            </a:r>
            <a:r>
              <a:rPr lang="en-GB" dirty="0" smtClean="0"/>
              <a:t> between frequency distributions </a:t>
            </a:r>
            <a:r>
              <a:rPr lang="en-GB" dirty="0" smtClean="0">
                <a:solidFill>
                  <a:srgbClr val="FFFF00"/>
                </a:solidFill>
              </a:rPr>
              <a:t>(proportions of people choosing sustainable homes)</a:t>
            </a: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56</a:t>
            </a:fld>
            <a:endParaRPr lang="en-GB"/>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Stages of inferential stats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Differences, Relationships and Associations are tested using </a:t>
            </a:r>
            <a:r>
              <a:rPr lang="en-GB" u="sng" dirty="0" smtClean="0"/>
              <a:t>inferential stats</a:t>
            </a:r>
            <a:r>
              <a:rPr lang="en-GB" dirty="0" smtClean="0"/>
              <a:t>.  The extent to which the data is by </a:t>
            </a:r>
            <a:r>
              <a:rPr lang="en-GB" u="sng" dirty="0" smtClean="0"/>
              <a:t>chance</a:t>
            </a:r>
          </a:p>
          <a:p>
            <a:pPr marL="582930" indent="-514350">
              <a:buFont typeface="+mj-lt"/>
              <a:buAutoNum type="arabicPeriod"/>
            </a:pPr>
            <a:r>
              <a:rPr lang="en-GB" dirty="0" smtClean="0"/>
              <a:t>Hypothesis testing (NB different to scientific hypotheses)</a:t>
            </a:r>
          </a:p>
          <a:p>
            <a:pPr lvl="1"/>
            <a:r>
              <a:rPr lang="en-GB" dirty="0" smtClean="0"/>
              <a:t>Null ‘no difference’</a:t>
            </a:r>
          </a:p>
          <a:p>
            <a:pPr lvl="1"/>
            <a:r>
              <a:rPr lang="en-GB" dirty="0" smtClean="0"/>
              <a:t>Alternative ‘is a difference’</a:t>
            </a:r>
          </a:p>
          <a:p>
            <a:pPr marL="582930" indent="-514350">
              <a:buFont typeface="+mj-lt"/>
              <a:buAutoNum type="arabicPeriod"/>
            </a:pPr>
            <a:r>
              <a:rPr lang="en-GB" dirty="0" smtClean="0"/>
              <a:t>Test statistic</a:t>
            </a:r>
          </a:p>
          <a:p>
            <a:pPr marL="912114" lvl="1" indent="-514350"/>
            <a:r>
              <a:rPr lang="en-GB" dirty="0" smtClean="0"/>
              <a:t>Single number and associated probability value</a:t>
            </a:r>
          </a:p>
          <a:p>
            <a:pPr marL="912114" lvl="1" indent="-514350"/>
            <a:r>
              <a:rPr lang="en-GB" dirty="0" smtClean="0"/>
              <a:t>They have known mathematical properties</a:t>
            </a:r>
          </a:p>
          <a:p>
            <a:pPr marL="912114" lvl="1" indent="-514350"/>
            <a:r>
              <a:rPr lang="en-GB" dirty="0" smtClean="0"/>
              <a:t>Ratio of explained versus unexplained</a:t>
            </a:r>
          </a:p>
          <a:p>
            <a:pPr marL="582930" indent="-514350">
              <a:buFont typeface="+mj-lt"/>
              <a:buAutoNum type="arabicPeriod"/>
            </a:pPr>
            <a:r>
              <a:rPr lang="en-GB" dirty="0" smtClean="0"/>
              <a:t>Statistical significance</a:t>
            </a:r>
          </a:p>
          <a:p>
            <a:pPr marL="912114" lvl="1" indent="-514350"/>
            <a:r>
              <a:rPr lang="en-GB" dirty="0" smtClean="0"/>
              <a:t>P=0.05 (95% ) &amp; p=0.01 (99% ) </a:t>
            </a:r>
            <a:r>
              <a:rPr lang="en-GB" smtClean="0"/>
              <a:t>(computers)</a:t>
            </a:r>
            <a:endParaRPr lang="en-GB" dirty="0" smtClean="0"/>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57</a:t>
            </a:fld>
            <a:endParaRPr lang="en-GB"/>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Choosing a statistical test</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There are many types of stat test</a:t>
            </a:r>
          </a:p>
          <a:p>
            <a:r>
              <a:rPr lang="en-GB" dirty="0" smtClean="0"/>
              <a:t>They normally have specific criteria and need to be carefully selected for purpose</a:t>
            </a:r>
          </a:p>
          <a:p>
            <a:r>
              <a:rPr lang="en-GB" dirty="0" smtClean="0">
                <a:hlinkClick r:id="rId2" action="ppaction://hlinkfile"/>
              </a:rPr>
              <a:t>Selection of statistical tests</a:t>
            </a:r>
            <a:endParaRPr lang="en-GB" dirty="0" smtClean="0"/>
          </a:p>
          <a:p>
            <a:r>
              <a:rPr lang="en-GB" dirty="0" smtClean="0">
                <a:solidFill>
                  <a:srgbClr val="FFFF00"/>
                </a:solidFill>
              </a:rPr>
              <a:t>Parametric</a:t>
            </a:r>
            <a:r>
              <a:rPr lang="en-GB" dirty="0" smtClean="0"/>
              <a:t> (normally distributed)</a:t>
            </a:r>
          </a:p>
          <a:p>
            <a:r>
              <a:rPr lang="en-GB" dirty="0" smtClean="0">
                <a:solidFill>
                  <a:srgbClr val="FFFF00"/>
                </a:solidFill>
              </a:rPr>
              <a:t>Nonparametric</a:t>
            </a:r>
            <a:r>
              <a:rPr lang="en-GB" dirty="0" smtClean="0"/>
              <a:t> (distribution free) </a:t>
            </a:r>
          </a:p>
          <a:p>
            <a:r>
              <a:rPr lang="en-GB" dirty="0" smtClean="0"/>
              <a:t>Assumptions</a:t>
            </a:r>
          </a:p>
          <a:p>
            <a:r>
              <a:rPr lang="en-GB" dirty="0" smtClean="0"/>
              <a:t>Parametric tend to be more powerful</a:t>
            </a:r>
          </a:p>
          <a:p>
            <a:r>
              <a:rPr lang="en-GB" dirty="0" smtClean="0"/>
              <a:t>Assess your data  for ‘normal distribution’</a:t>
            </a:r>
          </a:p>
          <a:p>
            <a:pPr lvl="1"/>
            <a:r>
              <a:rPr lang="en-GB" dirty="0" smtClean="0"/>
              <a:t>Bell shaped curve</a:t>
            </a:r>
          </a:p>
          <a:p>
            <a:pPr lvl="1"/>
            <a:r>
              <a:rPr lang="en-GB" dirty="0" smtClean="0"/>
              <a:t>68% data is within mean =/- SD</a:t>
            </a:r>
          </a:p>
          <a:p>
            <a:pPr lvl="1"/>
            <a:r>
              <a:rPr lang="en-GB" dirty="0" smtClean="0"/>
              <a:t>Data can often be made normal through data transformation (see p. 60-62  </a:t>
            </a:r>
            <a:r>
              <a:rPr lang="en-GB" dirty="0" err="1" smtClean="0"/>
              <a:t>Wheater</a:t>
            </a:r>
            <a:r>
              <a:rPr lang="en-GB" dirty="0" smtClean="0"/>
              <a:t> &amp; Cook)</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58</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fade">
                                      <p:cBhvr>
                                        <p:cTn id="45" dur="2000"/>
                                        <p:tgtEl>
                                          <p:spTgt spid="3">
                                            <p:txEl>
                                              <p:pRg st="8" end="8"/>
                                            </p:txEl>
                                          </p:spTgt>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Effect transition="in" filter="fade">
                                      <p:cBhvr>
                                        <p:cTn id="48" dur="2000"/>
                                        <p:tgtEl>
                                          <p:spTgt spid="3">
                                            <p:txEl>
                                              <p:pRg st="9" end="9"/>
                                            </p:tx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Effect transition="in" filter="fade">
                                      <p:cBhvr>
                                        <p:cTn id="51"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136904" cy="914400"/>
          </a:xfrm>
        </p:spPr>
        <p:txBody>
          <a:bodyPr/>
          <a:lstStyle/>
          <a:p>
            <a:pPr algn="ctr"/>
            <a:r>
              <a:rPr lang="en-GB" sz="3200" dirty="0" smtClean="0"/>
              <a:t>Non parametric and parametric tests</a:t>
            </a:r>
            <a:endParaRPr lang="en-GB" sz="3200"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153706974"/>
              </p:ext>
            </p:extLst>
          </p:nvPr>
        </p:nvGraphicFramePr>
        <p:xfrm>
          <a:off x="1043608" y="980728"/>
          <a:ext cx="7560840" cy="5830935"/>
        </p:xfrm>
        <a:graphic>
          <a:graphicData uri="http://schemas.openxmlformats.org/drawingml/2006/table">
            <a:tbl>
              <a:tblPr firstRow="1" firstCol="1" bandRow="1">
                <a:tableStyleId>{5C22544A-7EE6-4342-B048-85BDC9FD1C3A}</a:tableStyleId>
              </a:tblPr>
              <a:tblGrid>
                <a:gridCol w="2520280">
                  <a:extLst>
                    <a:ext uri="{9D8B030D-6E8A-4147-A177-3AD203B41FA5}">
                      <a16:colId xmlns:a16="http://schemas.microsoft.com/office/drawing/2014/main" val="20000"/>
                    </a:ext>
                  </a:extLst>
                </a:gridCol>
                <a:gridCol w="2520280">
                  <a:extLst>
                    <a:ext uri="{9D8B030D-6E8A-4147-A177-3AD203B41FA5}">
                      <a16:colId xmlns:a16="http://schemas.microsoft.com/office/drawing/2014/main" val="20001"/>
                    </a:ext>
                  </a:extLst>
                </a:gridCol>
                <a:gridCol w="2520280">
                  <a:extLst>
                    <a:ext uri="{9D8B030D-6E8A-4147-A177-3AD203B41FA5}">
                      <a16:colId xmlns:a16="http://schemas.microsoft.com/office/drawing/2014/main" val="20002"/>
                    </a:ext>
                  </a:extLst>
                </a:gridCol>
              </a:tblGrid>
              <a:tr h="350382">
                <a:tc>
                  <a:txBody>
                    <a:bodyPr/>
                    <a:lstStyle/>
                    <a:p>
                      <a:pPr>
                        <a:lnSpc>
                          <a:spcPct val="115000"/>
                        </a:lnSpc>
                      </a:pPr>
                      <a:endParaRPr lang="en-GB" sz="1400" dirty="0">
                        <a:effectLst/>
                        <a:latin typeface="Calibri"/>
                      </a:endParaRPr>
                    </a:p>
                  </a:txBody>
                  <a:tcPr marL="38100" marR="38100" marT="38100" marB="38100" anchor="ctr"/>
                </a:tc>
                <a:tc>
                  <a:txBody>
                    <a:bodyPr/>
                    <a:lstStyle/>
                    <a:p>
                      <a:pPr marL="38100" marR="38100" algn="ctr">
                        <a:lnSpc>
                          <a:spcPct val="115000"/>
                        </a:lnSpc>
                        <a:spcAft>
                          <a:spcPts val="0"/>
                        </a:spcAft>
                      </a:pPr>
                      <a:r>
                        <a:rPr lang="en-GB" sz="1400">
                          <a:effectLst/>
                        </a:rPr>
                        <a:t>Parametric</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a:effectLst/>
                        </a:rPr>
                        <a:t>Non-parametric</a:t>
                      </a:r>
                      <a:endParaRPr lang="en-GB" sz="1400">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0"/>
                  </a:ext>
                </a:extLst>
              </a:tr>
              <a:tr h="327933">
                <a:tc>
                  <a:txBody>
                    <a:bodyPr/>
                    <a:lstStyle/>
                    <a:p>
                      <a:pPr marL="38100" marR="38100" algn="ctr">
                        <a:lnSpc>
                          <a:spcPct val="115000"/>
                        </a:lnSpc>
                        <a:spcAft>
                          <a:spcPts val="0"/>
                        </a:spcAft>
                      </a:pPr>
                      <a:r>
                        <a:rPr lang="en-GB" sz="1400" dirty="0">
                          <a:effectLst/>
                        </a:rPr>
                        <a:t>Assumed distribution</a:t>
                      </a:r>
                      <a:endParaRPr lang="en-GB" sz="1400" dirty="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2"/>
                        </a:rPr>
                        <a:t>Normal</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a:solidFill>
                            <a:schemeClr val="bg1"/>
                          </a:solidFill>
                          <a:effectLst/>
                        </a:rPr>
                        <a:t>Any</a:t>
                      </a:r>
                      <a:endParaRPr lang="en-GB" sz="140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1"/>
                  </a:ext>
                </a:extLst>
              </a:tr>
              <a:tr h="327933">
                <a:tc>
                  <a:txBody>
                    <a:bodyPr/>
                    <a:lstStyle/>
                    <a:p>
                      <a:pPr marL="38100" marR="38100" algn="ctr">
                        <a:lnSpc>
                          <a:spcPct val="115000"/>
                        </a:lnSpc>
                        <a:spcAft>
                          <a:spcPts val="0"/>
                        </a:spcAft>
                      </a:pPr>
                      <a:r>
                        <a:rPr lang="en-GB" sz="1400" dirty="0">
                          <a:effectLst/>
                        </a:rPr>
                        <a:t>Assumed variance</a:t>
                      </a:r>
                      <a:endParaRPr lang="en-GB" sz="1400" dirty="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3"/>
                        </a:rPr>
                        <a:t>Homogeneous</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a:solidFill>
                            <a:schemeClr val="bg1"/>
                          </a:solidFill>
                          <a:effectLst/>
                        </a:rPr>
                        <a:t>Any</a:t>
                      </a:r>
                      <a:endParaRPr lang="en-GB" sz="140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2"/>
                  </a:ext>
                </a:extLst>
              </a:tr>
              <a:tr h="327933">
                <a:tc>
                  <a:txBody>
                    <a:bodyPr/>
                    <a:lstStyle/>
                    <a:p>
                      <a:pPr marL="38100" marR="38100" algn="ctr">
                        <a:lnSpc>
                          <a:spcPct val="115000"/>
                        </a:lnSpc>
                        <a:spcAft>
                          <a:spcPts val="0"/>
                        </a:spcAft>
                      </a:pPr>
                      <a:r>
                        <a:rPr lang="en-GB" sz="1400" dirty="0">
                          <a:effectLst/>
                        </a:rPr>
                        <a:t>Typical data</a:t>
                      </a:r>
                      <a:endParaRPr lang="en-GB" sz="1400" dirty="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4"/>
                        </a:rPr>
                        <a:t>Ratio</a:t>
                      </a:r>
                      <a:r>
                        <a:rPr lang="en-GB" sz="1400" dirty="0">
                          <a:solidFill>
                            <a:schemeClr val="bg1"/>
                          </a:solidFill>
                          <a:effectLst/>
                        </a:rPr>
                        <a:t> or </a:t>
                      </a:r>
                      <a:r>
                        <a:rPr lang="en-GB" sz="1400" u="none" strike="noStrike" dirty="0">
                          <a:solidFill>
                            <a:schemeClr val="bg1"/>
                          </a:solidFill>
                          <a:effectLst/>
                          <a:hlinkClick r:id="rId5"/>
                        </a:rPr>
                        <a:t>Interval</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a:solidFill>
                            <a:schemeClr val="bg1"/>
                          </a:solidFill>
                          <a:effectLst/>
                          <a:hlinkClick r:id="rId6"/>
                        </a:rPr>
                        <a:t>Ordinal</a:t>
                      </a:r>
                      <a:r>
                        <a:rPr lang="en-GB" sz="1400">
                          <a:solidFill>
                            <a:schemeClr val="bg1"/>
                          </a:solidFill>
                          <a:effectLst/>
                        </a:rPr>
                        <a:t> or </a:t>
                      </a:r>
                      <a:r>
                        <a:rPr lang="en-GB" sz="1400" u="none" strike="noStrike">
                          <a:solidFill>
                            <a:schemeClr val="bg1"/>
                          </a:solidFill>
                          <a:effectLst/>
                          <a:hlinkClick r:id="rId7"/>
                        </a:rPr>
                        <a:t>Nominal</a:t>
                      </a:r>
                      <a:endParaRPr lang="en-GB" sz="140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3"/>
                  </a:ext>
                </a:extLst>
              </a:tr>
              <a:tr h="327933">
                <a:tc>
                  <a:txBody>
                    <a:bodyPr/>
                    <a:lstStyle/>
                    <a:p>
                      <a:pPr marL="38100" marR="38100" algn="ctr">
                        <a:lnSpc>
                          <a:spcPct val="115000"/>
                        </a:lnSpc>
                        <a:spcAft>
                          <a:spcPts val="0"/>
                        </a:spcAft>
                      </a:pPr>
                      <a:r>
                        <a:rPr lang="en-GB" sz="1400" dirty="0">
                          <a:effectLst/>
                        </a:rPr>
                        <a:t>Data set relationships</a:t>
                      </a:r>
                      <a:endParaRPr lang="en-GB" sz="1400" dirty="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a:solidFill>
                            <a:schemeClr val="bg1"/>
                          </a:solidFill>
                          <a:effectLst/>
                        </a:rPr>
                        <a:t>Independent</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a:solidFill>
                            <a:schemeClr val="bg1"/>
                          </a:solidFill>
                          <a:effectLst/>
                        </a:rPr>
                        <a:t>Any</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4"/>
                  </a:ext>
                </a:extLst>
              </a:tr>
              <a:tr h="327933">
                <a:tc>
                  <a:txBody>
                    <a:bodyPr/>
                    <a:lstStyle/>
                    <a:p>
                      <a:pPr marL="38100" marR="38100" algn="ctr">
                        <a:lnSpc>
                          <a:spcPct val="115000"/>
                        </a:lnSpc>
                        <a:spcAft>
                          <a:spcPts val="0"/>
                        </a:spcAft>
                      </a:pPr>
                      <a:r>
                        <a:rPr lang="en-GB" sz="1400">
                          <a:effectLst/>
                        </a:rPr>
                        <a:t>Usual central measure</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8"/>
                        </a:rPr>
                        <a:t>Mean</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9"/>
                        </a:rPr>
                        <a:t>Median</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5"/>
                  </a:ext>
                </a:extLst>
              </a:tr>
              <a:tr h="327933">
                <a:tc>
                  <a:txBody>
                    <a:bodyPr/>
                    <a:lstStyle/>
                    <a:p>
                      <a:pPr marL="38100" marR="38100" algn="ctr">
                        <a:lnSpc>
                          <a:spcPct val="115000"/>
                        </a:lnSpc>
                        <a:spcAft>
                          <a:spcPts val="0"/>
                        </a:spcAft>
                      </a:pPr>
                      <a:r>
                        <a:rPr lang="en-GB" sz="1400">
                          <a:effectLst/>
                        </a:rPr>
                        <a:t>Benefits</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a:solidFill>
                            <a:schemeClr val="bg1"/>
                          </a:solidFill>
                          <a:effectLst/>
                        </a:rPr>
                        <a:t>Can draw more conclusions</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a:solidFill>
                            <a:schemeClr val="bg1"/>
                          </a:solidFill>
                          <a:effectLst/>
                        </a:rPr>
                        <a:t>Simplicity; Less affected by outliers</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6"/>
                  </a:ext>
                </a:extLst>
              </a:tr>
              <a:tr h="350382">
                <a:tc>
                  <a:txBody>
                    <a:bodyPr/>
                    <a:lstStyle/>
                    <a:p>
                      <a:pPr marL="38100" marR="38100" algn="ctr">
                        <a:lnSpc>
                          <a:spcPct val="115000"/>
                        </a:lnSpc>
                        <a:spcAft>
                          <a:spcPts val="0"/>
                        </a:spcAft>
                      </a:pPr>
                      <a:r>
                        <a:rPr lang="en-GB" sz="1400">
                          <a:effectLst/>
                        </a:rPr>
                        <a:t>Tests</a:t>
                      </a:r>
                      <a:endParaRPr lang="en-GB" sz="1400">
                        <a:effectLst/>
                        <a:latin typeface="Calibri"/>
                        <a:ea typeface="Calibri"/>
                        <a:cs typeface="Times New Roman"/>
                      </a:endParaRPr>
                    </a:p>
                  </a:txBody>
                  <a:tcPr marL="38100" marR="38100" marT="38100" marB="38100" anchor="ctr">
                    <a:solidFill>
                      <a:schemeClr val="tx2">
                        <a:lumMod val="75000"/>
                      </a:schemeClr>
                    </a:solidFill>
                  </a:tcPr>
                </a:tc>
                <a:tc>
                  <a:txBody>
                    <a:bodyPr/>
                    <a:lstStyle/>
                    <a:p>
                      <a:pPr>
                        <a:lnSpc>
                          <a:spcPct val="115000"/>
                        </a:lnSpc>
                      </a:pPr>
                      <a:endParaRPr lang="en-GB" sz="1400" dirty="0">
                        <a:solidFill>
                          <a:schemeClr val="bg1"/>
                        </a:solidFill>
                        <a:effectLst/>
                        <a:latin typeface="Calibri"/>
                      </a:endParaRPr>
                    </a:p>
                  </a:txBody>
                  <a:tcPr marL="38100" marR="38100" marT="38100" marB="38100" anchor="ctr">
                    <a:solidFill>
                      <a:schemeClr val="tx2">
                        <a:lumMod val="75000"/>
                      </a:schemeClr>
                    </a:solidFill>
                  </a:tcPr>
                </a:tc>
                <a:tc>
                  <a:txBody>
                    <a:bodyPr/>
                    <a:lstStyle/>
                    <a:p>
                      <a:pPr>
                        <a:lnSpc>
                          <a:spcPct val="115000"/>
                        </a:lnSpc>
                      </a:pPr>
                      <a:endParaRPr lang="en-GB" sz="1400" dirty="0">
                        <a:solidFill>
                          <a:schemeClr val="bg1"/>
                        </a:solidFill>
                        <a:effectLst/>
                        <a:latin typeface="Calibri"/>
                      </a:endParaRPr>
                    </a:p>
                  </a:txBody>
                  <a:tcPr marL="38100" marR="38100" marT="38100" marB="38100" anchor="ctr">
                    <a:solidFill>
                      <a:schemeClr val="tx2">
                        <a:lumMod val="75000"/>
                      </a:schemeClr>
                    </a:solidFill>
                  </a:tcPr>
                </a:tc>
                <a:extLst>
                  <a:ext uri="{0D108BD9-81ED-4DB2-BD59-A6C34878D82A}">
                    <a16:rowId xmlns:a16="http://schemas.microsoft.com/office/drawing/2014/main" val="10007"/>
                  </a:ext>
                </a:extLst>
              </a:tr>
              <a:tr h="327933">
                <a:tc>
                  <a:txBody>
                    <a:bodyPr/>
                    <a:lstStyle/>
                    <a:p>
                      <a:pPr marL="38100" marR="38100" algn="ctr">
                        <a:lnSpc>
                          <a:spcPct val="115000"/>
                        </a:lnSpc>
                        <a:spcAft>
                          <a:spcPts val="0"/>
                        </a:spcAft>
                      </a:pPr>
                      <a:r>
                        <a:rPr lang="en-GB" sz="1400">
                          <a:effectLst/>
                        </a:rPr>
                        <a:t>Choosing</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10"/>
                        </a:rPr>
                        <a:t>Choosing parametric test</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11"/>
                        </a:rPr>
                        <a:t>Choosing a non-parametric test</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8"/>
                  </a:ext>
                </a:extLst>
              </a:tr>
              <a:tr h="327933">
                <a:tc>
                  <a:txBody>
                    <a:bodyPr/>
                    <a:lstStyle/>
                    <a:p>
                      <a:pPr marL="38100" marR="38100" algn="ctr">
                        <a:lnSpc>
                          <a:spcPct val="115000"/>
                        </a:lnSpc>
                        <a:spcAft>
                          <a:spcPts val="0"/>
                        </a:spcAft>
                      </a:pPr>
                      <a:r>
                        <a:rPr lang="en-GB" sz="1400">
                          <a:effectLst/>
                        </a:rPr>
                        <a:t>Correlation test</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12"/>
                        </a:rPr>
                        <a:t>Pearson</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13"/>
                        </a:rPr>
                        <a:t>Spearman</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09"/>
                  </a:ext>
                </a:extLst>
              </a:tr>
              <a:tr h="327933">
                <a:tc>
                  <a:txBody>
                    <a:bodyPr/>
                    <a:lstStyle/>
                    <a:p>
                      <a:pPr marL="38100" marR="38100" algn="ctr">
                        <a:lnSpc>
                          <a:spcPct val="115000"/>
                        </a:lnSpc>
                        <a:spcAft>
                          <a:spcPts val="0"/>
                        </a:spcAft>
                      </a:pPr>
                      <a:r>
                        <a:rPr lang="en-GB" sz="1400">
                          <a:effectLst/>
                        </a:rPr>
                        <a:t>Independent measures, 2 groups</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14"/>
                        </a:rPr>
                        <a:t>Independent-measures t-test</a:t>
                      </a:r>
                      <a:r>
                        <a:rPr lang="en-GB" sz="1400" dirty="0">
                          <a:solidFill>
                            <a:schemeClr val="bg1"/>
                          </a:solidFill>
                          <a:effectLst/>
                        </a:rPr>
                        <a:t> </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dirty="0">
                          <a:solidFill>
                            <a:schemeClr val="bg1"/>
                          </a:solidFill>
                          <a:effectLst/>
                          <a:hlinkClick r:id="rId15"/>
                        </a:rPr>
                        <a:t>Mann-Whitney test</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10"/>
                  </a:ext>
                </a:extLst>
              </a:tr>
              <a:tr h="566241">
                <a:tc>
                  <a:txBody>
                    <a:bodyPr/>
                    <a:lstStyle/>
                    <a:p>
                      <a:pPr marL="38100" marR="38100" algn="ctr">
                        <a:lnSpc>
                          <a:spcPct val="115000"/>
                        </a:lnSpc>
                        <a:spcAft>
                          <a:spcPts val="0"/>
                        </a:spcAft>
                      </a:pPr>
                      <a:r>
                        <a:rPr lang="en-GB" sz="1400">
                          <a:effectLst/>
                        </a:rPr>
                        <a:t>Independent measures, &gt;2 groups</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a:solidFill>
                            <a:schemeClr val="bg1"/>
                          </a:solidFill>
                          <a:effectLst/>
                        </a:rPr>
                        <a:t>One-way, independent-measures </a:t>
                      </a:r>
                      <a:r>
                        <a:rPr lang="en-GB" sz="1400" u="none" strike="noStrike" dirty="0">
                          <a:solidFill>
                            <a:schemeClr val="bg1"/>
                          </a:solidFill>
                          <a:effectLst/>
                          <a:hlinkClick r:id="rId16"/>
                        </a:rPr>
                        <a:t>ANOVA</a:t>
                      </a:r>
                      <a:endParaRPr lang="en-GB" sz="1400" dirty="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err="1">
                          <a:solidFill>
                            <a:schemeClr val="bg1"/>
                          </a:solidFill>
                          <a:effectLst/>
                        </a:rPr>
                        <a:t>Kruskal</a:t>
                      </a:r>
                      <a:r>
                        <a:rPr lang="en-GB" sz="1400" dirty="0">
                          <a:solidFill>
                            <a:schemeClr val="bg1"/>
                          </a:solidFill>
                          <a:effectLst/>
                        </a:rPr>
                        <a:t>-Wallis test</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11"/>
                  </a:ext>
                </a:extLst>
              </a:tr>
              <a:tr h="327933">
                <a:tc>
                  <a:txBody>
                    <a:bodyPr/>
                    <a:lstStyle/>
                    <a:p>
                      <a:pPr marL="38100" marR="38100" algn="ctr">
                        <a:lnSpc>
                          <a:spcPct val="115000"/>
                        </a:lnSpc>
                        <a:spcAft>
                          <a:spcPts val="0"/>
                        </a:spcAft>
                      </a:pPr>
                      <a:r>
                        <a:rPr lang="en-GB" sz="1400">
                          <a:effectLst/>
                        </a:rPr>
                        <a:t>Repeated measures, 2 conditions</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u="none" strike="noStrike">
                          <a:solidFill>
                            <a:schemeClr val="bg1"/>
                          </a:solidFill>
                          <a:effectLst/>
                          <a:hlinkClick r:id="rId17"/>
                        </a:rPr>
                        <a:t>Matched-pair t-test</a:t>
                      </a:r>
                      <a:endParaRPr lang="en-GB" sz="1400">
                        <a:solidFill>
                          <a:schemeClr val="bg1"/>
                        </a:solidFill>
                        <a:effectLst/>
                        <a:latin typeface="Calibri"/>
                        <a:ea typeface="Calibri"/>
                        <a:cs typeface="Times New Roman"/>
                      </a:endParaRPr>
                    </a:p>
                  </a:txBody>
                  <a:tcPr marL="38100" marR="38100" marT="38100" marB="38100" anchor="ctr"/>
                </a:tc>
                <a:tc>
                  <a:txBody>
                    <a:bodyPr/>
                    <a:lstStyle/>
                    <a:p>
                      <a:pPr marL="57150" marR="57150" algn="ctr">
                        <a:lnSpc>
                          <a:spcPct val="115000"/>
                        </a:lnSpc>
                        <a:spcBef>
                          <a:spcPts val="300"/>
                        </a:spcBef>
                        <a:spcAft>
                          <a:spcPts val="75"/>
                        </a:spcAft>
                      </a:pPr>
                      <a:r>
                        <a:rPr lang="en-GB" sz="1400" dirty="0">
                          <a:solidFill>
                            <a:schemeClr val="bg1"/>
                          </a:solidFill>
                          <a:effectLst/>
                        </a:rPr>
                        <a:t>Wilcoxon test</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12"/>
                  </a:ext>
                </a:extLst>
              </a:tr>
              <a:tr h="566241">
                <a:tc>
                  <a:txBody>
                    <a:bodyPr/>
                    <a:lstStyle/>
                    <a:p>
                      <a:pPr marL="38100" marR="38100" algn="ctr">
                        <a:lnSpc>
                          <a:spcPct val="115000"/>
                        </a:lnSpc>
                        <a:spcAft>
                          <a:spcPts val="0"/>
                        </a:spcAft>
                      </a:pPr>
                      <a:r>
                        <a:rPr lang="en-GB" sz="1400">
                          <a:effectLst/>
                        </a:rPr>
                        <a:t>Repeated measures, &gt;2 conditions</a:t>
                      </a:r>
                      <a:endParaRPr lang="en-GB" sz="1400">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a:solidFill>
                            <a:schemeClr val="bg1"/>
                          </a:solidFill>
                          <a:effectLst/>
                        </a:rPr>
                        <a:t>One-way, repeated measures </a:t>
                      </a:r>
                      <a:r>
                        <a:rPr lang="en-GB" sz="1400" u="none" strike="noStrike">
                          <a:solidFill>
                            <a:schemeClr val="bg1"/>
                          </a:solidFill>
                          <a:effectLst/>
                          <a:hlinkClick r:id="rId16"/>
                        </a:rPr>
                        <a:t>ANOVA</a:t>
                      </a:r>
                      <a:endParaRPr lang="en-GB" sz="1400">
                        <a:solidFill>
                          <a:schemeClr val="bg1"/>
                        </a:solidFill>
                        <a:effectLst/>
                        <a:latin typeface="Calibri"/>
                        <a:ea typeface="Calibri"/>
                        <a:cs typeface="Times New Roman"/>
                      </a:endParaRPr>
                    </a:p>
                  </a:txBody>
                  <a:tcPr marL="38100" marR="38100" marT="38100" marB="38100" anchor="ctr"/>
                </a:tc>
                <a:tc>
                  <a:txBody>
                    <a:bodyPr/>
                    <a:lstStyle/>
                    <a:p>
                      <a:pPr marL="38100" marR="38100" algn="ctr">
                        <a:lnSpc>
                          <a:spcPct val="115000"/>
                        </a:lnSpc>
                        <a:spcAft>
                          <a:spcPts val="0"/>
                        </a:spcAft>
                      </a:pPr>
                      <a:r>
                        <a:rPr lang="en-GB" sz="1400" dirty="0">
                          <a:solidFill>
                            <a:schemeClr val="bg1"/>
                          </a:solidFill>
                          <a:effectLst/>
                        </a:rPr>
                        <a:t>Friedman's test</a:t>
                      </a:r>
                      <a:endParaRPr lang="en-GB" sz="1400" dirty="0">
                        <a:solidFill>
                          <a:schemeClr val="bg1"/>
                        </a:solidFill>
                        <a:effectLst/>
                        <a:latin typeface="Calibri"/>
                        <a:ea typeface="Calibri"/>
                        <a:cs typeface="Times New Roman"/>
                      </a:endParaRPr>
                    </a:p>
                  </a:txBody>
                  <a:tcPr marL="38100" marR="38100" marT="38100" marB="38100" anchor="ctr"/>
                </a:tc>
                <a:extLst>
                  <a:ext uri="{0D108BD9-81ED-4DB2-BD59-A6C34878D82A}">
                    <a16:rowId xmlns:a16="http://schemas.microsoft.com/office/drawing/2014/main" val="10013"/>
                  </a:ext>
                </a:extLst>
              </a:tr>
            </a:tbl>
          </a:graphicData>
        </a:graphic>
      </p:graphicFrame>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59</a:t>
            </a:fld>
            <a:endParaRPr lang="en-GB"/>
          </a:p>
        </p:txBody>
      </p:sp>
    </p:spTree>
    <p:extLst>
      <p:ext uri="{BB962C8B-B14F-4D97-AF65-F5344CB8AC3E}">
        <p14:creationId xmlns:p14="http://schemas.microsoft.com/office/powerpoint/2010/main" val="196409035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Tests of difference</a:t>
            </a:r>
            <a:endParaRPr lang="en-GB" dirty="0"/>
          </a:p>
        </p:txBody>
      </p:sp>
      <p:sp>
        <p:nvSpPr>
          <p:cNvPr id="3" name="Content Placeholder 2"/>
          <p:cNvSpPr>
            <a:spLocks noGrp="1"/>
          </p:cNvSpPr>
          <p:nvPr>
            <p:ph idx="1"/>
          </p:nvPr>
        </p:nvSpPr>
        <p:spPr>
          <a:xfrm>
            <a:off x="914400" y="1783560"/>
            <a:ext cx="4233664" cy="4572000"/>
          </a:xfrm>
        </p:spPr>
        <p:txBody>
          <a:bodyPr/>
          <a:lstStyle/>
          <a:p>
            <a:r>
              <a:rPr lang="en-GB" dirty="0" smtClean="0"/>
              <a:t>When we assess the difference between 2 samples</a:t>
            </a:r>
          </a:p>
          <a:p>
            <a:pPr lvl="1"/>
            <a:r>
              <a:rPr lang="en-GB" dirty="0" smtClean="0"/>
              <a:t>Unpaired (unmatched) (Independent)</a:t>
            </a:r>
          </a:p>
          <a:p>
            <a:pPr lvl="1"/>
            <a:r>
              <a:rPr lang="en-GB" dirty="0" smtClean="0"/>
              <a:t>Paired (matched)</a:t>
            </a:r>
          </a:p>
          <a:p>
            <a:pPr lvl="2"/>
            <a:r>
              <a:rPr lang="en-GB" dirty="0" smtClean="0"/>
              <a:t>E.g. comparing results of students on 2 different modules. </a:t>
            </a:r>
          </a:p>
          <a:p>
            <a:pPr>
              <a:buNone/>
            </a:pPr>
            <a:endParaRPr lang="en-GB" dirty="0" smtClean="0"/>
          </a:p>
          <a:p>
            <a:endParaRPr lang="en-GB" dirty="0" smtClean="0"/>
          </a:p>
          <a:p>
            <a:pPr>
              <a:buNone/>
            </a:pPr>
            <a:endParaRPr lang="en-GB" dirty="0"/>
          </a:p>
        </p:txBody>
      </p:sp>
      <p:pic>
        <p:nvPicPr>
          <p:cNvPr id="54276" name="Picture 4" descr="http://kk.org/wp-content/archiveimages/discovering%20stats.jpeg"/>
          <p:cNvPicPr>
            <a:picLocks noChangeAspect="1" noChangeArrowheads="1"/>
          </p:cNvPicPr>
          <p:nvPr/>
        </p:nvPicPr>
        <p:blipFill>
          <a:blip r:embed="rId3"/>
          <a:srcRect/>
          <a:stretch>
            <a:fillRect/>
          </a:stretch>
        </p:blipFill>
        <p:spPr bwMode="auto">
          <a:xfrm>
            <a:off x="5652120" y="1988840"/>
            <a:ext cx="2857500" cy="3305175"/>
          </a:xfrm>
          <a:prstGeom prst="rect">
            <a:avLst/>
          </a:prstGeom>
          <a:noFill/>
        </p:spPr>
      </p:pic>
      <p:sp>
        <p:nvSpPr>
          <p:cNvPr id="6" name="Slide Number Placeholder 5"/>
          <p:cNvSpPr>
            <a:spLocks noGrp="1"/>
          </p:cNvSpPr>
          <p:nvPr>
            <p:ph type="sldNum" sz="quarter" idx="12"/>
          </p:nvPr>
        </p:nvSpPr>
        <p:spPr/>
        <p:txBody>
          <a:bodyPr/>
          <a:lstStyle/>
          <a:p>
            <a:pPr>
              <a:defRPr/>
            </a:pPr>
            <a:fld id="{AB9E1835-078E-40A1-8C6A-BF8B97D44ABA}" type="slidenum">
              <a:rPr lang="en-GB" smtClean="0"/>
              <a:pPr>
                <a:defRPr/>
              </a:pPr>
              <a:t>60</a:t>
            </a:fld>
            <a:endParaRPr lang="en-GB"/>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211960" y="1340768"/>
            <a:ext cx="4752528" cy="51845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Unmatched statistical tests</a:t>
            </a:r>
            <a:endParaRPr lang="en-GB" dirty="0"/>
          </a:p>
        </p:txBody>
      </p:sp>
      <p:sp>
        <p:nvSpPr>
          <p:cNvPr id="3" name="Content Placeholder 2"/>
          <p:cNvSpPr>
            <a:spLocks noGrp="1"/>
          </p:cNvSpPr>
          <p:nvPr>
            <p:ph idx="1"/>
          </p:nvPr>
        </p:nvSpPr>
        <p:spPr>
          <a:xfrm>
            <a:off x="467544" y="1783560"/>
            <a:ext cx="3528392" cy="4572000"/>
          </a:xfrm>
        </p:spPr>
        <p:txBody>
          <a:bodyPr>
            <a:normAutofit fontScale="47500" lnSpcReduction="20000"/>
          </a:bodyPr>
          <a:lstStyle/>
          <a:p>
            <a:pPr marL="582930" indent="-514350">
              <a:buFont typeface="+mj-lt"/>
              <a:buAutoNum type="arabicPeriod"/>
            </a:pPr>
            <a:r>
              <a:rPr lang="en-GB" dirty="0" smtClean="0"/>
              <a:t>Mann Whitney U (non parametric) non normally distributed and Ordinal data</a:t>
            </a:r>
          </a:p>
          <a:p>
            <a:pPr marL="582930" indent="-514350">
              <a:buFont typeface="+mj-lt"/>
              <a:buAutoNum type="arabicPeriod"/>
            </a:pPr>
            <a:r>
              <a:rPr lang="en-GB" dirty="0" smtClean="0"/>
              <a:t>T-Test (parametric) normally distributed</a:t>
            </a:r>
          </a:p>
          <a:p>
            <a:pPr marL="582930" indent="-514350">
              <a:buNone/>
            </a:pPr>
            <a:endParaRPr lang="en-GB" dirty="0" smtClean="0"/>
          </a:p>
          <a:p>
            <a:pPr marL="582930" indent="-514350"/>
            <a:r>
              <a:rPr lang="en-GB" dirty="0" smtClean="0"/>
              <a:t>Both establish the difference between 2 samples and if it is </a:t>
            </a:r>
            <a:r>
              <a:rPr lang="en-GB" dirty="0" smtClean="0">
                <a:solidFill>
                  <a:srgbClr val="FFFF00"/>
                </a:solidFill>
              </a:rPr>
              <a:t>significant</a:t>
            </a:r>
          </a:p>
          <a:p>
            <a:pPr marL="582930" indent="-514350"/>
            <a:endParaRPr lang="en-GB" dirty="0" smtClean="0">
              <a:solidFill>
                <a:srgbClr val="FFFF00"/>
              </a:solidFill>
            </a:endParaRPr>
          </a:p>
          <a:p>
            <a:pPr marL="582930" indent="-514350"/>
            <a:r>
              <a:rPr lang="en-GB" dirty="0" smtClean="0"/>
              <a:t>The diagram shows that the means are exactly the same but the reasons are very different (variability).  </a:t>
            </a:r>
          </a:p>
          <a:p>
            <a:pPr marL="582930" indent="-514350">
              <a:buNone/>
            </a:pPr>
            <a:endParaRPr lang="en-GB" dirty="0" smtClean="0"/>
          </a:p>
          <a:p>
            <a:pPr marL="582930" indent="-514350"/>
            <a:r>
              <a:rPr lang="en-GB" dirty="0" smtClean="0"/>
              <a:t>This leads us to a very important conclusion: when we are looking at the differences between scores for two groups, we have to judge the difference between their means </a:t>
            </a:r>
            <a:r>
              <a:rPr lang="en-GB" dirty="0" smtClean="0">
                <a:solidFill>
                  <a:srgbClr val="FFC000"/>
                </a:solidFill>
              </a:rPr>
              <a:t>relative to the spread or variability </a:t>
            </a:r>
            <a:r>
              <a:rPr lang="en-GB" dirty="0" smtClean="0"/>
              <a:t>of their scores (</a:t>
            </a:r>
            <a:r>
              <a:rPr lang="en-GB" dirty="0" err="1" smtClean="0"/>
              <a:t>Trochim</a:t>
            </a:r>
            <a:r>
              <a:rPr lang="en-GB" dirty="0" smtClean="0"/>
              <a:t>, 2013)</a:t>
            </a:r>
            <a:endParaRPr lang="en-GB" dirty="0" smtClean="0">
              <a:solidFill>
                <a:srgbClr val="FFFF00"/>
              </a:solidFill>
            </a:endParaRPr>
          </a:p>
          <a:p>
            <a:pPr marL="582930" indent="-514350">
              <a:buNone/>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61</a:t>
            </a:fld>
            <a:endParaRPr lang="en-GB"/>
          </a:p>
        </p:txBody>
      </p:sp>
      <p:pic>
        <p:nvPicPr>
          <p:cNvPr id="53250" name="Picture 2" descr="http://www.socialresearchmethods.net/kb/Assets/images/stat_t2.gif"/>
          <p:cNvPicPr>
            <a:picLocks noChangeAspect="1" noChangeArrowheads="1"/>
          </p:cNvPicPr>
          <p:nvPr/>
        </p:nvPicPr>
        <p:blipFill>
          <a:blip r:embed="rId3"/>
          <a:srcRect/>
          <a:stretch>
            <a:fillRect/>
          </a:stretch>
        </p:blipFill>
        <p:spPr bwMode="auto">
          <a:xfrm>
            <a:off x="4427984" y="1628800"/>
            <a:ext cx="4392488" cy="4752528"/>
          </a:xfrm>
          <a:prstGeom prst="rect">
            <a:avLst/>
          </a:prstGeom>
          <a:noFill/>
        </p:spPr>
      </p:pic>
      <p:cxnSp>
        <p:nvCxnSpPr>
          <p:cNvPr id="7" name="Straight Arrow Connector 6"/>
          <p:cNvCxnSpPr/>
          <p:nvPr/>
        </p:nvCxnSpPr>
        <p:spPr>
          <a:xfrm flipV="1">
            <a:off x="2987824" y="3789040"/>
            <a:ext cx="1080120" cy="144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7772400" cy="914400"/>
          </a:xfrm>
        </p:spPr>
        <p:txBody>
          <a:bodyPr/>
          <a:lstStyle/>
          <a:p>
            <a:r>
              <a:rPr lang="en-GB" dirty="0" smtClean="0"/>
              <a:t>Set the hypotheses</a:t>
            </a:r>
            <a:endParaRPr lang="en-GB" dirty="0"/>
          </a:p>
        </p:txBody>
      </p:sp>
      <p:sp>
        <p:nvSpPr>
          <p:cNvPr id="3" name="Content Placeholder 2"/>
          <p:cNvSpPr>
            <a:spLocks noGrp="1"/>
          </p:cNvSpPr>
          <p:nvPr>
            <p:ph idx="1"/>
          </p:nvPr>
        </p:nvSpPr>
        <p:spPr>
          <a:xfrm>
            <a:off x="755576" y="764704"/>
            <a:ext cx="7772400" cy="4572000"/>
          </a:xfrm>
        </p:spPr>
        <p:txBody>
          <a:bodyPr>
            <a:normAutofit/>
          </a:bodyPr>
          <a:lstStyle/>
          <a:p>
            <a:r>
              <a:rPr lang="en-GB" sz="2000" dirty="0" smtClean="0"/>
              <a:t>Need a </a:t>
            </a:r>
            <a:r>
              <a:rPr lang="en-GB" sz="2000" smtClean="0"/>
              <a:t>set of hypotheses</a:t>
            </a:r>
            <a:endParaRPr lang="en-GB" sz="2000" dirty="0" smtClean="0"/>
          </a:p>
          <a:p>
            <a:r>
              <a:rPr lang="en-GB" sz="2000" dirty="0" smtClean="0"/>
              <a:t>Null</a:t>
            </a:r>
            <a:r>
              <a:rPr lang="en-GB" sz="2000" dirty="0" smtClean="0">
                <a:solidFill>
                  <a:schemeClr val="accent3">
                    <a:lumMod val="40000"/>
                    <a:lumOff val="60000"/>
                  </a:schemeClr>
                </a:solidFill>
              </a:rPr>
              <a:t>:  there is no difference between the radioactivity of the construction sites soils</a:t>
            </a:r>
          </a:p>
          <a:p>
            <a:r>
              <a:rPr lang="en-GB" sz="2000" dirty="0" smtClean="0"/>
              <a:t>Alternative: </a:t>
            </a:r>
            <a:r>
              <a:rPr lang="en-GB" sz="2000" dirty="0" smtClean="0">
                <a:solidFill>
                  <a:schemeClr val="accent3">
                    <a:lumMod val="40000"/>
                    <a:lumOff val="60000"/>
                  </a:schemeClr>
                </a:solidFill>
              </a:rPr>
              <a:t>there is a difference between the radioactivity of the construction sites soils</a:t>
            </a:r>
          </a:p>
          <a:p>
            <a:r>
              <a:rPr lang="en-GB" sz="2000" dirty="0" smtClean="0"/>
              <a:t>Reject level 0.05</a:t>
            </a:r>
          </a:p>
          <a:p>
            <a:pPr>
              <a:buNone/>
            </a:pPr>
            <a:endParaRPr lang="en-GB" sz="2000" dirty="0"/>
          </a:p>
        </p:txBody>
      </p:sp>
      <p:pic>
        <p:nvPicPr>
          <p:cNvPr id="50178" name="Picture 2" descr="http://1.bp.blogspot.com/_O6Yb3VfZP8E/TRQtrP701vI/AAAAAAAADak/Y69zag_Mq3Y/s1600/wordcloud+injo-7-8.jpg"/>
          <p:cNvPicPr>
            <a:picLocks noChangeAspect="1" noChangeArrowheads="1"/>
          </p:cNvPicPr>
          <p:nvPr/>
        </p:nvPicPr>
        <p:blipFill>
          <a:blip r:embed="rId2"/>
          <a:srcRect/>
          <a:stretch>
            <a:fillRect/>
          </a:stretch>
        </p:blipFill>
        <p:spPr bwMode="auto">
          <a:xfrm>
            <a:off x="1547664" y="3212976"/>
            <a:ext cx="5742831" cy="3225001"/>
          </a:xfrm>
          <a:prstGeom prst="rect">
            <a:avLst/>
          </a:prstGeom>
          <a:noFill/>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62</a:t>
            </a:fld>
            <a:endParaRPr lang="en-GB"/>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 Test</a:t>
            </a:r>
            <a:endParaRPr lang="en-GB" dirty="0"/>
          </a:p>
        </p:txBody>
      </p:sp>
      <p:sp>
        <p:nvSpPr>
          <p:cNvPr id="3" name="Content Placeholder 2"/>
          <p:cNvSpPr>
            <a:spLocks noGrp="1"/>
          </p:cNvSpPr>
          <p:nvPr>
            <p:ph idx="1"/>
          </p:nvPr>
        </p:nvSpPr>
        <p:spPr>
          <a:xfrm>
            <a:off x="683568" y="1196752"/>
            <a:ext cx="5529808" cy="5544616"/>
          </a:xfrm>
        </p:spPr>
        <p:txBody>
          <a:bodyPr>
            <a:normAutofit fontScale="85000" lnSpcReduction="20000"/>
          </a:bodyPr>
          <a:lstStyle/>
          <a:p>
            <a:r>
              <a:rPr lang="en-GB" dirty="0" smtClean="0"/>
              <a:t>Compares the </a:t>
            </a:r>
            <a:r>
              <a:rPr lang="en-GB" dirty="0" smtClean="0">
                <a:solidFill>
                  <a:srgbClr val="FFFF00"/>
                </a:solidFill>
              </a:rPr>
              <a:t>absolute</a:t>
            </a:r>
            <a:r>
              <a:rPr lang="en-GB" dirty="0" smtClean="0"/>
              <a:t> difference of 2 means (degree of difference between the means)</a:t>
            </a:r>
          </a:p>
          <a:p>
            <a:r>
              <a:rPr lang="en-GB" dirty="0" smtClean="0"/>
              <a:t>Purpose: To determine if 2 sets of data are significantly different from one another (</a:t>
            </a:r>
            <a:r>
              <a:rPr lang="en-GB" dirty="0" err="1" smtClean="0"/>
              <a:t>O’Mahony</a:t>
            </a:r>
            <a:r>
              <a:rPr lang="en-GB" dirty="0" smtClean="0"/>
              <a:t>, 1986)</a:t>
            </a:r>
          </a:p>
          <a:p>
            <a:endParaRPr lang="en-GB" dirty="0" smtClean="0"/>
          </a:p>
          <a:p>
            <a:r>
              <a:rPr lang="en-GB" dirty="0" smtClean="0"/>
              <a:t>If (assumptions)</a:t>
            </a:r>
          </a:p>
          <a:p>
            <a:pPr marL="969264" lvl="1" indent="-514350">
              <a:buFont typeface="+mj-lt"/>
              <a:buAutoNum type="arabicPeriod"/>
            </a:pPr>
            <a:r>
              <a:rPr lang="en-GB" dirty="0" smtClean="0"/>
              <a:t>Samples are ND (approx.)</a:t>
            </a:r>
          </a:p>
          <a:p>
            <a:pPr marL="969264" lvl="1" indent="-514350">
              <a:buFont typeface="+mj-lt"/>
              <a:buAutoNum type="arabicPeriod"/>
            </a:pPr>
            <a:r>
              <a:rPr lang="en-GB" dirty="0" smtClean="0"/>
              <a:t>Sample sizes are small (generally &lt; 30 if &gt; use Z test)</a:t>
            </a:r>
          </a:p>
          <a:p>
            <a:pPr marL="969264" lvl="1" indent="-514350">
              <a:buFont typeface="+mj-lt"/>
              <a:buAutoNum type="arabicPeriod"/>
            </a:pPr>
            <a:r>
              <a:rPr lang="en-GB" dirty="0" smtClean="0"/>
              <a:t>SD of the populations are equal</a:t>
            </a:r>
          </a:p>
          <a:p>
            <a:pPr marL="969264" lvl="1" indent="-514350">
              <a:buNone/>
            </a:pPr>
            <a:endParaRPr lang="en-GB" dirty="0" smtClean="0"/>
          </a:p>
          <a:p>
            <a:pPr marL="969264" lvl="1" indent="-514350">
              <a:buNone/>
            </a:pPr>
            <a:r>
              <a:rPr lang="en-GB" dirty="0" smtClean="0"/>
              <a:t>Worked example from </a:t>
            </a:r>
            <a:r>
              <a:rPr lang="en-GB" dirty="0" err="1" smtClean="0"/>
              <a:t>Wheater</a:t>
            </a:r>
            <a:r>
              <a:rPr lang="en-GB" dirty="0" smtClean="0"/>
              <a:t> &amp; Cook, 2012: 72)</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63</a:t>
            </a:fld>
            <a:endParaRPr lang="en-GB"/>
          </a:p>
        </p:txBody>
      </p:sp>
      <p:pic>
        <p:nvPicPr>
          <p:cNvPr id="5" name="Picture 4"/>
          <p:cNvPicPr>
            <a:picLocks noChangeAspect="1"/>
          </p:cNvPicPr>
          <p:nvPr/>
        </p:nvPicPr>
        <p:blipFill>
          <a:blip r:embed="rId2"/>
          <a:stretch>
            <a:fillRect/>
          </a:stretch>
        </p:blipFill>
        <p:spPr>
          <a:xfrm>
            <a:off x="6660232" y="96707"/>
            <a:ext cx="2350015" cy="331259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wipe(down)">
                                      <p:cBhvr>
                                        <p:cTn id="20" dur="500"/>
                                        <p:tgtEl>
                                          <p:spTgt spid="3">
                                            <p:txEl>
                                              <p:pRg st="4" end="4"/>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00"/>
                                        <p:tgtEl>
                                          <p:spTgt spid="3">
                                            <p:txEl>
                                              <p:pRg st="5" end="5"/>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wipe(down)">
                                      <p:cBhvr>
                                        <p:cTn id="26" dur="500"/>
                                        <p:tgtEl>
                                          <p:spTgt spid="3">
                                            <p:txEl>
                                              <p:pRg st="6" end="6"/>
                                            </p:tx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wipe(down)">
                                      <p:cBhvr>
                                        <p:cTn id="2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do a T-Test?</a:t>
            </a:r>
            <a:endParaRPr lang="en-GB" dirty="0"/>
          </a:p>
        </p:txBody>
      </p:sp>
      <p:sp>
        <p:nvSpPr>
          <p:cNvPr id="3" name="Content Placeholder 2"/>
          <p:cNvSpPr>
            <a:spLocks noGrp="1"/>
          </p:cNvSpPr>
          <p:nvPr>
            <p:ph idx="1"/>
          </p:nvPr>
        </p:nvSpPr>
        <p:spPr>
          <a:xfrm>
            <a:off x="539552" y="1340768"/>
            <a:ext cx="7772400" cy="3816424"/>
          </a:xfrm>
        </p:spPr>
        <p:txBody>
          <a:bodyPr/>
          <a:lstStyle/>
          <a:p>
            <a:r>
              <a:rPr lang="en-GB" dirty="0" smtClean="0">
                <a:hlinkClick r:id="rId2"/>
              </a:rPr>
              <a:t>Introduction to </a:t>
            </a:r>
            <a:r>
              <a:rPr lang="en-GB" dirty="0" err="1" smtClean="0">
                <a:hlinkClick r:id="rId2"/>
              </a:rPr>
              <a:t>TTests</a:t>
            </a:r>
            <a:r>
              <a:rPr lang="en-GB" dirty="0" smtClean="0">
                <a:hlinkClick r:id="rId2"/>
              </a:rPr>
              <a:t> 10mins</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64</a:t>
            </a:fld>
            <a:endParaRPr lang="en-GB"/>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132856"/>
            <a:ext cx="5657850" cy="382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44624"/>
            <a:ext cx="2930792" cy="2238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1583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anim calcmode="lin" valueType="num">
                                      <p:cBhvr>
                                        <p:cTn id="8" dur="2000" fill="hold"/>
                                        <p:tgtEl>
                                          <p:spTgt spid="6146"/>
                                        </p:tgtEl>
                                        <p:attrNameLst>
                                          <p:attrName>ppt_w</p:attrName>
                                        </p:attrNameLst>
                                      </p:cBhvr>
                                      <p:tavLst>
                                        <p:tav tm="0" fmla="#ppt_w*sin(2.5*pi*$)">
                                          <p:val>
                                            <p:fltVal val="0"/>
                                          </p:val>
                                        </p:tav>
                                        <p:tav tm="100000">
                                          <p:val>
                                            <p:fltVal val="1"/>
                                          </p:val>
                                        </p:tav>
                                      </p:tavLst>
                                    </p:anim>
                                    <p:anim calcmode="lin" valueType="num">
                                      <p:cBhvr>
                                        <p:cTn id="9" dur="2000" fill="hold"/>
                                        <p:tgtEl>
                                          <p:spTgt spid="614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Effect transition="in" filter="circle(in)">
                                      <p:cBhvr>
                                        <p:cTn id="14" dur="2000"/>
                                        <p:tgtEl>
                                          <p:spTgt spid="6147"/>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0962" name="Picture 2"/>
          <p:cNvPicPr>
            <a:picLocks noChangeAspect="1" noChangeArrowheads="1"/>
          </p:cNvPicPr>
          <p:nvPr/>
        </p:nvPicPr>
        <p:blipFill>
          <a:blip r:embed="rId3">
            <a:duotone>
              <a:prstClr val="black"/>
              <a:srgbClr val="D9C3A5">
                <a:tint val="50000"/>
                <a:satMod val="180000"/>
              </a:srgbClr>
            </a:duotone>
          </a:blip>
          <a:srcRect/>
          <a:stretch>
            <a:fillRect/>
          </a:stretch>
        </p:blipFill>
        <p:spPr bwMode="auto">
          <a:xfrm>
            <a:off x="827584" y="260648"/>
            <a:ext cx="7877535" cy="6408712"/>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65</a:t>
            </a:fld>
            <a:endParaRPr lang="en-GB"/>
          </a:p>
        </p:txBody>
      </p:sp>
      <p:sp>
        <p:nvSpPr>
          <p:cNvPr id="4" name="TextBox 3"/>
          <p:cNvSpPr txBox="1"/>
          <p:nvPr/>
        </p:nvSpPr>
        <p:spPr>
          <a:xfrm>
            <a:off x="3635896" y="5756535"/>
            <a:ext cx="1440160" cy="923330"/>
          </a:xfrm>
          <a:prstGeom prst="rect">
            <a:avLst/>
          </a:prstGeom>
          <a:noFill/>
        </p:spPr>
        <p:txBody>
          <a:bodyPr wrap="square" rtlCol="0">
            <a:spAutoFit/>
          </a:bodyPr>
          <a:lstStyle/>
          <a:p>
            <a:pPr algn="ctr"/>
            <a:r>
              <a:rPr lang="en-GB" dirty="0" smtClean="0">
                <a:solidFill>
                  <a:srgbClr val="FF0000"/>
                </a:solidFill>
              </a:rPr>
              <a:t>Variance from SD Calculation</a:t>
            </a:r>
            <a:endParaRPr lang="en-GB" dirty="0">
              <a:solidFill>
                <a:srgbClr val="FF0000"/>
              </a:solidFill>
            </a:endParaRPr>
          </a:p>
        </p:txBody>
      </p:sp>
      <p:cxnSp>
        <p:nvCxnSpPr>
          <p:cNvPr id="7" name="Straight Arrow Connector 6"/>
          <p:cNvCxnSpPr>
            <a:stCxn id="4" idx="3"/>
          </p:cNvCxnSpPr>
          <p:nvPr/>
        </p:nvCxnSpPr>
        <p:spPr>
          <a:xfrm flipV="1">
            <a:off x="5076056" y="6079701"/>
            <a:ext cx="504056" cy="138499"/>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3419872" y="6165303"/>
            <a:ext cx="432048"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1986" name="Picture 2"/>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611560" y="764704"/>
            <a:ext cx="8286523" cy="576064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66</a:t>
            </a:fld>
            <a:endParaRPr lang="en-GB"/>
          </a:p>
        </p:txBody>
      </p:sp>
      <p:sp>
        <p:nvSpPr>
          <p:cNvPr id="4" name="TextBox 3"/>
          <p:cNvSpPr txBox="1"/>
          <p:nvPr/>
        </p:nvSpPr>
        <p:spPr>
          <a:xfrm>
            <a:off x="5022506" y="1639833"/>
            <a:ext cx="877163" cy="369332"/>
          </a:xfrm>
          <a:prstGeom prst="rect">
            <a:avLst/>
          </a:prstGeom>
          <a:noFill/>
        </p:spPr>
        <p:txBody>
          <a:bodyPr wrap="none" rtlCol="0">
            <a:spAutoFit/>
          </a:bodyPr>
          <a:lstStyle/>
          <a:p>
            <a:r>
              <a:rPr lang="en-GB" dirty="0" smtClean="0">
                <a:solidFill>
                  <a:srgbClr val="FF0000"/>
                </a:solidFill>
              </a:rPr>
              <a:t>Means</a:t>
            </a:r>
            <a:endParaRPr lang="en-GB" dirty="0">
              <a:solidFill>
                <a:srgbClr val="FF0000"/>
              </a:solidFill>
            </a:endParaRPr>
          </a:p>
        </p:txBody>
      </p:sp>
      <p:cxnSp>
        <p:nvCxnSpPr>
          <p:cNvPr id="7" name="Straight Arrow Connector 6"/>
          <p:cNvCxnSpPr/>
          <p:nvPr/>
        </p:nvCxnSpPr>
        <p:spPr>
          <a:xfrm flipH="1">
            <a:off x="3798370" y="1824499"/>
            <a:ext cx="1224136" cy="18466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3779912" y="2420888"/>
            <a:ext cx="288032" cy="36004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2405645"/>
            <a:ext cx="317500"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843290">
            <a:off x="3712731" y="2953184"/>
            <a:ext cx="1395413"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5174906" y="3138921"/>
            <a:ext cx="1078052" cy="369332"/>
          </a:xfrm>
          <a:prstGeom prst="rect">
            <a:avLst/>
          </a:prstGeom>
          <a:noFill/>
        </p:spPr>
        <p:txBody>
          <a:bodyPr wrap="none" rtlCol="0">
            <a:spAutoFit/>
          </a:bodyPr>
          <a:lstStyle/>
          <a:p>
            <a:r>
              <a:rPr lang="en-GB" dirty="0" smtClean="0">
                <a:solidFill>
                  <a:srgbClr val="FF0000"/>
                </a:solidFill>
              </a:rPr>
              <a:t>Variance</a:t>
            </a:r>
            <a:endParaRPr lang="en-GB" dirty="0">
              <a:solidFill>
                <a:srgbClr val="FF0000"/>
              </a:solidFill>
            </a:endParaRP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5157192"/>
            <a:ext cx="317500"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606285" y="4429124"/>
            <a:ext cx="1406795" cy="923330"/>
          </a:xfrm>
          <a:prstGeom prst="rect">
            <a:avLst/>
          </a:prstGeom>
          <a:noFill/>
        </p:spPr>
        <p:txBody>
          <a:bodyPr wrap="square" rtlCol="0">
            <a:spAutoFit/>
          </a:bodyPr>
          <a:lstStyle/>
          <a:p>
            <a:r>
              <a:rPr lang="en-GB" dirty="0" smtClean="0">
                <a:solidFill>
                  <a:srgbClr val="FF0000"/>
                </a:solidFill>
              </a:rPr>
              <a:t>Remember to square root</a:t>
            </a:r>
            <a:endParaRPr lang="en-GB" dirty="0">
              <a:solidFill>
                <a:srgbClr val="FF0000"/>
              </a:solidFill>
            </a:endParaRPr>
          </a:p>
        </p:txBody>
      </p:sp>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5917049"/>
            <a:ext cx="1080120" cy="464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72" y="746126"/>
            <a:ext cx="3914079" cy="1138785"/>
          </a:xfrm>
        </p:spPr>
        <p:txBody>
          <a:bodyPr>
            <a:normAutofit fontScale="90000"/>
          </a:bodyPr>
          <a:lstStyle/>
          <a:p>
            <a:r>
              <a:rPr lang="en-GB" dirty="0" smtClean="0"/>
              <a:t>Worked example interpretation</a:t>
            </a:r>
            <a:endParaRPr lang="en-GB" dirty="0"/>
          </a:p>
        </p:txBody>
      </p:sp>
      <p:sp>
        <p:nvSpPr>
          <p:cNvPr id="3" name="Content Placeholder 2"/>
          <p:cNvSpPr>
            <a:spLocks noGrp="1"/>
          </p:cNvSpPr>
          <p:nvPr>
            <p:ph idx="1"/>
          </p:nvPr>
        </p:nvSpPr>
        <p:spPr>
          <a:xfrm>
            <a:off x="80965" y="2636912"/>
            <a:ext cx="3880927" cy="5112568"/>
          </a:xfrm>
        </p:spPr>
        <p:txBody>
          <a:bodyPr>
            <a:noAutofit/>
          </a:bodyPr>
          <a:lstStyle/>
          <a:p>
            <a:r>
              <a:rPr lang="en-GB" sz="1600" dirty="0" smtClean="0"/>
              <a:t>T= 5.413 </a:t>
            </a:r>
          </a:p>
          <a:p>
            <a:r>
              <a:rPr lang="en-GB" sz="1600" dirty="0" err="1" smtClean="0"/>
              <a:t>df</a:t>
            </a:r>
            <a:r>
              <a:rPr lang="en-GB" sz="1600" dirty="0" smtClean="0"/>
              <a:t>=17 </a:t>
            </a:r>
            <a:r>
              <a:rPr lang="en-GB" sz="1600" dirty="0" smtClean="0">
                <a:solidFill>
                  <a:srgbClr val="FFFF00"/>
                </a:solidFill>
              </a:rPr>
              <a:t>(n1+n2-2) (10+9-2=17)</a:t>
            </a:r>
          </a:p>
          <a:p>
            <a:r>
              <a:rPr lang="en-GB" sz="1600" dirty="0" smtClean="0"/>
              <a:t>Tabulated value  0.05 = 2.110, 0.01=2.898</a:t>
            </a:r>
          </a:p>
          <a:p>
            <a:r>
              <a:rPr lang="en-GB" sz="1600" dirty="0" smtClean="0"/>
              <a:t>If  </a:t>
            </a:r>
            <a:r>
              <a:rPr lang="en-GB" sz="1600" dirty="0" smtClean="0">
                <a:solidFill>
                  <a:srgbClr val="FFFF00"/>
                </a:solidFill>
              </a:rPr>
              <a:t>T is &gt; tab.</a:t>
            </a:r>
            <a:r>
              <a:rPr lang="en-GB" sz="1600" dirty="0" smtClean="0"/>
              <a:t> Value we reject the Null (Ho) i.e. There </a:t>
            </a:r>
            <a:r>
              <a:rPr lang="en-GB" sz="1600" b="1" u="sng" dirty="0" smtClean="0">
                <a:solidFill>
                  <a:srgbClr val="FFFF00"/>
                </a:solidFill>
              </a:rPr>
              <a:t>is a</a:t>
            </a:r>
            <a:r>
              <a:rPr lang="en-GB" sz="1600" dirty="0" smtClean="0"/>
              <a:t> significant difference . . . </a:t>
            </a:r>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67</a:t>
            </a:fld>
            <a:endParaRPr lang="en-GB"/>
          </a:p>
        </p:txBody>
      </p:sp>
      <p:sp>
        <p:nvSpPr>
          <p:cNvPr id="4" name="TextBox 3"/>
          <p:cNvSpPr txBox="1"/>
          <p:nvPr/>
        </p:nvSpPr>
        <p:spPr>
          <a:xfrm>
            <a:off x="4860032" y="5850832"/>
            <a:ext cx="3384376" cy="369332"/>
          </a:xfrm>
          <a:prstGeom prst="rect">
            <a:avLst/>
          </a:prstGeom>
          <a:noFill/>
        </p:spPr>
        <p:txBody>
          <a:bodyPr wrap="square" rtlCol="0">
            <a:spAutoFit/>
          </a:bodyPr>
          <a:lstStyle/>
          <a:p>
            <a:r>
              <a:rPr lang="en-GB" dirty="0" smtClean="0"/>
              <a:t>Data included in your booklet</a:t>
            </a:r>
            <a:endParaRPr lang="en-GB" dirty="0"/>
          </a:p>
        </p:txBody>
      </p:sp>
      <p:sp>
        <p:nvSpPr>
          <p:cNvPr id="6" name="Right Arrow 5"/>
          <p:cNvSpPr/>
          <p:nvPr/>
        </p:nvSpPr>
        <p:spPr>
          <a:xfrm>
            <a:off x="3995936" y="5845914"/>
            <a:ext cx="576064" cy="5354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ooter Placeholder 6"/>
          <p:cNvSpPr>
            <a:spLocks noGrp="1"/>
          </p:cNvSpPr>
          <p:nvPr>
            <p:ph type="ftr" sz="quarter" idx="11"/>
          </p:nvPr>
        </p:nvSpPr>
        <p:spPr/>
        <p:txBody>
          <a:bodyPr/>
          <a:lstStyle/>
          <a:p>
            <a:pPr>
              <a:defRPr/>
            </a:pPr>
            <a:r>
              <a:rPr lang="en-GB" smtClean="0"/>
              <a:t>Chris House</a:t>
            </a:r>
            <a:endParaRPr lang="en-GB"/>
          </a:p>
        </p:txBody>
      </p:sp>
      <p:pic>
        <p:nvPicPr>
          <p:cNvPr id="8" name="Picture 7"/>
          <p:cNvPicPr>
            <a:picLocks noChangeAspect="1"/>
          </p:cNvPicPr>
          <p:nvPr/>
        </p:nvPicPr>
        <p:blipFill>
          <a:blip r:embed="rId2"/>
          <a:stretch>
            <a:fillRect/>
          </a:stretch>
        </p:blipFill>
        <p:spPr>
          <a:xfrm>
            <a:off x="4237607" y="-4773"/>
            <a:ext cx="4904941" cy="6858000"/>
          </a:xfrm>
          <a:prstGeom prst="rect">
            <a:avLst/>
          </a:prstGeom>
        </p:spPr>
      </p:pic>
      <p:sp>
        <p:nvSpPr>
          <p:cNvPr id="9" name="Rectangle 8"/>
          <p:cNvSpPr/>
          <p:nvPr/>
        </p:nvSpPr>
        <p:spPr>
          <a:xfrm>
            <a:off x="5652120" y="3429000"/>
            <a:ext cx="2088232" cy="216024"/>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a:off x="6012160" y="381001"/>
            <a:ext cx="0" cy="2903983"/>
          </a:xfrm>
          <a:prstGeom prst="straightConnector1">
            <a:avLst/>
          </a:prstGeom>
          <a:ln w="6032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004048" y="3573016"/>
            <a:ext cx="576064" cy="0"/>
          </a:xfrm>
          <a:prstGeom prst="straightConnector1">
            <a:avLst/>
          </a:prstGeom>
          <a:ln w="6032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59355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a:xfrm>
            <a:off x="467544" y="1324442"/>
            <a:ext cx="3456384" cy="5272910"/>
          </a:xfrm>
        </p:spPr>
        <p:txBody>
          <a:bodyPr>
            <a:normAutofit/>
          </a:bodyPr>
          <a:lstStyle/>
          <a:p>
            <a:pPr lvl="0"/>
            <a:r>
              <a:rPr lang="en-GB" sz="1600" i="1" dirty="0" smtClean="0">
                <a:solidFill>
                  <a:srgbClr val="FFFF00"/>
                </a:solidFill>
              </a:rPr>
              <a:t>HENCE</a:t>
            </a:r>
          </a:p>
          <a:p>
            <a:pPr lvl="0"/>
            <a:r>
              <a:rPr lang="en-GB" sz="1600" i="1" dirty="0" smtClean="0">
                <a:solidFill>
                  <a:srgbClr val="FFFF00"/>
                </a:solidFill>
              </a:rPr>
              <a:t>Milk </a:t>
            </a:r>
            <a:r>
              <a:rPr lang="en-GB" sz="1600" i="1" dirty="0">
                <a:solidFill>
                  <a:srgbClr val="FFFF00"/>
                </a:solidFill>
              </a:rPr>
              <a:t>from near the </a:t>
            </a:r>
            <a:r>
              <a:rPr lang="en-GB" sz="1600" i="1" dirty="0" err="1">
                <a:solidFill>
                  <a:srgbClr val="FFFF00"/>
                </a:solidFill>
              </a:rPr>
              <a:t>Rayzoom</a:t>
            </a:r>
            <a:r>
              <a:rPr lang="en-GB" sz="1600" i="1" dirty="0">
                <a:solidFill>
                  <a:srgbClr val="FFFF00"/>
                </a:solidFill>
              </a:rPr>
              <a:t> plants has significantly higher strontium 90 activity than does milk from farms near to Power Gush plants </a:t>
            </a:r>
            <a:r>
              <a:rPr lang="en-GB" sz="1600" dirty="0">
                <a:solidFill>
                  <a:prstClr val="white"/>
                </a:solidFill>
              </a:rPr>
              <a:t>(T=5.413, </a:t>
            </a:r>
            <a:r>
              <a:rPr lang="en-GB" sz="1600" dirty="0" err="1">
                <a:solidFill>
                  <a:prstClr val="white"/>
                </a:solidFill>
              </a:rPr>
              <a:t>df</a:t>
            </a:r>
            <a:r>
              <a:rPr lang="en-GB" sz="1600" dirty="0">
                <a:solidFill>
                  <a:prstClr val="white"/>
                </a:solidFill>
              </a:rPr>
              <a:t>= 17, P&lt;0.01)</a:t>
            </a:r>
          </a:p>
          <a:p>
            <a:pPr lvl="0"/>
            <a:r>
              <a:rPr lang="en-GB" sz="1600" dirty="0">
                <a:solidFill>
                  <a:prstClr val="white"/>
                </a:solidFill>
              </a:rPr>
              <a:t>NB The t-value will be positive if the first mean is larger than the second and negative if it is smaller (</a:t>
            </a:r>
            <a:r>
              <a:rPr lang="en-GB" sz="1600" dirty="0" err="1">
                <a:solidFill>
                  <a:prstClr val="white"/>
                </a:solidFill>
              </a:rPr>
              <a:t>Trochim</a:t>
            </a:r>
            <a:r>
              <a:rPr lang="en-GB" sz="1600" dirty="0">
                <a:solidFill>
                  <a:prstClr val="white"/>
                </a:solidFill>
              </a:rPr>
              <a:t>, 2013)</a:t>
            </a:r>
          </a:p>
          <a:p>
            <a:pPr lvl="0"/>
            <a:r>
              <a:rPr lang="en-GB" sz="1600" dirty="0">
                <a:solidFill>
                  <a:srgbClr val="FFFF00"/>
                </a:solidFill>
              </a:rPr>
              <a:t>The data in the handout compares water samples above and below a sewerage treatment plant.  Determine if there is a significant difference between the samples.</a:t>
            </a:r>
          </a:p>
          <a:p>
            <a:endParaRPr lang="en-GB" dirty="0"/>
          </a:p>
        </p:txBody>
      </p:sp>
      <p:sp>
        <p:nvSpPr>
          <p:cNvPr id="4" name="Footer Placeholder 3"/>
          <p:cNvSpPr>
            <a:spLocks noGrp="1"/>
          </p:cNvSpPr>
          <p:nvPr>
            <p:ph type="ftr" sz="quarter" idx="11"/>
          </p:nvPr>
        </p:nvSpPr>
        <p:spPr/>
        <p:txBody>
          <a:bodyPr/>
          <a:lstStyle/>
          <a:p>
            <a:pPr>
              <a:defRPr/>
            </a:pPr>
            <a:r>
              <a:rPr lang="en-GB" smtClean="0"/>
              <a:t>Chris House</a:t>
            </a:r>
            <a:endParaRPr lang="en-GB"/>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68</a:t>
            </a:fld>
            <a:endParaRPr lang="en-GB"/>
          </a:p>
        </p:txBody>
      </p:sp>
      <p:pic>
        <p:nvPicPr>
          <p:cNvPr id="6" name="Picture 5"/>
          <p:cNvPicPr>
            <a:picLocks noChangeAspect="1"/>
          </p:cNvPicPr>
          <p:nvPr/>
        </p:nvPicPr>
        <p:blipFill>
          <a:blip r:embed="rId2"/>
          <a:stretch>
            <a:fillRect/>
          </a:stretch>
        </p:blipFill>
        <p:spPr>
          <a:xfrm>
            <a:off x="4087161" y="2132856"/>
            <a:ext cx="4779678" cy="3243353"/>
          </a:xfrm>
          <a:prstGeom prst="rect">
            <a:avLst/>
          </a:prstGeom>
        </p:spPr>
      </p:pic>
    </p:spTree>
    <p:extLst>
      <p:ext uri="{BB962C8B-B14F-4D97-AF65-F5344CB8AC3E}">
        <p14:creationId xmlns:p14="http://schemas.microsoft.com/office/powerpoint/2010/main" val="169830492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560840" cy="914400"/>
          </a:xfrm>
        </p:spPr>
        <p:txBody>
          <a:bodyPr>
            <a:normAutofit fontScale="90000"/>
          </a:bodyPr>
          <a:lstStyle/>
          <a:p>
            <a:r>
              <a:rPr lang="en-GB" dirty="0" smtClean="0"/>
              <a:t>Exercise 1: Sewage treatment works pollution monitoring</a:t>
            </a:r>
            <a:endParaRPr lang="en-GB" dirty="0"/>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69</a:t>
            </a:fld>
            <a:endParaRPr lang="en-GB"/>
          </a:p>
        </p:txBody>
      </p:sp>
      <p:pic>
        <p:nvPicPr>
          <p:cNvPr id="45058" name="Picture 2"/>
          <p:cNvPicPr>
            <a:picLocks noChangeAspect="1" noChangeArrowheads="1"/>
          </p:cNvPicPr>
          <p:nvPr/>
        </p:nvPicPr>
        <p:blipFill rotWithShape="1">
          <a:blip r:embed="rId2">
            <a:duotone>
              <a:prstClr val="black"/>
              <a:srgbClr val="D9C3A5">
                <a:tint val="50000"/>
                <a:satMod val="180000"/>
              </a:srgbClr>
            </a:duotone>
          </a:blip>
          <a:srcRect t="1" b="38617"/>
          <a:stretch/>
        </p:blipFill>
        <p:spPr bwMode="auto">
          <a:xfrm>
            <a:off x="137481" y="1268761"/>
            <a:ext cx="8869037" cy="5256584"/>
          </a:xfrm>
          <a:prstGeom prst="rect">
            <a:avLst/>
          </a:prstGeom>
          <a:noFill/>
          <a:ln w="9525">
            <a:noFill/>
            <a:miter lim="800000"/>
            <a:headEnd/>
            <a:tailEnd/>
          </a:ln>
        </p:spPr>
      </p:pic>
      <p:sp>
        <p:nvSpPr>
          <p:cNvPr id="4" name="TextBox 3"/>
          <p:cNvSpPr txBox="1"/>
          <p:nvPr/>
        </p:nvSpPr>
        <p:spPr>
          <a:xfrm>
            <a:off x="3419872" y="1324331"/>
            <a:ext cx="1276779" cy="369332"/>
          </a:xfrm>
          <a:prstGeom prst="rect">
            <a:avLst/>
          </a:prstGeom>
          <a:noFill/>
        </p:spPr>
        <p:txBody>
          <a:bodyPr wrap="square" rtlCol="0">
            <a:spAutoFit/>
          </a:bodyPr>
          <a:lstStyle/>
          <a:p>
            <a:r>
              <a:rPr lang="en-GB" dirty="0" smtClean="0">
                <a:solidFill>
                  <a:srgbClr val="FF0000"/>
                </a:solidFill>
              </a:rPr>
              <a:t>X</a:t>
            </a:r>
            <a:r>
              <a:rPr lang="en-GB" baseline="30000" dirty="0" smtClean="0">
                <a:solidFill>
                  <a:srgbClr val="FF0000"/>
                </a:solidFill>
              </a:rPr>
              <a:t>2 </a:t>
            </a:r>
            <a:r>
              <a:rPr lang="en-GB" dirty="0" smtClean="0">
                <a:solidFill>
                  <a:srgbClr val="FF0000"/>
                </a:solidFill>
              </a:rPr>
              <a:t>Above</a:t>
            </a:r>
            <a:endParaRPr lang="en-GB" dirty="0">
              <a:solidFill>
                <a:srgbClr val="FF0000"/>
              </a:solidFill>
            </a:endParaRPr>
          </a:p>
        </p:txBody>
      </p:sp>
      <p:sp>
        <p:nvSpPr>
          <p:cNvPr id="10" name="TextBox 9"/>
          <p:cNvSpPr txBox="1"/>
          <p:nvPr/>
        </p:nvSpPr>
        <p:spPr>
          <a:xfrm>
            <a:off x="5076055" y="1305405"/>
            <a:ext cx="1276779" cy="369332"/>
          </a:xfrm>
          <a:prstGeom prst="rect">
            <a:avLst/>
          </a:prstGeom>
          <a:noFill/>
        </p:spPr>
        <p:txBody>
          <a:bodyPr wrap="square" rtlCol="0">
            <a:spAutoFit/>
          </a:bodyPr>
          <a:lstStyle/>
          <a:p>
            <a:r>
              <a:rPr lang="en-GB" dirty="0" smtClean="0">
                <a:solidFill>
                  <a:srgbClr val="FF0000"/>
                </a:solidFill>
              </a:rPr>
              <a:t>X</a:t>
            </a:r>
            <a:r>
              <a:rPr lang="en-GB" baseline="30000" dirty="0" smtClean="0">
                <a:solidFill>
                  <a:srgbClr val="FF0000"/>
                </a:solidFill>
              </a:rPr>
              <a:t>2 </a:t>
            </a:r>
            <a:r>
              <a:rPr lang="en-GB" dirty="0" smtClean="0">
                <a:solidFill>
                  <a:srgbClr val="FF0000"/>
                </a:solidFill>
              </a:rPr>
              <a:t>Below</a:t>
            </a:r>
            <a:endParaRPr lang="en-GB" dirty="0">
              <a:solidFill>
                <a:srgbClr val="FF0000"/>
              </a:solidFill>
            </a:endParaRPr>
          </a:p>
        </p:txBody>
      </p:sp>
      <p:cxnSp>
        <p:nvCxnSpPr>
          <p:cNvPr id="8" name="Straight Arrow Connector 7"/>
          <p:cNvCxnSpPr/>
          <p:nvPr/>
        </p:nvCxnSpPr>
        <p:spPr>
          <a:xfrm>
            <a:off x="3923928" y="1698857"/>
            <a:ext cx="0" cy="495703"/>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714444" y="1698857"/>
            <a:ext cx="0" cy="495703"/>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6" name="Footer Placeholder 5"/>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161387350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2232248" cy="914400"/>
          </a:xfrm>
        </p:spPr>
        <p:txBody>
          <a:bodyPr/>
          <a:lstStyle/>
          <a:p>
            <a:r>
              <a:rPr lang="en-GB" dirty="0" smtClean="0"/>
              <a:t>Stage 1</a:t>
            </a:r>
            <a:endParaRPr lang="en-GB" dirty="0"/>
          </a:p>
        </p:txBody>
      </p:sp>
      <p:sp>
        <p:nvSpPr>
          <p:cNvPr id="3" name="Content Placeholder 2"/>
          <p:cNvSpPr>
            <a:spLocks noGrp="1"/>
          </p:cNvSpPr>
          <p:nvPr>
            <p:ph idx="1"/>
          </p:nvPr>
        </p:nvSpPr>
        <p:spPr/>
        <p:txBody>
          <a:bodyPr/>
          <a:lstStyle/>
          <a:p>
            <a:endParaRPr lang="en-GB"/>
          </a:p>
        </p:txBody>
      </p:sp>
      <p:pic>
        <p:nvPicPr>
          <p:cNvPr id="45058" name="Picture 2"/>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2411760" y="980728"/>
            <a:ext cx="6578606" cy="5700873"/>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70</a:t>
            </a:fld>
            <a:endParaRPr lang="en-GB"/>
          </a:p>
        </p:txBody>
      </p:sp>
      <p:sp>
        <p:nvSpPr>
          <p:cNvPr id="7" name="TextBox 6"/>
          <p:cNvSpPr txBox="1"/>
          <p:nvPr/>
        </p:nvSpPr>
        <p:spPr>
          <a:xfrm>
            <a:off x="802431" y="4509120"/>
            <a:ext cx="1296144" cy="1200329"/>
          </a:xfrm>
          <a:prstGeom prst="rect">
            <a:avLst/>
          </a:prstGeom>
          <a:noFill/>
        </p:spPr>
        <p:txBody>
          <a:bodyPr wrap="square" rtlCol="0">
            <a:spAutoFit/>
          </a:bodyPr>
          <a:lstStyle/>
          <a:p>
            <a:r>
              <a:rPr lang="en-GB" dirty="0" smtClean="0">
                <a:solidFill>
                  <a:srgbClr val="FF0000"/>
                </a:solidFill>
              </a:rPr>
              <a:t>Sum of above treatment works</a:t>
            </a:r>
            <a:endParaRPr lang="en-GB" dirty="0">
              <a:solidFill>
                <a:srgbClr val="FF0000"/>
              </a:solidFill>
            </a:endParaRPr>
          </a:p>
        </p:txBody>
      </p:sp>
      <p:cxnSp>
        <p:nvCxnSpPr>
          <p:cNvPr id="9" name="Straight Arrow Connector 8"/>
          <p:cNvCxnSpPr/>
          <p:nvPr/>
        </p:nvCxnSpPr>
        <p:spPr>
          <a:xfrm flipV="1">
            <a:off x="1835696" y="4857256"/>
            <a:ext cx="792088" cy="126014"/>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932040" y="5877272"/>
            <a:ext cx="1080120" cy="369332"/>
          </a:xfrm>
          <a:prstGeom prst="rect">
            <a:avLst/>
          </a:prstGeom>
          <a:noFill/>
        </p:spPr>
        <p:txBody>
          <a:bodyPr wrap="square" rtlCol="0">
            <a:spAutoFit/>
          </a:bodyPr>
          <a:lstStyle/>
          <a:p>
            <a:r>
              <a:rPr lang="en-GB" dirty="0" smtClean="0">
                <a:solidFill>
                  <a:srgbClr val="FF0000"/>
                </a:solidFill>
              </a:rPr>
              <a:t>Means</a:t>
            </a:r>
            <a:endParaRPr lang="en-GB" dirty="0">
              <a:solidFill>
                <a:srgbClr val="FF0000"/>
              </a:solidFill>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2</a:t>
            </a:r>
            <a:endParaRPr lang="en-GB" dirty="0"/>
          </a:p>
        </p:txBody>
      </p:sp>
      <p:sp>
        <p:nvSpPr>
          <p:cNvPr id="3" name="Content Placeholder 2"/>
          <p:cNvSpPr>
            <a:spLocks noGrp="1"/>
          </p:cNvSpPr>
          <p:nvPr>
            <p:ph idx="1"/>
          </p:nvPr>
        </p:nvSpPr>
        <p:spPr/>
        <p:txBody>
          <a:bodyPr/>
          <a:lstStyle/>
          <a:p>
            <a:endParaRPr lang="en-GB"/>
          </a:p>
        </p:txBody>
      </p:sp>
      <p:pic>
        <p:nvPicPr>
          <p:cNvPr id="43011" name="Picture 3"/>
          <p:cNvPicPr>
            <a:picLocks noChangeAspect="1" noChangeArrowheads="1"/>
          </p:cNvPicPr>
          <p:nvPr/>
        </p:nvPicPr>
        <p:blipFill>
          <a:blip r:embed="rId3">
            <a:duotone>
              <a:prstClr val="black"/>
              <a:srgbClr val="D9C3A5">
                <a:tint val="50000"/>
                <a:satMod val="180000"/>
              </a:srgbClr>
            </a:duotone>
          </a:blip>
          <a:srcRect/>
          <a:stretch>
            <a:fillRect/>
          </a:stretch>
        </p:blipFill>
        <p:spPr bwMode="auto">
          <a:xfrm>
            <a:off x="827584" y="1988840"/>
            <a:ext cx="7926214" cy="4608512"/>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71</a:t>
            </a:fld>
            <a:endParaRPr lang="en-GB"/>
          </a:p>
        </p:txBody>
      </p:sp>
      <p:sp>
        <p:nvSpPr>
          <p:cNvPr id="4" name="TextBox 3"/>
          <p:cNvSpPr txBox="1"/>
          <p:nvPr/>
        </p:nvSpPr>
        <p:spPr>
          <a:xfrm>
            <a:off x="3347864" y="2132856"/>
            <a:ext cx="2664295" cy="369332"/>
          </a:xfrm>
          <a:prstGeom prst="rect">
            <a:avLst/>
          </a:prstGeom>
          <a:noFill/>
        </p:spPr>
        <p:txBody>
          <a:bodyPr wrap="square" rtlCol="0">
            <a:spAutoFit/>
          </a:bodyPr>
          <a:lstStyle/>
          <a:p>
            <a:r>
              <a:rPr lang="en-GB" dirty="0" smtClean="0">
                <a:solidFill>
                  <a:srgbClr val="FF0000"/>
                </a:solidFill>
              </a:rPr>
              <a:t>Standard Deviations</a:t>
            </a:r>
          </a:p>
        </p:txBody>
      </p:sp>
      <p:sp>
        <p:nvSpPr>
          <p:cNvPr id="6" name="TextBox 5"/>
          <p:cNvSpPr txBox="1"/>
          <p:nvPr/>
        </p:nvSpPr>
        <p:spPr>
          <a:xfrm>
            <a:off x="3265409" y="6065202"/>
            <a:ext cx="2880319" cy="523220"/>
          </a:xfrm>
          <a:prstGeom prst="rect">
            <a:avLst/>
          </a:prstGeom>
          <a:noFill/>
        </p:spPr>
        <p:txBody>
          <a:bodyPr wrap="square" rtlCol="0">
            <a:spAutoFit/>
          </a:bodyPr>
          <a:lstStyle/>
          <a:p>
            <a:r>
              <a:rPr lang="en-GB" sz="1400" dirty="0" smtClean="0">
                <a:solidFill>
                  <a:srgbClr val="FF0000"/>
                </a:solidFill>
              </a:rPr>
              <a:t>Use Variance which is the figure before you square root in SD</a:t>
            </a:r>
            <a:endParaRPr lang="en-GB" sz="1400" dirty="0">
              <a:solidFill>
                <a:srgbClr val="FF0000"/>
              </a:solidFill>
            </a:endParaRPr>
          </a:p>
        </p:txBody>
      </p:sp>
      <p:sp>
        <p:nvSpPr>
          <p:cNvPr id="7" name="Oval 6"/>
          <p:cNvSpPr/>
          <p:nvPr/>
        </p:nvSpPr>
        <p:spPr>
          <a:xfrm>
            <a:off x="3265410" y="5085184"/>
            <a:ext cx="1525282" cy="720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Arrow Connector 8"/>
          <p:cNvCxnSpPr/>
          <p:nvPr/>
        </p:nvCxnSpPr>
        <p:spPr>
          <a:xfrm flipH="1" flipV="1">
            <a:off x="4860032" y="5805264"/>
            <a:ext cx="432048" cy="25993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3 &amp; interpretation</a:t>
            </a:r>
            <a:endParaRPr lang="en-GB" dirty="0"/>
          </a:p>
        </p:txBody>
      </p:sp>
      <p:sp>
        <p:nvSpPr>
          <p:cNvPr id="3" name="Content Placeholder 2"/>
          <p:cNvSpPr>
            <a:spLocks noGrp="1"/>
          </p:cNvSpPr>
          <p:nvPr>
            <p:ph idx="1"/>
          </p:nvPr>
        </p:nvSpPr>
        <p:spPr>
          <a:xfrm>
            <a:off x="6372200" y="2060848"/>
            <a:ext cx="2520280" cy="4572000"/>
          </a:xfrm>
        </p:spPr>
        <p:txBody>
          <a:bodyPr>
            <a:normAutofit/>
          </a:bodyPr>
          <a:lstStyle/>
          <a:p>
            <a:r>
              <a:rPr lang="en-GB" sz="1800" dirty="0" smtClean="0"/>
              <a:t>Therefore &lt; tabulated value</a:t>
            </a:r>
          </a:p>
          <a:p>
            <a:r>
              <a:rPr lang="en-GB" sz="1800" dirty="0" smtClean="0"/>
              <a:t>Accept Null- there is no difference</a:t>
            </a:r>
          </a:p>
          <a:p>
            <a:r>
              <a:rPr lang="en-GB" sz="1800" dirty="0" smtClean="0">
                <a:solidFill>
                  <a:srgbClr val="FFC000"/>
                </a:solidFill>
              </a:rPr>
              <a:t>Need more testing because even though the trend is lower it is not significant.</a:t>
            </a:r>
          </a:p>
          <a:p>
            <a:r>
              <a:rPr lang="en-GB" sz="1800" dirty="0" smtClean="0"/>
              <a:t>Hence, ‘eyeballing’ not scientifically acceptable </a:t>
            </a:r>
            <a:endParaRPr lang="en-GB" sz="1800" dirty="0"/>
          </a:p>
        </p:txBody>
      </p:sp>
      <p:pic>
        <p:nvPicPr>
          <p:cNvPr id="44034" name="Picture 2"/>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467544" y="2060848"/>
            <a:ext cx="5724128" cy="3605721"/>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72</a:t>
            </a:fld>
            <a:endParaRPr lang="en-GB"/>
          </a:p>
        </p:txBody>
      </p:sp>
      <p:sp>
        <p:nvSpPr>
          <p:cNvPr id="4" name="TextBox 3"/>
          <p:cNvSpPr txBox="1"/>
          <p:nvPr/>
        </p:nvSpPr>
        <p:spPr>
          <a:xfrm>
            <a:off x="3522509" y="2060848"/>
            <a:ext cx="1368152" cy="369332"/>
          </a:xfrm>
          <a:prstGeom prst="rect">
            <a:avLst/>
          </a:prstGeom>
          <a:noFill/>
        </p:spPr>
        <p:txBody>
          <a:bodyPr wrap="square" rtlCol="0">
            <a:spAutoFit/>
          </a:bodyPr>
          <a:lstStyle/>
          <a:p>
            <a:r>
              <a:rPr lang="en-GB" dirty="0" smtClean="0">
                <a:solidFill>
                  <a:srgbClr val="FF0000"/>
                </a:solidFill>
              </a:rPr>
              <a:t>Means</a:t>
            </a:r>
            <a:endParaRPr lang="en-GB" dirty="0">
              <a:solidFill>
                <a:srgbClr val="FF0000"/>
              </a:solidFill>
            </a:endParaRPr>
          </a:p>
        </p:txBody>
      </p:sp>
      <p:sp>
        <p:nvSpPr>
          <p:cNvPr id="7" name="TextBox 6"/>
          <p:cNvSpPr txBox="1"/>
          <p:nvPr/>
        </p:nvSpPr>
        <p:spPr>
          <a:xfrm>
            <a:off x="4427984" y="3285515"/>
            <a:ext cx="1368152" cy="369332"/>
          </a:xfrm>
          <a:prstGeom prst="rect">
            <a:avLst/>
          </a:prstGeom>
          <a:noFill/>
        </p:spPr>
        <p:txBody>
          <a:bodyPr wrap="square" rtlCol="0">
            <a:spAutoFit/>
          </a:bodyPr>
          <a:lstStyle/>
          <a:p>
            <a:r>
              <a:rPr lang="en-GB" dirty="0" smtClean="0">
                <a:solidFill>
                  <a:srgbClr val="FF0000"/>
                </a:solidFill>
              </a:rPr>
              <a:t>Variance</a:t>
            </a:r>
            <a:endParaRPr lang="en-GB" dirty="0">
              <a:solidFill>
                <a:srgbClr val="FF0000"/>
              </a:solidFill>
            </a:endParaRPr>
          </a:p>
        </p:txBody>
      </p:sp>
      <p:sp>
        <p:nvSpPr>
          <p:cNvPr id="6" name="Oval 5"/>
          <p:cNvSpPr/>
          <p:nvPr/>
        </p:nvSpPr>
        <p:spPr>
          <a:xfrm>
            <a:off x="3490257" y="2560036"/>
            <a:ext cx="716328"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Arrow Connector 8"/>
          <p:cNvCxnSpPr/>
          <p:nvPr/>
        </p:nvCxnSpPr>
        <p:spPr>
          <a:xfrm flipH="1" flipV="1">
            <a:off x="4067944" y="2920076"/>
            <a:ext cx="504057" cy="36544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2" name="Oval 11"/>
          <p:cNvSpPr/>
          <p:nvPr/>
        </p:nvSpPr>
        <p:spPr>
          <a:xfrm>
            <a:off x="1835696" y="2442215"/>
            <a:ext cx="716328"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4174332" y="4077072"/>
            <a:ext cx="1189755" cy="57606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645532" y="5733256"/>
            <a:ext cx="1368152" cy="369332"/>
          </a:xfrm>
          <a:prstGeom prst="rect">
            <a:avLst/>
          </a:prstGeom>
          <a:noFill/>
        </p:spPr>
        <p:txBody>
          <a:bodyPr wrap="square" rtlCol="0">
            <a:spAutoFit/>
          </a:bodyPr>
          <a:lstStyle/>
          <a:p>
            <a:r>
              <a:rPr lang="en-GB" dirty="0" smtClean="0">
                <a:solidFill>
                  <a:srgbClr val="FF0000"/>
                </a:solidFill>
              </a:rPr>
              <a:t>Tabulated</a:t>
            </a:r>
            <a:endParaRPr lang="en-GB" dirty="0">
              <a:solidFill>
                <a:srgbClr val="FF0000"/>
              </a:solidFill>
            </a:endParaRPr>
          </a:p>
        </p:txBody>
      </p:sp>
      <p:cxnSp>
        <p:nvCxnSpPr>
          <p:cNvPr id="15" name="Straight Arrow Connector 14"/>
          <p:cNvCxnSpPr/>
          <p:nvPr/>
        </p:nvCxnSpPr>
        <p:spPr>
          <a:xfrm flipV="1">
            <a:off x="3483936" y="5229200"/>
            <a:ext cx="151960" cy="5028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 Test</a:t>
            </a:r>
            <a:endParaRPr lang="en-GB" dirty="0"/>
          </a:p>
        </p:txBody>
      </p:sp>
      <p:sp>
        <p:nvSpPr>
          <p:cNvPr id="3" name="Content Placeholder 2"/>
          <p:cNvSpPr>
            <a:spLocks noGrp="1"/>
          </p:cNvSpPr>
          <p:nvPr>
            <p:ph idx="1"/>
          </p:nvPr>
        </p:nvSpPr>
        <p:spPr>
          <a:xfrm>
            <a:off x="539552" y="1783560"/>
            <a:ext cx="2880320" cy="4572000"/>
          </a:xfrm>
        </p:spPr>
        <p:txBody>
          <a:bodyPr/>
          <a:lstStyle/>
          <a:p>
            <a:r>
              <a:rPr lang="en-GB" dirty="0">
                <a:solidFill>
                  <a:srgbClr val="FFFF00"/>
                </a:solidFill>
              </a:rPr>
              <a:t>If  T is &gt; tab. Value we reject the Null (</a:t>
            </a:r>
            <a:r>
              <a:rPr lang="en-GB" dirty="0" err="1">
                <a:solidFill>
                  <a:srgbClr val="FFFF00"/>
                </a:solidFill>
              </a:rPr>
              <a:t>Ho</a:t>
            </a:r>
            <a:r>
              <a:rPr lang="en-GB" dirty="0">
                <a:solidFill>
                  <a:srgbClr val="FFFF00"/>
                </a:solidFill>
              </a:rPr>
              <a:t>) i.e. There is a significant difference . </a:t>
            </a: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73</a:t>
            </a:fld>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88" y="0"/>
            <a:ext cx="5548114" cy="8981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009788" y="381001"/>
            <a:ext cx="722452" cy="6288359"/>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5"/>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89016215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a:t>
            </a:r>
            <a:endParaRPr lang="en-GB" dirty="0"/>
          </a:p>
        </p:txBody>
      </p:sp>
      <p:sp>
        <p:nvSpPr>
          <p:cNvPr id="3" name="Content Placeholder 2"/>
          <p:cNvSpPr>
            <a:spLocks noGrp="1"/>
          </p:cNvSpPr>
          <p:nvPr>
            <p:ph idx="1"/>
          </p:nvPr>
        </p:nvSpPr>
        <p:spPr>
          <a:xfrm>
            <a:off x="899592" y="1340768"/>
            <a:ext cx="7772400" cy="2293512"/>
          </a:xfrm>
        </p:spPr>
        <p:txBody>
          <a:bodyPr>
            <a:normAutofit fontScale="40000" lnSpcReduction="20000"/>
          </a:bodyPr>
          <a:lstStyle/>
          <a:p>
            <a:r>
              <a:rPr lang="en-GB" sz="4200" b="1" dirty="0" smtClean="0"/>
              <a:t>Research Project objective</a:t>
            </a:r>
            <a:endParaRPr lang="en-GB" sz="4200" dirty="0" smtClean="0"/>
          </a:p>
          <a:p>
            <a:r>
              <a:rPr lang="en-GB" sz="4200" dirty="0" smtClean="0"/>
              <a:t>Did ecologists labour costs change between pre and post recession.  The case </a:t>
            </a:r>
            <a:r>
              <a:rPr lang="en-GB" sz="4200" smtClean="0"/>
              <a:t>of CCW/NRW?</a:t>
            </a:r>
            <a:endParaRPr lang="en-GB" sz="4200" dirty="0" smtClean="0"/>
          </a:p>
          <a:p>
            <a:pPr marL="912114" lvl="1" indent="-514350">
              <a:buFont typeface="+mj-lt"/>
              <a:buAutoNum type="arabicPeriod"/>
            </a:pPr>
            <a:r>
              <a:rPr lang="en-GB" sz="4200" i="1" dirty="0" smtClean="0">
                <a:solidFill>
                  <a:srgbClr val="92D050"/>
                </a:solidFill>
              </a:rPr>
              <a:t>Perform a T Test on the following data set.</a:t>
            </a:r>
          </a:p>
          <a:p>
            <a:pPr marL="912114" lvl="1" indent="-514350">
              <a:buFont typeface="+mj-lt"/>
              <a:buAutoNum type="arabicPeriod"/>
            </a:pPr>
            <a:r>
              <a:rPr lang="en-GB" sz="4200" i="1" dirty="0" smtClean="0">
                <a:solidFill>
                  <a:srgbClr val="92D050"/>
                </a:solidFill>
              </a:rPr>
              <a:t>What is the Null and alternative hypothesis? </a:t>
            </a:r>
          </a:p>
          <a:p>
            <a:pPr marL="912114" lvl="1" indent="-514350">
              <a:buFont typeface="+mj-lt"/>
              <a:buAutoNum type="arabicPeriod"/>
            </a:pPr>
            <a:r>
              <a:rPr lang="en-GB" sz="4200" i="1" dirty="0" smtClean="0">
                <a:solidFill>
                  <a:srgbClr val="92D050"/>
                </a:solidFill>
              </a:rPr>
              <a:t>Determine using the T Test within 95% and 99% confidence limits, whether the labour costs are significantly different pre and post recession.</a:t>
            </a:r>
          </a:p>
          <a:p>
            <a:pPr marL="912114" lvl="1" indent="-514350">
              <a:buFont typeface="+mj-lt"/>
              <a:buAutoNum type="arabicPeriod"/>
            </a:pPr>
            <a:r>
              <a:rPr lang="en-GB" sz="4200" i="1" dirty="0" smtClean="0">
                <a:solidFill>
                  <a:srgbClr val="92D050"/>
                </a:solidFill>
              </a:rPr>
              <a:t>Interpret the results</a:t>
            </a:r>
          </a:p>
          <a:p>
            <a:endParaRPr lang="en-GB" dirty="0"/>
          </a:p>
        </p:txBody>
      </p:sp>
      <p:graphicFrame>
        <p:nvGraphicFramePr>
          <p:cNvPr id="4" name="Table 3"/>
          <p:cNvGraphicFramePr>
            <a:graphicFrameLocks noGrp="1"/>
          </p:cNvGraphicFramePr>
          <p:nvPr/>
        </p:nvGraphicFramePr>
        <p:xfrm>
          <a:off x="1547664" y="4725144"/>
          <a:ext cx="6840760" cy="2076808"/>
        </p:xfrm>
        <a:graphic>
          <a:graphicData uri="http://schemas.openxmlformats.org/drawingml/2006/table">
            <a:tbl>
              <a:tblPr/>
              <a:tblGrid>
                <a:gridCol w="3426541">
                  <a:extLst>
                    <a:ext uri="{9D8B030D-6E8A-4147-A177-3AD203B41FA5}">
                      <a16:colId xmlns:a16="http://schemas.microsoft.com/office/drawing/2014/main" val="20000"/>
                    </a:ext>
                  </a:extLst>
                </a:gridCol>
                <a:gridCol w="3414219">
                  <a:extLst>
                    <a:ext uri="{9D8B030D-6E8A-4147-A177-3AD203B41FA5}">
                      <a16:colId xmlns:a16="http://schemas.microsoft.com/office/drawing/2014/main" val="20001"/>
                    </a:ext>
                  </a:extLst>
                </a:gridCol>
              </a:tblGrid>
              <a:tr h="0">
                <a:tc>
                  <a:txBody>
                    <a:bodyPr/>
                    <a:lstStyle/>
                    <a:p>
                      <a:pPr>
                        <a:lnSpc>
                          <a:spcPct val="115000"/>
                        </a:lnSpc>
                        <a:spcAft>
                          <a:spcPts val="0"/>
                        </a:spcAft>
                      </a:pPr>
                      <a:r>
                        <a:rPr lang="en-GB" sz="1800" dirty="0">
                          <a:solidFill>
                            <a:srgbClr val="FFC000"/>
                          </a:solidFill>
                          <a:latin typeface="Calibri"/>
                          <a:ea typeface="Calibri"/>
                          <a:cs typeface="Times New Roman"/>
                        </a:rPr>
                        <a:t>Site  pre recession</a:t>
                      </a:r>
                      <a:endParaRPr lang="en-GB" sz="1600" dirty="0">
                        <a:solidFill>
                          <a:srgbClr val="FFC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chemeClr val="accent6">
                              <a:lumMod val="20000"/>
                              <a:lumOff val="80000"/>
                            </a:schemeClr>
                          </a:solidFill>
                          <a:latin typeface="Calibri"/>
                          <a:ea typeface="Calibri"/>
                          <a:cs typeface="Times New Roman"/>
                        </a:rPr>
                        <a:t>Site 2 recession</a:t>
                      </a:r>
                      <a:endParaRPr lang="en-GB" sz="1600" dirty="0">
                        <a:solidFill>
                          <a:schemeClr val="accent6">
                            <a:lumMod val="20000"/>
                            <a:lumOff val="8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nSpc>
                          <a:spcPct val="115000"/>
                        </a:lnSpc>
                        <a:spcAft>
                          <a:spcPts val="0"/>
                        </a:spcAft>
                      </a:pPr>
                      <a:r>
                        <a:rPr lang="en-GB" sz="1800" dirty="0">
                          <a:solidFill>
                            <a:srgbClr val="FFC000"/>
                          </a:solidFill>
                          <a:latin typeface="Calibri"/>
                          <a:ea typeface="Calibri"/>
                          <a:cs typeface="Times New Roman"/>
                        </a:rPr>
                        <a:t>N</a:t>
                      </a:r>
                      <a:r>
                        <a:rPr lang="en-GB" sz="1800" baseline="-25000" dirty="0">
                          <a:solidFill>
                            <a:srgbClr val="FFC000"/>
                          </a:solidFill>
                          <a:latin typeface="Calibri"/>
                          <a:ea typeface="Calibri"/>
                          <a:cs typeface="Times New Roman"/>
                        </a:rPr>
                        <a:t>1 </a:t>
                      </a:r>
                      <a:r>
                        <a:rPr lang="en-GB" sz="1800" dirty="0">
                          <a:solidFill>
                            <a:srgbClr val="FFC000"/>
                          </a:solidFill>
                          <a:latin typeface="Calibri"/>
                          <a:ea typeface="Calibri"/>
                          <a:cs typeface="Times New Roman"/>
                        </a:rPr>
                        <a:t>= 6</a:t>
                      </a:r>
                      <a:endParaRPr lang="en-GB" sz="1600" dirty="0">
                        <a:solidFill>
                          <a:srgbClr val="FFC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chemeClr val="accent6">
                              <a:lumMod val="20000"/>
                              <a:lumOff val="80000"/>
                            </a:schemeClr>
                          </a:solidFill>
                          <a:latin typeface="Calibri"/>
                          <a:ea typeface="Calibri"/>
                          <a:cs typeface="Times New Roman"/>
                        </a:rPr>
                        <a:t>N</a:t>
                      </a:r>
                      <a:r>
                        <a:rPr lang="en-GB" sz="1800" baseline="-25000" dirty="0">
                          <a:solidFill>
                            <a:schemeClr val="accent6">
                              <a:lumMod val="20000"/>
                              <a:lumOff val="80000"/>
                            </a:schemeClr>
                          </a:solidFill>
                          <a:latin typeface="Calibri"/>
                          <a:ea typeface="Calibri"/>
                          <a:cs typeface="Times New Roman"/>
                        </a:rPr>
                        <a:t>2</a:t>
                      </a:r>
                      <a:r>
                        <a:rPr lang="en-GB" sz="1800" dirty="0">
                          <a:solidFill>
                            <a:schemeClr val="accent6">
                              <a:lumMod val="20000"/>
                              <a:lumOff val="80000"/>
                            </a:schemeClr>
                          </a:solidFill>
                          <a:latin typeface="Calibri"/>
                          <a:ea typeface="Calibri"/>
                          <a:cs typeface="Times New Roman"/>
                        </a:rPr>
                        <a:t>=8</a:t>
                      </a:r>
                      <a:endParaRPr lang="en-GB" sz="1600" dirty="0">
                        <a:solidFill>
                          <a:schemeClr val="accent6">
                            <a:lumMod val="20000"/>
                            <a:lumOff val="8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nSpc>
                          <a:spcPct val="115000"/>
                        </a:lnSpc>
                        <a:spcAft>
                          <a:spcPts val="0"/>
                        </a:spcAft>
                      </a:pPr>
                      <a:r>
                        <a:rPr lang="en-GB" sz="1800" dirty="0">
                          <a:solidFill>
                            <a:srgbClr val="FFC000"/>
                          </a:solidFill>
                          <a:latin typeface="Calibri"/>
                          <a:ea typeface="Calibri"/>
                          <a:cs typeface="Times New Roman"/>
                        </a:rPr>
                        <a:t>Mean = 74.8</a:t>
                      </a:r>
                      <a:endParaRPr lang="en-GB" sz="1600" dirty="0">
                        <a:solidFill>
                          <a:srgbClr val="FFC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chemeClr val="accent6">
                              <a:lumMod val="20000"/>
                              <a:lumOff val="80000"/>
                            </a:schemeClr>
                          </a:solidFill>
                          <a:latin typeface="Calibri"/>
                          <a:ea typeface="Calibri"/>
                          <a:cs typeface="Times New Roman"/>
                        </a:rPr>
                        <a:t>Mean = 72.99</a:t>
                      </a:r>
                      <a:endParaRPr lang="en-GB" sz="1600" dirty="0">
                        <a:solidFill>
                          <a:schemeClr val="accent6">
                            <a:lumMod val="20000"/>
                            <a:lumOff val="8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nSpc>
                          <a:spcPct val="115000"/>
                        </a:lnSpc>
                        <a:spcAft>
                          <a:spcPts val="0"/>
                        </a:spcAft>
                      </a:pPr>
                      <a:r>
                        <a:rPr lang="en-GB" sz="1800" dirty="0">
                          <a:solidFill>
                            <a:srgbClr val="FFC000"/>
                          </a:solidFill>
                          <a:latin typeface="Calibri"/>
                          <a:ea typeface="Calibri"/>
                          <a:cs typeface="Times New Roman"/>
                        </a:rPr>
                        <a:t>SD = 1.04</a:t>
                      </a:r>
                      <a:endParaRPr lang="en-GB" sz="1600" dirty="0">
                        <a:solidFill>
                          <a:srgbClr val="FFC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chemeClr val="accent6">
                              <a:lumMod val="20000"/>
                              <a:lumOff val="80000"/>
                            </a:schemeClr>
                          </a:solidFill>
                          <a:latin typeface="Calibri"/>
                          <a:ea typeface="Calibri"/>
                          <a:cs typeface="Times New Roman"/>
                        </a:rPr>
                        <a:t>SD = 1.48</a:t>
                      </a:r>
                      <a:endParaRPr lang="en-GB" sz="1600" dirty="0">
                        <a:solidFill>
                          <a:schemeClr val="accent6">
                            <a:lumMod val="20000"/>
                            <a:lumOff val="8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14936">
                <a:tc>
                  <a:txBody>
                    <a:bodyPr/>
                    <a:lstStyle/>
                    <a:p>
                      <a:pPr>
                        <a:lnSpc>
                          <a:spcPct val="115000"/>
                        </a:lnSpc>
                        <a:spcAft>
                          <a:spcPts val="0"/>
                        </a:spcAft>
                      </a:pPr>
                      <a:r>
                        <a:rPr lang="en-GB" sz="1800" dirty="0">
                          <a:solidFill>
                            <a:srgbClr val="FFC000"/>
                          </a:solidFill>
                          <a:latin typeface="Calibri"/>
                          <a:ea typeface="Calibri"/>
                          <a:cs typeface="Times New Roman"/>
                        </a:rPr>
                        <a:t>SD</a:t>
                      </a:r>
                      <a:r>
                        <a:rPr lang="en-GB" sz="1800" baseline="30000" dirty="0">
                          <a:solidFill>
                            <a:srgbClr val="FFC000"/>
                          </a:solidFill>
                          <a:latin typeface="Calibri"/>
                          <a:ea typeface="Calibri"/>
                          <a:cs typeface="Times New Roman"/>
                        </a:rPr>
                        <a:t>2</a:t>
                      </a:r>
                      <a:r>
                        <a:rPr lang="en-GB" sz="1800" dirty="0">
                          <a:solidFill>
                            <a:srgbClr val="FFC000"/>
                          </a:solidFill>
                          <a:latin typeface="Calibri"/>
                          <a:ea typeface="Calibri"/>
                          <a:cs typeface="Times New Roman"/>
                        </a:rPr>
                        <a:t>=1.08</a:t>
                      </a:r>
                      <a:endParaRPr lang="en-GB" sz="1600" dirty="0">
                        <a:solidFill>
                          <a:srgbClr val="FFC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chemeClr val="accent6">
                              <a:lumMod val="20000"/>
                              <a:lumOff val="80000"/>
                            </a:schemeClr>
                          </a:solidFill>
                          <a:latin typeface="Calibri"/>
                          <a:ea typeface="Calibri"/>
                          <a:cs typeface="Times New Roman"/>
                        </a:rPr>
                        <a:t>SD</a:t>
                      </a:r>
                      <a:r>
                        <a:rPr lang="en-GB" sz="1800" baseline="30000" dirty="0">
                          <a:solidFill>
                            <a:schemeClr val="accent6">
                              <a:lumMod val="20000"/>
                              <a:lumOff val="80000"/>
                            </a:schemeClr>
                          </a:solidFill>
                          <a:latin typeface="Calibri"/>
                          <a:ea typeface="Calibri"/>
                          <a:cs typeface="Times New Roman"/>
                        </a:rPr>
                        <a:t>2</a:t>
                      </a:r>
                      <a:r>
                        <a:rPr lang="en-GB" sz="1800" dirty="0">
                          <a:solidFill>
                            <a:schemeClr val="accent6">
                              <a:lumMod val="20000"/>
                              <a:lumOff val="80000"/>
                            </a:schemeClr>
                          </a:solidFill>
                          <a:latin typeface="Calibri"/>
                          <a:ea typeface="Calibri"/>
                          <a:cs typeface="Times New Roman"/>
                        </a:rPr>
                        <a:t>=2.20</a:t>
                      </a:r>
                      <a:endParaRPr lang="en-GB" sz="1600" dirty="0">
                        <a:solidFill>
                          <a:schemeClr val="accent6">
                            <a:lumMod val="20000"/>
                            <a:lumOff val="8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8129" name="Rectangle 1"/>
          <p:cNvSpPr>
            <a:spLocks noChangeArrowheads="1"/>
          </p:cNvSpPr>
          <p:nvPr/>
        </p:nvSpPr>
        <p:spPr bwMode="auto">
          <a:xfrm>
            <a:off x="1979712" y="4149080"/>
            <a:ext cx="6176499"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effectLst/>
                <a:latin typeface="Calibri" pitchFamily="34" charset="0"/>
                <a:ea typeface="Calibri" pitchFamily="34" charset="0"/>
                <a:cs typeface="Times New Roman" pitchFamily="18" charset="0"/>
              </a:rPr>
              <a:t> Table 1 Labour costs pre and post recession in millions £</a:t>
            </a:r>
            <a:endParaRPr kumimoji="0" lang="en-GB" sz="3200" b="0" i="0" u="none" strike="noStrike" cap="none" normalizeH="0" baseline="0" dirty="0" smtClean="0">
              <a:ln>
                <a:noFill/>
              </a:ln>
              <a:effectLst/>
              <a:latin typeface="Arial" pitchFamily="34" charset="0"/>
              <a:cs typeface="Arial" pitchFamily="34" charset="0"/>
            </a:endParaRPr>
          </a:p>
        </p:txBody>
      </p:sp>
      <p:sp>
        <p:nvSpPr>
          <p:cNvPr id="6" name="Slide Number Placeholder 5"/>
          <p:cNvSpPr>
            <a:spLocks noGrp="1"/>
          </p:cNvSpPr>
          <p:nvPr>
            <p:ph type="sldNum" sz="quarter" idx="12"/>
          </p:nvPr>
        </p:nvSpPr>
        <p:spPr/>
        <p:txBody>
          <a:bodyPr/>
          <a:lstStyle/>
          <a:p>
            <a:pPr>
              <a:defRPr/>
            </a:pPr>
            <a:fld id="{AB9E1835-078E-40A1-8C6A-BF8B97D44ABA}" type="slidenum">
              <a:rPr lang="en-GB" smtClean="0"/>
              <a:pPr>
                <a:defRPr/>
              </a:pPr>
              <a:t>74</a:t>
            </a:fld>
            <a:endParaRPr lang="en-GB"/>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7772400" cy="914400"/>
          </a:xfrm>
        </p:spPr>
        <p:txBody>
          <a:bodyPr/>
          <a:lstStyle/>
          <a:p>
            <a:r>
              <a:rPr lang="en-GB" dirty="0" smtClean="0"/>
              <a:t>Results</a:t>
            </a:r>
            <a:endParaRPr lang="en-GB" dirty="0"/>
          </a:p>
        </p:txBody>
      </p:sp>
      <p:sp>
        <p:nvSpPr>
          <p:cNvPr id="3" name="Content Placeholder 2"/>
          <p:cNvSpPr>
            <a:spLocks noGrp="1"/>
          </p:cNvSpPr>
          <p:nvPr>
            <p:ph idx="1"/>
          </p:nvPr>
        </p:nvSpPr>
        <p:spPr>
          <a:xfrm>
            <a:off x="745232" y="3356992"/>
            <a:ext cx="7211143" cy="3501008"/>
          </a:xfrm>
        </p:spPr>
        <p:txBody>
          <a:bodyPr>
            <a:normAutofit/>
          </a:bodyPr>
          <a:lstStyle/>
          <a:p>
            <a:r>
              <a:rPr lang="en-GB" sz="2100" b="1" dirty="0" smtClean="0"/>
              <a:t>The calculated figure exceeds the tabulated value (2.179 at p=0.05) (14-2=12df) </a:t>
            </a:r>
          </a:p>
          <a:p>
            <a:r>
              <a:rPr lang="en-GB" sz="2100" b="1" dirty="0" smtClean="0">
                <a:solidFill>
                  <a:srgbClr val="FFC000"/>
                </a:solidFill>
              </a:rPr>
              <a:t>Therefore we reject the null hypothesis and conclude there is a statistically significant difference between the means.  </a:t>
            </a:r>
          </a:p>
          <a:p>
            <a:r>
              <a:rPr lang="en-GB" sz="2100" b="1" dirty="0" smtClean="0"/>
              <a:t>Hence the recession did have an impact on . . .  </a:t>
            </a:r>
          </a:p>
          <a:p>
            <a:r>
              <a:rPr lang="en-GB" sz="2100" b="1" dirty="0" smtClean="0">
                <a:solidFill>
                  <a:srgbClr val="FFC000"/>
                </a:solidFill>
              </a:rPr>
              <a:t>However, what does this say about the results? </a:t>
            </a:r>
            <a:r>
              <a:rPr lang="en-GB" sz="2100" b="1" i="1" dirty="0" smtClean="0">
                <a:solidFill>
                  <a:schemeClr val="accent1">
                    <a:lumMod val="75000"/>
                  </a:schemeClr>
                </a:solidFill>
              </a:rPr>
              <a:t>(p=0.01=3.055</a:t>
            </a:r>
            <a:r>
              <a:rPr lang="en-GB" sz="2100" b="1" i="1" dirty="0">
                <a:solidFill>
                  <a:schemeClr val="accent1">
                    <a:lumMod val="75000"/>
                  </a:schemeClr>
                </a:solidFill>
              </a:rPr>
              <a:t>).</a:t>
            </a:r>
            <a:r>
              <a:rPr lang="en-GB" sz="2100" b="1" dirty="0"/>
              <a:t>  </a:t>
            </a:r>
            <a:endParaRPr lang="en-GB" sz="2100" dirty="0" smtClean="0"/>
          </a:p>
          <a:p>
            <a:pPr marL="68580" indent="0" algn="r">
              <a:buNone/>
            </a:pPr>
            <a:r>
              <a:rPr lang="en-GB" sz="1600" i="1" dirty="0" smtClean="0"/>
              <a:t>(Chris House from Fowler et al 1998)</a:t>
            </a:r>
          </a:p>
        </p:txBody>
      </p:sp>
      <p:pic>
        <p:nvPicPr>
          <p:cNvPr id="4" name="Picture 3"/>
          <p:cNvPicPr/>
          <p:nvPr/>
        </p:nvPicPr>
        <p:blipFill>
          <a:blip r:embed="rId2" cstate="print">
            <a:duotone>
              <a:prstClr val="black"/>
              <a:srgbClr val="D9C3A5">
                <a:tint val="50000"/>
                <a:satMod val="180000"/>
              </a:srgbClr>
            </a:duotone>
          </a:blip>
          <a:srcRect/>
          <a:stretch>
            <a:fillRect/>
          </a:stretch>
        </p:blipFill>
        <p:spPr bwMode="auto">
          <a:xfrm rot="16200000">
            <a:off x="4834480" y="-1009942"/>
            <a:ext cx="3023463" cy="5276612"/>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75</a:t>
            </a:fld>
            <a:endParaRPr lang="en-GB"/>
          </a:p>
        </p:txBody>
      </p:sp>
      <p:sp>
        <p:nvSpPr>
          <p:cNvPr id="7" name="Oval 6"/>
          <p:cNvSpPr/>
          <p:nvPr/>
        </p:nvSpPr>
        <p:spPr>
          <a:xfrm>
            <a:off x="4139952" y="2780928"/>
            <a:ext cx="864096" cy="50405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765576"/>
            <a:ext cx="2519408" cy="2519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3030" y="99612"/>
            <a:ext cx="6377940" cy="1293028"/>
          </a:xfrm>
        </p:spPr>
        <p:txBody>
          <a:bodyPr>
            <a:normAutofit fontScale="90000"/>
          </a:bodyPr>
          <a:lstStyle/>
          <a:p>
            <a:r>
              <a:rPr lang="en-GB" dirty="0"/>
              <a:t/>
            </a:r>
            <a:br>
              <a:rPr lang="en-GB" dirty="0"/>
            </a:br>
            <a:r>
              <a:rPr lang="en-GB" dirty="0" smtClean="0"/>
              <a:t>Exercise 2 </a:t>
            </a:r>
            <a:br>
              <a:rPr lang="en-GB" dirty="0" smtClean="0"/>
            </a:br>
            <a:r>
              <a:rPr lang="en-GB" dirty="0" smtClean="0"/>
              <a:t>T Test</a:t>
            </a:r>
            <a:br>
              <a:rPr lang="en-GB" dirty="0" smtClean="0"/>
            </a:br>
            <a:r>
              <a:rPr lang="en-GB" dirty="0" smtClean="0"/>
              <a:t>Sand </a:t>
            </a:r>
            <a:r>
              <a:rPr lang="en-GB" dirty="0"/>
              <a:t>dune</a:t>
            </a:r>
          </a:p>
        </p:txBody>
      </p:sp>
      <p:sp>
        <p:nvSpPr>
          <p:cNvPr id="3" name="Content Placeholder 2"/>
          <p:cNvSpPr>
            <a:spLocks noGrp="1"/>
          </p:cNvSpPr>
          <p:nvPr>
            <p:ph idx="1"/>
          </p:nvPr>
        </p:nvSpPr>
        <p:spPr/>
        <p:txBody>
          <a:bodyPr>
            <a:normAutofit/>
          </a:bodyPr>
          <a:lstStyle/>
          <a:p>
            <a:r>
              <a:rPr lang="en-GB" dirty="0"/>
              <a:t>Does sand grain type influence sand dune angle</a:t>
            </a:r>
            <a:r>
              <a:rPr lang="en-GB" dirty="0" smtClean="0"/>
              <a:t>?</a:t>
            </a:r>
          </a:p>
          <a:p>
            <a:r>
              <a:rPr lang="en-GB" dirty="0" smtClean="0"/>
              <a:t>Go through the exercise in the hand-out</a:t>
            </a:r>
          </a:p>
          <a:p>
            <a:pPr marL="68580" indent="0">
              <a:buNone/>
            </a:pPr>
            <a:endParaRPr lang="en-GB" dirty="0" smtClean="0"/>
          </a:p>
          <a:p>
            <a:endParaRPr lang="en-GB" dirty="0" smtClean="0"/>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76</a:t>
            </a:fld>
            <a:endParaRPr lang="en-GB"/>
          </a:p>
        </p:txBody>
      </p:sp>
      <p:pic>
        <p:nvPicPr>
          <p:cNvPr id="5" name="Picture 4"/>
          <p:cNvPicPr>
            <a:picLocks noChangeAspect="1"/>
          </p:cNvPicPr>
          <p:nvPr/>
        </p:nvPicPr>
        <p:blipFill>
          <a:blip r:embed="rId2"/>
          <a:stretch>
            <a:fillRect/>
          </a:stretch>
        </p:blipFill>
        <p:spPr>
          <a:xfrm>
            <a:off x="2415076" y="3276222"/>
            <a:ext cx="4191000" cy="3143250"/>
          </a:xfrm>
          <a:prstGeom prst="rect">
            <a:avLst/>
          </a:prstGeom>
        </p:spPr>
      </p:pic>
      <p:sp>
        <p:nvSpPr>
          <p:cNvPr id="6" name="Footer Placeholder 5"/>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386308740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Footer Placeholder 3"/>
          <p:cNvSpPr>
            <a:spLocks noGrp="1"/>
          </p:cNvSpPr>
          <p:nvPr>
            <p:ph type="ftr" sz="quarter" idx="11"/>
          </p:nvPr>
        </p:nvSpPr>
        <p:spPr/>
        <p:txBody>
          <a:bodyPr/>
          <a:lstStyle/>
          <a:p>
            <a:pPr>
              <a:defRPr/>
            </a:pPr>
            <a:r>
              <a:rPr lang="en-GB" smtClean="0"/>
              <a:t>Chris House</a:t>
            </a:r>
            <a:endParaRPr lang="en-GB"/>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77</a:t>
            </a:fld>
            <a:endParaRPr lang="en-GB"/>
          </a:p>
        </p:txBody>
      </p:sp>
      <p:pic>
        <p:nvPicPr>
          <p:cNvPr id="6" name="Picture 5"/>
          <p:cNvPicPr>
            <a:picLocks noChangeAspect="1"/>
          </p:cNvPicPr>
          <p:nvPr/>
        </p:nvPicPr>
        <p:blipFill>
          <a:blip r:embed="rId2"/>
          <a:stretch>
            <a:fillRect/>
          </a:stretch>
        </p:blipFill>
        <p:spPr>
          <a:xfrm>
            <a:off x="1691680" y="44624"/>
            <a:ext cx="6638494" cy="6813376"/>
          </a:xfrm>
          <a:prstGeom prst="rect">
            <a:avLst/>
          </a:prstGeom>
        </p:spPr>
      </p:pic>
    </p:spTree>
    <p:extLst>
      <p:ext uri="{BB962C8B-B14F-4D97-AF65-F5344CB8AC3E}">
        <p14:creationId xmlns:p14="http://schemas.microsoft.com/office/powerpoint/2010/main" val="14080055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Sand Dune</a:t>
            </a:r>
            <a:endParaRPr lang="en-GB" dirty="0"/>
          </a:p>
        </p:txBody>
      </p:sp>
      <p:sp>
        <p:nvSpPr>
          <p:cNvPr id="3" name="Content Placeholder 2"/>
          <p:cNvSpPr>
            <a:spLocks noGrp="1"/>
          </p:cNvSpPr>
          <p:nvPr>
            <p:ph idx="1"/>
          </p:nvPr>
        </p:nvSpPr>
        <p:spPr>
          <a:xfrm>
            <a:off x="395536" y="1783560"/>
            <a:ext cx="3816424" cy="4572000"/>
          </a:xfrm>
        </p:spPr>
        <p:txBody>
          <a:bodyPr>
            <a:normAutofit/>
          </a:bodyPr>
          <a:lstStyle/>
          <a:p>
            <a:r>
              <a:rPr lang="en-GB" dirty="0">
                <a:solidFill>
                  <a:srgbClr val="FFFF00"/>
                </a:solidFill>
              </a:rPr>
              <a:t>Ottawa  </a:t>
            </a:r>
          </a:p>
          <a:p>
            <a:pPr lvl="1"/>
            <a:r>
              <a:rPr lang="en-GB" dirty="0">
                <a:solidFill>
                  <a:srgbClr val="FFFF00"/>
                </a:solidFill>
              </a:rPr>
              <a:t>Mean = 32.6</a:t>
            </a:r>
          </a:p>
          <a:p>
            <a:pPr lvl="1"/>
            <a:r>
              <a:rPr lang="en-GB" dirty="0">
                <a:solidFill>
                  <a:srgbClr val="FFFF00"/>
                </a:solidFill>
              </a:rPr>
              <a:t>S2 (variance) =0.102</a:t>
            </a:r>
          </a:p>
          <a:p>
            <a:r>
              <a:rPr lang="en-GB" dirty="0">
                <a:solidFill>
                  <a:srgbClr val="FFFF00"/>
                </a:solidFill>
              </a:rPr>
              <a:t>Beach</a:t>
            </a:r>
          </a:p>
          <a:p>
            <a:pPr lvl="1"/>
            <a:r>
              <a:rPr lang="en-GB" dirty="0">
                <a:solidFill>
                  <a:srgbClr val="FFFF00"/>
                </a:solidFill>
              </a:rPr>
              <a:t>Mean 35.1 </a:t>
            </a:r>
          </a:p>
          <a:p>
            <a:pPr lvl="1"/>
            <a:r>
              <a:rPr lang="en-GB" dirty="0">
                <a:solidFill>
                  <a:srgbClr val="FFFF00"/>
                </a:solidFill>
              </a:rPr>
              <a:t>S2 (variance) =0.303</a:t>
            </a:r>
          </a:p>
          <a:p>
            <a:r>
              <a:rPr lang="en-GB" dirty="0">
                <a:solidFill>
                  <a:srgbClr val="FFFF00"/>
                </a:solidFill>
              </a:rPr>
              <a:t>T Test </a:t>
            </a:r>
            <a:r>
              <a:rPr lang="en-GB" dirty="0" smtClean="0">
                <a:solidFill>
                  <a:srgbClr val="FFFF00"/>
                </a:solidFill>
              </a:rPr>
              <a:t>12.5</a:t>
            </a:r>
          </a:p>
          <a:p>
            <a:r>
              <a:rPr lang="en-GB" dirty="0" err="1" smtClean="0">
                <a:solidFill>
                  <a:srgbClr val="FFFF00"/>
                </a:solidFill>
                <a:hlinkClick r:id="rId2"/>
              </a:rPr>
              <a:t>Ttest</a:t>
            </a:r>
            <a:r>
              <a:rPr lang="en-GB" smtClean="0">
                <a:solidFill>
                  <a:srgbClr val="FFFF00"/>
                </a:solidFill>
                <a:hlinkClick r:id="rId2"/>
              </a:rPr>
              <a:t> 10 mins video how to use Excel</a:t>
            </a:r>
            <a:endParaRPr lang="en-GB" dirty="0">
              <a:solidFill>
                <a:srgbClr val="FFFF00"/>
              </a:solidFill>
            </a:endParaRP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78</a:t>
            </a:fld>
            <a:endParaRPr lang="en-GB"/>
          </a:p>
        </p:txBody>
      </p:sp>
      <p:pic>
        <p:nvPicPr>
          <p:cNvPr id="7170" name="Picture 2"/>
          <p:cNvPicPr>
            <a:picLocks noChangeAspect="1" noChangeArrowheads="1"/>
          </p:cNvPicPr>
          <p:nvPr/>
        </p:nvPicPr>
        <p:blipFill>
          <a:blip r:embed="rId3" cstate="print">
            <a:lum bright="-20000" contrast="-40000"/>
            <a:extLst>
              <a:ext uri="{28A0092B-C50C-407E-A947-70E740481C1C}">
                <a14:useLocalDpi xmlns:a14="http://schemas.microsoft.com/office/drawing/2010/main" val="0"/>
              </a:ext>
            </a:extLst>
          </a:blip>
          <a:srcRect/>
          <a:stretch>
            <a:fillRect/>
          </a:stretch>
        </p:blipFill>
        <p:spPr bwMode="auto">
          <a:xfrm>
            <a:off x="4283968" y="0"/>
            <a:ext cx="4860032" cy="686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280039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 Test Excel</a:t>
            </a:r>
            <a:endParaRPr lang="en-GB" dirty="0"/>
          </a:p>
        </p:txBody>
      </p:sp>
      <p:sp>
        <p:nvSpPr>
          <p:cNvPr id="3" name="Content Placeholder 2"/>
          <p:cNvSpPr>
            <a:spLocks noGrp="1"/>
          </p:cNvSpPr>
          <p:nvPr>
            <p:ph idx="1"/>
          </p:nvPr>
        </p:nvSpPr>
        <p:spPr>
          <a:xfrm>
            <a:off x="962067" y="1556792"/>
            <a:ext cx="7772400" cy="4572000"/>
          </a:xfrm>
        </p:spPr>
        <p:txBody>
          <a:bodyPr>
            <a:normAutofit fontScale="92500"/>
          </a:bodyPr>
          <a:lstStyle/>
          <a:p>
            <a:r>
              <a:rPr lang="en-GB" dirty="0" smtClean="0"/>
              <a:t>Data and choice Data analysis (may need to upload it </a:t>
            </a:r>
          </a:p>
          <a:p>
            <a:endParaRPr lang="en-GB" dirty="0" smtClean="0"/>
          </a:p>
          <a:p>
            <a:r>
              <a:rPr lang="en-GB" dirty="0" smtClean="0"/>
              <a:t>If more than 30 do Z Test</a:t>
            </a:r>
          </a:p>
          <a:p>
            <a:endParaRPr lang="en-GB" dirty="0" smtClean="0"/>
          </a:p>
          <a:p>
            <a:endParaRPr lang="en-GB" dirty="0"/>
          </a:p>
          <a:p>
            <a:r>
              <a:rPr lang="en-GB" dirty="0" smtClean="0"/>
              <a:t>For most choice option 3 (unmatched 2 tailed) </a:t>
            </a:r>
          </a:p>
          <a:p>
            <a:pPr lvl="1"/>
            <a:r>
              <a:rPr lang="en-GB" dirty="0" smtClean="0"/>
              <a:t>t-Test</a:t>
            </a:r>
            <a:r>
              <a:rPr lang="en-GB" dirty="0"/>
              <a:t>: Two-Sample Assuming Unequal </a:t>
            </a:r>
            <a:r>
              <a:rPr lang="en-GB" dirty="0" smtClean="0"/>
              <a:t>Variances</a:t>
            </a:r>
          </a:p>
          <a:p>
            <a:pPr marL="68580" indent="0">
              <a:buNone/>
            </a:pPr>
            <a:r>
              <a:rPr lang="en-GB" dirty="0"/>
              <a:t>		</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79</a:t>
            </a:fld>
            <a:endParaRPr lang="en-GB"/>
          </a:p>
        </p:txBody>
      </p:sp>
      <p:pic>
        <p:nvPicPr>
          <p:cNvPr id="5" name="Picture 4"/>
          <p:cNvPicPr>
            <a:picLocks noChangeAspect="1"/>
          </p:cNvPicPr>
          <p:nvPr/>
        </p:nvPicPr>
        <p:blipFill>
          <a:blip r:embed="rId2"/>
          <a:stretch>
            <a:fillRect/>
          </a:stretch>
        </p:blipFill>
        <p:spPr>
          <a:xfrm>
            <a:off x="467544" y="2708920"/>
            <a:ext cx="8314590" cy="1031212"/>
          </a:xfrm>
          <a:prstGeom prst="rect">
            <a:avLst/>
          </a:prstGeom>
        </p:spPr>
      </p:pic>
      <p:sp>
        <p:nvSpPr>
          <p:cNvPr id="6" name="Oval 5"/>
          <p:cNvSpPr/>
          <p:nvPr/>
        </p:nvSpPr>
        <p:spPr>
          <a:xfrm>
            <a:off x="467544" y="2564904"/>
            <a:ext cx="446856"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7884368" y="2816932"/>
            <a:ext cx="897765"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622665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Excel</a:t>
            </a:r>
            <a:endParaRPr lang="en-GB" dirty="0"/>
          </a:p>
        </p:txBody>
      </p:sp>
      <p:sp>
        <p:nvSpPr>
          <p:cNvPr id="3" name="Content Placeholder 2"/>
          <p:cNvSpPr>
            <a:spLocks noGrp="1"/>
          </p:cNvSpPr>
          <p:nvPr>
            <p:ph idx="1"/>
          </p:nvPr>
        </p:nvSpPr>
        <p:spPr/>
        <p:txBody>
          <a:bodyPr/>
          <a:lstStyle/>
          <a:p>
            <a:r>
              <a:rPr lang="en-GB" dirty="0" smtClean="0"/>
              <a:t>Input your data and look for patterns in the means.</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80</a:t>
            </a:fld>
            <a:endParaRPr lang="en-GB"/>
          </a:p>
        </p:txBody>
      </p:sp>
      <p:pic>
        <p:nvPicPr>
          <p:cNvPr id="5" name="Picture 4"/>
          <p:cNvPicPr>
            <a:picLocks noChangeAspect="1"/>
          </p:cNvPicPr>
          <p:nvPr/>
        </p:nvPicPr>
        <p:blipFill>
          <a:blip r:embed="rId3"/>
          <a:stretch>
            <a:fillRect/>
          </a:stretch>
        </p:blipFill>
        <p:spPr>
          <a:xfrm>
            <a:off x="482963" y="2888283"/>
            <a:ext cx="8635273" cy="3528392"/>
          </a:xfrm>
          <a:prstGeom prst="rect">
            <a:avLst/>
          </a:prstGeom>
        </p:spPr>
      </p:pic>
      <p:cxnSp>
        <p:nvCxnSpPr>
          <p:cNvPr id="9" name="Straight Arrow Connector 8"/>
          <p:cNvCxnSpPr/>
          <p:nvPr/>
        </p:nvCxnSpPr>
        <p:spPr>
          <a:xfrm>
            <a:off x="2627784" y="2564904"/>
            <a:ext cx="1224136" cy="1368152"/>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11" name="Straight Connector 10"/>
          <p:cNvCxnSpPr/>
          <p:nvPr/>
        </p:nvCxnSpPr>
        <p:spPr>
          <a:xfrm>
            <a:off x="4860032" y="5854047"/>
            <a:ext cx="2880320" cy="0"/>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142585717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Excel</a:t>
            </a:r>
            <a:endParaRPr lang="en-GB" dirty="0"/>
          </a:p>
        </p:txBody>
      </p:sp>
      <p:sp>
        <p:nvSpPr>
          <p:cNvPr id="3" name="Content Placeholder 2"/>
          <p:cNvSpPr>
            <a:spLocks noGrp="1"/>
          </p:cNvSpPr>
          <p:nvPr>
            <p:ph idx="1"/>
          </p:nvPr>
        </p:nvSpPr>
        <p:spPr/>
        <p:txBody>
          <a:bodyPr/>
          <a:lstStyle/>
          <a:p>
            <a:r>
              <a:rPr lang="en-GB" dirty="0"/>
              <a:t>Select 2 data sets</a:t>
            </a:r>
          </a:p>
          <a:p>
            <a:r>
              <a:rPr lang="en-GB" dirty="0"/>
              <a:t>Alpha 0.05 is the p</a:t>
            </a:r>
          </a:p>
          <a:p>
            <a:r>
              <a:rPr lang="en-GB" dirty="0"/>
              <a:t>New work book</a:t>
            </a: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81</a:t>
            </a:fld>
            <a:endParaRPr lang="en-GB"/>
          </a:p>
        </p:txBody>
      </p:sp>
      <p:pic>
        <p:nvPicPr>
          <p:cNvPr id="5" name="Picture 4"/>
          <p:cNvPicPr>
            <a:picLocks noChangeAspect="1"/>
          </p:cNvPicPr>
          <p:nvPr/>
        </p:nvPicPr>
        <p:blipFill>
          <a:blip r:embed="rId2"/>
          <a:stretch>
            <a:fillRect/>
          </a:stretch>
        </p:blipFill>
        <p:spPr>
          <a:xfrm>
            <a:off x="4828389" y="1628800"/>
            <a:ext cx="3962400" cy="2657475"/>
          </a:xfrm>
          <a:prstGeom prst="rect">
            <a:avLst/>
          </a:prstGeom>
        </p:spPr>
      </p:pic>
    </p:spTree>
    <p:extLst>
      <p:ext uri="{BB962C8B-B14F-4D97-AF65-F5344CB8AC3E}">
        <p14:creationId xmlns:p14="http://schemas.microsoft.com/office/powerpoint/2010/main" val="31981380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Excel</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82</a:t>
            </a:fld>
            <a:endParaRPr lang="en-GB"/>
          </a:p>
        </p:txBody>
      </p:sp>
      <p:pic>
        <p:nvPicPr>
          <p:cNvPr id="5" name="Picture 4"/>
          <p:cNvPicPr>
            <a:picLocks noChangeAspect="1"/>
          </p:cNvPicPr>
          <p:nvPr/>
        </p:nvPicPr>
        <p:blipFill>
          <a:blip r:embed="rId2"/>
          <a:stretch>
            <a:fillRect/>
          </a:stretch>
        </p:blipFill>
        <p:spPr>
          <a:xfrm>
            <a:off x="1043608" y="1803236"/>
            <a:ext cx="7247274" cy="4725419"/>
          </a:xfrm>
          <a:prstGeom prst="rect">
            <a:avLst/>
          </a:prstGeom>
        </p:spPr>
      </p:pic>
    </p:spTree>
    <p:extLst>
      <p:ext uri="{BB962C8B-B14F-4D97-AF65-F5344CB8AC3E}">
        <p14:creationId xmlns:p14="http://schemas.microsoft.com/office/powerpoint/2010/main" val="325646856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Nonparametric </a:t>
            </a:r>
            <a:br>
              <a:rPr lang="en-GB" dirty="0" smtClean="0"/>
            </a:br>
            <a:r>
              <a:rPr lang="en-GB" sz="2400" dirty="0" smtClean="0"/>
              <a:t>Differences between samples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Mann-Whitney U test </a:t>
            </a:r>
            <a:r>
              <a:rPr lang="en-GB" dirty="0" err="1" smtClean="0"/>
              <a:t>nonpara</a:t>
            </a:r>
            <a:r>
              <a:rPr lang="en-GB" dirty="0" smtClean="0"/>
              <a:t>. Equivalent of the T Test</a:t>
            </a:r>
          </a:p>
          <a:p>
            <a:r>
              <a:rPr lang="en-GB" dirty="0" smtClean="0">
                <a:solidFill>
                  <a:srgbClr val="FFC000"/>
                </a:solidFill>
              </a:rPr>
              <a:t>Can be applied to ND but is less powerful than T Test</a:t>
            </a:r>
          </a:p>
          <a:p>
            <a:r>
              <a:rPr lang="en-GB" dirty="0" smtClean="0"/>
              <a:t>Median rather than Mean measure of Central T</a:t>
            </a:r>
          </a:p>
          <a:p>
            <a:r>
              <a:rPr lang="en-GB" dirty="0" smtClean="0">
                <a:solidFill>
                  <a:srgbClr val="FFC000"/>
                </a:solidFill>
              </a:rPr>
              <a:t>Ranked (ordinal) (looses info.) Unmatched</a:t>
            </a:r>
          </a:p>
          <a:p>
            <a:r>
              <a:rPr lang="en-GB" dirty="0" smtClean="0"/>
              <a:t>Stage 1 rank data (ranked value) of BOTH samples in a single list</a:t>
            </a:r>
          </a:p>
          <a:p>
            <a:r>
              <a:rPr lang="en-GB" dirty="0" smtClean="0">
                <a:solidFill>
                  <a:srgbClr val="FFC000"/>
                </a:solidFill>
              </a:rPr>
              <a:t>Calculate the U value (refer to handout p.75)</a:t>
            </a:r>
          </a:p>
          <a:p>
            <a:r>
              <a:rPr lang="en-GB" dirty="0" smtClean="0"/>
              <a:t>Which ever U value is LOWER is compared to the tabulated value</a:t>
            </a:r>
          </a:p>
          <a:p>
            <a:r>
              <a:rPr lang="en-GB" dirty="0" smtClean="0">
                <a:solidFill>
                  <a:srgbClr val="FFC000"/>
                </a:solidFill>
              </a:rPr>
              <a:t>Sample sizes do not need to be equal</a:t>
            </a:r>
          </a:p>
          <a:p>
            <a:r>
              <a:rPr lang="en-GB" dirty="0" smtClean="0"/>
              <a:t>Go through worked example </a:t>
            </a:r>
          </a:p>
          <a:p>
            <a:r>
              <a:rPr lang="en-GB" dirty="0" smtClean="0">
                <a:solidFill>
                  <a:srgbClr val="FFC000"/>
                </a:solidFill>
              </a:rPr>
              <a:t>Smaller the U score the smaller the probability (i.e. opposite to T Test)</a:t>
            </a:r>
          </a:p>
        </p:txBody>
      </p:sp>
    </p:spTree>
    <p:extLst>
      <p:ext uri="{BB962C8B-B14F-4D97-AF65-F5344CB8AC3E}">
        <p14:creationId xmlns:p14="http://schemas.microsoft.com/office/powerpoint/2010/main" val="2788003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3034680" cy="3946450"/>
          </a:xfrm>
        </p:spPr>
        <p:txBody>
          <a:bodyPr/>
          <a:lstStyle/>
          <a:p>
            <a:r>
              <a:rPr lang="en-GB" dirty="0" smtClean="0"/>
              <a:t>Mann-Whitney U Stage 1</a:t>
            </a:r>
            <a:endParaRPr lang="en-GB" dirty="0"/>
          </a:p>
        </p:txBody>
      </p:sp>
      <p:pic>
        <p:nvPicPr>
          <p:cNvPr id="82946" name="Picture 2"/>
          <p:cNvPicPr>
            <a:picLocks noGrp="1" noChangeAspect="1" noChangeArrowheads="1"/>
          </p:cNvPicPr>
          <p:nvPr>
            <p:ph idx="1"/>
          </p:nvPr>
        </p:nvPicPr>
        <p:blipFill>
          <a:blip r:embed="rId2"/>
          <a:srcRect/>
          <a:stretch>
            <a:fillRect/>
          </a:stretch>
        </p:blipFill>
        <p:spPr bwMode="auto">
          <a:xfrm>
            <a:off x="3808924" y="260648"/>
            <a:ext cx="4931550" cy="6336704"/>
          </a:xfrm>
          <a:prstGeom prst="rect">
            <a:avLst/>
          </a:prstGeom>
          <a:noFill/>
          <a:ln w="9525">
            <a:noFill/>
            <a:miter lim="800000"/>
            <a:headEnd/>
            <a:tailEnd/>
          </a:ln>
        </p:spPr>
      </p:pic>
      <p:cxnSp>
        <p:nvCxnSpPr>
          <p:cNvPr id="4" name="Straight Connector 3"/>
          <p:cNvCxnSpPr/>
          <p:nvPr/>
        </p:nvCxnSpPr>
        <p:spPr>
          <a:xfrm>
            <a:off x="4139952" y="4725144"/>
            <a:ext cx="2736304" cy="7200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4860032" y="5013176"/>
            <a:ext cx="864096" cy="50405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10713870"/>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908720"/>
            <a:ext cx="2592288" cy="1143000"/>
          </a:xfrm>
        </p:spPr>
        <p:txBody>
          <a:bodyPr>
            <a:normAutofit fontScale="90000"/>
          </a:bodyPr>
          <a:lstStyle/>
          <a:p>
            <a:r>
              <a:rPr lang="en-GB" dirty="0" smtClean="0"/>
              <a:t>Tied Ranks</a:t>
            </a:r>
            <a:br>
              <a:rPr lang="en-GB" dirty="0" smtClean="0"/>
            </a:br>
            <a:r>
              <a:rPr lang="en-GB" dirty="0" smtClean="0"/>
              <a:t/>
            </a:r>
            <a:br>
              <a:rPr lang="en-GB" dirty="0" smtClean="0"/>
            </a:br>
            <a:endParaRPr lang="en-GB" dirty="0">
              <a:solidFill>
                <a:schemeClr val="tx1"/>
              </a:solidFill>
            </a:endParaRPr>
          </a:p>
        </p:txBody>
      </p:sp>
      <p:pic>
        <p:nvPicPr>
          <p:cNvPr id="78850" name="Picture 2"/>
          <p:cNvPicPr>
            <a:picLocks noGrp="1" noChangeAspect="1" noChangeArrowheads="1"/>
          </p:cNvPicPr>
          <p:nvPr>
            <p:ph idx="1"/>
          </p:nvPr>
        </p:nvPicPr>
        <p:blipFill>
          <a:blip r:embed="rId2"/>
          <a:srcRect/>
          <a:stretch>
            <a:fillRect/>
          </a:stretch>
        </p:blipFill>
        <p:spPr bwMode="auto">
          <a:xfrm>
            <a:off x="3491881" y="0"/>
            <a:ext cx="5652120" cy="6846877"/>
          </a:xfrm>
          <a:prstGeom prst="rect">
            <a:avLst/>
          </a:prstGeom>
          <a:noFill/>
          <a:ln w="9525">
            <a:noFill/>
            <a:miter lim="800000"/>
            <a:headEnd/>
            <a:tailEnd/>
          </a:ln>
        </p:spPr>
      </p:pic>
      <p:cxnSp>
        <p:nvCxnSpPr>
          <p:cNvPr id="4" name="Straight Connector 3"/>
          <p:cNvCxnSpPr/>
          <p:nvPr/>
        </p:nvCxnSpPr>
        <p:spPr>
          <a:xfrm flipV="1">
            <a:off x="5436096" y="2204864"/>
            <a:ext cx="1656184" cy="7200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5436096" y="2924944"/>
            <a:ext cx="1656184" cy="7200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51520" y="1628800"/>
            <a:ext cx="3168352" cy="400110"/>
          </a:xfrm>
          <a:prstGeom prst="rect">
            <a:avLst/>
          </a:prstGeom>
          <a:noFill/>
        </p:spPr>
        <p:txBody>
          <a:bodyPr wrap="square" rtlCol="0">
            <a:spAutoFit/>
          </a:bodyPr>
          <a:lstStyle/>
          <a:p>
            <a:r>
              <a:rPr lang="en-GB" sz="2000" dirty="0" smtClean="0"/>
              <a:t>7+8+9+10+11+12/6=</a:t>
            </a:r>
            <a:r>
              <a:rPr lang="en-GB" sz="2000" dirty="0" smtClean="0">
                <a:solidFill>
                  <a:srgbClr val="FF0000"/>
                </a:solidFill>
              </a:rPr>
              <a:t>9.5</a:t>
            </a:r>
            <a:endParaRPr lang="en-GB" sz="2000" dirty="0">
              <a:solidFill>
                <a:srgbClr val="FF0000"/>
              </a:solidFill>
            </a:endParaRPr>
          </a:p>
        </p:txBody>
      </p:sp>
      <p:cxnSp>
        <p:nvCxnSpPr>
          <p:cNvPr id="5" name="Straight Connector 4"/>
          <p:cNvCxnSpPr/>
          <p:nvPr/>
        </p:nvCxnSpPr>
        <p:spPr>
          <a:xfrm>
            <a:off x="5868144" y="1277887"/>
            <a:ext cx="432048" cy="0"/>
          </a:xfrm>
          <a:prstGeom prst="line">
            <a:avLst/>
          </a:prstGeom>
          <a:ln w="28575"/>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7178" y="8620"/>
            <a:ext cx="2736304" cy="3240360"/>
          </a:xfrm>
        </p:spPr>
        <p:txBody>
          <a:bodyPr>
            <a:normAutofit/>
          </a:bodyPr>
          <a:lstStyle/>
          <a:p>
            <a:r>
              <a:rPr lang="en-GB" dirty="0" smtClean="0"/>
              <a:t>Worked Example Stage 2</a:t>
            </a:r>
            <a:endParaRPr lang="en-GB" dirty="0"/>
          </a:p>
        </p:txBody>
      </p:sp>
      <p:pic>
        <p:nvPicPr>
          <p:cNvPr id="81922" name="Picture 2"/>
          <p:cNvPicPr>
            <a:picLocks noGrp="1" noChangeAspect="1" noChangeArrowheads="1"/>
          </p:cNvPicPr>
          <p:nvPr>
            <p:ph idx="1"/>
          </p:nvPr>
        </p:nvPicPr>
        <p:blipFill>
          <a:blip r:embed="rId2"/>
          <a:srcRect/>
          <a:stretch>
            <a:fillRect/>
          </a:stretch>
        </p:blipFill>
        <p:spPr bwMode="auto">
          <a:xfrm>
            <a:off x="4211960" y="0"/>
            <a:ext cx="4932040" cy="6818230"/>
          </a:xfrm>
          <a:prstGeom prst="rect">
            <a:avLst/>
          </a:prstGeom>
          <a:noFill/>
          <a:ln w="9525">
            <a:noFill/>
            <a:miter lim="800000"/>
            <a:headEnd/>
            <a:tailEnd/>
          </a:ln>
        </p:spPr>
      </p:pic>
      <p:sp>
        <p:nvSpPr>
          <p:cNvPr id="4" name="Oval 3"/>
          <p:cNvSpPr/>
          <p:nvPr/>
        </p:nvSpPr>
        <p:spPr>
          <a:xfrm>
            <a:off x="8460432" y="2132856"/>
            <a:ext cx="360040"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Arrow Connector 5"/>
          <p:cNvCxnSpPr/>
          <p:nvPr/>
        </p:nvCxnSpPr>
        <p:spPr>
          <a:xfrm flipV="1">
            <a:off x="3347864" y="1628800"/>
            <a:ext cx="1512168" cy="172819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083362" y="3429000"/>
            <a:ext cx="2160240" cy="1323439"/>
          </a:xfrm>
          <a:prstGeom prst="rect">
            <a:avLst/>
          </a:prstGeom>
          <a:noFill/>
        </p:spPr>
        <p:txBody>
          <a:bodyPr wrap="square" rtlCol="0">
            <a:spAutoFit/>
          </a:bodyPr>
          <a:lstStyle/>
          <a:p>
            <a:r>
              <a:rPr lang="en-GB" sz="2000" dirty="0" smtClean="0">
                <a:latin typeface="Calibri" pitchFamily="34" charset="0"/>
                <a:cs typeface="Calibri" pitchFamily="34" charset="0"/>
              </a:rPr>
              <a:t>Whole data set.  Polluted and cleaned in rank order</a:t>
            </a:r>
            <a:endParaRPr lang="en-GB" sz="2000" dirty="0">
              <a:latin typeface="Calibri" pitchFamily="34" charset="0"/>
              <a:cs typeface="Calibri" pitchFamily="34" charset="0"/>
            </a:endParaRPr>
          </a:p>
        </p:txBody>
      </p:sp>
      <p:sp>
        <p:nvSpPr>
          <p:cNvPr id="3" name="TextBox 2"/>
          <p:cNvSpPr txBox="1"/>
          <p:nvPr/>
        </p:nvSpPr>
        <p:spPr>
          <a:xfrm>
            <a:off x="611560" y="1916832"/>
            <a:ext cx="1512168" cy="1754326"/>
          </a:xfrm>
          <a:prstGeom prst="rect">
            <a:avLst/>
          </a:prstGeom>
          <a:noFill/>
        </p:spPr>
        <p:txBody>
          <a:bodyPr wrap="square" rtlCol="0">
            <a:spAutoFit/>
          </a:bodyPr>
          <a:lstStyle/>
          <a:p>
            <a:r>
              <a:rPr lang="en-GB" dirty="0" smtClean="0">
                <a:solidFill>
                  <a:srgbClr val="FFC000"/>
                </a:solidFill>
              </a:rPr>
              <a:t>Tree condition based on a qualitative measure of leaf ‘health’</a:t>
            </a:r>
            <a:endParaRPr lang="en-GB" dirty="0">
              <a:solidFill>
                <a:srgbClr val="FFC000"/>
              </a:solidFill>
            </a:endParaRP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3</a:t>
            </a:r>
            <a:endParaRPr lang="en-GB" dirty="0"/>
          </a:p>
        </p:txBody>
      </p:sp>
      <p:pic>
        <p:nvPicPr>
          <p:cNvPr id="79874" name="Picture 2"/>
          <p:cNvPicPr>
            <a:picLocks noGrp="1" noChangeAspect="1" noChangeArrowheads="1"/>
          </p:cNvPicPr>
          <p:nvPr>
            <p:ph idx="1"/>
          </p:nvPr>
        </p:nvPicPr>
        <p:blipFill>
          <a:blip r:embed="rId2"/>
          <a:srcRect/>
          <a:stretch>
            <a:fillRect/>
          </a:stretch>
        </p:blipFill>
        <p:spPr bwMode="auto">
          <a:xfrm>
            <a:off x="248780" y="1313247"/>
            <a:ext cx="8643700" cy="5284105"/>
          </a:xfrm>
          <a:prstGeom prst="rect">
            <a:avLst/>
          </a:prstGeom>
          <a:noFill/>
          <a:ln w="9525">
            <a:noFill/>
            <a:miter lim="800000"/>
            <a:headEnd/>
            <a:tailEnd/>
          </a:ln>
        </p:spPr>
      </p:pic>
      <p:cxnSp>
        <p:nvCxnSpPr>
          <p:cNvPr id="4" name="Straight Connector 3"/>
          <p:cNvCxnSpPr/>
          <p:nvPr/>
        </p:nvCxnSpPr>
        <p:spPr>
          <a:xfrm>
            <a:off x="1115616" y="5517232"/>
            <a:ext cx="2088232" cy="0"/>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Tabulated Score</a:t>
            </a:r>
            <a:endParaRPr lang="en-GB" dirty="0"/>
          </a:p>
        </p:txBody>
      </p:sp>
      <p:pic>
        <p:nvPicPr>
          <p:cNvPr id="80898" name="Picture 2"/>
          <p:cNvPicPr>
            <a:picLocks noGrp="1" noChangeAspect="1" noChangeArrowheads="1"/>
          </p:cNvPicPr>
          <p:nvPr>
            <p:ph sz="half" idx="1"/>
          </p:nvPr>
        </p:nvPicPr>
        <p:blipFill>
          <a:blip r:embed="rId2"/>
          <a:stretch>
            <a:fillRect/>
          </a:stretch>
        </p:blipFill>
        <p:spPr bwMode="auto">
          <a:xfrm>
            <a:off x="251520" y="1772816"/>
            <a:ext cx="5498271" cy="4320480"/>
          </a:xfrm>
          <a:prstGeom prst="rect">
            <a:avLst/>
          </a:prstGeom>
          <a:noFill/>
          <a:ln w="9525">
            <a:noFill/>
            <a:miter lim="800000"/>
            <a:headEnd/>
            <a:tailEnd/>
          </a:ln>
        </p:spPr>
      </p:pic>
      <p:sp>
        <p:nvSpPr>
          <p:cNvPr id="5" name="Content Placeholder 4"/>
          <p:cNvSpPr>
            <a:spLocks noGrp="1"/>
          </p:cNvSpPr>
          <p:nvPr>
            <p:ph sz="half" idx="2"/>
          </p:nvPr>
        </p:nvSpPr>
        <p:spPr>
          <a:xfrm>
            <a:off x="5796136" y="1600200"/>
            <a:ext cx="2890664" cy="4525963"/>
          </a:xfrm>
        </p:spPr>
        <p:txBody>
          <a:bodyPr>
            <a:normAutofit fontScale="85000" lnSpcReduction="10000"/>
          </a:bodyPr>
          <a:lstStyle/>
          <a:p>
            <a:r>
              <a:rPr lang="en-GB" dirty="0" smtClean="0"/>
              <a:t>Calculated value (21) is between the tab. Value (23 =  0.05, 16=0.01)</a:t>
            </a:r>
          </a:p>
          <a:p>
            <a:pPr>
              <a:buNone/>
            </a:pPr>
            <a:endParaRPr lang="en-GB" dirty="0" smtClean="0"/>
          </a:p>
          <a:p>
            <a:r>
              <a:rPr lang="en-GB" dirty="0" smtClean="0"/>
              <a:t>There is a significant difference(P&lt;0.05) in the condition of trees</a:t>
            </a:r>
          </a:p>
          <a:p>
            <a:pPr>
              <a:buNone/>
            </a:pPr>
            <a:endParaRPr lang="en-GB" dirty="0" smtClean="0"/>
          </a:p>
          <a:p>
            <a:r>
              <a:rPr lang="en-GB" dirty="0" smtClean="0"/>
              <a:t>i.e. Reject null</a:t>
            </a:r>
          </a:p>
          <a:p>
            <a:endParaRPr lang="en-GB" dirty="0"/>
          </a:p>
        </p:txBody>
      </p:sp>
      <p:sp>
        <p:nvSpPr>
          <p:cNvPr id="6" name="Oval 5"/>
          <p:cNvSpPr/>
          <p:nvPr/>
        </p:nvSpPr>
        <p:spPr>
          <a:xfrm>
            <a:off x="3707904" y="2780928"/>
            <a:ext cx="648072" cy="25922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Arrow Connector 7"/>
          <p:cNvCxnSpPr/>
          <p:nvPr/>
        </p:nvCxnSpPr>
        <p:spPr>
          <a:xfrm>
            <a:off x="1403648" y="4653136"/>
            <a:ext cx="2016224"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1061" y="-14805"/>
            <a:ext cx="7560840" cy="1293028"/>
          </a:xfrm>
        </p:spPr>
        <p:txBody>
          <a:bodyPr/>
          <a:lstStyle/>
          <a:p>
            <a:r>
              <a:rPr lang="en-GB" dirty="0" smtClean="0"/>
              <a:t>How to present the results</a:t>
            </a:r>
            <a:endParaRPr lang="en-GB" dirty="0"/>
          </a:p>
        </p:txBody>
      </p:sp>
      <p:sp>
        <p:nvSpPr>
          <p:cNvPr id="3" name="Content Placeholder 2"/>
          <p:cNvSpPr>
            <a:spLocks noGrp="1"/>
          </p:cNvSpPr>
          <p:nvPr>
            <p:ph idx="1"/>
          </p:nvPr>
        </p:nvSpPr>
        <p:spPr>
          <a:xfrm>
            <a:off x="107504" y="1628800"/>
            <a:ext cx="4608512" cy="4709160"/>
          </a:xfrm>
        </p:spPr>
        <p:txBody>
          <a:bodyPr>
            <a:normAutofit fontScale="92500" lnSpcReduction="20000"/>
          </a:bodyPr>
          <a:lstStyle/>
          <a:p>
            <a:r>
              <a:rPr lang="en-GB" dirty="0" smtClean="0"/>
              <a:t>To highlight where the difference is calculate the medians.</a:t>
            </a:r>
          </a:p>
          <a:p>
            <a:r>
              <a:rPr lang="en-GB" dirty="0" smtClean="0"/>
              <a:t>Clean =5, Polluted =3.5</a:t>
            </a:r>
          </a:p>
          <a:p>
            <a:r>
              <a:rPr lang="en-GB" dirty="0" smtClean="0"/>
              <a:t>Therefore the trees on the clean site have a higher condition score than the polluted</a:t>
            </a:r>
          </a:p>
          <a:p>
            <a:pPr lvl="1"/>
            <a:r>
              <a:rPr lang="en-GB" dirty="0" smtClean="0">
                <a:solidFill>
                  <a:srgbClr val="FFC000"/>
                </a:solidFill>
              </a:rPr>
              <a:t>U=21, n </a:t>
            </a:r>
            <a:r>
              <a:rPr lang="en-GB" baseline="-25000" dirty="0" smtClean="0">
                <a:solidFill>
                  <a:srgbClr val="FFC000"/>
                </a:solidFill>
              </a:rPr>
              <a:t>clean</a:t>
            </a:r>
            <a:r>
              <a:rPr lang="en-GB" dirty="0" smtClean="0">
                <a:solidFill>
                  <a:srgbClr val="FFC000"/>
                </a:solidFill>
              </a:rPr>
              <a:t>=10, n </a:t>
            </a:r>
            <a:r>
              <a:rPr lang="en-GB" baseline="-25000" dirty="0" smtClean="0">
                <a:solidFill>
                  <a:srgbClr val="FFC000"/>
                </a:solidFill>
              </a:rPr>
              <a:t>polluted</a:t>
            </a:r>
            <a:r>
              <a:rPr lang="en-GB" dirty="0" smtClean="0">
                <a:solidFill>
                  <a:srgbClr val="FFC000"/>
                </a:solidFill>
              </a:rPr>
              <a:t>=10, P&lt;0.05</a:t>
            </a:r>
          </a:p>
          <a:p>
            <a:pPr lvl="1"/>
            <a:r>
              <a:rPr lang="en-GB" dirty="0" smtClean="0">
                <a:solidFill>
                  <a:srgbClr val="FFC000"/>
                </a:solidFill>
              </a:rPr>
              <a:t>Display the medians and interquartile ranges e.g. A box and whisker plot</a:t>
            </a:r>
          </a:p>
          <a:p>
            <a:pPr marL="457200" lvl="1" indent="0">
              <a:buNone/>
            </a:pPr>
            <a:endParaRPr lang="en-GB" dirty="0" smtClean="0">
              <a:solidFill>
                <a:srgbClr val="FFC000"/>
              </a:solidFill>
            </a:endParaRPr>
          </a:p>
          <a:p>
            <a:pPr lvl="1"/>
            <a:endParaRPr lang="en-GB" dirty="0" smtClean="0">
              <a:solidFill>
                <a:srgbClr val="FFC000"/>
              </a:solidFill>
            </a:endParaRPr>
          </a:p>
        </p:txBody>
      </p:sp>
      <p:pic>
        <p:nvPicPr>
          <p:cNvPr id="6" name="Picture 5"/>
          <p:cNvPicPr>
            <a:picLocks noChangeAspect="1"/>
          </p:cNvPicPr>
          <p:nvPr/>
        </p:nvPicPr>
        <p:blipFill>
          <a:blip r:embed="rId2"/>
          <a:stretch>
            <a:fillRect/>
          </a:stretch>
        </p:blipFill>
        <p:spPr>
          <a:xfrm rot="5400000">
            <a:off x="2223431" y="-1050600"/>
            <a:ext cx="3904012" cy="7993930"/>
          </a:xfrm>
          <a:prstGeom prst="rect">
            <a:avLst/>
          </a:prstGeom>
        </p:spPr>
      </p:pic>
      <p:sp>
        <p:nvSpPr>
          <p:cNvPr id="4" name="Footer Placeholder 3"/>
          <p:cNvSpPr>
            <a:spLocks noGrp="1"/>
          </p:cNvSpPr>
          <p:nvPr>
            <p:ph type="ftr" sz="quarter" idx="11"/>
          </p:nvPr>
        </p:nvSpPr>
        <p:spPr/>
        <p:txBody>
          <a:bodyPr/>
          <a:lstStyle/>
          <a:p>
            <a:pPr>
              <a:defRPr/>
            </a:pPr>
            <a:r>
              <a:rPr lang="en-GB" smtClean="0"/>
              <a:t>Chris House</a:t>
            </a:r>
            <a:endParaRPr lang="en-GB"/>
          </a:p>
        </p:txBody>
      </p:sp>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89</a:t>
            </a:fld>
            <a:endParaRPr lang="en-GB"/>
          </a:p>
        </p:txBody>
      </p:sp>
    </p:spTree>
    <p:extLst>
      <p:ext uri="{BB962C8B-B14F-4D97-AF65-F5344CB8AC3E}">
        <p14:creationId xmlns:p14="http://schemas.microsoft.com/office/powerpoint/2010/main" val="395309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1</a:t>
            </a:r>
            <a:endParaRPr lang="en-GB" dirty="0"/>
          </a:p>
        </p:txBody>
      </p:sp>
      <p:sp>
        <p:nvSpPr>
          <p:cNvPr id="3" name="Content Placeholder 2"/>
          <p:cNvSpPr>
            <a:spLocks noGrp="1"/>
          </p:cNvSpPr>
          <p:nvPr>
            <p:ph idx="1"/>
          </p:nvPr>
        </p:nvSpPr>
        <p:spPr>
          <a:xfrm>
            <a:off x="457200" y="1412776"/>
            <a:ext cx="8229600" cy="4536504"/>
          </a:xfrm>
        </p:spPr>
        <p:txBody>
          <a:bodyPr>
            <a:normAutofit fontScale="92500" lnSpcReduction="20000"/>
          </a:bodyPr>
          <a:lstStyle/>
          <a:p>
            <a:r>
              <a:rPr lang="en-GB" dirty="0">
                <a:latin typeface="Calibri" pitchFamily="34" charset="0"/>
                <a:ea typeface="Times New Roman"/>
              </a:rPr>
              <a:t>Twelve environmentally friendly building blocks were cast from the same mix and six were cured properly whilst the remaining 6 were left exposed to the elements.  Results from the 28 day cube crushing test produced the following results:</a:t>
            </a:r>
          </a:p>
          <a:p>
            <a:pPr>
              <a:spcAft>
                <a:spcPts val="0"/>
              </a:spcAft>
            </a:pPr>
            <a:r>
              <a:rPr lang="en-GB" dirty="0">
                <a:solidFill>
                  <a:srgbClr val="FFC000"/>
                </a:solidFill>
                <a:latin typeface="Calibri" pitchFamily="34" charset="0"/>
                <a:ea typeface="Times New Roman"/>
              </a:rPr>
              <a:t>Using the Mann-Whitney U test, determine whether curing makes any significant difference to the </a:t>
            </a:r>
            <a:r>
              <a:rPr lang="en-GB" dirty="0" smtClean="0">
                <a:solidFill>
                  <a:srgbClr val="FFC000"/>
                </a:solidFill>
                <a:latin typeface="Calibri" pitchFamily="34" charset="0"/>
                <a:ea typeface="Times New Roman"/>
              </a:rPr>
              <a:t>results and hence the sustainability of the block.  </a:t>
            </a:r>
            <a:endParaRPr lang="en-GB" dirty="0">
              <a:solidFill>
                <a:srgbClr val="FFC000"/>
              </a:solidFill>
              <a:latin typeface="Calibri" pitchFamily="34" charset="0"/>
              <a:ea typeface="Times New Roman"/>
            </a:endParaRPr>
          </a:p>
          <a:p>
            <a:pPr>
              <a:spcAft>
                <a:spcPts val="0"/>
              </a:spcAft>
            </a:pPr>
            <a:r>
              <a:rPr lang="en-GB" dirty="0">
                <a:solidFill>
                  <a:srgbClr val="FFC000"/>
                </a:solidFill>
                <a:latin typeface="Calibri" pitchFamily="34" charset="0"/>
                <a:ea typeface="Times New Roman"/>
              </a:rPr>
              <a:t>What conclusions can you draw regarding the effects of curing environmentally friendly building blocks</a:t>
            </a:r>
            <a:r>
              <a:rPr lang="en-GB" dirty="0" smtClean="0">
                <a:solidFill>
                  <a:srgbClr val="FFC000"/>
                </a:solidFill>
                <a:latin typeface="Calibri" pitchFamily="34" charset="0"/>
                <a:ea typeface="Times New Roman"/>
              </a:rPr>
              <a:t>?</a:t>
            </a:r>
          </a:p>
          <a:p>
            <a:pPr>
              <a:spcAft>
                <a:spcPts val="0"/>
              </a:spcAft>
            </a:pPr>
            <a:r>
              <a:rPr lang="en-GB" smtClean="0">
                <a:solidFill>
                  <a:srgbClr val="FFC000"/>
                </a:solidFill>
                <a:latin typeface="Calibri" pitchFamily="34" charset="0"/>
                <a:ea typeface="Times New Roman"/>
                <a:hlinkClick r:id="rId2"/>
              </a:rPr>
              <a:t>A 9 min video from medical science if you are still unclear</a:t>
            </a:r>
            <a:endParaRPr lang="en-GB" dirty="0">
              <a:solidFill>
                <a:srgbClr val="FFC000"/>
              </a:solidFill>
              <a:latin typeface="Calibri" pitchFamily="34" charset="0"/>
              <a:ea typeface="Times New Roman"/>
            </a:endParaRPr>
          </a:p>
          <a:p>
            <a:pPr>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Data set</a:t>
            </a:r>
            <a:endParaRPr lang="en-GB" dirty="0"/>
          </a:p>
        </p:txBody>
      </p:sp>
      <p:graphicFrame>
        <p:nvGraphicFramePr>
          <p:cNvPr id="4" name="Content Placeholder 3"/>
          <p:cNvGraphicFramePr>
            <a:graphicFrameLocks noGrp="1"/>
          </p:cNvGraphicFramePr>
          <p:nvPr>
            <p:ph idx="1"/>
          </p:nvPr>
        </p:nvGraphicFramePr>
        <p:xfrm>
          <a:off x="971600" y="836712"/>
          <a:ext cx="7344816" cy="4968551"/>
        </p:xfrm>
        <a:graphic>
          <a:graphicData uri="http://schemas.openxmlformats.org/drawingml/2006/table">
            <a:tbl>
              <a:tblPr>
                <a:tableStyleId>{69C7853C-536D-4A76-A0AE-DD22124D55A5}</a:tableStyleId>
              </a:tblPr>
              <a:tblGrid>
                <a:gridCol w="2447698">
                  <a:extLst>
                    <a:ext uri="{9D8B030D-6E8A-4147-A177-3AD203B41FA5}">
                      <a16:colId xmlns:a16="http://schemas.microsoft.com/office/drawing/2014/main" val="20000"/>
                    </a:ext>
                  </a:extLst>
                </a:gridCol>
                <a:gridCol w="2448559">
                  <a:extLst>
                    <a:ext uri="{9D8B030D-6E8A-4147-A177-3AD203B41FA5}">
                      <a16:colId xmlns:a16="http://schemas.microsoft.com/office/drawing/2014/main" val="20001"/>
                    </a:ext>
                  </a:extLst>
                </a:gridCol>
                <a:gridCol w="2448559">
                  <a:extLst>
                    <a:ext uri="{9D8B030D-6E8A-4147-A177-3AD203B41FA5}">
                      <a16:colId xmlns:a16="http://schemas.microsoft.com/office/drawing/2014/main" val="20002"/>
                    </a:ext>
                  </a:extLst>
                </a:gridCol>
              </a:tblGrid>
              <a:tr h="709793">
                <a:tc>
                  <a:txBody>
                    <a:bodyPr/>
                    <a:lstStyle/>
                    <a:p>
                      <a:pPr algn="ctr">
                        <a:spcAft>
                          <a:spcPts val="0"/>
                        </a:spcAft>
                      </a:pPr>
                      <a:r>
                        <a:rPr lang="en-GB" sz="2400" dirty="0"/>
                        <a:t>Test Sample</a:t>
                      </a:r>
                      <a:endParaRPr lang="en-GB" sz="2400" dirty="0">
                        <a:solidFill>
                          <a:schemeClr val="accent3">
                            <a:lumMod val="50000"/>
                          </a:schemeClr>
                        </a:solidFill>
                        <a:latin typeface="Times New Roman"/>
                        <a:ea typeface="Times New Roman"/>
                      </a:endParaRPr>
                    </a:p>
                  </a:txBody>
                  <a:tcPr marL="68580" marR="68580" marT="0" marB="0">
                    <a:solidFill>
                      <a:schemeClr val="accent3">
                        <a:lumMod val="75000"/>
                      </a:schemeClr>
                    </a:solidFill>
                  </a:tcPr>
                </a:tc>
                <a:tc>
                  <a:txBody>
                    <a:bodyPr/>
                    <a:lstStyle/>
                    <a:p>
                      <a:pPr algn="ctr">
                        <a:spcAft>
                          <a:spcPts val="0"/>
                        </a:spcAft>
                      </a:pPr>
                      <a:r>
                        <a:rPr lang="en-GB" sz="2400" dirty="0"/>
                        <a:t>Cured N/mm2</a:t>
                      </a:r>
                      <a:endParaRPr lang="en-GB" sz="2400" dirty="0">
                        <a:solidFill>
                          <a:schemeClr val="accent3">
                            <a:lumMod val="50000"/>
                          </a:schemeClr>
                        </a:solidFill>
                        <a:latin typeface="Times New Roman"/>
                        <a:ea typeface="Times New Roman"/>
                      </a:endParaRPr>
                    </a:p>
                  </a:txBody>
                  <a:tcPr marL="68580" marR="68580" marT="0" marB="0">
                    <a:solidFill>
                      <a:schemeClr val="accent3">
                        <a:lumMod val="75000"/>
                      </a:schemeClr>
                    </a:solidFill>
                  </a:tcPr>
                </a:tc>
                <a:tc>
                  <a:txBody>
                    <a:bodyPr/>
                    <a:lstStyle/>
                    <a:p>
                      <a:pPr algn="ctr">
                        <a:spcAft>
                          <a:spcPts val="0"/>
                        </a:spcAft>
                      </a:pPr>
                      <a:r>
                        <a:rPr lang="en-GB" sz="2400" dirty="0"/>
                        <a:t>Exposed N/mm2</a:t>
                      </a:r>
                      <a:endParaRPr lang="en-GB" sz="2400" dirty="0">
                        <a:solidFill>
                          <a:schemeClr val="accent3">
                            <a:lumMod val="50000"/>
                          </a:schemeClr>
                        </a:solidFill>
                        <a:latin typeface="Times New Roman"/>
                        <a:ea typeface="Times New Roman"/>
                      </a:endParaRPr>
                    </a:p>
                  </a:txBody>
                  <a:tcPr marL="68580" marR="68580" marT="0" marB="0">
                    <a:solidFill>
                      <a:schemeClr val="accent3">
                        <a:lumMod val="75000"/>
                      </a:schemeClr>
                    </a:solidFill>
                  </a:tcPr>
                </a:tc>
                <a:extLst>
                  <a:ext uri="{0D108BD9-81ED-4DB2-BD59-A6C34878D82A}">
                    <a16:rowId xmlns:a16="http://schemas.microsoft.com/office/drawing/2014/main" val="10000"/>
                  </a:ext>
                </a:extLst>
              </a:tr>
              <a:tr h="709793">
                <a:tc>
                  <a:txBody>
                    <a:bodyPr/>
                    <a:lstStyle/>
                    <a:p>
                      <a:pPr marL="342900" lvl="0" indent="-342900" algn="ctr">
                        <a:spcAft>
                          <a:spcPts val="0"/>
                        </a:spcAft>
                        <a:buFont typeface="+mj-lt"/>
                        <a:buNone/>
                        <a:tabLst>
                          <a:tab pos="457200" algn="l"/>
                        </a:tabLst>
                      </a:pPr>
                      <a:r>
                        <a:rPr lang="en-GB" sz="2400" dirty="0" smtClean="0"/>
                        <a:t>1</a:t>
                      </a:r>
                      <a:endParaRPr lang="en-GB" sz="2400" dirty="0">
                        <a:solidFill>
                          <a:schemeClr val="accent3">
                            <a:lumMod val="50000"/>
                          </a:schemeClr>
                        </a:solidFill>
                        <a:latin typeface="Times New Roman"/>
                        <a:ea typeface="Times New Roman"/>
                      </a:endParaRPr>
                    </a:p>
                  </a:txBody>
                  <a:tcPr marL="68580" marR="68580" marT="0" marB="0"/>
                </a:tc>
                <a:tc>
                  <a:txBody>
                    <a:bodyPr/>
                    <a:lstStyle/>
                    <a:p>
                      <a:pPr algn="ctr">
                        <a:spcAft>
                          <a:spcPts val="0"/>
                        </a:spcAft>
                      </a:pPr>
                      <a:r>
                        <a:rPr lang="en-GB" sz="2400" dirty="0"/>
                        <a:t>26</a:t>
                      </a:r>
                      <a:endParaRPr lang="en-GB" sz="2400" dirty="0">
                        <a:latin typeface="Times New Roman"/>
                        <a:ea typeface="Times New Roman"/>
                      </a:endParaRPr>
                    </a:p>
                  </a:txBody>
                  <a:tcPr marL="68580" marR="68580" marT="0" marB="0"/>
                </a:tc>
                <a:tc>
                  <a:txBody>
                    <a:bodyPr/>
                    <a:lstStyle/>
                    <a:p>
                      <a:pPr algn="ctr">
                        <a:spcAft>
                          <a:spcPts val="0"/>
                        </a:spcAft>
                      </a:pPr>
                      <a:r>
                        <a:rPr lang="en-GB" sz="2400"/>
                        <a:t>23</a:t>
                      </a:r>
                      <a:endParaRPr lang="en-GB" sz="2400">
                        <a:latin typeface="Times New Roman"/>
                        <a:ea typeface="Times New Roman"/>
                      </a:endParaRPr>
                    </a:p>
                  </a:txBody>
                  <a:tcPr marL="68580" marR="68580" marT="0" marB="0"/>
                </a:tc>
                <a:extLst>
                  <a:ext uri="{0D108BD9-81ED-4DB2-BD59-A6C34878D82A}">
                    <a16:rowId xmlns:a16="http://schemas.microsoft.com/office/drawing/2014/main" val="10001"/>
                  </a:ext>
                </a:extLst>
              </a:tr>
              <a:tr h="709793">
                <a:tc>
                  <a:txBody>
                    <a:bodyPr/>
                    <a:lstStyle/>
                    <a:p>
                      <a:pPr marL="342900" lvl="0" indent="-342900" algn="ctr">
                        <a:spcAft>
                          <a:spcPts val="0"/>
                        </a:spcAft>
                        <a:buFont typeface="+mj-lt"/>
                        <a:buNone/>
                        <a:tabLst>
                          <a:tab pos="457200" algn="l"/>
                        </a:tabLst>
                      </a:pPr>
                      <a:r>
                        <a:rPr lang="en-GB" sz="2400" dirty="0" smtClean="0"/>
                        <a:t>2</a:t>
                      </a:r>
                      <a:endParaRPr lang="en-GB" sz="2400" dirty="0">
                        <a:solidFill>
                          <a:schemeClr val="accent3">
                            <a:lumMod val="50000"/>
                          </a:schemeClr>
                        </a:solidFill>
                        <a:latin typeface="Times New Roman"/>
                        <a:ea typeface="Times New Roman"/>
                      </a:endParaRPr>
                    </a:p>
                  </a:txBody>
                  <a:tcPr marL="68580" marR="68580" marT="0" marB="0"/>
                </a:tc>
                <a:tc>
                  <a:txBody>
                    <a:bodyPr/>
                    <a:lstStyle/>
                    <a:p>
                      <a:pPr algn="ctr">
                        <a:spcAft>
                          <a:spcPts val="0"/>
                        </a:spcAft>
                      </a:pPr>
                      <a:r>
                        <a:rPr lang="en-GB" sz="2400"/>
                        <a:t>30</a:t>
                      </a:r>
                      <a:endParaRPr lang="en-GB" sz="2400">
                        <a:latin typeface="Times New Roman"/>
                        <a:ea typeface="Times New Roman"/>
                      </a:endParaRPr>
                    </a:p>
                  </a:txBody>
                  <a:tcPr marL="68580" marR="68580" marT="0" marB="0"/>
                </a:tc>
                <a:tc>
                  <a:txBody>
                    <a:bodyPr/>
                    <a:lstStyle/>
                    <a:p>
                      <a:pPr algn="ctr">
                        <a:spcAft>
                          <a:spcPts val="0"/>
                        </a:spcAft>
                      </a:pPr>
                      <a:r>
                        <a:rPr lang="en-GB" sz="2400"/>
                        <a:t>21</a:t>
                      </a:r>
                      <a:endParaRPr lang="en-GB" sz="2400">
                        <a:latin typeface="Times New Roman"/>
                        <a:ea typeface="Times New Roman"/>
                      </a:endParaRPr>
                    </a:p>
                  </a:txBody>
                  <a:tcPr marL="68580" marR="68580" marT="0" marB="0"/>
                </a:tc>
                <a:extLst>
                  <a:ext uri="{0D108BD9-81ED-4DB2-BD59-A6C34878D82A}">
                    <a16:rowId xmlns:a16="http://schemas.microsoft.com/office/drawing/2014/main" val="10002"/>
                  </a:ext>
                </a:extLst>
              </a:tr>
              <a:tr h="709793">
                <a:tc>
                  <a:txBody>
                    <a:bodyPr/>
                    <a:lstStyle/>
                    <a:p>
                      <a:pPr marL="342900" lvl="0" indent="-342900" algn="ctr">
                        <a:spcAft>
                          <a:spcPts val="0"/>
                        </a:spcAft>
                        <a:buFont typeface="+mj-lt"/>
                        <a:buNone/>
                        <a:tabLst>
                          <a:tab pos="457200" algn="l"/>
                        </a:tabLst>
                      </a:pPr>
                      <a:r>
                        <a:rPr lang="en-GB" sz="2400" dirty="0" smtClean="0"/>
                        <a:t>3</a:t>
                      </a:r>
                      <a:endParaRPr lang="en-GB" sz="2400" dirty="0">
                        <a:solidFill>
                          <a:schemeClr val="accent3">
                            <a:lumMod val="50000"/>
                          </a:schemeClr>
                        </a:solidFill>
                        <a:latin typeface="Times New Roman"/>
                        <a:ea typeface="Times New Roman"/>
                      </a:endParaRPr>
                    </a:p>
                  </a:txBody>
                  <a:tcPr marL="68580" marR="68580" marT="0" marB="0"/>
                </a:tc>
                <a:tc>
                  <a:txBody>
                    <a:bodyPr/>
                    <a:lstStyle/>
                    <a:p>
                      <a:pPr algn="ctr">
                        <a:spcAft>
                          <a:spcPts val="0"/>
                        </a:spcAft>
                      </a:pPr>
                      <a:r>
                        <a:rPr lang="en-GB" sz="2400"/>
                        <a:t>28</a:t>
                      </a:r>
                      <a:endParaRPr lang="en-GB" sz="2400">
                        <a:latin typeface="Times New Roman"/>
                        <a:ea typeface="Times New Roman"/>
                      </a:endParaRPr>
                    </a:p>
                  </a:txBody>
                  <a:tcPr marL="68580" marR="68580" marT="0" marB="0"/>
                </a:tc>
                <a:tc>
                  <a:txBody>
                    <a:bodyPr/>
                    <a:lstStyle/>
                    <a:p>
                      <a:pPr algn="ctr">
                        <a:spcAft>
                          <a:spcPts val="0"/>
                        </a:spcAft>
                      </a:pPr>
                      <a:r>
                        <a:rPr lang="en-GB" sz="2400"/>
                        <a:t>26</a:t>
                      </a:r>
                      <a:endParaRPr lang="en-GB" sz="2400">
                        <a:latin typeface="Times New Roman"/>
                        <a:ea typeface="Times New Roman"/>
                      </a:endParaRPr>
                    </a:p>
                  </a:txBody>
                  <a:tcPr marL="68580" marR="68580" marT="0" marB="0"/>
                </a:tc>
                <a:extLst>
                  <a:ext uri="{0D108BD9-81ED-4DB2-BD59-A6C34878D82A}">
                    <a16:rowId xmlns:a16="http://schemas.microsoft.com/office/drawing/2014/main" val="10003"/>
                  </a:ext>
                </a:extLst>
              </a:tr>
              <a:tr h="709793">
                <a:tc>
                  <a:txBody>
                    <a:bodyPr/>
                    <a:lstStyle/>
                    <a:p>
                      <a:pPr marL="342900" lvl="0" indent="-342900" algn="ctr">
                        <a:spcAft>
                          <a:spcPts val="0"/>
                        </a:spcAft>
                        <a:buFont typeface="+mj-lt"/>
                        <a:buNone/>
                        <a:tabLst>
                          <a:tab pos="457200" algn="l"/>
                        </a:tabLst>
                      </a:pPr>
                      <a:r>
                        <a:rPr lang="en-GB" sz="2400" dirty="0" smtClean="0"/>
                        <a:t>4</a:t>
                      </a:r>
                      <a:endParaRPr lang="en-GB" sz="2400" dirty="0">
                        <a:solidFill>
                          <a:schemeClr val="accent3">
                            <a:lumMod val="50000"/>
                          </a:schemeClr>
                        </a:solidFill>
                        <a:latin typeface="Times New Roman"/>
                        <a:ea typeface="Times New Roman"/>
                      </a:endParaRPr>
                    </a:p>
                  </a:txBody>
                  <a:tcPr marL="68580" marR="68580" marT="0" marB="0"/>
                </a:tc>
                <a:tc>
                  <a:txBody>
                    <a:bodyPr/>
                    <a:lstStyle/>
                    <a:p>
                      <a:pPr algn="ctr">
                        <a:spcAft>
                          <a:spcPts val="0"/>
                        </a:spcAft>
                      </a:pPr>
                      <a:r>
                        <a:rPr lang="en-GB" sz="2400"/>
                        <a:t>27</a:t>
                      </a:r>
                      <a:endParaRPr lang="en-GB" sz="2400">
                        <a:latin typeface="Times New Roman"/>
                        <a:ea typeface="Times New Roman"/>
                      </a:endParaRPr>
                    </a:p>
                  </a:txBody>
                  <a:tcPr marL="68580" marR="68580" marT="0" marB="0"/>
                </a:tc>
                <a:tc>
                  <a:txBody>
                    <a:bodyPr/>
                    <a:lstStyle/>
                    <a:p>
                      <a:pPr algn="ctr">
                        <a:spcAft>
                          <a:spcPts val="0"/>
                        </a:spcAft>
                      </a:pPr>
                      <a:r>
                        <a:rPr lang="en-GB" sz="2400"/>
                        <a:t>27</a:t>
                      </a:r>
                      <a:endParaRPr lang="en-GB" sz="2400">
                        <a:latin typeface="Times New Roman"/>
                        <a:ea typeface="Times New Roman"/>
                      </a:endParaRPr>
                    </a:p>
                  </a:txBody>
                  <a:tcPr marL="68580" marR="68580" marT="0" marB="0"/>
                </a:tc>
                <a:extLst>
                  <a:ext uri="{0D108BD9-81ED-4DB2-BD59-A6C34878D82A}">
                    <a16:rowId xmlns:a16="http://schemas.microsoft.com/office/drawing/2014/main" val="10004"/>
                  </a:ext>
                </a:extLst>
              </a:tr>
              <a:tr h="709793">
                <a:tc>
                  <a:txBody>
                    <a:bodyPr/>
                    <a:lstStyle/>
                    <a:p>
                      <a:pPr marL="342900" lvl="0" indent="-342900" algn="ctr">
                        <a:spcAft>
                          <a:spcPts val="0"/>
                        </a:spcAft>
                        <a:buFont typeface="+mj-lt"/>
                        <a:buNone/>
                        <a:tabLst>
                          <a:tab pos="457200" algn="l"/>
                        </a:tabLst>
                      </a:pPr>
                      <a:r>
                        <a:rPr lang="en-GB" sz="2400" dirty="0" smtClean="0"/>
                        <a:t>5</a:t>
                      </a:r>
                      <a:endParaRPr lang="en-GB" sz="2400" dirty="0">
                        <a:solidFill>
                          <a:schemeClr val="accent3">
                            <a:lumMod val="50000"/>
                          </a:schemeClr>
                        </a:solidFill>
                        <a:latin typeface="Times New Roman"/>
                        <a:ea typeface="Times New Roman"/>
                      </a:endParaRPr>
                    </a:p>
                  </a:txBody>
                  <a:tcPr marL="68580" marR="68580" marT="0" marB="0"/>
                </a:tc>
                <a:tc>
                  <a:txBody>
                    <a:bodyPr/>
                    <a:lstStyle/>
                    <a:p>
                      <a:pPr algn="ctr">
                        <a:spcAft>
                          <a:spcPts val="0"/>
                        </a:spcAft>
                      </a:pPr>
                      <a:r>
                        <a:rPr lang="en-GB" sz="2400"/>
                        <a:t>29</a:t>
                      </a:r>
                      <a:endParaRPr lang="en-GB" sz="2400">
                        <a:latin typeface="Times New Roman"/>
                        <a:ea typeface="Times New Roman"/>
                      </a:endParaRPr>
                    </a:p>
                  </a:txBody>
                  <a:tcPr marL="68580" marR="68580" marT="0" marB="0"/>
                </a:tc>
                <a:tc>
                  <a:txBody>
                    <a:bodyPr/>
                    <a:lstStyle/>
                    <a:p>
                      <a:pPr algn="ctr">
                        <a:spcAft>
                          <a:spcPts val="0"/>
                        </a:spcAft>
                      </a:pPr>
                      <a:r>
                        <a:rPr lang="en-GB" sz="2400"/>
                        <a:t>26</a:t>
                      </a:r>
                      <a:endParaRPr lang="en-GB" sz="2400">
                        <a:latin typeface="Times New Roman"/>
                        <a:ea typeface="Times New Roman"/>
                      </a:endParaRPr>
                    </a:p>
                  </a:txBody>
                  <a:tcPr marL="68580" marR="68580" marT="0" marB="0"/>
                </a:tc>
                <a:extLst>
                  <a:ext uri="{0D108BD9-81ED-4DB2-BD59-A6C34878D82A}">
                    <a16:rowId xmlns:a16="http://schemas.microsoft.com/office/drawing/2014/main" val="10005"/>
                  </a:ext>
                </a:extLst>
              </a:tr>
              <a:tr h="709793">
                <a:tc>
                  <a:txBody>
                    <a:bodyPr/>
                    <a:lstStyle/>
                    <a:p>
                      <a:pPr marL="342900" lvl="0" indent="-342900" algn="ctr">
                        <a:spcAft>
                          <a:spcPts val="0"/>
                        </a:spcAft>
                        <a:buFont typeface="+mj-lt"/>
                        <a:buNone/>
                        <a:tabLst>
                          <a:tab pos="457200" algn="l"/>
                        </a:tabLst>
                      </a:pPr>
                      <a:r>
                        <a:rPr lang="en-GB" sz="2400" dirty="0" smtClean="0"/>
                        <a:t>6</a:t>
                      </a:r>
                      <a:endParaRPr lang="en-GB" sz="2400" dirty="0">
                        <a:solidFill>
                          <a:schemeClr val="accent3">
                            <a:lumMod val="50000"/>
                          </a:schemeClr>
                        </a:solidFill>
                        <a:latin typeface="Times New Roman"/>
                        <a:ea typeface="Times New Roman"/>
                      </a:endParaRPr>
                    </a:p>
                  </a:txBody>
                  <a:tcPr marL="68580" marR="68580" marT="0" marB="0"/>
                </a:tc>
                <a:tc>
                  <a:txBody>
                    <a:bodyPr/>
                    <a:lstStyle/>
                    <a:p>
                      <a:pPr algn="ctr">
                        <a:spcAft>
                          <a:spcPts val="0"/>
                        </a:spcAft>
                      </a:pPr>
                      <a:r>
                        <a:rPr lang="en-GB" sz="2400"/>
                        <a:t>27</a:t>
                      </a:r>
                      <a:endParaRPr lang="en-GB" sz="2400">
                        <a:latin typeface="Times New Roman"/>
                        <a:ea typeface="Times New Roman"/>
                      </a:endParaRPr>
                    </a:p>
                  </a:txBody>
                  <a:tcPr marL="68580" marR="68580" marT="0" marB="0"/>
                </a:tc>
                <a:tc>
                  <a:txBody>
                    <a:bodyPr/>
                    <a:lstStyle/>
                    <a:p>
                      <a:pPr algn="ctr">
                        <a:spcAft>
                          <a:spcPts val="0"/>
                        </a:spcAft>
                      </a:pPr>
                      <a:r>
                        <a:rPr lang="en-GB" sz="2400" dirty="0"/>
                        <a:t>24</a:t>
                      </a:r>
                      <a:endParaRPr lang="en-GB" sz="2400" dirty="0">
                        <a:latin typeface="Times New Roman"/>
                        <a:ea typeface="Times New Roman"/>
                      </a:endParaRPr>
                    </a:p>
                  </a:txBody>
                  <a:tcPr marL="68580" marR="68580" marT="0" marB="0"/>
                </a:tc>
                <a:extLst>
                  <a:ext uri="{0D108BD9-81ED-4DB2-BD59-A6C34878D82A}">
                    <a16:rowId xmlns:a16="http://schemas.microsoft.com/office/drawing/2014/main" val="10006"/>
                  </a:ext>
                </a:extLst>
              </a:tr>
            </a:tbl>
          </a:graphicData>
        </a:graphic>
      </p:graphicFrame>
      <p:sp>
        <p:nvSpPr>
          <p:cNvPr id="6" name="TextBox 5">
            <a:hlinkClick r:id="rId2" action="ppaction://hlinkfile"/>
          </p:cNvPr>
          <p:cNvSpPr txBox="1"/>
          <p:nvPr/>
        </p:nvSpPr>
        <p:spPr>
          <a:xfrm>
            <a:off x="899592" y="6165304"/>
            <a:ext cx="3240360" cy="369332"/>
          </a:xfrm>
          <a:prstGeom prst="rect">
            <a:avLst/>
          </a:prstGeom>
          <a:noFill/>
        </p:spPr>
        <p:txBody>
          <a:bodyPr wrap="square" rtlCol="0">
            <a:spAutoFit/>
          </a:bodyPr>
          <a:lstStyle/>
          <a:p>
            <a:r>
              <a:rPr lang="en-GB" dirty="0" smtClean="0">
                <a:hlinkClick r:id="rId2" action="ppaction://hlinkfile"/>
              </a:rPr>
              <a:t>Results</a:t>
            </a:r>
            <a:endParaRPr lang="en-GB"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Revision</a:t>
            </a:r>
            <a:endParaRPr lang="en-GB" dirty="0"/>
          </a:p>
        </p:txBody>
      </p:sp>
      <p:sp>
        <p:nvSpPr>
          <p:cNvPr id="3" name="Content Placeholder 2"/>
          <p:cNvSpPr>
            <a:spLocks noGrp="1"/>
          </p:cNvSpPr>
          <p:nvPr>
            <p:ph idx="1"/>
          </p:nvPr>
        </p:nvSpPr>
        <p:spPr>
          <a:xfrm>
            <a:off x="395536" y="2492896"/>
            <a:ext cx="7772400" cy="4572000"/>
          </a:xfrm>
        </p:spPr>
        <p:txBody>
          <a:bodyPr>
            <a:normAutofit fontScale="77500" lnSpcReduction="20000"/>
          </a:bodyPr>
          <a:lstStyle/>
          <a:p>
            <a:r>
              <a:rPr lang="en-GB" dirty="0" smtClean="0"/>
              <a:t>A House of Commons Select Committee wanted to assess the public sector expenditure on cost of renewable energy projects.  Hence a MWU and T Test were used on the data set of Public and Private sector construction projects in Wales between 2007 and 2012.   Average per capita labour costs were compared to assess if there was any statistical difference.</a:t>
            </a:r>
          </a:p>
          <a:p>
            <a:pPr marL="582930" indent="-514350">
              <a:buFont typeface="+mj-lt"/>
              <a:buAutoNum type="arabicPeriod"/>
            </a:pPr>
            <a:r>
              <a:rPr lang="en-GB" dirty="0">
                <a:solidFill>
                  <a:srgbClr val="FFC000"/>
                </a:solidFill>
              </a:rPr>
              <a:t>Perform  a MWU test on the following data set  (include Null etc.) and comment on the significance of the results for renewable energy projects in the future. P 0.05 &amp; P0.01.</a:t>
            </a:r>
            <a:endParaRPr lang="en-GB" dirty="0" smtClean="0">
              <a:solidFill>
                <a:srgbClr val="FFC000"/>
              </a:solidFill>
            </a:endParaRPr>
          </a:p>
          <a:p>
            <a:pPr marL="582930" lvl="0" indent="-514350">
              <a:buFont typeface="+mj-lt"/>
              <a:buAutoNum type="arabicPeriod"/>
            </a:pPr>
            <a:r>
              <a:rPr lang="en-GB" i="1" dirty="0" smtClean="0">
                <a:solidFill>
                  <a:schemeClr val="tx1">
                    <a:lumMod val="95000"/>
                  </a:schemeClr>
                </a:solidFill>
              </a:rPr>
              <a:t>Perform </a:t>
            </a:r>
            <a:r>
              <a:rPr lang="en-GB" i="1" dirty="0">
                <a:solidFill>
                  <a:schemeClr val="tx1">
                    <a:lumMod val="95000"/>
                  </a:schemeClr>
                </a:solidFill>
              </a:rPr>
              <a:t>a</a:t>
            </a:r>
            <a:r>
              <a:rPr lang="en-GB" i="1" dirty="0" smtClean="0">
                <a:solidFill>
                  <a:schemeClr val="tx1">
                    <a:lumMod val="95000"/>
                  </a:schemeClr>
                </a:solidFill>
              </a:rPr>
              <a:t> T Test on the data set and comment on the significance of the results for sector construction projects in the future. P 0.05 &amp; P0.01</a:t>
            </a:r>
          </a:p>
          <a:p>
            <a:pPr marL="68580" lvl="0" indent="0">
              <a:buNone/>
            </a:pPr>
            <a:endParaRPr lang="en-GB" dirty="0" smtClean="0">
              <a:solidFill>
                <a:schemeClr val="tx1">
                  <a:lumMod val="95000"/>
                </a:schemeClr>
              </a:solidFill>
            </a:endParaRP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92</a:t>
            </a:fld>
            <a:endParaRPr lang="en-GB"/>
          </a:p>
        </p:txBody>
      </p:sp>
      <p:pic>
        <p:nvPicPr>
          <p:cNvPr id="5" name="Picture 4"/>
          <p:cNvPicPr>
            <a:picLocks noChangeAspect="1"/>
          </p:cNvPicPr>
          <p:nvPr/>
        </p:nvPicPr>
        <p:blipFill>
          <a:blip r:embed="rId2"/>
          <a:stretch>
            <a:fillRect/>
          </a:stretch>
        </p:blipFill>
        <p:spPr>
          <a:xfrm>
            <a:off x="5796136" y="82179"/>
            <a:ext cx="3152711" cy="2364533"/>
          </a:xfrm>
          <a:prstGeom prst="rect">
            <a:avLst/>
          </a:prstGeom>
        </p:spPr>
      </p:pic>
    </p:spTree>
    <p:extLst>
      <p:ext uri="{BB962C8B-B14F-4D97-AF65-F5344CB8AC3E}">
        <p14:creationId xmlns:p14="http://schemas.microsoft.com/office/powerpoint/2010/main" val="327354398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75456"/>
            <a:ext cx="2448272" cy="1728192"/>
          </a:xfrm>
        </p:spPr>
        <p:txBody>
          <a:bodyPr>
            <a:normAutofit fontScale="90000"/>
          </a:bodyPr>
          <a:lstStyle/>
          <a:p>
            <a:pPr lvl="0"/>
            <a:r>
              <a:rPr lang="en-GB" dirty="0" smtClean="0"/>
              <a:t/>
            </a:r>
            <a:br>
              <a:rPr lang="en-GB" dirty="0" smtClean="0"/>
            </a:br>
            <a:r>
              <a:rPr lang="en-GB" dirty="0" smtClean="0"/>
              <a:t/>
            </a:r>
            <a:br>
              <a:rPr lang="en-GB" dirty="0" smtClean="0"/>
            </a:br>
            <a:r>
              <a:rPr lang="en-GB" dirty="0" smtClean="0"/>
              <a:t/>
            </a:r>
            <a:br>
              <a:rPr lang="en-GB" dirty="0" smtClean="0"/>
            </a:br>
            <a:r>
              <a:rPr lang="en-GB" dirty="0" smtClean="0"/>
              <a:t>Exercise 1 MWU</a:t>
            </a:r>
            <a:br>
              <a:rPr lang="en-GB" dirty="0" smtClean="0"/>
            </a:br>
            <a:r>
              <a:rPr lang="en-GB" sz="2200" i="1" dirty="0" smtClean="0">
                <a:solidFill>
                  <a:srgbClr val="FFC000"/>
                </a:solidFill>
                <a:latin typeface="Calibri" pitchFamily="34" charset="0"/>
                <a:cs typeface="Calibri" pitchFamily="34" charset="0"/>
              </a:rPr>
              <a:t>Cost </a:t>
            </a:r>
            <a:r>
              <a:rPr lang="en-GB" sz="2200" i="1" dirty="0">
                <a:solidFill>
                  <a:srgbClr val="FFC000"/>
                </a:solidFill>
                <a:latin typeface="Calibri" pitchFamily="34" charset="0"/>
                <a:cs typeface="Calibri" pitchFamily="34" charset="0"/>
              </a:rPr>
              <a:t>of renewable energy projects in the private and public sector </a:t>
            </a:r>
            <a:r>
              <a:rPr lang="en-GB" sz="1800" i="1" dirty="0" smtClean="0">
                <a:solidFill>
                  <a:srgbClr val="FFC000"/>
                </a:solidFill>
                <a:latin typeface="Calibri" pitchFamily="34" charset="0"/>
                <a:cs typeface="Calibri" pitchFamily="34" charset="0"/>
              </a:rPr>
              <a:t/>
            </a:r>
            <a:br>
              <a:rPr lang="en-GB" sz="1800" i="1" dirty="0" smtClean="0">
                <a:solidFill>
                  <a:srgbClr val="FFC000"/>
                </a:solidFill>
                <a:latin typeface="Calibri" pitchFamily="34" charset="0"/>
                <a:cs typeface="Calibri" pitchFamily="34" charset="0"/>
              </a:rPr>
            </a:br>
            <a:r>
              <a:rPr lang="en-GB" sz="1800" i="1" dirty="0" smtClean="0">
                <a:solidFill>
                  <a:schemeClr val="tx1">
                    <a:lumMod val="95000"/>
                  </a:schemeClr>
                </a:solidFill>
                <a:latin typeface="Calibri" pitchFamily="34" charset="0"/>
                <a:cs typeface="Calibri" pitchFamily="34" charset="0"/>
              </a:rPr>
              <a:t/>
            </a:r>
            <a:br>
              <a:rPr lang="en-GB" sz="1800" i="1" dirty="0" smtClean="0">
                <a:solidFill>
                  <a:schemeClr val="tx1">
                    <a:lumMod val="95000"/>
                  </a:schemeClr>
                </a:solidFill>
                <a:latin typeface="Calibri" pitchFamily="34" charset="0"/>
                <a:cs typeface="Calibri" pitchFamily="34" charset="0"/>
              </a:rPr>
            </a:br>
            <a:r>
              <a:rPr lang="en-GB" dirty="0" smtClean="0"/>
              <a:t/>
            </a:r>
            <a:br>
              <a:rPr lang="en-GB" dirty="0" smtClean="0"/>
            </a:br>
            <a:endParaRPr lang="en-GB" dirty="0"/>
          </a:p>
        </p:txBody>
      </p:sp>
      <p:graphicFrame>
        <p:nvGraphicFramePr>
          <p:cNvPr id="4" name="Content Placeholder 3"/>
          <p:cNvGraphicFramePr>
            <a:graphicFrameLocks noGrp="1"/>
          </p:cNvGraphicFramePr>
          <p:nvPr>
            <p:ph idx="1"/>
          </p:nvPr>
        </p:nvGraphicFramePr>
        <p:xfrm>
          <a:off x="2771800" y="188640"/>
          <a:ext cx="6237784" cy="6480729"/>
        </p:xfrm>
        <a:graphic>
          <a:graphicData uri="http://schemas.openxmlformats.org/drawingml/2006/table">
            <a:tbl>
              <a:tblPr>
                <a:tableStyleId>{69C7853C-536D-4A76-A0AE-DD22124D55A5}</a:tableStyleId>
              </a:tblPr>
              <a:tblGrid>
                <a:gridCol w="1559108">
                  <a:extLst>
                    <a:ext uri="{9D8B030D-6E8A-4147-A177-3AD203B41FA5}">
                      <a16:colId xmlns:a16="http://schemas.microsoft.com/office/drawing/2014/main" val="20000"/>
                    </a:ext>
                  </a:extLst>
                </a:gridCol>
                <a:gridCol w="1559108">
                  <a:extLst>
                    <a:ext uri="{9D8B030D-6E8A-4147-A177-3AD203B41FA5}">
                      <a16:colId xmlns:a16="http://schemas.microsoft.com/office/drawing/2014/main" val="20001"/>
                    </a:ext>
                  </a:extLst>
                </a:gridCol>
                <a:gridCol w="1559784">
                  <a:extLst>
                    <a:ext uri="{9D8B030D-6E8A-4147-A177-3AD203B41FA5}">
                      <a16:colId xmlns:a16="http://schemas.microsoft.com/office/drawing/2014/main" val="20002"/>
                    </a:ext>
                  </a:extLst>
                </a:gridCol>
                <a:gridCol w="1559784">
                  <a:extLst>
                    <a:ext uri="{9D8B030D-6E8A-4147-A177-3AD203B41FA5}">
                      <a16:colId xmlns:a16="http://schemas.microsoft.com/office/drawing/2014/main" val="20003"/>
                    </a:ext>
                  </a:extLst>
                </a:gridCol>
              </a:tblGrid>
              <a:tr h="341091">
                <a:tc>
                  <a:txBody>
                    <a:bodyPr/>
                    <a:lstStyle/>
                    <a:p>
                      <a:pPr algn="ctr">
                        <a:lnSpc>
                          <a:spcPct val="150000"/>
                        </a:lnSpc>
                        <a:spcAft>
                          <a:spcPts val="0"/>
                        </a:spcAft>
                      </a:pPr>
                      <a:r>
                        <a:rPr lang="en-GB" sz="1100" dirty="0"/>
                        <a:t>Sector</a:t>
                      </a:r>
                      <a:endParaRPr lang="en-GB" sz="1000" dirty="0">
                        <a:latin typeface="Calibri"/>
                        <a:ea typeface="Calibri"/>
                        <a:cs typeface="Times New Roman"/>
                      </a:endParaRPr>
                    </a:p>
                  </a:txBody>
                  <a:tcPr marL="61954" marR="61954" marT="0" marB="0">
                    <a:solidFill>
                      <a:schemeClr val="accent3">
                        <a:lumMod val="75000"/>
                      </a:schemeClr>
                    </a:solidFill>
                  </a:tcPr>
                </a:tc>
                <a:tc>
                  <a:txBody>
                    <a:bodyPr/>
                    <a:lstStyle/>
                    <a:p>
                      <a:pPr algn="ctr">
                        <a:lnSpc>
                          <a:spcPct val="150000"/>
                        </a:lnSpc>
                        <a:spcAft>
                          <a:spcPts val="0"/>
                        </a:spcAft>
                      </a:pPr>
                      <a:r>
                        <a:rPr lang="en-GB" sz="1100"/>
                        <a:t>£’000s</a:t>
                      </a:r>
                      <a:endParaRPr lang="en-GB" sz="1000">
                        <a:latin typeface="Calibri"/>
                        <a:ea typeface="Calibri"/>
                        <a:cs typeface="Times New Roman"/>
                      </a:endParaRPr>
                    </a:p>
                  </a:txBody>
                  <a:tcPr marL="61954" marR="61954" marT="0" marB="0">
                    <a:solidFill>
                      <a:schemeClr val="accent3">
                        <a:lumMod val="75000"/>
                      </a:schemeClr>
                    </a:solidFill>
                  </a:tcPr>
                </a:tc>
                <a:tc>
                  <a:txBody>
                    <a:bodyPr/>
                    <a:lstStyle/>
                    <a:p>
                      <a:pPr algn="ctr">
                        <a:lnSpc>
                          <a:spcPct val="150000"/>
                        </a:lnSpc>
                        <a:spcAft>
                          <a:spcPts val="0"/>
                        </a:spcAft>
                      </a:pPr>
                      <a:r>
                        <a:rPr lang="en-GB" sz="1100"/>
                        <a:t>Ascending order</a:t>
                      </a:r>
                      <a:endParaRPr lang="en-GB" sz="1000">
                        <a:latin typeface="Calibri"/>
                        <a:ea typeface="Calibri"/>
                        <a:cs typeface="Times New Roman"/>
                      </a:endParaRPr>
                    </a:p>
                  </a:txBody>
                  <a:tcPr marL="61954" marR="61954" marT="0" marB="0">
                    <a:solidFill>
                      <a:schemeClr val="accent3">
                        <a:lumMod val="75000"/>
                      </a:schemeClr>
                    </a:solidFill>
                  </a:tcPr>
                </a:tc>
                <a:tc>
                  <a:txBody>
                    <a:bodyPr/>
                    <a:lstStyle/>
                    <a:p>
                      <a:pPr algn="ctr">
                        <a:lnSpc>
                          <a:spcPct val="150000"/>
                        </a:lnSpc>
                        <a:spcAft>
                          <a:spcPts val="0"/>
                        </a:spcAft>
                      </a:pPr>
                      <a:r>
                        <a:rPr lang="en-GB" sz="1100" dirty="0"/>
                        <a:t>Ascending rank</a:t>
                      </a:r>
                      <a:endParaRPr lang="en-GB" sz="1000" dirty="0">
                        <a:latin typeface="Calibri"/>
                        <a:ea typeface="Calibri"/>
                        <a:cs typeface="Times New Roman"/>
                      </a:endParaRPr>
                    </a:p>
                  </a:txBody>
                  <a:tcPr marL="61954" marR="61954" marT="0" marB="0">
                    <a:solidFill>
                      <a:schemeClr val="accent3">
                        <a:lumMod val="75000"/>
                      </a:schemeClr>
                    </a:solidFill>
                  </a:tcPr>
                </a:tc>
                <a:extLst>
                  <a:ext uri="{0D108BD9-81ED-4DB2-BD59-A6C34878D82A}">
                    <a16:rowId xmlns:a16="http://schemas.microsoft.com/office/drawing/2014/main" val="10000"/>
                  </a:ext>
                </a:extLst>
              </a:tr>
              <a:tr h="341091">
                <a:tc>
                  <a:txBody>
                    <a:bodyPr/>
                    <a:lstStyle/>
                    <a:p>
                      <a:pPr algn="ctr">
                        <a:lnSpc>
                          <a:spcPct val="150000"/>
                        </a:lnSpc>
                        <a:spcAft>
                          <a:spcPts val="0"/>
                        </a:spcAft>
                      </a:pPr>
                      <a:r>
                        <a:rPr lang="en-GB" sz="1100" dirty="0"/>
                        <a:t>Private</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r>
                        <a:rPr lang="en-GB" sz="1100"/>
                        <a:t>14</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1"/>
                  </a:ext>
                </a:extLst>
              </a:tr>
              <a:tr h="341091">
                <a:tc>
                  <a:txBody>
                    <a:bodyPr/>
                    <a:lstStyle/>
                    <a:p>
                      <a:pPr algn="ctr">
                        <a:lnSpc>
                          <a:spcPct val="150000"/>
                        </a:lnSpc>
                        <a:spcAft>
                          <a:spcPts val="0"/>
                        </a:spcAft>
                      </a:pPr>
                      <a:r>
                        <a:rPr lang="en-GB" sz="1100" dirty="0"/>
                        <a:t>Public</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18</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2"/>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18</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3"/>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18</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4"/>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19</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5"/>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19</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6"/>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19</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7"/>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21</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8"/>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dirty="0"/>
                        <a:t>22</a:t>
                      </a:r>
                      <a:endParaRPr lang="en-GB" sz="10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09"/>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26</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0"/>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26</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1"/>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29</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2"/>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29</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3"/>
                  </a:ext>
                </a:extLst>
              </a:tr>
              <a:tr h="341091">
                <a:tc>
                  <a:txBody>
                    <a:bodyPr/>
                    <a:lstStyle/>
                    <a:p>
                      <a:pPr algn="ctr">
                        <a:lnSpc>
                          <a:spcPct val="150000"/>
                        </a:lnSpc>
                        <a:spcAft>
                          <a:spcPts val="0"/>
                        </a:spcAft>
                      </a:pPr>
                      <a:r>
                        <a:rPr lang="en-GB" sz="1100"/>
                        <a:t>Private</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30</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4"/>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31</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5"/>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32</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6"/>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34</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a:latin typeface="Calibri"/>
                        <a:ea typeface="Calibri"/>
                        <a:cs typeface="Times New Roman"/>
                      </a:endParaRPr>
                    </a:p>
                  </a:txBody>
                  <a:tcPr marL="61954" marR="61954" marT="0" marB="0"/>
                </a:tc>
                <a:extLst>
                  <a:ext uri="{0D108BD9-81ED-4DB2-BD59-A6C34878D82A}">
                    <a16:rowId xmlns:a16="http://schemas.microsoft.com/office/drawing/2014/main" val="10017"/>
                  </a:ext>
                </a:extLst>
              </a:tr>
              <a:tr h="341091">
                <a:tc>
                  <a:txBody>
                    <a:bodyPr/>
                    <a:lstStyle/>
                    <a:p>
                      <a:pPr algn="ctr">
                        <a:lnSpc>
                          <a:spcPct val="150000"/>
                        </a:lnSpc>
                        <a:spcAft>
                          <a:spcPts val="0"/>
                        </a:spcAft>
                      </a:pPr>
                      <a:r>
                        <a:rPr lang="en-GB" sz="1100"/>
                        <a:t>Public</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r>
                        <a:rPr lang="en-GB" sz="1100"/>
                        <a:t>36</a:t>
                      </a:r>
                      <a:endParaRPr lang="en-GB" sz="100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tc>
                  <a:txBody>
                    <a:bodyPr/>
                    <a:lstStyle/>
                    <a:p>
                      <a:pPr algn="ctr">
                        <a:lnSpc>
                          <a:spcPct val="150000"/>
                        </a:lnSpc>
                        <a:spcAft>
                          <a:spcPts val="0"/>
                        </a:spcAft>
                      </a:pPr>
                      <a:endParaRPr lang="en-GB" sz="1100" dirty="0">
                        <a:latin typeface="Calibri"/>
                        <a:ea typeface="Calibri"/>
                        <a:cs typeface="Times New Roman"/>
                      </a:endParaRPr>
                    </a:p>
                  </a:txBody>
                  <a:tcPr marL="61954" marR="61954" marT="0" marB="0"/>
                </a:tc>
                <a:extLst>
                  <a:ext uri="{0D108BD9-81ED-4DB2-BD59-A6C34878D82A}">
                    <a16:rowId xmlns:a16="http://schemas.microsoft.com/office/drawing/2014/main" val="10018"/>
                  </a:ext>
                </a:extLst>
              </a:tr>
            </a:tbl>
          </a:graphicData>
        </a:graphic>
      </p:graphicFrame>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7772400" cy="914400"/>
          </a:xfrm>
        </p:spPr>
        <p:txBody>
          <a:bodyPr/>
          <a:lstStyle/>
          <a:p>
            <a:r>
              <a:rPr lang="en-GB" dirty="0" smtClean="0"/>
              <a:t>Results</a:t>
            </a:r>
            <a:endParaRPr lang="en-GB" dirty="0"/>
          </a:p>
        </p:txBody>
      </p:sp>
      <p:sp>
        <p:nvSpPr>
          <p:cNvPr id="3" name="Content Placeholder 2"/>
          <p:cNvSpPr>
            <a:spLocks noGrp="1"/>
          </p:cNvSpPr>
          <p:nvPr>
            <p:ph idx="1"/>
          </p:nvPr>
        </p:nvSpPr>
        <p:spPr/>
        <p:txBody>
          <a:bodyPr/>
          <a:lstStyle/>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94</a:t>
            </a:fld>
            <a:endParaRPr lang="en-GB"/>
          </a:p>
        </p:txBody>
      </p:sp>
      <p:graphicFrame>
        <p:nvGraphicFramePr>
          <p:cNvPr id="5" name="Content Placeholder 3"/>
          <p:cNvGraphicFramePr>
            <a:graphicFrameLocks/>
          </p:cNvGraphicFramePr>
          <p:nvPr>
            <p:extLst>
              <p:ext uri="{D42A27DB-BD31-4B8C-83A1-F6EECF244321}">
                <p14:modId xmlns:p14="http://schemas.microsoft.com/office/powerpoint/2010/main" val="548400584"/>
              </p:ext>
            </p:extLst>
          </p:nvPr>
        </p:nvGraphicFramePr>
        <p:xfrm>
          <a:off x="2771800" y="188640"/>
          <a:ext cx="6237784" cy="6480729"/>
        </p:xfrm>
        <a:graphic>
          <a:graphicData uri="http://schemas.openxmlformats.org/drawingml/2006/table">
            <a:tbl>
              <a:tblPr>
                <a:tableStyleId>{69C7853C-536D-4A76-A0AE-DD22124D55A5}</a:tableStyleId>
              </a:tblPr>
              <a:tblGrid>
                <a:gridCol w="1559108">
                  <a:extLst>
                    <a:ext uri="{9D8B030D-6E8A-4147-A177-3AD203B41FA5}">
                      <a16:colId xmlns:a16="http://schemas.microsoft.com/office/drawing/2014/main" val="20000"/>
                    </a:ext>
                  </a:extLst>
                </a:gridCol>
                <a:gridCol w="1559108">
                  <a:extLst>
                    <a:ext uri="{9D8B030D-6E8A-4147-A177-3AD203B41FA5}">
                      <a16:colId xmlns:a16="http://schemas.microsoft.com/office/drawing/2014/main" val="20001"/>
                    </a:ext>
                  </a:extLst>
                </a:gridCol>
                <a:gridCol w="1559784">
                  <a:extLst>
                    <a:ext uri="{9D8B030D-6E8A-4147-A177-3AD203B41FA5}">
                      <a16:colId xmlns:a16="http://schemas.microsoft.com/office/drawing/2014/main" val="20002"/>
                    </a:ext>
                  </a:extLst>
                </a:gridCol>
                <a:gridCol w="1559784">
                  <a:extLst>
                    <a:ext uri="{9D8B030D-6E8A-4147-A177-3AD203B41FA5}">
                      <a16:colId xmlns:a16="http://schemas.microsoft.com/office/drawing/2014/main" val="20003"/>
                    </a:ext>
                  </a:extLst>
                </a:gridCol>
              </a:tblGrid>
              <a:tr h="341091">
                <a:tc>
                  <a:txBody>
                    <a:bodyPr/>
                    <a:lstStyle/>
                    <a:p>
                      <a:pPr algn="ctr">
                        <a:lnSpc>
                          <a:spcPct val="150000"/>
                        </a:lnSpc>
                        <a:spcAft>
                          <a:spcPts val="0"/>
                        </a:spcAft>
                      </a:pPr>
                      <a:r>
                        <a:rPr lang="en-GB" sz="1200" b="1" dirty="0"/>
                        <a:t>Sector</a:t>
                      </a:r>
                      <a:endParaRPr lang="en-GB" sz="1050" b="1" dirty="0">
                        <a:latin typeface="Calibri"/>
                        <a:ea typeface="Calibri"/>
                        <a:cs typeface="Times New Roman"/>
                      </a:endParaRPr>
                    </a:p>
                  </a:txBody>
                  <a:tcPr marL="61954" marR="61954" marT="0" marB="0">
                    <a:solidFill>
                      <a:schemeClr val="accent3">
                        <a:lumMod val="75000"/>
                      </a:schemeClr>
                    </a:solidFill>
                  </a:tcPr>
                </a:tc>
                <a:tc>
                  <a:txBody>
                    <a:bodyPr/>
                    <a:lstStyle/>
                    <a:p>
                      <a:pPr algn="ctr">
                        <a:lnSpc>
                          <a:spcPct val="150000"/>
                        </a:lnSpc>
                        <a:spcAft>
                          <a:spcPts val="0"/>
                        </a:spcAft>
                      </a:pPr>
                      <a:r>
                        <a:rPr lang="en-GB" sz="1200" b="1"/>
                        <a:t>£’000s</a:t>
                      </a:r>
                      <a:endParaRPr lang="en-GB" sz="1050" b="1">
                        <a:latin typeface="Calibri"/>
                        <a:ea typeface="Calibri"/>
                        <a:cs typeface="Times New Roman"/>
                      </a:endParaRPr>
                    </a:p>
                  </a:txBody>
                  <a:tcPr marL="61954" marR="61954" marT="0" marB="0">
                    <a:solidFill>
                      <a:schemeClr val="accent3">
                        <a:lumMod val="75000"/>
                      </a:schemeClr>
                    </a:solidFill>
                  </a:tcPr>
                </a:tc>
                <a:tc>
                  <a:txBody>
                    <a:bodyPr/>
                    <a:lstStyle/>
                    <a:p>
                      <a:pPr algn="ctr">
                        <a:lnSpc>
                          <a:spcPct val="150000"/>
                        </a:lnSpc>
                        <a:spcAft>
                          <a:spcPts val="0"/>
                        </a:spcAft>
                      </a:pPr>
                      <a:r>
                        <a:rPr lang="en-GB" sz="1200" b="1"/>
                        <a:t>Ascending order</a:t>
                      </a:r>
                      <a:endParaRPr lang="en-GB" sz="1050" b="1">
                        <a:latin typeface="Calibri"/>
                        <a:ea typeface="Calibri"/>
                        <a:cs typeface="Times New Roman"/>
                      </a:endParaRPr>
                    </a:p>
                  </a:txBody>
                  <a:tcPr marL="61954" marR="61954" marT="0" marB="0">
                    <a:solidFill>
                      <a:schemeClr val="accent3">
                        <a:lumMod val="75000"/>
                      </a:schemeClr>
                    </a:solidFill>
                  </a:tcPr>
                </a:tc>
                <a:tc>
                  <a:txBody>
                    <a:bodyPr/>
                    <a:lstStyle/>
                    <a:p>
                      <a:pPr algn="ctr">
                        <a:lnSpc>
                          <a:spcPct val="150000"/>
                        </a:lnSpc>
                        <a:spcAft>
                          <a:spcPts val="0"/>
                        </a:spcAft>
                      </a:pPr>
                      <a:r>
                        <a:rPr lang="en-GB" sz="1200" b="1" dirty="0"/>
                        <a:t>Ascending rank</a:t>
                      </a:r>
                      <a:endParaRPr lang="en-GB" sz="1050" b="1" dirty="0">
                        <a:latin typeface="Calibri"/>
                        <a:ea typeface="Calibri"/>
                        <a:cs typeface="Times New Roman"/>
                      </a:endParaRPr>
                    </a:p>
                  </a:txBody>
                  <a:tcPr marL="61954" marR="61954" marT="0" marB="0">
                    <a:solidFill>
                      <a:schemeClr val="accent3">
                        <a:lumMod val="75000"/>
                      </a:schemeClr>
                    </a:solidFill>
                  </a:tcPr>
                </a:tc>
                <a:extLst>
                  <a:ext uri="{0D108BD9-81ED-4DB2-BD59-A6C34878D82A}">
                    <a16:rowId xmlns:a16="http://schemas.microsoft.com/office/drawing/2014/main" val="10000"/>
                  </a:ext>
                </a:extLst>
              </a:tr>
              <a:tr h="341091">
                <a:tc>
                  <a:txBody>
                    <a:bodyPr/>
                    <a:lstStyle/>
                    <a:p>
                      <a:pPr algn="ctr">
                        <a:lnSpc>
                          <a:spcPct val="150000"/>
                        </a:lnSpc>
                        <a:spcAft>
                          <a:spcPts val="0"/>
                        </a:spcAft>
                      </a:pPr>
                      <a:r>
                        <a:rPr lang="en-GB" sz="1200" b="1" dirty="0"/>
                        <a:t>Private</a:t>
                      </a:r>
                      <a:endParaRPr lang="en-GB" sz="1050" b="1" dirty="0">
                        <a:latin typeface="Calibri"/>
                        <a:ea typeface="Calibri"/>
                        <a:cs typeface="Times New Roman"/>
                      </a:endParaRPr>
                    </a:p>
                  </a:txBody>
                  <a:tcPr marL="61954" marR="61954" marT="0" marB="0"/>
                </a:tc>
                <a:tc>
                  <a:txBody>
                    <a:bodyPr/>
                    <a:lstStyle/>
                    <a:p>
                      <a:endParaRPr lang="en-GB" sz="2000" b="1" dirty="0"/>
                    </a:p>
                  </a:txBody>
                  <a:tcPr marL="61954" marR="61954" marT="0" marB="0"/>
                </a:tc>
                <a:tc>
                  <a:txBody>
                    <a:bodyPr/>
                    <a:lstStyle/>
                    <a:p>
                      <a:pPr algn="ctr">
                        <a:lnSpc>
                          <a:spcPct val="150000"/>
                        </a:lnSpc>
                        <a:spcAft>
                          <a:spcPts val="0"/>
                        </a:spcAft>
                      </a:pPr>
                      <a:r>
                        <a:rPr lang="en-GB" sz="1200" b="1" dirty="0"/>
                        <a:t>14</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1</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01"/>
                  </a:ext>
                </a:extLst>
              </a:tr>
              <a:tr h="341091">
                <a:tc>
                  <a:txBody>
                    <a:bodyPr/>
                    <a:lstStyle/>
                    <a:p>
                      <a:pPr algn="ctr">
                        <a:lnSpc>
                          <a:spcPct val="150000"/>
                        </a:lnSpc>
                        <a:spcAft>
                          <a:spcPts val="0"/>
                        </a:spcAft>
                      </a:pPr>
                      <a:r>
                        <a:rPr lang="en-GB" sz="1200" b="1" dirty="0"/>
                        <a:t>Public</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endParaRPr lang="en-GB" sz="2000" b="1" dirty="0"/>
                    </a:p>
                  </a:txBody>
                  <a:tcPr marL="61954" marR="61954" marT="0" marB="0">
                    <a:solidFill>
                      <a:schemeClr val="tx2">
                        <a:lumMod val="75000"/>
                      </a:schemeClr>
                    </a:solidFill>
                  </a:tcPr>
                </a:tc>
                <a:tc>
                  <a:txBody>
                    <a:bodyPr/>
                    <a:lstStyle/>
                    <a:p>
                      <a:pPr algn="ctr">
                        <a:lnSpc>
                          <a:spcPct val="150000"/>
                        </a:lnSpc>
                        <a:spcAft>
                          <a:spcPts val="0"/>
                        </a:spcAft>
                      </a:pPr>
                      <a:r>
                        <a:rPr lang="en-GB" sz="1200" b="1" dirty="0"/>
                        <a:t>18</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3</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02"/>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dirty="0"/>
                    </a:p>
                  </a:txBody>
                  <a:tcPr marL="61954" marR="61954" marT="0" marB="0"/>
                </a:tc>
                <a:tc>
                  <a:txBody>
                    <a:bodyPr/>
                    <a:lstStyle/>
                    <a:p>
                      <a:pPr algn="ctr">
                        <a:lnSpc>
                          <a:spcPct val="150000"/>
                        </a:lnSpc>
                        <a:spcAft>
                          <a:spcPts val="0"/>
                        </a:spcAft>
                      </a:pPr>
                      <a:r>
                        <a:rPr lang="en-GB" sz="1200" b="1" dirty="0"/>
                        <a:t>18</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3</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03"/>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18</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3</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04"/>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19</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6</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05"/>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19</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6</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06"/>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19</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6</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07"/>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21</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8</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08"/>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22</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9</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09"/>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26</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10.5</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10"/>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26</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10.5</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11"/>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29</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12.5</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12"/>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29</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12.5</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13"/>
                  </a:ext>
                </a:extLst>
              </a:tr>
              <a:tr h="341091">
                <a:tc>
                  <a:txBody>
                    <a:bodyPr/>
                    <a:lstStyle/>
                    <a:p>
                      <a:pPr algn="ctr">
                        <a:lnSpc>
                          <a:spcPct val="150000"/>
                        </a:lnSpc>
                        <a:spcAft>
                          <a:spcPts val="0"/>
                        </a:spcAft>
                      </a:pPr>
                      <a:r>
                        <a:rPr lang="en-GB" sz="1200" b="1"/>
                        <a:t>Private</a:t>
                      </a:r>
                      <a:endParaRPr lang="en-GB" sz="1050" b="1">
                        <a:latin typeface="Calibri"/>
                        <a:ea typeface="Calibri"/>
                        <a:cs typeface="Times New Roman"/>
                      </a:endParaRPr>
                    </a:p>
                  </a:txBody>
                  <a:tcPr marL="61954" marR="61954" marT="0" marB="0"/>
                </a:tc>
                <a:tc>
                  <a:txBody>
                    <a:bodyPr/>
                    <a:lstStyle/>
                    <a:p>
                      <a:endParaRPr lang="en-GB" sz="2000" b="1"/>
                    </a:p>
                  </a:txBody>
                  <a:tcPr marL="61954" marR="61954" marT="0" marB="0"/>
                </a:tc>
                <a:tc>
                  <a:txBody>
                    <a:bodyPr/>
                    <a:lstStyle/>
                    <a:p>
                      <a:pPr algn="ctr">
                        <a:lnSpc>
                          <a:spcPct val="150000"/>
                        </a:lnSpc>
                        <a:spcAft>
                          <a:spcPts val="0"/>
                        </a:spcAft>
                      </a:pPr>
                      <a:r>
                        <a:rPr lang="en-GB" sz="1200" b="1" dirty="0"/>
                        <a:t>30</a:t>
                      </a:r>
                      <a:endParaRPr lang="en-GB" sz="1050" b="1" dirty="0">
                        <a:latin typeface="Calibri"/>
                        <a:ea typeface="Calibri"/>
                        <a:cs typeface="Times New Roman"/>
                      </a:endParaRPr>
                    </a:p>
                  </a:txBody>
                  <a:tcPr marL="61954" marR="61954" marT="0" marB="0"/>
                </a:tc>
                <a:tc>
                  <a:txBody>
                    <a:bodyPr/>
                    <a:lstStyle/>
                    <a:p>
                      <a:pPr algn="ctr">
                        <a:lnSpc>
                          <a:spcPct val="150000"/>
                        </a:lnSpc>
                        <a:spcAft>
                          <a:spcPts val="0"/>
                        </a:spcAft>
                      </a:pPr>
                      <a:r>
                        <a:rPr lang="en-GB" sz="1200" b="1" dirty="0" smtClean="0">
                          <a:latin typeface="Calibri"/>
                          <a:ea typeface="Calibri"/>
                          <a:cs typeface="Times New Roman"/>
                        </a:rPr>
                        <a:t>14</a:t>
                      </a:r>
                      <a:endParaRPr lang="en-GB" sz="1200" b="1" dirty="0">
                        <a:latin typeface="Calibri"/>
                        <a:ea typeface="Calibri"/>
                        <a:cs typeface="Times New Roman"/>
                      </a:endParaRPr>
                    </a:p>
                  </a:txBody>
                  <a:tcPr marL="61954" marR="61954" marT="0" marB="0"/>
                </a:tc>
                <a:extLst>
                  <a:ext uri="{0D108BD9-81ED-4DB2-BD59-A6C34878D82A}">
                    <a16:rowId xmlns:a16="http://schemas.microsoft.com/office/drawing/2014/main" val="10014"/>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31</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15</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15"/>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32</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16</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16"/>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a:p>
                  </a:txBody>
                  <a:tcPr marL="61954" marR="61954" marT="0" marB="0">
                    <a:solidFill>
                      <a:schemeClr val="tx2">
                        <a:lumMod val="75000"/>
                      </a:schemeClr>
                    </a:solidFill>
                  </a:tcPr>
                </a:tc>
                <a:tc>
                  <a:txBody>
                    <a:bodyPr/>
                    <a:lstStyle/>
                    <a:p>
                      <a:pPr algn="ctr">
                        <a:lnSpc>
                          <a:spcPct val="150000"/>
                        </a:lnSpc>
                        <a:spcAft>
                          <a:spcPts val="0"/>
                        </a:spcAft>
                      </a:pPr>
                      <a:r>
                        <a:rPr lang="en-GB" sz="1200" b="1" dirty="0"/>
                        <a:t>34</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17</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17"/>
                  </a:ext>
                </a:extLst>
              </a:tr>
              <a:tr h="341091">
                <a:tc>
                  <a:txBody>
                    <a:bodyPr/>
                    <a:lstStyle/>
                    <a:p>
                      <a:pPr algn="ctr">
                        <a:lnSpc>
                          <a:spcPct val="150000"/>
                        </a:lnSpc>
                        <a:spcAft>
                          <a:spcPts val="0"/>
                        </a:spcAft>
                      </a:pPr>
                      <a:r>
                        <a:rPr lang="en-GB" sz="1200" b="1"/>
                        <a:t>Public</a:t>
                      </a:r>
                      <a:endParaRPr lang="en-GB" sz="1050" b="1">
                        <a:latin typeface="Calibri"/>
                        <a:ea typeface="Calibri"/>
                        <a:cs typeface="Times New Roman"/>
                      </a:endParaRPr>
                    </a:p>
                  </a:txBody>
                  <a:tcPr marL="61954" marR="61954" marT="0" marB="0">
                    <a:solidFill>
                      <a:schemeClr val="tx2">
                        <a:lumMod val="75000"/>
                      </a:schemeClr>
                    </a:solidFill>
                  </a:tcPr>
                </a:tc>
                <a:tc>
                  <a:txBody>
                    <a:bodyPr/>
                    <a:lstStyle/>
                    <a:p>
                      <a:endParaRPr lang="en-GB" sz="2000" b="1" dirty="0"/>
                    </a:p>
                  </a:txBody>
                  <a:tcPr marL="61954" marR="61954" marT="0" marB="0">
                    <a:solidFill>
                      <a:schemeClr val="tx2">
                        <a:lumMod val="75000"/>
                      </a:schemeClr>
                    </a:solidFill>
                  </a:tcPr>
                </a:tc>
                <a:tc>
                  <a:txBody>
                    <a:bodyPr/>
                    <a:lstStyle/>
                    <a:p>
                      <a:pPr algn="ctr">
                        <a:lnSpc>
                          <a:spcPct val="150000"/>
                        </a:lnSpc>
                        <a:spcAft>
                          <a:spcPts val="0"/>
                        </a:spcAft>
                      </a:pPr>
                      <a:r>
                        <a:rPr lang="en-GB" sz="1200" b="1" dirty="0"/>
                        <a:t>36</a:t>
                      </a:r>
                      <a:endParaRPr lang="en-GB" sz="1050" b="1" dirty="0">
                        <a:latin typeface="Calibri"/>
                        <a:ea typeface="Calibri"/>
                        <a:cs typeface="Times New Roman"/>
                      </a:endParaRPr>
                    </a:p>
                  </a:txBody>
                  <a:tcPr marL="61954" marR="61954" marT="0" marB="0">
                    <a:solidFill>
                      <a:schemeClr val="tx2">
                        <a:lumMod val="75000"/>
                      </a:schemeClr>
                    </a:solidFill>
                  </a:tcPr>
                </a:tc>
                <a:tc>
                  <a:txBody>
                    <a:bodyPr/>
                    <a:lstStyle/>
                    <a:p>
                      <a:pPr algn="ctr">
                        <a:lnSpc>
                          <a:spcPct val="150000"/>
                        </a:lnSpc>
                        <a:spcAft>
                          <a:spcPts val="0"/>
                        </a:spcAft>
                      </a:pPr>
                      <a:r>
                        <a:rPr lang="en-GB" sz="1200" b="1" dirty="0" smtClean="0">
                          <a:latin typeface="Calibri"/>
                          <a:ea typeface="Calibri"/>
                          <a:cs typeface="Times New Roman"/>
                        </a:rPr>
                        <a:t>18</a:t>
                      </a:r>
                      <a:endParaRPr lang="en-GB" sz="1200" b="1" dirty="0">
                        <a:latin typeface="Calibri"/>
                        <a:ea typeface="Calibri"/>
                        <a:cs typeface="Times New Roman"/>
                      </a:endParaRPr>
                    </a:p>
                  </a:txBody>
                  <a:tcPr marL="61954" marR="61954" marT="0" marB="0">
                    <a:solidFill>
                      <a:schemeClr val="tx2">
                        <a:lumMod val="75000"/>
                      </a:schemeClr>
                    </a:solidFill>
                  </a:tcPr>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4056805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3" y="548680"/>
            <a:ext cx="2393815" cy="914400"/>
          </a:xfrm>
        </p:spPr>
        <p:txBody>
          <a:bodyPr/>
          <a:lstStyle/>
          <a:p>
            <a:r>
              <a:rPr lang="en-GB" dirty="0" smtClean="0"/>
              <a:t>Workings</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95</a:t>
            </a:fld>
            <a:endParaRPr lang="en-GB"/>
          </a:p>
        </p:txBody>
      </p:sp>
      <p:pic>
        <p:nvPicPr>
          <p:cNvPr id="614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61359" y="0"/>
            <a:ext cx="628263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876256" y="3140968"/>
            <a:ext cx="864096" cy="5760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p:cNvCxnSpPr/>
          <p:nvPr/>
        </p:nvCxnSpPr>
        <p:spPr>
          <a:xfrm>
            <a:off x="8501177" y="1628800"/>
            <a:ext cx="54480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331455" y="2780928"/>
            <a:ext cx="54480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308304" y="5229200"/>
            <a:ext cx="54480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2771800" y="4869160"/>
            <a:ext cx="4176464" cy="100811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87824" y="260648"/>
            <a:ext cx="1944216" cy="936104"/>
          </a:xfrm>
          <a:prstGeom prst="rect">
            <a:avLst/>
          </a:prstGeom>
          <a:no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8527580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2 T Test Data set</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64269083"/>
              </p:ext>
            </p:extLst>
          </p:nvPr>
        </p:nvGraphicFramePr>
        <p:xfrm>
          <a:off x="1115613" y="1772820"/>
          <a:ext cx="7272810" cy="4572000"/>
        </p:xfrm>
        <a:graphic>
          <a:graphicData uri="http://schemas.openxmlformats.org/drawingml/2006/table">
            <a:tbl>
              <a:tblPr/>
              <a:tblGrid>
                <a:gridCol w="1817809">
                  <a:extLst>
                    <a:ext uri="{9D8B030D-6E8A-4147-A177-3AD203B41FA5}">
                      <a16:colId xmlns:a16="http://schemas.microsoft.com/office/drawing/2014/main" val="20000"/>
                    </a:ext>
                  </a:extLst>
                </a:gridCol>
                <a:gridCol w="1817809">
                  <a:extLst>
                    <a:ext uri="{9D8B030D-6E8A-4147-A177-3AD203B41FA5}">
                      <a16:colId xmlns:a16="http://schemas.microsoft.com/office/drawing/2014/main" val="20001"/>
                    </a:ext>
                  </a:extLst>
                </a:gridCol>
                <a:gridCol w="1818596">
                  <a:extLst>
                    <a:ext uri="{9D8B030D-6E8A-4147-A177-3AD203B41FA5}">
                      <a16:colId xmlns:a16="http://schemas.microsoft.com/office/drawing/2014/main" val="20002"/>
                    </a:ext>
                  </a:extLst>
                </a:gridCol>
                <a:gridCol w="1818596">
                  <a:extLst>
                    <a:ext uri="{9D8B030D-6E8A-4147-A177-3AD203B41FA5}">
                      <a16:colId xmlns:a16="http://schemas.microsoft.com/office/drawing/2014/main" val="20003"/>
                    </a:ext>
                  </a:extLst>
                </a:gridCol>
              </a:tblGrid>
              <a:tr h="446449">
                <a:tc>
                  <a:txBody>
                    <a:bodyPr/>
                    <a:lstStyle/>
                    <a:p>
                      <a:pPr algn="ctr">
                        <a:lnSpc>
                          <a:spcPct val="150000"/>
                        </a:lnSpc>
                        <a:spcAft>
                          <a:spcPts val="0"/>
                        </a:spcAft>
                      </a:pPr>
                      <a:r>
                        <a:rPr lang="en-GB" sz="2000" b="1" dirty="0">
                          <a:solidFill>
                            <a:schemeClr val="bg1"/>
                          </a:solidFill>
                          <a:latin typeface="Calibri"/>
                          <a:ea typeface="Calibri"/>
                          <a:cs typeface="Times New Roman"/>
                        </a:rPr>
                        <a:t>Public £‘000s</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Pub</a:t>
                      </a:r>
                      <a:r>
                        <a:rPr lang="en-GB" sz="2000" b="1" baseline="30000" dirty="0">
                          <a:solidFill>
                            <a:schemeClr val="bg1"/>
                          </a:solidFill>
                          <a:latin typeface="Calibri"/>
                          <a:ea typeface="Calibri"/>
                          <a:cs typeface="Times New Roman"/>
                        </a:rPr>
                        <a:t>2</a:t>
                      </a:r>
                      <a:endParaRPr lang="en-GB" sz="1800" baseline="300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2000" b="1">
                          <a:solidFill>
                            <a:schemeClr val="bg1"/>
                          </a:solidFill>
                          <a:latin typeface="Calibri"/>
                          <a:ea typeface="Calibri"/>
                          <a:cs typeface="Times New Roman"/>
                        </a:rPr>
                        <a:t>Private £’000s</a:t>
                      </a:r>
                      <a:endParaRPr lang="en-GB" sz="180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2000" b="1" dirty="0" smtClean="0">
                          <a:solidFill>
                            <a:schemeClr val="bg1"/>
                          </a:solidFill>
                          <a:latin typeface="Calibri"/>
                          <a:ea typeface="Calibri"/>
                          <a:cs typeface="Times New Roman"/>
                        </a:rPr>
                        <a:t>Priv</a:t>
                      </a:r>
                      <a:r>
                        <a:rPr lang="en-GB" sz="2000" b="1" baseline="30000" dirty="0" smtClean="0">
                          <a:solidFill>
                            <a:schemeClr val="bg1"/>
                          </a:solidFill>
                          <a:latin typeface="Calibri"/>
                          <a:ea typeface="Calibri"/>
                          <a:cs typeface="Times New Roman"/>
                        </a:rPr>
                        <a:t>2</a:t>
                      </a:r>
                      <a:endParaRPr lang="en-GB" sz="1800" baseline="300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0"/>
                  </a:ext>
                </a:extLst>
              </a:tr>
              <a:tr h="446449">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18</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30</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1"/>
                  </a:ext>
                </a:extLst>
              </a:tr>
              <a:tr h="446449">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21</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a:solidFill>
                            <a:schemeClr val="tx2">
                              <a:lumMod val="50000"/>
                            </a:schemeClr>
                          </a:solidFill>
                          <a:latin typeface="Calibri"/>
                          <a:ea typeface="Calibri"/>
                          <a:cs typeface="Times New Roman"/>
                        </a:rPr>
                        <a:t>29</a:t>
                      </a:r>
                      <a:endParaRPr lang="en-GB" sz="180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2"/>
                  </a:ext>
                </a:extLst>
              </a:tr>
              <a:tr h="446449">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19</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22</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3"/>
                  </a:ext>
                </a:extLst>
              </a:tr>
              <a:tr h="446449">
                <a:tc>
                  <a:txBody>
                    <a:bodyPr/>
                    <a:lstStyle/>
                    <a:p>
                      <a:pPr algn="ctr">
                        <a:lnSpc>
                          <a:spcPct val="150000"/>
                        </a:lnSpc>
                        <a:spcAft>
                          <a:spcPts val="0"/>
                        </a:spcAft>
                      </a:pPr>
                      <a:r>
                        <a:rPr lang="en-GB" sz="2000" b="1">
                          <a:solidFill>
                            <a:schemeClr val="tx2">
                              <a:lumMod val="50000"/>
                            </a:schemeClr>
                          </a:solidFill>
                          <a:latin typeface="Calibri"/>
                          <a:ea typeface="Calibri"/>
                          <a:cs typeface="Times New Roman"/>
                        </a:rPr>
                        <a:t>26</a:t>
                      </a:r>
                      <a:endParaRPr lang="en-GB" sz="180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19</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4"/>
                  </a:ext>
                </a:extLst>
              </a:tr>
              <a:tr h="446449">
                <a:tc>
                  <a:txBody>
                    <a:bodyPr/>
                    <a:lstStyle/>
                    <a:p>
                      <a:pPr algn="ctr">
                        <a:lnSpc>
                          <a:spcPct val="150000"/>
                        </a:lnSpc>
                        <a:spcAft>
                          <a:spcPts val="0"/>
                        </a:spcAft>
                      </a:pPr>
                      <a:r>
                        <a:rPr lang="en-GB" sz="2000" b="1">
                          <a:solidFill>
                            <a:schemeClr val="tx2">
                              <a:lumMod val="50000"/>
                            </a:schemeClr>
                          </a:solidFill>
                          <a:latin typeface="Calibri"/>
                          <a:ea typeface="Calibri"/>
                          <a:cs typeface="Times New Roman"/>
                        </a:rPr>
                        <a:t>32</a:t>
                      </a:r>
                      <a:endParaRPr lang="en-GB" sz="180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18</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5"/>
                  </a:ext>
                </a:extLst>
              </a:tr>
              <a:tr h="446449">
                <a:tc>
                  <a:txBody>
                    <a:bodyPr/>
                    <a:lstStyle/>
                    <a:p>
                      <a:pPr algn="ctr">
                        <a:lnSpc>
                          <a:spcPct val="150000"/>
                        </a:lnSpc>
                        <a:spcAft>
                          <a:spcPts val="0"/>
                        </a:spcAft>
                      </a:pPr>
                      <a:r>
                        <a:rPr lang="en-GB" sz="2000" b="1">
                          <a:solidFill>
                            <a:schemeClr val="tx2">
                              <a:lumMod val="50000"/>
                            </a:schemeClr>
                          </a:solidFill>
                          <a:latin typeface="Calibri"/>
                          <a:ea typeface="Calibri"/>
                          <a:cs typeface="Times New Roman"/>
                        </a:rPr>
                        <a:t>31</a:t>
                      </a:r>
                      <a:endParaRPr lang="en-GB" sz="180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26</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6"/>
                  </a:ext>
                </a:extLst>
              </a:tr>
              <a:tr h="446449">
                <a:tc>
                  <a:txBody>
                    <a:bodyPr/>
                    <a:lstStyle/>
                    <a:p>
                      <a:pPr algn="ctr">
                        <a:lnSpc>
                          <a:spcPct val="150000"/>
                        </a:lnSpc>
                        <a:spcAft>
                          <a:spcPts val="0"/>
                        </a:spcAft>
                      </a:pPr>
                      <a:r>
                        <a:rPr lang="en-GB" sz="2000" b="1">
                          <a:solidFill>
                            <a:schemeClr val="tx2">
                              <a:lumMod val="50000"/>
                            </a:schemeClr>
                          </a:solidFill>
                          <a:latin typeface="Calibri"/>
                          <a:ea typeface="Calibri"/>
                          <a:cs typeface="Times New Roman"/>
                        </a:rPr>
                        <a:t>29</a:t>
                      </a:r>
                      <a:endParaRPr lang="en-GB" sz="180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18</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7"/>
                  </a:ext>
                </a:extLst>
              </a:tr>
              <a:tr h="446449">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36</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a:solidFill>
                            <a:schemeClr val="tx2">
                              <a:lumMod val="50000"/>
                            </a:schemeClr>
                          </a:solidFill>
                          <a:latin typeface="Calibri"/>
                          <a:ea typeface="Calibri"/>
                          <a:cs typeface="Times New Roman"/>
                        </a:rPr>
                        <a:t>14</a:t>
                      </a:r>
                      <a:endParaRPr lang="en-GB" sz="180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8"/>
                  </a:ext>
                </a:extLst>
              </a:tr>
              <a:tr h="446449">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34</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ctr">
                        <a:lnSpc>
                          <a:spcPct val="150000"/>
                        </a:lnSpc>
                        <a:spcAft>
                          <a:spcPts val="0"/>
                        </a:spcAft>
                      </a:pPr>
                      <a:r>
                        <a:rPr lang="en-GB" sz="2000" b="1" dirty="0">
                          <a:solidFill>
                            <a:schemeClr val="tx2">
                              <a:lumMod val="50000"/>
                            </a:schemeClr>
                          </a:solidFill>
                          <a:latin typeface="Calibri"/>
                          <a:ea typeface="Calibri"/>
                          <a:cs typeface="Times New Roman"/>
                        </a:rPr>
                        <a:t>19</a:t>
                      </a: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endParaRPr lang="en-GB" sz="1800" dirty="0">
                        <a:solidFill>
                          <a:schemeClr val="tx2">
                            <a:lumMod val="5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9"/>
                  </a:ext>
                </a:extLst>
              </a:tr>
            </a:tbl>
          </a:graphicData>
        </a:graphic>
      </p:graphicFrame>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96</a:t>
            </a:fld>
            <a:endParaRPr lang="en-GB"/>
          </a:p>
        </p:txBody>
      </p:sp>
    </p:spTree>
    <p:extLst>
      <p:ext uri="{BB962C8B-B14F-4D97-AF65-F5344CB8AC3E}">
        <p14:creationId xmlns:p14="http://schemas.microsoft.com/office/powerpoint/2010/main" val="2133154709"/>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512064"/>
            <a:ext cx="7772400" cy="914400"/>
          </a:xfrm>
        </p:spPr>
        <p:txBody>
          <a:bodyPr/>
          <a:lstStyle/>
          <a:p>
            <a:r>
              <a:rPr lang="en-GB" dirty="0" smtClean="0"/>
              <a:t>Results</a:t>
            </a:r>
            <a:endParaRPr lang="en-GB" dirty="0"/>
          </a:p>
        </p:txBody>
      </p:sp>
      <p:graphicFrame>
        <p:nvGraphicFramePr>
          <p:cNvPr id="4" name="Content Placeholder 3"/>
          <p:cNvGraphicFramePr>
            <a:graphicFrameLocks noGrp="1"/>
          </p:cNvGraphicFramePr>
          <p:nvPr>
            <p:ph idx="1"/>
          </p:nvPr>
        </p:nvGraphicFramePr>
        <p:xfrm>
          <a:off x="1115613" y="1772820"/>
          <a:ext cx="7272810" cy="4572000"/>
        </p:xfrm>
        <a:graphic>
          <a:graphicData uri="http://schemas.openxmlformats.org/drawingml/2006/table">
            <a:tbl>
              <a:tblPr/>
              <a:tblGrid>
                <a:gridCol w="1817809">
                  <a:extLst>
                    <a:ext uri="{9D8B030D-6E8A-4147-A177-3AD203B41FA5}">
                      <a16:colId xmlns:a16="http://schemas.microsoft.com/office/drawing/2014/main" val="20000"/>
                    </a:ext>
                  </a:extLst>
                </a:gridCol>
                <a:gridCol w="1817809">
                  <a:extLst>
                    <a:ext uri="{9D8B030D-6E8A-4147-A177-3AD203B41FA5}">
                      <a16:colId xmlns:a16="http://schemas.microsoft.com/office/drawing/2014/main" val="20001"/>
                    </a:ext>
                  </a:extLst>
                </a:gridCol>
                <a:gridCol w="1818596">
                  <a:extLst>
                    <a:ext uri="{9D8B030D-6E8A-4147-A177-3AD203B41FA5}">
                      <a16:colId xmlns:a16="http://schemas.microsoft.com/office/drawing/2014/main" val="20002"/>
                    </a:ext>
                  </a:extLst>
                </a:gridCol>
                <a:gridCol w="1818596">
                  <a:extLst>
                    <a:ext uri="{9D8B030D-6E8A-4147-A177-3AD203B41FA5}">
                      <a16:colId xmlns:a16="http://schemas.microsoft.com/office/drawing/2014/main" val="20003"/>
                    </a:ext>
                  </a:extLst>
                </a:gridCol>
              </a:tblGrid>
              <a:tr h="446449">
                <a:tc>
                  <a:txBody>
                    <a:bodyPr/>
                    <a:lstStyle/>
                    <a:p>
                      <a:pPr algn="ctr">
                        <a:lnSpc>
                          <a:spcPct val="150000"/>
                        </a:lnSpc>
                        <a:spcAft>
                          <a:spcPts val="0"/>
                        </a:spcAft>
                      </a:pPr>
                      <a:r>
                        <a:rPr lang="en-GB" sz="2000" b="1" dirty="0">
                          <a:latin typeface="Calibri"/>
                          <a:ea typeface="Calibri"/>
                          <a:cs typeface="Times New Roman"/>
                        </a:rPr>
                        <a:t>Public £‘000s</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ctr">
                        <a:lnSpc>
                          <a:spcPct val="150000"/>
                        </a:lnSpc>
                        <a:spcAft>
                          <a:spcPts val="0"/>
                        </a:spcAft>
                      </a:pPr>
                      <a:r>
                        <a:rPr lang="en-GB" sz="2000" b="1">
                          <a:latin typeface="Calibri"/>
                          <a:ea typeface="Calibri"/>
                          <a:cs typeface="Times New Roman"/>
                        </a:rPr>
                        <a:t>Pub2</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ctr">
                        <a:lnSpc>
                          <a:spcPct val="150000"/>
                        </a:lnSpc>
                        <a:spcAft>
                          <a:spcPts val="0"/>
                        </a:spcAft>
                      </a:pPr>
                      <a:r>
                        <a:rPr lang="en-GB" sz="2000" b="1">
                          <a:latin typeface="Calibri"/>
                          <a:ea typeface="Calibri"/>
                          <a:cs typeface="Times New Roman"/>
                        </a:rPr>
                        <a:t>Private £’000s</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ctr">
                        <a:lnSpc>
                          <a:spcPct val="150000"/>
                        </a:lnSpc>
                        <a:spcAft>
                          <a:spcPts val="0"/>
                        </a:spcAft>
                      </a:pPr>
                      <a:r>
                        <a:rPr lang="en-GB" sz="2000" b="1" dirty="0">
                          <a:latin typeface="Calibri"/>
                          <a:ea typeface="Calibri"/>
                          <a:cs typeface="Times New Roman"/>
                        </a:rPr>
                        <a:t>Priv2</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extLst>
                  <a:ext uri="{0D108BD9-81ED-4DB2-BD59-A6C34878D82A}">
                    <a16:rowId xmlns:a16="http://schemas.microsoft.com/office/drawing/2014/main" val="10000"/>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18</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324</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30</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900</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1"/>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21</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441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29</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841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2"/>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19</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361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22</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484</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3"/>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26</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676</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19</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361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4"/>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32</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1024</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18</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324</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5"/>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31</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961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26</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676</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6"/>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29</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841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18</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324</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7"/>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36</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1296</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14</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196</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8"/>
                  </a:ext>
                </a:extLst>
              </a:tr>
              <a:tr h="446449">
                <a:tc>
                  <a:txBody>
                    <a:bodyPr/>
                    <a:lstStyle/>
                    <a:p>
                      <a:pPr algn="ctr">
                        <a:lnSpc>
                          <a:spcPct val="150000"/>
                        </a:lnSpc>
                        <a:spcAft>
                          <a:spcPts val="0"/>
                        </a:spcAft>
                      </a:pPr>
                      <a:r>
                        <a:rPr lang="en-GB" sz="2000" b="1" dirty="0">
                          <a:solidFill>
                            <a:schemeClr val="bg1"/>
                          </a:solidFill>
                          <a:latin typeface="Calibri"/>
                          <a:ea typeface="Calibri"/>
                          <a:cs typeface="Times New Roman"/>
                        </a:rPr>
                        <a:t>34</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1156</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tc>
                  <a:txBody>
                    <a:bodyPr/>
                    <a:lstStyle/>
                    <a:p>
                      <a:pPr algn="ctr">
                        <a:lnSpc>
                          <a:spcPct val="150000"/>
                        </a:lnSpc>
                        <a:spcAft>
                          <a:spcPts val="0"/>
                        </a:spcAft>
                      </a:pPr>
                      <a:r>
                        <a:rPr lang="en-GB" sz="2000" b="1" dirty="0">
                          <a:solidFill>
                            <a:schemeClr val="bg1"/>
                          </a:solidFill>
                          <a:latin typeface="Calibri"/>
                          <a:ea typeface="Calibri"/>
                          <a:cs typeface="Times New Roman"/>
                        </a:rPr>
                        <a:t>19</a:t>
                      </a:r>
                      <a:endParaRPr lang="en-GB" sz="18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0"/>
                        </a:spcAft>
                      </a:pPr>
                      <a:r>
                        <a:rPr lang="en-GB" sz="1800" dirty="0" smtClean="0">
                          <a:latin typeface="Calibri"/>
                          <a:ea typeface="Calibri"/>
                          <a:cs typeface="Times New Roman"/>
                        </a:rPr>
                        <a:t>361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10009"/>
                  </a:ext>
                </a:extLst>
              </a:tr>
            </a:tbl>
          </a:graphicData>
        </a:graphic>
      </p:graphicFrame>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97</a:t>
            </a:fld>
            <a:endParaRPr lang="en-GB"/>
          </a:p>
        </p:txBody>
      </p:sp>
    </p:spTree>
    <p:extLst>
      <p:ext uri="{BB962C8B-B14F-4D97-AF65-F5344CB8AC3E}">
        <p14:creationId xmlns:p14="http://schemas.microsoft.com/office/powerpoint/2010/main" val="3989889846"/>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2</a:t>
            </a:r>
            <a:endParaRPr lang="en-GB" dirty="0"/>
          </a:p>
        </p:txBody>
      </p:sp>
      <p:sp>
        <p:nvSpPr>
          <p:cNvPr id="3" name="Content Placeholder 2"/>
          <p:cNvSpPr>
            <a:spLocks noGrp="1"/>
          </p:cNvSpPr>
          <p:nvPr>
            <p:ph idx="1"/>
          </p:nvPr>
        </p:nvSpPr>
        <p:spPr/>
        <p:txBody>
          <a:bodyPr/>
          <a:lstStyle/>
          <a:p>
            <a:endParaRPr lang="en-GB"/>
          </a:p>
        </p:txBody>
      </p:sp>
      <p:pic>
        <p:nvPicPr>
          <p:cNvPr id="63490" name="Picture 2"/>
          <p:cNvPicPr>
            <a:picLocks noChangeAspect="1" noChangeArrowheads="1"/>
          </p:cNvPicPr>
          <p:nvPr/>
        </p:nvPicPr>
        <p:blipFill>
          <a:blip r:embed="rId2"/>
          <a:srcRect/>
          <a:stretch>
            <a:fillRect/>
          </a:stretch>
        </p:blipFill>
        <p:spPr bwMode="auto">
          <a:xfrm>
            <a:off x="717036" y="1412776"/>
            <a:ext cx="7903915" cy="517040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AB9E1835-078E-40A1-8C6A-BF8B97D44ABA}" type="slidenum">
              <a:rPr lang="en-GB" smtClean="0"/>
              <a:pPr>
                <a:defRPr/>
              </a:pPr>
              <a:t>98</a:t>
            </a:fld>
            <a:endParaRPr lang="en-GB"/>
          </a:p>
        </p:txBody>
      </p:sp>
      <p:sp>
        <p:nvSpPr>
          <p:cNvPr id="4" name="Oval 3"/>
          <p:cNvSpPr/>
          <p:nvPr/>
        </p:nvSpPr>
        <p:spPr>
          <a:xfrm>
            <a:off x="1331640" y="5517232"/>
            <a:ext cx="1224136" cy="432048"/>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364088" y="5517232"/>
            <a:ext cx="1224136" cy="432048"/>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6" name="TextBox 5"/>
          <p:cNvSpPr txBox="1"/>
          <p:nvPr/>
        </p:nvSpPr>
        <p:spPr>
          <a:xfrm>
            <a:off x="3590941" y="5525510"/>
            <a:ext cx="1078052" cy="369332"/>
          </a:xfrm>
          <a:prstGeom prst="rect">
            <a:avLst/>
          </a:prstGeom>
          <a:noFill/>
        </p:spPr>
        <p:txBody>
          <a:bodyPr wrap="none" rtlCol="0">
            <a:spAutoFit/>
          </a:bodyPr>
          <a:lstStyle/>
          <a:p>
            <a:r>
              <a:rPr lang="en-GB" dirty="0" smtClean="0">
                <a:solidFill>
                  <a:srgbClr val="FF0000"/>
                </a:solidFill>
              </a:rPr>
              <a:t>Variance</a:t>
            </a:r>
            <a:endParaRPr lang="en-GB" dirty="0">
              <a:solidFill>
                <a:srgbClr val="FF0000"/>
              </a:solidFill>
            </a:endParaRPr>
          </a:p>
        </p:txBody>
      </p:sp>
    </p:spTree>
    <p:extLst>
      <p:ext uri="{BB962C8B-B14F-4D97-AF65-F5344CB8AC3E}">
        <p14:creationId xmlns:p14="http://schemas.microsoft.com/office/powerpoint/2010/main" val="1031529603"/>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3/4</a:t>
            </a:r>
            <a:endParaRPr lang="en-GB" dirty="0"/>
          </a:p>
        </p:txBody>
      </p:sp>
      <p:sp>
        <p:nvSpPr>
          <p:cNvPr id="9" name="Rectangle 8"/>
          <p:cNvSpPr/>
          <p:nvPr/>
        </p:nvSpPr>
        <p:spPr>
          <a:xfrm>
            <a:off x="7740352" y="5445224"/>
            <a:ext cx="1152128" cy="648072"/>
          </a:xfrm>
          <a:prstGeom prst="rect">
            <a:avLst/>
          </a:prstGeom>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3" name="Content Placeholder 2"/>
          <p:cNvSpPr>
            <a:spLocks noGrp="1"/>
          </p:cNvSpPr>
          <p:nvPr>
            <p:ph idx="1"/>
          </p:nvPr>
        </p:nvSpPr>
        <p:spPr/>
        <p:txBody>
          <a:bodyPr/>
          <a:lstStyle/>
          <a:p>
            <a:endParaRPr lang="en-GB" dirty="0"/>
          </a:p>
        </p:txBody>
      </p:sp>
      <p:pic>
        <p:nvPicPr>
          <p:cNvPr id="64514" name="Picture 2"/>
          <p:cNvPicPr>
            <a:picLocks noChangeAspect="1" noChangeArrowheads="1"/>
          </p:cNvPicPr>
          <p:nvPr/>
        </p:nvPicPr>
        <p:blipFill>
          <a:blip r:embed="rId2" cstate="print"/>
          <a:srcRect/>
          <a:stretch>
            <a:fillRect/>
          </a:stretch>
        </p:blipFill>
        <p:spPr bwMode="auto">
          <a:xfrm>
            <a:off x="3995936" y="0"/>
            <a:ext cx="5148064" cy="6819842"/>
          </a:xfrm>
          <a:prstGeom prst="rect">
            <a:avLst/>
          </a:prstGeom>
          <a:noFill/>
          <a:ln w="9525">
            <a:noFill/>
            <a:miter lim="800000"/>
            <a:headEnd/>
            <a:tailEnd/>
          </a:ln>
        </p:spPr>
      </p:pic>
      <p:pic>
        <p:nvPicPr>
          <p:cNvPr id="64516" name="Picture 4" descr="http://d36wcsykcv5g5l.cloudfront.net/2012/en/images/industries-img.png"/>
          <p:cNvPicPr>
            <a:picLocks noChangeAspect="1" noChangeArrowheads="1"/>
          </p:cNvPicPr>
          <p:nvPr/>
        </p:nvPicPr>
        <p:blipFill>
          <a:blip r:embed="rId3"/>
          <a:srcRect/>
          <a:stretch>
            <a:fillRect/>
          </a:stretch>
        </p:blipFill>
        <p:spPr bwMode="auto">
          <a:xfrm>
            <a:off x="683568" y="1628800"/>
            <a:ext cx="3105969" cy="1661714"/>
          </a:xfrm>
          <a:prstGeom prst="rect">
            <a:avLst/>
          </a:prstGeom>
          <a:noFill/>
        </p:spPr>
      </p:pic>
      <p:pic>
        <p:nvPicPr>
          <p:cNvPr id="64518" name="Picture 6" descr="http://www.onwindows.com/portals/0/images/Partner-guides/publicsector-pg-2012-large.jpg"/>
          <p:cNvPicPr>
            <a:picLocks noChangeAspect="1" noChangeArrowheads="1"/>
          </p:cNvPicPr>
          <p:nvPr/>
        </p:nvPicPr>
        <p:blipFill>
          <a:blip r:embed="rId4"/>
          <a:srcRect/>
          <a:stretch>
            <a:fillRect/>
          </a:stretch>
        </p:blipFill>
        <p:spPr bwMode="auto">
          <a:xfrm>
            <a:off x="1115616" y="3573016"/>
            <a:ext cx="2095500" cy="2971801"/>
          </a:xfrm>
          <a:prstGeom prst="rect">
            <a:avLst/>
          </a:prstGeom>
          <a:noFill/>
        </p:spPr>
      </p:pic>
      <p:sp>
        <p:nvSpPr>
          <p:cNvPr id="10" name="Oval 9"/>
          <p:cNvSpPr/>
          <p:nvPr/>
        </p:nvSpPr>
        <p:spPr>
          <a:xfrm>
            <a:off x="7740352" y="5373216"/>
            <a:ext cx="1224136" cy="792088"/>
          </a:xfrm>
          <a:prstGeom prst="ellips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Connector 11"/>
          <p:cNvCxnSpPr/>
          <p:nvPr/>
        </p:nvCxnSpPr>
        <p:spPr>
          <a:xfrm>
            <a:off x="6660232" y="6525344"/>
            <a:ext cx="1512168" cy="1588"/>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13" name="Straight Connector 12"/>
          <p:cNvCxnSpPr/>
          <p:nvPr/>
        </p:nvCxnSpPr>
        <p:spPr>
          <a:xfrm>
            <a:off x="4644008" y="476672"/>
            <a:ext cx="3600400" cy="1588"/>
          </a:xfrm>
          <a:prstGeom prst="line">
            <a:avLst/>
          </a:prstGeom>
          <a:ln/>
        </p:spPr>
        <p:style>
          <a:lnRef idx="2">
            <a:schemeClr val="accent3"/>
          </a:lnRef>
          <a:fillRef idx="0">
            <a:schemeClr val="accent3"/>
          </a:fillRef>
          <a:effectRef idx="1">
            <a:schemeClr val="accent3"/>
          </a:effectRef>
          <a:fontRef idx="minor">
            <a:schemeClr val="tx1"/>
          </a:fontRef>
        </p:style>
      </p:cxnSp>
      <p:sp>
        <p:nvSpPr>
          <p:cNvPr id="15" name="Slide Number Placeholder 14"/>
          <p:cNvSpPr>
            <a:spLocks noGrp="1"/>
          </p:cNvSpPr>
          <p:nvPr>
            <p:ph type="sldNum" sz="quarter" idx="12"/>
          </p:nvPr>
        </p:nvSpPr>
        <p:spPr/>
        <p:txBody>
          <a:bodyPr/>
          <a:lstStyle/>
          <a:p>
            <a:pPr>
              <a:defRPr/>
            </a:pPr>
            <a:fld id="{AB9E1835-078E-40A1-8C6A-BF8B97D44ABA}" type="slidenum">
              <a:rPr lang="en-GB" smtClean="0"/>
              <a:pPr>
                <a:defRPr/>
              </a:pPr>
              <a:t>99</a:t>
            </a:fld>
            <a:endParaRPr lang="en-GB"/>
          </a:p>
        </p:txBody>
      </p:sp>
    </p:spTree>
    <p:extLst>
      <p:ext uri="{BB962C8B-B14F-4D97-AF65-F5344CB8AC3E}">
        <p14:creationId xmlns:p14="http://schemas.microsoft.com/office/powerpoint/2010/main" val="3624743961"/>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Why stats? </a:t>
            </a:r>
            <a:br>
              <a:rPr lang="en-GB" dirty="0" smtClean="0"/>
            </a:br>
            <a:r>
              <a:rPr lang="en-GB" sz="3100" dirty="0" smtClean="0">
                <a:solidFill>
                  <a:srgbClr val="FFC000"/>
                </a:solidFill>
              </a:rPr>
              <a:t>Perception versus fact</a:t>
            </a:r>
            <a:endParaRPr lang="en-GB" dirty="0">
              <a:solidFill>
                <a:srgbClr val="FFC000"/>
              </a:solidFill>
            </a:endParaRPr>
          </a:p>
        </p:txBody>
      </p:sp>
      <p:sp>
        <p:nvSpPr>
          <p:cNvPr id="3" name="Content Placeholder 2"/>
          <p:cNvSpPr>
            <a:spLocks noGrp="1"/>
          </p:cNvSpPr>
          <p:nvPr>
            <p:ph idx="1"/>
          </p:nvPr>
        </p:nvSpPr>
        <p:spPr/>
        <p:txBody>
          <a:bodyPr>
            <a:normAutofit fontScale="70000" lnSpcReduction="20000"/>
          </a:bodyPr>
          <a:lstStyle/>
          <a:p>
            <a:r>
              <a:rPr lang="en-GB" dirty="0" smtClean="0">
                <a:solidFill>
                  <a:srgbClr val="FFC000"/>
                </a:solidFill>
              </a:rPr>
              <a:t>Individual exercise</a:t>
            </a:r>
          </a:p>
          <a:p>
            <a:r>
              <a:rPr lang="en-GB" dirty="0" smtClean="0"/>
              <a:t>Consider different types of transport and risk</a:t>
            </a:r>
          </a:p>
          <a:p>
            <a:r>
              <a:rPr lang="en-GB" dirty="0" smtClean="0"/>
              <a:t>Write down  how far you can travel before you get a statistical  1 in a million chance of death</a:t>
            </a:r>
          </a:p>
          <a:p>
            <a:r>
              <a:rPr lang="en-GB" dirty="0" smtClean="0"/>
              <a:t>E.g. Walking is 27 miles</a:t>
            </a:r>
          </a:p>
          <a:p>
            <a:r>
              <a:rPr lang="en-GB" dirty="0" smtClean="0"/>
              <a:t>Write your answers for Motorbike, Car, train and passenger planes</a:t>
            </a:r>
          </a:p>
          <a:p>
            <a:r>
              <a:rPr lang="en-GB" dirty="0" smtClean="0">
                <a:solidFill>
                  <a:srgbClr val="FFC000"/>
                </a:solidFill>
              </a:rPr>
              <a:t>Answers</a:t>
            </a:r>
          </a:p>
          <a:p>
            <a:pPr lvl="1"/>
            <a:r>
              <a:rPr lang="en-GB" dirty="0" smtClean="0"/>
              <a:t>Motorbike 15 miles</a:t>
            </a:r>
          </a:p>
          <a:p>
            <a:pPr lvl="1"/>
            <a:r>
              <a:rPr lang="en-GB" dirty="0" smtClean="0"/>
              <a:t>Car 175 miles</a:t>
            </a:r>
          </a:p>
          <a:p>
            <a:pPr lvl="1"/>
            <a:r>
              <a:rPr lang="en-GB" dirty="0" smtClean="0"/>
              <a:t>Train 700 miles</a:t>
            </a:r>
          </a:p>
          <a:p>
            <a:pPr lvl="1"/>
            <a:r>
              <a:rPr lang="en-GB" dirty="0" smtClean="0"/>
              <a:t>Plane 7,000 miles</a:t>
            </a:r>
          </a:p>
          <a:p>
            <a:r>
              <a:rPr lang="en-GB" dirty="0" smtClean="0">
                <a:solidFill>
                  <a:srgbClr val="FFC000"/>
                </a:solidFill>
              </a:rPr>
              <a:t>You need to base decisions on  statistical fact not perceptions and this is why we use statistical tests in research</a:t>
            </a:r>
            <a:endParaRPr lang="en-GB"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2000"/>
                                        <p:tgtEl>
                                          <p:spTgt spid="3">
                                            <p:txEl>
                                              <p:pRg st="6" end="6"/>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fade">
                                      <p:cBhvr>
                                        <p:cTn id="38" dur="2000"/>
                                        <p:tgtEl>
                                          <p:spTgt spid="3">
                                            <p:txEl>
                                              <p:pRg st="7" end="7"/>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2000"/>
                                        <p:tgtEl>
                                          <p:spTgt spid="3">
                                            <p:txEl>
                                              <p:pRg st="8" end="8"/>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2000"/>
                                        <p:tgtEl>
                                          <p:spTgt spid="3">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fade">
                                      <p:cBhvr>
                                        <p:cTn id="49"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Wilcoxon</a:t>
            </a:r>
            <a:r>
              <a:rPr lang="en-GB" dirty="0" smtClean="0"/>
              <a:t> </a:t>
            </a:r>
            <a:br>
              <a:rPr lang="en-GB" dirty="0" smtClean="0"/>
            </a:br>
            <a:r>
              <a:rPr lang="en-GB" sz="2400" dirty="0" smtClean="0"/>
              <a:t>nonparametric Matched</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Difference of matched data without a ND</a:t>
            </a:r>
          </a:p>
          <a:p>
            <a:pPr>
              <a:buNone/>
            </a:pPr>
            <a:r>
              <a:rPr lang="en-GB" dirty="0" smtClean="0"/>
              <a:t>	It is the </a:t>
            </a:r>
            <a:r>
              <a:rPr lang="en-GB" dirty="0" err="1" smtClean="0"/>
              <a:t>Nonpara</a:t>
            </a:r>
            <a:r>
              <a:rPr lang="en-GB" dirty="0" smtClean="0"/>
              <a:t>. Equivalent to T Test</a:t>
            </a:r>
          </a:p>
          <a:p>
            <a:r>
              <a:rPr lang="en-GB" dirty="0" smtClean="0"/>
              <a:t>Calculate the differences between pairs of data</a:t>
            </a:r>
          </a:p>
          <a:p>
            <a:r>
              <a:rPr lang="en-GB" dirty="0" smtClean="0"/>
              <a:t>Rank differences in order of size </a:t>
            </a:r>
          </a:p>
          <a:p>
            <a:pPr lvl="1"/>
            <a:r>
              <a:rPr lang="en-GB" dirty="0" smtClean="0">
                <a:solidFill>
                  <a:srgbClr val="FFC000"/>
                </a:solidFill>
              </a:rPr>
              <a:t>Ignore +/- and 0 difference</a:t>
            </a:r>
          </a:p>
          <a:p>
            <a:pPr lvl="1"/>
            <a:r>
              <a:rPr lang="en-GB" dirty="0" smtClean="0">
                <a:solidFill>
                  <a:srgbClr val="FFC000"/>
                </a:solidFill>
              </a:rPr>
              <a:t>N is the number of scored data (i.e. </a:t>
            </a:r>
            <a:r>
              <a:rPr lang="en-GB" u="sng" dirty="0" smtClean="0">
                <a:solidFill>
                  <a:srgbClr val="FFC000"/>
                </a:solidFill>
              </a:rPr>
              <a:t>Not 0</a:t>
            </a:r>
            <a:r>
              <a:rPr lang="en-GB" dirty="0" smtClean="0">
                <a:solidFill>
                  <a:srgbClr val="FFC000"/>
                </a:solidFill>
              </a:rPr>
              <a:t>)</a:t>
            </a:r>
          </a:p>
          <a:p>
            <a:r>
              <a:rPr lang="en-GB" dirty="0" smtClean="0"/>
              <a:t>Sign of the difference is attached to the rank</a:t>
            </a:r>
          </a:p>
          <a:p>
            <a:r>
              <a:rPr lang="en-GB" dirty="0" smtClean="0"/>
              <a:t>No difference would result in a balanced score</a:t>
            </a:r>
          </a:p>
          <a:p>
            <a:r>
              <a:rPr lang="en-GB" dirty="0" smtClean="0"/>
              <a:t>Compare the lowest to the tab. Value</a:t>
            </a:r>
          </a:p>
          <a:p>
            <a:pPr lvl="1"/>
            <a:r>
              <a:rPr lang="en-GB" dirty="0" smtClean="0">
                <a:solidFill>
                  <a:srgbClr val="FFC000"/>
                </a:solidFill>
              </a:rPr>
              <a:t>If figure is </a:t>
            </a:r>
            <a:r>
              <a:rPr lang="en-GB" u="sng" dirty="0" smtClean="0">
                <a:solidFill>
                  <a:srgbClr val="FFC000"/>
                </a:solidFill>
              </a:rPr>
              <a:t>&lt; tab then reject null</a:t>
            </a:r>
          </a:p>
          <a:p>
            <a:endParaRPr lang="en-GB" dirty="0" smtClean="0"/>
          </a:p>
          <a:p>
            <a:endParaRPr lang="en-GB" dirty="0" smtClean="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2520280" cy="2880320"/>
          </a:xfrm>
        </p:spPr>
        <p:txBody>
          <a:bodyPr>
            <a:normAutofit/>
          </a:bodyPr>
          <a:lstStyle/>
          <a:p>
            <a:r>
              <a:rPr lang="en-GB" dirty="0" err="1" smtClean="0"/>
              <a:t>Wilcoxon</a:t>
            </a:r>
            <a:r>
              <a:rPr lang="en-GB" dirty="0" smtClean="0"/>
              <a:t> Matched</a:t>
            </a:r>
            <a:endParaRPr lang="en-GB" dirty="0"/>
          </a:p>
        </p:txBody>
      </p:sp>
      <p:pic>
        <p:nvPicPr>
          <p:cNvPr id="76802" name="Picture 2"/>
          <p:cNvPicPr>
            <a:picLocks noGrp="1" noChangeAspect="1" noChangeArrowheads="1"/>
          </p:cNvPicPr>
          <p:nvPr>
            <p:ph idx="1"/>
          </p:nvPr>
        </p:nvPicPr>
        <p:blipFill>
          <a:blip r:embed="rId2"/>
          <a:srcRect/>
          <a:stretch>
            <a:fillRect/>
          </a:stretch>
        </p:blipFill>
        <p:spPr bwMode="auto">
          <a:xfrm>
            <a:off x="2843808" y="0"/>
            <a:ext cx="6300192" cy="6858000"/>
          </a:xfrm>
          <a:prstGeom prst="rect">
            <a:avLst/>
          </a:prstGeom>
          <a:noFill/>
          <a:ln w="9525">
            <a:noFill/>
            <a:miter lim="800000"/>
            <a:headEnd/>
            <a:tailEnd/>
          </a:ln>
        </p:spPr>
      </p:pic>
      <p:sp>
        <p:nvSpPr>
          <p:cNvPr id="3" name="TextBox 2"/>
          <p:cNvSpPr txBox="1"/>
          <p:nvPr/>
        </p:nvSpPr>
        <p:spPr>
          <a:xfrm>
            <a:off x="323528" y="2852936"/>
            <a:ext cx="2232248" cy="1754326"/>
          </a:xfrm>
          <a:prstGeom prst="rect">
            <a:avLst/>
          </a:prstGeom>
          <a:noFill/>
        </p:spPr>
        <p:txBody>
          <a:bodyPr wrap="square" rtlCol="0">
            <a:spAutoFit/>
          </a:bodyPr>
          <a:lstStyle/>
          <a:p>
            <a:r>
              <a:rPr lang="en-GB" dirty="0" smtClean="0"/>
              <a:t>There are 5 number ones (ignore – sign) therefore:</a:t>
            </a:r>
          </a:p>
          <a:p>
            <a:r>
              <a:rPr lang="en-GB" dirty="0" smtClean="0"/>
              <a:t>1+2+3+4+5=15/5=3</a:t>
            </a:r>
          </a:p>
          <a:p>
            <a:r>
              <a:rPr lang="en-GB" dirty="0" smtClean="0"/>
              <a:t>6+7+8=21/3=7 </a:t>
            </a:r>
            <a:r>
              <a:rPr lang="en-GB" dirty="0" err="1" smtClean="0"/>
              <a:t>etc</a:t>
            </a:r>
            <a:endParaRPr lang="en-GB" dirty="0" smtClean="0"/>
          </a:p>
          <a:p>
            <a:endParaRPr lang="en-GB" dirty="0"/>
          </a:p>
        </p:txBody>
      </p:sp>
      <p:cxnSp>
        <p:nvCxnSpPr>
          <p:cNvPr id="5" name="Straight Arrow Connector 4"/>
          <p:cNvCxnSpPr/>
          <p:nvPr/>
        </p:nvCxnSpPr>
        <p:spPr>
          <a:xfrm flipV="1">
            <a:off x="2339752" y="2204864"/>
            <a:ext cx="4608512" cy="7920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39552" y="4869160"/>
            <a:ext cx="1656184" cy="1200329"/>
          </a:xfrm>
          <a:prstGeom prst="rect">
            <a:avLst/>
          </a:prstGeom>
          <a:noFill/>
        </p:spPr>
        <p:txBody>
          <a:bodyPr wrap="square" rtlCol="0">
            <a:spAutoFit/>
          </a:bodyPr>
          <a:lstStyle/>
          <a:p>
            <a:r>
              <a:rPr lang="en-GB" dirty="0" smtClean="0"/>
              <a:t>NB </a:t>
            </a:r>
            <a:r>
              <a:rPr lang="en-GB" dirty="0" smtClean="0">
                <a:solidFill>
                  <a:srgbClr val="FFFF00"/>
                </a:solidFill>
              </a:rPr>
              <a:t>n </a:t>
            </a:r>
            <a:r>
              <a:rPr lang="en-GB" dirty="0" smtClean="0"/>
              <a:t>ignores zeros therefore n=9 </a:t>
            </a:r>
            <a:r>
              <a:rPr lang="en-GB" u="sng" dirty="0" smtClean="0"/>
              <a:t>not 10</a:t>
            </a:r>
            <a:endParaRPr lang="en-GB" u="sng" dirty="0"/>
          </a:p>
        </p:txBody>
      </p:sp>
      <p:cxnSp>
        <p:nvCxnSpPr>
          <p:cNvPr id="7" name="Straight Arrow Connector 6"/>
          <p:cNvCxnSpPr/>
          <p:nvPr/>
        </p:nvCxnSpPr>
        <p:spPr>
          <a:xfrm>
            <a:off x="2051720" y="4941168"/>
            <a:ext cx="2088232" cy="7200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5724128" y="6417332"/>
            <a:ext cx="2160240" cy="36004"/>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3024336" cy="2506290"/>
          </a:xfrm>
        </p:spPr>
        <p:txBody>
          <a:bodyPr>
            <a:normAutofit/>
          </a:bodyPr>
          <a:lstStyle/>
          <a:p>
            <a:r>
              <a:rPr lang="en-GB" dirty="0" smtClean="0"/>
              <a:t>Tabulated value</a:t>
            </a:r>
            <a:endParaRPr lang="en-GB" dirty="0"/>
          </a:p>
        </p:txBody>
      </p:sp>
      <p:pic>
        <p:nvPicPr>
          <p:cNvPr id="77826" name="Picture 2"/>
          <p:cNvPicPr>
            <a:picLocks noGrp="1" noChangeAspect="1" noChangeArrowheads="1"/>
          </p:cNvPicPr>
          <p:nvPr>
            <p:ph idx="1"/>
          </p:nvPr>
        </p:nvPicPr>
        <p:blipFill>
          <a:blip r:embed="rId2"/>
          <a:srcRect/>
          <a:stretch>
            <a:fillRect/>
          </a:stretch>
        </p:blipFill>
        <p:spPr bwMode="auto">
          <a:xfrm>
            <a:off x="3275856" y="116632"/>
            <a:ext cx="5868144" cy="6625711"/>
          </a:xfrm>
          <a:prstGeom prst="rect">
            <a:avLst/>
          </a:prstGeom>
          <a:noFill/>
          <a:ln w="9525">
            <a:noFill/>
            <a:miter lim="800000"/>
            <a:headEnd/>
            <a:tailEnd/>
          </a:ln>
        </p:spPr>
      </p:pic>
      <p:cxnSp>
        <p:nvCxnSpPr>
          <p:cNvPr id="5" name="Straight Connector 4"/>
          <p:cNvCxnSpPr/>
          <p:nvPr/>
        </p:nvCxnSpPr>
        <p:spPr>
          <a:xfrm>
            <a:off x="4283968" y="1628800"/>
            <a:ext cx="3384376" cy="7200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3347864" y="3789040"/>
            <a:ext cx="144016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611561" y="3140968"/>
            <a:ext cx="2448272" cy="2585323"/>
          </a:xfrm>
          <a:prstGeom prst="rect">
            <a:avLst/>
          </a:prstGeom>
          <a:noFill/>
        </p:spPr>
        <p:txBody>
          <a:bodyPr wrap="square" rtlCol="0">
            <a:spAutoFit/>
          </a:bodyPr>
          <a:lstStyle/>
          <a:p>
            <a:r>
              <a:rPr lang="en-GB" dirty="0" smtClean="0">
                <a:solidFill>
                  <a:srgbClr val="FFC000"/>
                </a:solidFill>
              </a:rPr>
              <a:t>Reject Null at P 0.05</a:t>
            </a:r>
          </a:p>
          <a:p>
            <a:endParaRPr lang="en-GB" dirty="0" smtClean="0"/>
          </a:p>
          <a:p>
            <a:r>
              <a:rPr lang="en-GB" dirty="0" smtClean="0"/>
              <a:t>Therefore subjects become more committed to environmental taxation after watching the video </a:t>
            </a:r>
            <a:r>
              <a:rPr lang="en-GB" dirty="0" smtClean="0">
                <a:solidFill>
                  <a:srgbClr val="FFC000"/>
                </a:solidFill>
              </a:rPr>
              <a:t>(T=3, n=9, P&lt;0.05)</a:t>
            </a:r>
            <a:endParaRPr lang="en-GB" dirty="0">
              <a:solidFill>
                <a:srgbClr val="FFC000"/>
              </a:solidFill>
            </a:endParaRPr>
          </a:p>
        </p:txBody>
      </p:sp>
      <p:sp>
        <p:nvSpPr>
          <p:cNvPr id="8" name="Oval 7"/>
          <p:cNvSpPr/>
          <p:nvPr/>
        </p:nvSpPr>
        <p:spPr>
          <a:xfrm>
            <a:off x="6637084" y="5209377"/>
            <a:ext cx="576064" cy="497091"/>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5176068"/>
            <a:ext cx="60325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Arrow Connector 9"/>
          <p:cNvCxnSpPr/>
          <p:nvPr/>
        </p:nvCxnSpPr>
        <p:spPr>
          <a:xfrm>
            <a:off x="2771800" y="5438005"/>
            <a:ext cx="1008112" cy="199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Data for local respondents views of LNR before (plan) and after designation</a:t>
            </a:r>
            <a:endParaRPr lang="en-GB" sz="2400" dirty="0"/>
          </a:p>
        </p:txBody>
      </p:sp>
      <p:graphicFrame>
        <p:nvGraphicFramePr>
          <p:cNvPr id="4" name="Content Placeholder 3"/>
          <p:cNvGraphicFramePr>
            <a:graphicFrameLocks noGrp="1"/>
          </p:cNvGraphicFramePr>
          <p:nvPr>
            <p:ph idx="1"/>
          </p:nvPr>
        </p:nvGraphicFramePr>
        <p:xfrm>
          <a:off x="457200" y="1600200"/>
          <a:ext cx="8229600" cy="4348480"/>
        </p:xfrm>
        <a:graphic>
          <a:graphicData uri="http://schemas.openxmlformats.org/drawingml/2006/table">
            <a:tbl>
              <a:tblPr firstRow="1" bandRow="1">
                <a:tableStyleId>{5C22544A-7EE6-4342-B048-85BDC9FD1C3A}</a:tableStyleId>
              </a:tblPr>
              <a:tblGrid>
                <a:gridCol w="1450504">
                  <a:extLst>
                    <a:ext uri="{9D8B030D-6E8A-4147-A177-3AD203B41FA5}">
                      <a16:colId xmlns:a16="http://schemas.microsoft.com/office/drawing/2014/main" val="20000"/>
                    </a:ext>
                  </a:extLst>
                </a:gridCol>
                <a:gridCol w="1292696">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gridCol w="1371600">
                  <a:extLst>
                    <a:ext uri="{9D8B030D-6E8A-4147-A177-3AD203B41FA5}">
                      <a16:colId xmlns:a16="http://schemas.microsoft.com/office/drawing/2014/main" val="20005"/>
                    </a:ext>
                  </a:extLst>
                </a:gridCol>
              </a:tblGrid>
              <a:tr h="370840">
                <a:tc>
                  <a:txBody>
                    <a:bodyPr/>
                    <a:lstStyle/>
                    <a:p>
                      <a:pPr algn="ctr"/>
                      <a:r>
                        <a:rPr lang="en-GB" dirty="0" smtClean="0"/>
                        <a:t>Respondent</a:t>
                      </a:r>
                      <a:endParaRPr lang="en-GB" dirty="0"/>
                    </a:p>
                  </a:txBody>
                  <a:tcPr/>
                </a:tc>
                <a:tc>
                  <a:txBody>
                    <a:bodyPr/>
                    <a:lstStyle/>
                    <a:p>
                      <a:pPr algn="ctr"/>
                      <a:r>
                        <a:rPr lang="en-GB" dirty="0" smtClean="0"/>
                        <a:t>Before</a:t>
                      </a:r>
                      <a:endParaRPr lang="en-GB" dirty="0"/>
                    </a:p>
                  </a:txBody>
                  <a:tcPr/>
                </a:tc>
                <a:tc>
                  <a:txBody>
                    <a:bodyPr/>
                    <a:lstStyle/>
                    <a:p>
                      <a:pPr algn="ctr"/>
                      <a:r>
                        <a:rPr lang="en-GB" dirty="0" smtClean="0"/>
                        <a:t>After</a:t>
                      </a:r>
                      <a:endParaRPr lang="en-GB" dirty="0"/>
                    </a:p>
                  </a:txBody>
                  <a:tcPr/>
                </a:tc>
                <a:tc>
                  <a:txBody>
                    <a:bodyPr/>
                    <a:lstStyle/>
                    <a:p>
                      <a:pPr algn="ctr"/>
                      <a:r>
                        <a:rPr lang="en-GB" dirty="0" smtClean="0"/>
                        <a:t>difference</a:t>
                      </a:r>
                      <a:endParaRPr lang="en-GB" dirty="0"/>
                    </a:p>
                  </a:txBody>
                  <a:tcPr/>
                </a:tc>
                <a:tc>
                  <a:txBody>
                    <a:bodyPr/>
                    <a:lstStyle/>
                    <a:p>
                      <a:pPr algn="ctr"/>
                      <a:r>
                        <a:rPr lang="en-GB" dirty="0" smtClean="0"/>
                        <a:t>Rank</a:t>
                      </a:r>
                      <a:endParaRPr lang="en-GB" dirty="0"/>
                    </a:p>
                  </a:txBody>
                  <a:tcPr/>
                </a:tc>
                <a:tc>
                  <a:txBody>
                    <a:bodyPr/>
                    <a:lstStyle/>
                    <a:p>
                      <a:pPr algn="ctr"/>
                      <a:r>
                        <a:rPr lang="en-GB" dirty="0" smtClean="0"/>
                        <a:t>Signed Rank</a:t>
                      </a:r>
                      <a:endParaRPr lang="en-GB" dirty="0"/>
                    </a:p>
                  </a:txBody>
                  <a:tcPr/>
                </a:tc>
                <a:extLst>
                  <a:ext uri="{0D108BD9-81ED-4DB2-BD59-A6C34878D82A}">
                    <a16:rowId xmlns:a16="http://schemas.microsoft.com/office/drawing/2014/main" val="10000"/>
                  </a:ext>
                </a:extLst>
              </a:tr>
              <a:tr h="370840">
                <a:tc>
                  <a:txBody>
                    <a:bodyPr/>
                    <a:lstStyle/>
                    <a:p>
                      <a:pPr marL="342900" indent="-342900" algn="ctr">
                        <a:buFontTx/>
                        <a:buNone/>
                      </a:pPr>
                      <a:r>
                        <a:rPr lang="en-GB" dirty="0" smtClean="0"/>
                        <a:t>A</a:t>
                      </a:r>
                      <a:endParaRPr lang="en-GB" dirty="0"/>
                    </a:p>
                  </a:txBody>
                  <a:tcPr/>
                </a:tc>
                <a:tc>
                  <a:txBody>
                    <a:bodyPr/>
                    <a:lstStyle/>
                    <a:p>
                      <a:pPr algn="ctr"/>
                      <a:r>
                        <a:rPr lang="en-GB" dirty="0" smtClean="0"/>
                        <a:t>4</a:t>
                      </a:r>
                      <a:endParaRPr lang="en-GB" dirty="0"/>
                    </a:p>
                  </a:txBody>
                  <a:tcPr/>
                </a:tc>
                <a:tc>
                  <a:txBody>
                    <a:bodyPr/>
                    <a:lstStyle/>
                    <a:p>
                      <a:pPr algn="ctr"/>
                      <a:r>
                        <a:rPr lang="en-GB" dirty="0" smtClean="0"/>
                        <a:t>6</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1"/>
                  </a:ext>
                </a:extLst>
              </a:tr>
              <a:tr h="370840">
                <a:tc>
                  <a:txBody>
                    <a:bodyPr/>
                    <a:lstStyle/>
                    <a:p>
                      <a:pPr marL="342900" indent="-342900" algn="ctr">
                        <a:buFontTx/>
                        <a:buNone/>
                      </a:pPr>
                      <a:r>
                        <a:rPr lang="en-GB" dirty="0" smtClean="0"/>
                        <a:t>B</a:t>
                      </a:r>
                      <a:endParaRPr lang="en-GB" dirty="0"/>
                    </a:p>
                  </a:txBody>
                  <a:tcPr/>
                </a:tc>
                <a:tc>
                  <a:txBody>
                    <a:bodyPr/>
                    <a:lstStyle/>
                    <a:p>
                      <a:pPr algn="ctr"/>
                      <a:r>
                        <a:rPr lang="en-GB" dirty="0" smtClean="0"/>
                        <a:t>6</a:t>
                      </a:r>
                      <a:endParaRPr lang="en-GB" dirty="0"/>
                    </a:p>
                  </a:txBody>
                  <a:tcPr/>
                </a:tc>
                <a:tc>
                  <a:txBody>
                    <a:bodyPr/>
                    <a:lstStyle/>
                    <a:p>
                      <a:pPr algn="ctr"/>
                      <a:r>
                        <a:rPr lang="en-GB" dirty="0" smtClean="0"/>
                        <a:t>7</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2"/>
                  </a:ext>
                </a:extLst>
              </a:tr>
              <a:tr h="370840">
                <a:tc>
                  <a:txBody>
                    <a:bodyPr/>
                    <a:lstStyle/>
                    <a:p>
                      <a:pPr marL="342900" indent="-342900" algn="ctr">
                        <a:buFontTx/>
                        <a:buNone/>
                      </a:pPr>
                      <a:r>
                        <a:rPr lang="en-GB" dirty="0" smtClean="0"/>
                        <a:t>C</a:t>
                      </a:r>
                      <a:endParaRPr lang="en-GB" dirty="0"/>
                    </a:p>
                  </a:txBody>
                  <a:tcPr/>
                </a:tc>
                <a:tc>
                  <a:txBody>
                    <a:bodyPr/>
                    <a:lstStyle/>
                    <a:p>
                      <a:pPr algn="ctr"/>
                      <a:r>
                        <a:rPr lang="en-GB" dirty="0" smtClean="0"/>
                        <a:t>5</a:t>
                      </a:r>
                      <a:endParaRPr lang="en-GB" dirty="0"/>
                    </a:p>
                  </a:txBody>
                  <a:tcPr/>
                </a:tc>
                <a:tc>
                  <a:txBody>
                    <a:bodyPr/>
                    <a:lstStyle/>
                    <a:p>
                      <a:pPr algn="ctr"/>
                      <a:r>
                        <a:rPr lang="en-GB" dirty="0" smtClean="0"/>
                        <a:t>6</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3"/>
                  </a:ext>
                </a:extLst>
              </a:tr>
              <a:tr h="370840">
                <a:tc>
                  <a:txBody>
                    <a:bodyPr/>
                    <a:lstStyle/>
                    <a:p>
                      <a:pPr marL="342900" indent="-342900" algn="ctr">
                        <a:buFontTx/>
                        <a:buNone/>
                      </a:pPr>
                      <a:r>
                        <a:rPr lang="en-GB" dirty="0" smtClean="0"/>
                        <a:t>D</a:t>
                      </a:r>
                      <a:endParaRPr lang="en-GB" dirty="0"/>
                    </a:p>
                  </a:txBody>
                  <a:tcPr/>
                </a:tc>
                <a:tc>
                  <a:txBody>
                    <a:bodyPr/>
                    <a:lstStyle/>
                    <a:p>
                      <a:pPr algn="ctr"/>
                      <a:r>
                        <a:rPr lang="en-GB" dirty="0" smtClean="0"/>
                        <a:t>4</a:t>
                      </a:r>
                      <a:endParaRPr lang="en-GB" dirty="0"/>
                    </a:p>
                  </a:txBody>
                  <a:tcPr/>
                </a:tc>
                <a:tc>
                  <a:txBody>
                    <a:bodyPr/>
                    <a:lstStyle/>
                    <a:p>
                      <a:pPr algn="ctr"/>
                      <a:r>
                        <a:rPr lang="en-GB" dirty="0" smtClean="0"/>
                        <a:t>7</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4"/>
                  </a:ext>
                </a:extLst>
              </a:tr>
              <a:tr h="370840">
                <a:tc>
                  <a:txBody>
                    <a:bodyPr/>
                    <a:lstStyle/>
                    <a:p>
                      <a:pPr marL="342900" indent="-342900" algn="ctr">
                        <a:buFontTx/>
                        <a:buNone/>
                      </a:pPr>
                      <a:r>
                        <a:rPr lang="en-GB" dirty="0" smtClean="0"/>
                        <a:t>E</a:t>
                      </a:r>
                      <a:endParaRPr lang="en-GB" dirty="0"/>
                    </a:p>
                  </a:txBody>
                  <a:tcPr/>
                </a:tc>
                <a:tc>
                  <a:txBody>
                    <a:bodyPr/>
                    <a:lstStyle/>
                    <a:p>
                      <a:pPr algn="ctr"/>
                      <a:r>
                        <a:rPr lang="en-GB" dirty="0" smtClean="0"/>
                        <a:t>5</a:t>
                      </a:r>
                      <a:endParaRPr lang="en-GB" dirty="0"/>
                    </a:p>
                  </a:txBody>
                  <a:tcPr/>
                </a:tc>
                <a:tc>
                  <a:txBody>
                    <a:bodyPr/>
                    <a:lstStyle/>
                    <a:p>
                      <a:pPr algn="ctr"/>
                      <a:r>
                        <a:rPr lang="en-GB" dirty="0" smtClean="0"/>
                        <a:t>8</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5"/>
                  </a:ext>
                </a:extLst>
              </a:tr>
              <a:tr h="370840">
                <a:tc>
                  <a:txBody>
                    <a:bodyPr/>
                    <a:lstStyle/>
                    <a:p>
                      <a:pPr marL="342900" indent="-342900" algn="ctr">
                        <a:buFontTx/>
                        <a:buNone/>
                      </a:pPr>
                      <a:r>
                        <a:rPr lang="en-GB" dirty="0" smtClean="0"/>
                        <a:t>F</a:t>
                      </a:r>
                      <a:endParaRPr lang="en-GB" dirty="0"/>
                    </a:p>
                  </a:txBody>
                  <a:tcPr/>
                </a:tc>
                <a:tc>
                  <a:txBody>
                    <a:bodyPr/>
                    <a:lstStyle/>
                    <a:p>
                      <a:pPr algn="ctr"/>
                      <a:r>
                        <a:rPr lang="en-GB" dirty="0" smtClean="0"/>
                        <a:t>6</a:t>
                      </a:r>
                      <a:endParaRPr lang="en-GB" dirty="0"/>
                    </a:p>
                  </a:txBody>
                  <a:tcPr/>
                </a:tc>
                <a:tc>
                  <a:txBody>
                    <a:bodyPr/>
                    <a:lstStyle/>
                    <a:p>
                      <a:pPr algn="ctr"/>
                      <a:r>
                        <a:rPr lang="en-GB" dirty="0" smtClean="0"/>
                        <a:t>5</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6"/>
                  </a:ext>
                </a:extLst>
              </a:tr>
              <a:tr h="370840">
                <a:tc>
                  <a:txBody>
                    <a:bodyPr/>
                    <a:lstStyle/>
                    <a:p>
                      <a:pPr marL="342900" indent="-342900" algn="ctr">
                        <a:buFontTx/>
                        <a:buNone/>
                      </a:pPr>
                      <a:r>
                        <a:rPr lang="en-GB" dirty="0" smtClean="0"/>
                        <a:t>G</a:t>
                      </a:r>
                      <a:endParaRPr lang="en-GB" dirty="0"/>
                    </a:p>
                  </a:txBody>
                  <a:tcPr/>
                </a:tc>
                <a:tc>
                  <a:txBody>
                    <a:bodyPr/>
                    <a:lstStyle/>
                    <a:p>
                      <a:pPr algn="ctr"/>
                      <a:r>
                        <a:rPr lang="en-GB" dirty="0" smtClean="0"/>
                        <a:t>7</a:t>
                      </a:r>
                      <a:endParaRPr lang="en-GB" dirty="0"/>
                    </a:p>
                  </a:txBody>
                  <a:tcPr/>
                </a:tc>
                <a:tc>
                  <a:txBody>
                    <a:bodyPr/>
                    <a:lstStyle/>
                    <a:p>
                      <a:pPr algn="ctr"/>
                      <a:r>
                        <a:rPr lang="en-GB" dirty="0" smtClean="0"/>
                        <a:t>6</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7"/>
                  </a:ext>
                </a:extLst>
              </a:tr>
              <a:tr h="370840">
                <a:tc>
                  <a:txBody>
                    <a:bodyPr/>
                    <a:lstStyle/>
                    <a:p>
                      <a:pPr marL="342900" indent="-342900" algn="ctr">
                        <a:buFontTx/>
                        <a:buNone/>
                      </a:pPr>
                      <a:r>
                        <a:rPr lang="en-GB" dirty="0" smtClean="0"/>
                        <a:t>H</a:t>
                      </a:r>
                      <a:endParaRPr lang="en-GB" dirty="0"/>
                    </a:p>
                  </a:txBody>
                  <a:tcPr/>
                </a:tc>
                <a:tc>
                  <a:txBody>
                    <a:bodyPr/>
                    <a:lstStyle/>
                    <a:p>
                      <a:pPr algn="ctr"/>
                      <a:r>
                        <a:rPr lang="en-GB" dirty="0" smtClean="0"/>
                        <a:t>5</a:t>
                      </a:r>
                      <a:endParaRPr lang="en-GB" dirty="0"/>
                    </a:p>
                  </a:txBody>
                  <a:tcPr/>
                </a:tc>
                <a:tc>
                  <a:txBody>
                    <a:bodyPr/>
                    <a:lstStyle/>
                    <a:p>
                      <a:pPr algn="ctr"/>
                      <a:r>
                        <a:rPr lang="en-GB" dirty="0" smtClean="0"/>
                        <a:t>7</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8"/>
                  </a:ext>
                </a:extLst>
              </a:tr>
              <a:tr h="370840">
                <a:tc>
                  <a:txBody>
                    <a:bodyPr/>
                    <a:lstStyle/>
                    <a:p>
                      <a:pPr marL="342900" indent="-342900" algn="ctr">
                        <a:buFontTx/>
                        <a:buNone/>
                      </a:pPr>
                      <a:r>
                        <a:rPr lang="en-GB" dirty="0" smtClean="0"/>
                        <a:t>I</a:t>
                      </a:r>
                      <a:endParaRPr lang="en-GB" dirty="0"/>
                    </a:p>
                  </a:txBody>
                  <a:tcPr/>
                </a:tc>
                <a:tc>
                  <a:txBody>
                    <a:bodyPr/>
                    <a:lstStyle/>
                    <a:p>
                      <a:pPr algn="ctr"/>
                      <a:r>
                        <a:rPr lang="en-GB" dirty="0" smtClean="0"/>
                        <a:t>6</a:t>
                      </a:r>
                      <a:endParaRPr lang="en-GB" dirty="0"/>
                    </a:p>
                  </a:txBody>
                  <a:tcPr/>
                </a:tc>
                <a:tc>
                  <a:txBody>
                    <a:bodyPr/>
                    <a:lstStyle/>
                    <a:p>
                      <a:pPr algn="ctr"/>
                      <a:r>
                        <a:rPr lang="en-GB" dirty="0" smtClean="0"/>
                        <a:t>8</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9"/>
                  </a:ext>
                </a:extLst>
              </a:tr>
              <a:tr h="370840">
                <a:tc>
                  <a:txBody>
                    <a:bodyPr/>
                    <a:lstStyle/>
                    <a:p>
                      <a:pPr marL="342900" indent="-342900" algn="ctr">
                        <a:buFontTx/>
                        <a:buNone/>
                      </a:pPr>
                      <a:r>
                        <a:rPr lang="en-GB" dirty="0" smtClean="0"/>
                        <a:t>J</a:t>
                      </a:r>
                      <a:endParaRPr lang="en-GB" dirty="0"/>
                    </a:p>
                  </a:txBody>
                  <a:tcPr/>
                </a:tc>
                <a:tc>
                  <a:txBody>
                    <a:bodyPr/>
                    <a:lstStyle/>
                    <a:p>
                      <a:pPr algn="ctr"/>
                      <a:r>
                        <a:rPr lang="en-GB" dirty="0" smtClean="0"/>
                        <a:t>9</a:t>
                      </a:r>
                      <a:endParaRPr lang="en-GB" dirty="0"/>
                    </a:p>
                  </a:txBody>
                  <a:tcPr/>
                </a:tc>
                <a:tc>
                  <a:txBody>
                    <a:bodyPr/>
                    <a:lstStyle/>
                    <a:p>
                      <a:pPr algn="ctr"/>
                      <a:r>
                        <a:rPr lang="en-GB" dirty="0" smtClean="0"/>
                        <a:t>9</a:t>
                      </a:r>
                      <a:endParaRPr lang="en-GB" dirty="0"/>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10"/>
                  </a:ext>
                </a:extLst>
              </a:tr>
            </a:tbl>
          </a:graphicData>
        </a:graphic>
      </p:graphicFrame>
      <p:pic>
        <p:nvPicPr>
          <p:cNvPr id="43010" name="Picture 2" descr="http://www.merkinchlnr.org.uk/graphics/merkinch_local_nature_reserve_logo.gif"/>
          <p:cNvPicPr>
            <a:picLocks noChangeAspect="1" noChangeArrowheads="1"/>
          </p:cNvPicPr>
          <p:nvPr/>
        </p:nvPicPr>
        <p:blipFill>
          <a:blip r:embed="rId2"/>
          <a:srcRect/>
          <a:stretch>
            <a:fillRect/>
          </a:stretch>
        </p:blipFill>
        <p:spPr bwMode="auto">
          <a:xfrm>
            <a:off x="5241747" y="2564904"/>
            <a:ext cx="2919243" cy="2880320"/>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p:txBody>
          <a:bodyPr/>
          <a:lstStyle/>
          <a:p>
            <a:endParaRPr lang="en-GB"/>
          </a:p>
        </p:txBody>
      </p:sp>
      <p:graphicFrame>
        <p:nvGraphicFramePr>
          <p:cNvPr id="4" name="Content Placeholder 3"/>
          <p:cNvGraphicFramePr>
            <a:graphicFrameLocks/>
          </p:cNvGraphicFramePr>
          <p:nvPr/>
        </p:nvGraphicFramePr>
        <p:xfrm>
          <a:off x="395536" y="1412776"/>
          <a:ext cx="8229600" cy="4348480"/>
        </p:xfrm>
        <a:graphic>
          <a:graphicData uri="http://schemas.openxmlformats.org/drawingml/2006/table">
            <a:tbl>
              <a:tblPr firstRow="1" bandRow="1">
                <a:tableStyleId>{5C22544A-7EE6-4342-B048-85BDC9FD1C3A}</a:tableStyleId>
              </a:tblPr>
              <a:tblGrid>
                <a:gridCol w="1450504">
                  <a:extLst>
                    <a:ext uri="{9D8B030D-6E8A-4147-A177-3AD203B41FA5}">
                      <a16:colId xmlns:a16="http://schemas.microsoft.com/office/drawing/2014/main" val="20000"/>
                    </a:ext>
                  </a:extLst>
                </a:gridCol>
                <a:gridCol w="1292696">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gridCol w="1371600">
                  <a:extLst>
                    <a:ext uri="{9D8B030D-6E8A-4147-A177-3AD203B41FA5}">
                      <a16:colId xmlns:a16="http://schemas.microsoft.com/office/drawing/2014/main" val="20005"/>
                    </a:ext>
                  </a:extLst>
                </a:gridCol>
              </a:tblGrid>
              <a:tr h="370840">
                <a:tc>
                  <a:txBody>
                    <a:bodyPr/>
                    <a:lstStyle/>
                    <a:p>
                      <a:pPr algn="ctr"/>
                      <a:r>
                        <a:rPr lang="en-GB" dirty="0" smtClean="0"/>
                        <a:t>Respondent</a:t>
                      </a:r>
                      <a:endParaRPr lang="en-GB" dirty="0"/>
                    </a:p>
                  </a:txBody>
                  <a:tcPr/>
                </a:tc>
                <a:tc>
                  <a:txBody>
                    <a:bodyPr/>
                    <a:lstStyle/>
                    <a:p>
                      <a:pPr algn="ctr"/>
                      <a:r>
                        <a:rPr lang="en-GB" dirty="0" smtClean="0"/>
                        <a:t>Before</a:t>
                      </a:r>
                      <a:endParaRPr lang="en-GB" dirty="0"/>
                    </a:p>
                  </a:txBody>
                  <a:tcPr/>
                </a:tc>
                <a:tc>
                  <a:txBody>
                    <a:bodyPr/>
                    <a:lstStyle/>
                    <a:p>
                      <a:pPr algn="ctr"/>
                      <a:r>
                        <a:rPr lang="en-GB" dirty="0" smtClean="0"/>
                        <a:t>After</a:t>
                      </a:r>
                      <a:endParaRPr lang="en-GB" dirty="0"/>
                    </a:p>
                  </a:txBody>
                  <a:tcPr/>
                </a:tc>
                <a:tc>
                  <a:txBody>
                    <a:bodyPr/>
                    <a:lstStyle/>
                    <a:p>
                      <a:pPr algn="ctr"/>
                      <a:r>
                        <a:rPr lang="en-GB" dirty="0" smtClean="0"/>
                        <a:t>difference</a:t>
                      </a:r>
                      <a:endParaRPr lang="en-GB" dirty="0"/>
                    </a:p>
                  </a:txBody>
                  <a:tcPr/>
                </a:tc>
                <a:tc>
                  <a:txBody>
                    <a:bodyPr/>
                    <a:lstStyle/>
                    <a:p>
                      <a:pPr algn="ctr"/>
                      <a:r>
                        <a:rPr lang="en-GB" dirty="0" smtClean="0"/>
                        <a:t>Rank</a:t>
                      </a:r>
                      <a:endParaRPr lang="en-GB" dirty="0"/>
                    </a:p>
                  </a:txBody>
                  <a:tcPr/>
                </a:tc>
                <a:tc>
                  <a:txBody>
                    <a:bodyPr/>
                    <a:lstStyle/>
                    <a:p>
                      <a:pPr algn="ctr"/>
                      <a:r>
                        <a:rPr lang="en-GB" dirty="0" smtClean="0"/>
                        <a:t>Signed Rank</a:t>
                      </a:r>
                      <a:endParaRPr lang="en-GB" dirty="0"/>
                    </a:p>
                  </a:txBody>
                  <a:tcPr/>
                </a:tc>
                <a:extLst>
                  <a:ext uri="{0D108BD9-81ED-4DB2-BD59-A6C34878D82A}">
                    <a16:rowId xmlns:a16="http://schemas.microsoft.com/office/drawing/2014/main" val="10000"/>
                  </a:ext>
                </a:extLst>
              </a:tr>
              <a:tr h="370840">
                <a:tc>
                  <a:txBody>
                    <a:bodyPr/>
                    <a:lstStyle/>
                    <a:p>
                      <a:pPr marL="342900" indent="-342900" algn="ctr">
                        <a:buFontTx/>
                        <a:buNone/>
                      </a:pPr>
                      <a:r>
                        <a:rPr lang="en-GB" dirty="0" smtClean="0"/>
                        <a:t>A</a:t>
                      </a:r>
                      <a:endParaRPr lang="en-GB" dirty="0"/>
                    </a:p>
                  </a:txBody>
                  <a:tcPr/>
                </a:tc>
                <a:tc>
                  <a:txBody>
                    <a:bodyPr/>
                    <a:lstStyle/>
                    <a:p>
                      <a:pPr algn="ctr"/>
                      <a:r>
                        <a:rPr lang="en-GB" dirty="0" smtClean="0"/>
                        <a:t>4</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1"/>
                  </a:ext>
                </a:extLst>
              </a:tr>
              <a:tr h="370840">
                <a:tc>
                  <a:txBody>
                    <a:bodyPr/>
                    <a:lstStyle/>
                    <a:p>
                      <a:pPr marL="342900" indent="-342900" algn="ctr">
                        <a:buFontTx/>
                        <a:buNone/>
                      </a:pPr>
                      <a:r>
                        <a:rPr lang="en-GB" dirty="0" smtClean="0"/>
                        <a:t>B</a:t>
                      </a:r>
                      <a:endParaRPr lang="en-GB" dirty="0"/>
                    </a:p>
                  </a:txBody>
                  <a:tcPr/>
                </a:tc>
                <a:tc>
                  <a:txBody>
                    <a:bodyPr/>
                    <a:lstStyle/>
                    <a:p>
                      <a:pPr algn="ctr"/>
                      <a:r>
                        <a:rPr lang="en-GB" dirty="0" smtClean="0"/>
                        <a:t>6</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2"/>
                  </a:ext>
                </a:extLst>
              </a:tr>
              <a:tr h="370840">
                <a:tc>
                  <a:txBody>
                    <a:bodyPr/>
                    <a:lstStyle/>
                    <a:p>
                      <a:pPr marL="342900" indent="-342900" algn="ctr">
                        <a:buFontTx/>
                        <a:buNone/>
                      </a:pPr>
                      <a:r>
                        <a:rPr lang="en-GB" dirty="0" smtClean="0"/>
                        <a:t>C</a:t>
                      </a:r>
                      <a:endParaRPr lang="en-GB" dirty="0"/>
                    </a:p>
                  </a:txBody>
                  <a:tcPr/>
                </a:tc>
                <a:tc>
                  <a:txBody>
                    <a:bodyPr/>
                    <a:lstStyle/>
                    <a:p>
                      <a:pPr algn="ctr"/>
                      <a:r>
                        <a:rPr lang="en-GB" dirty="0" smtClean="0"/>
                        <a:t>5</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3"/>
                  </a:ext>
                </a:extLst>
              </a:tr>
              <a:tr h="370840">
                <a:tc>
                  <a:txBody>
                    <a:bodyPr/>
                    <a:lstStyle/>
                    <a:p>
                      <a:pPr marL="342900" indent="-342900" algn="ctr">
                        <a:buFontTx/>
                        <a:buNone/>
                      </a:pPr>
                      <a:r>
                        <a:rPr lang="en-GB" dirty="0" smtClean="0"/>
                        <a:t>D</a:t>
                      </a:r>
                      <a:endParaRPr lang="en-GB" dirty="0"/>
                    </a:p>
                  </a:txBody>
                  <a:tcPr/>
                </a:tc>
                <a:tc>
                  <a:txBody>
                    <a:bodyPr/>
                    <a:lstStyle/>
                    <a:p>
                      <a:pPr algn="ctr"/>
                      <a:r>
                        <a:rPr lang="en-GB" dirty="0" smtClean="0"/>
                        <a:t>4</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3</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4"/>
                  </a:ext>
                </a:extLst>
              </a:tr>
              <a:tr h="370840">
                <a:tc>
                  <a:txBody>
                    <a:bodyPr/>
                    <a:lstStyle/>
                    <a:p>
                      <a:pPr marL="342900" indent="-342900" algn="ctr">
                        <a:buFontTx/>
                        <a:buNone/>
                      </a:pPr>
                      <a:r>
                        <a:rPr lang="en-GB" dirty="0" smtClean="0"/>
                        <a:t>E</a:t>
                      </a:r>
                      <a:endParaRPr lang="en-GB" dirty="0"/>
                    </a:p>
                  </a:txBody>
                  <a:tcPr/>
                </a:tc>
                <a:tc>
                  <a:txBody>
                    <a:bodyPr/>
                    <a:lstStyle/>
                    <a:p>
                      <a:pPr algn="ctr"/>
                      <a:r>
                        <a:rPr lang="en-GB" dirty="0" smtClean="0"/>
                        <a:t>5</a:t>
                      </a:r>
                      <a:endParaRPr lang="en-GB" dirty="0"/>
                    </a:p>
                  </a:txBody>
                  <a:tcPr/>
                </a:tc>
                <a:tc>
                  <a:txBody>
                    <a:bodyPr/>
                    <a:lstStyle/>
                    <a:p>
                      <a:pPr algn="ctr"/>
                      <a:r>
                        <a:rPr lang="en-GB" dirty="0" smtClean="0"/>
                        <a:t>8</a:t>
                      </a:r>
                      <a:endParaRPr lang="en-GB" dirty="0"/>
                    </a:p>
                  </a:txBody>
                  <a:tcPr/>
                </a:tc>
                <a:tc>
                  <a:txBody>
                    <a:bodyPr/>
                    <a:lstStyle/>
                    <a:p>
                      <a:pPr algn="ctr"/>
                      <a:r>
                        <a:rPr lang="en-GB" dirty="0" smtClean="0">
                          <a:solidFill>
                            <a:srgbClr val="FF0000"/>
                          </a:solidFill>
                        </a:rPr>
                        <a:t>3</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5"/>
                  </a:ext>
                </a:extLst>
              </a:tr>
              <a:tr h="370840">
                <a:tc>
                  <a:txBody>
                    <a:bodyPr/>
                    <a:lstStyle/>
                    <a:p>
                      <a:pPr marL="342900" indent="-342900" algn="ctr">
                        <a:buFontTx/>
                        <a:buNone/>
                      </a:pPr>
                      <a:r>
                        <a:rPr lang="en-GB" dirty="0" smtClean="0"/>
                        <a:t>F</a:t>
                      </a:r>
                      <a:endParaRPr lang="en-GB" dirty="0"/>
                    </a:p>
                  </a:txBody>
                  <a:tcPr/>
                </a:tc>
                <a:tc>
                  <a:txBody>
                    <a:bodyPr/>
                    <a:lstStyle/>
                    <a:p>
                      <a:pPr algn="ctr"/>
                      <a:r>
                        <a:rPr lang="en-GB" dirty="0" smtClean="0"/>
                        <a:t>6</a:t>
                      </a:r>
                      <a:endParaRPr lang="en-GB" dirty="0"/>
                    </a:p>
                  </a:txBody>
                  <a:tcPr/>
                </a:tc>
                <a:tc>
                  <a:txBody>
                    <a:bodyPr/>
                    <a:lstStyle/>
                    <a:p>
                      <a:pPr algn="ctr"/>
                      <a:r>
                        <a:rPr lang="en-GB" dirty="0" smtClean="0"/>
                        <a:t>5</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6"/>
                  </a:ext>
                </a:extLst>
              </a:tr>
              <a:tr h="370840">
                <a:tc>
                  <a:txBody>
                    <a:bodyPr/>
                    <a:lstStyle/>
                    <a:p>
                      <a:pPr marL="342900" indent="-342900" algn="ctr">
                        <a:buFontTx/>
                        <a:buNone/>
                      </a:pPr>
                      <a:r>
                        <a:rPr lang="en-GB" dirty="0" smtClean="0"/>
                        <a:t>G</a:t>
                      </a:r>
                      <a:endParaRPr lang="en-GB" dirty="0"/>
                    </a:p>
                  </a:txBody>
                  <a:tcPr/>
                </a:tc>
                <a:tc>
                  <a:txBody>
                    <a:bodyPr/>
                    <a:lstStyle/>
                    <a:p>
                      <a:pPr algn="ctr"/>
                      <a:r>
                        <a:rPr lang="en-GB" dirty="0" smtClean="0"/>
                        <a:t>7</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7"/>
                  </a:ext>
                </a:extLst>
              </a:tr>
              <a:tr h="370840">
                <a:tc>
                  <a:txBody>
                    <a:bodyPr/>
                    <a:lstStyle/>
                    <a:p>
                      <a:pPr marL="342900" indent="-342900" algn="ctr">
                        <a:buFontTx/>
                        <a:buNone/>
                      </a:pPr>
                      <a:r>
                        <a:rPr lang="en-GB" dirty="0" smtClean="0"/>
                        <a:t>H</a:t>
                      </a:r>
                      <a:endParaRPr lang="en-GB" dirty="0"/>
                    </a:p>
                  </a:txBody>
                  <a:tcPr/>
                </a:tc>
                <a:tc>
                  <a:txBody>
                    <a:bodyPr/>
                    <a:lstStyle/>
                    <a:p>
                      <a:pPr algn="ctr"/>
                      <a:r>
                        <a:rPr lang="en-GB" dirty="0" smtClean="0"/>
                        <a:t>5</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8"/>
                  </a:ext>
                </a:extLst>
              </a:tr>
              <a:tr h="370840">
                <a:tc>
                  <a:txBody>
                    <a:bodyPr/>
                    <a:lstStyle/>
                    <a:p>
                      <a:pPr marL="342900" indent="-342900" algn="ctr">
                        <a:buFontTx/>
                        <a:buNone/>
                      </a:pPr>
                      <a:r>
                        <a:rPr lang="en-GB" dirty="0" smtClean="0"/>
                        <a:t>I</a:t>
                      </a:r>
                      <a:endParaRPr lang="en-GB" dirty="0"/>
                    </a:p>
                  </a:txBody>
                  <a:tcPr/>
                </a:tc>
                <a:tc>
                  <a:txBody>
                    <a:bodyPr/>
                    <a:lstStyle/>
                    <a:p>
                      <a:pPr algn="ctr"/>
                      <a:r>
                        <a:rPr lang="en-GB" dirty="0" smtClean="0"/>
                        <a:t>6</a:t>
                      </a:r>
                      <a:endParaRPr lang="en-GB" dirty="0"/>
                    </a:p>
                  </a:txBody>
                  <a:tcPr/>
                </a:tc>
                <a:tc>
                  <a:txBody>
                    <a:bodyPr/>
                    <a:lstStyle/>
                    <a:p>
                      <a:pPr algn="ctr"/>
                      <a:r>
                        <a:rPr lang="en-GB" dirty="0" smtClean="0"/>
                        <a:t>8</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9"/>
                  </a:ext>
                </a:extLst>
              </a:tr>
              <a:tr h="370840">
                <a:tc>
                  <a:txBody>
                    <a:bodyPr/>
                    <a:lstStyle/>
                    <a:p>
                      <a:pPr marL="342900" indent="-342900" algn="ctr">
                        <a:buFontTx/>
                        <a:buNone/>
                      </a:pPr>
                      <a:r>
                        <a:rPr lang="en-GB" dirty="0" smtClean="0"/>
                        <a:t>J</a:t>
                      </a:r>
                      <a:endParaRPr lang="en-GB" dirty="0"/>
                    </a:p>
                  </a:txBody>
                  <a:tcPr/>
                </a:tc>
                <a:tc>
                  <a:txBody>
                    <a:bodyPr/>
                    <a:lstStyle/>
                    <a:p>
                      <a:pPr algn="ctr"/>
                      <a:r>
                        <a:rPr lang="en-GB" dirty="0" smtClean="0"/>
                        <a:t>9</a:t>
                      </a:r>
                      <a:endParaRPr lang="en-GB" dirty="0"/>
                    </a:p>
                  </a:txBody>
                  <a:tcPr/>
                </a:tc>
                <a:tc>
                  <a:txBody>
                    <a:bodyPr/>
                    <a:lstStyle/>
                    <a:p>
                      <a:pPr algn="ctr"/>
                      <a:r>
                        <a:rPr lang="en-GB" dirty="0" smtClean="0"/>
                        <a:t>9</a:t>
                      </a:r>
                      <a:endParaRPr lang="en-GB" dirty="0"/>
                    </a:p>
                  </a:txBody>
                  <a:tcPr/>
                </a:tc>
                <a:tc>
                  <a:txBody>
                    <a:bodyPr/>
                    <a:lstStyle/>
                    <a:p>
                      <a:pPr algn="ctr"/>
                      <a:r>
                        <a:rPr lang="en-GB" dirty="0" smtClean="0">
                          <a:solidFill>
                            <a:srgbClr val="FF0000"/>
                          </a:solidFill>
                        </a:rPr>
                        <a:t>0</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10"/>
                  </a:ext>
                </a:extLst>
              </a:tr>
            </a:tbl>
          </a:graphicData>
        </a:graphic>
      </p:graphicFrame>
      <p:graphicFrame>
        <p:nvGraphicFramePr>
          <p:cNvPr id="5" name="Content Placeholder 3"/>
          <p:cNvGraphicFramePr>
            <a:graphicFrameLocks/>
          </p:cNvGraphicFramePr>
          <p:nvPr/>
        </p:nvGraphicFramePr>
        <p:xfrm>
          <a:off x="395536" y="1484784"/>
          <a:ext cx="8229600" cy="4348480"/>
        </p:xfrm>
        <a:graphic>
          <a:graphicData uri="http://schemas.openxmlformats.org/drawingml/2006/table">
            <a:tbl>
              <a:tblPr firstRow="1" bandRow="1">
                <a:tableStyleId>{5C22544A-7EE6-4342-B048-85BDC9FD1C3A}</a:tableStyleId>
              </a:tblPr>
              <a:tblGrid>
                <a:gridCol w="1450504">
                  <a:extLst>
                    <a:ext uri="{9D8B030D-6E8A-4147-A177-3AD203B41FA5}">
                      <a16:colId xmlns:a16="http://schemas.microsoft.com/office/drawing/2014/main" val="20000"/>
                    </a:ext>
                  </a:extLst>
                </a:gridCol>
                <a:gridCol w="1292696">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gridCol w="1371600">
                  <a:extLst>
                    <a:ext uri="{9D8B030D-6E8A-4147-A177-3AD203B41FA5}">
                      <a16:colId xmlns:a16="http://schemas.microsoft.com/office/drawing/2014/main" val="20005"/>
                    </a:ext>
                  </a:extLst>
                </a:gridCol>
              </a:tblGrid>
              <a:tr h="0">
                <a:tc>
                  <a:txBody>
                    <a:bodyPr/>
                    <a:lstStyle/>
                    <a:p>
                      <a:pPr algn="ctr"/>
                      <a:r>
                        <a:rPr lang="en-GB" dirty="0" smtClean="0"/>
                        <a:t>Respondent</a:t>
                      </a:r>
                      <a:endParaRPr lang="en-GB" dirty="0"/>
                    </a:p>
                  </a:txBody>
                  <a:tcPr/>
                </a:tc>
                <a:tc>
                  <a:txBody>
                    <a:bodyPr/>
                    <a:lstStyle/>
                    <a:p>
                      <a:pPr algn="ctr"/>
                      <a:r>
                        <a:rPr lang="en-GB" dirty="0" smtClean="0"/>
                        <a:t>Before</a:t>
                      </a:r>
                      <a:endParaRPr lang="en-GB" dirty="0"/>
                    </a:p>
                  </a:txBody>
                  <a:tcPr/>
                </a:tc>
                <a:tc>
                  <a:txBody>
                    <a:bodyPr/>
                    <a:lstStyle/>
                    <a:p>
                      <a:pPr algn="ctr"/>
                      <a:r>
                        <a:rPr lang="en-GB" dirty="0" smtClean="0"/>
                        <a:t>After</a:t>
                      </a:r>
                      <a:endParaRPr lang="en-GB" dirty="0"/>
                    </a:p>
                  </a:txBody>
                  <a:tcPr/>
                </a:tc>
                <a:tc>
                  <a:txBody>
                    <a:bodyPr/>
                    <a:lstStyle/>
                    <a:p>
                      <a:pPr algn="ctr"/>
                      <a:r>
                        <a:rPr lang="en-GB" dirty="0" smtClean="0"/>
                        <a:t>difference</a:t>
                      </a:r>
                      <a:endParaRPr lang="en-GB" dirty="0"/>
                    </a:p>
                  </a:txBody>
                  <a:tcPr/>
                </a:tc>
                <a:tc>
                  <a:txBody>
                    <a:bodyPr/>
                    <a:lstStyle/>
                    <a:p>
                      <a:pPr algn="ctr"/>
                      <a:r>
                        <a:rPr lang="en-GB" dirty="0" smtClean="0"/>
                        <a:t>Rank</a:t>
                      </a:r>
                      <a:endParaRPr lang="en-GB" dirty="0"/>
                    </a:p>
                  </a:txBody>
                  <a:tcPr/>
                </a:tc>
                <a:tc>
                  <a:txBody>
                    <a:bodyPr/>
                    <a:lstStyle/>
                    <a:p>
                      <a:pPr algn="ctr"/>
                      <a:r>
                        <a:rPr lang="en-GB" dirty="0" smtClean="0"/>
                        <a:t>Signed Rank</a:t>
                      </a:r>
                      <a:endParaRPr lang="en-GB" dirty="0"/>
                    </a:p>
                  </a:txBody>
                  <a:tcPr/>
                </a:tc>
                <a:extLst>
                  <a:ext uri="{0D108BD9-81ED-4DB2-BD59-A6C34878D82A}">
                    <a16:rowId xmlns:a16="http://schemas.microsoft.com/office/drawing/2014/main" val="10000"/>
                  </a:ext>
                </a:extLst>
              </a:tr>
              <a:tr h="370840">
                <a:tc>
                  <a:txBody>
                    <a:bodyPr/>
                    <a:lstStyle/>
                    <a:p>
                      <a:pPr marL="342900" indent="-342900" algn="ctr">
                        <a:buFontTx/>
                        <a:buNone/>
                      </a:pPr>
                      <a:r>
                        <a:rPr lang="en-GB" dirty="0" smtClean="0"/>
                        <a:t>A</a:t>
                      </a:r>
                      <a:endParaRPr lang="en-GB" dirty="0"/>
                    </a:p>
                  </a:txBody>
                  <a:tcPr/>
                </a:tc>
                <a:tc>
                  <a:txBody>
                    <a:bodyPr/>
                    <a:lstStyle/>
                    <a:p>
                      <a:pPr algn="ctr"/>
                      <a:r>
                        <a:rPr lang="en-GB" dirty="0" smtClean="0"/>
                        <a:t>4</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1"/>
                  </a:ext>
                </a:extLst>
              </a:tr>
              <a:tr h="370840">
                <a:tc>
                  <a:txBody>
                    <a:bodyPr/>
                    <a:lstStyle/>
                    <a:p>
                      <a:pPr marL="342900" indent="-342900" algn="ctr">
                        <a:buFontTx/>
                        <a:buNone/>
                      </a:pPr>
                      <a:r>
                        <a:rPr lang="en-GB" dirty="0" smtClean="0"/>
                        <a:t>B</a:t>
                      </a:r>
                      <a:endParaRPr lang="en-GB" dirty="0"/>
                    </a:p>
                  </a:txBody>
                  <a:tcPr/>
                </a:tc>
                <a:tc>
                  <a:txBody>
                    <a:bodyPr/>
                    <a:lstStyle/>
                    <a:p>
                      <a:pPr algn="ctr"/>
                      <a:r>
                        <a:rPr lang="en-GB" dirty="0" smtClean="0"/>
                        <a:t>6</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2"/>
                  </a:ext>
                </a:extLst>
              </a:tr>
              <a:tr h="370840">
                <a:tc>
                  <a:txBody>
                    <a:bodyPr/>
                    <a:lstStyle/>
                    <a:p>
                      <a:pPr marL="342900" indent="-342900" algn="ctr">
                        <a:buFontTx/>
                        <a:buNone/>
                      </a:pPr>
                      <a:r>
                        <a:rPr lang="en-GB" dirty="0" smtClean="0"/>
                        <a:t>C</a:t>
                      </a:r>
                      <a:endParaRPr lang="en-GB" dirty="0"/>
                    </a:p>
                  </a:txBody>
                  <a:tcPr/>
                </a:tc>
                <a:tc>
                  <a:txBody>
                    <a:bodyPr/>
                    <a:lstStyle/>
                    <a:p>
                      <a:pPr algn="ctr"/>
                      <a:r>
                        <a:rPr lang="en-GB" dirty="0" smtClean="0"/>
                        <a:t>5</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3"/>
                  </a:ext>
                </a:extLst>
              </a:tr>
              <a:tr h="370840">
                <a:tc>
                  <a:txBody>
                    <a:bodyPr/>
                    <a:lstStyle/>
                    <a:p>
                      <a:pPr marL="342900" indent="-342900" algn="ctr">
                        <a:buFontTx/>
                        <a:buNone/>
                      </a:pPr>
                      <a:r>
                        <a:rPr lang="en-GB" dirty="0" smtClean="0"/>
                        <a:t>D</a:t>
                      </a:r>
                      <a:endParaRPr lang="en-GB" dirty="0"/>
                    </a:p>
                  </a:txBody>
                  <a:tcPr/>
                </a:tc>
                <a:tc>
                  <a:txBody>
                    <a:bodyPr/>
                    <a:lstStyle/>
                    <a:p>
                      <a:pPr algn="ctr"/>
                      <a:r>
                        <a:rPr lang="en-GB" dirty="0" smtClean="0"/>
                        <a:t>4</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3</a:t>
                      </a:r>
                      <a:endParaRPr lang="en-GB" dirty="0">
                        <a:solidFill>
                          <a:srgbClr val="FF0000"/>
                        </a:solidFill>
                      </a:endParaRPr>
                    </a:p>
                  </a:txBody>
                  <a:tcPr/>
                </a:tc>
                <a:tc>
                  <a:txBody>
                    <a:bodyPr/>
                    <a:lstStyle/>
                    <a:p>
                      <a:pPr algn="ctr"/>
                      <a:r>
                        <a:rPr lang="en-GB" dirty="0" smtClean="0">
                          <a:solidFill>
                            <a:srgbClr val="FF0000"/>
                          </a:solidFill>
                        </a:rPr>
                        <a:t>8.5</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4"/>
                  </a:ext>
                </a:extLst>
              </a:tr>
              <a:tr h="370840">
                <a:tc>
                  <a:txBody>
                    <a:bodyPr/>
                    <a:lstStyle/>
                    <a:p>
                      <a:pPr marL="342900" indent="-342900" algn="ctr">
                        <a:buFontTx/>
                        <a:buNone/>
                      </a:pPr>
                      <a:r>
                        <a:rPr lang="en-GB" dirty="0" smtClean="0"/>
                        <a:t>E</a:t>
                      </a:r>
                      <a:endParaRPr lang="en-GB" dirty="0"/>
                    </a:p>
                  </a:txBody>
                  <a:tcPr/>
                </a:tc>
                <a:tc>
                  <a:txBody>
                    <a:bodyPr/>
                    <a:lstStyle/>
                    <a:p>
                      <a:pPr algn="ctr"/>
                      <a:r>
                        <a:rPr lang="en-GB" dirty="0" smtClean="0"/>
                        <a:t>5</a:t>
                      </a:r>
                      <a:endParaRPr lang="en-GB" dirty="0"/>
                    </a:p>
                  </a:txBody>
                  <a:tcPr/>
                </a:tc>
                <a:tc>
                  <a:txBody>
                    <a:bodyPr/>
                    <a:lstStyle/>
                    <a:p>
                      <a:pPr algn="ctr"/>
                      <a:r>
                        <a:rPr lang="en-GB" dirty="0" smtClean="0"/>
                        <a:t>8</a:t>
                      </a:r>
                      <a:endParaRPr lang="en-GB" dirty="0"/>
                    </a:p>
                  </a:txBody>
                  <a:tcPr/>
                </a:tc>
                <a:tc>
                  <a:txBody>
                    <a:bodyPr/>
                    <a:lstStyle/>
                    <a:p>
                      <a:pPr algn="ctr"/>
                      <a:r>
                        <a:rPr lang="en-GB" dirty="0" smtClean="0">
                          <a:solidFill>
                            <a:srgbClr val="FF0000"/>
                          </a:solidFill>
                        </a:rPr>
                        <a:t>3</a:t>
                      </a:r>
                      <a:endParaRPr lang="en-GB" dirty="0">
                        <a:solidFill>
                          <a:srgbClr val="FF0000"/>
                        </a:solidFill>
                      </a:endParaRPr>
                    </a:p>
                  </a:txBody>
                  <a:tcPr/>
                </a:tc>
                <a:tc>
                  <a:txBody>
                    <a:bodyPr/>
                    <a:lstStyle/>
                    <a:p>
                      <a:pPr algn="ctr"/>
                      <a:r>
                        <a:rPr lang="en-GB" dirty="0" smtClean="0">
                          <a:solidFill>
                            <a:srgbClr val="FF0000"/>
                          </a:solidFill>
                        </a:rPr>
                        <a:t>8.5</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5"/>
                  </a:ext>
                </a:extLst>
              </a:tr>
              <a:tr h="370840">
                <a:tc>
                  <a:txBody>
                    <a:bodyPr/>
                    <a:lstStyle/>
                    <a:p>
                      <a:pPr marL="342900" indent="-342900" algn="ctr">
                        <a:buFontTx/>
                        <a:buNone/>
                      </a:pPr>
                      <a:r>
                        <a:rPr lang="en-GB" dirty="0" smtClean="0"/>
                        <a:t>F</a:t>
                      </a:r>
                      <a:endParaRPr lang="en-GB" dirty="0"/>
                    </a:p>
                  </a:txBody>
                  <a:tcPr/>
                </a:tc>
                <a:tc>
                  <a:txBody>
                    <a:bodyPr/>
                    <a:lstStyle/>
                    <a:p>
                      <a:pPr algn="ctr"/>
                      <a:r>
                        <a:rPr lang="en-GB" dirty="0" smtClean="0"/>
                        <a:t>6</a:t>
                      </a:r>
                      <a:endParaRPr lang="en-GB" dirty="0"/>
                    </a:p>
                  </a:txBody>
                  <a:tcPr/>
                </a:tc>
                <a:tc>
                  <a:txBody>
                    <a:bodyPr/>
                    <a:lstStyle/>
                    <a:p>
                      <a:pPr algn="ctr"/>
                      <a:r>
                        <a:rPr lang="en-GB" dirty="0" smtClean="0"/>
                        <a:t>5</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6"/>
                  </a:ext>
                </a:extLst>
              </a:tr>
              <a:tr h="370840">
                <a:tc>
                  <a:txBody>
                    <a:bodyPr/>
                    <a:lstStyle/>
                    <a:p>
                      <a:pPr marL="342900" indent="-342900" algn="ctr">
                        <a:buFontTx/>
                        <a:buNone/>
                      </a:pPr>
                      <a:r>
                        <a:rPr lang="en-GB" dirty="0" smtClean="0"/>
                        <a:t>G</a:t>
                      </a:r>
                      <a:endParaRPr lang="en-GB" dirty="0"/>
                    </a:p>
                  </a:txBody>
                  <a:tcPr/>
                </a:tc>
                <a:tc>
                  <a:txBody>
                    <a:bodyPr/>
                    <a:lstStyle/>
                    <a:p>
                      <a:pPr algn="ctr"/>
                      <a:r>
                        <a:rPr lang="en-GB" dirty="0" smtClean="0"/>
                        <a:t>7</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7"/>
                  </a:ext>
                </a:extLst>
              </a:tr>
              <a:tr h="370840">
                <a:tc>
                  <a:txBody>
                    <a:bodyPr/>
                    <a:lstStyle/>
                    <a:p>
                      <a:pPr marL="342900" indent="-342900" algn="ctr">
                        <a:buFontTx/>
                        <a:buNone/>
                      </a:pPr>
                      <a:r>
                        <a:rPr lang="en-GB" dirty="0" smtClean="0"/>
                        <a:t>H</a:t>
                      </a:r>
                      <a:endParaRPr lang="en-GB" dirty="0"/>
                    </a:p>
                  </a:txBody>
                  <a:tcPr/>
                </a:tc>
                <a:tc>
                  <a:txBody>
                    <a:bodyPr/>
                    <a:lstStyle/>
                    <a:p>
                      <a:pPr algn="ctr"/>
                      <a:r>
                        <a:rPr lang="en-GB" dirty="0" smtClean="0"/>
                        <a:t>5</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8"/>
                  </a:ext>
                </a:extLst>
              </a:tr>
              <a:tr h="370840">
                <a:tc>
                  <a:txBody>
                    <a:bodyPr/>
                    <a:lstStyle/>
                    <a:p>
                      <a:pPr marL="342900" indent="-342900" algn="ctr">
                        <a:buFontTx/>
                        <a:buNone/>
                      </a:pPr>
                      <a:r>
                        <a:rPr lang="en-GB" dirty="0" smtClean="0"/>
                        <a:t>I</a:t>
                      </a:r>
                      <a:endParaRPr lang="en-GB" dirty="0"/>
                    </a:p>
                  </a:txBody>
                  <a:tcPr/>
                </a:tc>
                <a:tc>
                  <a:txBody>
                    <a:bodyPr/>
                    <a:lstStyle/>
                    <a:p>
                      <a:pPr algn="ctr"/>
                      <a:r>
                        <a:rPr lang="en-GB" dirty="0" smtClean="0"/>
                        <a:t>6</a:t>
                      </a:r>
                      <a:endParaRPr lang="en-GB" dirty="0"/>
                    </a:p>
                  </a:txBody>
                  <a:tcPr/>
                </a:tc>
                <a:tc>
                  <a:txBody>
                    <a:bodyPr/>
                    <a:lstStyle/>
                    <a:p>
                      <a:pPr algn="ctr"/>
                      <a:r>
                        <a:rPr lang="en-GB" dirty="0" smtClean="0"/>
                        <a:t>8</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09"/>
                  </a:ext>
                </a:extLst>
              </a:tr>
              <a:tr h="370840">
                <a:tc>
                  <a:txBody>
                    <a:bodyPr/>
                    <a:lstStyle/>
                    <a:p>
                      <a:pPr marL="342900" indent="-342900" algn="ctr">
                        <a:buFontTx/>
                        <a:buNone/>
                      </a:pPr>
                      <a:r>
                        <a:rPr lang="en-GB" dirty="0" smtClean="0"/>
                        <a:t>J</a:t>
                      </a:r>
                      <a:endParaRPr lang="en-GB" dirty="0"/>
                    </a:p>
                  </a:txBody>
                  <a:tcPr/>
                </a:tc>
                <a:tc>
                  <a:txBody>
                    <a:bodyPr/>
                    <a:lstStyle/>
                    <a:p>
                      <a:pPr algn="ctr"/>
                      <a:r>
                        <a:rPr lang="en-GB" dirty="0" smtClean="0"/>
                        <a:t>9</a:t>
                      </a:r>
                      <a:endParaRPr lang="en-GB" dirty="0"/>
                    </a:p>
                  </a:txBody>
                  <a:tcPr/>
                </a:tc>
                <a:tc>
                  <a:txBody>
                    <a:bodyPr/>
                    <a:lstStyle/>
                    <a:p>
                      <a:pPr algn="ctr"/>
                      <a:r>
                        <a:rPr lang="en-GB" dirty="0" smtClean="0"/>
                        <a:t>9</a:t>
                      </a:r>
                      <a:endParaRPr lang="en-GB" dirty="0"/>
                    </a:p>
                  </a:txBody>
                  <a:tcPr/>
                </a:tc>
                <a:tc>
                  <a:txBody>
                    <a:bodyPr/>
                    <a:lstStyle/>
                    <a:p>
                      <a:pPr algn="ctr"/>
                      <a:r>
                        <a:rPr lang="en-GB" dirty="0" smtClean="0">
                          <a:solidFill>
                            <a:srgbClr val="FF0000"/>
                          </a:solidFill>
                        </a:rPr>
                        <a:t>0</a:t>
                      </a:r>
                      <a:endParaRPr lang="en-GB" dirty="0">
                        <a:solidFill>
                          <a:srgbClr val="FF0000"/>
                        </a:solidFill>
                      </a:endParaRPr>
                    </a:p>
                  </a:txBody>
                  <a:tcPr/>
                </a:tc>
                <a:tc>
                  <a:txBody>
                    <a:bodyPr/>
                    <a:lstStyle/>
                    <a:p>
                      <a:pPr algn="ctr"/>
                      <a:r>
                        <a:rPr lang="en-GB" dirty="0" smtClean="0">
                          <a:solidFill>
                            <a:srgbClr val="FF0000"/>
                          </a:solidFill>
                        </a:rPr>
                        <a:t>_</a:t>
                      </a: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010"/>
                  </a:ext>
                </a:extLst>
              </a:tr>
            </a:tbl>
          </a:graphicData>
        </a:graphic>
      </p:graphicFrame>
      <p:graphicFrame>
        <p:nvGraphicFramePr>
          <p:cNvPr id="6" name="Content Placeholder 3"/>
          <p:cNvGraphicFramePr>
            <a:graphicFrameLocks/>
          </p:cNvGraphicFramePr>
          <p:nvPr/>
        </p:nvGraphicFramePr>
        <p:xfrm>
          <a:off x="323528" y="1484784"/>
          <a:ext cx="8229600" cy="4348480"/>
        </p:xfrm>
        <a:graphic>
          <a:graphicData uri="http://schemas.openxmlformats.org/drawingml/2006/table">
            <a:tbl>
              <a:tblPr firstRow="1" bandRow="1">
                <a:tableStyleId>{5C22544A-7EE6-4342-B048-85BDC9FD1C3A}</a:tableStyleId>
              </a:tblPr>
              <a:tblGrid>
                <a:gridCol w="1450504">
                  <a:extLst>
                    <a:ext uri="{9D8B030D-6E8A-4147-A177-3AD203B41FA5}">
                      <a16:colId xmlns:a16="http://schemas.microsoft.com/office/drawing/2014/main" val="20000"/>
                    </a:ext>
                  </a:extLst>
                </a:gridCol>
                <a:gridCol w="1292696">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gridCol w="1371600">
                  <a:extLst>
                    <a:ext uri="{9D8B030D-6E8A-4147-A177-3AD203B41FA5}">
                      <a16:colId xmlns:a16="http://schemas.microsoft.com/office/drawing/2014/main" val="20005"/>
                    </a:ext>
                  </a:extLst>
                </a:gridCol>
              </a:tblGrid>
              <a:tr h="370840">
                <a:tc>
                  <a:txBody>
                    <a:bodyPr/>
                    <a:lstStyle/>
                    <a:p>
                      <a:pPr algn="ctr"/>
                      <a:r>
                        <a:rPr lang="en-GB" dirty="0" smtClean="0"/>
                        <a:t>Respondent</a:t>
                      </a:r>
                      <a:endParaRPr lang="en-GB" dirty="0"/>
                    </a:p>
                  </a:txBody>
                  <a:tcPr/>
                </a:tc>
                <a:tc>
                  <a:txBody>
                    <a:bodyPr/>
                    <a:lstStyle/>
                    <a:p>
                      <a:pPr algn="ctr"/>
                      <a:r>
                        <a:rPr lang="en-GB" dirty="0" smtClean="0"/>
                        <a:t>Before</a:t>
                      </a:r>
                      <a:endParaRPr lang="en-GB" dirty="0"/>
                    </a:p>
                  </a:txBody>
                  <a:tcPr/>
                </a:tc>
                <a:tc>
                  <a:txBody>
                    <a:bodyPr/>
                    <a:lstStyle/>
                    <a:p>
                      <a:pPr algn="ctr"/>
                      <a:r>
                        <a:rPr lang="en-GB" dirty="0" smtClean="0"/>
                        <a:t>After</a:t>
                      </a:r>
                      <a:endParaRPr lang="en-GB" dirty="0"/>
                    </a:p>
                  </a:txBody>
                  <a:tcPr/>
                </a:tc>
                <a:tc>
                  <a:txBody>
                    <a:bodyPr/>
                    <a:lstStyle/>
                    <a:p>
                      <a:pPr algn="ctr"/>
                      <a:r>
                        <a:rPr lang="en-GB" dirty="0" smtClean="0"/>
                        <a:t>difference</a:t>
                      </a:r>
                      <a:endParaRPr lang="en-GB" dirty="0"/>
                    </a:p>
                  </a:txBody>
                  <a:tcPr/>
                </a:tc>
                <a:tc>
                  <a:txBody>
                    <a:bodyPr/>
                    <a:lstStyle/>
                    <a:p>
                      <a:pPr algn="ctr"/>
                      <a:r>
                        <a:rPr lang="en-GB" dirty="0" smtClean="0"/>
                        <a:t>Rank</a:t>
                      </a:r>
                      <a:endParaRPr lang="en-GB" dirty="0"/>
                    </a:p>
                  </a:txBody>
                  <a:tcPr/>
                </a:tc>
                <a:tc>
                  <a:txBody>
                    <a:bodyPr/>
                    <a:lstStyle/>
                    <a:p>
                      <a:pPr algn="ctr"/>
                      <a:r>
                        <a:rPr lang="en-GB" dirty="0" smtClean="0"/>
                        <a:t>Signed Rank</a:t>
                      </a:r>
                      <a:endParaRPr lang="en-GB" dirty="0"/>
                    </a:p>
                  </a:txBody>
                  <a:tcPr/>
                </a:tc>
                <a:extLst>
                  <a:ext uri="{0D108BD9-81ED-4DB2-BD59-A6C34878D82A}">
                    <a16:rowId xmlns:a16="http://schemas.microsoft.com/office/drawing/2014/main" val="10000"/>
                  </a:ext>
                </a:extLst>
              </a:tr>
              <a:tr h="370840">
                <a:tc>
                  <a:txBody>
                    <a:bodyPr/>
                    <a:lstStyle/>
                    <a:p>
                      <a:pPr marL="342900" indent="-342900" algn="ctr">
                        <a:buFontTx/>
                        <a:buNone/>
                      </a:pPr>
                      <a:r>
                        <a:rPr lang="en-GB" dirty="0" smtClean="0"/>
                        <a:t>A</a:t>
                      </a:r>
                      <a:endParaRPr lang="en-GB" dirty="0"/>
                    </a:p>
                  </a:txBody>
                  <a:tcPr/>
                </a:tc>
                <a:tc>
                  <a:txBody>
                    <a:bodyPr/>
                    <a:lstStyle/>
                    <a:p>
                      <a:pPr algn="ctr"/>
                      <a:r>
                        <a:rPr lang="en-GB" dirty="0" smtClean="0"/>
                        <a:t>4</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extLst>
                  <a:ext uri="{0D108BD9-81ED-4DB2-BD59-A6C34878D82A}">
                    <a16:rowId xmlns:a16="http://schemas.microsoft.com/office/drawing/2014/main" val="10001"/>
                  </a:ext>
                </a:extLst>
              </a:tr>
              <a:tr h="370840">
                <a:tc>
                  <a:txBody>
                    <a:bodyPr/>
                    <a:lstStyle/>
                    <a:p>
                      <a:pPr marL="342900" indent="-342900" algn="ctr">
                        <a:buFontTx/>
                        <a:buNone/>
                      </a:pPr>
                      <a:r>
                        <a:rPr lang="en-GB" dirty="0" smtClean="0"/>
                        <a:t>B</a:t>
                      </a:r>
                      <a:endParaRPr lang="en-GB" dirty="0"/>
                    </a:p>
                  </a:txBody>
                  <a:tcPr/>
                </a:tc>
                <a:tc>
                  <a:txBody>
                    <a:bodyPr/>
                    <a:lstStyle/>
                    <a:p>
                      <a:pPr algn="ctr"/>
                      <a:r>
                        <a:rPr lang="en-GB" dirty="0" smtClean="0"/>
                        <a:t>6</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extLst>
                  <a:ext uri="{0D108BD9-81ED-4DB2-BD59-A6C34878D82A}">
                    <a16:rowId xmlns:a16="http://schemas.microsoft.com/office/drawing/2014/main" val="10002"/>
                  </a:ext>
                </a:extLst>
              </a:tr>
              <a:tr h="370840">
                <a:tc>
                  <a:txBody>
                    <a:bodyPr/>
                    <a:lstStyle/>
                    <a:p>
                      <a:pPr marL="342900" indent="-342900" algn="ctr">
                        <a:buFontTx/>
                        <a:buNone/>
                      </a:pPr>
                      <a:r>
                        <a:rPr lang="en-GB" dirty="0" smtClean="0"/>
                        <a:t>C</a:t>
                      </a:r>
                      <a:endParaRPr lang="en-GB" dirty="0"/>
                    </a:p>
                  </a:txBody>
                  <a:tcPr/>
                </a:tc>
                <a:tc>
                  <a:txBody>
                    <a:bodyPr/>
                    <a:lstStyle/>
                    <a:p>
                      <a:pPr algn="ctr"/>
                      <a:r>
                        <a:rPr lang="en-GB" dirty="0" smtClean="0"/>
                        <a:t>5</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extLst>
                  <a:ext uri="{0D108BD9-81ED-4DB2-BD59-A6C34878D82A}">
                    <a16:rowId xmlns:a16="http://schemas.microsoft.com/office/drawing/2014/main" val="10003"/>
                  </a:ext>
                </a:extLst>
              </a:tr>
              <a:tr h="370840">
                <a:tc>
                  <a:txBody>
                    <a:bodyPr/>
                    <a:lstStyle/>
                    <a:p>
                      <a:pPr marL="342900" indent="-342900" algn="ctr">
                        <a:buFontTx/>
                        <a:buNone/>
                      </a:pPr>
                      <a:r>
                        <a:rPr lang="en-GB" dirty="0" smtClean="0"/>
                        <a:t>D</a:t>
                      </a:r>
                      <a:endParaRPr lang="en-GB" dirty="0"/>
                    </a:p>
                  </a:txBody>
                  <a:tcPr/>
                </a:tc>
                <a:tc>
                  <a:txBody>
                    <a:bodyPr/>
                    <a:lstStyle/>
                    <a:p>
                      <a:pPr algn="ctr"/>
                      <a:r>
                        <a:rPr lang="en-GB" dirty="0" smtClean="0"/>
                        <a:t>4</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3</a:t>
                      </a:r>
                      <a:endParaRPr lang="en-GB" dirty="0">
                        <a:solidFill>
                          <a:srgbClr val="FF0000"/>
                        </a:solidFill>
                      </a:endParaRPr>
                    </a:p>
                  </a:txBody>
                  <a:tcPr/>
                </a:tc>
                <a:tc>
                  <a:txBody>
                    <a:bodyPr/>
                    <a:lstStyle/>
                    <a:p>
                      <a:pPr algn="ctr"/>
                      <a:r>
                        <a:rPr lang="en-GB" dirty="0" smtClean="0">
                          <a:solidFill>
                            <a:srgbClr val="FF0000"/>
                          </a:solidFill>
                        </a:rPr>
                        <a:t>8.5</a:t>
                      </a:r>
                      <a:endParaRPr lang="en-GB" dirty="0">
                        <a:solidFill>
                          <a:srgbClr val="FF0000"/>
                        </a:solidFill>
                      </a:endParaRPr>
                    </a:p>
                  </a:txBody>
                  <a:tcPr/>
                </a:tc>
                <a:tc>
                  <a:txBody>
                    <a:bodyPr/>
                    <a:lstStyle/>
                    <a:p>
                      <a:pPr algn="ctr"/>
                      <a:r>
                        <a:rPr lang="en-GB" dirty="0" smtClean="0">
                          <a:solidFill>
                            <a:srgbClr val="FF0000"/>
                          </a:solidFill>
                        </a:rPr>
                        <a:t>8.5</a:t>
                      </a:r>
                      <a:endParaRPr lang="en-GB" dirty="0">
                        <a:solidFill>
                          <a:srgbClr val="FF0000"/>
                        </a:solidFill>
                      </a:endParaRPr>
                    </a:p>
                  </a:txBody>
                  <a:tcPr/>
                </a:tc>
                <a:extLst>
                  <a:ext uri="{0D108BD9-81ED-4DB2-BD59-A6C34878D82A}">
                    <a16:rowId xmlns:a16="http://schemas.microsoft.com/office/drawing/2014/main" val="10004"/>
                  </a:ext>
                </a:extLst>
              </a:tr>
              <a:tr h="370840">
                <a:tc>
                  <a:txBody>
                    <a:bodyPr/>
                    <a:lstStyle/>
                    <a:p>
                      <a:pPr marL="342900" indent="-342900" algn="ctr">
                        <a:buFontTx/>
                        <a:buNone/>
                      </a:pPr>
                      <a:r>
                        <a:rPr lang="en-GB" dirty="0" smtClean="0"/>
                        <a:t>E</a:t>
                      </a:r>
                      <a:endParaRPr lang="en-GB" dirty="0"/>
                    </a:p>
                  </a:txBody>
                  <a:tcPr/>
                </a:tc>
                <a:tc>
                  <a:txBody>
                    <a:bodyPr/>
                    <a:lstStyle/>
                    <a:p>
                      <a:pPr algn="ctr"/>
                      <a:r>
                        <a:rPr lang="en-GB" dirty="0" smtClean="0"/>
                        <a:t>5</a:t>
                      </a:r>
                      <a:endParaRPr lang="en-GB" dirty="0"/>
                    </a:p>
                  </a:txBody>
                  <a:tcPr/>
                </a:tc>
                <a:tc>
                  <a:txBody>
                    <a:bodyPr/>
                    <a:lstStyle/>
                    <a:p>
                      <a:pPr algn="ctr"/>
                      <a:r>
                        <a:rPr lang="en-GB" dirty="0" smtClean="0"/>
                        <a:t>8</a:t>
                      </a:r>
                      <a:endParaRPr lang="en-GB" dirty="0"/>
                    </a:p>
                  </a:txBody>
                  <a:tcPr/>
                </a:tc>
                <a:tc>
                  <a:txBody>
                    <a:bodyPr/>
                    <a:lstStyle/>
                    <a:p>
                      <a:pPr algn="ctr"/>
                      <a:r>
                        <a:rPr lang="en-GB" dirty="0" smtClean="0">
                          <a:solidFill>
                            <a:srgbClr val="FF0000"/>
                          </a:solidFill>
                        </a:rPr>
                        <a:t>3</a:t>
                      </a:r>
                      <a:endParaRPr lang="en-GB" dirty="0">
                        <a:solidFill>
                          <a:srgbClr val="FF0000"/>
                        </a:solidFill>
                      </a:endParaRPr>
                    </a:p>
                  </a:txBody>
                  <a:tcPr/>
                </a:tc>
                <a:tc>
                  <a:txBody>
                    <a:bodyPr/>
                    <a:lstStyle/>
                    <a:p>
                      <a:pPr algn="ctr"/>
                      <a:r>
                        <a:rPr lang="en-GB" dirty="0" smtClean="0">
                          <a:solidFill>
                            <a:srgbClr val="FF0000"/>
                          </a:solidFill>
                        </a:rPr>
                        <a:t>8.5</a:t>
                      </a:r>
                      <a:endParaRPr lang="en-GB" dirty="0">
                        <a:solidFill>
                          <a:srgbClr val="FF0000"/>
                        </a:solidFill>
                      </a:endParaRPr>
                    </a:p>
                  </a:txBody>
                  <a:tcPr/>
                </a:tc>
                <a:tc>
                  <a:txBody>
                    <a:bodyPr/>
                    <a:lstStyle/>
                    <a:p>
                      <a:pPr algn="ctr"/>
                      <a:r>
                        <a:rPr lang="en-GB" dirty="0" smtClean="0">
                          <a:solidFill>
                            <a:srgbClr val="FF0000"/>
                          </a:solidFill>
                        </a:rPr>
                        <a:t>8.5</a:t>
                      </a:r>
                      <a:endParaRPr lang="en-GB" dirty="0">
                        <a:solidFill>
                          <a:srgbClr val="FF0000"/>
                        </a:solidFill>
                      </a:endParaRPr>
                    </a:p>
                  </a:txBody>
                  <a:tcPr/>
                </a:tc>
                <a:extLst>
                  <a:ext uri="{0D108BD9-81ED-4DB2-BD59-A6C34878D82A}">
                    <a16:rowId xmlns:a16="http://schemas.microsoft.com/office/drawing/2014/main" val="10005"/>
                  </a:ext>
                </a:extLst>
              </a:tr>
              <a:tr h="370840">
                <a:tc>
                  <a:txBody>
                    <a:bodyPr/>
                    <a:lstStyle/>
                    <a:p>
                      <a:pPr marL="342900" indent="-342900" algn="ctr">
                        <a:buFontTx/>
                        <a:buNone/>
                      </a:pPr>
                      <a:r>
                        <a:rPr lang="en-GB" dirty="0" smtClean="0"/>
                        <a:t>F</a:t>
                      </a:r>
                      <a:endParaRPr lang="en-GB" dirty="0"/>
                    </a:p>
                  </a:txBody>
                  <a:tcPr/>
                </a:tc>
                <a:tc>
                  <a:txBody>
                    <a:bodyPr/>
                    <a:lstStyle/>
                    <a:p>
                      <a:pPr algn="ctr"/>
                      <a:r>
                        <a:rPr lang="en-GB" dirty="0" smtClean="0"/>
                        <a:t>6</a:t>
                      </a:r>
                      <a:endParaRPr lang="en-GB" dirty="0"/>
                    </a:p>
                  </a:txBody>
                  <a:tcPr/>
                </a:tc>
                <a:tc>
                  <a:txBody>
                    <a:bodyPr/>
                    <a:lstStyle/>
                    <a:p>
                      <a:pPr algn="ctr"/>
                      <a:r>
                        <a:rPr lang="en-GB" dirty="0" smtClean="0"/>
                        <a:t>5</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extLst>
                  <a:ext uri="{0D108BD9-81ED-4DB2-BD59-A6C34878D82A}">
                    <a16:rowId xmlns:a16="http://schemas.microsoft.com/office/drawing/2014/main" val="10006"/>
                  </a:ext>
                </a:extLst>
              </a:tr>
              <a:tr h="370840">
                <a:tc>
                  <a:txBody>
                    <a:bodyPr/>
                    <a:lstStyle/>
                    <a:p>
                      <a:pPr marL="342900" indent="-342900" algn="ctr">
                        <a:buFontTx/>
                        <a:buNone/>
                      </a:pPr>
                      <a:r>
                        <a:rPr lang="en-GB" dirty="0" smtClean="0"/>
                        <a:t>G</a:t>
                      </a:r>
                      <a:endParaRPr lang="en-GB" dirty="0"/>
                    </a:p>
                  </a:txBody>
                  <a:tcPr/>
                </a:tc>
                <a:tc>
                  <a:txBody>
                    <a:bodyPr/>
                    <a:lstStyle/>
                    <a:p>
                      <a:pPr algn="ctr"/>
                      <a:r>
                        <a:rPr lang="en-GB" dirty="0" smtClean="0"/>
                        <a:t>7</a:t>
                      </a:r>
                      <a:endParaRPr lang="en-GB" dirty="0"/>
                    </a:p>
                  </a:txBody>
                  <a:tcPr/>
                </a:tc>
                <a:tc>
                  <a:txBody>
                    <a:bodyPr/>
                    <a:lstStyle/>
                    <a:p>
                      <a:pPr algn="ctr"/>
                      <a:r>
                        <a:rPr lang="en-GB" dirty="0" smtClean="0"/>
                        <a:t>6</a:t>
                      </a:r>
                      <a:endParaRPr lang="en-GB" dirty="0"/>
                    </a:p>
                  </a:txBody>
                  <a:tcPr/>
                </a:tc>
                <a:tc>
                  <a:txBody>
                    <a:bodyPr/>
                    <a:lstStyle/>
                    <a:p>
                      <a:pPr algn="ctr"/>
                      <a:r>
                        <a:rPr lang="en-GB" dirty="0" smtClean="0">
                          <a:solidFill>
                            <a:srgbClr val="FF0000"/>
                          </a:solidFill>
                        </a:rPr>
                        <a:t>-1</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tc>
                  <a:txBody>
                    <a:bodyPr/>
                    <a:lstStyle/>
                    <a:p>
                      <a:pPr algn="ctr"/>
                      <a:r>
                        <a:rPr lang="en-GB" dirty="0" smtClean="0">
                          <a:solidFill>
                            <a:srgbClr val="FF0000"/>
                          </a:solidFill>
                        </a:rPr>
                        <a:t>-2.5</a:t>
                      </a:r>
                      <a:endParaRPr lang="en-GB" dirty="0">
                        <a:solidFill>
                          <a:srgbClr val="FF0000"/>
                        </a:solidFill>
                      </a:endParaRPr>
                    </a:p>
                  </a:txBody>
                  <a:tcPr/>
                </a:tc>
                <a:extLst>
                  <a:ext uri="{0D108BD9-81ED-4DB2-BD59-A6C34878D82A}">
                    <a16:rowId xmlns:a16="http://schemas.microsoft.com/office/drawing/2014/main" val="10007"/>
                  </a:ext>
                </a:extLst>
              </a:tr>
              <a:tr h="370840">
                <a:tc>
                  <a:txBody>
                    <a:bodyPr/>
                    <a:lstStyle/>
                    <a:p>
                      <a:pPr marL="342900" indent="-342900" algn="ctr">
                        <a:buFontTx/>
                        <a:buNone/>
                      </a:pPr>
                      <a:r>
                        <a:rPr lang="en-GB" dirty="0" smtClean="0"/>
                        <a:t>H</a:t>
                      </a:r>
                      <a:endParaRPr lang="en-GB" dirty="0"/>
                    </a:p>
                  </a:txBody>
                  <a:tcPr/>
                </a:tc>
                <a:tc>
                  <a:txBody>
                    <a:bodyPr/>
                    <a:lstStyle/>
                    <a:p>
                      <a:pPr algn="ctr"/>
                      <a:r>
                        <a:rPr lang="en-GB" dirty="0" smtClean="0"/>
                        <a:t>5</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extLst>
                  <a:ext uri="{0D108BD9-81ED-4DB2-BD59-A6C34878D82A}">
                    <a16:rowId xmlns:a16="http://schemas.microsoft.com/office/drawing/2014/main" val="10008"/>
                  </a:ext>
                </a:extLst>
              </a:tr>
              <a:tr h="370840">
                <a:tc>
                  <a:txBody>
                    <a:bodyPr/>
                    <a:lstStyle/>
                    <a:p>
                      <a:pPr marL="342900" indent="-342900" algn="ctr">
                        <a:buFontTx/>
                        <a:buNone/>
                      </a:pPr>
                      <a:r>
                        <a:rPr lang="en-GB" dirty="0" smtClean="0"/>
                        <a:t>I</a:t>
                      </a:r>
                      <a:endParaRPr lang="en-GB" dirty="0"/>
                    </a:p>
                  </a:txBody>
                  <a:tcPr/>
                </a:tc>
                <a:tc>
                  <a:txBody>
                    <a:bodyPr/>
                    <a:lstStyle/>
                    <a:p>
                      <a:pPr algn="ctr"/>
                      <a:r>
                        <a:rPr lang="en-GB" dirty="0" smtClean="0"/>
                        <a:t>6</a:t>
                      </a:r>
                      <a:endParaRPr lang="en-GB" dirty="0"/>
                    </a:p>
                  </a:txBody>
                  <a:tcPr/>
                </a:tc>
                <a:tc>
                  <a:txBody>
                    <a:bodyPr/>
                    <a:lstStyle/>
                    <a:p>
                      <a:pPr algn="ctr"/>
                      <a:r>
                        <a:rPr lang="en-GB" dirty="0" smtClean="0"/>
                        <a:t>8</a:t>
                      </a:r>
                      <a:endParaRPr lang="en-GB" dirty="0"/>
                    </a:p>
                  </a:txBody>
                  <a:tcPr/>
                </a:tc>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extLst>
                  <a:ext uri="{0D108BD9-81ED-4DB2-BD59-A6C34878D82A}">
                    <a16:rowId xmlns:a16="http://schemas.microsoft.com/office/drawing/2014/main" val="10009"/>
                  </a:ext>
                </a:extLst>
              </a:tr>
              <a:tr h="370840">
                <a:tc>
                  <a:txBody>
                    <a:bodyPr/>
                    <a:lstStyle/>
                    <a:p>
                      <a:pPr marL="342900" indent="-342900" algn="ctr">
                        <a:buFontTx/>
                        <a:buNone/>
                      </a:pPr>
                      <a:r>
                        <a:rPr lang="en-GB" dirty="0" smtClean="0"/>
                        <a:t>J</a:t>
                      </a:r>
                      <a:endParaRPr lang="en-GB" dirty="0"/>
                    </a:p>
                  </a:txBody>
                  <a:tcPr/>
                </a:tc>
                <a:tc>
                  <a:txBody>
                    <a:bodyPr/>
                    <a:lstStyle/>
                    <a:p>
                      <a:pPr algn="ctr"/>
                      <a:r>
                        <a:rPr lang="en-GB" dirty="0" smtClean="0"/>
                        <a:t>9</a:t>
                      </a:r>
                      <a:endParaRPr lang="en-GB" dirty="0"/>
                    </a:p>
                  </a:txBody>
                  <a:tcPr/>
                </a:tc>
                <a:tc>
                  <a:txBody>
                    <a:bodyPr/>
                    <a:lstStyle/>
                    <a:p>
                      <a:pPr algn="ctr"/>
                      <a:r>
                        <a:rPr lang="en-GB" dirty="0" smtClean="0"/>
                        <a:t>9</a:t>
                      </a:r>
                      <a:endParaRPr lang="en-GB" dirty="0"/>
                    </a:p>
                  </a:txBody>
                  <a:tcPr/>
                </a:tc>
                <a:tc>
                  <a:txBody>
                    <a:bodyPr/>
                    <a:lstStyle/>
                    <a:p>
                      <a:pPr algn="ctr"/>
                      <a:r>
                        <a:rPr lang="en-GB" dirty="0" smtClean="0">
                          <a:solidFill>
                            <a:srgbClr val="FF0000"/>
                          </a:solidFill>
                        </a:rPr>
                        <a:t>0</a:t>
                      </a:r>
                      <a:endParaRPr lang="en-GB" dirty="0">
                        <a:solidFill>
                          <a:srgbClr val="FF0000"/>
                        </a:solidFill>
                      </a:endParaRPr>
                    </a:p>
                  </a:txBody>
                  <a:tcPr/>
                </a:tc>
                <a:tc>
                  <a:txBody>
                    <a:bodyPr/>
                    <a:lstStyle/>
                    <a:p>
                      <a:pPr algn="ctr"/>
                      <a:r>
                        <a:rPr lang="en-GB" dirty="0" smtClean="0">
                          <a:solidFill>
                            <a:srgbClr val="FF0000"/>
                          </a:solidFill>
                        </a:rPr>
                        <a:t>_</a:t>
                      </a:r>
                      <a:endParaRPr lang="en-GB" dirty="0">
                        <a:solidFill>
                          <a:srgbClr val="FF0000"/>
                        </a:solidFill>
                      </a:endParaRPr>
                    </a:p>
                  </a:txBody>
                  <a:tcPr/>
                </a:tc>
                <a:tc>
                  <a:txBody>
                    <a:bodyPr/>
                    <a:lstStyle/>
                    <a:p>
                      <a:pPr algn="ctr"/>
                      <a:r>
                        <a:rPr lang="en-GB" dirty="0" smtClean="0">
                          <a:solidFill>
                            <a:srgbClr val="FF0000"/>
                          </a:solidFill>
                        </a:rPr>
                        <a:t>_</a:t>
                      </a:r>
                      <a:endParaRPr lang="en-GB" dirty="0">
                        <a:solidFill>
                          <a:srgbClr val="FF0000"/>
                        </a:solidFill>
                      </a:endParaRPr>
                    </a:p>
                  </a:txBody>
                  <a:tcPr/>
                </a:tc>
                <a:extLst>
                  <a:ext uri="{0D108BD9-81ED-4DB2-BD59-A6C34878D82A}">
                    <a16:rowId xmlns:a16="http://schemas.microsoft.com/office/drawing/2014/main" val="10010"/>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a:xfrm>
            <a:off x="395536" y="1340768"/>
            <a:ext cx="4536504" cy="5040600"/>
          </a:xfrm>
        </p:spPr>
        <p:txBody>
          <a:bodyPr>
            <a:normAutofit fontScale="25000" lnSpcReduction="20000"/>
          </a:bodyPr>
          <a:lstStyle/>
          <a:p>
            <a:r>
              <a:rPr lang="en-GB" sz="7200" dirty="0" smtClean="0"/>
              <a:t>T+= 6+2.5+2.5+8.5+8.5+6+6=40</a:t>
            </a:r>
          </a:p>
          <a:p>
            <a:endParaRPr lang="en-GB" sz="7200" dirty="0" smtClean="0"/>
          </a:p>
          <a:p>
            <a:r>
              <a:rPr lang="en-GB" sz="7200" dirty="0" smtClean="0"/>
              <a:t>T- = 2.5+2.5=5</a:t>
            </a:r>
          </a:p>
          <a:p>
            <a:pPr>
              <a:buNone/>
            </a:pPr>
            <a:endParaRPr lang="en-GB" sz="7200" dirty="0" smtClean="0"/>
          </a:p>
          <a:p>
            <a:r>
              <a:rPr lang="en-GB" sz="7200" dirty="0" smtClean="0">
                <a:solidFill>
                  <a:srgbClr val="FFC000"/>
                </a:solidFill>
              </a:rPr>
              <a:t>Check</a:t>
            </a:r>
          </a:p>
          <a:p>
            <a:pPr lvl="1"/>
            <a:r>
              <a:rPr lang="en-GB" sz="7200" dirty="0" smtClean="0">
                <a:solidFill>
                  <a:srgbClr val="FFC000"/>
                </a:solidFill>
              </a:rPr>
              <a:t>9*(9+1)/2-40=5</a:t>
            </a:r>
          </a:p>
          <a:p>
            <a:pPr lvl="1"/>
            <a:r>
              <a:rPr lang="en-GB" sz="7200" dirty="0" smtClean="0">
                <a:solidFill>
                  <a:srgbClr val="FFC000"/>
                </a:solidFill>
              </a:rPr>
              <a:t>9*(9+1)/2-5=40</a:t>
            </a:r>
          </a:p>
          <a:p>
            <a:pPr lvl="1">
              <a:buNone/>
            </a:pPr>
            <a:endParaRPr lang="en-GB" sz="7200" dirty="0" smtClean="0">
              <a:solidFill>
                <a:srgbClr val="FFC000"/>
              </a:solidFill>
            </a:endParaRPr>
          </a:p>
          <a:p>
            <a:r>
              <a:rPr lang="en-GB" sz="7200" dirty="0" smtClean="0"/>
              <a:t>Tab 0.05=5 therefore the test result is equal to the tabulated and we can reject the null hypothesis.  </a:t>
            </a:r>
          </a:p>
          <a:p>
            <a:pPr lvl="1"/>
            <a:r>
              <a:rPr lang="en-GB" sz="7200" dirty="0" smtClean="0">
                <a:solidFill>
                  <a:srgbClr val="FFC000"/>
                </a:solidFill>
              </a:rPr>
              <a:t>There is a statistical difference between residents views pre and post LNR designation. </a:t>
            </a:r>
          </a:p>
          <a:p>
            <a:pPr lvl="1"/>
            <a:r>
              <a:rPr lang="en-GB" sz="7200" dirty="0" smtClean="0">
                <a:solidFill>
                  <a:srgbClr val="FFC000"/>
                </a:solidFill>
              </a:rPr>
              <a:t>(T=5, n=9, P&lt;0.05)</a:t>
            </a:r>
          </a:p>
          <a:p>
            <a:pPr lvl="1"/>
            <a:r>
              <a:rPr lang="en-GB" sz="7200" dirty="0" smtClean="0">
                <a:solidFill>
                  <a:srgbClr val="FFC000"/>
                </a:solidFill>
              </a:rPr>
              <a:t>Their views improved. Why?</a:t>
            </a:r>
          </a:p>
          <a:p>
            <a:pPr lvl="1">
              <a:buNone/>
            </a:pPr>
            <a:endParaRPr lang="en-GB" sz="7200" dirty="0" smtClean="0">
              <a:solidFill>
                <a:srgbClr val="FFC000"/>
              </a:solidFill>
            </a:endParaRPr>
          </a:p>
          <a:p>
            <a:r>
              <a:rPr lang="en-GB" sz="7200" dirty="0" smtClean="0"/>
              <a:t>Complete exercises on handout</a:t>
            </a:r>
          </a:p>
          <a:p>
            <a:endParaRPr lang="en-GB" dirty="0"/>
          </a:p>
        </p:txBody>
      </p:sp>
      <p:pic>
        <p:nvPicPr>
          <p:cNvPr id="40962" name="Picture 2" descr="http://t1.gstatic.com/images?q=tbn:ANd9GcTdHL1dvujt1ldNneFaj5wqtNQjt4PnqxihCG52E0o6nDNMY2H-XA"/>
          <p:cNvPicPr>
            <a:picLocks noChangeAspect="1" noChangeArrowheads="1"/>
          </p:cNvPicPr>
          <p:nvPr/>
        </p:nvPicPr>
        <p:blipFill>
          <a:blip r:embed="rId2"/>
          <a:srcRect/>
          <a:stretch>
            <a:fillRect/>
          </a:stretch>
        </p:blipFill>
        <p:spPr bwMode="auto">
          <a:xfrm>
            <a:off x="4932040" y="836712"/>
            <a:ext cx="3690542" cy="53285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00"/>
                                        <p:tgtEl>
                                          <p:spTgt spid="3">
                                            <p:txEl>
                                              <p:pRg st="5" end="5"/>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00"/>
                                        <p:tgtEl>
                                          <p:spTgt spid="3">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wipe(down)">
                                      <p:cBhvr>
                                        <p:cTn id="28" dur="500"/>
                                        <p:tgtEl>
                                          <p:spTgt spid="3">
                                            <p:txEl>
                                              <p:pRg st="8" end="8"/>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wipe(down)">
                                      <p:cBhvr>
                                        <p:cTn id="31" dur="500"/>
                                        <p:tgtEl>
                                          <p:spTgt spid="3">
                                            <p:txEl>
                                              <p:pRg st="9" end="9"/>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wipe(down)">
                                      <p:cBhvr>
                                        <p:cTn id="34" dur="500"/>
                                        <p:tgtEl>
                                          <p:spTgt spid="3">
                                            <p:txEl>
                                              <p:pRg st="10" end="10"/>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wipe(down)">
                                      <p:cBhvr>
                                        <p:cTn id="37" dur="500"/>
                                        <p:tgtEl>
                                          <p:spTgt spid="3">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13" end="13"/>
                                            </p:txEl>
                                          </p:spTgt>
                                        </p:tgtEl>
                                        <p:attrNameLst>
                                          <p:attrName>style.visibility</p:attrName>
                                        </p:attrNameLst>
                                      </p:cBhvr>
                                      <p:to>
                                        <p:strVal val="visible"/>
                                      </p:to>
                                    </p:set>
                                    <p:animEffect transition="in" filter="wipe(down)">
                                      <p:cBhvr>
                                        <p:cTn id="42"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978080" cy="914400"/>
          </a:xfrm>
        </p:spPr>
        <p:txBody>
          <a:bodyPr/>
          <a:lstStyle/>
          <a:p>
            <a:r>
              <a:rPr lang="en-GB" sz="3200" b="1" dirty="0" smtClean="0"/>
              <a:t>How do we measure the Relationship between 2 Variables?</a:t>
            </a:r>
            <a:r>
              <a:rPr lang="en-GB" dirty="0" smtClean="0"/>
              <a:t/>
            </a:r>
            <a:br>
              <a:rPr lang="en-GB" dirty="0" smtClean="0"/>
            </a:b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With only one variable predicting/modelling  your data set can be done using the mean.  But if you have </a:t>
            </a:r>
            <a:r>
              <a:rPr lang="en-GB" dirty="0"/>
              <a:t>2 variables </a:t>
            </a:r>
            <a:r>
              <a:rPr lang="en-GB" dirty="0" smtClean="0"/>
              <a:t>(Foltz, 2014, </a:t>
            </a:r>
            <a:r>
              <a:rPr lang="en-GB" sz="1600" dirty="0" smtClean="0">
                <a:hlinkClick r:id="rId2"/>
              </a:rPr>
              <a:t>http</a:t>
            </a:r>
            <a:r>
              <a:rPr lang="en-GB" sz="1600" dirty="0">
                <a:hlinkClick r:id="rId2"/>
              </a:rPr>
              <a:t>://</a:t>
            </a:r>
            <a:r>
              <a:rPr lang="en-GB" sz="1600" dirty="0" smtClean="0">
                <a:hlinkClick r:id="rId2"/>
              </a:rPr>
              <a:t>www.youtube.com/watch?v=ZkjP5RJLQF4</a:t>
            </a:r>
            <a:r>
              <a:rPr lang="en-GB" sz="1600" dirty="0" smtClean="0"/>
              <a:t>) This is a good video of the basics  23 </a:t>
            </a:r>
            <a:r>
              <a:rPr lang="en-GB" sz="1600" dirty="0" err="1" smtClean="0"/>
              <a:t>mins</a:t>
            </a:r>
            <a:r>
              <a:rPr lang="en-GB" sz="1600" dirty="0" smtClean="0"/>
              <a:t>)</a:t>
            </a:r>
          </a:p>
          <a:p>
            <a:endParaRPr lang="en-GB" sz="1600" dirty="0" smtClean="0"/>
          </a:p>
          <a:p>
            <a:r>
              <a:rPr lang="en-GB" dirty="0" smtClean="0"/>
              <a:t>Quantify the relationship between variables: </a:t>
            </a:r>
            <a:r>
              <a:rPr lang="en-GB" i="1" dirty="0" smtClean="0">
                <a:solidFill>
                  <a:srgbClr val="FFFF00"/>
                </a:solidFill>
              </a:rPr>
              <a:t>“as the magnitude of 1 var. increases does the other increase or decrease?”</a:t>
            </a:r>
            <a:r>
              <a:rPr lang="en-GB" dirty="0" smtClean="0">
                <a:solidFill>
                  <a:srgbClr val="FFFF00"/>
                </a:solidFill>
              </a:rPr>
              <a:t> </a:t>
            </a:r>
            <a:r>
              <a:rPr lang="en-GB" dirty="0" smtClean="0"/>
              <a:t>(</a:t>
            </a:r>
            <a:r>
              <a:rPr lang="en-GB" dirty="0" err="1" smtClean="0"/>
              <a:t>Wheater</a:t>
            </a:r>
            <a:r>
              <a:rPr lang="en-GB" dirty="0" smtClean="0"/>
              <a:t> &amp; Cook, 2000: 89)</a:t>
            </a:r>
          </a:p>
          <a:p>
            <a:pPr>
              <a:buNone/>
            </a:pPr>
            <a:endParaRPr lang="en-GB" dirty="0" smtClean="0"/>
          </a:p>
          <a:p>
            <a:r>
              <a:rPr lang="en-GB" dirty="0" smtClean="0"/>
              <a:t>Why is it important within research?</a:t>
            </a:r>
          </a:p>
          <a:p>
            <a:pPr>
              <a:buNone/>
            </a:pPr>
            <a:endParaRPr lang="en-GB" dirty="0" smtClean="0"/>
          </a:p>
          <a:p>
            <a:r>
              <a:rPr lang="en-GB" dirty="0" smtClean="0"/>
              <a:t>e.g. Pollution and cost of remediation in the lower Swansea valley</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107</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relationship</a:t>
            </a:r>
            <a:endParaRPr lang="en-GB" dirty="0"/>
          </a:p>
        </p:txBody>
      </p:sp>
      <p:sp>
        <p:nvSpPr>
          <p:cNvPr id="3" name="Content Placeholder 2"/>
          <p:cNvSpPr>
            <a:spLocks noGrp="1"/>
          </p:cNvSpPr>
          <p:nvPr>
            <p:ph idx="1"/>
          </p:nvPr>
        </p:nvSpPr>
        <p:spPr/>
        <p:txBody>
          <a:bodyPr/>
          <a:lstStyle/>
          <a:p>
            <a:r>
              <a:rPr lang="en-GB" dirty="0" smtClean="0">
                <a:latin typeface="Calibri" pitchFamily="34" charset="0"/>
                <a:cs typeface="Calibri" pitchFamily="34" charset="0"/>
              </a:rPr>
              <a:t>Pos+ relationship	</a:t>
            </a:r>
            <a:r>
              <a:rPr lang="en-GB" dirty="0" err="1" smtClean="0">
                <a:latin typeface="Calibri" pitchFamily="34" charset="0"/>
                <a:ea typeface="Times New Roman"/>
                <a:cs typeface="Calibri" pitchFamily="34" charset="0"/>
              </a:rPr>
              <a:t>Neg</a:t>
            </a:r>
            <a:r>
              <a:rPr lang="en-GB" dirty="0" smtClean="0">
                <a:latin typeface="Calibri" pitchFamily="34" charset="0"/>
                <a:ea typeface="Times New Roman"/>
                <a:cs typeface="Calibri" pitchFamily="34" charset="0"/>
              </a:rPr>
              <a:t>- relationship</a:t>
            </a:r>
          </a:p>
          <a:p>
            <a:endParaRPr lang="en-GB" b="1" dirty="0" smtClean="0">
              <a:latin typeface="Times New Roman"/>
            </a:endParaRPr>
          </a:p>
          <a:p>
            <a:endParaRPr lang="en-GB" dirty="0" smtClean="0"/>
          </a:p>
          <a:p>
            <a:endParaRPr lang="en-GB" dirty="0" smtClean="0"/>
          </a:p>
          <a:p>
            <a:endParaRPr lang="en-GB" dirty="0" smtClean="0"/>
          </a:p>
          <a:p>
            <a:endParaRPr lang="en-GB" dirty="0" smtClean="0"/>
          </a:p>
          <a:p>
            <a:endParaRPr lang="en-GB" dirty="0" smtClean="0"/>
          </a:p>
          <a:p>
            <a:r>
              <a:rPr lang="en-GB" dirty="0" smtClean="0">
                <a:solidFill>
                  <a:srgbClr val="FFFF00"/>
                </a:solidFill>
              </a:rPr>
              <a:t>Individually think of an example of each</a:t>
            </a:r>
            <a:endParaRPr lang="en-GB" dirty="0">
              <a:solidFill>
                <a:srgbClr val="FFFF00"/>
              </a:solidFill>
            </a:endParaRP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108</a:t>
            </a:fld>
            <a:endParaRPr lang="en-GB"/>
          </a:p>
        </p:txBody>
      </p:sp>
      <p:grpSp>
        <p:nvGrpSpPr>
          <p:cNvPr id="40963" name="Group 3"/>
          <p:cNvGrpSpPr>
            <a:grpSpLocks/>
          </p:cNvGrpSpPr>
          <p:nvPr/>
        </p:nvGrpSpPr>
        <p:grpSpPr bwMode="auto">
          <a:xfrm>
            <a:off x="827584" y="2636912"/>
            <a:ext cx="3200400" cy="2822575"/>
            <a:chOff x="4500" y="6354"/>
            <a:chExt cx="5040" cy="4446"/>
          </a:xfrm>
        </p:grpSpPr>
        <p:sp>
          <p:nvSpPr>
            <p:cNvPr id="40964" name="Rectangle 4"/>
            <p:cNvSpPr>
              <a:spLocks noChangeArrowheads="1"/>
            </p:cNvSpPr>
            <p:nvPr/>
          </p:nvSpPr>
          <p:spPr bwMode="auto">
            <a:xfrm>
              <a:off x="4500" y="6354"/>
              <a:ext cx="5040" cy="444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0965" name="Line 5"/>
            <p:cNvSpPr>
              <a:spLocks noChangeShapeType="1"/>
            </p:cNvSpPr>
            <p:nvPr/>
          </p:nvSpPr>
          <p:spPr bwMode="auto">
            <a:xfrm flipV="1">
              <a:off x="4500" y="6660"/>
              <a:ext cx="3780" cy="41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66" name="Oval 6"/>
            <p:cNvSpPr>
              <a:spLocks noChangeArrowheads="1"/>
            </p:cNvSpPr>
            <p:nvPr/>
          </p:nvSpPr>
          <p:spPr bwMode="auto">
            <a:xfrm>
              <a:off x="4860" y="8987"/>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67" name="Oval 7"/>
            <p:cNvSpPr>
              <a:spLocks noChangeArrowheads="1"/>
            </p:cNvSpPr>
            <p:nvPr/>
          </p:nvSpPr>
          <p:spPr bwMode="auto">
            <a:xfrm>
              <a:off x="5580" y="8669"/>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68" name="Oval 8"/>
            <p:cNvSpPr>
              <a:spLocks noChangeArrowheads="1"/>
            </p:cNvSpPr>
            <p:nvPr/>
          </p:nvSpPr>
          <p:spPr bwMode="auto">
            <a:xfrm>
              <a:off x="6120" y="9305"/>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69" name="Oval 9"/>
            <p:cNvSpPr>
              <a:spLocks noChangeArrowheads="1"/>
            </p:cNvSpPr>
            <p:nvPr/>
          </p:nvSpPr>
          <p:spPr bwMode="auto">
            <a:xfrm>
              <a:off x="7020" y="8489"/>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0" name="Oval 10"/>
            <p:cNvSpPr>
              <a:spLocks noChangeArrowheads="1"/>
            </p:cNvSpPr>
            <p:nvPr/>
          </p:nvSpPr>
          <p:spPr bwMode="auto">
            <a:xfrm>
              <a:off x="5820" y="10361"/>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1" name="Oval 11"/>
            <p:cNvSpPr>
              <a:spLocks noChangeArrowheads="1"/>
            </p:cNvSpPr>
            <p:nvPr/>
          </p:nvSpPr>
          <p:spPr bwMode="auto">
            <a:xfrm>
              <a:off x="7380" y="7356"/>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2" name="Oval 12"/>
            <p:cNvSpPr>
              <a:spLocks noChangeArrowheads="1"/>
            </p:cNvSpPr>
            <p:nvPr/>
          </p:nvSpPr>
          <p:spPr bwMode="auto">
            <a:xfrm>
              <a:off x="8460" y="685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3" name="Oval 13"/>
            <p:cNvSpPr>
              <a:spLocks noChangeArrowheads="1"/>
            </p:cNvSpPr>
            <p:nvPr/>
          </p:nvSpPr>
          <p:spPr bwMode="auto">
            <a:xfrm>
              <a:off x="5040" y="9983"/>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4" name="Oval 14"/>
            <p:cNvSpPr>
              <a:spLocks noChangeArrowheads="1"/>
            </p:cNvSpPr>
            <p:nvPr/>
          </p:nvSpPr>
          <p:spPr bwMode="auto">
            <a:xfrm>
              <a:off x="7920" y="654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40975" name="Group 15"/>
          <p:cNvGrpSpPr>
            <a:grpSpLocks/>
          </p:cNvGrpSpPr>
          <p:nvPr/>
        </p:nvGrpSpPr>
        <p:grpSpPr bwMode="auto">
          <a:xfrm>
            <a:off x="4788024" y="2636912"/>
            <a:ext cx="3416424" cy="2808312"/>
            <a:chOff x="4500" y="11700"/>
            <a:chExt cx="5040" cy="3600"/>
          </a:xfrm>
        </p:grpSpPr>
        <p:sp>
          <p:nvSpPr>
            <p:cNvPr id="40976" name="Rectangle 16"/>
            <p:cNvSpPr>
              <a:spLocks noChangeArrowheads="1"/>
            </p:cNvSpPr>
            <p:nvPr/>
          </p:nvSpPr>
          <p:spPr bwMode="auto">
            <a:xfrm>
              <a:off x="4500" y="11700"/>
              <a:ext cx="5040" cy="36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0977" name="Oval 17"/>
            <p:cNvSpPr>
              <a:spLocks noChangeArrowheads="1"/>
            </p:cNvSpPr>
            <p:nvPr/>
          </p:nvSpPr>
          <p:spPr bwMode="auto">
            <a:xfrm>
              <a:off x="5580" y="1324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8" name="Oval 18"/>
            <p:cNvSpPr>
              <a:spLocks noChangeArrowheads="1"/>
            </p:cNvSpPr>
            <p:nvPr/>
          </p:nvSpPr>
          <p:spPr bwMode="auto">
            <a:xfrm>
              <a:off x="6480" y="1275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79" name="Oval 19"/>
            <p:cNvSpPr>
              <a:spLocks noChangeArrowheads="1"/>
            </p:cNvSpPr>
            <p:nvPr/>
          </p:nvSpPr>
          <p:spPr bwMode="auto">
            <a:xfrm>
              <a:off x="6840" y="14382"/>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80" name="Oval 20"/>
            <p:cNvSpPr>
              <a:spLocks noChangeArrowheads="1"/>
            </p:cNvSpPr>
            <p:nvPr/>
          </p:nvSpPr>
          <p:spPr bwMode="auto">
            <a:xfrm>
              <a:off x="6480" y="13566"/>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81" name="Oval 21"/>
            <p:cNvSpPr>
              <a:spLocks noChangeArrowheads="1"/>
            </p:cNvSpPr>
            <p:nvPr/>
          </p:nvSpPr>
          <p:spPr bwMode="auto">
            <a:xfrm>
              <a:off x="7740" y="1488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82" name="Oval 22"/>
            <p:cNvSpPr>
              <a:spLocks noChangeArrowheads="1"/>
            </p:cNvSpPr>
            <p:nvPr/>
          </p:nvSpPr>
          <p:spPr bwMode="auto">
            <a:xfrm>
              <a:off x="8280" y="1470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83" name="Oval 23"/>
            <p:cNvSpPr>
              <a:spLocks noChangeArrowheads="1"/>
            </p:cNvSpPr>
            <p:nvPr/>
          </p:nvSpPr>
          <p:spPr bwMode="auto">
            <a:xfrm>
              <a:off x="8100" y="1306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84" name="Oval 24"/>
            <p:cNvSpPr>
              <a:spLocks noChangeArrowheads="1"/>
            </p:cNvSpPr>
            <p:nvPr/>
          </p:nvSpPr>
          <p:spPr bwMode="auto">
            <a:xfrm>
              <a:off x="5220" y="11933"/>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985" name="Line 25"/>
            <p:cNvSpPr>
              <a:spLocks noChangeShapeType="1"/>
            </p:cNvSpPr>
            <p:nvPr/>
          </p:nvSpPr>
          <p:spPr bwMode="auto">
            <a:xfrm flipH="1" flipV="1">
              <a:off x="5400" y="12432"/>
              <a:ext cx="4140" cy="286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Correlation</a:t>
            </a:r>
            <a:br>
              <a:rPr lang="en-GB" b="1" dirty="0" smtClean="0"/>
            </a:br>
            <a:endParaRPr lang="en-GB" dirty="0"/>
          </a:p>
        </p:txBody>
      </p:sp>
      <p:sp>
        <p:nvSpPr>
          <p:cNvPr id="3" name="Content Placeholder 2"/>
          <p:cNvSpPr>
            <a:spLocks noGrp="1"/>
          </p:cNvSpPr>
          <p:nvPr>
            <p:ph idx="1"/>
          </p:nvPr>
        </p:nvSpPr>
        <p:spPr>
          <a:xfrm>
            <a:off x="914400" y="1340768"/>
            <a:ext cx="7772400" cy="5014792"/>
          </a:xfrm>
        </p:spPr>
        <p:txBody>
          <a:bodyPr>
            <a:normAutofit fontScale="77500" lnSpcReduction="20000"/>
          </a:bodyPr>
          <a:lstStyle/>
          <a:p>
            <a:r>
              <a:rPr lang="en-GB" dirty="0" smtClean="0"/>
              <a:t>Measures the degree to which 2 variables vary (strength of relationship).</a:t>
            </a:r>
          </a:p>
          <a:p>
            <a:r>
              <a:rPr lang="en-GB" dirty="0" smtClean="0">
                <a:solidFill>
                  <a:srgbClr val="FFFF00"/>
                </a:solidFill>
              </a:rPr>
              <a:t>Y</a:t>
            </a:r>
            <a:r>
              <a:rPr lang="en-GB" dirty="0" smtClean="0"/>
              <a:t>  (dependent) </a:t>
            </a:r>
            <a:r>
              <a:rPr lang="en-GB" dirty="0" smtClean="0">
                <a:solidFill>
                  <a:srgbClr val="FFFF00"/>
                </a:solidFill>
              </a:rPr>
              <a:t>depends on x </a:t>
            </a:r>
            <a:r>
              <a:rPr lang="en-GB" dirty="0" smtClean="0"/>
              <a:t>(independent)</a:t>
            </a:r>
          </a:p>
          <a:p>
            <a:pPr lvl="0"/>
            <a:r>
              <a:rPr lang="en-GB" i="1" dirty="0" smtClean="0"/>
              <a:t>Pearson’s Product Correlation coefficient (Parametric)</a:t>
            </a:r>
            <a:endParaRPr lang="en-GB" dirty="0" smtClean="0"/>
          </a:p>
          <a:p>
            <a:pPr lvl="0"/>
            <a:r>
              <a:rPr lang="en-GB" i="1" dirty="0" smtClean="0"/>
              <a:t>Spearman’s Rank Cor. Coe. (Non parametric)</a:t>
            </a:r>
            <a:endParaRPr lang="en-GB" dirty="0" smtClean="0"/>
          </a:p>
          <a:p>
            <a:endParaRPr lang="en-GB" i="1" dirty="0" smtClean="0">
              <a:solidFill>
                <a:schemeClr val="tx2">
                  <a:lumMod val="75000"/>
                </a:schemeClr>
              </a:solidFill>
            </a:endParaRPr>
          </a:p>
          <a:p>
            <a:r>
              <a:rPr lang="en-GB" i="1" dirty="0" smtClean="0">
                <a:solidFill>
                  <a:schemeClr val="tx2">
                    <a:lumMod val="75000"/>
                  </a:schemeClr>
                </a:solidFill>
              </a:rPr>
              <a:t>Present in a scatter plot</a:t>
            </a:r>
            <a:endParaRPr lang="en-GB" dirty="0" smtClean="0">
              <a:solidFill>
                <a:schemeClr val="tx2">
                  <a:lumMod val="75000"/>
                </a:schemeClr>
              </a:solidFill>
            </a:endParaRPr>
          </a:p>
          <a:p>
            <a:r>
              <a:rPr lang="en-GB" dirty="0" smtClean="0"/>
              <a:t/>
            </a:r>
            <a:br>
              <a:rPr lang="en-GB" dirty="0" smtClean="0"/>
            </a:br>
            <a:r>
              <a:rPr lang="en-GB" dirty="0" smtClean="0"/>
              <a:t>Y  Measured variables </a:t>
            </a:r>
          </a:p>
          <a:p>
            <a:r>
              <a:rPr lang="en-GB" dirty="0" smtClean="0"/>
              <a:t>(dependent, predicted)   </a:t>
            </a:r>
          </a:p>
          <a:p>
            <a:pPr>
              <a:buNone/>
            </a:pPr>
            <a:r>
              <a:rPr lang="en-GB" dirty="0" smtClean="0"/>
              <a:t> </a:t>
            </a:r>
          </a:p>
          <a:p>
            <a:r>
              <a:rPr lang="en-GB" dirty="0" smtClean="0"/>
              <a:t>X  controlled </a:t>
            </a:r>
            <a:r>
              <a:rPr lang="en-GB" smtClean="0"/>
              <a:t>variable e.g.  </a:t>
            </a:r>
            <a:r>
              <a:rPr lang="en-GB" dirty="0" smtClean="0"/>
              <a:t>pH </a:t>
            </a:r>
          </a:p>
          <a:p>
            <a:r>
              <a:rPr lang="en-GB" dirty="0" smtClean="0"/>
              <a:t>(Independent)</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109</a:t>
            </a:fld>
            <a:endParaRPr lang="en-GB"/>
          </a:p>
        </p:txBody>
      </p:sp>
      <p:sp>
        <p:nvSpPr>
          <p:cNvPr id="43014" name="Line 6"/>
          <p:cNvSpPr>
            <a:spLocks noChangeShapeType="1"/>
          </p:cNvSpPr>
          <p:nvPr/>
        </p:nvSpPr>
        <p:spPr bwMode="auto">
          <a:xfrm flipV="1">
            <a:off x="5724128" y="4077072"/>
            <a:ext cx="0" cy="822325"/>
          </a:xfrm>
          <a:prstGeom prst="line">
            <a:avLst/>
          </a:prstGeom>
          <a:ln>
            <a:headEnd/>
            <a:tailEnd/>
          </a:ln>
        </p:spPr>
        <p:style>
          <a:lnRef idx="2">
            <a:schemeClr val="accent1"/>
          </a:lnRef>
          <a:fillRef idx="0">
            <a:schemeClr val="accent1"/>
          </a:fillRef>
          <a:effectRef idx="1">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GB"/>
          </a:p>
        </p:txBody>
      </p:sp>
      <p:sp>
        <p:nvSpPr>
          <p:cNvPr id="43015" name="Line 7"/>
          <p:cNvSpPr>
            <a:spLocks noChangeShapeType="1"/>
          </p:cNvSpPr>
          <p:nvPr/>
        </p:nvSpPr>
        <p:spPr bwMode="auto">
          <a:xfrm>
            <a:off x="5292080" y="5805264"/>
            <a:ext cx="1143000" cy="0"/>
          </a:xfrm>
          <a:prstGeom prst="line">
            <a:avLst/>
          </a:prstGeom>
          <a:ln>
            <a:headEnd/>
            <a:tailEnd/>
          </a:ln>
        </p:spPr>
        <p:style>
          <a:lnRef idx="2">
            <a:schemeClr val="accent1"/>
          </a:lnRef>
          <a:fillRef idx="0">
            <a:schemeClr val="accent1"/>
          </a:fillRef>
          <a:effectRef idx="1">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GB"/>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Correlation </a:t>
            </a:r>
            <a:endParaRPr lang="en-GB" dirty="0"/>
          </a:p>
        </p:txBody>
      </p:sp>
      <p:sp>
        <p:nvSpPr>
          <p:cNvPr id="3" name="Content Placeholder 2"/>
          <p:cNvSpPr>
            <a:spLocks noGrp="1"/>
          </p:cNvSpPr>
          <p:nvPr>
            <p:ph idx="1"/>
          </p:nvPr>
        </p:nvSpPr>
        <p:spPr/>
        <p:txBody>
          <a:bodyPr/>
          <a:lstStyle/>
          <a:p>
            <a:r>
              <a:rPr lang="en-GB" sz="2000" dirty="0" smtClean="0">
                <a:solidFill>
                  <a:srgbClr val="FFFF00"/>
                </a:solidFill>
                <a:latin typeface="Calibri" pitchFamily="34" charset="0"/>
                <a:cs typeface="Calibri" pitchFamily="34" charset="0"/>
              </a:rPr>
              <a:t>Perfect Pos+ Relationship      Perfect </a:t>
            </a:r>
            <a:r>
              <a:rPr lang="en-GB" sz="2000" dirty="0" err="1" smtClean="0">
                <a:solidFill>
                  <a:srgbClr val="FFFF00"/>
                </a:solidFill>
                <a:latin typeface="Calibri" pitchFamily="34" charset="0"/>
                <a:cs typeface="Calibri" pitchFamily="34" charset="0"/>
              </a:rPr>
              <a:t>Neg</a:t>
            </a:r>
            <a:r>
              <a:rPr lang="en-GB" sz="2000" dirty="0" smtClean="0">
                <a:solidFill>
                  <a:srgbClr val="FFFF00"/>
                </a:solidFill>
                <a:latin typeface="Calibri" pitchFamily="34" charset="0"/>
                <a:cs typeface="Calibri" pitchFamily="34" charset="0"/>
              </a:rPr>
              <a:t>-                 No relationship</a:t>
            </a:r>
          </a:p>
          <a:p>
            <a:r>
              <a:rPr lang="en-GB" sz="2800" dirty="0" smtClean="0">
                <a:solidFill>
                  <a:srgbClr val="FF0000"/>
                </a:solidFill>
              </a:rPr>
              <a:t>Correlaton+1		-1			0</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110</a:t>
            </a:fld>
            <a:endParaRPr lang="en-GB"/>
          </a:p>
        </p:txBody>
      </p:sp>
      <p:grpSp>
        <p:nvGrpSpPr>
          <p:cNvPr id="41985" name="Group 1"/>
          <p:cNvGrpSpPr>
            <a:grpSpLocks/>
          </p:cNvGrpSpPr>
          <p:nvPr/>
        </p:nvGrpSpPr>
        <p:grpSpPr bwMode="auto">
          <a:xfrm>
            <a:off x="1259632" y="2852936"/>
            <a:ext cx="7200800" cy="1656184"/>
            <a:chOff x="1800" y="3648"/>
            <a:chExt cx="7380" cy="1620"/>
          </a:xfrm>
        </p:grpSpPr>
        <p:sp>
          <p:nvSpPr>
            <p:cNvPr id="41986" name="Rectangle 2"/>
            <p:cNvSpPr>
              <a:spLocks noChangeArrowheads="1"/>
            </p:cNvSpPr>
            <p:nvPr/>
          </p:nvSpPr>
          <p:spPr bwMode="auto">
            <a:xfrm>
              <a:off x="1800" y="3648"/>
              <a:ext cx="2340" cy="16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1987" name="Rectangle 3"/>
            <p:cNvSpPr>
              <a:spLocks noChangeArrowheads="1"/>
            </p:cNvSpPr>
            <p:nvPr/>
          </p:nvSpPr>
          <p:spPr bwMode="auto">
            <a:xfrm>
              <a:off x="6840" y="3648"/>
              <a:ext cx="2340" cy="16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1988" name="Rectangle 4"/>
            <p:cNvSpPr>
              <a:spLocks noChangeArrowheads="1"/>
            </p:cNvSpPr>
            <p:nvPr/>
          </p:nvSpPr>
          <p:spPr bwMode="auto">
            <a:xfrm>
              <a:off x="4320" y="3648"/>
              <a:ext cx="2340" cy="16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1989" name="Oval 5"/>
            <p:cNvSpPr>
              <a:spLocks noChangeArrowheads="1"/>
            </p:cNvSpPr>
            <p:nvPr/>
          </p:nvSpPr>
          <p:spPr bwMode="auto">
            <a:xfrm>
              <a:off x="1980" y="490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0" name="Oval 6"/>
            <p:cNvSpPr>
              <a:spLocks noChangeArrowheads="1"/>
            </p:cNvSpPr>
            <p:nvPr/>
          </p:nvSpPr>
          <p:spPr bwMode="auto">
            <a:xfrm>
              <a:off x="2340" y="472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1" name="Oval 7"/>
            <p:cNvSpPr>
              <a:spLocks noChangeArrowheads="1"/>
            </p:cNvSpPr>
            <p:nvPr/>
          </p:nvSpPr>
          <p:spPr bwMode="auto">
            <a:xfrm>
              <a:off x="2700" y="454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2" name="Oval 8"/>
            <p:cNvSpPr>
              <a:spLocks noChangeArrowheads="1"/>
            </p:cNvSpPr>
            <p:nvPr/>
          </p:nvSpPr>
          <p:spPr bwMode="auto">
            <a:xfrm>
              <a:off x="3060" y="436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3" name="Oval 9"/>
            <p:cNvSpPr>
              <a:spLocks noChangeArrowheads="1"/>
            </p:cNvSpPr>
            <p:nvPr/>
          </p:nvSpPr>
          <p:spPr bwMode="auto">
            <a:xfrm>
              <a:off x="6300" y="490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4" name="Oval 10"/>
            <p:cNvSpPr>
              <a:spLocks noChangeArrowheads="1"/>
            </p:cNvSpPr>
            <p:nvPr/>
          </p:nvSpPr>
          <p:spPr bwMode="auto">
            <a:xfrm>
              <a:off x="5940" y="472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5" name="Oval 11"/>
            <p:cNvSpPr>
              <a:spLocks noChangeArrowheads="1"/>
            </p:cNvSpPr>
            <p:nvPr/>
          </p:nvSpPr>
          <p:spPr bwMode="auto">
            <a:xfrm>
              <a:off x="5580" y="454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6" name="Oval 12"/>
            <p:cNvSpPr>
              <a:spLocks noChangeArrowheads="1"/>
            </p:cNvSpPr>
            <p:nvPr/>
          </p:nvSpPr>
          <p:spPr bwMode="auto">
            <a:xfrm>
              <a:off x="5220" y="436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7" name="Oval 13"/>
            <p:cNvSpPr>
              <a:spLocks noChangeArrowheads="1"/>
            </p:cNvSpPr>
            <p:nvPr/>
          </p:nvSpPr>
          <p:spPr bwMode="auto">
            <a:xfrm>
              <a:off x="4860" y="418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8" name="Oval 14"/>
            <p:cNvSpPr>
              <a:spLocks noChangeArrowheads="1"/>
            </p:cNvSpPr>
            <p:nvPr/>
          </p:nvSpPr>
          <p:spPr bwMode="auto">
            <a:xfrm>
              <a:off x="3420" y="418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1999" name="Oval 15"/>
            <p:cNvSpPr>
              <a:spLocks noChangeArrowheads="1"/>
            </p:cNvSpPr>
            <p:nvPr/>
          </p:nvSpPr>
          <p:spPr bwMode="auto">
            <a:xfrm>
              <a:off x="7380" y="418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2000" name="Oval 16"/>
            <p:cNvSpPr>
              <a:spLocks noChangeArrowheads="1"/>
            </p:cNvSpPr>
            <p:nvPr/>
          </p:nvSpPr>
          <p:spPr bwMode="auto">
            <a:xfrm>
              <a:off x="7020" y="490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2001" name="Oval 17"/>
            <p:cNvSpPr>
              <a:spLocks noChangeArrowheads="1"/>
            </p:cNvSpPr>
            <p:nvPr/>
          </p:nvSpPr>
          <p:spPr bwMode="auto">
            <a:xfrm>
              <a:off x="7020" y="382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2002" name="Oval 18"/>
            <p:cNvSpPr>
              <a:spLocks noChangeArrowheads="1"/>
            </p:cNvSpPr>
            <p:nvPr/>
          </p:nvSpPr>
          <p:spPr bwMode="auto">
            <a:xfrm>
              <a:off x="7920" y="382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2003" name="Oval 19"/>
            <p:cNvSpPr>
              <a:spLocks noChangeArrowheads="1"/>
            </p:cNvSpPr>
            <p:nvPr/>
          </p:nvSpPr>
          <p:spPr bwMode="auto">
            <a:xfrm>
              <a:off x="8460" y="400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2004" name="Oval 20"/>
            <p:cNvSpPr>
              <a:spLocks noChangeArrowheads="1"/>
            </p:cNvSpPr>
            <p:nvPr/>
          </p:nvSpPr>
          <p:spPr bwMode="auto">
            <a:xfrm>
              <a:off x="7740" y="472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2005" name="Oval 21"/>
            <p:cNvSpPr>
              <a:spLocks noChangeArrowheads="1"/>
            </p:cNvSpPr>
            <p:nvPr/>
          </p:nvSpPr>
          <p:spPr bwMode="auto">
            <a:xfrm>
              <a:off x="8820" y="4908"/>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considerations</a:t>
            </a:r>
            <a:endParaRPr lang="en-GB" dirty="0"/>
          </a:p>
        </p:txBody>
      </p:sp>
      <p:sp>
        <p:nvSpPr>
          <p:cNvPr id="3" name="Content Placeholder 2"/>
          <p:cNvSpPr>
            <a:spLocks noGrp="1"/>
          </p:cNvSpPr>
          <p:nvPr>
            <p:ph idx="1"/>
          </p:nvPr>
        </p:nvSpPr>
        <p:spPr>
          <a:xfrm>
            <a:off x="914400" y="1196752"/>
            <a:ext cx="3945632" cy="5400600"/>
          </a:xfrm>
        </p:spPr>
        <p:txBody>
          <a:bodyPr>
            <a:normAutofit fontScale="92500" lnSpcReduction="20000"/>
          </a:bodyPr>
          <a:lstStyle/>
          <a:p>
            <a:pPr lvl="0"/>
            <a:r>
              <a:rPr lang="en-GB" i="1" dirty="0" smtClean="0"/>
              <a:t>Sample size is important because of chance</a:t>
            </a:r>
            <a:endParaRPr lang="en-GB" dirty="0" smtClean="0"/>
          </a:p>
          <a:p>
            <a:endParaRPr lang="en-GB" dirty="0" smtClean="0"/>
          </a:p>
          <a:p>
            <a:pPr lvl="0"/>
            <a:r>
              <a:rPr lang="en-GB" i="1" dirty="0" smtClean="0"/>
              <a:t>Relationship does </a:t>
            </a:r>
            <a:r>
              <a:rPr lang="en-GB" i="1" dirty="0" smtClean="0">
                <a:solidFill>
                  <a:srgbClr val="FF0000"/>
                </a:solidFill>
              </a:rPr>
              <a:t>NOT</a:t>
            </a:r>
            <a:r>
              <a:rPr lang="en-GB" i="1" dirty="0" smtClean="0"/>
              <a:t> indicate cause and effect: disease and doctors, Rum and Priests</a:t>
            </a:r>
            <a:endParaRPr lang="en-GB" dirty="0" smtClean="0"/>
          </a:p>
          <a:p>
            <a:endParaRPr lang="en-GB" i="1" dirty="0" smtClean="0"/>
          </a:p>
          <a:p>
            <a:pPr lvl="0"/>
            <a:r>
              <a:rPr lang="en-GB" i="1" dirty="0" smtClean="0"/>
              <a:t>Plausible, repeatable, proven mechanism, predictable) (Bowers, 2010)</a:t>
            </a:r>
            <a:endParaRPr lang="en-GB" dirty="0" smtClean="0"/>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111</a:t>
            </a:fld>
            <a:endParaRPr lang="en-GB"/>
          </a:p>
        </p:txBody>
      </p:sp>
      <p:pic>
        <p:nvPicPr>
          <p:cNvPr id="44033" name="Picture 1" descr="C:\Program Files\Microsoft Office\MEDIA\CAGCAT10\j0300840.wmf"/>
          <p:cNvPicPr>
            <a:picLocks noChangeAspect="1" noChangeArrowheads="1"/>
          </p:cNvPicPr>
          <p:nvPr/>
        </p:nvPicPr>
        <p:blipFill>
          <a:blip r:embed="rId2"/>
          <a:srcRect/>
          <a:stretch>
            <a:fillRect/>
          </a:stretch>
        </p:blipFill>
        <p:spPr bwMode="auto">
          <a:xfrm>
            <a:off x="5436096" y="2204864"/>
            <a:ext cx="3505006"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37763"/>
            <a:ext cx="8637588" cy="1446550"/>
          </a:xfrm>
        </p:spPr>
        <p:txBody>
          <a:bodyPr/>
          <a:lstStyle/>
          <a:p>
            <a:r>
              <a:rPr lang="en-GB" sz="3600" dirty="0" smtClean="0"/>
              <a:t>Spearman’s Rank Correlation Coefficient </a:t>
            </a:r>
            <a:r>
              <a:rPr lang="en-GB" sz="3600" b="1" u="sng" dirty="0" smtClean="0"/>
              <a:t>(go through handout)</a:t>
            </a:r>
            <a:endParaRPr lang="en-GB" sz="3600" b="1" u="sng"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465317769"/>
              </p:ext>
            </p:extLst>
          </p:nvPr>
        </p:nvGraphicFramePr>
        <p:xfrm>
          <a:off x="827585" y="1916831"/>
          <a:ext cx="7920879" cy="4647482"/>
        </p:xfrm>
        <a:graphic>
          <a:graphicData uri="http://schemas.openxmlformats.org/drawingml/2006/table">
            <a:tbl>
              <a:tblPr firstRow="1" bandRow="1">
                <a:tableStyleId>{5C22544A-7EE6-4342-B048-85BDC9FD1C3A}</a:tableStyleId>
              </a:tblPr>
              <a:tblGrid>
                <a:gridCol w="1872207">
                  <a:extLst>
                    <a:ext uri="{9D8B030D-6E8A-4147-A177-3AD203B41FA5}">
                      <a16:colId xmlns:a16="http://schemas.microsoft.com/office/drawing/2014/main" val="20000"/>
                    </a:ext>
                  </a:extLst>
                </a:gridCol>
                <a:gridCol w="2304256">
                  <a:extLst>
                    <a:ext uri="{9D8B030D-6E8A-4147-A177-3AD203B41FA5}">
                      <a16:colId xmlns:a16="http://schemas.microsoft.com/office/drawing/2014/main" val="20001"/>
                    </a:ext>
                  </a:extLst>
                </a:gridCol>
                <a:gridCol w="3744416">
                  <a:extLst>
                    <a:ext uri="{9D8B030D-6E8A-4147-A177-3AD203B41FA5}">
                      <a16:colId xmlns:a16="http://schemas.microsoft.com/office/drawing/2014/main" val="20002"/>
                    </a:ext>
                  </a:extLst>
                </a:gridCol>
              </a:tblGrid>
              <a:tr h="919282">
                <a:tc>
                  <a:txBody>
                    <a:bodyPr/>
                    <a:lstStyle/>
                    <a:p>
                      <a:pPr algn="ctr"/>
                      <a:r>
                        <a:rPr lang="en-GB" dirty="0" smtClean="0"/>
                        <a:t>Location</a:t>
                      </a:r>
                    </a:p>
                    <a:p>
                      <a:pPr algn="ctr"/>
                      <a:r>
                        <a:rPr lang="en-GB" dirty="0" smtClean="0"/>
                        <a:t>River Ebbw </a:t>
                      </a:r>
                    </a:p>
                    <a:p>
                      <a:pPr algn="ctr"/>
                      <a:r>
                        <a:rPr lang="en-GB" dirty="0" smtClean="0"/>
                        <a:t>Pollution event</a:t>
                      </a:r>
                      <a:endParaRPr lang="en-GB" dirty="0"/>
                    </a:p>
                  </a:txBody>
                  <a:tcPr/>
                </a:tc>
                <a:tc>
                  <a:txBody>
                    <a:bodyPr/>
                    <a:lstStyle/>
                    <a:p>
                      <a:pPr algn="ctr"/>
                      <a:r>
                        <a:rPr lang="en-GB" dirty="0" smtClean="0"/>
                        <a:t>Distance from point source pollution metres</a:t>
                      </a:r>
                      <a:endParaRPr lang="en-GB" dirty="0"/>
                    </a:p>
                  </a:txBody>
                  <a:tcPr/>
                </a:tc>
                <a:tc>
                  <a:txBody>
                    <a:bodyPr/>
                    <a:lstStyle/>
                    <a:p>
                      <a:pPr algn="ctr"/>
                      <a:r>
                        <a:rPr lang="en-GB" dirty="0" err="1" smtClean="0"/>
                        <a:t>Ammoniacal</a:t>
                      </a:r>
                      <a:r>
                        <a:rPr lang="en-GB" dirty="0" smtClean="0"/>
                        <a:t> nitrogen (NH3-N) </a:t>
                      </a:r>
                    </a:p>
                    <a:p>
                      <a:pPr algn="ctr"/>
                      <a:r>
                        <a:rPr lang="en-GB" dirty="0" smtClean="0"/>
                        <a:t>mg/L (milligram per litre). Ammonium</a:t>
                      </a:r>
                      <a:r>
                        <a:rPr lang="en-GB" baseline="0" dirty="0" smtClean="0"/>
                        <a:t> from fertilisers</a:t>
                      </a:r>
                      <a:endParaRPr lang="en-GB" dirty="0"/>
                    </a:p>
                  </a:txBody>
                  <a:tcPr/>
                </a:tc>
                <a:extLst>
                  <a:ext uri="{0D108BD9-81ED-4DB2-BD59-A6C34878D82A}">
                    <a16:rowId xmlns:a16="http://schemas.microsoft.com/office/drawing/2014/main" val="10000"/>
                  </a:ext>
                </a:extLst>
              </a:tr>
              <a:tr h="372820">
                <a:tc>
                  <a:txBody>
                    <a:bodyPr/>
                    <a:lstStyle/>
                    <a:p>
                      <a:pPr algn="ctr"/>
                      <a:r>
                        <a:rPr lang="en-GB" dirty="0" smtClean="0"/>
                        <a:t>1</a:t>
                      </a:r>
                      <a:endParaRPr lang="en-GB" dirty="0"/>
                    </a:p>
                  </a:txBody>
                  <a:tcPr/>
                </a:tc>
                <a:tc>
                  <a:txBody>
                    <a:bodyPr/>
                    <a:lstStyle/>
                    <a:p>
                      <a:pPr algn="ctr"/>
                      <a:r>
                        <a:rPr lang="en-GB" dirty="0" smtClean="0"/>
                        <a:t>50</a:t>
                      </a:r>
                      <a:endParaRPr lang="en-GB" dirty="0"/>
                    </a:p>
                  </a:txBody>
                  <a:tcPr/>
                </a:tc>
                <a:tc>
                  <a:txBody>
                    <a:bodyPr/>
                    <a:lstStyle/>
                    <a:p>
                      <a:pPr algn="ctr"/>
                      <a:r>
                        <a:rPr lang="en-GB" dirty="0" smtClean="0"/>
                        <a:t>1.8</a:t>
                      </a:r>
                      <a:endParaRPr lang="en-GB" dirty="0"/>
                    </a:p>
                  </a:txBody>
                  <a:tcPr/>
                </a:tc>
                <a:extLst>
                  <a:ext uri="{0D108BD9-81ED-4DB2-BD59-A6C34878D82A}">
                    <a16:rowId xmlns:a16="http://schemas.microsoft.com/office/drawing/2014/main" val="10001"/>
                  </a:ext>
                </a:extLst>
              </a:tr>
              <a:tr h="372820">
                <a:tc>
                  <a:txBody>
                    <a:bodyPr/>
                    <a:lstStyle/>
                    <a:p>
                      <a:pPr algn="ctr"/>
                      <a:r>
                        <a:rPr lang="en-GB" dirty="0" smtClean="0"/>
                        <a:t>2</a:t>
                      </a:r>
                      <a:endParaRPr lang="en-GB" dirty="0"/>
                    </a:p>
                  </a:txBody>
                  <a:tcPr/>
                </a:tc>
                <a:tc>
                  <a:txBody>
                    <a:bodyPr/>
                    <a:lstStyle/>
                    <a:p>
                      <a:pPr algn="ctr"/>
                      <a:r>
                        <a:rPr lang="en-GB" dirty="0" smtClean="0"/>
                        <a:t>175</a:t>
                      </a:r>
                      <a:endParaRPr lang="en-GB" dirty="0"/>
                    </a:p>
                  </a:txBody>
                  <a:tcPr/>
                </a:tc>
                <a:tc>
                  <a:txBody>
                    <a:bodyPr/>
                    <a:lstStyle/>
                    <a:p>
                      <a:pPr algn="ctr"/>
                      <a:r>
                        <a:rPr lang="en-GB" dirty="0" smtClean="0"/>
                        <a:t>1.2</a:t>
                      </a:r>
                      <a:endParaRPr lang="en-GB" dirty="0"/>
                    </a:p>
                  </a:txBody>
                  <a:tcPr/>
                </a:tc>
                <a:extLst>
                  <a:ext uri="{0D108BD9-81ED-4DB2-BD59-A6C34878D82A}">
                    <a16:rowId xmlns:a16="http://schemas.microsoft.com/office/drawing/2014/main" val="10002"/>
                  </a:ext>
                </a:extLst>
              </a:tr>
              <a:tr h="372820">
                <a:tc>
                  <a:txBody>
                    <a:bodyPr/>
                    <a:lstStyle/>
                    <a:p>
                      <a:pPr algn="ctr"/>
                      <a:r>
                        <a:rPr lang="en-GB" dirty="0" smtClean="0"/>
                        <a:t>3</a:t>
                      </a:r>
                      <a:endParaRPr lang="en-GB" dirty="0"/>
                    </a:p>
                  </a:txBody>
                  <a:tcPr/>
                </a:tc>
                <a:tc>
                  <a:txBody>
                    <a:bodyPr/>
                    <a:lstStyle/>
                    <a:p>
                      <a:pPr algn="ctr"/>
                      <a:r>
                        <a:rPr lang="en-GB" dirty="0" smtClean="0"/>
                        <a:t>270</a:t>
                      </a:r>
                      <a:endParaRPr lang="en-GB" dirty="0"/>
                    </a:p>
                  </a:txBody>
                  <a:tcPr/>
                </a:tc>
                <a:tc>
                  <a:txBody>
                    <a:bodyPr/>
                    <a:lstStyle/>
                    <a:p>
                      <a:pPr algn="ctr"/>
                      <a:r>
                        <a:rPr lang="en-GB" dirty="0" smtClean="0"/>
                        <a:t>2.0</a:t>
                      </a:r>
                      <a:endParaRPr lang="en-GB" dirty="0"/>
                    </a:p>
                  </a:txBody>
                  <a:tcPr/>
                </a:tc>
                <a:extLst>
                  <a:ext uri="{0D108BD9-81ED-4DB2-BD59-A6C34878D82A}">
                    <a16:rowId xmlns:a16="http://schemas.microsoft.com/office/drawing/2014/main" val="10003"/>
                  </a:ext>
                </a:extLst>
              </a:tr>
              <a:tr h="372820">
                <a:tc>
                  <a:txBody>
                    <a:bodyPr/>
                    <a:lstStyle/>
                    <a:p>
                      <a:pPr algn="ctr"/>
                      <a:r>
                        <a:rPr lang="en-GB" dirty="0" smtClean="0"/>
                        <a:t>4</a:t>
                      </a:r>
                      <a:endParaRPr lang="en-GB" dirty="0"/>
                    </a:p>
                  </a:txBody>
                  <a:tcPr/>
                </a:tc>
                <a:tc>
                  <a:txBody>
                    <a:bodyPr/>
                    <a:lstStyle/>
                    <a:p>
                      <a:pPr algn="ctr"/>
                      <a:r>
                        <a:rPr lang="en-GB" dirty="0" smtClean="0"/>
                        <a:t>375</a:t>
                      </a:r>
                      <a:endParaRPr lang="en-GB" dirty="0"/>
                    </a:p>
                  </a:txBody>
                  <a:tcPr/>
                </a:tc>
                <a:tc>
                  <a:txBody>
                    <a:bodyPr/>
                    <a:lstStyle/>
                    <a:p>
                      <a:pPr algn="ctr"/>
                      <a:r>
                        <a:rPr lang="en-GB" dirty="0" smtClean="0"/>
                        <a:t>1.0</a:t>
                      </a:r>
                      <a:endParaRPr lang="en-GB" dirty="0"/>
                    </a:p>
                  </a:txBody>
                  <a:tcPr/>
                </a:tc>
                <a:extLst>
                  <a:ext uri="{0D108BD9-81ED-4DB2-BD59-A6C34878D82A}">
                    <a16:rowId xmlns:a16="http://schemas.microsoft.com/office/drawing/2014/main" val="10004"/>
                  </a:ext>
                </a:extLst>
              </a:tr>
              <a:tr h="372820">
                <a:tc>
                  <a:txBody>
                    <a:bodyPr/>
                    <a:lstStyle/>
                    <a:p>
                      <a:pPr algn="ctr"/>
                      <a:r>
                        <a:rPr lang="en-GB" dirty="0" smtClean="0"/>
                        <a:t>5</a:t>
                      </a:r>
                      <a:endParaRPr lang="en-GB" dirty="0"/>
                    </a:p>
                  </a:txBody>
                  <a:tcPr/>
                </a:tc>
                <a:tc>
                  <a:txBody>
                    <a:bodyPr/>
                    <a:lstStyle/>
                    <a:p>
                      <a:pPr algn="ctr"/>
                      <a:r>
                        <a:rPr lang="en-GB" dirty="0" smtClean="0"/>
                        <a:t>425</a:t>
                      </a:r>
                      <a:endParaRPr lang="en-GB" dirty="0"/>
                    </a:p>
                  </a:txBody>
                  <a:tcPr/>
                </a:tc>
                <a:tc>
                  <a:txBody>
                    <a:bodyPr/>
                    <a:lstStyle/>
                    <a:p>
                      <a:pPr algn="ctr"/>
                      <a:r>
                        <a:rPr lang="en-GB" dirty="0" smtClean="0"/>
                        <a:t>1.0</a:t>
                      </a:r>
                      <a:endParaRPr lang="en-GB" dirty="0"/>
                    </a:p>
                  </a:txBody>
                  <a:tcPr/>
                </a:tc>
                <a:extLst>
                  <a:ext uri="{0D108BD9-81ED-4DB2-BD59-A6C34878D82A}">
                    <a16:rowId xmlns:a16="http://schemas.microsoft.com/office/drawing/2014/main" val="10005"/>
                  </a:ext>
                </a:extLst>
              </a:tr>
              <a:tr h="372820">
                <a:tc>
                  <a:txBody>
                    <a:bodyPr/>
                    <a:lstStyle/>
                    <a:p>
                      <a:pPr algn="ctr"/>
                      <a:r>
                        <a:rPr lang="en-GB" dirty="0" smtClean="0"/>
                        <a:t>6</a:t>
                      </a:r>
                      <a:endParaRPr lang="en-GB" dirty="0"/>
                    </a:p>
                  </a:txBody>
                  <a:tcPr/>
                </a:tc>
                <a:tc>
                  <a:txBody>
                    <a:bodyPr/>
                    <a:lstStyle/>
                    <a:p>
                      <a:pPr algn="ctr"/>
                      <a:r>
                        <a:rPr lang="en-GB" dirty="0" smtClean="0"/>
                        <a:t>580</a:t>
                      </a:r>
                      <a:endParaRPr lang="en-GB" dirty="0"/>
                    </a:p>
                  </a:txBody>
                  <a:tcPr/>
                </a:tc>
                <a:tc>
                  <a:txBody>
                    <a:bodyPr/>
                    <a:lstStyle/>
                    <a:p>
                      <a:pPr algn="ctr"/>
                      <a:r>
                        <a:rPr lang="en-GB" dirty="0" smtClean="0"/>
                        <a:t>1.2</a:t>
                      </a:r>
                      <a:endParaRPr lang="en-GB" dirty="0"/>
                    </a:p>
                  </a:txBody>
                  <a:tcPr/>
                </a:tc>
                <a:extLst>
                  <a:ext uri="{0D108BD9-81ED-4DB2-BD59-A6C34878D82A}">
                    <a16:rowId xmlns:a16="http://schemas.microsoft.com/office/drawing/2014/main" val="10006"/>
                  </a:ext>
                </a:extLst>
              </a:tr>
              <a:tr h="372820">
                <a:tc>
                  <a:txBody>
                    <a:bodyPr/>
                    <a:lstStyle/>
                    <a:p>
                      <a:pPr algn="ctr"/>
                      <a:r>
                        <a:rPr lang="en-GB" dirty="0" smtClean="0"/>
                        <a:t>7</a:t>
                      </a:r>
                      <a:endParaRPr lang="en-GB" dirty="0"/>
                    </a:p>
                  </a:txBody>
                  <a:tcPr/>
                </a:tc>
                <a:tc>
                  <a:txBody>
                    <a:bodyPr/>
                    <a:lstStyle/>
                    <a:p>
                      <a:pPr algn="ctr"/>
                      <a:r>
                        <a:rPr lang="en-GB" dirty="0" smtClean="0"/>
                        <a:t>710</a:t>
                      </a:r>
                      <a:endParaRPr lang="en-GB" dirty="0"/>
                    </a:p>
                  </a:txBody>
                  <a:tcPr/>
                </a:tc>
                <a:tc>
                  <a:txBody>
                    <a:bodyPr/>
                    <a:lstStyle/>
                    <a:p>
                      <a:pPr algn="ctr"/>
                      <a:r>
                        <a:rPr lang="en-GB" dirty="0" smtClean="0"/>
                        <a:t>0.8</a:t>
                      </a:r>
                      <a:endParaRPr lang="en-GB" dirty="0"/>
                    </a:p>
                  </a:txBody>
                  <a:tcPr/>
                </a:tc>
                <a:extLst>
                  <a:ext uri="{0D108BD9-81ED-4DB2-BD59-A6C34878D82A}">
                    <a16:rowId xmlns:a16="http://schemas.microsoft.com/office/drawing/2014/main" val="10007"/>
                  </a:ext>
                </a:extLst>
              </a:tr>
              <a:tr h="372820">
                <a:tc>
                  <a:txBody>
                    <a:bodyPr/>
                    <a:lstStyle/>
                    <a:p>
                      <a:pPr algn="ctr"/>
                      <a:r>
                        <a:rPr lang="en-GB" dirty="0" smtClean="0"/>
                        <a:t>8</a:t>
                      </a:r>
                      <a:endParaRPr lang="en-GB" dirty="0"/>
                    </a:p>
                  </a:txBody>
                  <a:tcPr/>
                </a:tc>
                <a:tc>
                  <a:txBody>
                    <a:bodyPr/>
                    <a:lstStyle/>
                    <a:p>
                      <a:pPr algn="ctr"/>
                      <a:r>
                        <a:rPr lang="en-GB" dirty="0" smtClean="0"/>
                        <a:t>790</a:t>
                      </a:r>
                      <a:endParaRPr lang="en-GB" dirty="0"/>
                    </a:p>
                  </a:txBody>
                  <a:tcPr/>
                </a:tc>
                <a:tc>
                  <a:txBody>
                    <a:bodyPr/>
                    <a:lstStyle/>
                    <a:p>
                      <a:pPr algn="ctr"/>
                      <a:r>
                        <a:rPr lang="en-GB" dirty="0" smtClean="0"/>
                        <a:t>0.6</a:t>
                      </a:r>
                      <a:endParaRPr lang="en-GB" dirty="0"/>
                    </a:p>
                  </a:txBody>
                  <a:tcPr/>
                </a:tc>
                <a:extLst>
                  <a:ext uri="{0D108BD9-81ED-4DB2-BD59-A6C34878D82A}">
                    <a16:rowId xmlns:a16="http://schemas.microsoft.com/office/drawing/2014/main" val="10008"/>
                  </a:ext>
                </a:extLst>
              </a:tr>
              <a:tr h="372820">
                <a:tc>
                  <a:txBody>
                    <a:bodyPr/>
                    <a:lstStyle/>
                    <a:p>
                      <a:pPr algn="ctr"/>
                      <a:r>
                        <a:rPr lang="en-GB" dirty="0" smtClean="0"/>
                        <a:t>9</a:t>
                      </a:r>
                      <a:endParaRPr lang="en-GB" dirty="0"/>
                    </a:p>
                  </a:txBody>
                  <a:tcPr/>
                </a:tc>
                <a:tc>
                  <a:txBody>
                    <a:bodyPr/>
                    <a:lstStyle/>
                    <a:p>
                      <a:pPr algn="ctr"/>
                      <a:r>
                        <a:rPr lang="en-GB" dirty="0" smtClean="0"/>
                        <a:t>890</a:t>
                      </a:r>
                      <a:endParaRPr lang="en-GB" dirty="0"/>
                    </a:p>
                  </a:txBody>
                  <a:tcPr/>
                </a:tc>
                <a:tc>
                  <a:txBody>
                    <a:bodyPr/>
                    <a:lstStyle/>
                    <a:p>
                      <a:pPr algn="ctr"/>
                      <a:r>
                        <a:rPr lang="en-GB" dirty="0" smtClean="0"/>
                        <a:t>1.0</a:t>
                      </a:r>
                      <a:endParaRPr lang="en-GB" dirty="0"/>
                    </a:p>
                  </a:txBody>
                  <a:tcPr/>
                </a:tc>
                <a:extLst>
                  <a:ext uri="{0D108BD9-81ED-4DB2-BD59-A6C34878D82A}">
                    <a16:rowId xmlns:a16="http://schemas.microsoft.com/office/drawing/2014/main" val="10009"/>
                  </a:ext>
                </a:extLst>
              </a:tr>
              <a:tr h="372820">
                <a:tc>
                  <a:txBody>
                    <a:bodyPr/>
                    <a:lstStyle/>
                    <a:p>
                      <a:pPr algn="ctr"/>
                      <a:r>
                        <a:rPr lang="en-GB" dirty="0" smtClean="0"/>
                        <a:t>10</a:t>
                      </a:r>
                      <a:endParaRPr lang="en-GB" dirty="0"/>
                    </a:p>
                  </a:txBody>
                  <a:tcPr/>
                </a:tc>
                <a:tc>
                  <a:txBody>
                    <a:bodyPr/>
                    <a:lstStyle/>
                    <a:p>
                      <a:pPr algn="ctr"/>
                      <a:r>
                        <a:rPr lang="en-GB" dirty="0" smtClean="0"/>
                        <a:t>980</a:t>
                      </a:r>
                      <a:endParaRPr lang="en-GB" dirty="0"/>
                    </a:p>
                  </a:txBody>
                  <a:tcPr/>
                </a:tc>
                <a:tc>
                  <a:txBody>
                    <a:bodyPr/>
                    <a:lstStyle/>
                    <a:p>
                      <a:pPr algn="ctr"/>
                      <a:r>
                        <a:rPr lang="en-GB" dirty="0" smtClean="0"/>
                        <a:t>0.85</a:t>
                      </a:r>
                      <a:endParaRPr lang="en-GB" dirty="0"/>
                    </a:p>
                  </a:txBody>
                  <a:tcPr/>
                </a:tc>
                <a:extLst>
                  <a:ext uri="{0D108BD9-81ED-4DB2-BD59-A6C34878D82A}">
                    <a16:rowId xmlns:a16="http://schemas.microsoft.com/office/drawing/2014/main" val="10010"/>
                  </a:ext>
                </a:extLst>
              </a:tr>
            </a:tbl>
          </a:graphicData>
        </a:graphic>
      </p:graphicFrame>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112</a:t>
            </a:fld>
            <a:endParaRPr lang="en-GB">
              <a:solidFill>
                <a:srgbClr val="FFFFCC"/>
              </a:solidFill>
            </a:endParaRPr>
          </a:p>
        </p:txBody>
      </p:sp>
    </p:spTree>
    <p:extLst>
      <p:ext uri="{BB962C8B-B14F-4D97-AF65-F5344CB8AC3E}">
        <p14:creationId xmlns:p14="http://schemas.microsoft.com/office/powerpoint/2010/main" val="48135900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1 </a:t>
            </a:r>
            <a:endParaRPr lang="en-GB"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113</a:t>
            </a:fld>
            <a:endParaRPr lang="en-GB">
              <a:solidFill>
                <a:srgbClr val="FFFFCC"/>
              </a:solidFill>
            </a:endParaRPr>
          </a:p>
        </p:txBody>
      </p:sp>
      <p:graphicFrame>
        <p:nvGraphicFramePr>
          <p:cNvPr id="7" name="Content Placeholder 6"/>
          <p:cNvGraphicFramePr>
            <a:graphicFrameLocks noGrp="1"/>
          </p:cNvGraphicFramePr>
          <p:nvPr>
            <p:ph idx="1"/>
            <p:extLst/>
          </p:nvPr>
        </p:nvGraphicFramePr>
        <p:xfrm>
          <a:off x="1331640" y="1844819"/>
          <a:ext cx="7623447" cy="4320487"/>
        </p:xfrm>
        <a:graphic>
          <a:graphicData uri="http://schemas.openxmlformats.org/drawingml/2006/table">
            <a:tbl>
              <a:tblPr firstRow="1" firstCol="1" bandRow="1">
                <a:tableStyleId>{5C22544A-7EE6-4342-B048-85BDC9FD1C3A}</a:tableStyleId>
              </a:tblPr>
              <a:tblGrid>
                <a:gridCol w="1076919">
                  <a:extLst>
                    <a:ext uri="{9D8B030D-6E8A-4147-A177-3AD203B41FA5}">
                      <a16:colId xmlns:a16="http://schemas.microsoft.com/office/drawing/2014/main" val="20000"/>
                    </a:ext>
                  </a:extLst>
                </a:gridCol>
                <a:gridCol w="1091088">
                  <a:extLst>
                    <a:ext uri="{9D8B030D-6E8A-4147-A177-3AD203B41FA5}">
                      <a16:colId xmlns:a16="http://schemas.microsoft.com/office/drawing/2014/main" val="20001"/>
                    </a:ext>
                  </a:extLst>
                </a:gridCol>
                <a:gridCol w="1091088">
                  <a:extLst>
                    <a:ext uri="{9D8B030D-6E8A-4147-A177-3AD203B41FA5}">
                      <a16:colId xmlns:a16="http://schemas.microsoft.com/office/drawing/2014/main" val="20002"/>
                    </a:ext>
                  </a:extLst>
                </a:gridCol>
                <a:gridCol w="1091088">
                  <a:extLst>
                    <a:ext uri="{9D8B030D-6E8A-4147-A177-3AD203B41FA5}">
                      <a16:colId xmlns:a16="http://schemas.microsoft.com/office/drawing/2014/main" val="20003"/>
                    </a:ext>
                  </a:extLst>
                </a:gridCol>
                <a:gridCol w="1091088">
                  <a:extLst>
                    <a:ext uri="{9D8B030D-6E8A-4147-A177-3AD203B41FA5}">
                      <a16:colId xmlns:a16="http://schemas.microsoft.com/office/drawing/2014/main" val="20004"/>
                    </a:ext>
                  </a:extLst>
                </a:gridCol>
                <a:gridCol w="1091088">
                  <a:extLst>
                    <a:ext uri="{9D8B030D-6E8A-4147-A177-3AD203B41FA5}">
                      <a16:colId xmlns:a16="http://schemas.microsoft.com/office/drawing/2014/main" val="20005"/>
                    </a:ext>
                  </a:extLst>
                </a:gridCol>
                <a:gridCol w="1091088">
                  <a:extLst>
                    <a:ext uri="{9D8B030D-6E8A-4147-A177-3AD203B41FA5}">
                      <a16:colId xmlns:a16="http://schemas.microsoft.com/office/drawing/2014/main" val="20006"/>
                    </a:ext>
                  </a:extLst>
                </a:gridCol>
              </a:tblGrid>
              <a:tr h="735897">
                <a:tc>
                  <a:txBody>
                    <a:bodyPr/>
                    <a:lstStyle/>
                    <a:p>
                      <a:pPr algn="ctr">
                        <a:lnSpc>
                          <a:spcPct val="107000"/>
                        </a:lnSpc>
                        <a:spcAft>
                          <a:spcPts val="0"/>
                        </a:spcAft>
                      </a:pPr>
                      <a:r>
                        <a:rPr lang="en-GB" sz="1600" dirty="0">
                          <a:effectLst/>
                        </a:rPr>
                        <a:t>Pollution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err="1">
                          <a:effectLst/>
                        </a:rPr>
                        <a:t>Dist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a:effectLst/>
                        </a:rPr>
                        <a:t>Rank Dist</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Fertiliser</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Rank Fert.</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a:effectLst/>
                        </a:rPr>
                        <a:t>Difference (d)</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d</a:t>
                      </a:r>
                      <a:r>
                        <a:rPr lang="en-GB" sz="1600" baseline="30000">
                          <a:effectLst/>
                        </a:rPr>
                        <a:t>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358459">
                <a:tc>
                  <a:txBody>
                    <a:bodyPr/>
                    <a:lstStyle/>
                    <a:p>
                      <a:pPr algn="ctr">
                        <a:lnSpc>
                          <a:spcPct val="107000"/>
                        </a:lnSpc>
                        <a:spcAft>
                          <a:spcPts val="0"/>
                        </a:spcAft>
                      </a:pPr>
                      <a:r>
                        <a:rPr lang="en-GB" sz="1600">
                          <a:effectLst/>
                        </a:rPr>
                        <a:t>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50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1.80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8</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64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58459">
                <a:tc>
                  <a:txBody>
                    <a:bodyPr/>
                    <a:lstStyle/>
                    <a:p>
                      <a:pPr algn="ctr">
                        <a:lnSpc>
                          <a:spcPct val="107000"/>
                        </a:lnSpc>
                        <a:spcAft>
                          <a:spcPts val="0"/>
                        </a:spcAft>
                      </a:pPr>
                      <a:r>
                        <a:rPr lang="en-GB" sz="1600">
                          <a:effectLst/>
                        </a:rPr>
                        <a:t>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175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9</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1.20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3.5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5.5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30.25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58459">
                <a:tc>
                  <a:txBody>
                    <a:bodyPr/>
                    <a:lstStyle/>
                    <a:p>
                      <a:pPr algn="ctr">
                        <a:lnSpc>
                          <a:spcPct val="107000"/>
                        </a:lnSpc>
                        <a:spcAft>
                          <a:spcPts val="0"/>
                        </a:spcAft>
                      </a:pPr>
                      <a:r>
                        <a:rPr lang="en-GB" sz="1600">
                          <a:effectLst/>
                        </a:rPr>
                        <a:t>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270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2.00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7</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49</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58459">
                <a:tc>
                  <a:txBody>
                    <a:bodyPr/>
                    <a:lstStyle/>
                    <a:p>
                      <a:pPr algn="ctr">
                        <a:lnSpc>
                          <a:spcPct val="107000"/>
                        </a:lnSpc>
                        <a:spcAft>
                          <a:spcPts val="0"/>
                        </a:spcAft>
                      </a:pPr>
                      <a:r>
                        <a:rPr lang="en-GB" sz="1600">
                          <a:effectLst/>
                        </a:rPr>
                        <a:t>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375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7</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1.00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58459">
                <a:tc>
                  <a:txBody>
                    <a:bodyPr/>
                    <a:lstStyle/>
                    <a:p>
                      <a:pPr algn="ctr">
                        <a:lnSpc>
                          <a:spcPct val="107000"/>
                        </a:lnSpc>
                        <a:spcAft>
                          <a:spcPts val="0"/>
                        </a:spcAft>
                      </a:pPr>
                      <a:r>
                        <a:rPr lang="en-GB" sz="1600">
                          <a:effectLst/>
                        </a:rPr>
                        <a:t>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425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1.00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58459">
                <a:tc>
                  <a:txBody>
                    <a:bodyPr/>
                    <a:lstStyle/>
                    <a:p>
                      <a:pPr algn="ctr">
                        <a:lnSpc>
                          <a:spcPct val="107000"/>
                        </a:lnSpc>
                        <a:spcAft>
                          <a:spcPts val="0"/>
                        </a:spcAft>
                      </a:pPr>
                      <a:r>
                        <a:rPr lang="en-GB" sz="1600">
                          <a:effectLst/>
                        </a:rPr>
                        <a:t>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580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1.20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3.5</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1.5</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2.25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358459">
                <a:tc>
                  <a:txBody>
                    <a:bodyPr/>
                    <a:lstStyle/>
                    <a:p>
                      <a:pPr algn="ctr">
                        <a:lnSpc>
                          <a:spcPct val="107000"/>
                        </a:lnSpc>
                        <a:spcAft>
                          <a:spcPts val="0"/>
                        </a:spcAft>
                      </a:pPr>
                      <a:r>
                        <a:rPr lang="en-GB" sz="1600">
                          <a:effectLst/>
                        </a:rPr>
                        <a:t>7</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710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0.80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9</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-5</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25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r h="358459">
                <a:tc>
                  <a:txBody>
                    <a:bodyPr/>
                    <a:lstStyle/>
                    <a:p>
                      <a:pPr algn="ctr">
                        <a:lnSpc>
                          <a:spcPct val="107000"/>
                        </a:lnSpc>
                        <a:spcAft>
                          <a:spcPts val="0"/>
                        </a:spcAft>
                      </a:pPr>
                      <a:r>
                        <a:rPr lang="en-GB" sz="1600">
                          <a:effectLst/>
                        </a:rPr>
                        <a:t>8</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790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0.60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-7</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49</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358459">
                <a:tc>
                  <a:txBody>
                    <a:bodyPr/>
                    <a:lstStyle/>
                    <a:p>
                      <a:pPr algn="ctr">
                        <a:lnSpc>
                          <a:spcPct val="107000"/>
                        </a:lnSpc>
                        <a:spcAft>
                          <a:spcPts val="0"/>
                        </a:spcAft>
                      </a:pPr>
                      <a:r>
                        <a:rPr lang="en-GB" sz="1600">
                          <a:effectLst/>
                        </a:rPr>
                        <a:t>9</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890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1.00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16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r h="358459">
                <a:tc>
                  <a:txBody>
                    <a:bodyPr/>
                    <a:lstStyle/>
                    <a:p>
                      <a:pPr algn="ctr">
                        <a:lnSpc>
                          <a:spcPct val="107000"/>
                        </a:lnSpc>
                        <a:spcAft>
                          <a:spcPts val="0"/>
                        </a:spcAft>
                      </a:pPr>
                      <a:r>
                        <a:rPr lang="en-GB" sz="1600">
                          <a:effectLst/>
                        </a:rPr>
                        <a:t>10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980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0.85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8</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-7</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dirty="0">
                          <a:effectLst/>
                        </a:rPr>
                        <a:t>49</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2627784" y="96068"/>
            <a:ext cx="6624736" cy="1200329"/>
          </a:xfrm>
          <a:prstGeom prst="rect">
            <a:avLst/>
          </a:prstGeom>
          <a:noFill/>
        </p:spPr>
        <p:txBody>
          <a:bodyPr wrap="square" rtlCol="0">
            <a:spAutoFit/>
          </a:bodyPr>
          <a:lstStyle/>
          <a:p>
            <a:r>
              <a:rPr lang="en-GB" dirty="0" smtClean="0"/>
              <a:t>N.B</a:t>
            </a:r>
            <a:r>
              <a:rPr lang="en-GB" smtClean="0"/>
              <a:t>. </a:t>
            </a:r>
            <a:r>
              <a:rPr lang="en-GB" smtClean="0">
                <a:solidFill>
                  <a:srgbClr val="FFFF00"/>
                </a:solidFill>
              </a:rPr>
              <a:t>Ranking </a:t>
            </a:r>
            <a:r>
              <a:rPr lang="en-GB" dirty="0">
                <a:solidFill>
                  <a:srgbClr val="FFFF00"/>
                </a:solidFill>
              </a:rPr>
              <a:t>is achieved by giving the ranking '1' to the biggest number in a column, '2' to the second biggest value and so on. The smallest value in the column will get the lowest ranking. This should be done for both sets of measurements</a:t>
            </a:r>
          </a:p>
        </p:txBody>
      </p:sp>
    </p:spTree>
    <p:extLst>
      <p:ext uri="{BB962C8B-B14F-4D97-AF65-F5344CB8AC3E}">
        <p14:creationId xmlns:p14="http://schemas.microsoft.com/office/powerpoint/2010/main" val="1231918863"/>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17500" y="787350"/>
            <a:ext cx="8358956" cy="769441"/>
          </a:xfrm>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Spearman Rank </a:t>
            </a:r>
            <a:r>
              <a:rPr lang="en-GB" b="1" dirty="0" smtClean="0">
                <a:latin typeface="Calibri" panose="020F0502020204030204" pitchFamily="34" charset="0"/>
                <a:ea typeface="Calibri" panose="020F0502020204030204" pitchFamily="34" charset="0"/>
                <a:cs typeface="Times New Roman" panose="02020603050405020304" pitchFamily="18" charset="0"/>
              </a:rPr>
              <a:t>formula</a:t>
            </a:r>
            <a:endParaRPr lang="en-GB"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114</a:t>
            </a:fld>
            <a:endParaRPr lang="en-GB">
              <a:solidFill>
                <a:srgbClr val="FFFFCC"/>
              </a:solidFill>
            </a:endParaRPr>
          </a:p>
        </p:txBody>
      </p:sp>
      <p:sp>
        <p:nvSpPr>
          <p:cNvPr id="12" name="Content Placeholder 11"/>
          <p:cNvSpPr>
            <a:spLocks noGrp="1"/>
          </p:cNvSpPr>
          <p:nvPr>
            <p:ph idx="1"/>
          </p:nvPr>
        </p:nvSpPr>
        <p:spPr/>
        <p:txBody>
          <a:bodyPr/>
          <a:lstStyle/>
          <a:p>
            <a:r>
              <a:rPr lang="en-GB" dirty="0">
                <a:latin typeface="Calibri" panose="020F0502020204030204" pitchFamily="34" charset="0"/>
                <a:ea typeface="Calibri" panose="020F0502020204030204" pitchFamily="34" charset="0"/>
                <a:cs typeface="Times New Roman" panose="02020603050405020304" pitchFamily="18" charset="0"/>
              </a:rPr>
              <a:t>Calculate the coefficient (</a:t>
            </a:r>
            <a:r>
              <a:rPr lang="en-GB" b="1" i="1" dirty="0">
                <a:latin typeface="Calibri" panose="020F0502020204030204" pitchFamily="34" charset="0"/>
                <a:ea typeface="Calibri" panose="020F0502020204030204" pitchFamily="34" charset="0"/>
                <a:cs typeface="Times New Roman" panose="02020603050405020304" pitchFamily="18" charset="0"/>
              </a:rPr>
              <a:t>R</a:t>
            </a:r>
            <a:r>
              <a:rPr lang="en-GB" dirty="0">
                <a:latin typeface="Calibri" panose="020F0502020204030204" pitchFamily="34" charset="0"/>
                <a:ea typeface="Calibri" panose="020F0502020204030204" pitchFamily="34" charset="0"/>
                <a:cs typeface="Times New Roman" panose="02020603050405020304" pitchFamily="18" charset="0"/>
              </a:rPr>
              <a:t>) using the formula below. The answer will </a:t>
            </a:r>
            <a:r>
              <a:rPr lang="en-GB" dirty="0">
                <a:solidFill>
                  <a:srgbClr val="FFFF00"/>
                </a:solidFill>
                <a:latin typeface="Calibri" panose="020F0502020204030204" pitchFamily="34" charset="0"/>
                <a:ea typeface="Calibri" panose="020F0502020204030204" pitchFamily="34" charset="0"/>
                <a:cs typeface="Times New Roman" panose="02020603050405020304" pitchFamily="18" charset="0"/>
              </a:rPr>
              <a:t>always</a:t>
            </a:r>
            <a:r>
              <a:rPr lang="en-GB" dirty="0">
                <a:latin typeface="Calibri" panose="020F0502020204030204" pitchFamily="34" charset="0"/>
                <a:ea typeface="Calibri" panose="020F0502020204030204" pitchFamily="34" charset="0"/>
                <a:cs typeface="Times New Roman" panose="02020603050405020304" pitchFamily="18" charset="0"/>
              </a:rPr>
              <a:t> be between 1.0 (a perfect positive correlation) and -1.0 (a perfect negative correlation).</a:t>
            </a:r>
          </a:p>
          <a:p>
            <a:endParaRPr lang="en-GB" dirty="0"/>
          </a:p>
        </p:txBody>
      </p:sp>
      <p:pic>
        <p:nvPicPr>
          <p:cNvPr id="14" name="Picture 13"/>
          <p:cNvPicPr>
            <a:picLocks noChangeAspect="1"/>
          </p:cNvPicPr>
          <p:nvPr/>
        </p:nvPicPr>
        <p:blipFill>
          <a:blip r:embed="rId2"/>
          <a:stretch>
            <a:fillRect/>
          </a:stretch>
        </p:blipFill>
        <p:spPr>
          <a:xfrm>
            <a:off x="967694" y="4142409"/>
            <a:ext cx="4396393" cy="2066304"/>
          </a:xfrm>
          <a:prstGeom prst="rect">
            <a:avLst/>
          </a:prstGeom>
        </p:spPr>
      </p:pic>
    </p:spTree>
    <p:extLst>
      <p:ext uri="{BB962C8B-B14F-4D97-AF65-F5344CB8AC3E}">
        <p14:creationId xmlns:p14="http://schemas.microsoft.com/office/powerpoint/2010/main" val="644783144"/>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82951"/>
            <a:ext cx="6377940" cy="1293028"/>
          </a:xfrm>
        </p:spPr>
        <p:txBody>
          <a:bodyPr/>
          <a:lstStyle/>
          <a:p>
            <a:r>
              <a:rPr lang="en-GB" dirty="0" smtClean="0"/>
              <a:t>Calculation</a:t>
            </a:r>
            <a:endParaRPr lang="en-GB" dirty="0"/>
          </a:p>
        </p:txBody>
      </p:sp>
      <p:sp>
        <p:nvSpPr>
          <p:cNvPr id="3" name="Content Placeholder 2"/>
          <p:cNvSpPr>
            <a:spLocks noGrp="1"/>
          </p:cNvSpPr>
          <p:nvPr>
            <p:ph idx="1"/>
          </p:nvPr>
        </p:nvSpPr>
        <p:spPr>
          <a:xfrm>
            <a:off x="107504" y="1208462"/>
            <a:ext cx="8626475" cy="4114800"/>
          </a:xfrm>
        </p:spPr>
        <p:txBody>
          <a:bodyPr/>
          <a:lstStyle/>
          <a:p>
            <a:pPr lvl="0"/>
            <a:r>
              <a:rPr lang="en-GB" dirty="0">
                <a:latin typeface="Calibri" panose="020F0502020204030204" pitchFamily="34" charset="0"/>
              </a:rPr>
              <a:t>Find the value of all the d² values by adding up all the values in the Difference² column </a:t>
            </a:r>
            <a:r>
              <a:rPr lang="en-GB" dirty="0">
                <a:solidFill>
                  <a:srgbClr val="FFFF00"/>
                </a:solidFill>
                <a:latin typeface="Calibri" panose="020F0502020204030204" pitchFamily="34" charset="0"/>
              </a:rPr>
              <a:t>(</a:t>
            </a:r>
            <a:r>
              <a:rPr lang="en-GB" b="1" dirty="0">
                <a:solidFill>
                  <a:srgbClr val="FFFF00"/>
                </a:solidFill>
                <a:latin typeface="Calibri" panose="020F0502020204030204" pitchFamily="34" charset="0"/>
              </a:rPr>
              <a:t>285.5)</a:t>
            </a:r>
            <a:r>
              <a:rPr lang="en-GB" dirty="0">
                <a:solidFill>
                  <a:srgbClr val="FFFF00"/>
                </a:solidFill>
                <a:latin typeface="Calibri" panose="020F0502020204030204" pitchFamily="34" charset="0"/>
              </a:rPr>
              <a:t>. </a:t>
            </a:r>
            <a:r>
              <a:rPr lang="en-GB" dirty="0">
                <a:latin typeface="Calibri" panose="020F0502020204030204" pitchFamily="34" charset="0"/>
              </a:rPr>
              <a:t>Multiplying this by </a:t>
            </a:r>
            <a:r>
              <a:rPr lang="en-GB" b="1" dirty="0">
                <a:latin typeface="Calibri" panose="020F0502020204030204" pitchFamily="34" charset="0"/>
              </a:rPr>
              <a:t>6</a:t>
            </a:r>
            <a:r>
              <a:rPr lang="en-GB" dirty="0">
                <a:latin typeface="Calibri" panose="020F0502020204030204" pitchFamily="34" charset="0"/>
              </a:rPr>
              <a:t> gives </a:t>
            </a:r>
            <a:r>
              <a:rPr lang="en-GB" b="1" dirty="0">
                <a:latin typeface="Calibri" panose="020F0502020204030204" pitchFamily="34" charset="0"/>
              </a:rPr>
              <a:t>1713</a:t>
            </a:r>
            <a:r>
              <a:rPr lang="en-GB" dirty="0">
                <a:latin typeface="Calibri" panose="020F0502020204030204" pitchFamily="34" charset="0"/>
              </a:rPr>
              <a:t>.</a:t>
            </a:r>
          </a:p>
          <a:p>
            <a:pPr lvl="0"/>
            <a:r>
              <a:rPr lang="en-GB" dirty="0">
                <a:solidFill>
                  <a:schemeClr val="tx2">
                    <a:lumMod val="20000"/>
                    <a:lumOff val="80000"/>
                  </a:schemeClr>
                </a:solidFill>
                <a:latin typeface="Calibri" panose="020F0502020204030204" pitchFamily="34" charset="0"/>
              </a:rPr>
              <a:t>In this example </a:t>
            </a:r>
            <a:r>
              <a:rPr lang="en-GB" b="1" dirty="0">
                <a:solidFill>
                  <a:srgbClr val="FFFF00"/>
                </a:solidFill>
                <a:latin typeface="Calibri" panose="020F0502020204030204" pitchFamily="34" charset="0"/>
              </a:rPr>
              <a:t>n</a:t>
            </a:r>
            <a:r>
              <a:rPr lang="en-GB" dirty="0">
                <a:solidFill>
                  <a:srgbClr val="FFFF00"/>
                </a:solidFill>
                <a:latin typeface="Calibri" panose="020F0502020204030204" pitchFamily="34" charset="0"/>
              </a:rPr>
              <a:t>=</a:t>
            </a:r>
            <a:r>
              <a:rPr lang="en-GB" b="1" dirty="0">
                <a:solidFill>
                  <a:srgbClr val="FFFF00"/>
                </a:solidFill>
                <a:latin typeface="Calibri" panose="020F0502020204030204" pitchFamily="34" charset="0"/>
              </a:rPr>
              <a:t>10</a:t>
            </a:r>
            <a:r>
              <a:rPr lang="en-GB" dirty="0">
                <a:latin typeface="Calibri" panose="020F0502020204030204" pitchFamily="34" charset="0"/>
              </a:rPr>
              <a:t>.  </a:t>
            </a:r>
          </a:p>
          <a:p>
            <a:pPr lvl="0"/>
            <a:r>
              <a:rPr lang="en-GB" b="1" dirty="0">
                <a:solidFill>
                  <a:schemeClr val="tx2">
                    <a:lumMod val="20000"/>
                    <a:lumOff val="80000"/>
                  </a:schemeClr>
                </a:solidFill>
                <a:latin typeface="Calibri" panose="020F0502020204030204" pitchFamily="34" charset="0"/>
              </a:rPr>
              <a:t>n³ - n</a:t>
            </a:r>
            <a:r>
              <a:rPr lang="en-GB" dirty="0">
                <a:solidFill>
                  <a:schemeClr val="tx2">
                    <a:lumMod val="20000"/>
                    <a:lumOff val="80000"/>
                  </a:schemeClr>
                </a:solidFill>
                <a:latin typeface="Calibri" panose="020F0502020204030204" pitchFamily="34" charset="0"/>
              </a:rPr>
              <a:t>  </a:t>
            </a:r>
            <a:r>
              <a:rPr lang="en-GB" dirty="0">
                <a:solidFill>
                  <a:srgbClr val="FFFF00"/>
                </a:solidFill>
                <a:latin typeface="Calibri" panose="020F0502020204030204" pitchFamily="34" charset="0"/>
              </a:rPr>
              <a:t>(</a:t>
            </a:r>
            <a:r>
              <a:rPr lang="en-GB" b="1" dirty="0">
                <a:solidFill>
                  <a:srgbClr val="FFFF00"/>
                </a:solidFill>
                <a:latin typeface="Calibri" panose="020F0502020204030204" pitchFamily="34" charset="0"/>
              </a:rPr>
              <a:t>1000 – 10)</a:t>
            </a:r>
            <a:endParaRPr lang="en-GB" dirty="0">
              <a:solidFill>
                <a:srgbClr val="FFFF00"/>
              </a:solidFill>
              <a:latin typeface="Calibri" panose="020F0502020204030204" pitchFamily="34" charset="0"/>
            </a:endParaRPr>
          </a:p>
          <a:p>
            <a:pPr lvl="0"/>
            <a:r>
              <a:rPr lang="en-GB" b="1" dirty="0">
                <a:solidFill>
                  <a:srgbClr val="FFFF00"/>
                </a:solidFill>
                <a:latin typeface="Calibri" panose="020F0502020204030204" pitchFamily="34" charset="0"/>
              </a:rPr>
              <a:t>R = 1 - (1713/990)</a:t>
            </a:r>
            <a:r>
              <a:rPr lang="en-GB" dirty="0">
                <a:solidFill>
                  <a:srgbClr val="FFFF00"/>
                </a:solidFill>
                <a:latin typeface="Calibri" panose="020F0502020204030204" pitchFamily="34" charset="0"/>
              </a:rPr>
              <a:t> </a:t>
            </a:r>
            <a:r>
              <a:rPr lang="en-GB" dirty="0">
                <a:latin typeface="Calibri" panose="020F0502020204030204" pitchFamily="34" charset="0"/>
              </a:rPr>
              <a:t>which gives a value for </a:t>
            </a:r>
            <a:r>
              <a:rPr lang="en-GB" b="1" i="1" dirty="0">
                <a:latin typeface="Calibri" panose="020F0502020204030204" pitchFamily="34" charset="0"/>
              </a:rPr>
              <a:t>R</a:t>
            </a:r>
            <a:r>
              <a:rPr lang="en-GB" dirty="0">
                <a:latin typeface="Calibri" panose="020F0502020204030204" pitchFamily="34" charset="0"/>
              </a:rPr>
              <a:t>: </a:t>
            </a:r>
          </a:p>
          <a:p>
            <a:pPr lvl="0"/>
            <a:r>
              <a:rPr lang="en-GB" b="1" dirty="0">
                <a:solidFill>
                  <a:srgbClr val="FFFF00"/>
                </a:solidFill>
                <a:latin typeface="Calibri" panose="020F0502020204030204" pitchFamily="34" charset="0"/>
              </a:rPr>
              <a:t>1 - 1.73 = </a:t>
            </a:r>
            <a:r>
              <a:rPr lang="en-GB" b="1" u="sng" dirty="0">
                <a:solidFill>
                  <a:srgbClr val="FFFF00"/>
                </a:solidFill>
                <a:latin typeface="Calibri" panose="020F0502020204030204" pitchFamily="34" charset="0"/>
              </a:rPr>
              <a:t>-0.73</a:t>
            </a:r>
            <a:endParaRPr lang="en-GB" u="sng" dirty="0">
              <a:solidFill>
                <a:srgbClr val="FFFF00"/>
              </a:solidFill>
              <a:latin typeface="Calibri" panose="020F0502020204030204" pitchFamily="34" charset="0"/>
            </a:endParaRPr>
          </a:p>
          <a:p>
            <a:endParaRPr lang="en-GB"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115</a:t>
            </a:fld>
            <a:endParaRPr lang="en-GB">
              <a:solidFill>
                <a:srgbClr val="FFFFCC"/>
              </a:solidFill>
            </a:endParaRPr>
          </a:p>
        </p:txBody>
      </p:sp>
      <p:pic>
        <p:nvPicPr>
          <p:cNvPr id="5" name="Picture 4"/>
          <p:cNvPicPr>
            <a:picLocks noChangeAspect="1"/>
          </p:cNvPicPr>
          <p:nvPr/>
        </p:nvPicPr>
        <p:blipFill>
          <a:blip r:embed="rId2"/>
          <a:stretch>
            <a:fillRect/>
          </a:stretch>
        </p:blipFill>
        <p:spPr>
          <a:xfrm>
            <a:off x="4682220" y="3496642"/>
            <a:ext cx="4477132" cy="3361358"/>
          </a:xfrm>
          <a:prstGeom prst="rect">
            <a:avLst/>
          </a:prstGeom>
        </p:spPr>
      </p:pic>
      <p:pic>
        <p:nvPicPr>
          <p:cNvPr id="6" name="Picture 5"/>
          <p:cNvPicPr>
            <a:picLocks noChangeAspect="1"/>
          </p:cNvPicPr>
          <p:nvPr/>
        </p:nvPicPr>
        <p:blipFill>
          <a:blip r:embed="rId3"/>
          <a:stretch>
            <a:fillRect/>
          </a:stretch>
        </p:blipFill>
        <p:spPr>
          <a:xfrm>
            <a:off x="0" y="4220130"/>
            <a:ext cx="4682220" cy="2637870"/>
          </a:xfrm>
          <a:prstGeom prst="rect">
            <a:avLst/>
          </a:prstGeom>
        </p:spPr>
      </p:pic>
    </p:spTree>
    <p:extLst>
      <p:ext uri="{BB962C8B-B14F-4D97-AF65-F5344CB8AC3E}">
        <p14:creationId xmlns:p14="http://schemas.microsoft.com/office/powerpoint/2010/main" val="2858277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sz="2400" dirty="0" smtClean="0"/>
              <a:t>The closer T is to +1 or -1, the stronger the likely correlation. A perfect positive correlation is +1 and a perfect negative correlation is -1. The T value of -0.73 suggests a fairly strong negative relationship.</a:t>
            </a:r>
          </a:p>
          <a:p>
            <a:endParaRPr lang="en-GB"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116</a:t>
            </a:fld>
            <a:endParaRPr lang="en-GB">
              <a:solidFill>
                <a:srgbClr val="FFFFCC"/>
              </a:solidFill>
            </a:endParaRPr>
          </a:p>
        </p:txBody>
      </p:sp>
      <p:pic>
        <p:nvPicPr>
          <p:cNvPr id="5" name="Picture 4"/>
          <p:cNvPicPr>
            <a:picLocks noChangeAspect="1"/>
          </p:cNvPicPr>
          <p:nvPr/>
        </p:nvPicPr>
        <p:blipFill>
          <a:blip r:embed="rId2"/>
          <a:stretch>
            <a:fillRect/>
          </a:stretch>
        </p:blipFill>
        <p:spPr>
          <a:xfrm>
            <a:off x="683568" y="3689403"/>
            <a:ext cx="4320480" cy="2703877"/>
          </a:xfrm>
          <a:prstGeom prst="rect">
            <a:avLst/>
          </a:prstGeom>
        </p:spPr>
      </p:pic>
    </p:spTree>
    <p:extLst>
      <p:ext uri="{BB962C8B-B14F-4D97-AF65-F5344CB8AC3E}">
        <p14:creationId xmlns:p14="http://schemas.microsoft.com/office/powerpoint/2010/main" val="3007994587"/>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169952"/>
            <a:ext cx="6630764" cy="1591037"/>
          </a:xfrm>
        </p:spPr>
        <p:txBody>
          <a:bodyPr>
            <a:normAutofit/>
          </a:bodyPr>
          <a:lstStyle/>
          <a:p>
            <a:r>
              <a:rPr lang="en-GB" dirty="0" smtClean="0"/>
              <a:t>What is the significance of the results?</a:t>
            </a:r>
            <a:endParaRPr lang="en-GB" dirty="0"/>
          </a:p>
        </p:txBody>
      </p:sp>
      <p:sp>
        <p:nvSpPr>
          <p:cNvPr id="3" name="Content Placeholder 2"/>
          <p:cNvSpPr>
            <a:spLocks noGrp="1"/>
          </p:cNvSpPr>
          <p:nvPr>
            <p:ph idx="1"/>
          </p:nvPr>
        </p:nvSpPr>
        <p:spPr>
          <a:xfrm>
            <a:off x="179512" y="1556792"/>
            <a:ext cx="8531344" cy="4069080"/>
          </a:xfrm>
        </p:spPr>
        <p:txBody>
          <a:bodyPr/>
          <a:lstStyle/>
          <a:p>
            <a:r>
              <a:rPr lang="en-GB" sz="2800" b="1" dirty="0"/>
              <a:t>A further technique is now required to test the significance of the relationship.</a:t>
            </a:r>
          </a:p>
          <a:p>
            <a:pPr lvl="1"/>
            <a:r>
              <a:rPr lang="en-GB" sz="2000" dirty="0"/>
              <a:t>The R value of -0.73 must be looked up on the Spearman Rank significance table: </a:t>
            </a:r>
          </a:p>
          <a:p>
            <a:pPr lvl="1"/>
            <a:r>
              <a:rPr lang="en-GB" sz="2000" dirty="0" smtClean="0">
                <a:solidFill>
                  <a:schemeClr val="accent3">
                    <a:lumMod val="60000"/>
                    <a:lumOff val="40000"/>
                  </a:schemeClr>
                </a:solidFill>
              </a:rPr>
              <a:t>Degrees </a:t>
            </a:r>
            <a:r>
              <a:rPr lang="en-GB" sz="2000" dirty="0">
                <a:solidFill>
                  <a:schemeClr val="accent3">
                    <a:lumMod val="60000"/>
                    <a:lumOff val="40000"/>
                  </a:schemeClr>
                </a:solidFill>
              </a:rPr>
              <a:t>of freedom. This is the number of pairs in your sample minus 2 (n-2). In the example it is 8 (10 - 2).</a:t>
            </a:r>
          </a:p>
          <a:p>
            <a:pPr lvl="1"/>
            <a:r>
              <a:rPr lang="en-GB" sz="2000" dirty="0" smtClean="0"/>
              <a:t>Now </a:t>
            </a:r>
            <a:r>
              <a:rPr lang="en-GB" sz="2000" dirty="0"/>
              <a:t>plot your result on the graph or use a significance table for Spearman’s </a:t>
            </a:r>
            <a:r>
              <a:rPr lang="en-GB" sz="2000" dirty="0" smtClean="0"/>
              <a:t>rank (following slides).</a:t>
            </a:r>
            <a:endParaRPr lang="en-GB" sz="2000" dirty="0"/>
          </a:p>
          <a:p>
            <a:pPr marL="0" indent="0">
              <a:buNone/>
            </a:pPr>
            <a:endParaRPr lang="en-GB"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117</a:t>
            </a:fld>
            <a:endParaRPr lang="en-GB">
              <a:solidFill>
                <a:srgbClr val="FFFFCC"/>
              </a:solidFill>
            </a:endParaRPr>
          </a:p>
        </p:txBody>
      </p:sp>
      <p:pic>
        <p:nvPicPr>
          <p:cNvPr id="5" name="Picture 4"/>
          <p:cNvPicPr>
            <a:picLocks noChangeAspect="1"/>
          </p:cNvPicPr>
          <p:nvPr/>
        </p:nvPicPr>
        <p:blipFill>
          <a:blip r:embed="rId2"/>
          <a:stretch>
            <a:fillRect/>
          </a:stretch>
        </p:blipFill>
        <p:spPr>
          <a:xfrm>
            <a:off x="2565760" y="4578806"/>
            <a:ext cx="4012480" cy="2094132"/>
          </a:xfrm>
          <a:prstGeom prst="rect">
            <a:avLst/>
          </a:prstGeom>
        </p:spPr>
      </p:pic>
    </p:spTree>
    <p:extLst>
      <p:ext uri="{BB962C8B-B14F-4D97-AF65-F5344CB8AC3E}">
        <p14:creationId xmlns:p14="http://schemas.microsoft.com/office/powerpoint/2010/main" val="154515773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118</a:t>
            </a:fld>
            <a:endParaRPr lang="en-GB">
              <a:solidFill>
                <a:srgbClr val="FFFFCC"/>
              </a:solidFill>
            </a:endParaRPr>
          </a:p>
        </p:txBody>
      </p:sp>
      <p:pic>
        <p:nvPicPr>
          <p:cNvPr id="5" name="Picture 4"/>
          <p:cNvPicPr>
            <a:picLocks noChangeAspect="1"/>
          </p:cNvPicPr>
          <p:nvPr/>
        </p:nvPicPr>
        <p:blipFill>
          <a:blip r:embed="rId2"/>
          <a:stretch>
            <a:fillRect/>
          </a:stretch>
        </p:blipFill>
        <p:spPr>
          <a:xfrm>
            <a:off x="467544" y="213101"/>
            <a:ext cx="8136904" cy="6598695"/>
          </a:xfrm>
          <a:prstGeom prst="rect">
            <a:avLst/>
          </a:prstGeom>
        </p:spPr>
      </p:pic>
      <p:cxnSp>
        <p:nvCxnSpPr>
          <p:cNvPr id="7" name="Straight Connector 6"/>
          <p:cNvCxnSpPr/>
          <p:nvPr/>
        </p:nvCxnSpPr>
        <p:spPr bwMode="auto">
          <a:xfrm>
            <a:off x="611560" y="3717032"/>
            <a:ext cx="345638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flipV="1">
            <a:off x="755576" y="3717032"/>
            <a:ext cx="3528392" cy="12460"/>
          </a:xfrm>
          <a:prstGeom prst="line">
            <a:avLst/>
          </a:prstGeom>
          <a:solidFill>
            <a:schemeClr val="accent1"/>
          </a:solidFill>
          <a:ln w="47625" cap="flat" cmpd="sng" algn="ctr">
            <a:solidFill>
              <a:srgbClr val="FF0000"/>
            </a:solidFill>
            <a:prstDash val="solid"/>
            <a:round/>
            <a:headEnd type="none" w="med" len="med"/>
            <a:tailEnd type="none" w="med" len="med"/>
          </a:ln>
          <a:effectLst/>
        </p:spPr>
      </p:cxnSp>
    </p:spTree>
    <p:extLst>
      <p:ext uri="{BB962C8B-B14F-4D97-AF65-F5344CB8AC3E}">
        <p14:creationId xmlns:p14="http://schemas.microsoft.com/office/powerpoint/2010/main" val="1601388199"/>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119</a:t>
            </a:fld>
            <a:endParaRPr lang="en-GB">
              <a:solidFill>
                <a:srgbClr val="FFFFCC"/>
              </a:solidFill>
            </a:endParaRPr>
          </a:p>
        </p:txBody>
      </p:sp>
      <p:pic>
        <p:nvPicPr>
          <p:cNvPr id="80898" name="Picture 2" descr="http://geographyfieldwork.com/SpearmansRank8.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842" y="161467"/>
            <a:ext cx="8554630" cy="6311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561266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you interpret results?</a:t>
            </a:r>
            <a:endParaRPr lang="en-GB" dirty="0"/>
          </a:p>
        </p:txBody>
      </p:sp>
      <p:sp>
        <p:nvSpPr>
          <p:cNvPr id="3" name="Content Placeholder 2"/>
          <p:cNvSpPr>
            <a:spLocks noGrp="1"/>
          </p:cNvSpPr>
          <p:nvPr>
            <p:ph idx="1"/>
          </p:nvPr>
        </p:nvSpPr>
        <p:spPr/>
        <p:txBody>
          <a:bodyPr>
            <a:normAutofit/>
          </a:bodyPr>
          <a:lstStyle/>
          <a:p>
            <a:r>
              <a:rPr lang="en-GB" sz="2400" dirty="0"/>
              <a:t>If it is below the line marked 5%, then it is possible your result was the product of </a:t>
            </a:r>
            <a:r>
              <a:rPr lang="en-GB" sz="2400" dirty="0">
                <a:solidFill>
                  <a:srgbClr val="FFFF00"/>
                </a:solidFill>
              </a:rPr>
              <a:t>chance</a:t>
            </a:r>
            <a:r>
              <a:rPr lang="en-GB" sz="2400" dirty="0"/>
              <a:t> and you must reject the hypothesis. </a:t>
            </a:r>
          </a:p>
          <a:p>
            <a:r>
              <a:rPr lang="en-GB" sz="2400" dirty="0"/>
              <a:t>If it is above the 0.1% significance level, then we can be 99.9% confident the correlation has </a:t>
            </a:r>
            <a:r>
              <a:rPr lang="en-GB" sz="2400" dirty="0">
                <a:solidFill>
                  <a:srgbClr val="FFFF00"/>
                </a:solidFill>
              </a:rPr>
              <a:t>not occurred </a:t>
            </a:r>
            <a:r>
              <a:rPr lang="en-GB" sz="2400" dirty="0"/>
              <a:t>by chance. </a:t>
            </a:r>
          </a:p>
          <a:p>
            <a:r>
              <a:rPr lang="en-GB" sz="2400" dirty="0"/>
              <a:t>If it is above 1%, but below 0.1%, you can say you are 99% confident. </a:t>
            </a:r>
          </a:p>
          <a:p>
            <a:r>
              <a:rPr lang="en-GB" sz="2400" dirty="0"/>
              <a:t>If it is above 5%, but below 1%, you can say you are 95% confident (i.e. statistically there is a 5% likelihood the result occurred by chance).</a:t>
            </a:r>
          </a:p>
          <a:p>
            <a:endParaRPr lang="en-GB"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120</a:t>
            </a:fld>
            <a:endParaRPr lang="en-GB">
              <a:solidFill>
                <a:srgbClr val="FFFFCC"/>
              </a:solidFill>
            </a:endParaRPr>
          </a:p>
        </p:txBody>
      </p:sp>
    </p:spTree>
    <p:extLst>
      <p:ext uri="{BB962C8B-B14F-4D97-AF65-F5344CB8AC3E}">
        <p14:creationId xmlns:p14="http://schemas.microsoft.com/office/powerpoint/2010/main" val="396318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0"/>
            <a:ext cx="6377940" cy="1293028"/>
          </a:xfrm>
        </p:spPr>
        <p:txBody>
          <a:bodyPr/>
          <a:lstStyle/>
          <a:p>
            <a:r>
              <a:rPr lang="en-GB" dirty="0" smtClean="0"/>
              <a:t>Answers cont’d</a:t>
            </a:r>
            <a:endParaRPr lang="en-GB" dirty="0"/>
          </a:p>
        </p:txBody>
      </p:sp>
      <p:sp>
        <p:nvSpPr>
          <p:cNvPr id="3" name="Content Placeholder 2"/>
          <p:cNvSpPr>
            <a:spLocks noGrp="1"/>
          </p:cNvSpPr>
          <p:nvPr>
            <p:ph idx="1"/>
          </p:nvPr>
        </p:nvSpPr>
        <p:spPr>
          <a:xfrm>
            <a:off x="639510" y="1127127"/>
            <a:ext cx="7955280" cy="4069080"/>
          </a:xfrm>
        </p:spPr>
        <p:txBody>
          <a:bodyPr/>
          <a:lstStyle/>
          <a:p>
            <a:r>
              <a:rPr lang="en-GB" sz="1800" dirty="0" smtClean="0"/>
              <a:t>In the example, the value 0.73 gives a significance level of slightly less than 5%. That means that the probability of the relationship you have found being a chance event is about 5 in a 100. You are 95% certain that your hypothesis is correct. The reliability of your sample can be stated in terms of how many researchers completing the same study as yours would obtain the same results: 95 out of 100.</a:t>
            </a:r>
          </a:p>
          <a:p>
            <a:r>
              <a:rPr lang="en-GB" sz="1800" dirty="0" smtClean="0">
                <a:solidFill>
                  <a:schemeClr val="accent3">
                    <a:lumMod val="60000"/>
                    <a:lumOff val="40000"/>
                  </a:schemeClr>
                </a:solidFill>
              </a:rPr>
              <a:t>The fact two variables correlate cannot prove anything - only further research can actually prove that one thing affects the other. </a:t>
            </a:r>
          </a:p>
          <a:p>
            <a:r>
              <a:rPr lang="en-GB" sz="1800" dirty="0" smtClean="0"/>
              <a:t>Data reliability is related to the size of the sample. The more data you collect, the more reliable your result.</a:t>
            </a:r>
          </a:p>
          <a:p>
            <a:endParaRPr lang="en-GB" sz="1800" dirty="0"/>
          </a:p>
        </p:txBody>
      </p:sp>
      <p:sp>
        <p:nvSpPr>
          <p:cNvPr id="4" name="Slide Number Placeholder 3"/>
          <p:cNvSpPr>
            <a:spLocks noGrp="1"/>
          </p:cNvSpPr>
          <p:nvPr>
            <p:ph type="sldNum" sz="quarter" idx="12"/>
          </p:nvPr>
        </p:nvSpPr>
        <p:spPr/>
        <p:txBody>
          <a:bodyPr/>
          <a:lstStyle/>
          <a:p>
            <a:pPr>
              <a:defRPr/>
            </a:pPr>
            <a:fld id="{9B55B631-DE60-473C-BCEE-11A378D8B6D8}" type="slidenum">
              <a:rPr lang="en-GB" smtClean="0">
                <a:solidFill>
                  <a:srgbClr val="FFFFCC"/>
                </a:solidFill>
              </a:rPr>
              <a:pPr>
                <a:defRPr/>
              </a:pPr>
              <a:t>121</a:t>
            </a:fld>
            <a:endParaRPr lang="en-GB">
              <a:solidFill>
                <a:srgbClr val="FFFFCC"/>
              </a:solidFill>
            </a:endParaRPr>
          </a:p>
        </p:txBody>
      </p:sp>
      <p:pic>
        <p:nvPicPr>
          <p:cNvPr id="7" name="Picture 6"/>
          <p:cNvPicPr>
            <a:picLocks noChangeAspect="1"/>
          </p:cNvPicPr>
          <p:nvPr/>
        </p:nvPicPr>
        <p:blipFill>
          <a:blip r:embed="rId2"/>
          <a:stretch>
            <a:fillRect/>
          </a:stretch>
        </p:blipFill>
        <p:spPr>
          <a:xfrm>
            <a:off x="2664525" y="4509120"/>
            <a:ext cx="3905250" cy="2190750"/>
          </a:xfrm>
          <a:prstGeom prst="rect">
            <a:avLst/>
          </a:prstGeom>
        </p:spPr>
      </p:pic>
    </p:spTree>
    <p:extLst>
      <p:ext uri="{BB962C8B-B14F-4D97-AF65-F5344CB8AC3E}">
        <p14:creationId xmlns:p14="http://schemas.microsoft.com/office/powerpoint/2010/main" val="47030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alibri"/>
                <a:ea typeface="Times New Roman"/>
              </a:rPr>
              <a:t>Regression</a:t>
            </a:r>
            <a:endParaRPr lang="en-GB" dirty="0"/>
          </a:p>
        </p:txBody>
      </p:sp>
      <p:sp>
        <p:nvSpPr>
          <p:cNvPr id="3" name="Content Placeholder 2"/>
          <p:cNvSpPr>
            <a:spLocks noGrp="1"/>
          </p:cNvSpPr>
          <p:nvPr>
            <p:ph idx="1"/>
          </p:nvPr>
        </p:nvSpPr>
        <p:spPr>
          <a:xfrm>
            <a:off x="914400" y="1783560"/>
            <a:ext cx="4521696" cy="4572000"/>
          </a:xfrm>
        </p:spPr>
        <p:txBody>
          <a:bodyPr>
            <a:normAutofit fontScale="92500" lnSpcReduction="20000"/>
          </a:bodyPr>
          <a:lstStyle/>
          <a:p>
            <a:pPr>
              <a:spcAft>
                <a:spcPts val="0"/>
              </a:spcAft>
            </a:pPr>
            <a:r>
              <a:rPr lang="en-GB" dirty="0" smtClean="0">
                <a:latin typeface="Calibri"/>
                <a:ea typeface="Times New Roman"/>
              </a:rPr>
              <a:t>Calculates the line of ‘best fit’ which can potentially have the power of </a:t>
            </a:r>
            <a:r>
              <a:rPr lang="en-GB" dirty="0" smtClean="0">
                <a:solidFill>
                  <a:srgbClr val="FF0000"/>
                </a:solidFill>
                <a:latin typeface="Calibri"/>
                <a:ea typeface="Times New Roman"/>
              </a:rPr>
              <a:t>prediction</a:t>
            </a:r>
            <a:r>
              <a:rPr lang="en-GB" dirty="0" smtClean="0">
                <a:latin typeface="Calibri"/>
                <a:ea typeface="Times New Roman"/>
              </a:rPr>
              <a:t>.</a:t>
            </a:r>
            <a:endParaRPr lang="en-GB" dirty="0" smtClean="0">
              <a:latin typeface="Times New Roman"/>
              <a:ea typeface="Times New Roman"/>
            </a:endParaRPr>
          </a:p>
          <a:p>
            <a:pPr>
              <a:spcAft>
                <a:spcPts val="0"/>
              </a:spcAft>
            </a:pPr>
            <a:endParaRPr lang="en-GB" dirty="0" smtClean="0">
              <a:latin typeface="Times New Roman"/>
              <a:ea typeface="Times New Roman"/>
            </a:endParaRPr>
          </a:p>
          <a:p>
            <a:pPr>
              <a:spcAft>
                <a:spcPts val="0"/>
              </a:spcAft>
            </a:pPr>
            <a:r>
              <a:rPr lang="en-GB" dirty="0" smtClean="0">
                <a:latin typeface="Calibri"/>
                <a:ea typeface="Times New Roman"/>
              </a:rPr>
              <a:t>If we expect a cause/effect/linear.</a:t>
            </a:r>
            <a:endParaRPr lang="en-GB" dirty="0" smtClean="0">
              <a:latin typeface="Times New Roman"/>
              <a:ea typeface="Times New Roman"/>
            </a:endParaRPr>
          </a:p>
          <a:p>
            <a:pPr>
              <a:spcAft>
                <a:spcPts val="0"/>
              </a:spcAft>
            </a:pPr>
            <a:endParaRPr lang="en-GB" dirty="0" smtClean="0">
              <a:latin typeface="Times New Roman"/>
              <a:ea typeface="Times New Roman"/>
            </a:endParaRPr>
          </a:p>
          <a:p>
            <a:pPr>
              <a:spcAft>
                <a:spcPts val="0"/>
              </a:spcAft>
            </a:pPr>
            <a:r>
              <a:rPr lang="en-GB" dirty="0" err="1" smtClean="0">
                <a:latin typeface="Calibri"/>
                <a:ea typeface="Times New Roman"/>
              </a:rPr>
              <a:t>e.g</a:t>
            </a:r>
            <a:r>
              <a:rPr lang="en-GB" dirty="0" smtClean="0">
                <a:latin typeface="Calibri"/>
                <a:ea typeface="Times New Roman"/>
              </a:rPr>
              <a:t> sound levels at distances from a landfill site.  </a:t>
            </a:r>
            <a:endParaRPr lang="en-GB" dirty="0" smtClean="0">
              <a:latin typeface="Times New Roman"/>
              <a:ea typeface="Times New Roman"/>
            </a:endParaRP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122</a:t>
            </a:fld>
            <a:endParaRPr lang="en-GB"/>
          </a:p>
        </p:txBody>
      </p:sp>
      <p:pic>
        <p:nvPicPr>
          <p:cNvPr id="89089" name="Picture 1" descr="C:\Program Files\Microsoft Office\MEDIA\CAGCAT10\j0298897.wmf"/>
          <p:cNvPicPr>
            <a:picLocks noChangeAspect="1" noChangeArrowheads="1"/>
          </p:cNvPicPr>
          <p:nvPr/>
        </p:nvPicPr>
        <p:blipFill>
          <a:blip r:embed="rId2"/>
          <a:srcRect/>
          <a:stretch>
            <a:fillRect/>
          </a:stretch>
        </p:blipFill>
        <p:spPr bwMode="auto">
          <a:xfrm>
            <a:off x="5868144" y="2204864"/>
            <a:ext cx="3050202" cy="2664296"/>
          </a:xfrm>
          <a:prstGeom prst="rect">
            <a:avLst/>
          </a:prstGeom>
          <a:noFill/>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alibri"/>
                <a:ea typeface="Times New Roman"/>
              </a:rPr>
              <a:t>Two procedures</a:t>
            </a:r>
            <a:r>
              <a:rPr lang="en-GB" dirty="0" smtClean="0">
                <a:latin typeface="Times New Roman"/>
                <a:ea typeface="Times New Roman"/>
              </a:rPr>
              <a:t/>
            </a:r>
            <a:br>
              <a:rPr lang="en-GB" dirty="0" smtClean="0">
                <a:latin typeface="Times New Roman"/>
                <a:ea typeface="Times New Roman"/>
              </a:rPr>
            </a:br>
            <a:endParaRPr lang="en-GB" dirty="0"/>
          </a:p>
        </p:txBody>
      </p:sp>
      <p:sp>
        <p:nvSpPr>
          <p:cNvPr id="3" name="Content Placeholder 2"/>
          <p:cNvSpPr>
            <a:spLocks noGrp="1"/>
          </p:cNvSpPr>
          <p:nvPr>
            <p:ph idx="1"/>
          </p:nvPr>
        </p:nvSpPr>
        <p:spPr>
          <a:xfrm>
            <a:off x="28490" y="2204864"/>
            <a:ext cx="7955280" cy="4069080"/>
          </a:xfrm>
        </p:spPr>
        <p:txBody>
          <a:bodyPr>
            <a:normAutofit fontScale="70000" lnSpcReduction="20000"/>
          </a:bodyPr>
          <a:lstStyle/>
          <a:p>
            <a:pPr marL="342900" lvl="0">
              <a:buFont typeface="+mj-lt"/>
              <a:buAutoNum type="arabicPeriod"/>
              <a:tabLst>
                <a:tab pos="457200" algn="l"/>
              </a:tabLst>
            </a:pPr>
            <a:r>
              <a:rPr lang="en-GB" dirty="0" smtClean="0">
                <a:solidFill>
                  <a:srgbClr val="548DD4"/>
                </a:solidFill>
                <a:latin typeface="Calibri"/>
                <a:ea typeface="Times New Roman"/>
              </a:rPr>
              <a:t>Fitting the line</a:t>
            </a:r>
            <a:endParaRPr lang="en-GB" dirty="0" smtClean="0">
              <a:latin typeface="Times New Roman"/>
              <a:ea typeface="Times New Roman"/>
            </a:endParaRPr>
          </a:p>
          <a:p>
            <a:pPr marL="342900" lvl="0">
              <a:buFont typeface="+mj-lt"/>
              <a:buAutoNum type="arabicPeriod"/>
              <a:tabLst>
                <a:tab pos="457200" algn="l"/>
              </a:tabLst>
            </a:pPr>
            <a:r>
              <a:rPr lang="en-GB" dirty="0" smtClean="0">
                <a:solidFill>
                  <a:srgbClr val="548DD4"/>
                </a:solidFill>
                <a:latin typeface="Calibri"/>
                <a:ea typeface="Times New Roman"/>
              </a:rPr>
              <a:t>Calculating the significance of regression</a:t>
            </a:r>
            <a:endParaRPr lang="en-GB" dirty="0" smtClean="0">
              <a:latin typeface="Times New Roman"/>
              <a:ea typeface="Times New Roman"/>
            </a:endParaRPr>
          </a:p>
          <a:p>
            <a:pPr marL="342900" lvl="0">
              <a:buNone/>
              <a:tabLst>
                <a:tab pos="457200" algn="l"/>
              </a:tabLst>
            </a:pPr>
            <a:r>
              <a:rPr lang="en-GB" b="1" kern="0" dirty="0" smtClean="0">
                <a:latin typeface="Times New Roman"/>
              </a:rPr>
              <a:t>	</a:t>
            </a:r>
          </a:p>
          <a:p>
            <a:pPr marL="342900" lvl="0">
              <a:buNone/>
              <a:tabLst>
                <a:tab pos="457200" algn="l"/>
              </a:tabLst>
            </a:pPr>
            <a:r>
              <a:rPr lang="en-GB" b="1" kern="0" dirty="0" smtClean="0">
                <a:latin typeface="Calibri"/>
              </a:rPr>
              <a:t>1. Fitting the line</a:t>
            </a:r>
            <a:endParaRPr lang="en-GB" b="1" kern="0" dirty="0" smtClean="0">
              <a:latin typeface="Times New Roman"/>
            </a:endParaRPr>
          </a:p>
          <a:p>
            <a:pPr>
              <a:spcAft>
                <a:spcPts val="0"/>
              </a:spcAft>
            </a:pPr>
            <a:r>
              <a:rPr lang="en-GB" dirty="0" smtClean="0">
                <a:latin typeface="Calibri"/>
                <a:ea typeface="Times New Roman"/>
              </a:rPr>
              <a:t>Formula for a straight line</a:t>
            </a:r>
            <a:endParaRPr lang="en-GB" dirty="0" smtClean="0">
              <a:latin typeface="Times New Roman"/>
              <a:ea typeface="Times New Roman"/>
            </a:endParaRPr>
          </a:p>
          <a:p>
            <a:pPr>
              <a:spcAft>
                <a:spcPts val="0"/>
              </a:spcAft>
            </a:pPr>
            <a:r>
              <a:rPr lang="en-GB" dirty="0" smtClean="0">
                <a:latin typeface="Calibri"/>
                <a:ea typeface="Times New Roman"/>
              </a:rPr>
              <a:t>y=a + </a:t>
            </a:r>
            <a:r>
              <a:rPr lang="en-GB" dirty="0" err="1" smtClean="0">
                <a:latin typeface="Calibri"/>
                <a:ea typeface="Times New Roman"/>
              </a:rPr>
              <a:t>bx</a:t>
            </a:r>
            <a:endParaRPr lang="en-GB" dirty="0" smtClean="0">
              <a:latin typeface="Times New Roman"/>
              <a:ea typeface="Times New Roman"/>
            </a:endParaRPr>
          </a:p>
          <a:p>
            <a:pPr>
              <a:spcAft>
                <a:spcPts val="0"/>
              </a:spcAft>
            </a:pPr>
            <a:r>
              <a:rPr lang="en-GB" dirty="0" smtClean="0">
                <a:latin typeface="Calibri"/>
                <a:ea typeface="Times New Roman"/>
              </a:rPr>
              <a:t>x and y coordinates</a:t>
            </a:r>
            <a:endParaRPr lang="en-GB" dirty="0" smtClean="0">
              <a:latin typeface="Times New Roman"/>
              <a:ea typeface="Times New Roman"/>
            </a:endParaRPr>
          </a:p>
          <a:p>
            <a:pPr>
              <a:spcAft>
                <a:spcPts val="0"/>
              </a:spcAft>
            </a:pPr>
            <a:endParaRPr lang="en-GB" dirty="0" smtClean="0">
              <a:latin typeface="Times New Roman"/>
              <a:ea typeface="Times New Roman"/>
            </a:endParaRPr>
          </a:p>
          <a:p>
            <a:pPr>
              <a:spcAft>
                <a:spcPts val="0"/>
              </a:spcAft>
            </a:pPr>
            <a:r>
              <a:rPr lang="en-GB" dirty="0" smtClean="0">
                <a:latin typeface="Calibri"/>
                <a:ea typeface="Times New Roman"/>
              </a:rPr>
              <a:t>Best fit passes through the </a:t>
            </a:r>
            <a:r>
              <a:rPr lang="en-GB" dirty="0" smtClean="0">
                <a:solidFill>
                  <a:srgbClr val="548DD4"/>
                </a:solidFill>
                <a:latin typeface="Calibri"/>
                <a:ea typeface="Times New Roman"/>
              </a:rPr>
              <a:t>mean </a:t>
            </a:r>
            <a:r>
              <a:rPr lang="en-GB" dirty="0" smtClean="0">
                <a:latin typeface="Calibri"/>
                <a:ea typeface="Times New Roman"/>
              </a:rPr>
              <a:t>of </a:t>
            </a:r>
            <a:r>
              <a:rPr lang="en-GB" dirty="0" smtClean="0">
                <a:solidFill>
                  <a:srgbClr val="548DD4"/>
                </a:solidFill>
                <a:latin typeface="Calibri"/>
                <a:ea typeface="Times New Roman"/>
              </a:rPr>
              <a:t>x</a:t>
            </a:r>
            <a:r>
              <a:rPr lang="en-GB" dirty="0" smtClean="0">
                <a:latin typeface="Calibri"/>
                <a:ea typeface="Times New Roman"/>
              </a:rPr>
              <a:t> and </a:t>
            </a:r>
            <a:r>
              <a:rPr lang="en-GB" dirty="0" smtClean="0">
                <a:solidFill>
                  <a:srgbClr val="548DD4"/>
                </a:solidFill>
                <a:latin typeface="Calibri"/>
                <a:ea typeface="Times New Roman"/>
              </a:rPr>
              <a:t>y</a:t>
            </a:r>
            <a:r>
              <a:rPr lang="en-GB" dirty="0" smtClean="0">
                <a:latin typeface="Calibri"/>
                <a:ea typeface="Times New Roman"/>
              </a:rPr>
              <a:t> so that the residual distance is as small as possible.</a:t>
            </a:r>
          </a:p>
          <a:p>
            <a:pPr>
              <a:spcAft>
                <a:spcPts val="0"/>
              </a:spcAft>
            </a:pPr>
            <a:r>
              <a:rPr lang="en-GB" dirty="0" smtClean="0">
                <a:latin typeface="Calibri"/>
                <a:ea typeface="Times New Roman"/>
              </a:rPr>
              <a:t>YouTube </a:t>
            </a:r>
            <a:r>
              <a:rPr lang="en-GB" dirty="0" err="1" smtClean="0">
                <a:solidFill>
                  <a:srgbClr val="FFFF00"/>
                </a:solidFill>
                <a:latin typeface="Calibri"/>
                <a:ea typeface="Times New Roman"/>
              </a:rPr>
              <a:t>patrickJMT</a:t>
            </a:r>
            <a:r>
              <a:rPr lang="en-GB" dirty="0" smtClean="0">
                <a:solidFill>
                  <a:srgbClr val="FFFF00"/>
                </a:solidFill>
                <a:latin typeface="Calibri"/>
                <a:ea typeface="Times New Roman"/>
              </a:rPr>
              <a:t> </a:t>
            </a:r>
            <a:r>
              <a:rPr lang="en-GB" dirty="0" smtClean="0">
                <a:latin typeface="Calibri"/>
                <a:ea typeface="Times New Roman"/>
              </a:rPr>
              <a:t> videos which goes through linear regression.  There are others.</a:t>
            </a:r>
            <a:endParaRPr lang="en-GB" dirty="0" smtClean="0">
              <a:latin typeface="Times New Roman"/>
              <a:ea typeface="Times New Roman"/>
            </a:endParaRP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123</a:t>
            </a:fld>
            <a:endParaRPr lang="en-GB"/>
          </a:p>
        </p:txBody>
      </p:sp>
      <p:sp>
        <p:nvSpPr>
          <p:cNvPr id="6" name="Footer Placeholder 5"/>
          <p:cNvSpPr>
            <a:spLocks noGrp="1"/>
          </p:cNvSpPr>
          <p:nvPr>
            <p:ph type="ftr" sz="quarter" idx="11"/>
          </p:nvPr>
        </p:nvSpPr>
        <p:spPr/>
        <p:txBody>
          <a:bodyPr/>
          <a:lstStyle/>
          <a:p>
            <a:pPr>
              <a:defRPr/>
            </a:pPr>
            <a:r>
              <a:rPr lang="en-GB" smtClean="0"/>
              <a:t>Chris House</a:t>
            </a:r>
            <a:endParaRPr lang="en-GB"/>
          </a:p>
        </p:txBody>
      </p:sp>
      <p:pic>
        <p:nvPicPr>
          <p:cNvPr id="7" name="Picture 6"/>
          <p:cNvPicPr>
            <a:picLocks noChangeAspect="1"/>
          </p:cNvPicPr>
          <p:nvPr/>
        </p:nvPicPr>
        <p:blipFill>
          <a:blip r:embed="rId2"/>
          <a:stretch>
            <a:fillRect/>
          </a:stretch>
        </p:blipFill>
        <p:spPr>
          <a:xfrm>
            <a:off x="4860032" y="1681152"/>
            <a:ext cx="3925044" cy="2602475"/>
          </a:xfrm>
          <a:prstGeom prst="rect">
            <a:avLst/>
          </a:prstGeom>
        </p:spPr>
      </p:pic>
    </p:spTree>
    <p:extLst>
      <p:ext uri="{BB962C8B-B14F-4D97-AF65-F5344CB8AC3E}">
        <p14:creationId xmlns:p14="http://schemas.microsoft.com/office/powerpoint/2010/main" val="373666793"/>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124</a:t>
            </a:fld>
            <a:endParaRPr lang="en-GB"/>
          </a:p>
        </p:txBody>
      </p:sp>
      <p:pic>
        <p:nvPicPr>
          <p:cNvPr id="88088" name="Picture 24"/>
          <p:cNvPicPr>
            <a:picLocks noGrp="1" noChangeAspect="1" noChangeArrowheads="1"/>
          </p:cNvPicPr>
          <p:nvPr>
            <p:ph idx="1"/>
          </p:nvPr>
        </p:nvPicPr>
        <p:blipFill>
          <a:blip r:embed="rId2"/>
          <a:srcRect/>
          <a:stretch>
            <a:fillRect/>
          </a:stretch>
        </p:blipFill>
        <p:spPr bwMode="auto">
          <a:xfrm>
            <a:off x="-105690" y="0"/>
            <a:ext cx="924969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27584" y="1772816"/>
            <a:ext cx="7992888" cy="4608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Best fit</a:t>
            </a:r>
            <a:endParaRPr lang="en-GB" dirty="0"/>
          </a:p>
        </p:txBody>
      </p:sp>
      <p:sp>
        <p:nvSpPr>
          <p:cNvPr id="3" name="Content Placeholder 2"/>
          <p:cNvSpPr>
            <a:spLocks noGrp="1"/>
          </p:cNvSpPr>
          <p:nvPr>
            <p:ph idx="1"/>
          </p:nvPr>
        </p:nvSpPr>
        <p:spPr/>
        <p:txBody>
          <a:bodyPr/>
          <a:lstStyle/>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125</a:t>
            </a:fld>
            <a:endParaRPr lang="en-GB"/>
          </a:p>
        </p:txBody>
      </p:sp>
      <p:grpSp>
        <p:nvGrpSpPr>
          <p:cNvPr id="86017" name="Group 1"/>
          <p:cNvGrpSpPr>
            <a:grpSpLocks/>
          </p:cNvGrpSpPr>
          <p:nvPr/>
        </p:nvGrpSpPr>
        <p:grpSpPr bwMode="auto">
          <a:xfrm>
            <a:off x="2051720" y="2060848"/>
            <a:ext cx="6336704" cy="3802732"/>
            <a:chOff x="3240" y="11700"/>
            <a:chExt cx="4455" cy="2700"/>
          </a:xfrm>
        </p:grpSpPr>
        <p:sp>
          <p:nvSpPr>
            <p:cNvPr id="86018" name="Line 2"/>
            <p:cNvSpPr>
              <a:spLocks noChangeShapeType="1"/>
            </p:cNvSpPr>
            <p:nvPr/>
          </p:nvSpPr>
          <p:spPr bwMode="auto">
            <a:xfrm>
              <a:off x="3600" y="13320"/>
              <a:ext cx="0" cy="720"/>
            </a:xfrm>
            <a:prstGeom prst="line">
              <a:avLst/>
            </a:prstGeom>
            <a:noFill/>
            <a:ln w="9525">
              <a:solidFill>
                <a:srgbClr val="0000FF"/>
              </a:solidFill>
              <a:round/>
              <a:headEnd/>
              <a:tailEnd type="triangle" w="med" len="med"/>
            </a:ln>
          </p:spPr>
          <p:txBody>
            <a:bodyPr vert="horz" wrap="square" lIns="91440" tIns="45720" rIns="91440" bIns="45720" numCol="1" anchor="t" anchorCtr="0" compatLnSpc="1">
              <a:prstTxWarp prst="textNoShape">
                <a:avLst/>
              </a:prstTxWarp>
            </a:bodyPr>
            <a:lstStyle/>
            <a:p>
              <a:endParaRPr lang="en-GB"/>
            </a:p>
          </p:txBody>
        </p:sp>
        <p:sp>
          <p:nvSpPr>
            <p:cNvPr id="86019" name="Line 3"/>
            <p:cNvSpPr>
              <a:spLocks noChangeShapeType="1"/>
            </p:cNvSpPr>
            <p:nvPr/>
          </p:nvSpPr>
          <p:spPr bwMode="auto">
            <a:xfrm flipV="1">
              <a:off x="4320" y="13500"/>
              <a:ext cx="0" cy="360"/>
            </a:xfrm>
            <a:prstGeom prst="line">
              <a:avLst/>
            </a:prstGeom>
            <a:noFill/>
            <a:ln w="9525">
              <a:solidFill>
                <a:srgbClr val="0000FF"/>
              </a:solidFill>
              <a:round/>
              <a:headEnd/>
              <a:tailEnd type="triangle" w="med" len="med"/>
            </a:ln>
          </p:spPr>
          <p:txBody>
            <a:bodyPr vert="horz" wrap="square" lIns="91440" tIns="45720" rIns="91440" bIns="45720" numCol="1" anchor="t" anchorCtr="0" compatLnSpc="1">
              <a:prstTxWarp prst="textNoShape">
                <a:avLst/>
              </a:prstTxWarp>
            </a:bodyPr>
            <a:lstStyle/>
            <a:p>
              <a:endParaRPr lang="en-GB"/>
            </a:p>
          </p:txBody>
        </p:sp>
        <p:grpSp>
          <p:nvGrpSpPr>
            <p:cNvPr id="86020" name="Group 4"/>
            <p:cNvGrpSpPr>
              <a:grpSpLocks/>
            </p:cNvGrpSpPr>
            <p:nvPr/>
          </p:nvGrpSpPr>
          <p:grpSpPr bwMode="auto">
            <a:xfrm>
              <a:off x="3240" y="11700"/>
              <a:ext cx="3600" cy="2700"/>
              <a:chOff x="2700" y="11160"/>
              <a:chExt cx="3600" cy="2700"/>
            </a:xfrm>
          </p:grpSpPr>
          <p:sp>
            <p:nvSpPr>
              <p:cNvPr id="86021" name="Line 5"/>
              <p:cNvSpPr>
                <a:spLocks noChangeShapeType="1"/>
              </p:cNvSpPr>
              <p:nvPr/>
            </p:nvSpPr>
            <p:spPr bwMode="auto">
              <a:xfrm>
                <a:off x="2700" y="11700"/>
                <a:ext cx="0" cy="216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2" name="Line 6"/>
              <p:cNvSpPr>
                <a:spLocks noChangeShapeType="1"/>
              </p:cNvSpPr>
              <p:nvPr/>
            </p:nvSpPr>
            <p:spPr bwMode="auto">
              <a:xfrm>
                <a:off x="2700" y="13860"/>
                <a:ext cx="306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3" name="Line 7"/>
              <p:cNvSpPr>
                <a:spLocks noChangeShapeType="1"/>
              </p:cNvSpPr>
              <p:nvPr/>
            </p:nvSpPr>
            <p:spPr bwMode="auto">
              <a:xfrm flipV="1">
                <a:off x="2700" y="11700"/>
                <a:ext cx="2520" cy="216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4" name="Oval 8"/>
              <p:cNvSpPr>
                <a:spLocks noChangeArrowheads="1"/>
              </p:cNvSpPr>
              <p:nvPr/>
            </p:nvSpPr>
            <p:spPr bwMode="auto">
              <a:xfrm>
                <a:off x="2880" y="1260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5" name="Oval 9"/>
              <p:cNvSpPr>
                <a:spLocks noChangeArrowheads="1"/>
              </p:cNvSpPr>
              <p:nvPr/>
            </p:nvSpPr>
            <p:spPr bwMode="auto">
              <a:xfrm>
                <a:off x="3780" y="1332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6" name="Oval 10"/>
              <p:cNvSpPr>
                <a:spLocks noChangeArrowheads="1"/>
              </p:cNvSpPr>
              <p:nvPr/>
            </p:nvSpPr>
            <p:spPr bwMode="auto">
              <a:xfrm>
                <a:off x="3960" y="1224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7" name="Oval 11"/>
              <p:cNvSpPr>
                <a:spLocks noChangeArrowheads="1"/>
              </p:cNvSpPr>
              <p:nvPr/>
            </p:nvSpPr>
            <p:spPr bwMode="auto">
              <a:xfrm>
                <a:off x="4860" y="1206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8" name="Oval 12"/>
              <p:cNvSpPr>
                <a:spLocks noChangeArrowheads="1"/>
              </p:cNvSpPr>
              <p:nvPr/>
            </p:nvSpPr>
            <p:spPr bwMode="auto">
              <a:xfrm>
                <a:off x="3060" y="1350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29" name="Oval 13"/>
              <p:cNvSpPr>
                <a:spLocks noChangeArrowheads="1"/>
              </p:cNvSpPr>
              <p:nvPr/>
            </p:nvSpPr>
            <p:spPr bwMode="auto">
              <a:xfrm>
                <a:off x="4860" y="1152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30" name="Oval 14"/>
              <p:cNvSpPr>
                <a:spLocks noChangeArrowheads="1"/>
              </p:cNvSpPr>
              <p:nvPr/>
            </p:nvSpPr>
            <p:spPr bwMode="auto">
              <a:xfrm>
                <a:off x="4500" y="1224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6031" name="Rectangle 15"/>
              <p:cNvSpPr>
                <a:spLocks noChangeArrowheads="1"/>
              </p:cNvSpPr>
              <p:nvPr/>
            </p:nvSpPr>
            <p:spPr bwMode="auto">
              <a:xfrm>
                <a:off x="3960" y="12600"/>
                <a:ext cx="180" cy="180"/>
              </a:xfrm>
              <a:prstGeom prst="rect">
                <a:avLst/>
              </a:prstGeom>
              <a:solidFill>
                <a:srgbClr val="FF66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86032" name="Rectangle 16"/>
              <p:cNvSpPr>
                <a:spLocks noChangeArrowheads="1"/>
              </p:cNvSpPr>
              <p:nvPr/>
            </p:nvSpPr>
            <p:spPr bwMode="auto">
              <a:xfrm>
                <a:off x="6120" y="11160"/>
                <a:ext cx="180" cy="180"/>
              </a:xfrm>
              <a:prstGeom prst="rect">
                <a:avLst/>
              </a:prstGeom>
              <a:solidFill>
                <a:srgbClr val="FF66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sp>
          <p:nvSpPr>
            <p:cNvPr id="86033" name="Text Box 17"/>
            <p:cNvSpPr txBox="1">
              <a:spLocks noChangeArrowheads="1"/>
            </p:cNvSpPr>
            <p:nvPr/>
          </p:nvSpPr>
          <p:spPr bwMode="auto">
            <a:xfrm>
              <a:off x="7020" y="11700"/>
              <a:ext cx="675" cy="36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2000" b="0" i="0" u="none" strike="noStrike" cap="none" normalizeH="0" baseline="0" dirty="0" smtClean="0">
                  <a:ln>
                    <a:noFill/>
                  </a:ln>
                  <a:solidFill>
                    <a:srgbClr val="FF0000"/>
                  </a:solidFill>
                  <a:effectLst/>
                  <a:latin typeface="Calibri" pitchFamily="34" charset="0"/>
                  <a:cs typeface="Arial" pitchFamily="34" charset="0"/>
                </a:rPr>
                <a:t>Means</a:t>
              </a:r>
              <a:endParaRPr kumimoji="0" lang="en-US" sz="3600" b="0" i="0" u="none" strike="noStrike" cap="none" normalizeH="0" baseline="0" dirty="0" smtClean="0">
                <a:ln>
                  <a:noFill/>
                </a:ln>
                <a:solidFill>
                  <a:srgbClr val="FF0000"/>
                </a:solidFill>
                <a:effectLst/>
                <a:latin typeface="Arial" pitchFamily="34" charset="0"/>
                <a:cs typeface="Arial" pitchFamily="34" charset="0"/>
              </a:endParaRPr>
            </a:p>
          </p:txBody>
        </p:sp>
      </p:grpSp>
      <p:sp>
        <p:nvSpPr>
          <p:cNvPr id="5" name="TextBox 4"/>
          <p:cNvSpPr txBox="1"/>
          <p:nvPr/>
        </p:nvSpPr>
        <p:spPr>
          <a:xfrm>
            <a:off x="3883923" y="4663882"/>
            <a:ext cx="2736304" cy="369332"/>
          </a:xfrm>
          <a:prstGeom prst="rect">
            <a:avLst/>
          </a:prstGeom>
          <a:noFill/>
        </p:spPr>
        <p:txBody>
          <a:bodyPr wrap="square" rtlCol="0">
            <a:spAutoFit/>
          </a:bodyPr>
          <a:lstStyle/>
          <a:p>
            <a:r>
              <a:rPr lang="en-GB" dirty="0" smtClean="0"/>
              <a:t>Residuals or error</a:t>
            </a:r>
            <a:endParaRPr lang="en-GB" dirty="0"/>
          </a:p>
        </p:txBody>
      </p:sp>
      <p:sp>
        <p:nvSpPr>
          <p:cNvPr id="6" name="TextBox 5"/>
          <p:cNvSpPr txBox="1"/>
          <p:nvPr/>
        </p:nvSpPr>
        <p:spPr>
          <a:xfrm>
            <a:off x="6404204" y="3328425"/>
            <a:ext cx="2304256" cy="2031325"/>
          </a:xfrm>
          <a:prstGeom prst="rect">
            <a:avLst/>
          </a:prstGeom>
          <a:noFill/>
        </p:spPr>
        <p:txBody>
          <a:bodyPr wrap="square" rtlCol="0">
            <a:spAutoFit/>
          </a:bodyPr>
          <a:lstStyle/>
          <a:p>
            <a:r>
              <a:rPr lang="en-GB" dirty="0" smtClean="0"/>
              <a:t>Squaring the residuals </a:t>
            </a:r>
          </a:p>
          <a:p>
            <a:r>
              <a:rPr lang="en-GB" dirty="0" smtClean="0"/>
              <a:t>Because:</a:t>
            </a:r>
          </a:p>
          <a:p>
            <a:pPr marL="342900" indent="-342900">
              <a:buAutoNum type="arabicPeriod"/>
            </a:pPr>
            <a:r>
              <a:rPr lang="en-GB" dirty="0" smtClean="0">
                <a:solidFill>
                  <a:schemeClr val="tx2">
                    <a:lumMod val="50000"/>
                  </a:schemeClr>
                </a:solidFill>
              </a:rPr>
              <a:t>Makes them </a:t>
            </a:r>
            <a:r>
              <a:rPr lang="en-GB" dirty="0" err="1" smtClean="0">
                <a:solidFill>
                  <a:schemeClr val="tx2">
                    <a:lumMod val="50000"/>
                  </a:schemeClr>
                </a:solidFill>
              </a:rPr>
              <a:t>pos</a:t>
            </a:r>
            <a:r>
              <a:rPr lang="en-GB" dirty="0" smtClean="0">
                <a:solidFill>
                  <a:schemeClr val="tx2">
                    <a:lumMod val="50000"/>
                  </a:schemeClr>
                </a:solidFill>
              </a:rPr>
              <a:t>+</a:t>
            </a:r>
          </a:p>
          <a:p>
            <a:pPr marL="342900" indent="-342900">
              <a:buAutoNum type="arabicPeriod"/>
            </a:pPr>
            <a:r>
              <a:rPr lang="en-GB" dirty="0" smtClean="0">
                <a:solidFill>
                  <a:schemeClr val="tx2">
                    <a:lumMod val="50000"/>
                  </a:schemeClr>
                </a:solidFill>
              </a:rPr>
              <a:t>Emphasises larger deviations</a:t>
            </a:r>
            <a:endParaRPr lang="en-GB"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Best fit line continued</a:t>
            </a:r>
            <a:endParaRPr lang="en-GB" dirty="0"/>
          </a:p>
        </p:txBody>
      </p:sp>
      <p:sp>
        <p:nvSpPr>
          <p:cNvPr id="3" name="Content Placeholder 2"/>
          <p:cNvSpPr>
            <a:spLocks noGrp="1"/>
          </p:cNvSpPr>
          <p:nvPr>
            <p:ph idx="1"/>
          </p:nvPr>
        </p:nvSpPr>
        <p:spPr/>
        <p:txBody>
          <a:bodyPr>
            <a:normAutofit fontScale="92500" lnSpcReduction="20000"/>
          </a:bodyPr>
          <a:lstStyle/>
          <a:p>
            <a:pPr lvl="0"/>
            <a:r>
              <a:rPr lang="en-GB" i="1" dirty="0" smtClean="0"/>
              <a:t>Line of lowest total squared residuals (least squares)</a:t>
            </a:r>
            <a:endParaRPr lang="en-GB" dirty="0" smtClean="0"/>
          </a:p>
          <a:p>
            <a:endParaRPr lang="en-GB" dirty="0" smtClean="0"/>
          </a:p>
          <a:p>
            <a:pPr lvl="0"/>
            <a:r>
              <a:rPr lang="en-GB" i="1" dirty="0" smtClean="0"/>
              <a:t>Gradient is called the regression coefficient</a:t>
            </a:r>
            <a:endParaRPr lang="en-GB" dirty="0" smtClean="0"/>
          </a:p>
          <a:p>
            <a:endParaRPr lang="en-GB" dirty="0" smtClean="0"/>
          </a:p>
          <a:p>
            <a:pPr lvl="0"/>
            <a:r>
              <a:rPr lang="en-GB" i="1" dirty="0" smtClean="0"/>
              <a:t>Should only plot within the known data.</a:t>
            </a:r>
          </a:p>
          <a:p>
            <a:pPr lvl="0"/>
            <a:endParaRPr lang="en-GB" dirty="0" smtClean="0"/>
          </a:p>
          <a:p>
            <a:r>
              <a:rPr lang="en-GB" dirty="0" smtClean="0">
                <a:solidFill>
                  <a:srgbClr val="FFC000"/>
                </a:solidFill>
                <a:hlinkClick r:id="rId2"/>
              </a:rPr>
              <a:t>Overview of stage 1 (5 </a:t>
            </a:r>
            <a:r>
              <a:rPr lang="en-GB" dirty="0" err="1" smtClean="0">
                <a:solidFill>
                  <a:srgbClr val="FFC000"/>
                </a:solidFill>
                <a:hlinkClick r:id="rId2"/>
              </a:rPr>
              <a:t>mins</a:t>
            </a:r>
            <a:r>
              <a:rPr lang="en-GB" dirty="0" smtClean="0">
                <a:solidFill>
                  <a:srgbClr val="FFC000"/>
                </a:solidFill>
              </a:rPr>
              <a:t>)</a:t>
            </a:r>
          </a:p>
          <a:p>
            <a:pPr marL="68580" indent="0">
              <a:buNone/>
            </a:pPr>
            <a:endParaRPr lang="en-GB" dirty="0" smtClean="0"/>
          </a:p>
          <a:p>
            <a:r>
              <a:rPr lang="en-GB" dirty="0" smtClean="0">
                <a:solidFill>
                  <a:srgbClr val="FF0000"/>
                </a:solidFill>
              </a:rPr>
              <a:t>EXAMPLE HANDOUT 5.3A (Go through handout)</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126</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ipe(down)">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1988"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5656" y="44624"/>
            <a:ext cx="5323562" cy="6892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pPr>
              <a:defRPr/>
            </a:pPr>
            <a:r>
              <a:rPr lang="en-GB" smtClean="0"/>
              <a:t>Chris House</a:t>
            </a:r>
            <a:endParaRPr lang="en-GB"/>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127</a:t>
            </a:fld>
            <a:endParaRPr lang="en-GB"/>
          </a:p>
        </p:txBody>
      </p:sp>
      <p:sp>
        <p:nvSpPr>
          <p:cNvPr id="5" name="TextBox 4"/>
          <p:cNvSpPr txBox="1"/>
          <p:nvPr/>
        </p:nvSpPr>
        <p:spPr>
          <a:xfrm>
            <a:off x="5708154" y="3121294"/>
            <a:ext cx="864096" cy="369332"/>
          </a:xfrm>
          <a:prstGeom prst="rect">
            <a:avLst/>
          </a:prstGeom>
          <a:noFill/>
        </p:spPr>
        <p:txBody>
          <a:bodyPr wrap="square" rtlCol="0">
            <a:spAutoFit/>
          </a:bodyPr>
          <a:lstStyle/>
          <a:p>
            <a:r>
              <a:rPr lang="en-GB" dirty="0" smtClean="0">
                <a:solidFill>
                  <a:srgbClr val="FF0000"/>
                </a:solidFill>
              </a:rPr>
              <a:t>Slope</a:t>
            </a:r>
            <a:endParaRPr lang="en-GB" dirty="0">
              <a:solidFill>
                <a:srgbClr val="FF0000"/>
              </a:solidFill>
            </a:endParaRPr>
          </a:p>
        </p:txBody>
      </p:sp>
      <p:sp>
        <p:nvSpPr>
          <p:cNvPr id="7" name="TextBox 6"/>
          <p:cNvSpPr txBox="1"/>
          <p:nvPr/>
        </p:nvSpPr>
        <p:spPr>
          <a:xfrm>
            <a:off x="5108401" y="3906377"/>
            <a:ext cx="1365259" cy="369332"/>
          </a:xfrm>
          <a:prstGeom prst="rect">
            <a:avLst/>
          </a:prstGeom>
          <a:noFill/>
        </p:spPr>
        <p:txBody>
          <a:bodyPr wrap="square" rtlCol="0">
            <a:spAutoFit/>
          </a:bodyPr>
          <a:lstStyle/>
          <a:p>
            <a:r>
              <a:rPr lang="en-GB" dirty="0" smtClean="0">
                <a:solidFill>
                  <a:srgbClr val="FF0000"/>
                </a:solidFill>
              </a:rPr>
              <a:t>Intercept</a:t>
            </a:r>
            <a:endParaRPr lang="en-GB" dirty="0">
              <a:solidFill>
                <a:srgbClr val="FF0000"/>
              </a:solidFill>
            </a:endParaRPr>
          </a:p>
        </p:txBody>
      </p:sp>
      <p:pic>
        <p:nvPicPr>
          <p:cNvPr id="6" name="Picture 5"/>
          <p:cNvPicPr>
            <a:picLocks noChangeAspect="1"/>
          </p:cNvPicPr>
          <p:nvPr/>
        </p:nvPicPr>
        <p:blipFill>
          <a:blip r:embed="rId3"/>
          <a:stretch>
            <a:fillRect/>
          </a:stretch>
        </p:blipFill>
        <p:spPr>
          <a:xfrm>
            <a:off x="6799218" y="3458752"/>
            <a:ext cx="2344782" cy="1548441"/>
          </a:xfrm>
          <a:prstGeom prst="rect">
            <a:avLst/>
          </a:prstGeom>
        </p:spPr>
      </p:pic>
      <p:pic>
        <p:nvPicPr>
          <p:cNvPr id="8" name="Picture 7"/>
          <p:cNvPicPr>
            <a:picLocks noChangeAspect="1"/>
          </p:cNvPicPr>
          <p:nvPr/>
        </p:nvPicPr>
        <p:blipFill>
          <a:blip r:embed="rId4"/>
          <a:stretch>
            <a:fillRect/>
          </a:stretch>
        </p:blipFill>
        <p:spPr>
          <a:xfrm rot="2721417">
            <a:off x="7086913" y="426838"/>
            <a:ext cx="1751243" cy="2238236"/>
          </a:xfrm>
          <a:prstGeom prst="rect">
            <a:avLst/>
          </a:prstGeom>
        </p:spPr>
      </p:pic>
      <p:pic>
        <p:nvPicPr>
          <p:cNvPr id="9" name="Picture 8"/>
          <p:cNvPicPr>
            <a:picLocks noChangeAspect="1"/>
          </p:cNvPicPr>
          <p:nvPr/>
        </p:nvPicPr>
        <p:blipFill>
          <a:blip r:embed="rId5"/>
          <a:stretch>
            <a:fillRect/>
          </a:stretch>
        </p:blipFill>
        <p:spPr>
          <a:xfrm>
            <a:off x="-38432" y="2359525"/>
            <a:ext cx="1514088" cy="2138950"/>
          </a:xfrm>
          <a:prstGeom prst="rect">
            <a:avLst/>
          </a:prstGeom>
        </p:spPr>
      </p:pic>
    </p:spTree>
    <p:extLst>
      <p:ext uri="{BB962C8B-B14F-4D97-AF65-F5344CB8AC3E}">
        <p14:creationId xmlns:p14="http://schemas.microsoft.com/office/powerpoint/2010/main" val="3739450865"/>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Here is another you tube</a:t>
            </a:r>
            <a:endParaRPr lang="en-GB" dirty="0"/>
          </a:p>
        </p:txBody>
      </p:sp>
      <p:sp>
        <p:nvSpPr>
          <p:cNvPr id="3" name="Content Placeholder 2"/>
          <p:cNvSpPr>
            <a:spLocks noGrp="1"/>
          </p:cNvSpPr>
          <p:nvPr>
            <p:ph idx="1"/>
          </p:nvPr>
        </p:nvSpPr>
        <p:spPr/>
        <p:txBody>
          <a:bodyPr/>
          <a:lstStyle/>
          <a:p>
            <a:r>
              <a:rPr lang="en-GB" dirty="0" smtClean="0">
                <a:hlinkClick r:id="rId2"/>
              </a:rPr>
              <a:t>10 min by hand</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128</a:t>
            </a:fld>
            <a:endParaRPr lang="en-GB"/>
          </a:p>
        </p:txBody>
      </p:sp>
    </p:spTree>
    <p:extLst>
      <p:ext uri="{BB962C8B-B14F-4D97-AF65-F5344CB8AC3E}">
        <p14:creationId xmlns:p14="http://schemas.microsoft.com/office/powerpoint/2010/main" val="169010454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Exercises</a:t>
            </a:r>
            <a:r>
              <a:rPr lang="en-GB" dirty="0" smtClean="0"/>
              <a:t/>
            </a:r>
            <a:br>
              <a:rPr lang="en-GB" dirty="0" smtClean="0"/>
            </a:br>
            <a:endParaRPr lang="en-GB" dirty="0"/>
          </a:p>
        </p:txBody>
      </p:sp>
      <p:sp>
        <p:nvSpPr>
          <p:cNvPr id="3" name="Content Placeholder 2"/>
          <p:cNvSpPr>
            <a:spLocks noGrp="1"/>
          </p:cNvSpPr>
          <p:nvPr>
            <p:ph idx="1"/>
          </p:nvPr>
        </p:nvSpPr>
        <p:spPr>
          <a:xfrm>
            <a:off x="683568" y="1196752"/>
            <a:ext cx="7772400" cy="4572000"/>
          </a:xfrm>
        </p:spPr>
        <p:txBody>
          <a:bodyPr>
            <a:normAutofit/>
          </a:bodyPr>
          <a:lstStyle/>
          <a:p>
            <a:pPr marL="582930" indent="-514350">
              <a:buFont typeface="+mj-lt"/>
              <a:buAutoNum type="alphaUcPeriod"/>
            </a:pPr>
            <a:r>
              <a:rPr lang="en-GB" sz="3200" dirty="0" smtClean="0">
                <a:latin typeface="Calibri" panose="020F0502020204030204" pitchFamily="34" charset="0"/>
              </a:rPr>
              <a:t>Sustainability and London 2012 (Handout)</a:t>
            </a:r>
          </a:p>
          <a:p>
            <a:pPr marL="582930" indent="-514350">
              <a:buFont typeface="+mj-lt"/>
              <a:buAutoNum type="alphaUcPeriod"/>
            </a:pPr>
            <a:r>
              <a:rPr lang="en-GB" sz="3200" dirty="0" smtClean="0">
                <a:solidFill>
                  <a:schemeClr val="accent1">
                    <a:lumMod val="60000"/>
                    <a:lumOff val="40000"/>
                  </a:schemeClr>
                </a:solidFill>
                <a:latin typeface="Calibri" panose="020F0502020204030204" pitchFamily="34" charset="0"/>
              </a:rPr>
              <a:t>Grass yield in East Anglia (Handout)</a:t>
            </a:r>
          </a:p>
          <a:p>
            <a:pPr marL="582930" indent="-514350">
              <a:buFont typeface="+mj-lt"/>
              <a:buAutoNum type="alphaUcPeriod"/>
            </a:pPr>
            <a:r>
              <a:rPr lang="en-GB" sz="3200" dirty="0" smtClean="0">
                <a:latin typeface="Calibri" panose="020F0502020204030204" pitchFamily="34" charset="0"/>
              </a:rPr>
              <a:t>Soil fertility and number of saplings per m</a:t>
            </a:r>
            <a:r>
              <a:rPr lang="en-GB" sz="3200" baseline="30000" dirty="0" smtClean="0">
                <a:latin typeface="Calibri" panose="020F0502020204030204" pitchFamily="34" charset="0"/>
              </a:rPr>
              <a:t>2</a:t>
            </a:r>
            <a:r>
              <a:rPr lang="en-GB" sz="3200" dirty="0" smtClean="0">
                <a:latin typeface="Calibri" panose="020F0502020204030204" pitchFamily="34" charset="0"/>
              </a:rPr>
              <a:t> (predict for 11 &amp; 43)</a:t>
            </a:r>
          </a:p>
          <a:p>
            <a:pPr marL="582930" indent="-514350">
              <a:buFont typeface="+mj-lt"/>
              <a:buAutoNum type="alphaUcPeriod"/>
            </a:pPr>
            <a:r>
              <a:rPr lang="en-GB" sz="3200" dirty="0" smtClean="0">
                <a:solidFill>
                  <a:schemeClr val="accent1">
                    <a:lumMod val="60000"/>
                    <a:lumOff val="40000"/>
                  </a:schemeClr>
                </a:solidFill>
                <a:latin typeface="Calibri" panose="020F0502020204030204" pitchFamily="34" charset="0"/>
              </a:rPr>
              <a:t>Length of time it takes flies to hatch and levels of humidity (saturation deficit)</a:t>
            </a:r>
            <a:endParaRPr lang="en-GB" sz="3200" dirty="0">
              <a:solidFill>
                <a:schemeClr val="accent1">
                  <a:lumMod val="60000"/>
                  <a:lumOff val="40000"/>
                </a:schemeClr>
              </a:solidFill>
              <a:latin typeface="Calibri" panose="020F0502020204030204" pitchFamily="34" charset="0"/>
            </a:endParaRP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129</a:t>
            </a:fld>
            <a:endParaRPr lang="en-GB"/>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Exercise A</a:t>
            </a:r>
            <a:r>
              <a:rPr lang="en-GB" dirty="0" smtClean="0">
                <a:solidFill>
                  <a:srgbClr val="FF0000"/>
                </a:solidFill>
              </a:rPr>
              <a:t> (Olympics)</a:t>
            </a:r>
            <a:endParaRPr lang="en-GB" dirty="0"/>
          </a:p>
        </p:txBody>
      </p:sp>
      <p:sp>
        <p:nvSpPr>
          <p:cNvPr id="3" name="Content Placeholder 2"/>
          <p:cNvSpPr>
            <a:spLocks noGrp="1"/>
          </p:cNvSpPr>
          <p:nvPr>
            <p:ph idx="1"/>
          </p:nvPr>
        </p:nvSpPr>
        <p:spPr/>
        <p:txBody>
          <a:bodyPr/>
          <a:lstStyle/>
          <a:p>
            <a:r>
              <a:rPr lang="en-GB" dirty="0"/>
              <a:t>B= </a:t>
            </a:r>
            <a:r>
              <a:rPr lang="en-GB" dirty="0" smtClean="0"/>
              <a:t>0.5</a:t>
            </a:r>
            <a:r>
              <a:rPr lang="en-GB" dirty="0"/>
              <a:t>	</a:t>
            </a:r>
          </a:p>
          <a:p>
            <a:r>
              <a:rPr lang="en-GB" dirty="0" smtClean="0"/>
              <a:t>A=2.0</a:t>
            </a:r>
            <a:r>
              <a:rPr lang="en-GB" dirty="0"/>
              <a:t>	</a:t>
            </a:r>
          </a:p>
          <a:p>
            <a:r>
              <a:rPr lang="en-GB" dirty="0"/>
              <a:t>Y at </a:t>
            </a:r>
            <a:endParaRPr lang="en-GB" dirty="0" smtClean="0"/>
          </a:p>
          <a:p>
            <a:pPr lvl="1"/>
            <a:r>
              <a:rPr lang="en-GB" dirty="0" smtClean="0"/>
              <a:t>3.5 miles= £3.75, </a:t>
            </a:r>
          </a:p>
          <a:p>
            <a:pPr lvl="1"/>
            <a:r>
              <a:rPr lang="en-GB" dirty="0" smtClean="0"/>
              <a:t>9.89miles=£6.94</a:t>
            </a:r>
          </a:p>
          <a:p>
            <a:pPr lvl="1"/>
            <a:r>
              <a:rPr lang="en-GB" dirty="0" smtClean="0"/>
              <a:t>PLOT</a:t>
            </a:r>
            <a:endParaRPr lang="en-GB" dirty="0"/>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130</a:t>
            </a:fld>
            <a:endParaRPr lang="en-GB"/>
          </a:p>
        </p:txBody>
      </p:sp>
      <p:pic>
        <p:nvPicPr>
          <p:cNvPr id="5" name="Picture 4"/>
          <p:cNvPicPr>
            <a:picLocks noChangeAspect="1"/>
          </p:cNvPicPr>
          <p:nvPr/>
        </p:nvPicPr>
        <p:blipFill>
          <a:blip r:embed="rId2"/>
          <a:stretch>
            <a:fillRect/>
          </a:stretch>
        </p:blipFill>
        <p:spPr>
          <a:xfrm>
            <a:off x="5292080" y="2708920"/>
            <a:ext cx="2962275" cy="1543050"/>
          </a:xfrm>
          <a:prstGeom prst="rect">
            <a:avLst/>
          </a:prstGeom>
        </p:spPr>
      </p:pic>
    </p:spTree>
    <p:extLst>
      <p:ext uri="{BB962C8B-B14F-4D97-AF65-F5344CB8AC3E}">
        <p14:creationId xmlns:p14="http://schemas.microsoft.com/office/powerpoint/2010/main" val="305321157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Exercise </a:t>
            </a:r>
            <a:r>
              <a:rPr lang="en-GB" dirty="0">
                <a:solidFill>
                  <a:srgbClr val="FF0000"/>
                </a:solidFill>
              </a:rPr>
              <a:t>B	 (Grass yield)	</a:t>
            </a:r>
            <a:endParaRPr lang="en-GB" dirty="0"/>
          </a:p>
        </p:txBody>
      </p:sp>
      <p:sp>
        <p:nvSpPr>
          <p:cNvPr id="3" name="Content Placeholder 2"/>
          <p:cNvSpPr>
            <a:spLocks noGrp="1"/>
          </p:cNvSpPr>
          <p:nvPr>
            <p:ph idx="1"/>
          </p:nvPr>
        </p:nvSpPr>
        <p:spPr/>
        <p:txBody>
          <a:bodyPr/>
          <a:lstStyle/>
          <a:p>
            <a:r>
              <a:rPr lang="en-GB" dirty="0"/>
              <a:t>B= 0.9897	</a:t>
            </a:r>
            <a:endParaRPr lang="en-GB" dirty="0" smtClean="0"/>
          </a:p>
          <a:p>
            <a:r>
              <a:rPr lang="en-GB" dirty="0" smtClean="0"/>
              <a:t>A</a:t>
            </a:r>
            <a:r>
              <a:rPr lang="en-GB" dirty="0"/>
              <a:t>=-0.252	</a:t>
            </a:r>
            <a:endParaRPr lang="en-GB" dirty="0" smtClean="0"/>
          </a:p>
          <a:p>
            <a:r>
              <a:rPr lang="en-GB" dirty="0" smtClean="0"/>
              <a:t>Y </a:t>
            </a:r>
            <a:r>
              <a:rPr lang="en-GB" dirty="0"/>
              <a:t>at </a:t>
            </a:r>
            <a:endParaRPr lang="en-GB" dirty="0" smtClean="0"/>
          </a:p>
          <a:p>
            <a:pPr lvl="1"/>
            <a:r>
              <a:rPr lang="en-GB" dirty="0" smtClean="0"/>
              <a:t>11</a:t>
            </a:r>
            <a:r>
              <a:rPr lang="en-GB" dirty="0"/>
              <a:t>= </a:t>
            </a:r>
            <a:r>
              <a:rPr lang="en-GB" dirty="0" smtClean="0"/>
              <a:t>10.63,</a:t>
            </a:r>
          </a:p>
          <a:p>
            <a:pPr lvl="1"/>
            <a:r>
              <a:rPr lang="en-GB" dirty="0" smtClean="0"/>
              <a:t>38=37.36</a:t>
            </a:r>
            <a:r>
              <a:rPr lang="en-GB" dirty="0"/>
              <a:t>, </a:t>
            </a:r>
            <a:endParaRPr lang="en-GB" dirty="0" smtClean="0"/>
          </a:p>
          <a:p>
            <a:pPr lvl="1"/>
            <a:r>
              <a:rPr lang="en-GB" dirty="0" smtClean="0"/>
              <a:t>43=42.30 </a:t>
            </a:r>
          </a:p>
          <a:p>
            <a:pPr lvl="1"/>
            <a:r>
              <a:rPr lang="en-GB" dirty="0" smtClean="0"/>
              <a:t>PLOT</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131</a:t>
            </a:fld>
            <a:endParaRPr lang="en-GB"/>
          </a:p>
        </p:txBody>
      </p:sp>
      <p:pic>
        <p:nvPicPr>
          <p:cNvPr id="5" name="Picture 4"/>
          <p:cNvPicPr>
            <a:picLocks noChangeAspect="1"/>
          </p:cNvPicPr>
          <p:nvPr/>
        </p:nvPicPr>
        <p:blipFill>
          <a:blip r:embed="rId2"/>
          <a:stretch>
            <a:fillRect/>
          </a:stretch>
        </p:blipFill>
        <p:spPr>
          <a:xfrm>
            <a:off x="3614505" y="1550020"/>
            <a:ext cx="5072295" cy="3607172"/>
          </a:xfrm>
          <a:prstGeom prst="rect">
            <a:avLst/>
          </a:prstGeom>
        </p:spPr>
      </p:pic>
    </p:spTree>
    <p:extLst>
      <p:ext uri="{BB962C8B-B14F-4D97-AF65-F5344CB8AC3E}">
        <p14:creationId xmlns:p14="http://schemas.microsoft.com/office/powerpoint/2010/main" val="330725292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itchFamily="34" charset="0"/>
                <a:cs typeface="Calibri" pitchFamily="34" charset="0"/>
              </a:rPr>
              <a:t>Exercise C</a:t>
            </a:r>
            <a:br>
              <a:rPr lang="en-GB" dirty="0" smtClean="0">
                <a:latin typeface="Calibri" pitchFamily="34" charset="0"/>
                <a:cs typeface="Calibri" pitchFamily="34" charset="0"/>
              </a:rPr>
            </a:br>
            <a:r>
              <a:rPr lang="en-GB" dirty="0" smtClean="0">
                <a:latin typeface="Calibri" pitchFamily="34" charset="0"/>
                <a:cs typeface="Calibri" pitchFamily="34" charset="0"/>
              </a:rPr>
              <a:t>Fertiliser  and sapling growth n=8</a:t>
            </a:r>
            <a:endParaRPr lang="en-GB" dirty="0">
              <a:latin typeface="Calibri" pitchFamily="34" charset="0"/>
              <a:cs typeface="Calibri"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42832527"/>
              </p:ext>
            </p:extLst>
          </p:nvPr>
        </p:nvGraphicFramePr>
        <p:xfrm>
          <a:off x="1547664" y="1883946"/>
          <a:ext cx="6984775" cy="4729514"/>
        </p:xfrm>
        <a:graphic>
          <a:graphicData uri="http://schemas.openxmlformats.org/drawingml/2006/table">
            <a:tbl>
              <a:tblPr>
                <a:tableStyleId>{775DCB02-9BB8-47FD-8907-85C794F793BA}</a:tableStyleId>
              </a:tblPr>
              <a:tblGrid>
                <a:gridCol w="1572748">
                  <a:extLst>
                    <a:ext uri="{9D8B030D-6E8A-4147-A177-3AD203B41FA5}">
                      <a16:colId xmlns:a16="http://schemas.microsoft.com/office/drawing/2014/main" val="20000"/>
                    </a:ext>
                  </a:extLst>
                </a:gridCol>
                <a:gridCol w="1356267">
                  <a:extLst>
                    <a:ext uri="{9D8B030D-6E8A-4147-A177-3AD203B41FA5}">
                      <a16:colId xmlns:a16="http://schemas.microsoft.com/office/drawing/2014/main" val="20001"/>
                    </a:ext>
                  </a:extLst>
                </a:gridCol>
                <a:gridCol w="1473637">
                  <a:extLst>
                    <a:ext uri="{9D8B030D-6E8A-4147-A177-3AD203B41FA5}">
                      <a16:colId xmlns:a16="http://schemas.microsoft.com/office/drawing/2014/main" val="20002"/>
                    </a:ext>
                  </a:extLst>
                </a:gridCol>
                <a:gridCol w="1108486">
                  <a:extLst>
                    <a:ext uri="{9D8B030D-6E8A-4147-A177-3AD203B41FA5}">
                      <a16:colId xmlns:a16="http://schemas.microsoft.com/office/drawing/2014/main" val="20003"/>
                    </a:ext>
                  </a:extLst>
                </a:gridCol>
                <a:gridCol w="1473637">
                  <a:extLst>
                    <a:ext uri="{9D8B030D-6E8A-4147-A177-3AD203B41FA5}">
                      <a16:colId xmlns:a16="http://schemas.microsoft.com/office/drawing/2014/main" val="20004"/>
                    </a:ext>
                  </a:extLst>
                </a:gridCol>
              </a:tblGrid>
              <a:tr h="748543">
                <a:tc>
                  <a:txBody>
                    <a:bodyPr/>
                    <a:lstStyle/>
                    <a:p>
                      <a:pPr algn="ctr">
                        <a:spcAft>
                          <a:spcPts val="0"/>
                        </a:spcAft>
                      </a:pPr>
                      <a:r>
                        <a:rPr lang="en-GB" sz="2800" dirty="0">
                          <a:solidFill>
                            <a:schemeClr val="accent1">
                              <a:lumMod val="60000"/>
                              <a:lumOff val="40000"/>
                            </a:schemeClr>
                          </a:solidFill>
                          <a:highlight>
                            <a:srgbClr val="808080"/>
                          </a:highlight>
                        </a:rPr>
                        <a:t>Fertiliser x</a:t>
                      </a:r>
                      <a:endParaRPr lang="en-GB" sz="1800" dirty="0">
                        <a:solidFill>
                          <a:schemeClr val="accent1">
                            <a:lumMod val="60000"/>
                            <a:lumOff val="40000"/>
                          </a:schemeClr>
                        </a:solidFill>
                        <a:latin typeface="Times New Roman"/>
                        <a:ea typeface="Times New Roman"/>
                      </a:endParaRPr>
                    </a:p>
                  </a:txBody>
                  <a:tcPr marL="68580" marR="68580" marT="0" marB="0"/>
                </a:tc>
                <a:tc>
                  <a:txBody>
                    <a:bodyPr/>
                    <a:lstStyle/>
                    <a:p>
                      <a:pPr algn="ctr">
                        <a:spcAft>
                          <a:spcPts val="0"/>
                        </a:spcAft>
                      </a:pPr>
                      <a:r>
                        <a:rPr lang="en-GB" sz="2800" dirty="0">
                          <a:solidFill>
                            <a:schemeClr val="accent1">
                              <a:lumMod val="60000"/>
                              <a:lumOff val="40000"/>
                            </a:schemeClr>
                          </a:solidFill>
                          <a:highlight>
                            <a:srgbClr val="808080"/>
                          </a:highlight>
                        </a:rPr>
                        <a:t>x2</a:t>
                      </a:r>
                      <a:endParaRPr lang="en-GB" sz="1800" dirty="0">
                        <a:solidFill>
                          <a:schemeClr val="accent1">
                            <a:lumMod val="60000"/>
                            <a:lumOff val="40000"/>
                          </a:schemeClr>
                        </a:solidFill>
                        <a:latin typeface="Times New Roman"/>
                        <a:ea typeface="Times New Roman"/>
                      </a:endParaRPr>
                    </a:p>
                  </a:txBody>
                  <a:tcPr marL="68580" marR="68580" marT="0" marB="0"/>
                </a:tc>
                <a:tc>
                  <a:txBody>
                    <a:bodyPr/>
                    <a:lstStyle/>
                    <a:p>
                      <a:pPr algn="ctr">
                        <a:spcAft>
                          <a:spcPts val="0"/>
                        </a:spcAft>
                      </a:pPr>
                      <a:r>
                        <a:rPr lang="en-GB" sz="2800">
                          <a:solidFill>
                            <a:schemeClr val="accent1">
                              <a:lumMod val="60000"/>
                              <a:lumOff val="40000"/>
                            </a:schemeClr>
                          </a:solidFill>
                          <a:highlight>
                            <a:srgbClr val="808080"/>
                          </a:highlight>
                        </a:rPr>
                        <a:t> saplings y</a:t>
                      </a:r>
                      <a:endParaRPr lang="en-GB" sz="1800">
                        <a:solidFill>
                          <a:schemeClr val="accent1">
                            <a:lumMod val="60000"/>
                            <a:lumOff val="40000"/>
                          </a:schemeClr>
                        </a:solidFill>
                        <a:latin typeface="Times New Roman"/>
                        <a:ea typeface="Times New Roman"/>
                      </a:endParaRPr>
                    </a:p>
                  </a:txBody>
                  <a:tcPr marL="68580" marR="68580" marT="0" marB="0"/>
                </a:tc>
                <a:tc>
                  <a:txBody>
                    <a:bodyPr/>
                    <a:lstStyle/>
                    <a:p>
                      <a:pPr algn="ctr">
                        <a:spcAft>
                          <a:spcPts val="0"/>
                        </a:spcAft>
                      </a:pPr>
                      <a:r>
                        <a:rPr lang="en-GB" sz="2800" dirty="0">
                          <a:solidFill>
                            <a:schemeClr val="accent1">
                              <a:lumMod val="60000"/>
                              <a:lumOff val="40000"/>
                            </a:schemeClr>
                          </a:solidFill>
                          <a:highlight>
                            <a:srgbClr val="808080"/>
                          </a:highlight>
                        </a:rPr>
                        <a:t>y2</a:t>
                      </a:r>
                      <a:endParaRPr lang="en-GB" sz="1800" dirty="0">
                        <a:solidFill>
                          <a:schemeClr val="accent1">
                            <a:lumMod val="60000"/>
                            <a:lumOff val="40000"/>
                          </a:schemeClr>
                        </a:solidFill>
                        <a:latin typeface="Times New Roman"/>
                        <a:ea typeface="Times New Roman"/>
                      </a:endParaRPr>
                    </a:p>
                  </a:txBody>
                  <a:tcPr marL="68580" marR="68580" marT="0" marB="0"/>
                </a:tc>
                <a:tc>
                  <a:txBody>
                    <a:bodyPr/>
                    <a:lstStyle/>
                    <a:p>
                      <a:pPr algn="ctr">
                        <a:spcAft>
                          <a:spcPts val="0"/>
                        </a:spcAft>
                      </a:pPr>
                      <a:r>
                        <a:rPr lang="en-GB" sz="2800" dirty="0" err="1">
                          <a:solidFill>
                            <a:schemeClr val="accent1">
                              <a:lumMod val="60000"/>
                              <a:lumOff val="40000"/>
                            </a:schemeClr>
                          </a:solidFill>
                          <a:highlight>
                            <a:srgbClr val="808080"/>
                          </a:highlight>
                        </a:rPr>
                        <a:t>xy</a:t>
                      </a:r>
                      <a:endParaRPr lang="en-GB" sz="1800" dirty="0">
                        <a:solidFill>
                          <a:schemeClr val="accent1">
                            <a:lumMod val="60000"/>
                            <a:lumOff val="40000"/>
                          </a:schemeClr>
                        </a:solidFill>
                        <a:latin typeface="Times New Roman"/>
                        <a:ea typeface="Times New Roman"/>
                      </a:endParaRPr>
                    </a:p>
                  </a:txBody>
                  <a:tcPr marL="68580" marR="68580" marT="0" marB="0"/>
                </a:tc>
                <a:extLst>
                  <a:ext uri="{0D108BD9-81ED-4DB2-BD59-A6C34878D82A}">
                    <a16:rowId xmlns:a16="http://schemas.microsoft.com/office/drawing/2014/main" val="10000"/>
                  </a:ext>
                </a:extLst>
              </a:tr>
              <a:tr h="367207">
                <a:tc>
                  <a:txBody>
                    <a:bodyPr/>
                    <a:lstStyle/>
                    <a:p>
                      <a:pPr algn="ctr">
                        <a:spcAft>
                          <a:spcPts val="0"/>
                        </a:spcAft>
                      </a:pPr>
                      <a:r>
                        <a:rPr lang="en-GB" sz="2400"/>
                        <a:t>11</a:t>
                      </a:r>
                      <a:endParaRPr lang="en-GB" sz="1600">
                        <a:latin typeface="Times New Roman"/>
                        <a:ea typeface="Times New Roman"/>
                      </a:endParaRPr>
                    </a:p>
                  </a:txBody>
                  <a:tcPr marL="68580" marR="68580" marT="0" marB="0"/>
                </a:tc>
                <a:tc>
                  <a:txBody>
                    <a:bodyPr/>
                    <a:lstStyle/>
                    <a:p>
                      <a:pPr algn="ctr">
                        <a:spcAft>
                          <a:spcPts val="0"/>
                        </a:spcAft>
                      </a:pPr>
                      <a:r>
                        <a:rPr lang="en-GB" sz="2400" dirty="0"/>
                        <a:t>121</a:t>
                      </a:r>
                      <a:endParaRPr lang="en-GB" sz="1600" dirty="0">
                        <a:latin typeface="Times New Roman"/>
                        <a:ea typeface="Times New Roman"/>
                      </a:endParaRPr>
                    </a:p>
                  </a:txBody>
                  <a:tcPr marL="68580" marR="68580" marT="0" marB="0"/>
                </a:tc>
                <a:tc>
                  <a:txBody>
                    <a:bodyPr/>
                    <a:lstStyle/>
                    <a:p>
                      <a:pPr algn="ctr">
                        <a:spcAft>
                          <a:spcPts val="0"/>
                        </a:spcAft>
                      </a:pPr>
                      <a:r>
                        <a:rPr lang="en-GB" sz="2400"/>
                        <a:t>1</a:t>
                      </a:r>
                      <a:endParaRPr lang="en-GB" sz="1600">
                        <a:latin typeface="Times New Roman"/>
                        <a:ea typeface="Times New Roman"/>
                      </a:endParaRPr>
                    </a:p>
                  </a:txBody>
                  <a:tcPr marL="68580" marR="68580" marT="0" marB="0"/>
                </a:tc>
                <a:tc>
                  <a:txBody>
                    <a:bodyPr/>
                    <a:lstStyle/>
                    <a:p>
                      <a:pPr algn="ctr">
                        <a:spcAft>
                          <a:spcPts val="0"/>
                        </a:spcAft>
                      </a:pPr>
                      <a:r>
                        <a:rPr lang="en-GB" sz="2400"/>
                        <a:t>1</a:t>
                      </a:r>
                      <a:endParaRPr lang="en-GB" sz="1600">
                        <a:latin typeface="Times New Roman"/>
                        <a:ea typeface="Times New Roman"/>
                      </a:endParaRPr>
                    </a:p>
                  </a:txBody>
                  <a:tcPr marL="68580" marR="68580" marT="0" marB="0"/>
                </a:tc>
                <a:tc>
                  <a:txBody>
                    <a:bodyPr/>
                    <a:lstStyle/>
                    <a:p>
                      <a:pPr algn="ctr">
                        <a:spcAft>
                          <a:spcPts val="0"/>
                        </a:spcAft>
                      </a:pPr>
                      <a:r>
                        <a:rPr lang="en-GB" sz="2400" dirty="0"/>
                        <a:t>11</a:t>
                      </a:r>
                      <a:endParaRPr lang="en-GB" sz="1600" dirty="0">
                        <a:latin typeface="Times New Roman"/>
                        <a:ea typeface="Times New Roman"/>
                      </a:endParaRPr>
                    </a:p>
                  </a:txBody>
                  <a:tcPr marL="68580" marR="68580" marT="0" marB="0"/>
                </a:tc>
                <a:extLst>
                  <a:ext uri="{0D108BD9-81ED-4DB2-BD59-A6C34878D82A}">
                    <a16:rowId xmlns:a16="http://schemas.microsoft.com/office/drawing/2014/main" val="10001"/>
                  </a:ext>
                </a:extLst>
              </a:tr>
              <a:tr h="367207">
                <a:tc>
                  <a:txBody>
                    <a:bodyPr/>
                    <a:lstStyle/>
                    <a:p>
                      <a:pPr algn="ctr">
                        <a:spcAft>
                          <a:spcPts val="0"/>
                        </a:spcAft>
                      </a:pPr>
                      <a:r>
                        <a:rPr lang="en-GB" sz="2400"/>
                        <a:t>15</a:t>
                      </a:r>
                      <a:endParaRPr lang="en-GB" sz="1600">
                        <a:latin typeface="Times New Roman"/>
                        <a:ea typeface="Times New Roman"/>
                      </a:endParaRPr>
                    </a:p>
                  </a:txBody>
                  <a:tcPr marL="68580" marR="68580" marT="0" marB="0"/>
                </a:tc>
                <a:tc>
                  <a:txBody>
                    <a:bodyPr/>
                    <a:lstStyle/>
                    <a:p>
                      <a:pPr algn="ctr">
                        <a:spcAft>
                          <a:spcPts val="0"/>
                        </a:spcAft>
                      </a:pPr>
                      <a:r>
                        <a:rPr lang="en-GB" sz="2400" dirty="0"/>
                        <a:t>225</a:t>
                      </a:r>
                      <a:endParaRPr lang="en-GB" sz="1600" dirty="0">
                        <a:latin typeface="Times New Roman"/>
                        <a:ea typeface="Times New Roman"/>
                      </a:endParaRPr>
                    </a:p>
                  </a:txBody>
                  <a:tcPr marL="68580" marR="68580" marT="0" marB="0"/>
                </a:tc>
                <a:tc>
                  <a:txBody>
                    <a:bodyPr/>
                    <a:lstStyle/>
                    <a:p>
                      <a:pPr algn="ctr">
                        <a:spcAft>
                          <a:spcPts val="0"/>
                        </a:spcAft>
                      </a:pPr>
                      <a:r>
                        <a:rPr lang="en-GB" sz="2400"/>
                        <a:t>2</a:t>
                      </a:r>
                      <a:endParaRPr lang="en-GB" sz="1600">
                        <a:latin typeface="Times New Roman"/>
                        <a:ea typeface="Times New Roman"/>
                      </a:endParaRPr>
                    </a:p>
                  </a:txBody>
                  <a:tcPr marL="68580" marR="68580" marT="0" marB="0"/>
                </a:tc>
                <a:tc>
                  <a:txBody>
                    <a:bodyPr/>
                    <a:lstStyle/>
                    <a:p>
                      <a:pPr algn="ctr">
                        <a:spcAft>
                          <a:spcPts val="0"/>
                        </a:spcAft>
                      </a:pPr>
                      <a:r>
                        <a:rPr lang="en-GB" sz="2400"/>
                        <a:t>4</a:t>
                      </a:r>
                      <a:endParaRPr lang="en-GB" sz="1600">
                        <a:latin typeface="Times New Roman"/>
                        <a:ea typeface="Times New Roman"/>
                      </a:endParaRPr>
                    </a:p>
                  </a:txBody>
                  <a:tcPr marL="68580" marR="68580" marT="0" marB="0"/>
                </a:tc>
                <a:tc>
                  <a:txBody>
                    <a:bodyPr/>
                    <a:lstStyle/>
                    <a:p>
                      <a:pPr algn="ctr">
                        <a:spcAft>
                          <a:spcPts val="0"/>
                        </a:spcAft>
                      </a:pPr>
                      <a:r>
                        <a:rPr lang="en-GB" sz="2400"/>
                        <a:t>30</a:t>
                      </a:r>
                      <a:endParaRPr lang="en-GB" sz="1600">
                        <a:latin typeface="Times New Roman"/>
                        <a:ea typeface="Times New Roman"/>
                      </a:endParaRPr>
                    </a:p>
                  </a:txBody>
                  <a:tcPr marL="68580" marR="68580" marT="0" marB="0"/>
                </a:tc>
                <a:extLst>
                  <a:ext uri="{0D108BD9-81ED-4DB2-BD59-A6C34878D82A}">
                    <a16:rowId xmlns:a16="http://schemas.microsoft.com/office/drawing/2014/main" val="10002"/>
                  </a:ext>
                </a:extLst>
              </a:tr>
              <a:tr h="367207">
                <a:tc>
                  <a:txBody>
                    <a:bodyPr/>
                    <a:lstStyle/>
                    <a:p>
                      <a:pPr algn="ctr">
                        <a:spcAft>
                          <a:spcPts val="0"/>
                        </a:spcAft>
                      </a:pPr>
                      <a:r>
                        <a:rPr lang="en-GB" sz="2400"/>
                        <a:t>16</a:t>
                      </a:r>
                      <a:endParaRPr lang="en-GB" sz="1600">
                        <a:latin typeface="Times New Roman"/>
                        <a:ea typeface="Times New Roman"/>
                      </a:endParaRPr>
                    </a:p>
                  </a:txBody>
                  <a:tcPr marL="68580" marR="68580" marT="0" marB="0"/>
                </a:tc>
                <a:tc>
                  <a:txBody>
                    <a:bodyPr/>
                    <a:lstStyle/>
                    <a:p>
                      <a:pPr algn="ctr">
                        <a:spcAft>
                          <a:spcPts val="0"/>
                        </a:spcAft>
                      </a:pPr>
                      <a:r>
                        <a:rPr lang="en-GB" sz="2400" dirty="0"/>
                        <a:t>256</a:t>
                      </a:r>
                      <a:endParaRPr lang="en-GB" sz="1600" dirty="0">
                        <a:latin typeface="Times New Roman"/>
                        <a:ea typeface="Times New Roman"/>
                      </a:endParaRPr>
                    </a:p>
                  </a:txBody>
                  <a:tcPr marL="68580" marR="68580" marT="0" marB="0"/>
                </a:tc>
                <a:tc>
                  <a:txBody>
                    <a:bodyPr/>
                    <a:lstStyle/>
                    <a:p>
                      <a:pPr algn="ctr">
                        <a:spcAft>
                          <a:spcPts val="0"/>
                        </a:spcAft>
                      </a:pPr>
                      <a:r>
                        <a:rPr lang="en-GB" sz="2400" dirty="0"/>
                        <a:t>3</a:t>
                      </a:r>
                      <a:endParaRPr lang="en-GB" sz="1600" dirty="0">
                        <a:latin typeface="Times New Roman"/>
                        <a:ea typeface="Times New Roman"/>
                      </a:endParaRPr>
                    </a:p>
                  </a:txBody>
                  <a:tcPr marL="68580" marR="68580" marT="0" marB="0"/>
                </a:tc>
                <a:tc>
                  <a:txBody>
                    <a:bodyPr/>
                    <a:lstStyle/>
                    <a:p>
                      <a:pPr algn="ctr">
                        <a:spcAft>
                          <a:spcPts val="0"/>
                        </a:spcAft>
                      </a:pPr>
                      <a:r>
                        <a:rPr lang="en-GB" sz="2400"/>
                        <a:t>9</a:t>
                      </a:r>
                      <a:endParaRPr lang="en-GB" sz="1600">
                        <a:latin typeface="Times New Roman"/>
                        <a:ea typeface="Times New Roman"/>
                      </a:endParaRPr>
                    </a:p>
                  </a:txBody>
                  <a:tcPr marL="68580" marR="68580" marT="0" marB="0"/>
                </a:tc>
                <a:tc>
                  <a:txBody>
                    <a:bodyPr/>
                    <a:lstStyle/>
                    <a:p>
                      <a:pPr algn="ctr">
                        <a:spcAft>
                          <a:spcPts val="0"/>
                        </a:spcAft>
                      </a:pPr>
                      <a:r>
                        <a:rPr lang="en-GB" sz="2400"/>
                        <a:t>48</a:t>
                      </a:r>
                      <a:endParaRPr lang="en-GB" sz="1600">
                        <a:latin typeface="Times New Roman"/>
                        <a:ea typeface="Times New Roman"/>
                      </a:endParaRPr>
                    </a:p>
                  </a:txBody>
                  <a:tcPr marL="68580" marR="68580" marT="0" marB="0"/>
                </a:tc>
                <a:extLst>
                  <a:ext uri="{0D108BD9-81ED-4DB2-BD59-A6C34878D82A}">
                    <a16:rowId xmlns:a16="http://schemas.microsoft.com/office/drawing/2014/main" val="10003"/>
                  </a:ext>
                </a:extLst>
              </a:tr>
              <a:tr h="367207">
                <a:tc>
                  <a:txBody>
                    <a:bodyPr/>
                    <a:lstStyle/>
                    <a:p>
                      <a:pPr algn="ctr">
                        <a:spcAft>
                          <a:spcPts val="0"/>
                        </a:spcAft>
                      </a:pPr>
                      <a:r>
                        <a:rPr lang="en-GB" sz="2400"/>
                        <a:t>22</a:t>
                      </a:r>
                      <a:endParaRPr lang="en-GB" sz="1600">
                        <a:latin typeface="Times New Roman"/>
                        <a:ea typeface="Times New Roman"/>
                      </a:endParaRPr>
                    </a:p>
                  </a:txBody>
                  <a:tcPr marL="68580" marR="68580" marT="0" marB="0"/>
                </a:tc>
                <a:tc>
                  <a:txBody>
                    <a:bodyPr/>
                    <a:lstStyle/>
                    <a:p>
                      <a:pPr algn="ctr">
                        <a:spcAft>
                          <a:spcPts val="0"/>
                        </a:spcAft>
                      </a:pPr>
                      <a:r>
                        <a:rPr lang="en-GB" sz="2400"/>
                        <a:t>484</a:t>
                      </a:r>
                      <a:endParaRPr lang="en-GB" sz="1600">
                        <a:latin typeface="Times New Roman"/>
                        <a:ea typeface="Times New Roman"/>
                      </a:endParaRPr>
                    </a:p>
                  </a:txBody>
                  <a:tcPr marL="68580" marR="68580" marT="0" marB="0"/>
                </a:tc>
                <a:tc>
                  <a:txBody>
                    <a:bodyPr/>
                    <a:lstStyle/>
                    <a:p>
                      <a:pPr algn="ctr">
                        <a:spcAft>
                          <a:spcPts val="0"/>
                        </a:spcAft>
                      </a:pPr>
                      <a:r>
                        <a:rPr lang="en-GB" sz="2400" dirty="0"/>
                        <a:t>5</a:t>
                      </a:r>
                      <a:endParaRPr lang="en-GB" sz="1600" dirty="0">
                        <a:latin typeface="Times New Roman"/>
                        <a:ea typeface="Times New Roman"/>
                      </a:endParaRPr>
                    </a:p>
                  </a:txBody>
                  <a:tcPr marL="68580" marR="68580" marT="0" marB="0"/>
                </a:tc>
                <a:tc>
                  <a:txBody>
                    <a:bodyPr/>
                    <a:lstStyle/>
                    <a:p>
                      <a:pPr algn="ctr">
                        <a:spcAft>
                          <a:spcPts val="0"/>
                        </a:spcAft>
                      </a:pPr>
                      <a:r>
                        <a:rPr lang="en-GB" sz="2400"/>
                        <a:t>25</a:t>
                      </a:r>
                      <a:endParaRPr lang="en-GB" sz="1600">
                        <a:latin typeface="Times New Roman"/>
                        <a:ea typeface="Times New Roman"/>
                      </a:endParaRPr>
                    </a:p>
                  </a:txBody>
                  <a:tcPr marL="68580" marR="68580" marT="0" marB="0"/>
                </a:tc>
                <a:tc>
                  <a:txBody>
                    <a:bodyPr/>
                    <a:lstStyle/>
                    <a:p>
                      <a:pPr algn="ctr">
                        <a:spcAft>
                          <a:spcPts val="0"/>
                        </a:spcAft>
                      </a:pPr>
                      <a:r>
                        <a:rPr lang="en-GB" sz="2400"/>
                        <a:t>110</a:t>
                      </a:r>
                      <a:endParaRPr lang="en-GB" sz="1600">
                        <a:latin typeface="Times New Roman"/>
                        <a:ea typeface="Times New Roman"/>
                      </a:endParaRPr>
                    </a:p>
                  </a:txBody>
                  <a:tcPr marL="68580" marR="68580" marT="0" marB="0"/>
                </a:tc>
                <a:extLst>
                  <a:ext uri="{0D108BD9-81ED-4DB2-BD59-A6C34878D82A}">
                    <a16:rowId xmlns:a16="http://schemas.microsoft.com/office/drawing/2014/main" val="10004"/>
                  </a:ext>
                </a:extLst>
              </a:tr>
              <a:tr h="367207">
                <a:tc>
                  <a:txBody>
                    <a:bodyPr/>
                    <a:lstStyle/>
                    <a:p>
                      <a:pPr algn="ctr">
                        <a:spcAft>
                          <a:spcPts val="0"/>
                        </a:spcAft>
                      </a:pPr>
                      <a:r>
                        <a:rPr lang="en-GB" sz="2400"/>
                        <a:t>18</a:t>
                      </a:r>
                      <a:endParaRPr lang="en-GB" sz="1600">
                        <a:latin typeface="Times New Roman"/>
                        <a:ea typeface="Times New Roman"/>
                      </a:endParaRPr>
                    </a:p>
                  </a:txBody>
                  <a:tcPr marL="68580" marR="68580" marT="0" marB="0"/>
                </a:tc>
                <a:tc>
                  <a:txBody>
                    <a:bodyPr/>
                    <a:lstStyle/>
                    <a:p>
                      <a:pPr algn="ctr">
                        <a:spcAft>
                          <a:spcPts val="0"/>
                        </a:spcAft>
                      </a:pPr>
                      <a:r>
                        <a:rPr lang="en-GB" sz="2400"/>
                        <a:t>324</a:t>
                      </a:r>
                      <a:endParaRPr lang="en-GB" sz="1600">
                        <a:latin typeface="Times New Roman"/>
                        <a:ea typeface="Times New Roman"/>
                      </a:endParaRPr>
                    </a:p>
                  </a:txBody>
                  <a:tcPr marL="68580" marR="68580" marT="0" marB="0"/>
                </a:tc>
                <a:tc>
                  <a:txBody>
                    <a:bodyPr/>
                    <a:lstStyle/>
                    <a:p>
                      <a:pPr algn="ctr">
                        <a:spcAft>
                          <a:spcPts val="0"/>
                        </a:spcAft>
                      </a:pPr>
                      <a:r>
                        <a:rPr lang="en-GB" sz="2400"/>
                        <a:t>6</a:t>
                      </a:r>
                      <a:endParaRPr lang="en-GB" sz="1600">
                        <a:latin typeface="Times New Roman"/>
                        <a:ea typeface="Times New Roman"/>
                      </a:endParaRPr>
                    </a:p>
                  </a:txBody>
                  <a:tcPr marL="68580" marR="68580" marT="0" marB="0"/>
                </a:tc>
                <a:tc>
                  <a:txBody>
                    <a:bodyPr/>
                    <a:lstStyle/>
                    <a:p>
                      <a:pPr algn="ctr">
                        <a:spcAft>
                          <a:spcPts val="0"/>
                        </a:spcAft>
                      </a:pPr>
                      <a:r>
                        <a:rPr lang="en-GB" sz="2400"/>
                        <a:t>36</a:t>
                      </a:r>
                      <a:endParaRPr lang="en-GB" sz="1600">
                        <a:latin typeface="Times New Roman"/>
                        <a:ea typeface="Times New Roman"/>
                      </a:endParaRPr>
                    </a:p>
                  </a:txBody>
                  <a:tcPr marL="68580" marR="68580" marT="0" marB="0"/>
                </a:tc>
                <a:tc>
                  <a:txBody>
                    <a:bodyPr/>
                    <a:lstStyle/>
                    <a:p>
                      <a:pPr algn="ctr">
                        <a:spcAft>
                          <a:spcPts val="0"/>
                        </a:spcAft>
                      </a:pPr>
                      <a:r>
                        <a:rPr lang="en-GB" sz="2400"/>
                        <a:t>108</a:t>
                      </a:r>
                      <a:endParaRPr lang="en-GB" sz="1600">
                        <a:latin typeface="Times New Roman"/>
                        <a:ea typeface="Times New Roman"/>
                      </a:endParaRPr>
                    </a:p>
                  </a:txBody>
                  <a:tcPr marL="68580" marR="68580" marT="0" marB="0"/>
                </a:tc>
                <a:extLst>
                  <a:ext uri="{0D108BD9-81ED-4DB2-BD59-A6C34878D82A}">
                    <a16:rowId xmlns:a16="http://schemas.microsoft.com/office/drawing/2014/main" val="10005"/>
                  </a:ext>
                </a:extLst>
              </a:tr>
              <a:tr h="367207">
                <a:tc>
                  <a:txBody>
                    <a:bodyPr/>
                    <a:lstStyle/>
                    <a:p>
                      <a:pPr algn="ctr">
                        <a:spcAft>
                          <a:spcPts val="0"/>
                        </a:spcAft>
                      </a:pPr>
                      <a:r>
                        <a:rPr lang="en-GB" sz="2400"/>
                        <a:t>28</a:t>
                      </a:r>
                      <a:endParaRPr lang="en-GB" sz="1600">
                        <a:latin typeface="Times New Roman"/>
                        <a:ea typeface="Times New Roman"/>
                      </a:endParaRPr>
                    </a:p>
                  </a:txBody>
                  <a:tcPr marL="68580" marR="68580" marT="0" marB="0"/>
                </a:tc>
                <a:tc>
                  <a:txBody>
                    <a:bodyPr/>
                    <a:lstStyle/>
                    <a:p>
                      <a:pPr algn="ctr">
                        <a:spcAft>
                          <a:spcPts val="0"/>
                        </a:spcAft>
                      </a:pPr>
                      <a:r>
                        <a:rPr lang="en-GB" sz="2400"/>
                        <a:t>784</a:t>
                      </a:r>
                      <a:endParaRPr lang="en-GB" sz="1600">
                        <a:latin typeface="Times New Roman"/>
                        <a:ea typeface="Times New Roman"/>
                      </a:endParaRPr>
                    </a:p>
                  </a:txBody>
                  <a:tcPr marL="68580" marR="68580" marT="0" marB="0"/>
                </a:tc>
                <a:tc>
                  <a:txBody>
                    <a:bodyPr/>
                    <a:lstStyle/>
                    <a:p>
                      <a:pPr algn="ctr">
                        <a:spcAft>
                          <a:spcPts val="0"/>
                        </a:spcAft>
                      </a:pPr>
                      <a:r>
                        <a:rPr lang="en-GB" sz="2400" dirty="0"/>
                        <a:t>8</a:t>
                      </a:r>
                      <a:endParaRPr lang="en-GB" sz="1600" dirty="0">
                        <a:latin typeface="Times New Roman"/>
                        <a:ea typeface="Times New Roman"/>
                      </a:endParaRPr>
                    </a:p>
                  </a:txBody>
                  <a:tcPr marL="68580" marR="68580" marT="0" marB="0"/>
                </a:tc>
                <a:tc>
                  <a:txBody>
                    <a:bodyPr/>
                    <a:lstStyle/>
                    <a:p>
                      <a:pPr algn="ctr">
                        <a:spcAft>
                          <a:spcPts val="0"/>
                        </a:spcAft>
                      </a:pPr>
                      <a:r>
                        <a:rPr lang="en-GB" sz="2400"/>
                        <a:t>64</a:t>
                      </a:r>
                      <a:endParaRPr lang="en-GB" sz="1600">
                        <a:latin typeface="Times New Roman"/>
                        <a:ea typeface="Times New Roman"/>
                      </a:endParaRPr>
                    </a:p>
                  </a:txBody>
                  <a:tcPr marL="68580" marR="68580" marT="0" marB="0"/>
                </a:tc>
                <a:tc>
                  <a:txBody>
                    <a:bodyPr/>
                    <a:lstStyle/>
                    <a:p>
                      <a:pPr algn="ctr">
                        <a:spcAft>
                          <a:spcPts val="0"/>
                        </a:spcAft>
                      </a:pPr>
                      <a:r>
                        <a:rPr lang="en-GB" sz="2400"/>
                        <a:t>224</a:t>
                      </a:r>
                      <a:endParaRPr lang="en-GB" sz="1600">
                        <a:latin typeface="Times New Roman"/>
                        <a:ea typeface="Times New Roman"/>
                      </a:endParaRPr>
                    </a:p>
                  </a:txBody>
                  <a:tcPr marL="68580" marR="68580" marT="0" marB="0"/>
                </a:tc>
                <a:extLst>
                  <a:ext uri="{0D108BD9-81ED-4DB2-BD59-A6C34878D82A}">
                    <a16:rowId xmlns:a16="http://schemas.microsoft.com/office/drawing/2014/main" val="10006"/>
                  </a:ext>
                </a:extLst>
              </a:tr>
              <a:tr h="367207">
                <a:tc>
                  <a:txBody>
                    <a:bodyPr/>
                    <a:lstStyle/>
                    <a:p>
                      <a:pPr algn="ctr">
                        <a:spcAft>
                          <a:spcPts val="0"/>
                        </a:spcAft>
                      </a:pPr>
                      <a:r>
                        <a:rPr lang="en-GB" sz="2400"/>
                        <a:t>36</a:t>
                      </a:r>
                      <a:endParaRPr lang="en-GB" sz="1600">
                        <a:latin typeface="Times New Roman"/>
                        <a:ea typeface="Times New Roman"/>
                      </a:endParaRPr>
                    </a:p>
                  </a:txBody>
                  <a:tcPr marL="68580" marR="68580" marT="0" marB="0"/>
                </a:tc>
                <a:tc>
                  <a:txBody>
                    <a:bodyPr/>
                    <a:lstStyle/>
                    <a:p>
                      <a:pPr algn="ctr">
                        <a:spcAft>
                          <a:spcPts val="0"/>
                        </a:spcAft>
                      </a:pPr>
                      <a:r>
                        <a:rPr lang="en-GB" sz="2400"/>
                        <a:t>1296</a:t>
                      </a:r>
                      <a:endParaRPr lang="en-GB" sz="1600">
                        <a:latin typeface="Times New Roman"/>
                        <a:ea typeface="Times New Roman"/>
                      </a:endParaRPr>
                    </a:p>
                  </a:txBody>
                  <a:tcPr marL="68580" marR="68580" marT="0" marB="0"/>
                </a:tc>
                <a:tc>
                  <a:txBody>
                    <a:bodyPr/>
                    <a:lstStyle/>
                    <a:p>
                      <a:pPr algn="ctr">
                        <a:spcAft>
                          <a:spcPts val="0"/>
                        </a:spcAft>
                      </a:pPr>
                      <a:r>
                        <a:rPr lang="en-GB" sz="2400"/>
                        <a:t>9</a:t>
                      </a:r>
                      <a:endParaRPr lang="en-GB" sz="1600">
                        <a:latin typeface="Times New Roman"/>
                        <a:ea typeface="Times New Roman"/>
                      </a:endParaRPr>
                    </a:p>
                  </a:txBody>
                  <a:tcPr marL="68580" marR="68580" marT="0" marB="0"/>
                </a:tc>
                <a:tc>
                  <a:txBody>
                    <a:bodyPr/>
                    <a:lstStyle/>
                    <a:p>
                      <a:pPr algn="ctr">
                        <a:spcAft>
                          <a:spcPts val="0"/>
                        </a:spcAft>
                      </a:pPr>
                      <a:r>
                        <a:rPr lang="en-GB" sz="2400" dirty="0"/>
                        <a:t>81</a:t>
                      </a:r>
                      <a:endParaRPr lang="en-GB" sz="1600" dirty="0">
                        <a:latin typeface="Times New Roman"/>
                        <a:ea typeface="Times New Roman"/>
                      </a:endParaRPr>
                    </a:p>
                  </a:txBody>
                  <a:tcPr marL="68580" marR="68580" marT="0" marB="0"/>
                </a:tc>
                <a:tc>
                  <a:txBody>
                    <a:bodyPr/>
                    <a:lstStyle/>
                    <a:p>
                      <a:pPr algn="ctr">
                        <a:spcAft>
                          <a:spcPts val="0"/>
                        </a:spcAft>
                      </a:pPr>
                      <a:r>
                        <a:rPr lang="en-GB" sz="2400"/>
                        <a:t>324</a:t>
                      </a:r>
                      <a:endParaRPr lang="en-GB" sz="1600">
                        <a:latin typeface="Times New Roman"/>
                        <a:ea typeface="Times New Roman"/>
                      </a:endParaRPr>
                    </a:p>
                  </a:txBody>
                  <a:tcPr marL="68580" marR="68580" marT="0" marB="0"/>
                </a:tc>
                <a:extLst>
                  <a:ext uri="{0D108BD9-81ED-4DB2-BD59-A6C34878D82A}">
                    <a16:rowId xmlns:a16="http://schemas.microsoft.com/office/drawing/2014/main" val="10007"/>
                  </a:ext>
                </a:extLst>
              </a:tr>
              <a:tr h="367207">
                <a:tc>
                  <a:txBody>
                    <a:bodyPr/>
                    <a:lstStyle/>
                    <a:p>
                      <a:pPr algn="ctr">
                        <a:spcAft>
                          <a:spcPts val="0"/>
                        </a:spcAft>
                      </a:pPr>
                      <a:r>
                        <a:rPr lang="en-GB" sz="2400"/>
                        <a:t>43</a:t>
                      </a:r>
                      <a:endParaRPr lang="en-GB" sz="1600">
                        <a:latin typeface="Times New Roman"/>
                        <a:ea typeface="Times New Roman"/>
                      </a:endParaRPr>
                    </a:p>
                  </a:txBody>
                  <a:tcPr marL="68580" marR="68580" marT="0" marB="0"/>
                </a:tc>
                <a:tc>
                  <a:txBody>
                    <a:bodyPr/>
                    <a:lstStyle/>
                    <a:p>
                      <a:pPr algn="ctr">
                        <a:spcAft>
                          <a:spcPts val="0"/>
                        </a:spcAft>
                      </a:pPr>
                      <a:r>
                        <a:rPr lang="en-GB" sz="2400"/>
                        <a:t>1849</a:t>
                      </a:r>
                      <a:endParaRPr lang="en-GB" sz="1600">
                        <a:latin typeface="Times New Roman"/>
                        <a:ea typeface="Times New Roman"/>
                      </a:endParaRPr>
                    </a:p>
                  </a:txBody>
                  <a:tcPr marL="68580" marR="68580" marT="0" marB="0"/>
                </a:tc>
                <a:tc>
                  <a:txBody>
                    <a:bodyPr/>
                    <a:lstStyle/>
                    <a:p>
                      <a:pPr algn="ctr">
                        <a:spcAft>
                          <a:spcPts val="0"/>
                        </a:spcAft>
                      </a:pPr>
                      <a:r>
                        <a:rPr lang="en-GB" sz="2400"/>
                        <a:t>10</a:t>
                      </a:r>
                      <a:endParaRPr lang="en-GB" sz="1600">
                        <a:latin typeface="Times New Roman"/>
                        <a:ea typeface="Times New Roman"/>
                      </a:endParaRPr>
                    </a:p>
                  </a:txBody>
                  <a:tcPr marL="68580" marR="68580" marT="0" marB="0"/>
                </a:tc>
                <a:tc>
                  <a:txBody>
                    <a:bodyPr/>
                    <a:lstStyle/>
                    <a:p>
                      <a:pPr algn="ctr">
                        <a:spcAft>
                          <a:spcPts val="0"/>
                        </a:spcAft>
                      </a:pPr>
                      <a:r>
                        <a:rPr lang="en-GB" sz="2400" dirty="0"/>
                        <a:t>100</a:t>
                      </a:r>
                      <a:endParaRPr lang="en-GB" sz="1600" dirty="0">
                        <a:latin typeface="Times New Roman"/>
                        <a:ea typeface="Times New Roman"/>
                      </a:endParaRPr>
                    </a:p>
                  </a:txBody>
                  <a:tcPr marL="68580" marR="68580" marT="0" marB="0"/>
                </a:tc>
                <a:tc>
                  <a:txBody>
                    <a:bodyPr/>
                    <a:lstStyle/>
                    <a:p>
                      <a:pPr algn="ctr">
                        <a:spcAft>
                          <a:spcPts val="0"/>
                        </a:spcAft>
                      </a:pPr>
                      <a:r>
                        <a:rPr lang="en-GB" sz="2400"/>
                        <a:t>430</a:t>
                      </a:r>
                      <a:endParaRPr lang="en-GB" sz="1600">
                        <a:latin typeface="Times New Roman"/>
                        <a:ea typeface="Times New Roman"/>
                      </a:endParaRPr>
                    </a:p>
                  </a:txBody>
                  <a:tcPr marL="68580" marR="68580" marT="0" marB="0"/>
                </a:tc>
                <a:extLst>
                  <a:ext uri="{0D108BD9-81ED-4DB2-BD59-A6C34878D82A}">
                    <a16:rowId xmlns:a16="http://schemas.microsoft.com/office/drawing/2014/main" val="10008"/>
                  </a:ext>
                </a:extLst>
              </a:tr>
              <a:tr h="367207">
                <a:tc>
                  <a:txBody>
                    <a:bodyPr/>
                    <a:lstStyle/>
                    <a:p>
                      <a:pPr algn="ctr">
                        <a:spcAft>
                          <a:spcPts val="0"/>
                        </a:spcAft>
                      </a:pPr>
                      <a:endParaRPr lang="en-GB" sz="2400">
                        <a:latin typeface="Calibri"/>
                        <a:ea typeface="Times New Roman"/>
                      </a:endParaRPr>
                    </a:p>
                  </a:txBody>
                  <a:tcPr marL="68580" marR="68580" marT="0" marB="0"/>
                </a:tc>
                <a:tc>
                  <a:txBody>
                    <a:bodyPr/>
                    <a:lstStyle/>
                    <a:p>
                      <a:pPr algn="ctr">
                        <a:spcAft>
                          <a:spcPts val="0"/>
                        </a:spcAft>
                      </a:pPr>
                      <a:endParaRPr lang="en-GB" sz="2400">
                        <a:latin typeface="Calibri"/>
                        <a:ea typeface="Times New Roman"/>
                      </a:endParaRPr>
                    </a:p>
                  </a:txBody>
                  <a:tcPr marL="68580" marR="68580" marT="0" marB="0"/>
                </a:tc>
                <a:tc>
                  <a:txBody>
                    <a:bodyPr/>
                    <a:lstStyle/>
                    <a:p>
                      <a:pPr algn="ctr">
                        <a:spcAft>
                          <a:spcPts val="0"/>
                        </a:spcAft>
                      </a:pPr>
                      <a:endParaRPr lang="en-GB" sz="2400">
                        <a:latin typeface="Calibri"/>
                        <a:ea typeface="Times New Roman"/>
                      </a:endParaRPr>
                    </a:p>
                  </a:txBody>
                  <a:tcPr marL="68580" marR="68580" marT="0" marB="0"/>
                </a:tc>
                <a:tc>
                  <a:txBody>
                    <a:bodyPr/>
                    <a:lstStyle/>
                    <a:p>
                      <a:pPr algn="ctr">
                        <a:spcAft>
                          <a:spcPts val="0"/>
                        </a:spcAft>
                      </a:pPr>
                      <a:endParaRPr lang="en-GB" sz="2400" dirty="0">
                        <a:latin typeface="Calibri"/>
                        <a:ea typeface="Times New Roman"/>
                      </a:endParaRPr>
                    </a:p>
                  </a:txBody>
                  <a:tcPr marL="68580" marR="68580" marT="0" marB="0"/>
                </a:tc>
                <a:tc>
                  <a:txBody>
                    <a:bodyPr/>
                    <a:lstStyle/>
                    <a:p>
                      <a:pPr algn="ctr">
                        <a:spcAft>
                          <a:spcPts val="0"/>
                        </a:spcAft>
                      </a:pPr>
                      <a:endParaRPr lang="en-GB" sz="2400">
                        <a:latin typeface="Calibri"/>
                        <a:ea typeface="Times New Roman"/>
                      </a:endParaRPr>
                    </a:p>
                  </a:txBody>
                  <a:tcPr marL="68580" marR="68580" marT="0" marB="0"/>
                </a:tc>
                <a:extLst>
                  <a:ext uri="{0D108BD9-81ED-4DB2-BD59-A6C34878D82A}">
                    <a16:rowId xmlns:a16="http://schemas.microsoft.com/office/drawing/2014/main" val="10009"/>
                  </a:ext>
                </a:extLst>
              </a:tr>
              <a:tr h="571211">
                <a:tc>
                  <a:txBody>
                    <a:bodyPr/>
                    <a:lstStyle/>
                    <a:p>
                      <a:pPr algn="ctr">
                        <a:spcAft>
                          <a:spcPts val="0"/>
                        </a:spcAft>
                      </a:pPr>
                      <a:r>
                        <a:rPr lang="en-GB" sz="1800" dirty="0"/>
                        <a:t>∑x </a:t>
                      </a:r>
                      <a:endParaRPr lang="en-GB" sz="1600" dirty="0"/>
                    </a:p>
                    <a:p>
                      <a:pPr algn="ctr">
                        <a:spcAft>
                          <a:spcPts val="0"/>
                        </a:spcAft>
                      </a:pPr>
                      <a:r>
                        <a:rPr lang="en-GB" sz="1800" dirty="0"/>
                        <a:t>189</a:t>
                      </a:r>
                      <a:endParaRPr lang="en-GB" sz="1600" dirty="0">
                        <a:latin typeface="Times New Roman"/>
                        <a:ea typeface="Times New Roman"/>
                      </a:endParaRPr>
                    </a:p>
                  </a:txBody>
                  <a:tcPr marL="68580" marR="68580" marT="0" marB="0"/>
                </a:tc>
                <a:tc>
                  <a:txBody>
                    <a:bodyPr/>
                    <a:lstStyle/>
                    <a:p>
                      <a:pPr algn="ctr">
                        <a:spcAft>
                          <a:spcPts val="0"/>
                        </a:spcAft>
                      </a:pPr>
                      <a:r>
                        <a:rPr lang="en-GB" sz="1800" dirty="0"/>
                        <a:t>∑x</a:t>
                      </a:r>
                      <a:r>
                        <a:rPr lang="en-GB" sz="1800" baseline="30000" dirty="0"/>
                        <a:t>2</a:t>
                      </a:r>
                      <a:r>
                        <a:rPr lang="en-GB" sz="1800" dirty="0"/>
                        <a:t>  </a:t>
                      </a:r>
                      <a:endParaRPr lang="en-GB" sz="1600" dirty="0"/>
                    </a:p>
                    <a:p>
                      <a:pPr algn="ctr">
                        <a:spcAft>
                          <a:spcPts val="0"/>
                        </a:spcAft>
                      </a:pPr>
                      <a:r>
                        <a:rPr lang="en-GB" sz="1800" dirty="0"/>
                        <a:t>5339</a:t>
                      </a:r>
                      <a:endParaRPr lang="en-GB" sz="1600" dirty="0">
                        <a:latin typeface="Times New Roman"/>
                        <a:ea typeface="Times New Roman"/>
                      </a:endParaRPr>
                    </a:p>
                  </a:txBody>
                  <a:tcPr marL="68580" marR="68580" marT="0" marB="0"/>
                </a:tc>
                <a:tc>
                  <a:txBody>
                    <a:bodyPr/>
                    <a:lstStyle/>
                    <a:p>
                      <a:pPr algn="ctr">
                        <a:spcAft>
                          <a:spcPts val="0"/>
                        </a:spcAft>
                      </a:pPr>
                      <a:r>
                        <a:rPr lang="en-GB" sz="1800" dirty="0"/>
                        <a:t>∑y </a:t>
                      </a:r>
                      <a:endParaRPr lang="en-GB" sz="1600" dirty="0"/>
                    </a:p>
                    <a:p>
                      <a:pPr algn="ctr">
                        <a:spcAft>
                          <a:spcPts val="0"/>
                        </a:spcAft>
                      </a:pPr>
                      <a:r>
                        <a:rPr lang="en-GB" sz="1800" dirty="0"/>
                        <a:t>44</a:t>
                      </a:r>
                      <a:endParaRPr lang="en-GB" sz="1600" dirty="0">
                        <a:latin typeface="Times New Roman"/>
                        <a:ea typeface="Times New Roman"/>
                      </a:endParaRPr>
                    </a:p>
                  </a:txBody>
                  <a:tcPr marL="68580" marR="68580" marT="0" marB="0"/>
                </a:tc>
                <a:tc>
                  <a:txBody>
                    <a:bodyPr/>
                    <a:lstStyle/>
                    <a:p>
                      <a:pPr algn="ctr">
                        <a:spcAft>
                          <a:spcPts val="0"/>
                        </a:spcAft>
                      </a:pPr>
                      <a:r>
                        <a:rPr lang="en-GB" sz="1800" dirty="0"/>
                        <a:t>∑y</a:t>
                      </a:r>
                      <a:r>
                        <a:rPr lang="en-GB" sz="1800" baseline="30000" dirty="0"/>
                        <a:t>2 </a:t>
                      </a:r>
                      <a:endParaRPr lang="en-GB" sz="1600" dirty="0"/>
                    </a:p>
                    <a:p>
                      <a:pPr algn="ctr">
                        <a:spcAft>
                          <a:spcPts val="0"/>
                        </a:spcAft>
                      </a:pPr>
                      <a:r>
                        <a:rPr lang="en-GB" sz="1800" dirty="0"/>
                        <a:t>320</a:t>
                      </a:r>
                      <a:endParaRPr lang="en-GB" sz="1600" dirty="0">
                        <a:latin typeface="Times New Roman"/>
                        <a:ea typeface="Times New Roman"/>
                      </a:endParaRPr>
                    </a:p>
                  </a:txBody>
                  <a:tcPr marL="68580" marR="68580" marT="0" marB="0"/>
                </a:tc>
                <a:tc>
                  <a:txBody>
                    <a:bodyPr/>
                    <a:lstStyle/>
                    <a:p>
                      <a:pPr algn="ctr">
                        <a:spcAft>
                          <a:spcPts val="0"/>
                        </a:spcAft>
                      </a:pPr>
                      <a:r>
                        <a:rPr lang="en-GB" sz="1800" dirty="0"/>
                        <a:t>∑</a:t>
                      </a:r>
                      <a:r>
                        <a:rPr lang="en-GB" sz="1800" dirty="0" err="1"/>
                        <a:t>xy</a:t>
                      </a:r>
                      <a:r>
                        <a:rPr lang="en-GB" sz="1800" dirty="0"/>
                        <a:t> </a:t>
                      </a:r>
                      <a:endParaRPr lang="en-GB" sz="1600" dirty="0"/>
                    </a:p>
                    <a:p>
                      <a:pPr algn="ctr">
                        <a:spcAft>
                          <a:spcPts val="0"/>
                        </a:spcAft>
                      </a:pPr>
                      <a:r>
                        <a:rPr lang="en-GB" sz="1800" dirty="0"/>
                        <a:t>1285</a:t>
                      </a:r>
                      <a:endParaRPr lang="en-GB" sz="1600" dirty="0">
                        <a:latin typeface="Times New Roman"/>
                        <a:ea typeface="Times New Roman"/>
                      </a:endParaRPr>
                    </a:p>
                  </a:txBody>
                  <a:tcPr marL="68580" marR="68580" marT="0" marB="0"/>
                </a:tc>
                <a:extLst>
                  <a:ext uri="{0D108BD9-81ED-4DB2-BD59-A6C34878D82A}">
                    <a16:rowId xmlns:a16="http://schemas.microsoft.com/office/drawing/2014/main" val="10010"/>
                  </a:ext>
                </a:extLst>
              </a:tr>
            </a:tbl>
          </a:graphicData>
        </a:graphic>
      </p:graphicFrame>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132</a:t>
            </a:fld>
            <a:endParaRPr lang="en-GB"/>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07" y="0"/>
            <a:ext cx="1882552" cy="756696"/>
          </a:xfrm>
        </p:spPr>
        <p:txBody>
          <a:bodyPr>
            <a:normAutofit fontScale="90000"/>
          </a:bodyPr>
          <a:lstStyle/>
          <a:p>
            <a:r>
              <a:rPr lang="en-GB" dirty="0" smtClean="0"/>
              <a:t>Answers</a:t>
            </a:r>
            <a:br>
              <a:rPr lang="en-GB" dirty="0" smtClean="0"/>
            </a:br>
            <a:endParaRPr lang="en-GB" dirty="0"/>
          </a:p>
        </p:txBody>
      </p:sp>
      <p:sp>
        <p:nvSpPr>
          <p:cNvPr id="3" name="Content Placeholder 2"/>
          <p:cNvSpPr>
            <a:spLocks noGrp="1"/>
          </p:cNvSpPr>
          <p:nvPr>
            <p:ph sz="half" idx="1"/>
          </p:nvPr>
        </p:nvSpPr>
        <p:spPr>
          <a:xfrm>
            <a:off x="107504" y="548679"/>
            <a:ext cx="8928992" cy="1656185"/>
          </a:xfrm>
        </p:spPr>
        <p:txBody>
          <a:bodyPr>
            <a:normAutofit fontScale="92500" lnSpcReduction="10000"/>
          </a:bodyPr>
          <a:lstStyle/>
          <a:p>
            <a:r>
              <a:rPr lang="en-GB" dirty="0" smtClean="0">
                <a:solidFill>
                  <a:srgbClr val="FFC000"/>
                </a:solidFill>
              </a:rPr>
              <a:t>Question C (Oak saplings)</a:t>
            </a:r>
            <a:endParaRPr lang="en-GB" dirty="0" smtClean="0">
              <a:solidFill>
                <a:srgbClr val="FF0000"/>
              </a:solidFill>
            </a:endParaRPr>
          </a:p>
          <a:p>
            <a:pPr lvl="1"/>
            <a:r>
              <a:rPr lang="en-GB" dirty="0" smtClean="0">
                <a:solidFill>
                  <a:srgbClr val="FFC000"/>
                </a:solidFill>
              </a:rPr>
              <a:t>B=0.28</a:t>
            </a:r>
            <a:endParaRPr lang="en-GB" dirty="0"/>
          </a:p>
          <a:p>
            <a:pPr lvl="1"/>
            <a:r>
              <a:rPr lang="en-GB" dirty="0" smtClean="0">
                <a:solidFill>
                  <a:srgbClr val="FFC000"/>
                </a:solidFill>
              </a:rPr>
              <a:t>A</a:t>
            </a:r>
            <a:r>
              <a:rPr lang="en-GB" dirty="0">
                <a:solidFill>
                  <a:srgbClr val="FFC000"/>
                </a:solidFill>
              </a:rPr>
              <a:t>=-</a:t>
            </a:r>
            <a:r>
              <a:rPr lang="en-GB" dirty="0" smtClean="0">
                <a:solidFill>
                  <a:srgbClr val="FFC000"/>
                </a:solidFill>
              </a:rPr>
              <a:t>1.108</a:t>
            </a:r>
            <a:endParaRPr lang="en-GB" dirty="0" smtClean="0"/>
          </a:p>
          <a:p>
            <a:pPr lvl="1"/>
            <a:r>
              <a:rPr lang="en-GB" dirty="0" smtClean="0">
                <a:solidFill>
                  <a:srgbClr val="FFC000"/>
                </a:solidFill>
              </a:rPr>
              <a:t>Y </a:t>
            </a:r>
            <a:r>
              <a:rPr lang="en-GB" dirty="0">
                <a:solidFill>
                  <a:srgbClr val="FFC000"/>
                </a:solidFill>
              </a:rPr>
              <a:t>at 11=1.972, 43=10.932 PLOT</a:t>
            </a:r>
          </a:p>
          <a:p>
            <a:pPr lvl="1"/>
            <a:endParaRPr lang="en-GB" dirty="0" smtClean="0"/>
          </a:p>
          <a:p>
            <a:pPr lvl="1"/>
            <a:endParaRPr lang="en-GB" dirty="0" smtClean="0"/>
          </a:p>
          <a:p>
            <a:pPr lvl="1"/>
            <a:endParaRPr lang="en-GB" dirty="0"/>
          </a:p>
          <a:p>
            <a:pPr lvl="1"/>
            <a:endParaRPr lang="en-GB" dirty="0" smtClean="0"/>
          </a:p>
          <a:p>
            <a:pPr lvl="1"/>
            <a:endParaRPr lang="en-GB" dirty="0"/>
          </a:p>
          <a:p>
            <a:pPr lvl="2"/>
            <a:endParaRPr lang="en-GB" dirty="0"/>
          </a:p>
        </p:txBody>
      </p:sp>
      <p:cxnSp>
        <p:nvCxnSpPr>
          <p:cNvPr id="7" name="Straight Arrow Connector 6"/>
          <p:cNvCxnSpPr/>
          <p:nvPr/>
        </p:nvCxnSpPr>
        <p:spPr>
          <a:xfrm flipV="1">
            <a:off x="3455876" y="5085184"/>
            <a:ext cx="324036" cy="43204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pic>
        <p:nvPicPr>
          <p:cNvPr id="40963" name="Picture 3"/>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2204864"/>
            <a:ext cx="7265819"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570015" y="2416745"/>
            <a:ext cx="1584176" cy="369332"/>
          </a:xfrm>
          <a:prstGeom prst="rect">
            <a:avLst/>
          </a:prstGeom>
          <a:noFill/>
        </p:spPr>
        <p:txBody>
          <a:bodyPr wrap="square" rtlCol="0">
            <a:spAutoFit/>
          </a:bodyPr>
          <a:lstStyle/>
          <a:p>
            <a:r>
              <a:rPr lang="en-GB" dirty="0" smtClean="0">
                <a:solidFill>
                  <a:schemeClr val="bg1"/>
                </a:solidFill>
              </a:rPr>
              <a:t>10.932</a:t>
            </a:r>
            <a:endParaRPr lang="en-GB" dirty="0">
              <a:solidFill>
                <a:schemeClr val="bg1"/>
              </a:solidFill>
            </a:endParaRPr>
          </a:p>
        </p:txBody>
      </p:sp>
      <p:sp>
        <p:nvSpPr>
          <p:cNvPr id="6" name="TextBox 5"/>
          <p:cNvSpPr txBox="1"/>
          <p:nvPr/>
        </p:nvSpPr>
        <p:spPr>
          <a:xfrm>
            <a:off x="2865512" y="5286398"/>
            <a:ext cx="2736304" cy="461665"/>
          </a:xfrm>
          <a:prstGeom prst="rect">
            <a:avLst/>
          </a:prstGeom>
          <a:noFill/>
        </p:spPr>
        <p:txBody>
          <a:bodyPr wrap="square" rtlCol="0">
            <a:spAutoFit/>
          </a:bodyPr>
          <a:lstStyle/>
          <a:p>
            <a:pPr marL="454914" lvl="1" fontAlgn="auto">
              <a:spcBef>
                <a:spcPct val="20000"/>
              </a:spcBef>
              <a:spcAft>
                <a:spcPts val="0"/>
              </a:spcAft>
              <a:buClr>
                <a:srgbClr val="EA157A"/>
              </a:buClr>
              <a:buSzPct val="90000"/>
            </a:pPr>
            <a:r>
              <a:rPr lang="en-GB" sz="2400" dirty="0" smtClean="0">
                <a:solidFill>
                  <a:schemeClr val="bg1"/>
                </a:solidFill>
                <a:latin typeface="Corbel"/>
              </a:rPr>
              <a:t>A=-</a:t>
            </a:r>
            <a:r>
              <a:rPr lang="en-GB" sz="2400" dirty="0">
                <a:solidFill>
                  <a:schemeClr val="bg1"/>
                </a:solidFill>
                <a:latin typeface="Corbel"/>
              </a:rPr>
              <a:t>1.108</a:t>
            </a:r>
          </a:p>
        </p:txBody>
      </p:sp>
      <p:sp>
        <p:nvSpPr>
          <p:cNvPr id="8" name="TextBox 7"/>
          <p:cNvSpPr txBox="1"/>
          <p:nvPr/>
        </p:nvSpPr>
        <p:spPr>
          <a:xfrm>
            <a:off x="4107667" y="4391526"/>
            <a:ext cx="2120517" cy="523220"/>
          </a:xfrm>
          <a:prstGeom prst="rect">
            <a:avLst/>
          </a:prstGeom>
          <a:noFill/>
        </p:spPr>
        <p:txBody>
          <a:bodyPr wrap="none" rtlCol="0">
            <a:spAutoFit/>
          </a:bodyPr>
          <a:lstStyle/>
          <a:p>
            <a:r>
              <a:rPr lang="en-GB" sz="2800" dirty="0">
                <a:solidFill>
                  <a:schemeClr val="bg1"/>
                </a:solidFill>
                <a:latin typeface="Corbel"/>
              </a:rPr>
              <a:t>Y at 11=1.972</a:t>
            </a:r>
            <a:endParaRPr lang="en-GB" dirty="0">
              <a:solidFill>
                <a:schemeClr val="bg1"/>
              </a:solidFill>
            </a:endParaRPr>
          </a:p>
        </p:txBody>
      </p:sp>
      <p:sp>
        <p:nvSpPr>
          <p:cNvPr id="9" name="Rectangle 8"/>
          <p:cNvSpPr/>
          <p:nvPr/>
        </p:nvSpPr>
        <p:spPr>
          <a:xfrm>
            <a:off x="6084168" y="3450859"/>
            <a:ext cx="1818511" cy="523220"/>
          </a:xfrm>
          <a:prstGeom prst="rect">
            <a:avLst/>
          </a:prstGeom>
        </p:spPr>
        <p:txBody>
          <a:bodyPr wrap="none">
            <a:spAutoFit/>
          </a:bodyPr>
          <a:lstStyle/>
          <a:p>
            <a:r>
              <a:rPr lang="en-GB" sz="2800" dirty="0">
                <a:solidFill>
                  <a:schemeClr val="bg1"/>
                </a:solidFill>
                <a:latin typeface="Corbel"/>
              </a:rPr>
              <a:t>Question C</a:t>
            </a:r>
            <a:endParaRPr lang="en-GB" dirty="0">
              <a:solidFill>
                <a:schemeClr val="bg1"/>
              </a:solidFill>
            </a:endParaRPr>
          </a:p>
        </p:txBody>
      </p:sp>
      <p:sp>
        <p:nvSpPr>
          <p:cNvPr id="5" name="TextBox 4"/>
          <p:cNvSpPr txBox="1"/>
          <p:nvPr/>
        </p:nvSpPr>
        <p:spPr>
          <a:xfrm>
            <a:off x="1115616" y="3503292"/>
            <a:ext cx="1080120" cy="923330"/>
          </a:xfrm>
          <a:prstGeom prst="rect">
            <a:avLst/>
          </a:prstGeom>
          <a:solidFill>
            <a:schemeClr val="accent1"/>
          </a:solidFill>
        </p:spPr>
        <p:txBody>
          <a:bodyPr wrap="square" rtlCol="0">
            <a:spAutoFit/>
          </a:bodyPr>
          <a:lstStyle/>
          <a:p>
            <a:r>
              <a:rPr lang="en-GB" dirty="0" smtClean="0">
                <a:solidFill>
                  <a:schemeClr val="bg1"/>
                </a:solidFill>
              </a:rPr>
              <a:t>Oak saplings (cm) y</a:t>
            </a:r>
            <a:endParaRPr lang="en-GB" dirty="0">
              <a:solidFill>
                <a:schemeClr val="bg1"/>
              </a:solidFill>
            </a:endParaRPr>
          </a:p>
        </p:txBody>
      </p:sp>
      <p:sp>
        <p:nvSpPr>
          <p:cNvPr id="11" name="TextBox 10"/>
          <p:cNvSpPr txBox="1"/>
          <p:nvPr/>
        </p:nvSpPr>
        <p:spPr>
          <a:xfrm>
            <a:off x="2959731" y="6165304"/>
            <a:ext cx="2295872" cy="369332"/>
          </a:xfrm>
          <a:prstGeom prst="rect">
            <a:avLst/>
          </a:prstGeom>
          <a:solidFill>
            <a:schemeClr val="accent1"/>
          </a:solidFill>
        </p:spPr>
        <p:txBody>
          <a:bodyPr wrap="square" rtlCol="0">
            <a:spAutoFit/>
          </a:bodyPr>
          <a:lstStyle/>
          <a:p>
            <a:r>
              <a:rPr lang="en-GB" dirty="0" smtClean="0">
                <a:solidFill>
                  <a:schemeClr val="bg1"/>
                </a:solidFill>
              </a:rPr>
              <a:t>Organic fertiliser x</a:t>
            </a:r>
            <a:endParaRPr lang="en-GB" dirty="0">
              <a:solidFill>
                <a:schemeClr val="bg1"/>
              </a:solidFill>
            </a:endParaRPr>
          </a:p>
        </p:txBody>
      </p:sp>
      <p:cxnSp>
        <p:nvCxnSpPr>
          <p:cNvPr id="12" name="Straight Connector 11"/>
          <p:cNvCxnSpPr/>
          <p:nvPr/>
        </p:nvCxnSpPr>
        <p:spPr>
          <a:xfrm flipV="1">
            <a:off x="3275856" y="2276872"/>
            <a:ext cx="2232248" cy="2448272"/>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6733683"/>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Exercise </a:t>
            </a:r>
            <a:r>
              <a:rPr lang="en-GB" dirty="0" smtClean="0">
                <a:solidFill>
                  <a:srgbClr val="FF0000"/>
                </a:solidFill>
              </a:rPr>
              <a:t>D (Flies humidity)</a:t>
            </a:r>
            <a:endParaRPr lang="en-GB" dirty="0"/>
          </a:p>
        </p:txBody>
      </p:sp>
      <p:sp>
        <p:nvSpPr>
          <p:cNvPr id="3" name="Content Placeholder 2"/>
          <p:cNvSpPr>
            <a:spLocks noGrp="1"/>
          </p:cNvSpPr>
          <p:nvPr>
            <p:ph idx="1"/>
          </p:nvPr>
        </p:nvSpPr>
        <p:spPr/>
        <p:txBody>
          <a:bodyPr/>
          <a:lstStyle/>
          <a:p>
            <a:r>
              <a:rPr lang="en-GB" dirty="0"/>
              <a:t>B= </a:t>
            </a:r>
            <a:r>
              <a:rPr lang="en-GB" dirty="0" smtClean="0"/>
              <a:t>3.82</a:t>
            </a:r>
            <a:r>
              <a:rPr lang="en-GB" dirty="0"/>
              <a:t>	</a:t>
            </a:r>
          </a:p>
          <a:p>
            <a:r>
              <a:rPr lang="en-GB" dirty="0" smtClean="0"/>
              <a:t>A=16.46</a:t>
            </a:r>
            <a:r>
              <a:rPr lang="en-GB" dirty="0"/>
              <a:t>	</a:t>
            </a:r>
          </a:p>
          <a:p>
            <a:r>
              <a:rPr lang="en-GB" dirty="0"/>
              <a:t>Y at </a:t>
            </a:r>
            <a:endParaRPr lang="en-GB" dirty="0" smtClean="0"/>
          </a:p>
          <a:p>
            <a:pPr lvl="1"/>
            <a:r>
              <a:rPr lang="en-GB" dirty="0" smtClean="0"/>
              <a:t>0.3 k Pa </a:t>
            </a:r>
            <a:r>
              <a:rPr lang="en-GB" smtClean="0"/>
              <a:t>= 6 </a:t>
            </a:r>
            <a:r>
              <a:rPr lang="en-GB" dirty="0" smtClean="0"/>
              <a:t>hours </a:t>
            </a:r>
          </a:p>
          <a:p>
            <a:pPr lvl="1"/>
            <a:r>
              <a:rPr lang="en-GB" dirty="0" smtClean="0"/>
              <a:t>1.7 </a:t>
            </a:r>
            <a:r>
              <a:rPr lang="en-GB" dirty="0" err="1" smtClean="0"/>
              <a:t>kPa</a:t>
            </a:r>
            <a:r>
              <a:rPr lang="en-GB" dirty="0" smtClean="0"/>
              <a:t>= 34.4 hours</a:t>
            </a:r>
          </a:p>
          <a:p>
            <a:pPr lvl="1"/>
            <a:r>
              <a:rPr lang="en-GB" dirty="0" smtClean="0"/>
              <a:t>PLOT</a:t>
            </a:r>
            <a:endParaRPr lang="en-GB" dirty="0"/>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134</a:t>
            </a:fld>
            <a:endParaRPr lang="en-GB"/>
          </a:p>
        </p:txBody>
      </p:sp>
      <p:pic>
        <p:nvPicPr>
          <p:cNvPr id="5" name="Picture 4"/>
          <p:cNvPicPr>
            <a:picLocks noChangeAspect="1"/>
          </p:cNvPicPr>
          <p:nvPr/>
        </p:nvPicPr>
        <p:blipFill>
          <a:blip r:embed="rId2"/>
          <a:stretch>
            <a:fillRect/>
          </a:stretch>
        </p:blipFill>
        <p:spPr>
          <a:xfrm>
            <a:off x="4401925" y="1701055"/>
            <a:ext cx="4706520" cy="3523793"/>
          </a:xfrm>
          <a:prstGeom prst="rect">
            <a:avLst/>
          </a:prstGeom>
        </p:spPr>
      </p:pic>
    </p:spTree>
    <p:extLst>
      <p:ext uri="{BB962C8B-B14F-4D97-AF65-F5344CB8AC3E}">
        <p14:creationId xmlns:p14="http://schemas.microsoft.com/office/powerpoint/2010/main" val="258466887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alibri"/>
                <a:ea typeface="Times New Roman"/>
              </a:rPr>
              <a:t>2. Calculating the significance of regression</a:t>
            </a:r>
            <a:r>
              <a:rPr lang="en-GB" dirty="0" smtClean="0">
                <a:latin typeface="Times New Roman"/>
                <a:ea typeface="Times New Roman"/>
              </a:rPr>
              <a:t/>
            </a:r>
            <a:br>
              <a:rPr lang="en-GB" dirty="0" smtClean="0">
                <a:latin typeface="Times New Roman"/>
                <a:ea typeface="Times New Roman"/>
              </a:rPr>
            </a:br>
            <a:endParaRPr lang="en-GB" dirty="0"/>
          </a:p>
        </p:txBody>
      </p:sp>
      <p:sp>
        <p:nvSpPr>
          <p:cNvPr id="3" name="Content Placeholder 2"/>
          <p:cNvSpPr>
            <a:spLocks noGrp="1"/>
          </p:cNvSpPr>
          <p:nvPr>
            <p:ph idx="1"/>
          </p:nvPr>
        </p:nvSpPr>
        <p:spPr/>
        <p:txBody>
          <a:bodyPr>
            <a:normAutofit fontScale="92500" lnSpcReduction="20000"/>
          </a:bodyPr>
          <a:lstStyle/>
          <a:p>
            <a:pPr lvl="0"/>
            <a:r>
              <a:rPr lang="en-GB" i="1" dirty="0" smtClean="0"/>
              <a:t>Is there a relationship between noise and distance from a landfill site?  How significant is the relationship?</a:t>
            </a:r>
            <a:endParaRPr lang="en-GB" dirty="0" smtClean="0"/>
          </a:p>
          <a:p>
            <a:pPr lvl="0"/>
            <a:r>
              <a:rPr lang="en-GB" i="1" dirty="0" smtClean="0"/>
              <a:t>Called ANOVA Analysis of Variance</a:t>
            </a:r>
          </a:p>
          <a:p>
            <a:pPr lvl="1"/>
            <a:r>
              <a:rPr lang="en-GB" i="1" dirty="0" smtClean="0"/>
              <a:t>Calculate the total variation of Y Called the total sum of squares SS </a:t>
            </a:r>
            <a:r>
              <a:rPr lang="en-GB" i="1" baseline="-25000" dirty="0" smtClean="0"/>
              <a:t>total</a:t>
            </a:r>
            <a:r>
              <a:rPr lang="en-GB" i="1" dirty="0" smtClean="0"/>
              <a:t>) and how much can be explained by the variation in x.  </a:t>
            </a:r>
          </a:p>
          <a:p>
            <a:pPr lvl="1"/>
            <a:r>
              <a:rPr lang="en-GB" i="1" dirty="0" smtClean="0">
                <a:solidFill>
                  <a:srgbClr val="FF0000"/>
                </a:solidFill>
              </a:rPr>
              <a:t>Hence</a:t>
            </a:r>
            <a:r>
              <a:rPr lang="en-GB" i="1" dirty="0" smtClean="0"/>
              <a:t>.</a:t>
            </a:r>
            <a:endParaRPr lang="en-GB" dirty="0" smtClean="0"/>
          </a:p>
          <a:p>
            <a:pPr lvl="1">
              <a:buNone/>
            </a:pPr>
            <a:r>
              <a:rPr lang="en-GB" dirty="0" smtClean="0"/>
              <a:t>	</a:t>
            </a:r>
            <a:r>
              <a:rPr lang="en-GB" i="1" dirty="0" smtClean="0"/>
              <a:t>To what extent is the variation in </a:t>
            </a:r>
            <a:r>
              <a:rPr lang="en-GB" i="1" dirty="0" smtClean="0">
                <a:solidFill>
                  <a:srgbClr val="FF0000"/>
                </a:solidFill>
              </a:rPr>
              <a:t>y</a:t>
            </a:r>
            <a:r>
              <a:rPr lang="en-GB" i="1" dirty="0" smtClean="0"/>
              <a:t> a product of </a:t>
            </a:r>
            <a:r>
              <a:rPr lang="en-GB" i="1" dirty="0" smtClean="0">
                <a:solidFill>
                  <a:srgbClr val="FF0000"/>
                </a:solidFill>
              </a:rPr>
              <a:t>x</a:t>
            </a:r>
            <a:r>
              <a:rPr lang="en-GB" i="1" dirty="0" smtClean="0"/>
              <a:t>?</a:t>
            </a:r>
          </a:p>
          <a:p>
            <a:pPr lvl="1"/>
            <a:r>
              <a:rPr lang="en-GB" i="1" dirty="0" smtClean="0"/>
              <a:t>Subtract the mean from each figure (see following slides)</a:t>
            </a:r>
          </a:p>
          <a:p>
            <a:pPr lvl="1"/>
            <a:r>
              <a:rPr lang="en-GB" i="1" dirty="0" smtClean="0"/>
              <a:t>The calculation is part of the SD equation</a:t>
            </a:r>
            <a:endParaRPr lang="en-GB" dirty="0" smtClean="0"/>
          </a:p>
          <a:p>
            <a:endParaRPr lang="en-GB" dirty="0" smtClean="0"/>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135</a:t>
            </a:fld>
            <a:endParaRPr lang="en-GB"/>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Mean</a:t>
            </a:r>
            <a:endParaRPr lang="en-GB" dirty="0"/>
          </a:p>
        </p:txBody>
      </p:sp>
      <p:sp>
        <p:nvSpPr>
          <p:cNvPr id="3" name="Content Placeholder 2"/>
          <p:cNvSpPr>
            <a:spLocks noGrp="1"/>
          </p:cNvSpPr>
          <p:nvPr>
            <p:ph idx="1"/>
          </p:nvPr>
        </p:nvSpPr>
        <p:spPr/>
        <p:txBody>
          <a:bodyPr/>
          <a:lstStyle/>
          <a:p>
            <a:r>
              <a:rPr lang="en-GB" dirty="0" smtClean="0">
                <a:latin typeface="Calibri"/>
                <a:ea typeface="Times New Roman"/>
              </a:rPr>
              <a:t>Subtract the mean of </a:t>
            </a:r>
            <a:r>
              <a:rPr lang="en-GB" dirty="0" smtClean="0">
                <a:solidFill>
                  <a:srgbClr val="FF0000"/>
                </a:solidFill>
                <a:latin typeface="Calibri"/>
                <a:ea typeface="Times New Roman"/>
              </a:rPr>
              <a:t>y</a:t>
            </a:r>
            <a:r>
              <a:rPr lang="en-GB" dirty="0" smtClean="0">
                <a:latin typeface="Calibri"/>
                <a:ea typeface="Times New Roman"/>
              </a:rPr>
              <a:t> from each value</a:t>
            </a:r>
            <a:endParaRPr lang="en-GB" dirty="0" smtClean="0">
              <a:latin typeface="Times New Roman"/>
              <a:ea typeface="Times New Roman"/>
            </a:endParaRP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136</a:t>
            </a:fld>
            <a:endParaRPr lang="en-GB"/>
          </a:p>
        </p:txBody>
      </p:sp>
      <p:sp>
        <p:nvSpPr>
          <p:cNvPr id="15" name="Rectangle 14"/>
          <p:cNvSpPr/>
          <p:nvPr/>
        </p:nvSpPr>
        <p:spPr>
          <a:xfrm>
            <a:off x="899592" y="2564904"/>
            <a:ext cx="7344816" cy="37444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3186" name="Group 2"/>
          <p:cNvGrpSpPr>
            <a:grpSpLocks/>
          </p:cNvGrpSpPr>
          <p:nvPr/>
        </p:nvGrpSpPr>
        <p:grpSpPr bwMode="auto">
          <a:xfrm>
            <a:off x="1403648" y="2996952"/>
            <a:ext cx="5760640" cy="2998068"/>
            <a:chOff x="2340" y="6480"/>
            <a:chExt cx="5580" cy="2340"/>
          </a:xfrm>
        </p:grpSpPr>
        <p:sp>
          <p:nvSpPr>
            <p:cNvPr id="93187" name="Line 3"/>
            <p:cNvSpPr>
              <a:spLocks noChangeShapeType="1"/>
            </p:cNvSpPr>
            <p:nvPr/>
          </p:nvSpPr>
          <p:spPr bwMode="auto">
            <a:xfrm>
              <a:off x="2340" y="6480"/>
              <a:ext cx="0" cy="23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3188" name="Line 4"/>
            <p:cNvSpPr>
              <a:spLocks noChangeShapeType="1"/>
            </p:cNvSpPr>
            <p:nvPr/>
          </p:nvSpPr>
          <p:spPr bwMode="auto">
            <a:xfrm>
              <a:off x="2340" y="8820"/>
              <a:ext cx="37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3189" name="Line 5"/>
            <p:cNvSpPr>
              <a:spLocks noChangeShapeType="1"/>
            </p:cNvSpPr>
            <p:nvPr/>
          </p:nvSpPr>
          <p:spPr bwMode="auto">
            <a:xfrm>
              <a:off x="2340" y="7560"/>
              <a:ext cx="3780" cy="0"/>
            </a:xfrm>
            <a:prstGeom prst="line">
              <a:avLst/>
            </a:prstGeom>
            <a:noFill/>
            <a:ln w="9525">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GB"/>
            </a:p>
          </p:txBody>
        </p:sp>
        <p:sp>
          <p:nvSpPr>
            <p:cNvPr id="93190" name="Text Box 6"/>
            <p:cNvSpPr txBox="1">
              <a:spLocks noChangeArrowheads="1"/>
            </p:cNvSpPr>
            <p:nvPr/>
          </p:nvSpPr>
          <p:spPr bwMode="auto">
            <a:xfrm>
              <a:off x="6300" y="7380"/>
              <a:ext cx="162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smtClean="0">
                  <a:ln>
                    <a:noFill/>
                  </a:ln>
                  <a:solidFill>
                    <a:srgbClr val="FF0000"/>
                  </a:solidFill>
                  <a:effectLst/>
                  <a:latin typeface="Calibri" pitchFamily="34" charset="0"/>
                  <a:cs typeface="Arial" pitchFamily="34" charset="0"/>
                </a:rPr>
                <a:t>Mean of y</a:t>
              </a:r>
              <a:endParaRPr kumimoji="0" lang="en-US" sz="2800" b="0" i="0" u="none" strike="noStrike" cap="none" normalizeH="0" baseline="0" dirty="0" smtClean="0">
                <a:ln>
                  <a:noFill/>
                </a:ln>
                <a:solidFill>
                  <a:srgbClr val="FF0000"/>
                </a:solidFill>
                <a:effectLst/>
                <a:latin typeface="Arial" pitchFamily="34" charset="0"/>
                <a:cs typeface="Arial" pitchFamily="34" charset="0"/>
              </a:endParaRPr>
            </a:p>
          </p:txBody>
        </p:sp>
        <p:sp>
          <p:nvSpPr>
            <p:cNvPr id="93191" name="Oval 7"/>
            <p:cNvSpPr>
              <a:spLocks noChangeArrowheads="1"/>
            </p:cNvSpPr>
            <p:nvPr/>
          </p:nvSpPr>
          <p:spPr bwMode="auto">
            <a:xfrm>
              <a:off x="3420" y="792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3192" name="Oval 8"/>
            <p:cNvSpPr>
              <a:spLocks noChangeArrowheads="1"/>
            </p:cNvSpPr>
            <p:nvPr/>
          </p:nvSpPr>
          <p:spPr bwMode="auto">
            <a:xfrm>
              <a:off x="4860" y="666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3193" name="Line 9"/>
            <p:cNvSpPr>
              <a:spLocks noChangeShapeType="1"/>
            </p:cNvSpPr>
            <p:nvPr/>
          </p:nvSpPr>
          <p:spPr bwMode="auto">
            <a:xfrm flipV="1">
              <a:off x="3600" y="7560"/>
              <a:ext cx="0" cy="360"/>
            </a:xfrm>
            <a:prstGeom prst="line">
              <a:avLst/>
            </a:prstGeom>
            <a:noFill/>
            <a:ln w="9525">
              <a:solidFill>
                <a:srgbClr val="0000FF"/>
              </a:solidFill>
              <a:round/>
              <a:headEnd/>
              <a:tailEnd type="triangle" w="med" len="med"/>
            </a:ln>
          </p:spPr>
          <p:txBody>
            <a:bodyPr vert="horz" wrap="square" lIns="91440" tIns="45720" rIns="91440" bIns="45720" numCol="1" anchor="t" anchorCtr="0" compatLnSpc="1">
              <a:prstTxWarp prst="textNoShape">
                <a:avLst/>
              </a:prstTxWarp>
            </a:bodyPr>
            <a:lstStyle/>
            <a:p>
              <a:endParaRPr lang="en-GB"/>
            </a:p>
          </p:txBody>
        </p:sp>
        <p:sp>
          <p:nvSpPr>
            <p:cNvPr id="93194" name="Line 10"/>
            <p:cNvSpPr>
              <a:spLocks noChangeShapeType="1"/>
            </p:cNvSpPr>
            <p:nvPr/>
          </p:nvSpPr>
          <p:spPr bwMode="auto">
            <a:xfrm>
              <a:off x="4860" y="6840"/>
              <a:ext cx="0" cy="720"/>
            </a:xfrm>
            <a:prstGeom prst="line">
              <a:avLst/>
            </a:prstGeom>
            <a:noFill/>
            <a:ln w="9525">
              <a:solidFill>
                <a:srgbClr val="0000FF"/>
              </a:solidFill>
              <a:round/>
              <a:headEnd/>
              <a:tailEnd type="triangle" w="med" len="med"/>
            </a:ln>
          </p:spPr>
          <p:txBody>
            <a:bodyPr vert="horz" wrap="square" lIns="91440" tIns="45720" rIns="91440" bIns="45720" numCol="1" anchor="t" anchorCtr="0" compatLnSpc="1">
              <a:prstTxWarp prst="textNoShape">
                <a:avLst/>
              </a:prstTxWarp>
            </a:bodyPr>
            <a:lstStyle/>
            <a:p>
              <a:endParaRPr lang="en-GB"/>
            </a:p>
          </p:txBody>
        </p:sp>
        <p:sp>
          <p:nvSpPr>
            <p:cNvPr id="93195" name="Text Box 11"/>
            <p:cNvSpPr txBox="1">
              <a:spLocks noChangeArrowheads="1"/>
            </p:cNvSpPr>
            <p:nvPr/>
          </p:nvSpPr>
          <p:spPr bwMode="auto">
            <a:xfrm>
              <a:off x="3665" y="8054"/>
              <a:ext cx="1186" cy="3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smtClean="0">
                  <a:ln>
                    <a:noFill/>
                  </a:ln>
                  <a:solidFill>
                    <a:srgbClr val="FF0000"/>
                  </a:solidFill>
                  <a:effectLst/>
                  <a:latin typeface="Calibri" pitchFamily="34" charset="0"/>
                  <a:cs typeface="Arial" pitchFamily="34" charset="0"/>
                </a:rPr>
                <a:t>Y1 - mean  y</a:t>
              </a:r>
              <a:endParaRPr kumimoji="0" lang="en-US" sz="2800" b="0" i="0" u="none" strike="noStrike" cap="none" normalizeH="0" baseline="0" dirty="0" smtClean="0">
                <a:ln>
                  <a:noFill/>
                </a:ln>
                <a:solidFill>
                  <a:srgbClr val="FF0000"/>
                </a:solidFill>
                <a:effectLst/>
                <a:latin typeface="Arial" pitchFamily="34" charset="0"/>
                <a:cs typeface="Arial" pitchFamily="34" charset="0"/>
              </a:endParaRPr>
            </a:p>
          </p:txBody>
        </p:sp>
      </p:grpSp>
      <p:sp>
        <p:nvSpPr>
          <p:cNvPr id="16" name="Text Box 11"/>
          <p:cNvSpPr txBox="1">
            <a:spLocks noChangeArrowheads="1"/>
          </p:cNvSpPr>
          <p:nvPr/>
        </p:nvSpPr>
        <p:spPr bwMode="auto">
          <a:xfrm>
            <a:off x="4355976" y="2996952"/>
            <a:ext cx="1224136" cy="43204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600" b="0" i="0" u="none" strike="noStrike" cap="none" normalizeH="0" baseline="0" dirty="0" smtClean="0">
                <a:ln>
                  <a:noFill/>
                </a:ln>
                <a:solidFill>
                  <a:srgbClr val="FF0000"/>
                </a:solidFill>
                <a:effectLst/>
                <a:latin typeface="Calibri" pitchFamily="34" charset="0"/>
                <a:cs typeface="Arial" pitchFamily="34" charset="0"/>
              </a:rPr>
              <a:t>Y2</a:t>
            </a:r>
            <a:r>
              <a:rPr kumimoji="0" lang="en-GB" sz="1600" b="0" i="0" u="none" strike="noStrike" cap="none" normalizeH="0" dirty="0" smtClean="0">
                <a:ln>
                  <a:noFill/>
                </a:ln>
                <a:solidFill>
                  <a:srgbClr val="FF0000"/>
                </a:solidFill>
                <a:effectLst/>
                <a:latin typeface="Calibri" pitchFamily="34" charset="0"/>
                <a:cs typeface="Arial" pitchFamily="34" charset="0"/>
              </a:rPr>
              <a:t> </a:t>
            </a:r>
            <a:r>
              <a:rPr kumimoji="0" lang="en-GB" sz="1600" b="0" i="0" u="none" strike="noStrike" cap="none" normalizeH="0" baseline="0" dirty="0" smtClean="0">
                <a:ln>
                  <a:noFill/>
                </a:ln>
                <a:solidFill>
                  <a:srgbClr val="FF0000"/>
                </a:solidFill>
                <a:effectLst/>
                <a:latin typeface="Calibri" pitchFamily="34" charset="0"/>
                <a:cs typeface="Arial" pitchFamily="34" charset="0"/>
              </a:rPr>
              <a:t>- mean  y</a:t>
            </a:r>
            <a:endParaRPr kumimoji="0" lang="en-US" sz="28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spcAft>
                <a:spcPts val="0"/>
              </a:spcAft>
            </a:pPr>
            <a:r>
              <a:rPr lang="en-GB" dirty="0" smtClean="0">
                <a:latin typeface="Times New Roman"/>
                <a:ea typeface="Times New Roman"/>
              </a:rPr>
              <a:t/>
            </a:r>
            <a:br>
              <a:rPr lang="en-GB" dirty="0" smtClean="0">
                <a:latin typeface="Times New Roman"/>
                <a:ea typeface="Times New Roman"/>
              </a:rPr>
            </a:br>
            <a:endParaRPr lang="en-GB" dirty="0"/>
          </a:p>
        </p:txBody>
      </p:sp>
      <p:sp>
        <p:nvSpPr>
          <p:cNvPr id="3" name="Content Placeholder 2"/>
          <p:cNvSpPr>
            <a:spLocks noGrp="1"/>
          </p:cNvSpPr>
          <p:nvPr>
            <p:ph idx="1"/>
          </p:nvPr>
        </p:nvSpPr>
        <p:spPr>
          <a:xfrm>
            <a:off x="827584" y="332656"/>
            <a:ext cx="7704856" cy="1512168"/>
          </a:xfrm>
        </p:spPr>
        <p:txBody>
          <a:bodyPr/>
          <a:lstStyle/>
          <a:p>
            <a:r>
              <a:rPr lang="en-GB" dirty="0" smtClean="0"/>
              <a:t>The variation is a product of </a:t>
            </a:r>
          </a:p>
          <a:p>
            <a:pPr lvl="1"/>
            <a:r>
              <a:rPr lang="en-GB" dirty="0" smtClean="0"/>
              <a:t>1. Explained from regression answers (SS </a:t>
            </a:r>
            <a:r>
              <a:rPr lang="en-GB" baseline="-25000" dirty="0" smtClean="0"/>
              <a:t>regression</a:t>
            </a:r>
            <a:r>
              <a:rPr lang="en-GB" dirty="0" smtClean="0"/>
              <a:t>)</a:t>
            </a:r>
          </a:p>
          <a:p>
            <a:pPr lvl="1"/>
            <a:r>
              <a:rPr lang="en-GB" dirty="0" smtClean="0"/>
              <a:t>2. Unexplained (SS </a:t>
            </a:r>
            <a:r>
              <a:rPr lang="en-GB" baseline="-25000" dirty="0" smtClean="0"/>
              <a:t>residual</a:t>
            </a:r>
            <a:r>
              <a:rPr lang="en-GB" dirty="0" smtClean="0"/>
              <a:t>)</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137</a:t>
            </a:fld>
            <a:endParaRPr lang="en-GB"/>
          </a:p>
        </p:txBody>
      </p:sp>
      <p:sp>
        <p:nvSpPr>
          <p:cNvPr id="14" name="Rectangle 13"/>
          <p:cNvSpPr/>
          <p:nvPr/>
        </p:nvSpPr>
        <p:spPr>
          <a:xfrm>
            <a:off x="899592" y="1988840"/>
            <a:ext cx="7848872" cy="417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4210" name="Group 2"/>
          <p:cNvGrpSpPr>
            <a:grpSpLocks/>
          </p:cNvGrpSpPr>
          <p:nvPr/>
        </p:nvGrpSpPr>
        <p:grpSpPr bwMode="auto">
          <a:xfrm>
            <a:off x="1835696" y="2276872"/>
            <a:ext cx="5544616" cy="3240360"/>
            <a:chOff x="2340" y="10080"/>
            <a:chExt cx="4860" cy="3060"/>
          </a:xfrm>
        </p:grpSpPr>
        <p:sp>
          <p:nvSpPr>
            <p:cNvPr id="94211" name="Line 3"/>
            <p:cNvSpPr>
              <a:spLocks noChangeShapeType="1"/>
            </p:cNvSpPr>
            <p:nvPr/>
          </p:nvSpPr>
          <p:spPr bwMode="auto">
            <a:xfrm>
              <a:off x="2340" y="10080"/>
              <a:ext cx="0" cy="306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4212" name="Line 4"/>
            <p:cNvSpPr>
              <a:spLocks noChangeShapeType="1"/>
            </p:cNvSpPr>
            <p:nvPr/>
          </p:nvSpPr>
          <p:spPr bwMode="auto">
            <a:xfrm>
              <a:off x="2340" y="13140"/>
              <a:ext cx="46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4213" name="Line 5"/>
            <p:cNvSpPr>
              <a:spLocks noChangeShapeType="1"/>
            </p:cNvSpPr>
            <p:nvPr/>
          </p:nvSpPr>
          <p:spPr bwMode="auto">
            <a:xfrm flipV="1">
              <a:off x="2700" y="10260"/>
              <a:ext cx="4140" cy="2160"/>
            </a:xfrm>
            <a:prstGeom prst="line">
              <a:avLst/>
            </a:prstGeom>
            <a:noFill/>
            <a:ln w="9525">
              <a:solidFill>
                <a:srgbClr val="FF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4214" name="Line 6"/>
            <p:cNvSpPr>
              <a:spLocks noChangeShapeType="1"/>
            </p:cNvSpPr>
            <p:nvPr/>
          </p:nvSpPr>
          <p:spPr bwMode="auto">
            <a:xfrm>
              <a:off x="2340" y="11160"/>
              <a:ext cx="4860" cy="0"/>
            </a:xfrm>
            <a:prstGeom prst="line">
              <a:avLst/>
            </a:prstGeom>
            <a:noFill/>
            <a:ln w="9525">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GB"/>
            </a:p>
          </p:txBody>
        </p:sp>
        <p:sp>
          <p:nvSpPr>
            <p:cNvPr id="94215" name="Oval 7"/>
            <p:cNvSpPr>
              <a:spLocks noChangeArrowheads="1"/>
            </p:cNvSpPr>
            <p:nvPr/>
          </p:nvSpPr>
          <p:spPr bwMode="auto">
            <a:xfrm>
              <a:off x="3960" y="12420"/>
              <a:ext cx="180" cy="180"/>
            </a:xfrm>
            <a:prstGeom prst="ellipse">
              <a:avLst/>
            </a:prstGeom>
            <a:solidFill>
              <a:srgbClr val="0033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4216" name="Line 8"/>
            <p:cNvSpPr>
              <a:spLocks noChangeShapeType="1"/>
            </p:cNvSpPr>
            <p:nvPr/>
          </p:nvSpPr>
          <p:spPr bwMode="auto">
            <a:xfrm>
              <a:off x="4004" y="11780"/>
              <a:ext cx="40" cy="680"/>
            </a:xfrm>
            <a:prstGeom prst="line">
              <a:avLst/>
            </a:prstGeom>
            <a:noFill/>
            <a:ln w="9525">
              <a:solidFill>
                <a:srgbClr val="0000FF"/>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en-GB"/>
            </a:p>
          </p:txBody>
        </p:sp>
        <p:sp>
          <p:nvSpPr>
            <p:cNvPr id="94217" name="Text Box 9"/>
            <p:cNvSpPr txBox="1">
              <a:spLocks noChangeArrowheads="1"/>
            </p:cNvSpPr>
            <p:nvPr/>
          </p:nvSpPr>
          <p:spPr bwMode="auto">
            <a:xfrm>
              <a:off x="4500" y="11700"/>
              <a:ext cx="162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b="0" i="0" u="none" strike="noStrike" cap="none" normalizeH="0" baseline="0" dirty="0" smtClean="0">
                  <a:ln>
                    <a:noFill/>
                  </a:ln>
                  <a:solidFill>
                    <a:srgbClr val="FF0000"/>
                  </a:solidFill>
                  <a:effectLst/>
                  <a:latin typeface="Calibri" pitchFamily="34" charset="0"/>
                  <a:cs typeface="Arial" pitchFamily="34" charset="0"/>
                </a:rPr>
                <a:t>Unexplained</a:t>
              </a:r>
              <a:endParaRPr kumimoji="0" lang="en-US" sz="3200" b="0" i="0" u="none" strike="noStrike" cap="none" normalizeH="0" baseline="0" dirty="0" smtClean="0">
                <a:ln>
                  <a:noFill/>
                </a:ln>
                <a:solidFill>
                  <a:srgbClr val="FF0000"/>
                </a:solidFill>
                <a:effectLst/>
                <a:latin typeface="Arial" pitchFamily="34" charset="0"/>
                <a:cs typeface="Arial" pitchFamily="34" charset="0"/>
              </a:endParaRPr>
            </a:p>
          </p:txBody>
        </p:sp>
        <p:sp>
          <p:nvSpPr>
            <p:cNvPr id="94218" name="Text Box 10"/>
            <p:cNvSpPr txBox="1">
              <a:spLocks noChangeArrowheads="1"/>
            </p:cNvSpPr>
            <p:nvPr/>
          </p:nvSpPr>
          <p:spPr bwMode="auto">
            <a:xfrm>
              <a:off x="2340" y="11236"/>
              <a:ext cx="1620" cy="50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sz="1600" dirty="0" smtClean="0">
                  <a:solidFill>
                    <a:srgbClr val="FF0000"/>
                  </a:solidFill>
                  <a:latin typeface="Calibri" pitchFamily="34" charset="0"/>
                  <a:cs typeface="Arial" pitchFamily="34" charset="0"/>
                </a:rPr>
                <a:t>E</a:t>
              </a:r>
              <a:r>
                <a:rPr kumimoji="0" lang="en-GB" sz="1600" b="0" i="0" u="none" strike="noStrike" cap="none" normalizeH="0" baseline="0" dirty="0" smtClean="0">
                  <a:ln>
                    <a:noFill/>
                  </a:ln>
                  <a:solidFill>
                    <a:srgbClr val="FF0000"/>
                  </a:solidFill>
                  <a:effectLst/>
                  <a:latin typeface="Calibri" pitchFamily="34" charset="0"/>
                  <a:cs typeface="Arial" pitchFamily="34" charset="0"/>
                </a:rPr>
                <a:t>xplained by regression</a:t>
              </a:r>
              <a:endParaRPr kumimoji="0" lang="en-US" sz="2800" b="0" i="0" u="none" strike="noStrike" cap="none" normalizeH="0" baseline="0" dirty="0" smtClean="0">
                <a:ln>
                  <a:noFill/>
                </a:ln>
                <a:solidFill>
                  <a:srgbClr val="FF0000"/>
                </a:solidFill>
                <a:effectLst/>
                <a:latin typeface="Arial" pitchFamily="34" charset="0"/>
                <a:cs typeface="Arial" pitchFamily="34" charset="0"/>
              </a:endParaRPr>
            </a:p>
          </p:txBody>
        </p:sp>
      </p:grpSp>
      <p:sp>
        <p:nvSpPr>
          <p:cNvPr id="15" name="Text Box 10"/>
          <p:cNvSpPr txBox="1">
            <a:spLocks noChangeArrowheads="1"/>
          </p:cNvSpPr>
          <p:nvPr/>
        </p:nvSpPr>
        <p:spPr bwMode="auto">
          <a:xfrm>
            <a:off x="6012160" y="3068960"/>
            <a:ext cx="1848205" cy="3812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sz="1600" dirty="0" smtClean="0">
                <a:solidFill>
                  <a:srgbClr val="FF0000"/>
                </a:solidFill>
                <a:latin typeface="Calibri" pitchFamily="34" charset="0"/>
                <a:cs typeface="Arial" pitchFamily="34" charset="0"/>
              </a:rPr>
              <a:t>Mean of Y</a:t>
            </a:r>
            <a:endParaRPr kumimoji="0" lang="en-US" sz="2800" b="0" i="0" u="none" strike="noStrike" cap="none" normalizeH="0" baseline="0" dirty="0" smtClean="0">
              <a:ln>
                <a:noFill/>
              </a:ln>
              <a:solidFill>
                <a:srgbClr val="FF0000"/>
              </a:solidFill>
              <a:effectLst/>
              <a:latin typeface="Arial" pitchFamily="34" charset="0"/>
              <a:cs typeface="Arial" pitchFamily="34" charset="0"/>
            </a:endParaRPr>
          </a:p>
        </p:txBody>
      </p:sp>
      <p:sp>
        <p:nvSpPr>
          <p:cNvPr id="16" name="Line 8"/>
          <p:cNvSpPr>
            <a:spLocks noChangeShapeType="1"/>
          </p:cNvSpPr>
          <p:nvPr/>
        </p:nvSpPr>
        <p:spPr bwMode="auto">
          <a:xfrm>
            <a:off x="6588224" y="3501008"/>
            <a:ext cx="45719" cy="1368152"/>
          </a:xfrm>
          <a:prstGeom prst="line">
            <a:avLst/>
          </a:prstGeom>
          <a:noFill/>
          <a:ln w="9525">
            <a:solidFill>
              <a:srgbClr val="0000FF"/>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en-GB"/>
          </a:p>
        </p:txBody>
      </p:sp>
      <p:sp>
        <p:nvSpPr>
          <p:cNvPr id="17" name="Text Box 10"/>
          <p:cNvSpPr txBox="1">
            <a:spLocks noChangeArrowheads="1"/>
          </p:cNvSpPr>
          <p:nvPr/>
        </p:nvSpPr>
        <p:spPr bwMode="auto">
          <a:xfrm>
            <a:off x="6732240" y="4005065"/>
            <a:ext cx="1584175" cy="36003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GB" sz="1600" dirty="0" smtClean="0">
                <a:solidFill>
                  <a:srgbClr val="FF0000"/>
                </a:solidFill>
                <a:latin typeface="Calibri" pitchFamily="34" charset="0"/>
                <a:cs typeface="Arial" pitchFamily="34" charset="0"/>
              </a:rPr>
              <a:t>Total variation</a:t>
            </a:r>
            <a:endParaRPr kumimoji="0" lang="en-US" sz="2800" b="0" i="0" u="none" strike="noStrike" cap="none" normalizeH="0" baseline="0" dirty="0" smtClean="0">
              <a:ln>
                <a:noFill/>
              </a:ln>
              <a:solidFill>
                <a:srgbClr val="FF0000"/>
              </a:solidFill>
              <a:effectLst/>
              <a:latin typeface="Arial" pitchFamily="34" charset="0"/>
              <a:cs typeface="Arial" pitchFamily="34" charset="0"/>
            </a:endParaRPr>
          </a:p>
        </p:txBody>
      </p:sp>
      <p:cxnSp>
        <p:nvCxnSpPr>
          <p:cNvPr id="19" name="Straight Connector 18"/>
          <p:cNvCxnSpPr/>
          <p:nvPr/>
        </p:nvCxnSpPr>
        <p:spPr>
          <a:xfrm>
            <a:off x="3995936" y="4869160"/>
            <a:ext cx="2664296" cy="1588"/>
          </a:xfrm>
          <a:prstGeom prst="line">
            <a:avLst/>
          </a:prstGeom>
          <a:ln>
            <a:solidFill>
              <a:schemeClr val="tx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flipH="1" flipV="1">
            <a:off x="3563888" y="3717032"/>
            <a:ext cx="432048" cy="1588"/>
          </a:xfrm>
          <a:prstGeom prst="line">
            <a:avLst/>
          </a:prstGeom>
          <a:ln w="25400">
            <a:solidFill>
              <a:schemeClr val="tx2">
                <a:lumMod val="50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Calculating F</a:t>
            </a:r>
            <a:endParaRPr lang="en-GB" dirty="0"/>
          </a:p>
        </p:txBody>
      </p:sp>
      <p:sp>
        <p:nvSpPr>
          <p:cNvPr id="3" name="Content Placeholder 2"/>
          <p:cNvSpPr>
            <a:spLocks noGrp="1"/>
          </p:cNvSpPr>
          <p:nvPr>
            <p:ph idx="1"/>
          </p:nvPr>
        </p:nvSpPr>
        <p:spPr>
          <a:xfrm>
            <a:off x="467544" y="1556792"/>
            <a:ext cx="5256584" cy="4572000"/>
          </a:xfrm>
        </p:spPr>
        <p:txBody>
          <a:bodyPr>
            <a:normAutofit fontScale="77500" lnSpcReduction="20000"/>
          </a:bodyPr>
          <a:lstStyle/>
          <a:p>
            <a:r>
              <a:rPr lang="en-GB" dirty="0" smtClean="0"/>
              <a:t>Therefore  SS total = SS regression + SS residual</a:t>
            </a:r>
          </a:p>
          <a:p>
            <a:r>
              <a:rPr lang="en-GB" dirty="0" smtClean="0">
                <a:solidFill>
                  <a:schemeClr val="accent1">
                    <a:lumMod val="60000"/>
                    <a:lumOff val="40000"/>
                  </a:schemeClr>
                </a:solidFill>
              </a:rPr>
              <a:t>Read through 109 &amp; 110 for prediction.</a:t>
            </a:r>
          </a:p>
          <a:p>
            <a:r>
              <a:rPr lang="en-GB" dirty="0" smtClean="0"/>
              <a:t>Worked example</a:t>
            </a:r>
          </a:p>
          <a:p>
            <a:r>
              <a:rPr lang="en-GB" dirty="0" smtClean="0"/>
              <a:t>In this case </a:t>
            </a:r>
            <a:r>
              <a:rPr lang="en-GB" dirty="0" smtClean="0">
                <a:solidFill>
                  <a:srgbClr val="FF0000"/>
                </a:solidFill>
              </a:rPr>
              <a:t>F </a:t>
            </a:r>
            <a:r>
              <a:rPr lang="en-GB" baseline="-25000" dirty="0" smtClean="0">
                <a:solidFill>
                  <a:srgbClr val="FF0000"/>
                </a:solidFill>
              </a:rPr>
              <a:t>1,5</a:t>
            </a:r>
            <a:r>
              <a:rPr lang="en-GB" baseline="-25000" dirty="0" smtClean="0"/>
              <a:t>. </a:t>
            </a:r>
            <a:r>
              <a:rPr lang="en-GB" dirty="0" smtClean="0"/>
              <a:t> The first figure is </a:t>
            </a:r>
            <a:r>
              <a:rPr lang="en-GB" dirty="0" err="1" smtClean="0"/>
              <a:t>df</a:t>
            </a:r>
            <a:r>
              <a:rPr lang="en-GB" dirty="0" smtClean="0"/>
              <a:t> from regression second is the residual</a:t>
            </a:r>
            <a:endParaRPr lang="en-GB" baseline="-25000" dirty="0" smtClean="0"/>
          </a:p>
          <a:p>
            <a:r>
              <a:rPr lang="en-GB" dirty="0" smtClean="0"/>
              <a:t>Reject null if F is greater than the tabulated values.</a:t>
            </a:r>
          </a:p>
          <a:p>
            <a:r>
              <a:rPr lang="en-GB" dirty="0" smtClean="0">
                <a:solidFill>
                  <a:schemeClr val="accent1">
                    <a:lumMod val="60000"/>
                    <a:lumOff val="40000"/>
                  </a:schemeClr>
                </a:solidFill>
              </a:rPr>
              <a:t>Results should include coefficient of determination r</a:t>
            </a:r>
            <a:r>
              <a:rPr lang="en-GB" baseline="-25000" dirty="0" smtClean="0">
                <a:solidFill>
                  <a:schemeClr val="accent1">
                    <a:lumMod val="60000"/>
                    <a:lumOff val="40000"/>
                  </a:schemeClr>
                </a:solidFill>
              </a:rPr>
              <a:t>2</a:t>
            </a:r>
            <a:r>
              <a:rPr lang="en-GB" dirty="0" smtClean="0">
                <a:solidFill>
                  <a:schemeClr val="accent1">
                    <a:lumMod val="60000"/>
                    <a:lumOff val="40000"/>
                  </a:schemeClr>
                </a:solidFill>
              </a:rPr>
              <a:t>  .  Amount to which the variation can be explained. (see box 5.7 / 5.3c)</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138</a:t>
            </a:fld>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2851" y="1772816"/>
            <a:ext cx="2647950"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123728" y="0"/>
            <a:ext cx="5267453" cy="6696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Connector 4"/>
          <p:cNvCxnSpPr/>
          <p:nvPr/>
        </p:nvCxnSpPr>
        <p:spPr>
          <a:xfrm>
            <a:off x="3059832" y="1484784"/>
            <a:ext cx="360040"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7" name="Straight Connector 6"/>
          <p:cNvCxnSpPr/>
          <p:nvPr/>
        </p:nvCxnSpPr>
        <p:spPr>
          <a:xfrm>
            <a:off x="3059827" y="2420888"/>
            <a:ext cx="360040"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8" name="Straight Connector 7"/>
          <p:cNvCxnSpPr/>
          <p:nvPr/>
        </p:nvCxnSpPr>
        <p:spPr>
          <a:xfrm>
            <a:off x="3032212" y="3212976"/>
            <a:ext cx="360040" cy="0"/>
          </a:xfrm>
          <a:prstGeom prst="line">
            <a:avLst/>
          </a:prstGeom>
        </p:spPr>
        <p:style>
          <a:lnRef idx="3">
            <a:schemeClr val="accent4"/>
          </a:lnRef>
          <a:fillRef idx="0">
            <a:schemeClr val="accent4"/>
          </a:fillRef>
          <a:effectRef idx="2">
            <a:schemeClr val="accent4"/>
          </a:effectRef>
          <a:fontRef idx="minor">
            <a:schemeClr val="tx1"/>
          </a:fontRef>
        </p:style>
      </p:cxnSp>
      <p:sp>
        <p:nvSpPr>
          <p:cNvPr id="6" name="Oval 5"/>
          <p:cNvSpPr/>
          <p:nvPr/>
        </p:nvSpPr>
        <p:spPr>
          <a:xfrm>
            <a:off x="6228184" y="3691145"/>
            <a:ext cx="504056"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Arrow Connector 9"/>
          <p:cNvCxnSpPr/>
          <p:nvPr/>
        </p:nvCxnSpPr>
        <p:spPr>
          <a:xfrm flipH="1">
            <a:off x="6804248" y="1592796"/>
            <a:ext cx="864096"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12" name="TextBox 11"/>
          <p:cNvSpPr txBox="1"/>
          <p:nvPr/>
        </p:nvSpPr>
        <p:spPr>
          <a:xfrm>
            <a:off x="7812360" y="1196752"/>
            <a:ext cx="936104" cy="923330"/>
          </a:xfrm>
          <a:prstGeom prst="rect">
            <a:avLst/>
          </a:prstGeom>
          <a:noFill/>
        </p:spPr>
        <p:txBody>
          <a:bodyPr wrap="square" rtlCol="0">
            <a:spAutoFit/>
          </a:bodyPr>
          <a:lstStyle/>
          <a:p>
            <a:r>
              <a:rPr lang="en-GB" dirty="0" smtClean="0"/>
              <a:t>NB Book is wrong</a:t>
            </a:r>
            <a:endParaRPr lang="en-GB" dirty="0"/>
          </a:p>
        </p:txBody>
      </p:sp>
      <p:cxnSp>
        <p:nvCxnSpPr>
          <p:cNvPr id="14" name="Straight Connector 13"/>
          <p:cNvCxnSpPr/>
          <p:nvPr/>
        </p:nvCxnSpPr>
        <p:spPr>
          <a:xfrm>
            <a:off x="5436096" y="5877272"/>
            <a:ext cx="1044116"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Straight Connector 15"/>
          <p:cNvCxnSpPr/>
          <p:nvPr/>
        </p:nvCxnSpPr>
        <p:spPr>
          <a:xfrm>
            <a:off x="6228184" y="6165304"/>
            <a:ext cx="936104" cy="0"/>
          </a:xfrm>
          <a:prstGeom prst="line">
            <a:avLst/>
          </a:prstGeom>
        </p:spPr>
        <p:style>
          <a:lnRef idx="3">
            <a:schemeClr val="accent6"/>
          </a:lnRef>
          <a:fillRef idx="0">
            <a:schemeClr val="accent6"/>
          </a:fillRef>
          <a:effectRef idx="2">
            <a:schemeClr val="accent6"/>
          </a:effectRef>
          <a:fontRef idx="minor">
            <a:schemeClr val="tx1"/>
          </a:fontRef>
        </p:style>
      </p:cxnSp>
      <p:sp>
        <p:nvSpPr>
          <p:cNvPr id="17" name="Left Brace 16"/>
          <p:cNvSpPr/>
          <p:nvPr/>
        </p:nvSpPr>
        <p:spPr>
          <a:xfrm>
            <a:off x="2843808" y="6165304"/>
            <a:ext cx="188404" cy="360040"/>
          </a:xfrm>
          <a:prstGeom prst="leftBrace">
            <a:avLst/>
          </a:prstGeom>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a:p>
        </p:txBody>
      </p:sp>
      <p:sp>
        <p:nvSpPr>
          <p:cNvPr id="13" name="TextBox 12"/>
          <p:cNvSpPr txBox="1"/>
          <p:nvPr/>
        </p:nvSpPr>
        <p:spPr>
          <a:xfrm>
            <a:off x="5724128" y="1484784"/>
            <a:ext cx="1101468" cy="461665"/>
          </a:xfrm>
          <a:prstGeom prst="rect">
            <a:avLst/>
          </a:prstGeom>
          <a:solidFill>
            <a:schemeClr val="accent1">
              <a:lumMod val="75000"/>
            </a:schemeClr>
          </a:solidFill>
        </p:spPr>
        <p:txBody>
          <a:bodyPr wrap="square" rtlCol="0">
            <a:spAutoFit/>
          </a:bodyPr>
          <a:lstStyle/>
          <a:p>
            <a:r>
              <a:rPr lang="en-GB" sz="1200" dirty="0" smtClean="0"/>
              <a:t>-1640</a:t>
            </a:r>
            <a:r>
              <a:rPr lang="en-GB" sz="1200" baseline="30000" dirty="0" smtClean="0"/>
              <a:t>2 </a:t>
            </a:r>
            <a:r>
              <a:rPr lang="en-GB" sz="1200" dirty="0" smtClean="0"/>
              <a:t>=</a:t>
            </a:r>
          </a:p>
          <a:p>
            <a:r>
              <a:rPr lang="en-GB" sz="1200" dirty="0" smtClean="0"/>
              <a:t>-2,689,600 </a:t>
            </a:r>
            <a:endParaRPr lang="en-GB" dirty="0"/>
          </a:p>
        </p:txBody>
      </p:sp>
    </p:spTree>
    <p:extLst>
      <p:ext uri="{BB962C8B-B14F-4D97-AF65-F5344CB8AC3E}">
        <p14:creationId xmlns:p14="http://schemas.microsoft.com/office/powerpoint/2010/main" val="2292424197"/>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505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195736" y="106419"/>
            <a:ext cx="5030798" cy="6768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1927620"/>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Answers</a:t>
            </a:r>
            <a:endParaRPr lang="en-GB" dirty="0"/>
          </a:p>
        </p:txBody>
      </p:sp>
      <p:sp>
        <p:nvSpPr>
          <p:cNvPr id="3" name="Content Placeholder 2"/>
          <p:cNvSpPr>
            <a:spLocks noGrp="1"/>
          </p:cNvSpPr>
          <p:nvPr>
            <p:ph idx="1"/>
          </p:nvPr>
        </p:nvSpPr>
        <p:spPr>
          <a:xfrm>
            <a:off x="457200" y="1268760"/>
            <a:ext cx="8229600" cy="5328592"/>
          </a:xfrm>
        </p:spPr>
        <p:txBody>
          <a:bodyPr>
            <a:normAutofit fontScale="62500" lnSpcReduction="20000"/>
          </a:bodyPr>
          <a:lstStyle/>
          <a:p>
            <a:r>
              <a:rPr lang="en-GB" dirty="0">
                <a:solidFill>
                  <a:srgbClr val="FF0000"/>
                </a:solidFill>
                <a:latin typeface="Calibri" pitchFamily="34" charset="0"/>
              </a:rPr>
              <a:t>Question B</a:t>
            </a:r>
          </a:p>
          <a:p>
            <a:pPr lvl="2"/>
            <a:r>
              <a:rPr lang="en-GB" dirty="0">
                <a:latin typeface="Calibri" pitchFamily="34" charset="0"/>
              </a:rPr>
              <a:t>SS Total 873.87</a:t>
            </a:r>
          </a:p>
          <a:p>
            <a:pPr lvl="2"/>
            <a:r>
              <a:rPr lang="en-GB" dirty="0">
                <a:latin typeface="Calibri" pitchFamily="34" charset="0"/>
              </a:rPr>
              <a:t>SS Regression 807.97</a:t>
            </a:r>
          </a:p>
          <a:p>
            <a:pPr lvl="2"/>
            <a:r>
              <a:rPr lang="en-GB" dirty="0">
                <a:latin typeface="Calibri" pitchFamily="34" charset="0"/>
              </a:rPr>
              <a:t>SS Residual 65.9</a:t>
            </a:r>
          </a:p>
          <a:p>
            <a:pPr lvl="2"/>
            <a:r>
              <a:rPr lang="en-GB" dirty="0">
                <a:solidFill>
                  <a:srgbClr val="FFC000"/>
                </a:solidFill>
                <a:latin typeface="Calibri" pitchFamily="34" charset="0"/>
              </a:rPr>
              <a:t>MS </a:t>
            </a:r>
            <a:r>
              <a:rPr lang="en-GB" dirty="0" smtClean="0">
                <a:solidFill>
                  <a:srgbClr val="FFC000"/>
                </a:solidFill>
                <a:latin typeface="Calibri" pitchFamily="34" charset="0"/>
              </a:rPr>
              <a:t>10.98</a:t>
            </a:r>
            <a:endParaRPr lang="en-GB" dirty="0">
              <a:solidFill>
                <a:srgbClr val="FFC000"/>
              </a:solidFill>
              <a:latin typeface="Calibri" pitchFamily="34" charset="0"/>
            </a:endParaRPr>
          </a:p>
          <a:p>
            <a:pPr lvl="2"/>
            <a:r>
              <a:rPr lang="en-GB" dirty="0">
                <a:solidFill>
                  <a:srgbClr val="FFC000"/>
                </a:solidFill>
                <a:latin typeface="Calibri" pitchFamily="34" charset="0"/>
              </a:rPr>
              <a:t>F 73.58</a:t>
            </a:r>
          </a:p>
          <a:p>
            <a:pPr lvl="2"/>
            <a:r>
              <a:rPr lang="en-GB" dirty="0">
                <a:solidFill>
                  <a:srgbClr val="FFC000"/>
                </a:solidFill>
                <a:latin typeface="Calibri" pitchFamily="34" charset="0"/>
              </a:rPr>
              <a:t>R 0.925</a:t>
            </a:r>
          </a:p>
          <a:p>
            <a:pPr lvl="2"/>
            <a:r>
              <a:rPr lang="en-GB" dirty="0">
                <a:solidFill>
                  <a:srgbClr val="FFC000"/>
                </a:solidFill>
                <a:latin typeface="Calibri" pitchFamily="34" charset="0"/>
              </a:rPr>
              <a:t>R</a:t>
            </a:r>
            <a:r>
              <a:rPr lang="en-GB" baseline="30000" dirty="0">
                <a:solidFill>
                  <a:srgbClr val="FFC000"/>
                </a:solidFill>
                <a:latin typeface="Calibri" pitchFamily="34" charset="0"/>
              </a:rPr>
              <a:t>2</a:t>
            </a:r>
            <a:r>
              <a:rPr lang="en-GB" dirty="0">
                <a:solidFill>
                  <a:srgbClr val="FFC000"/>
                </a:solidFill>
                <a:latin typeface="Calibri" pitchFamily="34" charset="0"/>
              </a:rPr>
              <a:t> 92.5%</a:t>
            </a:r>
          </a:p>
          <a:p>
            <a:pPr lvl="2"/>
            <a:r>
              <a:rPr lang="en-GB" dirty="0">
                <a:latin typeface="Calibri" pitchFamily="34" charset="0"/>
              </a:rPr>
              <a:t>F1,6 5.99 &amp; 13.7 Our calculated is higher (73.58) therefore reject null. A significant amount of the variation in Y is accounted for by x</a:t>
            </a:r>
          </a:p>
          <a:p>
            <a:pPr lvl="2"/>
            <a:r>
              <a:rPr lang="en-GB" dirty="0">
                <a:solidFill>
                  <a:srgbClr val="FFFF00"/>
                </a:solidFill>
                <a:latin typeface="Calibri" pitchFamily="34" charset="0"/>
              </a:rPr>
              <a:t>Refer to page 109 to note how </a:t>
            </a:r>
            <a:r>
              <a:rPr lang="en-GB" dirty="0" smtClean="0">
                <a:solidFill>
                  <a:srgbClr val="FFFF00"/>
                </a:solidFill>
                <a:latin typeface="Calibri" pitchFamily="34" charset="0"/>
              </a:rPr>
              <a:t>to </a:t>
            </a:r>
            <a:r>
              <a:rPr lang="en-GB" dirty="0">
                <a:solidFill>
                  <a:srgbClr val="FFFF00"/>
                </a:solidFill>
                <a:latin typeface="Calibri" pitchFamily="34" charset="0"/>
              </a:rPr>
              <a:t>present this result</a:t>
            </a:r>
          </a:p>
          <a:p>
            <a:pPr lvl="2"/>
            <a:endParaRPr lang="en-GB" dirty="0">
              <a:latin typeface="Calibri" pitchFamily="34" charset="0"/>
            </a:endParaRPr>
          </a:p>
          <a:p>
            <a:r>
              <a:rPr lang="en-GB" dirty="0">
                <a:solidFill>
                  <a:srgbClr val="FF0000"/>
                </a:solidFill>
                <a:latin typeface="Calibri" pitchFamily="34" charset="0"/>
              </a:rPr>
              <a:t>Question C</a:t>
            </a:r>
          </a:p>
          <a:p>
            <a:pPr lvl="2"/>
            <a:r>
              <a:rPr lang="en-GB" dirty="0">
                <a:latin typeface="Calibri" pitchFamily="34" charset="0"/>
              </a:rPr>
              <a:t>SS Total 78</a:t>
            </a:r>
          </a:p>
          <a:p>
            <a:pPr lvl="2"/>
            <a:r>
              <a:rPr lang="en-GB" dirty="0">
                <a:latin typeface="Calibri" pitchFamily="34" charset="0"/>
              </a:rPr>
              <a:t>SS Regression 68.96</a:t>
            </a:r>
          </a:p>
          <a:p>
            <a:pPr lvl="2"/>
            <a:r>
              <a:rPr lang="en-GB" dirty="0">
                <a:latin typeface="Calibri" pitchFamily="34" charset="0"/>
              </a:rPr>
              <a:t>SS Residual 9.04</a:t>
            </a:r>
          </a:p>
          <a:p>
            <a:pPr lvl="2"/>
            <a:r>
              <a:rPr lang="en-GB" dirty="0">
                <a:solidFill>
                  <a:srgbClr val="FFC000"/>
                </a:solidFill>
                <a:latin typeface="Calibri" pitchFamily="34" charset="0"/>
              </a:rPr>
              <a:t>MS 1.506</a:t>
            </a:r>
          </a:p>
          <a:p>
            <a:pPr lvl="2"/>
            <a:r>
              <a:rPr lang="en-GB" dirty="0">
                <a:solidFill>
                  <a:srgbClr val="FFC000"/>
                </a:solidFill>
                <a:latin typeface="Calibri" pitchFamily="34" charset="0"/>
              </a:rPr>
              <a:t>F </a:t>
            </a:r>
            <a:r>
              <a:rPr lang="en-GB" dirty="0" smtClean="0">
                <a:solidFill>
                  <a:srgbClr val="FFC000"/>
                </a:solidFill>
                <a:latin typeface="Calibri" pitchFamily="34" charset="0"/>
              </a:rPr>
              <a:t>45.79</a:t>
            </a:r>
            <a:endParaRPr lang="en-GB" dirty="0">
              <a:solidFill>
                <a:srgbClr val="FFC000"/>
              </a:solidFill>
              <a:latin typeface="Calibri" pitchFamily="34" charset="0"/>
            </a:endParaRPr>
          </a:p>
          <a:p>
            <a:pPr lvl="2"/>
            <a:r>
              <a:rPr lang="en-GB" dirty="0">
                <a:solidFill>
                  <a:srgbClr val="FFC000"/>
                </a:solidFill>
                <a:latin typeface="Calibri" pitchFamily="34" charset="0"/>
              </a:rPr>
              <a:t>R 0.88</a:t>
            </a:r>
          </a:p>
          <a:p>
            <a:pPr lvl="2"/>
            <a:r>
              <a:rPr lang="en-GB" dirty="0">
                <a:solidFill>
                  <a:srgbClr val="FFC000"/>
                </a:solidFill>
                <a:latin typeface="Calibri" pitchFamily="34" charset="0"/>
              </a:rPr>
              <a:t>R</a:t>
            </a:r>
            <a:r>
              <a:rPr lang="en-GB" baseline="30000" dirty="0">
                <a:solidFill>
                  <a:srgbClr val="FFC000"/>
                </a:solidFill>
                <a:latin typeface="Calibri" pitchFamily="34" charset="0"/>
              </a:rPr>
              <a:t>2</a:t>
            </a:r>
            <a:r>
              <a:rPr lang="en-GB" dirty="0">
                <a:solidFill>
                  <a:srgbClr val="FFC000"/>
                </a:solidFill>
                <a:latin typeface="Calibri" pitchFamily="34" charset="0"/>
              </a:rPr>
              <a:t> 88%</a:t>
            </a:r>
          </a:p>
          <a:p>
            <a:pPr lvl="2"/>
            <a:r>
              <a:rPr lang="en-GB" dirty="0">
                <a:latin typeface="Calibri" pitchFamily="34" charset="0"/>
              </a:rPr>
              <a:t>F1,6 5.99 &amp; 13.7 Our calculated is higher (45.79) therefore we reject null.  A significant amount of the variation in Y is accounted for by </a:t>
            </a:r>
            <a:r>
              <a:rPr lang="en-GB" dirty="0" smtClean="0">
                <a:latin typeface="Calibri" pitchFamily="34" charset="0"/>
              </a:rPr>
              <a:t>x. Refer </a:t>
            </a:r>
            <a:r>
              <a:rPr lang="en-GB" dirty="0">
                <a:latin typeface="Calibri" pitchFamily="34" charset="0"/>
              </a:rPr>
              <a:t>to page 109 to note how should present this result</a:t>
            </a:r>
          </a:p>
          <a:p>
            <a:endParaRPr lang="en-GB" dirty="0"/>
          </a:p>
        </p:txBody>
      </p:sp>
      <p:pic>
        <p:nvPicPr>
          <p:cNvPr id="7172" name="Picture 4" descr="https://encrypted-tbn2.gstatic.com/images?q=tbn:ANd9GcRMLlRyII668H9MWVlVr3QFlaGRx3_wa1xyA33Pfkh_OnNP5lu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764704"/>
            <a:ext cx="2983607" cy="199258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woodlandtrust.org.uk/en/news-media/releases/PublishingImages/rowan-sapling.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4088" y="3933056"/>
            <a:ext cx="2983607" cy="1960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14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heel(1)">
                                      <p:cBhvr>
                                        <p:cTn id="25" dur="2000"/>
                                        <p:tgtEl>
                                          <p:spTgt spid="3">
                                            <p:txEl>
                                              <p:pRg st="6" end="6"/>
                                            </p:txEl>
                                          </p:spTgt>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heel(1)">
                                      <p:cBhvr>
                                        <p:cTn id="28" dur="2000"/>
                                        <p:tgtEl>
                                          <p:spTgt spid="3">
                                            <p:txEl>
                                              <p:pRg st="7" end="7"/>
                                            </p:txEl>
                                          </p:spTgt>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heel(1)">
                                      <p:cBhvr>
                                        <p:cTn id="31" dur="2000"/>
                                        <p:tgtEl>
                                          <p:spTgt spid="3">
                                            <p:txEl>
                                              <p:pRg st="8" end="8"/>
                                            </p:txEl>
                                          </p:spTgt>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heel(1)">
                                      <p:cBhvr>
                                        <p:cTn id="34" dur="2000"/>
                                        <p:tgtEl>
                                          <p:spTgt spid="3">
                                            <p:txEl>
                                              <p:pRg st="9" end="9"/>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Effect transition="in" filter="wheel(1)">
                                      <p:cBhvr>
                                        <p:cTn id="39" dur="2000"/>
                                        <p:tgtEl>
                                          <p:spTgt spid="3">
                                            <p:txEl>
                                              <p:pRg st="11" end="11"/>
                                            </p:txEl>
                                          </p:spTgt>
                                        </p:tgtEl>
                                      </p:cBhvr>
                                    </p:animEffect>
                                  </p:childTnLst>
                                </p:cTn>
                              </p:par>
                              <p:par>
                                <p:cTn id="40" presetID="21" presetClass="entr" presetSubtype="1" fill="hold" grpId="0" nodeType="withEffect">
                                  <p:stCondLst>
                                    <p:cond delay="0"/>
                                  </p:stCondLst>
                                  <p:childTnLst>
                                    <p:set>
                                      <p:cBhvr>
                                        <p:cTn id="41" dur="1" fill="hold">
                                          <p:stCondLst>
                                            <p:cond delay="0"/>
                                          </p:stCondLst>
                                        </p:cTn>
                                        <p:tgtEl>
                                          <p:spTgt spid="3">
                                            <p:txEl>
                                              <p:pRg st="12" end="12"/>
                                            </p:txEl>
                                          </p:spTgt>
                                        </p:tgtEl>
                                        <p:attrNameLst>
                                          <p:attrName>style.visibility</p:attrName>
                                        </p:attrNameLst>
                                      </p:cBhvr>
                                      <p:to>
                                        <p:strVal val="visible"/>
                                      </p:to>
                                    </p:set>
                                    <p:animEffect transition="in" filter="wheel(1)">
                                      <p:cBhvr>
                                        <p:cTn id="42" dur="2000"/>
                                        <p:tgtEl>
                                          <p:spTgt spid="3">
                                            <p:txEl>
                                              <p:pRg st="12" end="12"/>
                                            </p:txEl>
                                          </p:spTgt>
                                        </p:tgtEl>
                                      </p:cBhvr>
                                    </p:animEffect>
                                  </p:childTnLst>
                                </p:cTn>
                              </p:par>
                              <p:par>
                                <p:cTn id="43" presetID="21" presetClass="entr" presetSubtype="1" fill="hold" grpId="0" nodeType="withEffect">
                                  <p:stCondLst>
                                    <p:cond delay="0"/>
                                  </p:stCondLst>
                                  <p:childTnLst>
                                    <p:set>
                                      <p:cBhvr>
                                        <p:cTn id="44" dur="1" fill="hold">
                                          <p:stCondLst>
                                            <p:cond delay="0"/>
                                          </p:stCondLst>
                                        </p:cTn>
                                        <p:tgtEl>
                                          <p:spTgt spid="3">
                                            <p:txEl>
                                              <p:pRg st="13" end="13"/>
                                            </p:txEl>
                                          </p:spTgt>
                                        </p:tgtEl>
                                        <p:attrNameLst>
                                          <p:attrName>style.visibility</p:attrName>
                                        </p:attrNameLst>
                                      </p:cBhvr>
                                      <p:to>
                                        <p:strVal val="visible"/>
                                      </p:to>
                                    </p:set>
                                    <p:animEffect transition="in" filter="wheel(1)">
                                      <p:cBhvr>
                                        <p:cTn id="45" dur="2000"/>
                                        <p:tgtEl>
                                          <p:spTgt spid="3">
                                            <p:txEl>
                                              <p:pRg st="13" end="13"/>
                                            </p:txEl>
                                          </p:spTgt>
                                        </p:tgtEl>
                                      </p:cBhvr>
                                    </p:animEffect>
                                  </p:childTnLst>
                                </p:cTn>
                              </p:par>
                              <p:par>
                                <p:cTn id="46" presetID="21" presetClass="entr" presetSubtype="1" fill="hold" grpId="0" nodeType="withEffect">
                                  <p:stCondLst>
                                    <p:cond delay="0"/>
                                  </p:stCondLst>
                                  <p:childTnLst>
                                    <p:set>
                                      <p:cBhvr>
                                        <p:cTn id="47" dur="1" fill="hold">
                                          <p:stCondLst>
                                            <p:cond delay="0"/>
                                          </p:stCondLst>
                                        </p:cTn>
                                        <p:tgtEl>
                                          <p:spTgt spid="3">
                                            <p:txEl>
                                              <p:pRg st="14" end="14"/>
                                            </p:txEl>
                                          </p:spTgt>
                                        </p:tgtEl>
                                        <p:attrNameLst>
                                          <p:attrName>style.visibility</p:attrName>
                                        </p:attrNameLst>
                                      </p:cBhvr>
                                      <p:to>
                                        <p:strVal val="visible"/>
                                      </p:to>
                                    </p:set>
                                    <p:animEffect transition="in" filter="wheel(1)">
                                      <p:cBhvr>
                                        <p:cTn id="48" dur="2000"/>
                                        <p:tgtEl>
                                          <p:spTgt spid="3">
                                            <p:txEl>
                                              <p:pRg st="14" end="14"/>
                                            </p:txEl>
                                          </p:spTgt>
                                        </p:tgtEl>
                                      </p:cBhvr>
                                    </p:animEffect>
                                  </p:childTnLst>
                                </p:cTn>
                              </p:par>
                              <p:par>
                                <p:cTn id="49" presetID="21" presetClass="entr" presetSubtype="1" fill="hold" grpId="0" nodeType="withEffect">
                                  <p:stCondLst>
                                    <p:cond delay="0"/>
                                  </p:stCondLst>
                                  <p:childTnLst>
                                    <p:set>
                                      <p:cBhvr>
                                        <p:cTn id="50" dur="1" fill="hold">
                                          <p:stCondLst>
                                            <p:cond delay="0"/>
                                          </p:stCondLst>
                                        </p:cTn>
                                        <p:tgtEl>
                                          <p:spTgt spid="3">
                                            <p:txEl>
                                              <p:pRg st="15" end="15"/>
                                            </p:txEl>
                                          </p:spTgt>
                                        </p:tgtEl>
                                        <p:attrNameLst>
                                          <p:attrName>style.visibility</p:attrName>
                                        </p:attrNameLst>
                                      </p:cBhvr>
                                      <p:to>
                                        <p:strVal val="visible"/>
                                      </p:to>
                                    </p:set>
                                    <p:animEffect transition="in" filter="wheel(1)">
                                      <p:cBhvr>
                                        <p:cTn id="51" dur="2000"/>
                                        <p:tgtEl>
                                          <p:spTgt spid="3">
                                            <p:txEl>
                                              <p:pRg st="15" end="15"/>
                                            </p:txEl>
                                          </p:spTgt>
                                        </p:tgtEl>
                                      </p:cBhvr>
                                    </p:animEffect>
                                  </p:childTnLst>
                                </p:cTn>
                              </p:par>
                              <p:par>
                                <p:cTn id="52" presetID="21" presetClass="entr" presetSubtype="1" fill="hold" grpId="0" nodeType="withEffect">
                                  <p:stCondLst>
                                    <p:cond delay="0"/>
                                  </p:stCondLst>
                                  <p:childTnLst>
                                    <p:set>
                                      <p:cBhvr>
                                        <p:cTn id="53" dur="1" fill="hold">
                                          <p:stCondLst>
                                            <p:cond delay="0"/>
                                          </p:stCondLst>
                                        </p:cTn>
                                        <p:tgtEl>
                                          <p:spTgt spid="3">
                                            <p:txEl>
                                              <p:pRg st="16" end="16"/>
                                            </p:txEl>
                                          </p:spTgt>
                                        </p:tgtEl>
                                        <p:attrNameLst>
                                          <p:attrName>style.visibility</p:attrName>
                                        </p:attrNameLst>
                                      </p:cBhvr>
                                      <p:to>
                                        <p:strVal val="visible"/>
                                      </p:to>
                                    </p:set>
                                    <p:animEffect transition="in" filter="wheel(1)">
                                      <p:cBhvr>
                                        <p:cTn id="54" dur="2000"/>
                                        <p:tgtEl>
                                          <p:spTgt spid="3">
                                            <p:txEl>
                                              <p:pRg st="16" end="16"/>
                                            </p:txEl>
                                          </p:spTgt>
                                        </p:tgtEl>
                                      </p:cBhvr>
                                    </p:animEffect>
                                  </p:childTnLst>
                                </p:cTn>
                              </p:par>
                              <p:par>
                                <p:cTn id="55" presetID="21" presetClass="entr" presetSubtype="1" fill="hold" grpId="0" nodeType="withEffect">
                                  <p:stCondLst>
                                    <p:cond delay="0"/>
                                  </p:stCondLst>
                                  <p:childTnLst>
                                    <p:set>
                                      <p:cBhvr>
                                        <p:cTn id="56" dur="1" fill="hold">
                                          <p:stCondLst>
                                            <p:cond delay="0"/>
                                          </p:stCondLst>
                                        </p:cTn>
                                        <p:tgtEl>
                                          <p:spTgt spid="3">
                                            <p:txEl>
                                              <p:pRg st="17" end="17"/>
                                            </p:txEl>
                                          </p:spTgt>
                                        </p:tgtEl>
                                        <p:attrNameLst>
                                          <p:attrName>style.visibility</p:attrName>
                                        </p:attrNameLst>
                                      </p:cBhvr>
                                      <p:to>
                                        <p:strVal val="visible"/>
                                      </p:to>
                                    </p:set>
                                    <p:animEffect transition="in" filter="wheel(1)">
                                      <p:cBhvr>
                                        <p:cTn id="57" dur="2000"/>
                                        <p:tgtEl>
                                          <p:spTgt spid="3">
                                            <p:txEl>
                                              <p:pRg st="17" end="17"/>
                                            </p:txEl>
                                          </p:spTgt>
                                        </p:tgtEl>
                                      </p:cBhvr>
                                    </p:animEffect>
                                  </p:childTnLst>
                                </p:cTn>
                              </p:par>
                              <p:par>
                                <p:cTn id="58" presetID="21" presetClass="entr" presetSubtype="1" fill="hold" grpId="0" nodeType="withEffect">
                                  <p:stCondLst>
                                    <p:cond delay="0"/>
                                  </p:stCondLst>
                                  <p:childTnLst>
                                    <p:set>
                                      <p:cBhvr>
                                        <p:cTn id="59" dur="1" fill="hold">
                                          <p:stCondLst>
                                            <p:cond delay="0"/>
                                          </p:stCondLst>
                                        </p:cTn>
                                        <p:tgtEl>
                                          <p:spTgt spid="3">
                                            <p:txEl>
                                              <p:pRg st="18" end="18"/>
                                            </p:txEl>
                                          </p:spTgt>
                                        </p:tgtEl>
                                        <p:attrNameLst>
                                          <p:attrName>style.visibility</p:attrName>
                                        </p:attrNameLst>
                                      </p:cBhvr>
                                      <p:to>
                                        <p:strVal val="visible"/>
                                      </p:to>
                                    </p:set>
                                    <p:animEffect transition="in" filter="wheel(1)">
                                      <p:cBhvr>
                                        <p:cTn id="60" dur="2000"/>
                                        <p:tgtEl>
                                          <p:spTgt spid="3">
                                            <p:txEl>
                                              <p:pRg st="18" end="18"/>
                                            </p:txEl>
                                          </p:spTgt>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3">
                                            <p:txEl>
                                              <p:pRg st="19" end="19"/>
                                            </p:txEl>
                                          </p:spTgt>
                                        </p:tgtEl>
                                        <p:attrNameLst>
                                          <p:attrName>style.visibility</p:attrName>
                                        </p:attrNameLst>
                                      </p:cBhvr>
                                      <p:to>
                                        <p:strVal val="visible"/>
                                      </p:to>
                                    </p:set>
                                    <p:animEffect transition="in" filter="wheel(1)">
                                      <p:cBhvr>
                                        <p:cTn id="63" dur="2000"/>
                                        <p:tgtEl>
                                          <p:spTgt spid="3">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Prediction</a:t>
            </a:r>
            <a:endParaRPr lang="en-GB" dirty="0"/>
          </a:p>
        </p:txBody>
      </p:sp>
      <p:sp>
        <p:nvSpPr>
          <p:cNvPr id="3" name="Content Placeholder 2"/>
          <p:cNvSpPr>
            <a:spLocks noGrp="1"/>
          </p:cNvSpPr>
          <p:nvPr>
            <p:ph idx="1"/>
          </p:nvPr>
        </p:nvSpPr>
        <p:spPr/>
        <p:txBody>
          <a:bodyPr/>
          <a:lstStyle/>
          <a:p>
            <a:r>
              <a:rPr lang="en-GB" dirty="0" smtClean="0"/>
              <a:t>If the result is high and we can explain a lot of the variation then we can predict.  If the variation is more complex then multiple regression maybe more appropriate.</a:t>
            </a:r>
          </a:p>
          <a:p>
            <a:r>
              <a:rPr lang="en-GB" dirty="0" smtClean="0"/>
              <a:t>Our gradient and intercept are estimates and therefore we need to place confidence limits to our prediction (NB Predictions of y should only be within limits of x) box 5.8</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142</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4035"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0"/>
            <a:ext cx="5107497" cy="6768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2683742"/>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D: </a:t>
            </a:r>
            <a:r>
              <a:rPr lang="en-GB" sz="2400" dirty="0" smtClean="0"/>
              <a:t>Flies and saturation deficit</a:t>
            </a:r>
            <a:endParaRPr lang="en-GB" sz="2400" dirty="0"/>
          </a:p>
        </p:txBody>
      </p:sp>
      <p:sp>
        <p:nvSpPr>
          <p:cNvPr id="3" name="Content Placeholder 2"/>
          <p:cNvSpPr>
            <a:spLocks noGrp="1"/>
          </p:cNvSpPr>
          <p:nvPr>
            <p:ph idx="1"/>
          </p:nvPr>
        </p:nvSpPr>
        <p:spPr>
          <a:xfrm>
            <a:off x="755576" y="2636912"/>
            <a:ext cx="7772400" cy="3816424"/>
          </a:xfrm>
        </p:spPr>
        <p:txBody>
          <a:bodyPr>
            <a:normAutofit fontScale="70000" lnSpcReduction="20000"/>
          </a:bodyPr>
          <a:lstStyle/>
          <a:p>
            <a:r>
              <a:rPr lang="en-GB" dirty="0" smtClean="0"/>
              <a:t>Refer to </a:t>
            </a:r>
            <a:r>
              <a:rPr lang="en-GB" dirty="0" err="1" smtClean="0"/>
              <a:t>handout</a:t>
            </a:r>
            <a:endParaRPr lang="en-GB" dirty="0" smtClean="0"/>
          </a:p>
          <a:p>
            <a:pPr lvl="1"/>
            <a:r>
              <a:rPr lang="en-GB" dirty="0"/>
              <a:t>B= </a:t>
            </a:r>
            <a:r>
              <a:rPr lang="en-GB" dirty="0" smtClean="0"/>
              <a:t>3.82</a:t>
            </a:r>
          </a:p>
          <a:p>
            <a:pPr lvl="1"/>
            <a:r>
              <a:rPr lang="en-GB" dirty="0" smtClean="0"/>
              <a:t>A= 16.6</a:t>
            </a:r>
          </a:p>
          <a:p>
            <a:pPr lvl="1"/>
            <a:r>
              <a:rPr lang="en-GB" dirty="0" smtClean="0"/>
              <a:t>Y and PLOT</a:t>
            </a:r>
          </a:p>
          <a:p>
            <a:pPr lvl="1"/>
            <a:r>
              <a:rPr lang="en-GB" dirty="0">
                <a:latin typeface="Calibri" pitchFamily="34" charset="0"/>
              </a:rPr>
              <a:t>SS Total </a:t>
            </a:r>
            <a:r>
              <a:rPr lang="en-GB" dirty="0" smtClean="0">
                <a:latin typeface="Calibri" pitchFamily="34" charset="0"/>
              </a:rPr>
              <a:t>49.069</a:t>
            </a:r>
            <a:endParaRPr lang="en-GB" dirty="0">
              <a:latin typeface="Calibri" pitchFamily="34" charset="0"/>
            </a:endParaRPr>
          </a:p>
          <a:p>
            <a:pPr lvl="1"/>
            <a:r>
              <a:rPr lang="en-GB" dirty="0">
                <a:latin typeface="Calibri" pitchFamily="34" charset="0"/>
              </a:rPr>
              <a:t>SS Regression </a:t>
            </a:r>
            <a:r>
              <a:rPr lang="en-GB" dirty="0" smtClean="0">
                <a:latin typeface="Calibri" pitchFamily="34" charset="0"/>
              </a:rPr>
              <a:t>48.185</a:t>
            </a:r>
            <a:endParaRPr lang="en-GB" dirty="0">
              <a:latin typeface="Calibri" pitchFamily="34" charset="0"/>
            </a:endParaRPr>
          </a:p>
          <a:p>
            <a:pPr lvl="1"/>
            <a:r>
              <a:rPr lang="en-GB" dirty="0">
                <a:latin typeface="Calibri" pitchFamily="34" charset="0"/>
              </a:rPr>
              <a:t>SS Residual </a:t>
            </a:r>
            <a:r>
              <a:rPr lang="en-GB" dirty="0" smtClean="0">
                <a:latin typeface="Calibri" pitchFamily="34" charset="0"/>
              </a:rPr>
              <a:t>0.884</a:t>
            </a:r>
            <a:endParaRPr lang="en-GB" dirty="0">
              <a:solidFill>
                <a:srgbClr val="FFC000"/>
              </a:solidFill>
              <a:latin typeface="Calibri" pitchFamily="34" charset="0"/>
            </a:endParaRPr>
          </a:p>
          <a:p>
            <a:pPr lvl="1"/>
            <a:r>
              <a:rPr lang="en-GB" dirty="0">
                <a:solidFill>
                  <a:srgbClr val="FFC000"/>
                </a:solidFill>
                <a:latin typeface="Calibri" pitchFamily="34" charset="0"/>
              </a:rPr>
              <a:t>F </a:t>
            </a:r>
            <a:r>
              <a:rPr lang="en-GB" dirty="0" smtClean="0">
                <a:solidFill>
                  <a:srgbClr val="FFC000"/>
                </a:solidFill>
                <a:latin typeface="Calibri" pitchFamily="34" charset="0"/>
              </a:rPr>
              <a:t>436.3</a:t>
            </a:r>
            <a:endParaRPr lang="en-GB" dirty="0">
              <a:solidFill>
                <a:srgbClr val="FFC000"/>
              </a:solidFill>
              <a:latin typeface="Calibri" pitchFamily="34" charset="0"/>
            </a:endParaRPr>
          </a:p>
          <a:p>
            <a:pPr lvl="1"/>
            <a:r>
              <a:rPr lang="en-GB" dirty="0">
                <a:solidFill>
                  <a:srgbClr val="FFC000"/>
                </a:solidFill>
                <a:latin typeface="Calibri" pitchFamily="34" charset="0"/>
              </a:rPr>
              <a:t>R </a:t>
            </a:r>
            <a:r>
              <a:rPr lang="en-GB" dirty="0" smtClean="0">
                <a:solidFill>
                  <a:srgbClr val="FFC000"/>
                </a:solidFill>
                <a:latin typeface="Calibri" pitchFamily="34" charset="0"/>
              </a:rPr>
              <a:t>0.982</a:t>
            </a:r>
            <a:endParaRPr lang="en-GB" dirty="0">
              <a:solidFill>
                <a:srgbClr val="FFC000"/>
              </a:solidFill>
              <a:latin typeface="Calibri" pitchFamily="34" charset="0"/>
            </a:endParaRPr>
          </a:p>
          <a:p>
            <a:pPr lvl="1"/>
            <a:r>
              <a:rPr lang="en-GB" dirty="0">
                <a:solidFill>
                  <a:srgbClr val="FFC000"/>
                </a:solidFill>
                <a:latin typeface="Calibri" pitchFamily="34" charset="0"/>
              </a:rPr>
              <a:t>R</a:t>
            </a:r>
            <a:r>
              <a:rPr lang="en-GB" baseline="30000" dirty="0">
                <a:solidFill>
                  <a:srgbClr val="FFC000"/>
                </a:solidFill>
                <a:latin typeface="Calibri" pitchFamily="34" charset="0"/>
              </a:rPr>
              <a:t>2</a:t>
            </a:r>
            <a:r>
              <a:rPr lang="en-GB" dirty="0">
                <a:solidFill>
                  <a:srgbClr val="FFC000"/>
                </a:solidFill>
                <a:latin typeface="Calibri" pitchFamily="34" charset="0"/>
              </a:rPr>
              <a:t> </a:t>
            </a:r>
            <a:r>
              <a:rPr lang="en-GB" dirty="0" smtClean="0">
                <a:solidFill>
                  <a:srgbClr val="FFC000"/>
                </a:solidFill>
                <a:latin typeface="Calibri" pitchFamily="34" charset="0"/>
              </a:rPr>
              <a:t>98.2%</a:t>
            </a:r>
            <a:endParaRPr lang="en-GB" dirty="0">
              <a:solidFill>
                <a:srgbClr val="FFC000"/>
              </a:solidFill>
              <a:latin typeface="Calibri" pitchFamily="34" charset="0"/>
            </a:endParaRPr>
          </a:p>
          <a:p>
            <a:pPr lvl="1"/>
            <a:r>
              <a:rPr lang="en-GB" dirty="0" smtClean="0">
                <a:latin typeface="Calibri" pitchFamily="34" charset="0"/>
              </a:rPr>
              <a:t>F1,8 </a:t>
            </a:r>
            <a:r>
              <a:rPr lang="en-GB" u="sng" dirty="0" smtClean="0">
                <a:solidFill>
                  <a:schemeClr val="accent1">
                    <a:lumMod val="60000"/>
                    <a:lumOff val="40000"/>
                  </a:schemeClr>
                </a:solidFill>
                <a:latin typeface="Calibri" pitchFamily="34" charset="0"/>
              </a:rPr>
              <a:t>5.32 </a:t>
            </a:r>
            <a:r>
              <a:rPr lang="en-GB" u="sng" dirty="0">
                <a:solidFill>
                  <a:schemeClr val="accent1">
                    <a:lumMod val="60000"/>
                    <a:lumOff val="40000"/>
                  </a:schemeClr>
                </a:solidFill>
                <a:latin typeface="Calibri" pitchFamily="34" charset="0"/>
              </a:rPr>
              <a:t>&amp; </a:t>
            </a:r>
            <a:r>
              <a:rPr lang="en-GB" u="sng" dirty="0" smtClean="0">
                <a:solidFill>
                  <a:schemeClr val="accent1">
                    <a:lumMod val="60000"/>
                    <a:lumOff val="40000"/>
                  </a:schemeClr>
                </a:solidFill>
                <a:latin typeface="Calibri" pitchFamily="34" charset="0"/>
              </a:rPr>
              <a:t>11.26 </a:t>
            </a:r>
            <a:r>
              <a:rPr lang="en-GB" dirty="0">
                <a:latin typeface="Calibri" pitchFamily="34" charset="0"/>
              </a:rPr>
              <a:t>Our calculated is higher </a:t>
            </a:r>
            <a:r>
              <a:rPr lang="en-GB" dirty="0" smtClean="0">
                <a:latin typeface="Calibri" pitchFamily="34" charset="0"/>
              </a:rPr>
              <a:t>(436.3) </a:t>
            </a:r>
            <a:r>
              <a:rPr lang="en-GB" dirty="0">
                <a:latin typeface="Calibri" pitchFamily="34" charset="0"/>
              </a:rPr>
              <a:t>therefore reject null. A significant amount of the variation in Y is accounted for by x</a:t>
            </a:r>
          </a:p>
          <a:p>
            <a:pPr lvl="1"/>
            <a:endParaRPr lang="en-GB" dirty="0"/>
          </a:p>
          <a:p>
            <a:endParaRPr lang="en-GB" dirty="0" smtClean="0"/>
          </a:p>
          <a:p>
            <a:pPr marL="68580" indent="0">
              <a:buNone/>
            </a:pP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144</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224048650"/>
              </p:ext>
            </p:extLst>
          </p:nvPr>
        </p:nvGraphicFramePr>
        <p:xfrm>
          <a:off x="914400" y="1784350"/>
          <a:ext cx="6912769" cy="651258"/>
        </p:xfrm>
        <a:graphic>
          <a:graphicData uri="http://schemas.openxmlformats.org/drawingml/2006/table">
            <a:tbl>
              <a:tblPr>
                <a:tableStyleId>{775DCB02-9BB8-47FD-8907-85C794F793BA}</a:tableStyleId>
              </a:tblPr>
              <a:tblGrid>
                <a:gridCol w="1556535">
                  <a:extLst>
                    <a:ext uri="{9D8B030D-6E8A-4147-A177-3AD203B41FA5}">
                      <a16:colId xmlns:a16="http://schemas.microsoft.com/office/drawing/2014/main" val="20000"/>
                    </a:ext>
                  </a:extLst>
                </a:gridCol>
                <a:gridCol w="1342285">
                  <a:extLst>
                    <a:ext uri="{9D8B030D-6E8A-4147-A177-3AD203B41FA5}">
                      <a16:colId xmlns:a16="http://schemas.microsoft.com/office/drawing/2014/main" val="20001"/>
                    </a:ext>
                  </a:extLst>
                </a:gridCol>
                <a:gridCol w="1458445">
                  <a:extLst>
                    <a:ext uri="{9D8B030D-6E8A-4147-A177-3AD203B41FA5}">
                      <a16:colId xmlns:a16="http://schemas.microsoft.com/office/drawing/2014/main" val="20002"/>
                    </a:ext>
                  </a:extLst>
                </a:gridCol>
                <a:gridCol w="1097059">
                  <a:extLst>
                    <a:ext uri="{9D8B030D-6E8A-4147-A177-3AD203B41FA5}">
                      <a16:colId xmlns:a16="http://schemas.microsoft.com/office/drawing/2014/main" val="20003"/>
                    </a:ext>
                  </a:extLst>
                </a:gridCol>
                <a:gridCol w="1458445">
                  <a:extLst>
                    <a:ext uri="{9D8B030D-6E8A-4147-A177-3AD203B41FA5}">
                      <a16:colId xmlns:a16="http://schemas.microsoft.com/office/drawing/2014/main" val="20004"/>
                    </a:ext>
                  </a:extLst>
                </a:gridCol>
              </a:tblGrid>
              <a:tr h="651258">
                <a:tc>
                  <a:txBody>
                    <a:bodyPr/>
                    <a:lstStyle/>
                    <a:p>
                      <a:pPr algn="ctr">
                        <a:spcAft>
                          <a:spcPts val="0"/>
                        </a:spcAft>
                      </a:pPr>
                      <a:r>
                        <a:rPr lang="en-GB" sz="1800" dirty="0"/>
                        <a:t>∑x </a:t>
                      </a:r>
                      <a:endParaRPr lang="en-GB" sz="1600" dirty="0"/>
                    </a:p>
                    <a:p>
                      <a:pPr algn="ctr">
                        <a:spcAft>
                          <a:spcPts val="0"/>
                        </a:spcAft>
                      </a:pPr>
                      <a:r>
                        <a:rPr lang="en-GB" sz="1800" dirty="0" smtClean="0">
                          <a:latin typeface="+mn-lt"/>
                          <a:ea typeface="+mn-ea"/>
                        </a:rPr>
                        <a:t>9.0</a:t>
                      </a:r>
                      <a:endParaRPr lang="en-GB" sz="1600" dirty="0">
                        <a:latin typeface="Times New Roman"/>
                        <a:ea typeface="Times New Roman"/>
                      </a:endParaRPr>
                    </a:p>
                  </a:txBody>
                  <a:tcPr marL="68580" marR="68580" marT="0" marB="0"/>
                </a:tc>
                <a:tc>
                  <a:txBody>
                    <a:bodyPr/>
                    <a:lstStyle/>
                    <a:p>
                      <a:pPr algn="ctr">
                        <a:spcAft>
                          <a:spcPts val="0"/>
                        </a:spcAft>
                      </a:pPr>
                      <a:r>
                        <a:rPr lang="en-GB" sz="1800" dirty="0"/>
                        <a:t>∑x</a:t>
                      </a:r>
                      <a:r>
                        <a:rPr lang="en-GB" sz="1800" baseline="30000" dirty="0"/>
                        <a:t>2</a:t>
                      </a:r>
                      <a:r>
                        <a:rPr lang="en-GB" sz="1800" dirty="0"/>
                        <a:t>  </a:t>
                      </a:r>
                      <a:endParaRPr lang="en-GB" sz="1600" dirty="0"/>
                    </a:p>
                    <a:p>
                      <a:pPr algn="ctr">
                        <a:spcAft>
                          <a:spcPts val="0"/>
                        </a:spcAft>
                      </a:pPr>
                      <a:r>
                        <a:rPr lang="en-GB" sz="1800" dirty="0" smtClean="0">
                          <a:latin typeface="+mn-lt"/>
                          <a:ea typeface="+mn-ea"/>
                        </a:rPr>
                        <a:t>11.4</a:t>
                      </a:r>
                      <a:endParaRPr lang="en-GB" sz="1600" dirty="0">
                        <a:latin typeface="Times New Roman"/>
                        <a:ea typeface="Times New Roman"/>
                      </a:endParaRPr>
                    </a:p>
                  </a:txBody>
                  <a:tcPr marL="68580" marR="68580" marT="0" marB="0"/>
                </a:tc>
                <a:tc>
                  <a:txBody>
                    <a:bodyPr/>
                    <a:lstStyle/>
                    <a:p>
                      <a:pPr algn="ctr">
                        <a:spcAft>
                          <a:spcPts val="0"/>
                        </a:spcAft>
                      </a:pPr>
                      <a:r>
                        <a:rPr lang="en-GB" sz="1800" dirty="0"/>
                        <a:t>∑y </a:t>
                      </a:r>
                      <a:endParaRPr lang="en-GB" sz="1600" dirty="0"/>
                    </a:p>
                    <a:p>
                      <a:pPr algn="ctr">
                        <a:spcAft>
                          <a:spcPts val="0"/>
                        </a:spcAft>
                      </a:pPr>
                      <a:r>
                        <a:rPr lang="en-GB" sz="1800" dirty="0" smtClean="0">
                          <a:latin typeface="+mn-lt"/>
                          <a:ea typeface="+mn-ea"/>
                        </a:rPr>
                        <a:t>199.9</a:t>
                      </a:r>
                      <a:endParaRPr lang="en-GB" sz="1600" dirty="0">
                        <a:latin typeface="Times New Roman"/>
                        <a:ea typeface="Times New Roman"/>
                      </a:endParaRPr>
                    </a:p>
                  </a:txBody>
                  <a:tcPr marL="68580" marR="68580" marT="0" marB="0"/>
                </a:tc>
                <a:tc>
                  <a:txBody>
                    <a:bodyPr/>
                    <a:lstStyle/>
                    <a:p>
                      <a:pPr algn="ctr">
                        <a:spcAft>
                          <a:spcPts val="0"/>
                        </a:spcAft>
                      </a:pPr>
                      <a:r>
                        <a:rPr lang="en-GB" sz="1800" dirty="0"/>
                        <a:t>∑y</a:t>
                      </a:r>
                      <a:r>
                        <a:rPr lang="en-GB" sz="1800" baseline="30000" dirty="0"/>
                        <a:t>2 </a:t>
                      </a:r>
                      <a:endParaRPr lang="en-GB" sz="1600" dirty="0"/>
                    </a:p>
                    <a:p>
                      <a:pPr algn="ctr">
                        <a:spcAft>
                          <a:spcPts val="0"/>
                        </a:spcAft>
                      </a:pPr>
                      <a:r>
                        <a:rPr lang="en-GB" sz="1800" dirty="0" smtClean="0">
                          <a:latin typeface="+mn-lt"/>
                          <a:ea typeface="+mn-ea"/>
                        </a:rPr>
                        <a:t>4045.07</a:t>
                      </a:r>
                      <a:endParaRPr lang="en-GB" sz="1600" dirty="0">
                        <a:latin typeface="Times New Roman"/>
                        <a:ea typeface="Times New Roman"/>
                      </a:endParaRPr>
                    </a:p>
                  </a:txBody>
                  <a:tcPr marL="68580" marR="68580" marT="0" marB="0"/>
                </a:tc>
                <a:tc>
                  <a:txBody>
                    <a:bodyPr/>
                    <a:lstStyle/>
                    <a:p>
                      <a:pPr algn="ctr">
                        <a:spcAft>
                          <a:spcPts val="0"/>
                        </a:spcAft>
                      </a:pPr>
                      <a:r>
                        <a:rPr lang="en-GB" sz="1800" dirty="0"/>
                        <a:t>∑</a:t>
                      </a:r>
                      <a:r>
                        <a:rPr lang="en-GB" sz="1800" dirty="0" err="1"/>
                        <a:t>xy</a:t>
                      </a:r>
                      <a:r>
                        <a:rPr lang="en-GB" sz="1800" dirty="0"/>
                        <a:t> </a:t>
                      </a:r>
                      <a:endParaRPr lang="en-GB" sz="1600" dirty="0"/>
                    </a:p>
                    <a:p>
                      <a:pPr algn="ctr">
                        <a:spcAft>
                          <a:spcPts val="0"/>
                        </a:spcAft>
                      </a:pPr>
                      <a:r>
                        <a:rPr lang="en-GB" sz="1800" dirty="0" smtClean="0">
                          <a:latin typeface="+mn-lt"/>
                          <a:ea typeface="+mn-ea"/>
                        </a:rPr>
                        <a:t>192.52</a:t>
                      </a:r>
                      <a:endParaRPr lang="en-GB" sz="1600" dirty="0">
                        <a:latin typeface="Times New Roman"/>
                        <a:ea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6150" name="Picture 6" descr="http://regional.org.au/au/esa/ws/contributed/4/finch2-1.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852936"/>
            <a:ext cx="3814759" cy="233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970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8" presetClass="emph" presetSubtype="0" fill="hold" grpId="1" nodeType="clickEffect">
                                  <p:stCondLst>
                                    <p:cond delay="0"/>
                                  </p:stCondLst>
                                  <p:childTnLst>
                                    <p:animRot by="21600000">
                                      <p:cBhvr>
                                        <p:cTn id="30" dur="2000" fill="hold"/>
                                        <p:tgtEl>
                                          <p:spTgt spid="3">
                                            <p:txEl>
                                              <p:pRg st="0" end="0"/>
                                            </p:txEl>
                                          </p:spTgt>
                                        </p:tgtEl>
                                        <p:attrNameLst>
                                          <p:attrName>r</p:attrName>
                                        </p:attrNameLst>
                                      </p:cBhvr>
                                    </p:animRot>
                                  </p:childTnLst>
                                </p:cTn>
                              </p:par>
                              <p:par>
                                <p:cTn id="31" presetID="8" presetClass="emph" presetSubtype="0" fill="hold" grpId="1" nodeType="withEffect">
                                  <p:stCondLst>
                                    <p:cond delay="0"/>
                                  </p:stCondLst>
                                  <p:childTnLst>
                                    <p:animRot by="21600000">
                                      <p:cBhvr>
                                        <p:cTn id="32" dur="2000" fill="hold"/>
                                        <p:tgtEl>
                                          <p:spTgt spid="3">
                                            <p:txEl>
                                              <p:pRg st="1" end="1"/>
                                            </p:txEl>
                                          </p:spTgt>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3">
                                            <p:txEl>
                                              <p:pRg st="2" end="2"/>
                                            </p:txEl>
                                          </p:spTgt>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3">
                                            <p:txEl>
                                              <p:pRg st="3" end="3"/>
                                            </p:txEl>
                                          </p:spTgt>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3">
                                            <p:txEl>
                                              <p:pRg st="4" end="4"/>
                                            </p:txEl>
                                          </p:spTgt>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3">
                                            <p:txEl>
                                              <p:pRg st="5" end="5"/>
                                            </p:txEl>
                                          </p:spTgt>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3">
                                            <p:txEl>
                                              <p:pRg st="6" end="6"/>
                                            </p:txEl>
                                          </p:spTgt>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3">
                                            <p:txEl>
                                              <p:pRg st="7" end="7"/>
                                            </p:txEl>
                                          </p:spTgt>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3">
                                            <p:txEl>
                                              <p:pRg st="8" end="8"/>
                                            </p:txEl>
                                          </p:spTgt>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3">
                                            <p:txEl>
                                              <p:pRg st="9" end="9"/>
                                            </p:txEl>
                                          </p:spTgt>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3">
                                            <p:txEl>
                                              <p:pRg st="10" end="1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build="p"/>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Regression on excel</a:t>
            </a:r>
            <a:endParaRPr lang="en-GB" dirty="0"/>
          </a:p>
        </p:txBody>
      </p:sp>
      <p:sp>
        <p:nvSpPr>
          <p:cNvPr id="3" name="Content Placeholder 2"/>
          <p:cNvSpPr>
            <a:spLocks noGrp="1"/>
          </p:cNvSpPr>
          <p:nvPr>
            <p:ph idx="1"/>
          </p:nvPr>
        </p:nvSpPr>
        <p:spPr/>
        <p:txBody>
          <a:bodyPr/>
          <a:lstStyle/>
          <a:p>
            <a:r>
              <a:rPr lang="en-GB" dirty="0" smtClean="0">
                <a:hlinkClick r:id="rId2"/>
              </a:rPr>
              <a:t>Linear regression on Excel </a:t>
            </a:r>
            <a:endParaRPr lang="en-GB" dirty="0" smtClean="0"/>
          </a:p>
          <a:p>
            <a:r>
              <a:rPr lang="en-GB" dirty="0" smtClean="0">
                <a:hlinkClick r:id="rId3"/>
              </a:rPr>
              <a:t>Another example</a:t>
            </a:r>
            <a:endParaRPr lang="en-GB" dirty="0" smtClean="0"/>
          </a:p>
          <a:p>
            <a:r>
              <a:rPr lang="en-GB" dirty="0" smtClean="0">
                <a:hlinkClick r:id="rId4"/>
              </a:rPr>
              <a:t>and another</a:t>
            </a:r>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145</a:t>
            </a:fld>
            <a:endParaRPr lang="en-GB"/>
          </a:p>
        </p:txBody>
      </p:sp>
    </p:spTree>
    <p:extLst>
      <p:ext uri="{BB962C8B-B14F-4D97-AF65-F5344CB8AC3E}">
        <p14:creationId xmlns:p14="http://schemas.microsoft.com/office/powerpoint/2010/main" val="327336149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Interpretation</a:t>
            </a:r>
            <a:endParaRPr lang="en-GB" dirty="0"/>
          </a:p>
        </p:txBody>
      </p:sp>
      <p:sp>
        <p:nvSpPr>
          <p:cNvPr id="3" name="Content Placeholder 2"/>
          <p:cNvSpPr>
            <a:spLocks noGrp="1"/>
          </p:cNvSpPr>
          <p:nvPr>
            <p:ph idx="1"/>
          </p:nvPr>
        </p:nvSpPr>
        <p:spPr/>
        <p:txBody>
          <a:bodyPr/>
          <a:lstStyle/>
          <a:p>
            <a:r>
              <a:rPr lang="en-GB" dirty="0" smtClean="0"/>
              <a:t>Martin &amp; Bateson (1993:142-145) (Measuring behaviour)</a:t>
            </a:r>
          </a:p>
          <a:p>
            <a:r>
              <a:rPr lang="en-GB" dirty="0" smtClean="0"/>
              <a:t>A small correlation can be statistically significant. Sample size is important</a:t>
            </a:r>
          </a:p>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146</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221017578"/>
              </p:ext>
            </p:extLst>
          </p:nvPr>
        </p:nvGraphicFramePr>
        <p:xfrm>
          <a:off x="1187624" y="4005064"/>
          <a:ext cx="6624736" cy="2225040"/>
        </p:xfrm>
        <a:graphic>
          <a:graphicData uri="http://schemas.openxmlformats.org/drawingml/2006/table">
            <a:tbl>
              <a:tblPr firstRow="1" bandRow="1">
                <a:tableStyleId>{5C22544A-7EE6-4342-B048-85BDC9FD1C3A}</a:tableStyleId>
              </a:tblPr>
              <a:tblGrid>
                <a:gridCol w="1252058">
                  <a:extLst>
                    <a:ext uri="{9D8B030D-6E8A-4147-A177-3AD203B41FA5}">
                      <a16:colId xmlns:a16="http://schemas.microsoft.com/office/drawing/2014/main" val="20000"/>
                    </a:ext>
                  </a:extLst>
                </a:gridCol>
                <a:gridCol w="5372678">
                  <a:extLst>
                    <a:ext uri="{9D8B030D-6E8A-4147-A177-3AD203B41FA5}">
                      <a16:colId xmlns:a16="http://schemas.microsoft.com/office/drawing/2014/main" val="20001"/>
                    </a:ext>
                  </a:extLst>
                </a:gridCol>
              </a:tblGrid>
              <a:tr h="370840">
                <a:tc>
                  <a:txBody>
                    <a:bodyPr/>
                    <a:lstStyle/>
                    <a:p>
                      <a:r>
                        <a:rPr lang="en-GB" dirty="0" smtClean="0"/>
                        <a:t>Value of r</a:t>
                      </a:r>
                      <a:endParaRPr lang="en-GB" dirty="0"/>
                    </a:p>
                  </a:txBody>
                  <a:tcPr/>
                </a:tc>
                <a:tc>
                  <a:txBody>
                    <a:bodyPr/>
                    <a:lstStyle/>
                    <a:p>
                      <a:r>
                        <a:rPr lang="en-GB" dirty="0" smtClean="0"/>
                        <a:t>Informal</a:t>
                      </a:r>
                      <a:r>
                        <a:rPr lang="en-GB" baseline="0" dirty="0" smtClean="0"/>
                        <a:t> interpretation</a:t>
                      </a:r>
                      <a:endParaRPr lang="en-GB" dirty="0"/>
                    </a:p>
                  </a:txBody>
                  <a:tcPr/>
                </a:tc>
                <a:extLst>
                  <a:ext uri="{0D108BD9-81ED-4DB2-BD59-A6C34878D82A}">
                    <a16:rowId xmlns:a16="http://schemas.microsoft.com/office/drawing/2014/main" val="10000"/>
                  </a:ext>
                </a:extLst>
              </a:tr>
              <a:tr h="370840">
                <a:tc>
                  <a:txBody>
                    <a:bodyPr/>
                    <a:lstStyle/>
                    <a:p>
                      <a:r>
                        <a:rPr lang="en-GB" dirty="0" smtClean="0"/>
                        <a:t>&lt;0.2</a:t>
                      </a:r>
                      <a:endParaRPr lang="en-GB" dirty="0"/>
                    </a:p>
                  </a:txBody>
                  <a:tcPr/>
                </a:tc>
                <a:tc>
                  <a:txBody>
                    <a:bodyPr/>
                    <a:lstStyle/>
                    <a:p>
                      <a:r>
                        <a:rPr lang="en-GB" dirty="0" smtClean="0"/>
                        <a:t>Slight; almost negligible</a:t>
                      </a:r>
                      <a:r>
                        <a:rPr lang="en-GB" baseline="0" dirty="0" smtClean="0"/>
                        <a:t> relationship</a:t>
                      </a:r>
                      <a:endParaRPr lang="en-GB" dirty="0"/>
                    </a:p>
                  </a:txBody>
                  <a:tcPr/>
                </a:tc>
                <a:extLst>
                  <a:ext uri="{0D108BD9-81ED-4DB2-BD59-A6C34878D82A}">
                    <a16:rowId xmlns:a16="http://schemas.microsoft.com/office/drawing/2014/main" val="10001"/>
                  </a:ext>
                </a:extLst>
              </a:tr>
              <a:tr h="370840">
                <a:tc>
                  <a:txBody>
                    <a:bodyPr/>
                    <a:lstStyle/>
                    <a:p>
                      <a:r>
                        <a:rPr lang="en-GB" dirty="0" smtClean="0"/>
                        <a:t>0.2-0.4</a:t>
                      </a:r>
                      <a:endParaRPr lang="en-GB" dirty="0"/>
                    </a:p>
                  </a:txBody>
                  <a:tcPr/>
                </a:tc>
                <a:tc>
                  <a:txBody>
                    <a:bodyPr/>
                    <a:lstStyle/>
                    <a:p>
                      <a:r>
                        <a:rPr lang="en-GB" dirty="0" smtClean="0"/>
                        <a:t>Low correlation;</a:t>
                      </a:r>
                      <a:r>
                        <a:rPr lang="en-GB" baseline="0" dirty="0" smtClean="0"/>
                        <a:t> definite but small</a:t>
                      </a:r>
                      <a:endParaRPr lang="en-GB" dirty="0"/>
                    </a:p>
                  </a:txBody>
                  <a:tcPr/>
                </a:tc>
                <a:extLst>
                  <a:ext uri="{0D108BD9-81ED-4DB2-BD59-A6C34878D82A}">
                    <a16:rowId xmlns:a16="http://schemas.microsoft.com/office/drawing/2014/main" val="10002"/>
                  </a:ext>
                </a:extLst>
              </a:tr>
              <a:tr h="370840">
                <a:tc>
                  <a:txBody>
                    <a:bodyPr/>
                    <a:lstStyle/>
                    <a:p>
                      <a:r>
                        <a:rPr lang="en-GB" dirty="0" smtClean="0"/>
                        <a:t>0.4-0.7</a:t>
                      </a:r>
                      <a:endParaRPr lang="en-GB" dirty="0"/>
                    </a:p>
                  </a:txBody>
                  <a:tcPr/>
                </a:tc>
                <a:tc>
                  <a:txBody>
                    <a:bodyPr/>
                    <a:lstStyle/>
                    <a:p>
                      <a:r>
                        <a:rPr lang="en-GB" dirty="0" smtClean="0"/>
                        <a:t>Moderate;</a:t>
                      </a:r>
                      <a:r>
                        <a:rPr lang="en-GB" baseline="0" dirty="0" smtClean="0"/>
                        <a:t> substantial relationship</a:t>
                      </a:r>
                      <a:endParaRPr lang="en-GB" dirty="0" smtClean="0"/>
                    </a:p>
                  </a:txBody>
                  <a:tcPr/>
                </a:tc>
                <a:extLst>
                  <a:ext uri="{0D108BD9-81ED-4DB2-BD59-A6C34878D82A}">
                    <a16:rowId xmlns:a16="http://schemas.microsoft.com/office/drawing/2014/main" val="10003"/>
                  </a:ext>
                </a:extLst>
              </a:tr>
              <a:tr h="370840">
                <a:tc>
                  <a:txBody>
                    <a:bodyPr/>
                    <a:lstStyle/>
                    <a:p>
                      <a:r>
                        <a:rPr lang="en-GB" dirty="0" smtClean="0"/>
                        <a:t>0.7-0.9</a:t>
                      </a:r>
                      <a:endParaRPr lang="en-GB" dirty="0"/>
                    </a:p>
                  </a:txBody>
                  <a:tcPr/>
                </a:tc>
                <a:tc>
                  <a:txBody>
                    <a:bodyPr/>
                    <a:lstStyle/>
                    <a:p>
                      <a:r>
                        <a:rPr lang="en-GB" dirty="0" smtClean="0"/>
                        <a:t>High correlation; marked relationship</a:t>
                      </a:r>
                    </a:p>
                  </a:txBody>
                  <a:tcPr/>
                </a:tc>
                <a:extLst>
                  <a:ext uri="{0D108BD9-81ED-4DB2-BD59-A6C34878D82A}">
                    <a16:rowId xmlns:a16="http://schemas.microsoft.com/office/drawing/2014/main" val="10004"/>
                  </a:ext>
                </a:extLst>
              </a:tr>
              <a:tr h="370840">
                <a:tc>
                  <a:txBody>
                    <a:bodyPr/>
                    <a:lstStyle/>
                    <a:p>
                      <a:r>
                        <a:rPr lang="en-GB" dirty="0" smtClean="0"/>
                        <a:t>0.9-1.0</a:t>
                      </a:r>
                      <a:endParaRPr lang="en-GB" dirty="0"/>
                    </a:p>
                  </a:txBody>
                  <a:tcPr/>
                </a:tc>
                <a:tc>
                  <a:txBody>
                    <a:bodyPr/>
                    <a:lstStyle/>
                    <a:p>
                      <a:r>
                        <a:rPr lang="en-GB" dirty="0" smtClean="0"/>
                        <a:t>Very high correlation; very dependable relationship</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846169337"/>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Frequency data analysis</a:t>
            </a:r>
            <a:br>
              <a:rPr lang="en-GB" dirty="0" smtClean="0"/>
            </a:br>
            <a:endParaRPr lang="en-GB" dirty="0"/>
          </a:p>
        </p:txBody>
      </p:sp>
      <p:sp>
        <p:nvSpPr>
          <p:cNvPr id="3" name="Subtitle 2"/>
          <p:cNvSpPr>
            <a:spLocks noGrp="1"/>
          </p:cNvSpPr>
          <p:nvPr>
            <p:ph type="subTitle" idx="1"/>
          </p:nvPr>
        </p:nvSpPr>
        <p:spPr/>
        <p:txBody>
          <a:bodyPr/>
          <a:lstStyle/>
          <a:p>
            <a:r>
              <a:rPr lang="en-GB" dirty="0" smtClean="0"/>
              <a:t>The case for Chi Square</a:t>
            </a:r>
            <a:endParaRPr lang="en-GB" dirty="0"/>
          </a:p>
        </p:txBody>
      </p:sp>
      <p:sp>
        <p:nvSpPr>
          <p:cNvPr id="4" name="Slide Number Placeholder 3"/>
          <p:cNvSpPr>
            <a:spLocks noGrp="1"/>
          </p:cNvSpPr>
          <p:nvPr>
            <p:ph type="sldNum" sz="quarter" idx="12"/>
          </p:nvPr>
        </p:nvSpPr>
        <p:spPr/>
        <p:txBody>
          <a:bodyPr/>
          <a:lstStyle/>
          <a:p>
            <a:fld id="{F68B04FD-499B-4738-9C54-1E93C7484C36}" type="slidenum">
              <a:rPr lang="en-GB" smtClean="0"/>
              <a:pPr/>
              <a:t>147</a:t>
            </a:fld>
            <a:endParaRPr lang="en-GB"/>
          </a:p>
        </p:txBody>
      </p:sp>
      <p:pic>
        <p:nvPicPr>
          <p:cNvPr id="5" name="Picture 4"/>
          <p:cNvPicPr>
            <a:picLocks noChangeAspect="1"/>
          </p:cNvPicPr>
          <p:nvPr/>
        </p:nvPicPr>
        <p:blipFill>
          <a:blip r:embed="rId2"/>
          <a:stretch>
            <a:fillRect/>
          </a:stretch>
        </p:blipFill>
        <p:spPr>
          <a:xfrm>
            <a:off x="4076700" y="166364"/>
            <a:ext cx="4762500" cy="3276600"/>
          </a:xfrm>
          <a:prstGeom prst="rect">
            <a:avLst/>
          </a:prstGeom>
        </p:spPr>
      </p:pic>
    </p:spTree>
    <p:extLst>
      <p:ext uri="{BB962C8B-B14F-4D97-AF65-F5344CB8AC3E}">
        <p14:creationId xmlns:p14="http://schemas.microsoft.com/office/powerpoint/2010/main" val="476687183"/>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dirty="0" smtClean="0"/>
              <a:t>We have analysed ordinal data but what about nominal?</a:t>
            </a:r>
          </a:p>
          <a:p>
            <a:r>
              <a:rPr lang="en-GB" dirty="0" smtClean="0"/>
              <a:t>Very common and hence this is a widely applied test</a:t>
            </a:r>
          </a:p>
          <a:p>
            <a:r>
              <a:rPr lang="en-GB" dirty="0" smtClean="0"/>
              <a:t>2 types of frequency analysis</a:t>
            </a:r>
          </a:p>
          <a:p>
            <a:pPr lvl="1"/>
            <a:r>
              <a:rPr lang="en-GB" dirty="0" smtClean="0"/>
              <a:t>Tests of association</a:t>
            </a:r>
          </a:p>
          <a:p>
            <a:pPr lvl="1"/>
            <a:r>
              <a:rPr lang="en-GB" dirty="0" smtClean="0"/>
              <a:t>Tests of goodness of fit</a:t>
            </a:r>
          </a:p>
          <a:p>
            <a:r>
              <a:rPr lang="en-GB" dirty="0" smtClean="0"/>
              <a:t>Are we testing a measured FD against a ‘theoretical distribution’?</a:t>
            </a:r>
          </a:p>
          <a:p>
            <a:pPr>
              <a:buNone/>
            </a:pPr>
            <a:endParaRPr lang="en-GB" dirty="0"/>
          </a:p>
        </p:txBody>
      </p:sp>
      <p:sp>
        <p:nvSpPr>
          <p:cNvPr id="4" name="Slide Number Placeholder 3"/>
          <p:cNvSpPr>
            <a:spLocks noGrp="1"/>
          </p:cNvSpPr>
          <p:nvPr>
            <p:ph type="sldNum" sz="quarter" idx="12"/>
          </p:nvPr>
        </p:nvSpPr>
        <p:spPr/>
        <p:txBody>
          <a:bodyPr/>
          <a:lstStyle/>
          <a:p>
            <a:fld id="{F68B04FD-499B-4738-9C54-1E93C7484C36}" type="slidenum">
              <a:rPr lang="en-GB" smtClean="0"/>
              <a:pPr/>
              <a:t>148</a:t>
            </a:fld>
            <a:endParaRPr lang="en-GB"/>
          </a:p>
        </p:txBody>
      </p:sp>
    </p:spTree>
    <p:extLst>
      <p:ext uri="{BB962C8B-B14F-4D97-AF65-F5344CB8AC3E}">
        <p14:creationId xmlns:p14="http://schemas.microsoft.com/office/powerpoint/2010/main" val="4078468494"/>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 Square</a:t>
            </a:r>
            <a:endParaRPr lang="en-GB" dirty="0"/>
          </a:p>
        </p:txBody>
      </p:sp>
      <p:sp>
        <p:nvSpPr>
          <p:cNvPr id="3" name="Content Placeholder 2"/>
          <p:cNvSpPr>
            <a:spLocks noGrp="1"/>
          </p:cNvSpPr>
          <p:nvPr>
            <p:ph idx="1"/>
          </p:nvPr>
        </p:nvSpPr>
        <p:spPr>
          <a:xfrm>
            <a:off x="611560" y="1484784"/>
            <a:ext cx="4104456" cy="4572000"/>
          </a:xfrm>
        </p:spPr>
        <p:txBody>
          <a:bodyPr>
            <a:normAutofit fontScale="70000" lnSpcReduction="20000"/>
          </a:bodyPr>
          <a:lstStyle/>
          <a:p>
            <a:pPr lvl="1"/>
            <a:r>
              <a:rPr lang="en-GB" dirty="0" smtClean="0"/>
              <a:t>The frequency we </a:t>
            </a:r>
            <a:r>
              <a:rPr lang="en-GB" dirty="0" smtClean="0">
                <a:solidFill>
                  <a:srgbClr val="FFFF00"/>
                </a:solidFill>
              </a:rPr>
              <a:t>observed</a:t>
            </a:r>
            <a:r>
              <a:rPr lang="en-GB" dirty="0" smtClean="0"/>
              <a:t> is compared to what we would</a:t>
            </a:r>
            <a:r>
              <a:rPr lang="en-GB" dirty="0" smtClean="0">
                <a:solidFill>
                  <a:srgbClr val="FFFF00"/>
                </a:solidFill>
              </a:rPr>
              <a:t> expect </a:t>
            </a:r>
            <a:r>
              <a:rPr lang="en-GB" dirty="0" smtClean="0"/>
              <a:t>on the basis of a null hypothesis</a:t>
            </a:r>
          </a:p>
          <a:p>
            <a:pPr lvl="1"/>
            <a:r>
              <a:rPr lang="en-GB" dirty="0" smtClean="0"/>
              <a:t>If the difference between O and E is big then the calculated will exceed the tabulated/critical value and we can reject null</a:t>
            </a:r>
          </a:p>
          <a:p>
            <a:pPr lvl="1"/>
            <a:r>
              <a:rPr lang="en-GB" dirty="0" smtClean="0"/>
              <a:t>Video 12mins (Paul Andersen, 2012) </a:t>
            </a:r>
            <a:r>
              <a:rPr lang="en-GB" i="1" dirty="0" smtClean="0">
                <a:solidFill>
                  <a:srgbClr val="FFFF00"/>
                </a:solidFill>
              </a:rPr>
              <a:t>Stop the video after the heads /tails example and do the same test in class.</a:t>
            </a:r>
          </a:p>
          <a:p>
            <a:pPr lvl="2"/>
            <a:r>
              <a:rPr lang="en-GB" dirty="0" smtClean="0">
                <a:hlinkClick r:id="rId2"/>
              </a:rPr>
              <a:t>Chi square</a:t>
            </a:r>
            <a:endParaRPr lang="en-GB" dirty="0" smtClean="0"/>
          </a:p>
          <a:p>
            <a:pPr lvl="2"/>
            <a:endParaRPr lang="en-GB" dirty="0"/>
          </a:p>
          <a:p>
            <a:pPr lvl="2"/>
            <a:r>
              <a:rPr lang="en-GB" dirty="0" smtClean="0"/>
              <a:t>P.S. how to get the symbol in word 03c7 Alt x </a:t>
            </a:r>
          </a:p>
          <a:p>
            <a:pPr lvl="2"/>
            <a:r>
              <a:rPr lang="en-GB" sz="5100" dirty="0">
                <a:solidFill>
                  <a:srgbClr val="FF0000"/>
                </a:solidFill>
              </a:rPr>
              <a:t>χ</a:t>
            </a:r>
            <a:r>
              <a:rPr lang="en-GB" sz="5100" baseline="30000" dirty="0">
                <a:solidFill>
                  <a:srgbClr val="FF0000"/>
                </a:solidFill>
              </a:rPr>
              <a:t>2</a:t>
            </a:r>
            <a:endParaRPr lang="en-GB" sz="5100" dirty="0" smtClean="0">
              <a:solidFill>
                <a:srgbClr val="FF0000"/>
              </a:solidFill>
            </a:endParaRPr>
          </a:p>
          <a:p>
            <a:endParaRPr lang="en-GB" dirty="0"/>
          </a:p>
        </p:txBody>
      </p:sp>
      <p:sp>
        <p:nvSpPr>
          <p:cNvPr id="5" name="Rectangle 4"/>
          <p:cNvSpPr/>
          <p:nvPr/>
        </p:nvSpPr>
        <p:spPr>
          <a:xfrm>
            <a:off x="4932040" y="2132856"/>
            <a:ext cx="3888432" cy="288032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8" name="Picture 4" descr="http://2.bp.blogspot.com/-KfE3Qc-rzfU/TdDWXNXDKDI/AAAAAAAABOw/B_PlwX8ottU/s320/maths%2B-%2Bchi-square%2Bformula.gif"/>
          <p:cNvPicPr>
            <a:picLocks noChangeAspect="1" noChangeArrowheads="1"/>
          </p:cNvPicPr>
          <p:nvPr/>
        </p:nvPicPr>
        <p:blipFill>
          <a:blip r:embed="rId3"/>
          <a:srcRect/>
          <a:stretch>
            <a:fillRect/>
          </a:stretch>
        </p:blipFill>
        <p:spPr bwMode="auto">
          <a:xfrm>
            <a:off x="5364089" y="2389685"/>
            <a:ext cx="3008872" cy="2335459"/>
          </a:xfrm>
          <a:prstGeom prst="rect">
            <a:avLst/>
          </a:prstGeom>
          <a:noFill/>
        </p:spPr>
      </p:pic>
      <p:sp>
        <p:nvSpPr>
          <p:cNvPr id="7" name="Slide Number Placeholder 6"/>
          <p:cNvSpPr>
            <a:spLocks noGrp="1"/>
          </p:cNvSpPr>
          <p:nvPr>
            <p:ph type="sldNum" sz="quarter" idx="12"/>
          </p:nvPr>
        </p:nvSpPr>
        <p:spPr/>
        <p:txBody>
          <a:bodyPr/>
          <a:lstStyle/>
          <a:p>
            <a:fld id="{F68B04FD-499B-4738-9C54-1E93C7484C36}" type="slidenum">
              <a:rPr lang="en-GB" smtClean="0"/>
              <a:pPr/>
              <a:t>149</a:t>
            </a:fld>
            <a:endParaRPr lang="en-GB"/>
          </a:p>
        </p:txBody>
      </p:sp>
    </p:spTree>
    <p:extLst>
      <p:ext uri="{BB962C8B-B14F-4D97-AF65-F5344CB8AC3E}">
        <p14:creationId xmlns:p14="http://schemas.microsoft.com/office/powerpoint/2010/main" val="1854898985"/>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99612"/>
            <a:ext cx="6377940" cy="1293028"/>
          </a:xfrm>
        </p:spPr>
        <p:txBody>
          <a:bodyPr/>
          <a:lstStyle/>
          <a:p>
            <a:r>
              <a:rPr lang="en-GB" dirty="0" smtClean="0"/>
              <a:t>Another Dice example</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a:xfrm>
            <a:off x="7166610" y="345752"/>
            <a:ext cx="1977390" cy="365125"/>
          </a:xfrm>
        </p:spPr>
        <p:txBody>
          <a:bodyPr/>
          <a:lstStyle/>
          <a:p>
            <a:pPr>
              <a:defRPr/>
            </a:pPr>
            <a:fld id="{AB9E1835-078E-40A1-8C6A-BF8B97D44ABA}" type="slidenum">
              <a:rPr lang="en-GB" smtClean="0"/>
              <a:pPr>
                <a:defRPr/>
              </a:pPr>
              <a:t>150</a:t>
            </a:fld>
            <a:endParaRPr lang="en-GB" dirty="0"/>
          </a:p>
        </p:txBody>
      </p:sp>
      <p:pic>
        <p:nvPicPr>
          <p:cNvPr id="6" name="Picture 5"/>
          <p:cNvPicPr>
            <a:picLocks noChangeAspect="1"/>
          </p:cNvPicPr>
          <p:nvPr/>
        </p:nvPicPr>
        <p:blipFill>
          <a:blip r:embed="rId3"/>
          <a:stretch>
            <a:fillRect/>
          </a:stretch>
        </p:blipFill>
        <p:spPr>
          <a:xfrm>
            <a:off x="594360" y="2057401"/>
            <a:ext cx="7973192" cy="4395935"/>
          </a:xfrm>
          <a:prstGeom prst="rect">
            <a:avLst/>
          </a:prstGeom>
        </p:spPr>
      </p:pic>
      <p:sp>
        <p:nvSpPr>
          <p:cNvPr id="7" name="TextBox 6"/>
          <p:cNvSpPr txBox="1"/>
          <p:nvPr/>
        </p:nvSpPr>
        <p:spPr>
          <a:xfrm>
            <a:off x="3851920" y="6590495"/>
            <a:ext cx="5184576" cy="276999"/>
          </a:xfrm>
          <a:prstGeom prst="rect">
            <a:avLst/>
          </a:prstGeom>
          <a:noFill/>
        </p:spPr>
        <p:txBody>
          <a:bodyPr wrap="square" rtlCol="0">
            <a:spAutoFit/>
          </a:bodyPr>
          <a:lstStyle/>
          <a:p>
            <a:r>
              <a:rPr lang="en-GB" sz="1200" dirty="0" smtClean="0"/>
              <a:t>Source: https</a:t>
            </a:r>
            <a:r>
              <a:rPr lang="en-GB" sz="1200" dirty="0"/>
              <a:t>://www.youtube.com/watch?v=SvKv375sacA</a:t>
            </a:r>
          </a:p>
        </p:txBody>
      </p:sp>
      <p:pic>
        <p:nvPicPr>
          <p:cNvPr id="8" name="Picture 7"/>
          <p:cNvPicPr>
            <a:picLocks noChangeAspect="1"/>
          </p:cNvPicPr>
          <p:nvPr/>
        </p:nvPicPr>
        <p:blipFill>
          <a:blip r:embed="rId4"/>
          <a:stretch>
            <a:fillRect/>
          </a:stretch>
        </p:blipFill>
        <p:spPr>
          <a:xfrm>
            <a:off x="115779" y="1392640"/>
            <a:ext cx="8702867" cy="5060696"/>
          </a:xfrm>
          <a:prstGeom prst="rect">
            <a:avLst/>
          </a:prstGeom>
        </p:spPr>
      </p:pic>
      <p:pic>
        <p:nvPicPr>
          <p:cNvPr id="9" name="Picture 8"/>
          <p:cNvPicPr>
            <a:picLocks noChangeAspect="1"/>
          </p:cNvPicPr>
          <p:nvPr/>
        </p:nvPicPr>
        <p:blipFill>
          <a:blip r:embed="rId5"/>
          <a:stretch>
            <a:fillRect/>
          </a:stretch>
        </p:blipFill>
        <p:spPr>
          <a:xfrm>
            <a:off x="236632" y="1322143"/>
            <a:ext cx="8582014" cy="5268352"/>
          </a:xfrm>
          <a:prstGeom prst="rect">
            <a:avLst/>
          </a:prstGeom>
        </p:spPr>
      </p:pic>
      <p:sp>
        <p:nvSpPr>
          <p:cNvPr id="5" name="Footer Placeholder 4"/>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339238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82951"/>
            <a:ext cx="6377940" cy="1293028"/>
          </a:xfrm>
        </p:spPr>
        <p:txBody>
          <a:bodyPr/>
          <a:lstStyle/>
          <a:p>
            <a:r>
              <a:rPr lang="en-GB" dirty="0" smtClean="0"/>
              <a:t>Example 2</a:t>
            </a:r>
            <a:endParaRPr lang="en-GB" dirty="0"/>
          </a:p>
        </p:txBody>
      </p:sp>
      <p:sp>
        <p:nvSpPr>
          <p:cNvPr id="3" name="Content Placeholder 2"/>
          <p:cNvSpPr>
            <a:spLocks noGrp="1"/>
          </p:cNvSpPr>
          <p:nvPr>
            <p:ph idx="1"/>
          </p:nvPr>
        </p:nvSpPr>
        <p:spPr>
          <a:xfrm>
            <a:off x="720762" y="1410887"/>
            <a:ext cx="7772400" cy="4572000"/>
          </a:xfrm>
        </p:spPr>
        <p:txBody>
          <a:bodyPr>
            <a:normAutofit/>
          </a:bodyPr>
          <a:lstStyle/>
          <a:p>
            <a:r>
              <a:rPr lang="en-GB" sz="2400" dirty="0" smtClean="0"/>
              <a:t>Public access agreements between local authorities and landowners</a:t>
            </a:r>
          </a:p>
          <a:p>
            <a:r>
              <a:rPr lang="en-GB" sz="2400" dirty="0" smtClean="0"/>
              <a:t>Is an access agreement independent of authority?</a:t>
            </a:r>
          </a:p>
          <a:p>
            <a:r>
              <a:rPr lang="en-GB" sz="2400" dirty="0" smtClean="0"/>
              <a:t>2 variables recorded access agreements present and type of LA (Extract below)</a:t>
            </a:r>
          </a:p>
          <a:p>
            <a:pPr marL="68580" indent="0">
              <a:buNone/>
            </a:pPr>
            <a:endParaRPr lang="en-GB" sz="2400" dirty="0" smtClean="0"/>
          </a:p>
          <a:p>
            <a:endParaRPr lang="en-GB" sz="2400" dirty="0"/>
          </a:p>
        </p:txBody>
      </p:sp>
      <p:sp>
        <p:nvSpPr>
          <p:cNvPr id="5" name="Slide Number Placeholder 4"/>
          <p:cNvSpPr>
            <a:spLocks noGrp="1"/>
          </p:cNvSpPr>
          <p:nvPr>
            <p:ph type="sldNum" sz="quarter" idx="12"/>
          </p:nvPr>
        </p:nvSpPr>
        <p:spPr/>
        <p:txBody>
          <a:bodyPr/>
          <a:lstStyle/>
          <a:p>
            <a:fld id="{F68B04FD-499B-4738-9C54-1E93C7484C36}" type="slidenum">
              <a:rPr lang="en-GB" smtClean="0"/>
              <a:pPr/>
              <a:t>151</a:t>
            </a:fld>
            <a:endParaRPr lang="en-GB"/>
          </a:p>
        </p:txBody>
      </p:sp>
      <p:graphicFrame>
        <p:nvGraphicFramePr>
          <p:cNvPr id="4" name="Table 3"/>
          <p:cNvGraphicFramePr>
            <a:graphicFrameLocks noGrp="1"/>
          </p:cNvGraphicFramePr>
          <p:nvPr/>
        </p:nvGraphicFramePr>
        <p:xfrm>
          <a:off x="1547664" y="3861048"/>
          <a:ext cx="6096000" cy="257556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r>
                        <a:rPr lang="en-GB" dirty="0" smtClean="0"/>
                        <a:t>Data</a:t>
                      </a:r>
                    </a:p>
                    <a:p>
                      <a:r>
                        <a:rPr lang="en-GB" dirty="0" smtClean="0"/>
                        <a:t>GOES TO 287</a:t>
                      </a:r>
                      <a:endParaRPr lang="en-GB" dirty="0"/>
                    </a:p>
                  </a:txBody>
                  <a:tcPr/>
                </a:tc>
                <a:tc>
                  <a:txBody>
                    <a:bodyPr/>
                    <a:lstStyle/>
                    <a:p>
                      <a:r>
                        <a:rPr lang="en-GB" dirty="0" smtClean="0"/>
                        <a:t>Access Agreements present or absent</a:t>
                      </a:r>
                      <a:endParaRPr lang="en-GB" dirty="0"/>
                    </a:p>
                  </a:txBody>
                  <a:tcPr/>
                </a:tc>
                <a:tc>
                  <a:txBody>
                    <a:bodyPr/>
                    <a:lstStyle/>
                    <a:p>
                      <a:r>
                        <a:rPr lang="en-GB" dirty="0" smtClean="0"/>
                        <a:t>Type LA District (D),</a:t>
                      </a:r>
                      <a:r>
                        <a:rPr lang="en-GB" baseline="0" dirty="0" smtClean="0"/>
                        <a:t> Metropolitan (M), London Borough (L)</a:t>
                      </a:r>
                      <a:endParaRPr lang="en-GB" dirty="0"/>
                    </a:p>
                  </a:txBody>
                  <a:tcPr/>
                </a:tc>
                <a:extLst>
                  <a:ext uri="{0D108BD9-81ED-4DB2-BD59-A6C34878D82A}">
                    <a16:rowId xmlns:a16="http://schemas.microsoft.com/office/drawing/2014/main" val="10000"/>
                  </a:ext>
                </a:extLst>
              </a:tr>
              <a:tr h="370840">
                <a:tc>
                  <a:txBody>
                    <a:bodyPr/>
                    <a:lstStyle/>
                    <a:p>
                      <a:r>
                        <a:rPr lang="en-GB" dirty="0" smtClean="0"/>
                        <a:t>1</a:t>
                      </a:r>
                      <a:endParaRPr lang="en-GB" dirty="0"/>
                    </a:p>
                  </a:txBody>
                  <a:tcPr/>
                </a:tc>
                <a:tc>
                  <a:txBody>
                    <a:bodyPr/>
                    <a:lstStyle/>
                    <a:p>
                      <a:r>
                        <a:rPr lang="en-GB" dirty="0" smtClean="0"/>
                        <a:t>A</a:t>
                      </a:r>
                      <a:endParaRPr lang="en-GB" dirty="0"/>
                    </a:p>
                  </a:txBody>
                  <a:tcPr/>
                </a:tc>
                <a:tc>
                  <a:txBody>
                    <a:bodyPr/>
                    <a:lstStyle/>
                    <a:p>
                      <a:r>
                        <a:rPr lang="en-GB" dirty="0" smtClean="0"/>
                        <a:t>M</a:t>
                      </a:r>
                      <a:endParaRPr lang="en-GB" dirty="0"/>
                    </a:p>
                  </a:txBody>
                  <a:tcPr/>
                </a:tc>
                <a:extLst>
                  <a:ext uri="{0D108BD9-81ED-4DB2-BD59-A6C34878D82A}">
                    <a16:rowId xmlns:a16="http://schemas.microsoft.com/office/drawing/2014/main" val="10001"/>
                  </a:ext>
                </a:extLst>
              </a:tr>
              <a:tr h="370840">
                <a:tc>
                  <a:txBody>
                    <a:bodyPr/>
                    <a:lstStyle/>
                    <a:p>
                      <a:r>
                        <a:rPr lang="en-GB" dirty="0" smtClean="0"/>
                        <a:t>2</a:t>
                      </a:r>
                      <a:endParaRPr lang="en-GB" dirty="0"/>
                    </a:p>
                  </a:txBody>
                  <a:tcPr/>
                </a:tc>
                <a:tc>
                  <a:txBody>
                    <a:bodyPr/>
                    <a:lstStyle/>
                    <a:p>
                      <a:r>
                        <a:rPr lang="en-GB" dirty="0" smtClean="0"/>
                        <a:t>A</a:t>
                      </a:r>
                      <a:endParaRPr lang="en-GB" dirty="0"/>
                    </a:p>
                  </a:txBody>
                  <a:tcPr/>
                </a:tc>
                <a:tc>
                  <a:txBody>
                    <a:bodyPr/>
                    <a:lstStyle/>
                    <a:p>
                      <a:r>
                        <a:rPr lang="en-GB" dirty="0" smtClean="0"/>
                        <a:t>M</a:t>
                      </a:r>
                      <a:endParaRPr lang="en-GB" dirty="0"/>
                    </a:p>
                  </a:txBody>
                  <a:tcPr/>
                </a:tc>
                <a:extLst>
                  <a:ext uri="{0D108BD9-81ED-4DB2-BD59-A6C34878D82A}">
                    <a16:rowId xmlns:a16="http://schemas.microsoft.com/office/drawing/2014/main" val="10002"/>
                  </a:ext>
                </a:extLst>
              </a:tr>
              <a:tr h="370840">
                <a:tc>
                  <a:txBody>
                    <a:bodyPr/>
                    <a:lstStyle/>
                    <a:p>
                      <a:r>
                        <a:rPr lang="en-GB" dirty="0" smtClean="0"/>
                        <a:t>3 etc</a:t>
                      </a:r>
                      <a:endParaRPr lang="en-GB" dirty="0"/>
                    </a:p>
                  </a:txBody>
                  <a:tcPr/>
                </a:tc>
                <a:tc>
                  <a:txBody>
                    <a:bodyPr/>
                    <a:lstStyle/>
                    <a:p>
                      <a:r>
                        <a:rPr lang="en-GB" dirty="0" smtClean="0"/>
                        <a:t>P</a:t>
                      </a:r>
                      <a:endParaRPr lang="en-GB" dirty="0"/>
                    </a:p>
                  </a:txBody>
                  <a:tcPr/>
                </a:tc>
                <a:tc>
                  <a:txBody>
                    <a:bodyPr/>
                    <a:lstStyle/>
                    <a:p>
                      <a:r>
                        <a:rPr lang="en-GB" dirty="0" smtClean="0"/>
                        <a:t>D</a:t>
                      </a:r>
                    </a:p>
                  </a:txBody>
                  <a:tcPr/>
                </a:tc>
                <a:extLst>
                  <a:ext uri="{0D108BD9-81ED-4DB2-BD59-A6C34878D82A}">
                    <a16:rowId xmlns:a16="http://schemas.microsoft.com/office/drawing/2014/main" val="10003"/>
                  </a:ext>
                </a:extLst>
              </a:tr>
            </a:tbl>
          </a:graphicData>
        </a:graphic>
      </p:graphicFrame>
      <p:sp>
        <p:nvSpPr>
          <p:cNvPr id="6" name="Footer Placeholder 5"/>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1984582220"/>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Basic summary of data</a:t>
            </a:r>
            <a:endParaRPr lang="en-GB" dirty="0"/>
          </a:p>
        </p:txBody>
      </p:sp>
      <p:sp>
        <p:nvSpPr>
          <p:cNvPr id="4" name="Slide Number Placeholder 3"/>
          <p:cNvSpPr>
            <a:spLocks noGrp="1"/>
          </p:cNvSpPr>
          <p:nvPr>
            <p:ph type="sldNum" sz="quarter" idx="12"/>
          </p:nvPr>
        </p:nvSpPr>
        <p:spPr/>
        <p:txBody>
          <a:bodyPr/>
          <a:lstStyle/>
          <a:p>
            <a:fld id="{F68B04FD-499B-4738-9C54-1E93C7484C36}" type="slidenum">
              <a:rPr lang="en-GB" smtClean="0"/>
              <a:pPr/>
              <a:t>152</a:t>
            </a:fld>
            <a:endParaRPr lang="en-GB"/>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9592" y="1484784"/>
            <a:ext cx="7776864" cy="4871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9488983"/>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88640"/>
            <a:ext cx="7772400" cy="914400"/>
          </a:xfrm>
        </p:spPr>
        <p:txBody>
          <a:bodyPr/>
          <a:lstStyle/>
          <a:p>
            <a:r>
              <a:rPr lang="en-GB" dirty="0" smtClean="0"/>
              <a:t>Results</a:t>
            </a:r>
            <a:endParaRPr lang="en-GB" dirty="0"/>
          </a:p>
        </p:txBody>
      </p:sp>
      <p:sp>
        <p:nvSpPr>
          <p:cNvPr id="3" name="Content Placeholder 2"/>
          <p:cNvSpPr>
            <a:spLocks noGrp="1"/>
          </p:cNvSpPr>
          <p:nvPr>
            <p:ph idx="1"/>
          </p:nvPr>
        </p:nvSpPr>
        <p:spPr>
          <a:xfrm>
            <a:off x="899592" y="1124744"/>
            <a:ext cx="7772400" cy="4572000"/>
          </a:xfrm>
        </p:spPr>
        <p:txBody>
          <a:bodyPr/>
          <a:lstStyle/>
          <a:p>
            <a:r>
              <a:rPr lang="en-GB" dirty="0" smtClean="0"/>
              <a:t>Two frequency distributions</a:t>
            </a:r>
          </a:p>
          <a:p>
            <a:pPr lvl="1"/>
            <a:r>
              <a:rPr lang="en-GB" dirty="0" smtClean="0"/>
              <a:t>1. for the number of LA with /without access agreements</a:t>
            </a:r>
          </a:p>
          <a:p>
            <a:pPr lvl="1"/>
            <a:r>
              <a:rPr lang="en-GB" dirty="0" smtClean="0"/>
              <a:t>2. Numbers of different types of LA</a:t>
            </a:r>
          </a:p>
          <a:p>
            <a:r>
              <a:rPr lang="en-GB" dirty="0" smtClean="0"/>
              <a:t>The results can be summarised in a contingency table</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068102983"/>
              </p:ext>
            </p:extLst>
          </p:nvPr>
        </p:nvGraphicFramePr>
        <p:xfrm>
          <a:off x="1691680" y="4293096"/>
          <a:ext cx="6096000" cy="212344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370840">
                <a:tc>
                  <a:txBody>
                    <a:bodyPr/>
                    <a:lstStyle/>
                    <a:p>
                      <a:pPr algn="ctr"/>
                      <a:r>
                        <a:rPr lang="en-GB" dirty="0" smtClean="0"/>
                        <a:t>Authority</a:t>
                      </a:r>
                      <a:endParaRPr lang="en-GB" dirty="0"/>
                    </a:p>
                  </a:txBody>
                  <a:tcPr/>
                </a:tc>
                <a:tc>
                  <a:txBody>
                    <a:bodyPr/>
                    <a:lstStyle/>
                    <a:p>
                      <a:r>
                        <a:rPr lang="en-GB" dirty="0" smtClean="0"/>
                        <a:t>Agreements Present</a:t>
                      </a:r>
                      <a:endParaRPr lang="en-GB" dirty="0"/>
                    </a:p>
                  </a:txBody>
                  <a:tcPr/>
                </a:tc>
                <a:tc>
                  <a:txBody>
                    <a:bodyPr/>
                    <a:lstStyle/>
                    <a:p>
                      <a:r>
                        <a:rPr lang="en-GB" dirty="0" smtClean="0"/>
                        <a:t>Agreements</a:t>
                      </a:r>
                    </a:p>
                    <a:p>
                      <a:r>
                        <a:rPr lang="en-GB" dirty="0" smtClean="0"/>
                        <a:t>Absent</a:t>
                      </a:r>
                      <a:endParaRPr lang="en-GB" dirty="0"/>
                    </a:p>
                  </a:txBody>
                  <a:tcPr/>
                </a:tc>
                <a:tc>
                  <a:txBody>
                    <a:bodyPr/>
                    <a:lstStyle/>
                    <a:p>
                      <a:r>
                        <a:rPr lang="en-GB" dirty="0" smtClean="0"/>
                        <a:t>Totals</a:t>
                      </a:r>
                      <a:endParaRPr lang="en-GB" dirty="0"/>
                    </a:p>
                  </a:txBody>
                  <a:tcPr/>
                </a:tc>
                <a:extLst>
                  <a:ext uri="{0D108BD9-81ED-4DB2-BD59-A6C34878D82A}">
                    <a16:rowId xmlns:a16="http://schemas.microsoft.com/office/drawing/2014/main" val="10000"/>
                  </a:ext>
                </a:extLst>
              </a:tr>
              <a:tr h="370840">
                <a:tc>
                  <a:txBody>
                    <a:bodyPr/>
                    <a:lstStyle/>
                    <a:p>
                      <a:pPr algn="ctr"/>
                      <a:r>
                        <a:rPr lang="en-GB" dirty="0" smtClean="0"/>
                        <a:t>District</a:t>
                      </a:r>
                      <a:endParaRPr lang="en-GB" dirty="0"/>
                    </a:p>
                  </a:txBody>
                  <a:tcPr/>
                </a:tc>
                <a:tc>
                  <a:txBody>
                    <a:bodyPr/>
                    <a:lstStyle/>
                    <a:p>
                      <a:pPr algn="ctr"/>
                      <a:r>
                        <a:rPr lang="en-GB" dirty="0" smtClean="0"/>
                        <a:t>68</a:t>
                      </a:r>
                      <a:endParaRPr lang="en-GB" dirty="0"/>
                    </a:p>
                  </a:txBody>
                  <a:tcPr/>
                </a:tc>
                <a:tc>
                  <a:txBody>
                    <a:bodyPr/>
                    <a:lstStyle/>
                    <a:p>
                      <a:pPr algn="ctr"/>
                      <a:r>
                        <a:rPr lang="en-GB" dirty="0" smtClean="0"/>
                        <a:t>169</a:t>
                      </a:r>
                      <a:endParaRPr lang="en-GB" dirty="0"/>
                    </a:p>
                  </a:txBody>
                  <a:tcPr/>
                </a:tc>
                <a:tc>
                  <a:txBody>
                    <a:bodyPr/>
                    <a:lstStyle/>
                    <a:p>
                      <a:pPr algn="ctr"/>
                      <a:r>
                        <a:rPr lang="en-GB" dirty="0" smtClean="0">
                          <a:solidFill>
                            <a:schemeClr val="accent4">
                              <a:lumMod val="75000"/>
                            </a:schemeClr>
                          </a:solidFill>
                        </a:rPr>
                        <a:t>237</a:t>
                      </a:r>
                      <a:endParaRPr lang="en-GB" dirty="0">
                        <a:solidFill>
                          <a:schemeClr val="accent4">
                            <a:lumMod val="75000"/>
                          </a:schemeClr>
                        </a:solidFill>
                      </a:endParaRPr>
                    </a:p>
                  </a:txBody>
                  <a:tcPr/>
                </a:tc>
                <a:extLst>
                  <a:ext uri="{0D108BD9-81ED-4DB2-BD59-A6C34878D82A}">
                    <a16:rowId xmlns:a16="http://schemas.microsoft.com/office/drawing/2014/main" val="10001"/>
                  </a:ext>
                </a:extLst>
              </a:tr>
              <a:tr h="370840">
                <a:tc>
                  <a:txBody>
                    <a:bodyPr/>
                    <a:lstStyle/>
                    <a:p>
                      <a:pPr algn="ctr"/>
                      <a:r>
                        <a:rPr lang="en-GB" dirty="0" smtClean="0"/>
                        <a:t>Metro.</a:t>
                      </a:r>
                      <a:endParaRPr lang="en-GB" dirty="0"/>
                    </a:p>
                  </a:txBody>
                  <a:tcPr/>
                </a:tc>
                <a:tc>
                  <a:txBody>
                    <a:bodyPr/>
                    <a:lstStyle/>
                    <a:p>
                      <a:pPr algn="ctr"/>
                      <a:r>
                        <a:rPr lang="en-GB" dirty="0" smtClean="0"/>
                        <a:t>20</a:t>
                      </a:r>
                      <a:endParaRPr lang="en-GB" dirty="0"/>
                    </a:p>
                  </a:txBody>
                  <a:tcPr/>
                </a:tc>
                <a:tc>
                  <a:txBody>
                    <a:bodyPr/>
                    <a:lstStyle/>
                    <a:p>
                      <a:pPr algn="ctr"/>
                      <a:r>
                        <a:rPr lang="en-GB" dirty="0" smtClean="0"/>
                        <a:t>7</a:t>
                      </a:r>
                      <a:endParaRPr lang="en-GB" dirty="0"/>
                    </a:p>
                  </a:txBody>
                  <a:tcPr/>
                </a:tc>
                <a:tc>
                  <a:txBody>
                    <a:bodyPr/>
                    <a:lstStyle/>
                    <a:p>
                      <a:pPr algn="ctr"/>
                      <a:r>
                        <a:rPr lang="en-GB" dirty="0" smtClean="0">
                          <a:solidFill>
                            <a:schemeClr val="accent4">
                              <a:lumMod val="75000"/>
                            </a:schemeClr>
                          </a:solidFill>
                        </a:rPr>
                        <a:t>27</a:t>
                      </a:r>
                      <a:endParaRPr lang="en-GB" dirty="0">
                        <a:solidFill>
                          <a:schemeClr val="accent4">
                            <a:lumMod val="75000"/>
                          </a:schemeClr>
                        </a:solidFill>
                      </a:endParaRPr>
                    </a:p>
                  </a:txBody>
                  <a:tcPr/>
                </a:tc>
                <a:extLst>
                  <a:ext uri="{0D108BD9-81ED-4DB2-BD59-A6C34878D82A}">
                    <a16:rowId xmlns:a16="http://schemas.microsoft.com/office/drawing/2014/main" val="10002"/>
                  </a:ext>
                </a:extLst>
              </a:tr>
              <a:tr h="370840">
                <a:tc>
                  <a:txBody>
                    <a:bodyPr/>
                    <a:lstStyle/>
                    <a:p>
                      <a:pPr algn="ctr"/>
                      <a:r>
                        <a:rPr lang="en-GB" dirty="0" smtClean="0"/>
                        <a:t>London Bor.</a:t>
                      </a:r>
                      <a:endParaRPr lang="en-GB" dirty="0"/>
                    </a:p>
                  </a:txBody>
                  <a:tcPr/>
                </a:tc>
                <a:tc>
                  <a:txBody>
                    <a:bodyPr/>
                    <a:lstStyle/>
                    <a:p>
                      <a:pPr algn="ctr"/>
                      <a:r>
                        <a:rPr lang="en-GB" dirty="0" smtClean="0"/>
                        <a:t>10</a:t>
                      </a:r>
                      <a:endParaRPr lang="en-GB" dirty="0"/>
                    </a:p>
                  </a:txBody>
                  <a:tcPr/>
                </a:tc>
                <a:tc>
                  <a:txBody>
                    <a:bodyPr/>
                    <a:lstStyle/>
                    <a:p>
                      <a:pPr algn="ctr"/>
                      <a:r>
                        <a:rPr lang="en-GB" dirty="0" smtClean="0"/>
                        <a:t>13</a:t>
                      </a:r>
                      <a:endParaRPr lang="en-GB" dirty="0"/>
                    </a:p>
                  </a:txBody>
                  <a:tcPr/>
                </a:tc>
                <a:tc>
                  <a:txBody>
                    <a:bodyPr/>
                    <a:lstStyle/>
                    <a:p>
                      <a:pPr algn="ctr"/>
                      <a:r>
                        <a:rPr lang="en-GB" dirty="0" smtClean="0">
                          <a:solidFill>
                            <a:schemeClr val="accent4">
                              <a:lumMod val="75000"/>
                            </a:schemeClr>
                          </a:solidFill>
                        </a:rPr>
                        <a:t>23</a:t>
                      </a:r>
                      <a:endParaRPr lang="en-GB" dirty="0">
                        <a:solidFill>
                          <a:schemeClr val="accent4">
                            <a:lumMod val="75000"/>
                          </a:schemeClr>
                        </a:solidFill>
                      </a:endParaRPr>
                    </a:p>
                  </a:txBody>
                  <a:tcPr/>
                </a:tc>
                <a:extLst>
                  <a:ext uri="{0D108BD9-81ED-4DB2-BD59-A6C34878D82A}">
                    <a16:rowId xmlns:a16="http://schemas.microsoft.com/office/drawing/2014/main" val="10003"/>
                  </a:ext>
                </a:extLst>
              </a:tr>
              <a:tr h="370840">
                <a:tc>
                  <a:txBody>
                    <a:bodyPr/>
                    <a:lstStyle/>
                    <a:p>
                      <a:pPr algn="ctr"/>
                      <a:r>
                        <a:rPr lang="en-GB" dirty="0" smtClean="0">
                          <a:solidFill>
                            <a:schemeClr val="accent4">
                              <a:lumMod val="75000"/>
                            </a:schemeClr>
                          </a:solidFill>
                        </a:rPr>
                        <a:t>TOTALS</a:t>
                      </a:r>
                      <a:endParaRPr lang="en-GB" dirty="0">
                        <a:solidFill>
                          <a:schemeClr val="accent4">
                            <a:lumMod val="75000"/>
                          </a:schemeClr>
                        </a:solidFill>
                      </a:endParaRPr>
                    </a:p>
                  </a:txBody>
                  <a:tcPr/>
                </a:tc>
                <a:tc>
                  <a:txBody>
                    <a:bodyPr/>
                    <a:lstStyle/>
                    <a:p>
                      <a:pPr algn="ctr"/>
                      <a:r>
                        <a:rPr lang="en-GB" dirty="0" smtClean="0">
                          <a:solidFill>
                            <a:schemeClr val="accent4">
                              <a:lumMod val="75000"/>
                            </a:schemeClr>
                          </a:solidFill>
                        </a:rPr>
                        <a:t>98</a:t>
                      </a:r>
                      <a:endParaRPr lang="en-GB" dirty="0">
                        <a:solidFill>
                          <a:schemeClr val="accent4">
                            <a:lumMod val="75000"/>
                          </a:schemeClr>
                        </a:solidFill>
                      </a:endParaRPr>
                    </a:p>
                  </a:txBody>
                  <a:tcPr/>
                </a:tc>
                <a:tc>
                  <a:txBody>
                    <a:bodyPr/>
                    <a:lstStyle/>
                    <a:p>
                      <a:pPr algn="ctr"/>
                      <a:r>
                        <a:rPr lang="en-GB" dirty="0" smtClean="0">
                          <a:solidFill>
                            <a:schemeClr val="accent4">
                              <a:lumMod val="75000"/>
                            </a:schemeClr>
                          </a:solidFill>
                        </a:rPr>
                        <a:t>189</a:t>
                      </a:r>
                      <a:endParaRPr lang="en-GB" dirty="0">
                        <a:solidFill>
                          <a:schemeClr val="accent4">
                            <a:lumMod val="75000"/>
                          </a:schemeClr>
                        </a:solidFill>
                      </a:endParaRPr>
                    </a:p>
                  </a:txBody>
                  <a:tcPr/>
                </a:tc>
                <a:tc>
                  <a:txBody>
                    <a:bodyPr/>
                    <a:lstStyle/>
                    <a:p>
                      <a:pPr algn="ctr"/>
                      <a:r>
                        <a:rPr lang="en-GB" smtClean="0">
                          <a:solidFill>
                            <a:schemeClr val="accent4">
                              <a:lumMod val="75000"/>
                            </a:schemeClr>
                          </a:solidFill>
                        </a:rPr>
                        <a:t>287</a:t>
                      </a:r>
                      <a:endParaRPr lang="en-GB" dirty="0">
                        <a:solidFill>
                          <a:schemeClr val="accent4">
                            <a:lumMod val="75000"/>
                          </a:schemeClr>
                        </a:solidFill>
                      </a:endParaRP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12"/>
          </p:nvPr>
        </p:nvSpPr>
        <p:spPr/>
        <p:txBody>
          <a:bodyPr/>
          <a:lstStyle/>
          <a:p>
            <a:fld id="{F68B04FD-499B-4738-9C54-1E93C7484C36}" type="slidenum">
              <a:rPr lang="en-GB" smtClean="0"/>
              <a:pPr/>
              <a:t>153</a:t>
            </a:fld>
            <a:endParaRPr lang="en-GB"/>
          </a:p>
        </p:txBody>
      </p:sp>
    </p:spTree>
    <p:extLst>
      <p:ext uri="{BB962C8B-B14F-4D97-AF65-F5344CB8AC3E}">
        <p14:creationId xmlns:p14="http://schemas.microsoft.com/office/powerpoint/2010/main" val="3041262327"/>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2361456" cy="914400"/>
          </a:xfrm>
        </p:spPr>
        <p:txBody>
          <a:bodyPr/>
          <a:lstStyle/>
          <a:p>
            <a:r>
              <a:rPr lang="en-GB" dirty="0" smtClean="0"/>
              <a:t>Expected Value</a:t>
            </a:r>
            <a:endParaRPr lang="en-GB" dirty="0"/>
          </a:p>
        </p:txBody>
      </p:sp>
      <p:sp>
        <p:nvSpPr>
          <p:cNvPr id="3" name="Content Placeholder 2"/>
          <p:cNvSpPr>
            <a:spLocks noGrp="1"/>
          </p:cNvSpPr>
          <p:nvPr>
            <p:ph idx="1"/>
          </p:nvPr>
        </p:nvSpPr>
        <p:spPr>
          <a:xfrm>
            <a:off x="539552" y="1964658"/>
            <a:ext cx="2376264" cy="2832494"/>
          </a:xfrm>
        </p:spPr>
        <p:txBody>
          <a:bodyPr>
            <a:normAutofit/>
          </a:bodyPr>
          <a:lstStyle/>
          <a:p>
            <a:r>
              <a:rPr lang="en-GB" sz="2000" i="1" dirty="0" smtClean="0"/>
              <a:t>NB</a:t>
            </a:r>
          </a:p>
          <a:p>
            <a:pPr marL="68580" indent="0">
              <a:buNone/>
            </a:pPr>
            <a:r>
              <a:rPr lang="en-GB" sz="2000" i="1" dirty="0" smtClean="0"/>
              <a:t>Don’t need to use this formula for simple one row Chi (e.g. your first exercise.)  Just divide the total by the number of .columns</a:t>
            </a:r>
            <a:endParaRPr lang="en-GB" sz="2000" i="1" dirty="0"/>
          </a:p>
        </p:txBody>
      </p:sp>
      <p:sp>
        <p:nvSpPr>
          <p:cNvPr id="4" name="Slide Number Placeholder 3"/>
          <p:cNvSpPr>
            <a:spLocks noGrp="1"/>
          </p:cNvSpPr>
          <p:nvPr>
            <p:ph type="sldNum" sz="quarter" idx="12"/>
          </p:nvPr>
        </p:nvSpPr>
        <p:spPr/>
        <p:txBody>
          <a:bodyPr/>
          <a:lstStyle/>
          <a:p>
            <a:fld id="{F68B04FD-499B-4738-9C54-1E93C7484C36}" type="slidenum">
              <a:rPr lang="en-GB" smtClean="0"/>
              <a:pPr/>
              <a:t>154</a:t>
            </a:fld>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476672"/>
            <a:ext cx="5537994" cy="6059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5"/>
          <p:cNvCxnSpPr/>
          <p:nvPr/>
        </p:nvCxnSpPr>
        <p:spPr>
          <a:xfrm>
            <a:off x="4572000" y="5085184"/>
            <a:ext cx="1152128" cy="0"/>
          </a:xfrm>
          <a:prstGeom prst="line">
            <a:avLst/>
          </a:prstGeom>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3742351048"/>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Expected calculation</a:t>
            </a:r>
            <a:endParaRPr lang="en-GB" dirty="0"/>
          </a:p>
        </p:txBody>
      </p:sp>
      <p:sp>
        <p:nvSpPr>
          <p:cNvPr id="3" name="Content Placeholder 2"/>
          <p:cNvSpPr>
            <a:spLocks noGrp="1"/>
          </p:cNvSpPr>
          <p:nvPr>
            <p:ph idx="1"/>
          </p:nvPr>
        </p:nvSpPr>
        <p:spPr/>
        <p:txBody>
          <a:bodyPr/>
          <a:lstStyle/>
          <a:p>
            <a:r>
              <a:rPr lang="en-GB" dirty="0" smtClean="0"/>
              <a:t>Null  no association/no difference (the distributions are independent of each other)</a:t>
            </a:r>
          </a:p>
          <a:p>
            <a:r>
              <a:rPr lang="en-GB" dirty="0" smtClean="0"/>
              <a:t>Expected value (NB Check the totals should be the same as the observed)</a:t>
            </a:r>
          </a:p>
          <a:p>
            <a:r>
              <a:rPr lang="en-GB" dirty="0" smtClean="0">
                <a:solidFill>
                  <a:srgbClr val="FFFF00"/>
                </a:solidFill>
              </a:rPr>
              <a:t>Expected value </a:t>
            </a:r>
            <a:r>
              <a:rPr lang="en-GB" dirty="0" smtClean="0"/>
              <a:t>= Row total*Column total</a:t>
            </a:r>
          </a:p>
          <a:p>
            <a:pPr>
              <a:buNone/>
            </a:pPr>
            <a:r>
              <a:rPr lang="en-GB" dirty="0" smtClean="0"/>
              <a:t>                                         Grand Total</a:t>
            </a:r>
          </a:p>
          <a:p>
            <a:pPr>
              <a:buNone/>
            </a:pPr>
            <a:r>
              <a:rPr lang="en-GB" dirty="0" smtClean="0"/>
              <a:t>     237*98        = 80.927</a:t>
            </a:r>
          </a:p>
          <a:p>
            <a:pPr>
              <a:buNone/>
            </a:pPr>
            <a:r>
              <a:rPr lang="en-GB" dirty="0" smtClean="0"/>
              <a:t>       287</a:t>
            </a:r>
          </a:p>
          <a:p>
            <a:endParaRPr lang="en-GB" dirty="0" smtClean="0"/>
          </a:p>
          <a:p>
            <a:pPr lvl="1"/>
            <a:endParaRPr lang="en-GB" dirty="0"/>
          </a:p>
        </p:txBody>
      </p:sp>
      <p:cxnSp>
        <p:nvCxnSpPr>
          <p:cNvPr id="5" name="Straight Connector 4"/>
          <p:cNvCxnSpPr/>
          <p:nvPr/>
        </p:nvCxnSpPr>
        <p:spPr>
          <a:xfrm>
            <a:off x="4139952" y="4365104"/>
            <a:ext cx="352839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31640" y="5445224"/>
            <a:ext cx="1368152"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Slide Number Placeholder 7"/>
          <p:cNvSpPr>
            <a:spLocks noGrp="1"/>
          </p:cNvSpPr>
          <p:nvPr>
            <p:ph type="sldNum" sz="quarter" idx="12"/>
          </p:nvPr>
        </p:nvSpPr>
        <p:spPr/>
        <p:txBody>
          <a:bodyPr/>
          <a:lstStyle/>
          <a:p>
            <a:fld id="{F68B04FD-499B-4738-9C54-1E93C7484C36}" type="slidenum">
              <a:rPr lang="en-GB" smtClean="0"/>
              <a:pPr/>
              <a:t>155</a:t>
            </a:fld>
            <a:endParaRPr lang="en-GB"/>
          </a:p>
        </p:txBody>
      </p:sp>
    </p:spTree>
    <p:extLst>
      <p:ext uri="{BB962C8B-B14F-4D97-AF65-F5344CB8AC3E}">
        <p14:creationId xmlns:p14="http://schemas.microsoft.com/office/powerpoint/2010/main" val="274952198"/>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Calculation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2892968"/>
              </p:ext>
            </p:extLst>
          </p:nvPr>
        </p:nvGraphicFramePr>
        <p:xfrm>
          <a:off x="827584" y="3429000"/>
          <a:ext cx="7772402" cy="2519680"/>
        </p:xfrm>
        <a:graphic>
          <a:graphicData uri="http://schemas.openxmlformats.org/drawingml/2006/table">
            <a:tbl>
              <a:tblPr firstRow="1" bandRow="1">
                <a:tableStyleId>{5C22544A-7EE6-4342-B048-85BDC9FD1C3A}</a:tableStyleId>
              </a:tblPr>
              <a:tblGrid>
                <a:gridCol w="792088">
                  <a:extLst>
                    <a:ext uri="{9D8B030D-6E8A-4147-A177-3AD203B41FA5}">
                      <a16:colId xmlns:a16="http://schemas.microsoft.com/office/drawing/2014/main" val="20000"/>
                    </a:ext>
                  </a:extLst>
                </a:gridCol>
                <a:gridCol w="1218085">
                  <a:extLst>
                    <a:ext uri="{9D8B030D-6E8A-4147-A177-3AD203B41FA5}">
                      <a16:colId xmlns:a16="http://schemas.microsoft.com/office/drawing/2014/main" val="20001"/>
                    </a:ext>
                  </a:extLst>
                </a:gridCol>
                <a:gridCol w="938296">
                  <a:extLst>
                    <a:ext uri="{9D8B030D-6E8A-4147-A177-3AD203B41FA5}">
                      <a16:colId xmlns:a16="http://schemas.microsoft.com/office/drawing/2014/main" val="20002"/>
                    </a:ext>
                  </a:extLst>
                </a:gridCol>
                <a:gridCol w="867955">
                  <a:extLst>
                    <a:ext uri="{9D8B030D-6E8A-4147-A177-3AD203B41FA5}">
                      <a16:colId xmlns:a16="http://schemas.microsoft.com/office/drawing/2014/main" val="20003"/>
                    </a:ext>
                  </a:extLst>
                </a:gridCol>
                <a:gridCol w="1098819">
                  <a:extLst>
                    <a:ext uri="{9D8B030D-6E8A-4147-A177-3AD203B41FA5}">
                      <a16:colId xmlns:a16="http://schemas.microsoft.com/office/drawing/2014/main" val="20004"/>
                    </a:ext>
                  </a:extLst>
                </a:gridCol>
                <a:gridCol w="937168">
                  <a:extLst>
                    <a:ext uri="{9D8B030D-6E8A-4147-A177-3AD203B41FA5}">
                      <a16:colId xmlns:a16="http://schemas.microsoft.com/office/drawing/2014/main" val="20005"/>
                    </a:ext>
                  </a:extLst>
                </a:gridCol>
                <a:gridCol w="937168">
                  <a:extLst>
                    <a:ext uri="{9D8B030D-6E8A-4147-A177-3AD203B41FA5}">
                      <a16:colId xmlns:a16="http://schemas.microsoft.com/office/drawing/2014/main" val="20006"/>
                    </a:ext>
                  </a:extLst>
                </a:gridCol>
                <a:gridCol w="982823">
                  <a:extLst>
                    <a:ext uri="{9D8B030D-6E8A-4147-A177-3AD203B41FA5}">
                      <a16:colId xmlns:a16="http://schemas.microsoft.com/office/drawing/2014/main" val="20007"/>
                    </a:ext>
                  </a:extLst>
                </a:gridCol>
              </a:tblGrid>
              <a:tr h="370840">
                <a:tc>
                  <a:txBody>
                    <a:bodyPr/>
                    <a:lstStyle/>
                    <a:p>
                      <a:endParaRPr lang="en-GB" sz="1400" dirty="0"/>
                    </a:p>
                  </a:txBody>
                  <a:tcPr>
                    <a:lnR w="12700" cap="flat" cmpd="sng" algn="ctr">
                      <a:solidFill>
                        <a:schemeClr val="accent1">
                          <a:lumMod val="75000"/>
                        </a:schemeClr>
                      </a:solidFill>
                      <a:prstDash val="solid"/>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Agreement</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Present</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Chi</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tx2">
                          <a:lumMod val="50000"/>
                        </a:schemeClr>
                      </a:solidFill>
                      <a:prstDash val="sysDashDotDot"/>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Agreement</a:t>
                      </a:r>
                      <a:endParaRPr lang="en-GB" sz="1400" dirty="0"/>
                    </a:p>
                  </a:txBody>
                  <a:tcPr>
                    <a:lnL w="12700" cap="flat" cmpd="sng" algn="ctr">
                      <a:solidFill>
                        <a:schemeClr val="tx2">
                          <a:lumMod val="50000"/>
                        </a:schemeClr>
                      </a:solidFill>
                      <a:prstDash val="sysDashDotDot"/>
                      <a:round/>
                      <a:headEnd type="none" w="med" len="med"/>
                      <a:tailEnd type="none" w="med" len="med"/>
                    </a:lnL>
                    <a:lnR w="12700" cap="flat" cmpd="sng" algn="ctr">
                      <a:solidFill>
                        <a:schemeClr val="accent1">
                          <a:lumMod val="75000"/>
                        </a:schemeClr>
                      </a:solidFill>
                      <a:prstDash val="solid"/>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Absent</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Chi</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B w="12700" cap="flat" cmpd="sng" algn="ctr">
                      <a:solidFill>
                        <a:schemeClr val="tx2">
                          <a:lumMod val="50000"/>
                        </a:schemeClr>
                      </a:solidFill>
                      <a:prstDash val="sysDashDotDot"/>
                      <a:round/>
                      <a:headEnd type="none" w="med" len="med"/>
                      <a:tailEnd type="none" w="med" len="med"/>
                    </a:lnB>
                  </a:tcPr>
                </a:tc>
                <a:tc>
                  <a:txBody>
                    <a:bodyPr/>
                    <a:lstStyle/>
                    <a:p>
                      <a:r>
                        <a:rPr lang="en-GB" sz="1400" dirty="0" smtClean="0"/>
                        <a:t>Row Totals</a:t>
                      </a:r>
                      <a:endParaRPr lang="en-GB" sz="1400" dirty="0"/>
                    </a:p>
                  </a:txBody>
                  <a:tcPr>
                    <a:lnL w="12700" cap="flat" cmpd="sng" algn="ctr">
                      <a:solidFill>
                        <a:schemeClr val="accent1">
                          <a:lumMod val="75000"/>
                        </a:schemeClr>
                      </a:solidFill>
                      <a:prstDash val="solid"/>
                      <a:round/>
                      <a:headEnd type="none" w="med" len="med"/>
                      <a:tailEnd type="none" w="med" len="med"/>
                    </a:lnL>
                    <a:lnB w="12700" cap="flat" cmpd="sng" algn="ctr">
                      <a:solidFill>
                        <a:schemeClr val="tx2">
                          <a:lumMod val="50000"/>
                        </a:schemeClr>
                      </a:solidFill>
                      <a:prstDash val="sysDashDotDot"/>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0"/>
                  </a:ext>
                </a:extLst>
              </a:tr>
              <a:tr h="370840">
                <a:tc>
                  <a:txBody>
                    <a:bodyPr/>
                    <a:lstStyle/>
                    <a:p>
                      <a:pPr algn="ctr"/>
                      <a:endParaRPr lang="en-GB" sz="1400" dirty="0"/>
                    </a:p>
                  </a:txBody>
                  <a:tcPr>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t>Observed</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t>Expected</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t>Sum</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tx2">
                          <a:lumMod val="50000"/>
                        </a:schemeClr>
                      </a:solidFill>
                      <a:prstDash val="sysDashDotDot"/>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t>Observed</a:t>
                      </a:r>
                      <a:endParaRPr lang="en-GB" sz="1400" dirty="0"/>
                    </a:p>
                  </a:txBody>
                  <a:tcPr>
                    <a:lnL w="12700" cap="flat" cmpd="sng" algn="ctr">
                      <a:solidFill>
                        <a:schemeClr val="tx2">
                          <a:lumMod val="50000"/>
                        </a:schemeClr>
                      </a:solidFill>
                      <a:prstDash val="sysDashDotDot"/>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t>Expected</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t>Sum</a:t>
                      </a:r>
                      <a:endParaRPr lang="en-GB" sz="1400" dirty="0"/>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endParaRPr lang="en-GB" sz="1400" dirty="0"/>
                    </a:p>
                  </a:txBody>
                  <a:tcPr>
                    <a:lnL w="12700" cap="flat" cmpd="sng" algn="ctr">
                      <a:solidFill>
                        <a:schemeClr val="accent1">
                          <a:lumMod val="75000"/>
                        </a:schemeClr>
                      </a:solidFill>
                      <a:prstDash val="solid"/>
                      <a:round/>
                      <a:headEnd type="none" w="med" len="med"/>
                      <a:tailEnd type="none" w="med" len="med"/>
                    </a:lnL>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1"/>
                  </a:ext>
                </a:extLst>
              </a:tr>
              <a:tr h="370840">
                <a:tc>
                  <a:txBody>
                    <a:bodyPr/>
                    <a:lstStyle/>
                    <a:p>
                      <a:pPr algn="ctr"/>
                      <a:r>
                        <a:rPr lang="en-GB" sz="1400" dirty="0" smtClean="0"/>
                        <a:t>D</a:t>
                      </a:r>
                      <a:endParaRPr lang="en-GB" sz="1400" dirty="0"/>
                    </a:p>
                  </a:txBody>
                  <a:tcPr>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68</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80.927</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solidFill>
                            <a:schemeClr val="bg1"/>
                          </a:solidFill>
                        </a:rPr>
                        <a:t>2.0649</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tx2">
                          <a:lumMod val="50000"/>
                        </a:schemeClr>
                      </a:solidFill>
                      <a:prstDash val="sysDashDotDot"/>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169</a:t>
                      </a:r>
                      <a:endParaRPr lang="en-GB" sz="1400" dirty="0">
                        <a:solidFill>
                          <a:schemeClr val="bg1"/>
                        </a:solidFill>
                      </a:endParaRPr>
                    </a:p>
                  </a:txBody>
                  <a:tcPr>
                    <a:lnL w="12700" cap="flat" cmpd="sng" algn="ctr">
                      <a:solidFill>
                        <a:schemeClr val="tx2">
                          <a:lumMod val="50000"/>
                        </a:schemeClr>
                      </a:solidFill>
                      <a:prstDash val="sysDashDotDot"/>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156.073</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solidFill>
                            <a:schemeClr val="bg1"/>
                          </a:solidFill>
                        </a:rPr>
                        <a:t>1.0707</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b="1" dirty="0" smtClean="0">
                          <a:solidFill>
                            <a:schemeClr val="bg1"/>
                          </a:solidFill>
                        </a:rPr>
                        <a:t>237</a:t>
                      </a:r>
                      <a:endParaRPr lang="en-GB" sz="1400" b="1" dirty="0">
                        <a:solidFill>
                          <a:schemeClr val="bg1"/>
                        </a:solidFill>
                      </a:endParaRPr>
                    </a:p>
                  </a:txBody>
                  <a:tcPr>
                    <a:lnL w="12700" cap="flat" cmpd="sng" algn="ctr">
                      <a:solidFill>
                        <a:schemeClr val="accent1">
                          <a:lumMod val="75000"/>
                        </a:schemeClr>
                      </a:solidFill>
                      <a:prstDash val="solid"/>
                      <a:round/>
                      <a:headEnd type="none" w="med" len="med"/>
                      <a:tailEnd type="none" w="med" len="med"/>
                    </a:lnL>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2"/>
                  </a:ext>
                </a:extLst>
              </a:tr>
              <a:tr h="370840">
                <a:tc>
                  <a:txBody>
                    <a:bodyPr/>
                    <a:lstStyle/>
                    <a:p>
                      <a:pPr algn="ctr"/>
                      <a:r>
                        <a:rPr lang="en-GB" sz="1400" dirty="0" smtClean="0"/>
                        <a:t>M</a:t>
                      </a:r>
                      <a:endParaRPr lang="en-GB" sz="1400" dirty="0"/>
                    </a:p>
                  </a:txBody>
                  <a:tcPr>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20</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9.220</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solidFill>
                            <a:schemeClr val="bg1"/>
                          </a:solidFill>
                        </a:rPr>
                        <a:t>12.6058</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tx2">
                          <a:lumMod val="50000"/>
                        </a:schemeClr>
                      </a:solidFill>
                      <a:prstDash val="sysDashDotDot"/>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7</a:t>
                      </a:r>
                      <a:endParaRPr lang="en-GB" sz="1400" dirty="0">
                        <a:solidFill>
                          <a:schemeClr val="bg1"/>
                        </a:solidFill>
                      </a:endParaRPr>
                    </a:p>
                  </a:txBody>
                  <a:tcPr>
                    <a:lnL w="12700" cap="flat" cmpd="sng" algn="ctr">
                      <a:solidFill>
                        <a:schemeClr val="tx2">
                          <a:lumMod val="50000"/>
                        </a:schemeClr>
                      </a:solidFill>
                      <a:prstDash val="sysDashDotDot"/>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17.780</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solidFill>
                            <a:schemeClr val="bg1"/>
                          </a:solidFill>
                        </a:rPr>
                        <a:t>6.5363</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b="1" dirty="0" smtClean="0">
                          <a:solidFill>
                            <a:schemeClr val="bg1"/>
                          </a:solidFill>
                        </a:rPr>
                        <a:t>27</a:t>
                      </a:r>
                      <a:endParaRPr lang="en-GB" sz="1400" b="1" dirty="0">
                        <a:solidFill>
                          <a:schemeClr val="bg1"/>
                        </a:solidFill>
                      </a:endParaRPr>
                    </a:p>
                  </a:txBody>
                  <a:tcPr>
                    <a:lnL w="12700" cap="flat" cmpd="sng" algn="ctr">
                      <a:solidFill>
                        <a:schemeClr val="accent1">
                          <a:lumMod val="75000"/>
                        </a:schemeClr>
                      </a:solidFill>
                      <a:prstDash val="solid"/>
                      <a:round/>
                      <a:headEnd type="none" w="med" len="med"/>
                      <a:tailEnd type="none" w="med" len="med"/>
                    </a:lnL>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3"/>
                  </a:ext>
                </a:extLst>
              </a:tr>
              <a:tr h="370840">
                <a:tc>
                  <a:txBody>
                    <a:bodyPr/>
                    <a:lstStyle/>
                    <a:p>
                      <a:pPr algn="ctr"/>
                      <a:r>
                        <a:rPr lang="en-GB" sz="1400" dirty="0" smtClean="0"/>
                        <a:t>L</a:t>
                      </a:r>
                      <a:endParaRPr lang="en-GB" sz="1400" dirty="0"/>
                    </a:p>
                  </a:txBody>
                  <a:tcPr>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10</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7.854</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solidFill>
                            <a:schemeClr val="bg1"/>
                          </a:solidFill>
                        </a:rPr>
                        <a:t>0.5866</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tx2">
                          <a:lumMod val="50000"/>
                        </a:schemeClr>
                      </a:solidFill>
                      <a:prstDash val="sysDashDotDot"/>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13</a:t>
                      </a:r>
                      <a:endParaRPr lang="en-GB" sz="1400" dirty="0">
                        <a:solidFill>
                          <a:schemeClr val="bg1"/>
                        </a:solidFill>
                      </a:endParaRPr>
                    </a:p>
                  </a:txBody>
                  <a:tcPr>
                    <a:lnL w="12700" cap="flat" cmpd="sng" algn="ctr">
                      <a:solidFill>
                        <a:schemeClr val="tx2">
                          <a:lumMod val="50000"/>
                        </a:schemeClr>
                      </a:solidFill>
                      <a:prstDash val="sysDashDotDot"/>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dirty="0" smtClean="0">
                          <a:solidFill>
                            <a:schemeClr val="bg1"/>
                          </a:solidFill>
                        </a:rPr>
                        <a:t>15.146</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1">
                        <a:lumMod val="60000"/>
                        <a:lumOff val="40000"/>
                      </a:schemeClr>
                    </a:solidFill>
                  </a:tcPr>
                </a:tc>
                <a:tc>
                  <a:txBody>
                    <a:bodyPr/>
                    <a:lstStyle/>
                    <a:p>
                      <a:pPr algn="ctr"/>
                      <a:r>
                        <a:rPr lang="en-GB" sz="1400" dirty="0" smtClean="0">
                          <a:solidFill>
                            <a:schemeClr val="bg1"/>
                          </a:solidFill>
                        </a:rPr>
                        <a:t>0.3042</a:t>
                      </a: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tcPr>
                </a:tc>
                <a:tc>
                  <a:txBody>
                    <a:bodyPr/>
                    <a:lstStyle/>
                    <a:p>
                      <a:pPr algn="ctr"/>
                      <a:r>
                        <a:rPr lang="en-GB" sz="1400" b="1" dirty="0" smtClean="0">
                          <a:solidFill>
                            <a:schemeClr val="bg1"/>
                          </a:solidFill>
                        </a:rPr>
                        <a:t>23</a:t>
                      </a:r>
                      <a:endParaRPr lang="en-GB" sz="1400" b="1" dirty="0">
                        <a:solidFill>
                          <a:schemeClr val="bg1"/>
                        </a:solidFill>
                      </a:endParaRPr>
                    </a:p>
                  </a:txBody>
                  <a:tcPr>
                    <a:lnL w="12700" cap="flat" cmpd="sng" algn="ctr">
                      <a:solidFill>
                        <a:schemeClr val="accent1">
                          <a:lumMod val="75000"/>
                        </a:schemeClr>
                      </a:solidFill>
                      <a:prstDash val="solid"/>
                      <a:round/>
                      <a:headEnd type="none" w="med" len="med"/>
                      <a:tailEnd type="none" w="med" len="med"/>
                    </a:lnL>
                    <a:lnT w="12700" cap="flat" cmpd="sng" algn="ctr">
                      <a:solidFill>
                        <a:schemeClr val="tx2">
                          <a:lumMod val="50000"/>
                        </a:schemeClr>
                      </a:solidFill>
                      <a:prstDash val="sysDashDotDot"/>
                      <a:round/>
                      <a:headEnd type="none" w="med" len="med"/>
                      <a:tailEnd type="none" w="med" len="med"/>
                    </a:lnT>
                    <a:lnB w="12700" cap="flat" cmpd="sng" algn="ctr">
                      <a:solidFill>
                        <a:schemeClr val="tx2">
                          <a:lumMod val="50000"/>
                        </a:schemeClr>
                      </a:solidFill>
                      <a:prstDash val="sysDashDotDot"/>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4"/>
                  </a:ext>
                </a:extLst>
              </a:tr>
              <a:tr h="370840">
                <a:tc>
                  <a:txBody>
                    <a:bodyPr/>
                    <a:lstStyle/>
                    <a:p>
                      <a:pPr algn="ctr"/>
                      <a:r>
                        <a:rPr lang="en-GB" sz="1400" dirty="0" smtClean="0">
                          <a:solidFill>
                            <a:schemeClr val="tx2">
                              <a:lumMod val="50000"/>
                            </a:schemeClr>
                          </a:solidFill>
                        </a:rPr>
                        <a:t>Column total</a:t>
                      </a:r>
                      <a:endParaRPr lang="en-GB" sz="1400" dirty="0">
                        <a:solidFill>
                          <a:schemeClr val="tx2">
                            <a:lumMod val="50000"/>
                          </a:schemeClr>
                        </a:solidFill>
                      </a:endParaRPr>
                    </a:p>
                  </a:txBody>
                  <a:tcPr>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r>
                        <a:rPr lang="en-GB" sz="1400" b="1" dirty="0" smtClean="0">
                          <a:solidFill>
                            <a:schemeClr val="bg1"/>
                          </a:solidFill>
                        </a:rPr>
                        <a:t>98</a:t>
                      </a:r>
                      <a:endParaRPr lang="en-GB" sz="1400" b="1"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tx2">
                          <a:lumMod val="50000"/>
                        </a:schemeClr>
                      </a:solidFill>
                      <a:prstDash val="sysDashDotDot"/>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r>
                        <a:rPr lang="en-GB" sz="1400" b="1" dirty="0" smtClean="0">
                          <a:solidFill>
                            <a:schemeClr val="bg1"/>
                          </a:solidFill>
                        </a:rPr>
                        <a:t>189</a:t>
                      </a:r>
                      <a:endParaRPr lang="en-GB" sz="1400" b="1" dirty="0">
                        <a:solidFill>
                          <a:schemeClr val="bg1"/>
                        </a:solidFill>
                      </a:endParaRPr>
                    </a:p>
                  </a:txBody>
                  <a:tcPr>
                    <a:lnL w="12700" cap="flat" cmpd="sng" algn="ctr">
                      <a:solidFill>
                        <a:schemeClr val="tx2">
                          <a:lumMod val="50000"/>
                        </a:schemeClr>
                      </a:solidFill>
                      <a:prstDash val="sysDashDotDot"/>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endParaRPr lang="en-GB" sz="1400"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tc>
                  <a:txBody>
                    <a:bodyPr/>
                    <a:lstStyle/>
                    <a:p>
                      <a:pPr algn="ctr"/>
                      <a:r>
                        <a:rPr lang="en-GB" sz="1400" b="1" u="sng" dirty="0" smtClean="0">
                          <a:solidFill>
                            <a:schemeClr val="bg1"/>
                          </a:solidFill>
                        </a:rPr>
                        <a:t>Total</a:t>
                      </a:r>
                    </a:p>
                    <a:p>
                      <a:pPr algn="ctr"/>
                      <a:r>
                        <a:rPr lang="en-GB" sz="1400" b="1" u="sng" dirty="0" smtClean="0">
                          <a:solidFill>
                            <a:schemeClr val="bg1"/>
                          </a:solidFill>
                        </a:rPr>
                        <a:t>287</a:t>
                      </a:r>
                      <a:endParaRPr lang="en-GB" sz="1400" b="1" u="sng" dirty="0">
                        <a:solidFill>
                          <a:schemeClr val="bg1"/>
                        </a:solidFill>
                      </a:endParaRPr>
                    </a:p>
                  </a:txBody>
                  <a:tcPr>
                    <a:lnL w="12700" cap="flat" cmpd="sng" algn="ctr">
                      <a:solidFill>
                        <a:schemeClr val="accent1">
                          <a:lumMod val="75000"/>
                        </a:schemeClr>
                      </a:solidFill>
                      <a:prstDash val="solid"/>
                      <a:round/>
                      <a:headEnd type="none" w="med" len="med"/>
                      <a:tailEnd type="none" w="med" len="med"/>
                    </a:lnL>
                    <a:lnT w="12700" cap="flat" cmpd="sng" algn="ctr">
                      <a:solidFill>
                        <a:schemeClr val="tx2">
                          <a:lumMod val="50000"/>
                        </a:schemeClr>
                      </a:solidFill>
                      <a:prstDash val="sysDashDotDot"/>
                      <a:round/>
                      <a:headEnd type="none" w="med" len="med"/>
                      <a:tailEnd type="none" w="med" len="med"/>
                    </a:lnT>
                    <a:solidFill>
                      <a:schemeClr val="accent4">
                        <a:lumMod val="60000"/>
                        <a:lumOff val="40000"/>
                      </a:schemeClr>
                    </a:solidFill>
                  </a:tcPr>
                </a:tc>
                <a:extLst>
                  <a:ext uri="{0D108BD9-81ED-4DB2-BD59-A6C34878D82A}">
                    <a16:rowId xmlns:a16="http://schemas.microsoft.com/office/drawing/2014/main" val="10005"/>
                  </a:ext>
                </a:extLst>
              </a:tr>
            </a:tbl>
          </a:graphicData>
        </a:graphic>
      </p:graphicFrame>
      <p:sp>
        <p:nvSpPr>
          <p:cNvPr id="9" name="Slide Number Placeholder 8"/>
          <p:cNvSpPr>
            <a:spLocks noGrp="1"/>
          </p:cNvSpPr>
          <p:nvPr>
            <p:ph type="sldNum" sz="quarter" idx="12"/>
          </p:nvPr>
        </p:nvSpPr>
        <p:spPr/>
        <p:txBody>
          <a:bodyPr/>
          <a:lstStyle/>
          <a:p>
            <a:fld id="{F68B04FD-499B-4738-9C54-1E93C7484C36}" type="slidenum">
              <a:rPr lang="en-GB" smtClean="0"/>
              <a:pPr/>
              <a:t>156</a:t>
            </a:fld>
            <a:endParaRPr lang="en-GB"/>
          </a:p>
        </p:txBody>
      </p:sp>
      <p:sp>
        <p:nvSpPr>
          <p:cNvPr id="5" name="TextBox 4"/>
          <p:cNvSpPr txBox="1"/>
          <p:nvPr/>
        </p:nvSpPr>
        <p:spPr>
          <a:xfrm>
            <a:off x="1331640" y="1556792"/>
            <a:ext cx="4248472" cy="1754326"/>
          </a:xfrm>
          <a:prstGeom prst="rect">
            <a:avLst/>
          </a:prstGeom>
          <a:noFill/>
        </p:spPr>
        <p:txBody>
          <a:bodyPr wrap="square" rtlCol="0">
            <a:spAutoFit/>
          </a:bodyPr>
          <a:lstStyle/>
          <a:p>
            <a:r>
              <a:rPr lang="en-GB" dirty="0" smtClean="0">
                <a:solidFill>
                  <a:srgbClr val="FFFF00"/>
                </a:solidFill>
              </a:rPr>
              <a:t>Example</a:t>
            </a:r>
          </a:p>
          <a:p>
            <a:r>
              <a:rPr lang="en-GB" dirty="0" smtClean="0"/>
              <a:t>237*98 = 80.927</a:t>
            </a:r>
          </a:p>
          <a:p>
            <a:r>
              <a:rPr lang="en-GB" dirty="0" smtClean="0"/>
              <a:t>287</a:t>
            </a:r>
          </a:p>
          <a:p>
            <a:endParaRPr lang="en-GB" dirty="0" smtClean="0"/>
          </a:p>
          <a:p>
            <a:endParaRPr lang="en-GB" dirty="0"/>
          </a:p>
          <a:p>
            <a:r>
              <a:rPr lang="en-GB" dirty="0" smtClean="0">
                <a:solidFill>
                  <a:srgbClr val="FFFF00"/>
                </a:solidFill>
              </a:rPr>
              <a:t>Suggested layout for calculations</a:t>
            </a:r>
            <a:endParaRPr lang="en-GB" dirty="0">
              <a:solidFill>
                <a:srgbClr val="FFFF00"/>
              </a:solidFill>
            </a:endParaRPr>
          </a:p>
        </p:txBody>
      </p:sp>
      <p:cxnSp>
        <p:nvCxnSpPr>
          <p:cNvPr id="7" name="Straight Connector 6"/>
          <p:cNvCxnSpPr/>
          <p:nvPr/>
        </p:nvCxnSpPr>
        <p:spPr>
          <a:xfrm>
            <a:off x="1403648" y="2420888"/>
            <a:ext cx="72008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16386" name="Picture 2" descr="http://rlv.zcache.com/chi_square_tshirt-p235728602597791278zval7_400.jpg"/>
          <p:cNvPicPr>
            <a:picLocks noChangeAspect="1" noChangeArrowheads="1"/>
          </p:cNvPicPr>
          <p:nvPr/>
        </p:nvPicPr>
        <p:blipFill>
          <a:blip r:embed="rId2"/>
          <a:srcRect/>
          <a:stretch>
            <a:fillRect/>
          </a:stretch>
        </p:blipFill>
        <p:spPr bwMode="auto">
          <a:xfrm>
            <a:off x="5868144" y="332656"/>
            <a:ext cx="2729880" cy="2729880"/>
          </a:xfrm>
          <a:prstGeom prst="rect">
            <a:avLst/>
          </a:prstGeom>
          <a:noFill/>
        </p:spPr>
      </p:pic>
    </p:spTree>
    <p:extLst>
      <p:ext uri="{BB962C8B-B14F-4D97-AF65-F5344CB8AC3E}">
        <p14:creationId xmlns:p14="http://schemas.microsoft.com/office/powerpoint/2010/main" val="512393370"/>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Formula</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fld id="{F68B04FD-499B-4738-9C54-1E93C7484C36}" type="slidenum">
              <a:rPr lang="en-GB" smtClean="0"/>
              <a:pPr/>
              <a:t>157</a:t>
            </a:fld>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5" y="1772816"/>
            <a:ext cx="7560839"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5"/>
          <p:cNvCxnSpPr/>
          <p:nvPr/>
        </p:nvCxnSpPr>
        <p:spPr>
          <a:xfrm>
            <a:off x="3743906" y="5301208"/>
            <a:ext cx="1152128" cy="0"/>
          </a:xfrm>
          <a:prstGeom prst="line">
            <a:avLst/>
          </a:prstGeom>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3592170321"/>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 Square</a:t>
            </a:r>
            <a:endParaRPr lang="en-GB" dirty="0"/>
          </a:p>
        </p:txBody>
      </p:sp>
      <p:sp>
        <p:nvSpPr>
          <p:cNvPr id="3" name="Content Placeholder 2"/>
          <p:cNvSpPr>
            <a:spLocks noGrp="1"/>
          </p:cNvSpPr>
          <p:nvPr>
            <p:ph idx="1"/>
          </p:nvPr>
        </p:nvSpPr>
        <p:spPr/>
        <p:txBody>
          <a:bodyPr/>
          <a:lstStyle/>
          <a:p>
            <a:r>
              <a:rPr lang="en-GB" dirty="0" smtClean="0"/>
              <a:t>So is there an association between our observed and expected results?</a:t>
            </a:r>
          </a:p>
          <a:p>
            <a:r>
              <a:rPr lang="en-GB" dirty="0" smtClean="0"/>
              <a:t>See worked example in booklet &amp; next slide p125</a:t>
            </a:r>
          </a:p>
          <a:p>
            <a:r>
              <a:rPr lang="en-GB" dirty="0" smtClean="0"/>
              <a:t>At 2 degrees of freedom our calculated value is &gt;than the tabulated p=0.05 (5.99) and hence there is a significant association (Reject null/ no association) </a:t>
            </a:r>
            <a:endParaRPr lang="en-GB" dirty="0"/>
          </a:p>
        </p:txBody>
      </p:sp>
      <p:sp>
        <p:nvSpPr>
          <p:cNvPr id="4" name="Slide Number Placeholder 3"/>
          <p:cNvSpPr>
            <a:spLocks noGrp="1"/>
          </p:cNvSpPr>
          <p:nvPr>
            <p:ph type="sldNum" sz="quarter" idx="12"/>
          </p:nvPr>
        </p:nvSpPr>
        <p:spPr/>
        <p:txBody>
          <a:bodyPr/>
          <a:lstStyle/>
          <a:p>
            <a:fld id="{F68B04FD-499B-4738-9C54-1E93C7484C36}" type="slidenum">
              <a:rPr lang="en-GB" smtClean="0"/>
              <a:pPr/>
              <a:t>158</a:t>
            </a:fld>
            <a:endParaRPr lang="en-GB"/>
          </a:p>
        </p:txBody>
      </p:sp>
    </p:spTree>
    <p:extLst>
      <p:ext uri="{BB962C8B-B14F-4D97-AF65-F5344CB8AC3E}">
        <p14:creationId xmlns:p14="http://schemas.microsoft.com/office/powerpoint/2010/main" val="3844148972"/>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Worked example of Chi</a:t>
            </a:r>
            <a:endParaRPr lang="en-GB" dirty="0"/>
          </a:p>
        </p:txBody>
      </p:sp>
      <p:sp>
        <p:nvSpPr>
          <p:cNvPr id="3" name="Content Placeholder 2"/>
          <p:cNvSpPr>
            <a:spLocks noGrp="1"/>
          </p:cNvSpPr>
          <p:nvPr>
            <p:ph idx="1"/>
          </p:nvPr>
        </p:nvSpPr>
        <p:spPr/>
        <p:txBody>
          <a:bodyPr/>
          <a:lstStyle/>
          <a:p>
            <a:endParaRPr lang="en-GB" dirty="0"/>
          </a:p>
        </p:txBody>
      </p:sp>
      <p:sp>
        <p:nvSpPr>
          <p:cNvPr id="4" name="Slide Number Placeholder 3"/>
          <p:cNvSpPr>
            <a:spLocks noGrp="1"/>
          </p:cNvSpPr>
          <p:nvPr>
            <p:ph type="sldNum" sz="quarter" idx="12"/>
          </p:nvPr>
        </p:nvSpPr>
        <p:spPr/>
        <p:txBody>
          <a:bodyPr/>
          <a:lstStyle/>
          <a:p>
            <a:fld id="{F68B04FD-499B-4738-9C54-1E93C7484C36}" type="slidenum">
              <a:rPr lang="en-GB" smtClean="0"/>
              <a:pPr/>
              <a:t>159</a:t>
            </a:fld>
            <a:endParaRPr lang="en-GB"/>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228" y="1757288"/>
            <a:ext cx="7755607" cy="4765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5085184"/>
            <a:ext cx="1311275" cy="19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 name="Straight Connector 7"/>
          <p:cNvCxnSpPr/>
          <p:nvPr/>
        </p:nvCxnSpPr>
        <p:spPr>
          <a:xfrm>
            <a:off x="4860032" y="6021288"/>
            <a:ext cx="493201" cy="0"/>
          </a:xfrm>
          <a:prstGeom prst="line">
            <a:avLst/>
          </a:prstGeom>
        </p:spPr>
        <p:style>
          <a:lnRef idx="3">
            <a:schemeClr val="accent6"/>
          </a:lnRef>
          <a:fillRef idx="0">
            <a:schemeClr val="accent6"/>
          </a:fillRef>
          <a:effectRef idx="2">
            <a:schemeClr val="accent6"/>
          </a:effectRef>
          <a:fontRef idx="minor">
            <a:schemeClr val="tx1"/>
          </a:fontRef>
        </p:style>
      </p:cxnSp>
      <p:sp>
        <p:nvSpPr>
          <p:cNvPr id="5" name="TextBox 4"/>
          <p:cNvSpPr txBox="1"/>
          <p:nvPr/>
        </p:nvSpPr>
        <p:spPr>
          <a:xfrm>
            <a:off x="1813798" y="1317484"/>
            <a:ext cx="6301725" cy="369332"/>
          </a:xfrm>
          <a:prstGeom prst="rect">
            <a:avLst/>
          </a:prstGeom>
          <a:noFill/>
        </p:spPr>
        <p:txBody>
          <a:bodyPr wrap="none" rtlCol="0">
            <a:spAutoFit/>
          </a:bodyPr>
          <a:lstStyle/>
          <a:p>
            <a:r>
              <a:rPr lang="en-GB" dirty="0" smtClean="0">
                <a:solidFill>
                  <a:srgbClr val="FFFF00"/>
                </a:solidFill>
              </a:rPr>
              <a:t>Use this table to interpret what the results mean (see p.126)</a:t>
            </a:r>
            <a:endParaRPr lang="en-GB" dirty="0">
              <a:solidFill>
                <a:srgbClr val="FFFF00"/>
              </a:solidFill>
            </a:endParaRPr>
          </a:p>
        </p:txBody>
      </p:sp>
    </p:spTree>
    <p:extLst>
      <p:ext uri="{BB962C8B-B14F-4D97-AF65-F5344CB8AC3E}">
        <p14:creationId xmlns:p14="http://schemas.microsoft.com/office/powerpoint/2010/main" val="244375709"/>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the critical value tables</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fld id="{F68B04FD-499B-4738-9C54-1E93C7484C36}" type="slidenum">
              <a:rPr lang="en-GB" smtClean="0"/>
              <a:pPr/>
              <a:t>160</a:t>
            </a:fld>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4502" y="1844824"/>
            <a:ext cx="6048671" cy="474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8392593"/>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Recycling Exercise </a:t>
            </a:r>
            <a:endParaRPr lang="en-GB" dirty="0"/>
          </a:p>
        </p:txBody>
      </p:sp>
      <p:sp>
        <p:nvSpPr>
          <p:cNvPr id="3" name="Content Placeholder 2"/>
          <p:cNvSpPr>
            <a:spLocks noGrp="1"/>
          </p:cNvSpPr>
          <p:nvPr>
            <p:ph idx="1"/>
          </p:nvPr>
        </p:nvSpPr>
        <p:spPr/>
        <p:txBody>
          <a:bodyPr/>
          <a:lstStyle/>
          <a:p>
            <a:r>
              <a:rPr lang="en-GB" dirty="0" smtClean="0"/>
              <a:t>100 people to see if they recycle or not.  Is there a significant difference based on gender?</a:t>
            </a:r>
          </a:p>
          <a:p>
            <a:r>
              <a:rPr lang="en-GB" dirty="0" smtClean="0"/>
              <a:t>4 scenarios</a:t>
            </a:r>
          </a:p>
          <a:p>
            <a:pPr marL="969264" lvl="1" indent="-514350">
              <a:buFont typeface="+mj-lt"/>
              <a:buAutoNum type="arabicPeriod"/>
            </a:pPr>
            <a:r>
              <a:rPr lang="en-GB" dirty="0" smtClean="0">
                <a:solidFill>
                  <a:srgbClr val="FFFF00"/>
                </a:solidFill>
              </a:rPr>
              <a:t>Male recycles</a:t>
            </a:r>
          </a:p>
          <a:p>
            <a:pPr marL="969264" lvl="1" indent="-514350">
              <a:buFont typeface="+mj-lt"/>
              <a:buAutoNum type="arabicPeriod"/>
            </a:pPr>
            <a:r>
              <a:rPr lang="en-GB" dirty="0" smtClean="0">
                <a:solidFill>
                  <a:srgbClr val="FFFF00"/>
                </a:solidFill>
              </a:rPr>
              <a:t>Male doesn’t</a:t>
            </a:r>
          </a:p>
          <a:p>
            <a:pPr marL="969264" lvl="1" indent="-514350">
              <a:buFont typeface="+mj-lt"/>
              <a:buAutoNum type="arabicPeriod"/>
            </a:pPr>
            <a:r>
              <a:rPr lang="en-GB" dirty="0" smtClean="0">
                <a:solidFill>
                  <a:srgbClr val="FFFF00"/>
                </a:solidFill>
              </a:rPr>
              <a:t>Female recycles</a:t>
            </a:r>
          </a:p>
          <a:p>
            <a:pPr marL="969264" lvl="1" indent="-514350">
              <a:buFont typeface="+mj-lt"/>
              <a:buAutoNum type="arabicPeriod"/>
            </a:pPr>
            <a:r>
              <a:rPr lang="en-GB" dirty="0" smtClean="0">
                <a:solidFill>
                  <a:srgbClr val="FFFF00"/>
                </a:solidFill>
              </a:rPr>
              <a:t>Female doesn’t</a:t>
            </a:r>
            <a:endParaRPr lang="en-GB" dirty="0">
              <a:solidFill>
                <a:srgbClr val="FFFF00"/>
              </a:solidFill>
            </a:endParaRP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161</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635457335"/>
              </p:ext>
            </p:extLst>
          </p:nvPr>
        </p:nvGraphicFramePr>
        <p:xfrm>
          <a:off x="4644008" y="3429000"/>
          <a:ext cx="4295800" cy="1463040"/>
        </p:xfrm>
        <a:graphic>
          <a:graphicData uri="http://schemas.openxmlformats.org/drawingml/2006/table">
            <a:tbl>
              <a:tblPr firstRow="1" bandRow="1">
                <a:tableStyleId>{5C22544A-7EE6-4342-B048-85BDC9FD1C3A}</a:tableStyleId>
              </a:tblPr>
              <a:tblGrid>
                <a:gridCol w="1073950">
                  <a:extLst>
                    <a:ext uri="{9D8B030D-6E8A-4147-A177-3AD203B41FA5}">
                      <a16:colId xmlns:a16="http://schemas.microsoft.com/office/drawing/2014/main" val="20000"/>
                    </a:ext>
                  </a:extLst>
                </a:gridCol>
                <a:gridCol w="1073950">
                  <a:extLst>
                    <a:ext uri="{9D8B030D-6E8A-4147-A177-3AD203B41FA5}">
                      <a16:colId xmlns:a16="http://schemas.microsoft.com/office/drawing/2014/main" val="20001"/>
                    </a:ext>
                  </a:extLst>
                </a:gridCol>
                <a:gridCol w="1073950">
                  <a:extLst>
                    <a:ext uri="{9D8B030D-6E8A-4147-A177-3AD203B41FA5}">
                      <a16:colId xmlns:a16="http://schemas.microsoft.com/office/drawing/2014/main" val="20002"/>
                    </a:ext>
                  </a:extLst>
                </a:gridCol>
                <a:gridCol w="1073950">
                  <a:extLst>
                    <a:ext uri="{9D8B030D-6E8A-4147-A177-3AD203B41FA5}">
                      <a16:colId xmlns:a16="http://schemas.microsoft.com/office/drawing/2014/main" val="20003"/>
                    </a:ext>
                  </a:extLst>
                </a:gridCol>
              </a:tblGrid>
              <a:tr h="360040">
                <a:tc>
                  <a:txBody>
                    <a:bodyPr/>
                    <a:lstStyle/>
                    <a:p>
                      <a:r>
                        <a:rPr lang="en-GB" dirty="0" smtClean="0"/>
                        <a:t>Gender</a:t>
                      </a:r>
                      <a:endParaRPr lang="en-GB" dirty="0"/>
                    </a:p>
                  </a:txBody>
                  <a:tcPr/>
                </a:tc>
                <a:tc>
                  <a:txBody>
                    <a:bodyPr/>
                    <a:lstStyle/>
                    <a:p>
                      <a:r>
                        <a:rPr lang="en-GB" dirty="0" smtClean="0"/>
                        <a:t>Recycles</a:t>
                      </a:r>
                      <a:endParaRPr lang="en-GB" dirty="0"/>
                    </a:p>
                  </a:txBody>
                  <a:tcPr/>
                </a:tc>
                <a:tc>
                  <a:txBody>
                    <a:bodyPr/>
                    <a:lstStyle/>
                    <a:p>
                      <a:r>
                        <a:rPr lang="en-GB" dirty="0" smtClean="0"/>
                        <a:t>Doesn’t</a:t>
                      </a:r>
                      <a:endParaRPr lang="en-GB" dirty="0"/>
                    </a:p>
                  </a:txBody>
                  <a:tcPr/>
                </a:tc>
                <a:tc>
                  <a:txBody>
                    <a:bodyPr/>
                    <a:lstStyle/>
                    <a:p>
                      <a:r>
                        <a:rPr lang="en-GB" dirty="0" smtClean="0"/>
                        <a:t>Total</a:t>
                      </a:r>
                      <a:endParaRPr lang="en-GB" dirty="0"/>
                    </a:p>
                  </a:txBody>
                  <a:tcPr/>
                </a:tc>
                <a:extLst>
                  <a:ext uri="{0D108BD9-81ED-4DB2-BD59-A6C34878D82A}">
                    <a16:rowId xmlns:a16="http://schemas.microsoft.com/office/drawing/2014/main" val="10000"/>
                  </a:ext>
                </a:extLst>
              </a:tr>
              <a:tr h="360040">
                <a:tc>
                  <a:txBody>
                    <a:bodyPr/>
                    <a:lstStyle/>
                    <a:p>
                      <a:r>
                        <a:rPr lang="en-GB" dirty="0" smtClean="0"/>
                        <a:t>Females</a:t>
                      </a:r>
                      <a:endParaRPr lang="en-GB" dirty="0"/>
                    </a:p>
                  </a:txBody>
                  <a:tcPr/>
                </a:tc>
                <a:tc>
                  <a:txBody>
                    <a:bodyPr/>
                    <a:lstStyle/>
                    <a:p>
                      <a:r>
                        <a:rPr lang="en-GB" dirty="0" smtClean="0"/>
                        <a:t>18</a:t>
                      </a:r>
                      <a:endParaRPr lang="en-GB" dirty="0"/>
                    </a:p>
                  </a:txBody>
                  <a:tcPr/>
                </a:tc>
                <a:tc>
                  <a:txBody>
                    <a:bodyPr/>
                    <a:lstStyle/>
                    <a:p>
                      <a:r>
                        <a:rPr lang="en-GB" dirty="0" smtClean="0"/>
                        <a:t>7</a:t>
                      </a:r>
                      <a:endParaRPr lang="en-GB" dirty="0"/>
                    </a:p>
                  </a:txBody>
                  <a:tcPr/>
                </a:tc>
                <a:tc>
                  <a:txBody>
                    <a:bodyPr/>
                    <a:lstStyle/>
                    <a:p>
                      <a:r>
                        <a:rPr lang="en-GB" dirty="0" smtClean="0">
                          <a:solidFill>
                            <a:schemeClr val="accent2"/>
                          </a:solidFill>
                        </a:rPr>
                        <a:t>25</a:t>
                      </a:r>
                      <a:endParaRPr lang="en-GB" dirty="0">
                        <a:solidFill>
                          <a:schemeClr val="accent2"/>
                        </a:solidFill>
                      </a:endParaRPr>
                    </a:p>
                  </a:txBody>
                  <a:tcPr/>
                </a:tc>
                <a:extLst>
                  <a:ext uri="{0D108BD9-81ED-4DB2-BD59-A6C34878D82A}">
                    <a16:rowId xmlns:a16="http://schemas.microsoft.com/office/drawing/2014/main" val="10001"/>
                  </a:ext>
                </a:extLst>
              </a:tr>
              <a:tr h="360040">
                <a:tc>
                  <a:txBody>
                    <a:bodyPr/>
                    <a:lstStyle/>
                    <a:p>
                      <a:r>
                        <a:rPr lang="en-GB" dirty="0" smtClean="0"/>
                        <a:t>Male</a:t>
                      </a:r>
                      <a:endParaRPr lang="en-GB" dirty="0"/>
                    </a:p>
                  </a:txBody>
                  <a:tcPr/>
                </a:tc>
                <a:tc>
                  <a:txBody>
                    <a:bodyPr/>
                    <a:lstStyle/>
                    <a:p>
                      <a:r>
                        <a:rPr lang="en-GB" dirty="0" smtClean="0"/>
                        <a:t>42</a:t>
                      </a:r>
                      <a:endParaRPr lang="en-GB" dirty="0"/>
                    </a:p>
                  </a:txBody>
                  <a:tcPr/>
                </a:tc>
                <a:tc>
                  <a:txBody>
                    <a:bodyPr/>
                    <a:lstStyle/>
                    <a:p>
                      <a:r>
                        <a:rPr lang="en-GB" dirty="0" smtClean="0"/>
                        <a:t>33</a:t>
                      </a:r>
                      <a:endParaRPr lang="en-GB" dirty="0"/>
                    </a:p>
                  </a:txBody>
                  <a:tcPr/>
                </a:tc>
                <a:tc>
                  <a:txBody>
                    <a:bodyPr/>
                    <a:lstStyle/>
                    <a:p>
                      <a:r>
                        <a:rPr lang="en-GB" dirty="0" smtClean="0">
                          <a:solidFill>
                            <a:schemeClr val="accent2"/>
                          </a:solidFill>
                        </a:rPr>
                        <a:t>75</a:t>
                      </a:r>
                      <a:endParaRPr lang="en-GB" dirty="0">
                        <a:solidFill>
                          <a:schemeClr val="accent2"/>
                        </a:solidFill>
                      </a:endParaRPr>
                    </a:p>
                  </a:txBody>
                  <a:tcPr/>
                </a:tc>
                <a:extLst>
                  <a:ext uri="{0D108BD9-81ED-4DB2-BD59-A6C34878D82A}">
                    <a16:rowId xmlns:a16="http://schemas.microsoft.com/office/drawing/2014/main" val="10002"/>
                  </a:ext>
                </a:extLst>
              </a:tr>
              <a:tr h="360040">
                <a:tc>
                  <a:txBody>
                    <a:bodyPr/>
                    <a:lstStyle/>
                    <a:p>
                      <a:r>
                        <a:rPr lang="en-GB" dirty="0" smtClean="0">
                          <a:solidFill>
                            <a:schemeClr val="accent2"/>
                          </a:solidFill>
                        </a:rPr>
                        <a:t>Total</a:t>
                      </a:r>
                      <a:endParaRPr lang="en-GB" dirty="0">
                        <a:solidFill>
                          <a:schemeClr val="accent2"/>
                        </a:solidFill>
                      </a:endParaRPr>
                    </a:p>
                  </a:txBody>
                  <a:tcPr/>
                </a:tc>
                <a:tc>
                  <a:txBody>
                    <a:bodyPr/>
                    <a:lstStyle/>
                    <a:p>
                      <a:r>
                        <a:rPr lang="en-GB" dirty="0" smtClean="0">
                          <a:solidFill>
                            <a:schemeClr val="accent2"/>
                          </a:solidFill>
                        </a:rPr>
                        <a:t>60</a:t>
                      </a:r>
                      <a:endParaRPr lang="en-GB" dirty="0">
                        <a:solidFill>
                          <a:schemeClr val="accent2"/>
                        </a:solidFill>
                      </a:endParaRPr>
                    </a:p>
                  </a:txBody>
                  <a:tcPr/>
                </a:tc>
                <a:tc>
                  <a:txBody>
                    <a:bodyPr/>
                    <a:lstStyle/>
                    <a:p>
                      <a:r>
                        <a:rPr lang="en-GB" dirty="0" smtClean="0">
                          <a:solidFill>
                            <a:schemeClr val="accent2"/>
                          </a:solidFill>
                        </a:rPr>
                        <a:t>40</a:t>
                      </a:r>
                      <a:endParaRPr lang="en-GB" dirty="0">
                        <a:solidFill>
                          <a:schemeClr val="accent2"/>
                        </a:solidFill>
                      </a:endParaRPr>
                    </a:p>
                  </a:txBody>
                  <a:tcPr/>
                </a:tc>
                <a:tc>
                  <a:txBody>
                    <a:bodyPr/>
                    <a:lstStyle/>
                    <a:p>
                      <a:r>
                        <a:rPr lang="en-GB" dirty="0" smtClean="0">
                          <a:solidFill>
                            <a:schemeClr val="accent2"/>
                          </a:solidFill>
                        </a:rPr>
                        <a:t>100</a:t>
                      </a:r>
                      <a:endParaRPr lang="en-GB" dirty="0">
                        <a:solidFill>
                          <a:schemeClr val="accent2"/>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79589211"/>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Recycling Answers</a:t>
            </a:r>
            <a:endParaRPr lang="en-GB" dirty="0"/>
          </a:p>
        </p:txBody>
      </p:sp>
      <p:sp>
        <p:nvSpPr>
          <p:cNvPr id="3" name="Content Placeholder 2"/>
          <p:cNvSpPr>
            <a:spLocks noGrp="1"/>
          </p:cNvSpPr>
          <p:nvPr>
            <p:ph idx="1"/>
          </p:nvPr>
        </p:nvSpPr>
        <p:spPr>
          <a:xfrm>
            <a:off x="899592" y="1196752"/>
            <a:ext cx="7772400" cy="4896544"/>
          </a:xfrm>
        </p:spPr>
        <p:txBody>
          <a:bodyPr>
            <a:normAutofit fontScale="62500" lnSpcReduction="20000"/>
          </a:bodyPr>
          <a:lstStyle/>
          <a:p>
            <a:r>
              <a:rPr lang="en-GB" dirty="0" smtClean="0"/>
              <a:t>Set hypotheses</a:t>
            </a:r>
          </a:p>
          <a:p>
            <a:endParaRPr lang="en-GB" dirty="0" smtClean="0"/>
          </a:p>
          <a:p>
            <a:endParaRPr lang="en-GB" dirty="0"/>
          </a:p>
          <a:p>
            <a:endParaRPr lang="en-GB" dirty="0" smtClean="0"/>
          </a:p>
          <a:p>
            <a:endParaRPr lang="en-GB" dirty="0"/>
          </a:p>
          <a:p>
            <a:endParaRPr lang="en-GB" dirty="0"/>
          </a:p>
          <a:p>
            <a:endParaRPr lang="en-GB" dirty="0" smtClean="0"/>
          </a:p>
          <a:p>
            <a:endParaRPr lang="en-GB" dirty="0"/>
          </a:p>
          <a:p>
            <a:endParaRPr lang="en-GB" dirty="0" smtClean="0"/>
          </a:p>
          <a:p>
            <a:endParaRPr lang="en-GB" dirty="0"/>
          </a:p>
          <a:p>
            <a:r>
              <a:rPr lang="en-GB" dirty="0" smtClean="0"/>
              <a:t>Answer 0.6+0.9+0.2+0.3=2.0</a:t>
            </a:r>
            <a:endParaRPr lang="en-GB" dirty="0" smtClean="0">
              <a:solidFill>
                <a:schemeClr val="accent4">
                  <a:lumMod val="75000"/>
                </a:schemeClr>
              </a:solidFill>
            </a:endParaRPr>
          </a:p>
          <a:p>
            <a:r>
              <a:rPr lang="en-GB" dirty="0" smtClean="0"/>
              <a:t>1 degree of freedom tabulated </a:t>
            </a:r>
            <a:r>
              <a:rPr lang="en-GB" smtClean="0">
                <a:solidFill>
                  <a:schemeClr val="accent4">
                    <a:lumMod val="75000"/>
                  </a:schemeClr>
                </a:solidFill>
              </a:rPr>
              <a:t>3.841   </a:t>
            </a:r>
            <a:r>
              <a:rPr lang="en-GB" dirty="0" smtClean="0"/>
              <a:t>Complete the exercises from the hand-out/booklet </a:t>
            </a:r>
          </a:p>
          <a:p>
            <a:pPr lvl="1"/>
            <a:r>
              <a:rPr lang="en-GB" dirty="0" smtClean="0">
                <a:solidFill>
                  <a:srgbClr val="FFFF00"/>
                </a:solidFill>
              </a:rPr>
              <a:t>Exercise 1 </a:t>
            </a:r>
            <a:r>
              <a:rPr lang="en-GB" dirty="0" err="1" smtClean="0">
                <a:solidFill>
                  <a:srgbClr val="FFFF00"/>
                </a:solidFill>
              </a:rPr>
              <a:t>Dixella</a:t>
            </a:r>
            <a:r>
              <a:rPr lang="en-GB" dirty="0" smtClean="0">
                <a:solidFill>
                  <a:srgbClr val="FFFF00"/>
                </a:solidFill>
              </a:rPr>
              <a:t> pupae </a:t>
            </a:r>
          </a:p>
          <a:p>
            <a:pPr lvl="1"/>
            <a:r>
              <a:rPr lang="en-GB" dirty="0" smtClean="0">
                <a:solidFill>
                  <a:srgbClr val="FFFF00"/>
                </a:solidFill>
              </a:rPr>
              <a:t>Exercise 2 woodland management</a:t>
            </a:r>
            <a:endParaRPr lang="en-GB" dirty="0">
              <a:solidFill>
                <a:srgbClr val="FFFF00"/>
              </a:solidFill>
            </a:endParaRPr>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162</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628516427"/>
              </p:ext>
            </p:extLst>
          </p:nvPr>
        </p:nvGraphicFramePr>
        <p:xfrm>
          <a:off x="1259632" y="1988840"/>
          <a:ext cx="7344816" cy="2232248"/>
        </p:xfrm>
        <a:graphic>
          <a:graphicData uri="http://schemas.openxmlformats.org/drawingml/2006/table">
            <a:tbl>
              <a:tblPr firstRow="1" bandRow="1">
                <a:tableStyleId>{5C22544A-7EE6-4342-B048-85BDC9FD1C3A}</a:tableStyleId>
              </a:tblPr>
              <a:tblGrid>
                <a:gridCol w="918102">
                  <a:extLst>
                    <a:ext uri="{9D8B030D-6E8A-4147-A177-3AD203B41FA5}">
                      <a16:colId xmlns:a16="http://schemas.microsoft.com/office/drawing/2014/main" val="20000"/>
                    </a:ext>
                  </a:extLst>
                </a:gridCol>
                <a:gridCol w="918102">
                  <a:extLst>
                    <a:ext uri="{9D8B030D-6E8A-4147-A177-3AD203B41FA5}">
                      <a16:colId xmlns:a16="http://schemas.microsoft.com/office/drawing/2014/main" val="20001"/>
                    </a:ext>
                  </a:extLst>
                </a:gridCol>
                <a:gridCol w="918102">
                  <a:extLst>
                    <a:ext uri="{9D8B030D-6E8A-4147-A177-3AD203B41FA5}">
                      <a16:colId xmlns:a16="http://schemas.microsoft.com/office/drawing/2014/main" val="20002"/>
                    </a:ext>
                  </a:extLst>
                </a:gridCol>
                <a:gridCol w="918102">
                  <a:extLst>
                    <a:ext uri="{9D8B030D-6E8A-4147-A177-3AD203B41FA5}">
                      <a16:colId xmlns:a16="http://schemas.microsoft.com/office/drawing/2014/main" val="20003"/>
                    </a:ext>
                  </a:extLst>
                </a:gridCol>
                <a:gridCol w="918102">
                  <a:extLst>
                    <a:ext uri="{9D8B030D-6E8A-4147-A177-3AD203B41FA5}">
                      <a16:colId xmlns:a16="http://schemas.microsoft.com/office/drawing/2014/main" val="20004"/>
                    </a:ext>
                  </a:extLst>
                </a:gridCol>
                <a:gridCol w="918102">
                  <a:extLst>
                    <a:ext uri="{9D8B030D-6E8A-4147-A177-3AD203B41FA5}">
                      <a16:colId xmlns:a16="http://schemas.microsoft.com/office/drawing/2014/main" val="20005"/>
                    </a:ext>
                  </a:extLst>
                </a:gridCol>
                <a:gridCol w="918102">
                  <a:extLst>
                    <a:ext uri="{9D8B030D-6E8A-4147-A177-3AD203B41FA5}">
                      <a16:colId xmlns:a16="http://schemas.microsoft.com/office/drawing/2014/main" val="20006"/>
                    </a:ext>
                  </a:extLst>
                </a:gridCol>
                <a:gridCol w="918102">
                  <a:extLst>
                    <a:ext uri="{9D8B030D-6E8A-4147-A177-3AD203B41FA5}">
                      <a16:colId xmlns:a16="http://schemas.microsoft.com/office/drawing/2014/main" val="20007"/>
                    </a:ext>
                  </a:extLst>
                </a:gridCol>
              </a:tblGrid>
              <a:tr h="558062">
                <a:tc>
                  <a:txBody>
                    <a:bodyPr/>
                    <a:lstStyle/>
                    <a:p>
                      <a:pPr algn="ctr"/>
                      <a:r>
                        <a:rPr lang="en-GB" sz="1400" dirty="0" smtClean="0"/>
                        <a:t>Gender</a:t>
                      </a:r>
                      <a:endParaRPr lang="en-GB" sz="1400" dirty="0"/>
                    </a:p>
                  </a:txBody>
                  <a:tcPr/>
                </a:tc>
                <a:tc>
                  <a:txBody>
                    <a:bodyPr/>
                    <a:lstStyle/>
                    <a:p>
                      <a:pPr algn="ctr"/>
                      <a:r>
                        <a:rPr lang="en-GB" sz="1400" dirty="0" smtClean="0"/>
                        <a:t>Recycles</a:t>
                      </a:r>
                      <a:endParaRPr lang="en-GB" sz="1400" dirty="0"/>
                    </a:p>
                  </a:txBody>
                  <a:tcPr/>
                </a:tc>
                <a:tc>
                  <a:txBody>
                    <a:bodyPr/>
                    <a:lstStyle/>
                    <a:p>
                      <a:pPr algn="ctr"/>
                      <a:r>
                        <a:rPr lang="en-GB" sz="1400" dirty="0" smtClean="0"/>
                        <a:t>Expected</a:t>
                      </a:r>
                      <a:endParaRPr lang="en-GB" sz="1400" dirty="0"/>
                    </a:p>
                  </a:txBody>
                  <a:tcPr/>
                </a:tc>
                <a:tc>
                  <a:txBody>
                    <a:bodyPr/>
                    <a:lstStyle/>
                    <a:p>
                      <a:pPr algn="ctr"/>
                      <a:r>
                        <a:rPr lang="en-GB" sz="1400" dirty="0" smtClean="0"/>
                        <a:t>Chi</a:t>
                      </a:r>
                      <a:endParaRPr lang="en-GB" sz="1400" dirty="0"/>
                    </a:p>
                  </a:txBody>
                  <a:tcPr>
                    <a:solidFill>
                      <a:schemeClr val="accent5">
                        <a:lumMod val="75000"/>
                      </a:schemeClr>
                    </a:solidFill>
                  </a:tcPr>
                </a:tc>
                <a:tc>
                  <a:txBody>
                    <a:bodyPr/>
                    <a:lstStyle/>
                    <a:p>
                      <a:pPr algn="ctr"/>
                      <a:r>
                        <a:rPr lang="en-GB" sz="1400" dirty="0" smtClean="0"/>
                        <a:t>Doesn’t</a:t>
                      </a:r>
                      <a:endParaRPr lang="en-GB" sz="1400" dirty="0"/>
                    </a:p>
                  </a:txBody>
                  <a:tcPr/>
                </a:tc>
                <a:tc>
                  <a:txBody>
                    <a:bodyPr/>
                    <a:lstStyle/>
                    <a:p>
                      <a:pPr algn="ctr"/>
                      <a:r>
                        <a:rPr lang="en-GB" sz="1400" dirty="0" smtClean="0"/>
                        <a:t>Expected</a:t>
                      </a:r>
                      <a:endParaRPr lang="en-GB" sz="1400" dirty="0"/>
                    </a:p>
                  </a:txBody>
                  <a:tcPr/>
                </a:tc>
                <a:tc>
                  <a:txBody>
                    <a:bodyPr/>
                    <a:lstStyle/>
                    <a:p>
                      <a:pPr algn="ctr"/>
                      <a:r>
                        <a:rPr lang="en-GB" sz="1400" dirty="0" smtClean="0"/>
                        <a:t>Chi</a:t>
                      </a:r>
                      <a:endParaRPr lang="en-GB" sz="1400" dirty="0"/>
                    </a:p>
                  </a:txBody>
                  <a:tcPr>
                    <a:solidFill>
                      <a:schemeClr val="accent5">
                        <a:lumMod val="75000"/>
                      </a:schemeClr>
                    </a:solidFill>
                  </a:tcPr>
                </a:tc>
                <a:tc>
                  <a:txBody>
                    <a:bodyPr/>
                    <a:lstStyle/>
                    <a:p>
                      <a:pPr algn="ctr"/>
                      <a:r>
                        <a:rPr lang="en-GB" sz="1400" dirty="0" smtClean="0"/>
                        <a:t>Total</a:t>
                      </a:r>
                      <a:endParaRPr lang="en-GB" sz="1400" dirty="0"/>
                    </a:p>
                  </a:txBody>
                  <a:tcPr/>
                </a:tc>
                <a:extLst>
                  <a:ext uri="{0D108BD9-81ED-4DB2-BD59-A6C34878D82A}">
                    <a16:rowId xmlns:a16="http://schemas.microsoft.com/office/drawing/2014/main" val="10000"/>
                  </a:ext>
                </a:extLst>
              </a:tr>
              <a:tr h="558062">
                <a:tc>
                  <a:txBody>
                    <a:bodyPr/>
                    <a:lstStyle/>
                    <a:p>
                      <a:pPr algn="ctr"/>
                      <a:r>
                        <a:rPr lang="en-GB" sz="1400" dirty="0" smtClean="0"/>
                        <a:t>Females</a:t>
                      </a:r>
                      <a:endParaRPr lang="en-GB" sz="1400" dirty="0"/>
                    </a:p>
                  </a:txBody>
                  <a:tcPr/>
                </a:tc>
                <a:tc>
                  <a:txBody>
                    <a:bodyPr/>
                    <a:lstStyle/>
                    <a:p>
                      <a:pPr algn="ctr"/>
                      <a:r>
                        <a:rPr lang="en-GB" sz="1400" dirty="0" smtClean="0"/>
                        <a:t>18</a:t>
                      </a:r>
                      <a:endParaRPr lang="en-GB" sz="1400" dirty="0"/>
                    </a:p>
                  </a:txBody>
                  <a:tcPr/>
                </a:tc>
                <a:tc>
                  <a:txBody>
                    <a:bodyPr/>
                    <a:lstStyle/>
                    <a:p>
                      <a:pPr algn="ctr"/>
                      <a:r>
                        <a:rPr lang="en-GB" sz="1400" dirty="0" smtClean="0"/>
                        <a:t>15</a:t>
                      </a:r>
                      <a:endParaRPr lang="en-GB" sz="1400" dirty="0"/>
                    </a:p>
                  </a:txBody>
                  <a:tcPr/>
                </a:tc>
                <a:tc>
                  <a:txBody>
                    <a:bodyPr/>
                    <a:lstStyle/>
                    <a:p>
                      <a:pPr algn="ctr"/>
                      <a:r>
                        <a:rPr lang="en-GB" sz="1400" dirty="0" smtClean="0">
                          <a:solidFill>
                            <a:schemeClr val="tx1"/>
                          </a:solidFill>
                        </a:rPr>
                        <a:t>0.6</a:t>
                      </a:r>
                      <a:endParaRPr lang="en-GB" sz="1400" dirty="0">
                        <a:solidFill>
                          <a:schemeClr val="tx1"/>
                        </a:solidFill>
                      </a:endParaRPr>
                    </a:p>
                  </a:txBody>
                  <a:tcPr>
                    <a:solidFill>
                      <a:schemeClr val="accent5">
                        <a:lumMod val="75000"/>
                      </a:schemeClr>
                    </a:solidFill>
                  </a:tcPr>
                </a:tc>
                <a:tc>
                  <a:txBody>
                    <a:bodyPr/>
                    <a:lstStyle/>
                    <a:p>
                      <a:pPr algn="ctr"/>
                      <a:r>
                        <a:rPr lang="en-GB" sz="1400" dirty="0" smtClean="0"/>
                        <a:t>7</a:t>
                      </a:r>
                      <a:endParaRPr lang="en-GB" sz="1400" dirty="0"/>
                    </a:p>
                  </a:txBody>
                  <a:tcPr/>
                </a:tc>
                <a:tc>
                  <a:txBody>
                    <a:bodyPr/>
                    <a:lstStyle/>
                    <a:p>
                      <a:pPr algn="ctr"/>
                      <a:r>
                        <a:rPr lang="en-GB" sz="1400" dirty="0" smtClean="0"/>
                        <a:t>10</a:t>
                      </a:r>
                      <a:endParaRPr lang="en-GB" sz="1400" dirty="0"/>
                    </a:p>
                  </a:txBody>
                  <a:tcPr/>
                </a:tc>
                <a:tc>
                  <a:txBody>
                    <a:bodyPr/>
                    <a:lstStyle/>
                    <a:p>
                      <a:pPr algn="ctr"/>
                      <a:r>
                        <a:rPr lang="en-GB" sz="1400" dirty="0" smtClean="0">
                          <a:solidFill>
                            <a:schemeClr val="tx1"/>
                          </a:solidFill>
                        </a:rPr>
                        <a:t>0.9</a:t>
                      </a:r>
                      <a:endParaRPr lang="en-GB" sz="1400" dirty="0">
                        <a:solidFill>
                          <a:schemeClr val="tx1"/>
                        </a:solidFill>
                      </a:endParaRPr>
                    </a:p>
                  </a:txBody>
                  <a:tcPr>
                    <a:solidFill>
                      <a:schemeClr val="accent5">
                        <a:lumMod val="75000"/>
                      </a:schemeClr>
                    </a:solidFill>
                  </a:tcPr>
                </a:tc>
                <a:tc>
                  <a:txBody>
                    <a:bodyPr/>
                    <a:lstStyle/>
                    <a:p>
                      <a:pPr algn="ctr"/>
                      <a:r>
                        <a:rPr lang="en-GB" sz="1400" dirty="0" smtClean="0">
                          <a:solidFill>
                            <a:schemeClr val="accent4">
                              <a:lumMod val="75000"/>
                            </a:schemeClr>
                          </a:solidFill>
                        </a:rPr>
                        <a:t>25</a:t>
                      </a:r>
                      <a:endParaRPr lang="en-GB" sz="1400" dirty="0">
                        <a:solidFill>
                          <a:schemeClr val="accent4">
                            <a:lumMod val="75000"/>
                          </a:schemeClr>
                        </a:solidFill>
                      </a:endParaRPr>
                    </a:p>
                  </a:txBody>
                  <a:tcPr/>
                </a:tc>
                <a:extLst>
                  <a:ext uri="{0D108BD9-81ED-4DB2-BD59-A6C34878D82A}">
                    <a16:rowId xmlns:a16="http://schemas.microsoft.com/office/drawing/2014/main" val="10001"/>
                  </a:ext>
                </a:extLst>
              </a:tr>
              <a:tr h="558062">
                <a:tc>
                  <a:txBody>
                    <a:bodyPr/>
                    <a:lstStyle/>
                    <a:p>
                      <a:pPr algn="ctr"/>
                      <a:r>
                        <a:rPr lang="en-GB" sz="1400" dirty="0" smtClean="0"/>
                        <a:t>Male</a:t>
                      </a:r>
                      <a:endParaRPr lang="en-GB" sz="1400" dirty="0"/>
                    </a:p>
                  </a:txBody>
                  <a:tcPr/>
                </a:tc>
                <a:tc>
                  <a:txBody>
                    <a:bodyPr/>
                    <a:lstStyle/>
                    <a:p>
                      <a:pPr algn="ctr"/>
                      <a:r>
                        <a:rPr lang="en-GB" sz="1400" dirty="0" smtClean="0"/>
                        <a:t>42</a:t>
                      </a:r>
                      <a:endParaRPr lang="en-GB" sz="1400" dirty="0"/>
                    </a:p>
                  </a:txBody>
                  <a:tcPr/>
                </a:tc>
                <a:tc>
                  <a:txBody>
                    <a:bodyPr/>
                    <a:lstStyle/>
                    <a:p>
                      <a:pPr algn="ctr"/>
                      <a:r>
                        <a:rPr lang="en-GB" sz="1400" dirty="0" smtClean="0"/>
                        <a:t>45</a:t>
                      </a:r>
                      <a:endParaRPr lang="en-GB" sz="1400" dirty="0"/>
                    </a:p>
                  </a:txBody>
                  <a:tcPr/>
                </a:tc>
                <a:tc>
                  <a:txBody>
                    <a:bodyPr/>
                    <a:lstStyle/>
                    <a:p>
                      <a:pPr algn="ctr"/>
                      <a:r>
                        <a:rPr lang="en-GB" sz="1400" dirty="0" smtClean="0">
                          <a:solidFill>
                            <a:schemeClr val="tx1"/>
                          </a:solidFill>
                        </a:rPr>
                        <a:t>0.2</a:t>
                      </a:r>
                      <a:endParaRPr lang="en-GB" sz="1400" dirty="0">
                        <a:solidFill>
                          <a:schemeClr val="tx1"/>
                        </a:solidFill>
                      </a:endParaRPr>
                    </a:p>
                  </a:txBody>
                  <a:tcPr>
                    <a:solidFill>
                      <a:schemeClr val="accent5">
                        <a:lumMod val="75000"/>
                      </a:schemeClr>
                    </a:solidFill>
                  </a:tcPr>
                </a:tc>
                <a:tc>
                  <a:txBody>
                    <a:bodyPr/>
                    <a:lstStyle/>
                    <a:p>
                      <a:pPr algn="ctr"/>
                      <a:r>
                        <a:rPr lang="en-GB" sz="1400" dirty="0" smtClean="0"/>
                        <a:t>33</a:t>
                      </a:r>
                      <a:endParaRPr lang="en-GB" sz="1400" dirty="0"/>
                    </a:p>
                  </a:txBody>
                  <a:tcPr/>
                </a:tc>
                <a:tc>
                  <a:txBody>
                    <a:bodyPr/>
                    <a:lstStyle/>
                    <a:p>
                      <a:pPr algn="ctr"/>
                      <a:r>
                        <a:rPr lang="en-GB" sz="1400" dirty="0" smtClean="0"/>
                        <a:t>30</a:t>
                      </a:r>
                      <a:endParaRPr lang="en-GB" sz="1400" dirty="0"/>
                    </a:p>
                  </a:txBody>
                  <a:tcPr/>
                </a:tc>
                <a:tc>
                  <a:txBody>
                    <a:bodyPr/>
                    <a:lstStyle/>
                    <a:p>
                      <a:pPr algn="ctr"/>
                      <a:r>
                        <a:rPr lang="en-GB" sz="1400" dirty="0" smtClean="0">
                          <a:solidFill>
                            <a:schemeClr val="tx1"/>
                          </a:solidFill>
                        </a:rPr>
                        <a:t>0.3</a:t>
                      </a:r>
                      <a:endParaRPr lang="en-GB" sz="1400" dirty="0">
                        <a:solidFill>
                          <a:schemeClr val="tx1"/>
                        </a:solidFill>
                      </a:endParaRPr>
                    </a:p>
                  </a:txBody>
                  <a:tcPr>
                    <a:solidFill>
                      <a:schemeClr val="accent5">
                        <a:lumMod val="75000"/>
                      </a:schemeClr>
                    </a:solidFill>
                  </a:tcPr>
                </a:tc>
                <a:tc>
                  <a:txBody>
                    <a:bodyPr/>
                    <a:lstStyle/>
                    <a:p>
                      <a:pPr algn="ctr"/>
                      <a:r>
                        <a:rPr lang="en-GB" sz="1400" dirty="0" smtClean="0">
                          <a:solidFill>
                            <a:schemeClr val="accent4">
                              <a:lumMod val="75000"/>
                            </a:schemeClr>
                          </a:solidFill>
                        </a:rPr>
                        <a:t>75</a:t>
                      </a:r>
                      <a:endParaRPr lang="en-GB" sz="1400" dirty="0">
                        <a:solidFill>
                          <a:schemeClr val="accent4">
                            <a:lumMod val="75000"/>
                          </a:schemeClr>
                        </a:solidFill>
                      </a:endParaRPr>
                    </a:p>
                  </a:txBody>
                  <a:tcPr/>
                </a:tc>
                <a:extLst>
                  <a:ext uri="{0D108BD9-81ED-4DB2-BD59-A6C34878D82A}">
                    <a16:rowId xmlns:a16="http://schemas.microsoft.com/office/drawing/2014/main" val="10002"/>
                  </a:ext>
                </a:extLst>
              </a:tr>
              <a:tr h="558062">
                <a:tc>
                  <a:txBody>
                    <a:bodyPr/>
                    <a:lstStyle/>
                    <a:p>
                      <a:pPr algn="ctr"/>
                      <a:r>
                        <a:rPr lang="en-GB" sz="1400" dirty="0" smtClean="0">
                          <a:solidFill>
                            <a:schemeClr val="accent4">
                              <a:lumMod val="75000"/>
                            </a:schemeClr>
                          </a:solidFill>
                        </a:rPr>
                        <a:t>Total</a:t>
                      </a:r>
                      <a:endParaRPr lang="en-GB" sz="1400" dirty="0">
                        <a:solidFill>
                          <a:schemeClr val="accent4">
                            <a:lumMod val="75000"/>
                          </a:schemeClr>
                        </a:solidFill>
                      </a:endParaRPr>
                    </a:p>
                  </a:txBody>
                  <a:tcPr/>
                </a:tc>
                <a:tc>
                  <a:txBody>
                    <a:bodyPr/>
                    <a:lstStyle/>
                    <a:p>
                      <a:pPr algn="ctr"/>
                      <a:r>
                        <a:rPr lang="en-GB" sz="1400" dirty="0" smtClean="0">
                          <a:solidFill>
                            <a:schemeClr val="accent4">
                              <a:lumMod val="75000"/>
                            </a:schemeClr>
                          </a:solidFill>
                        </a:rPr>
                        <a:t>60</a:t>
                      </a:r>
                      <a:endParaRPr lang="en-GB" sz="1400" dirty="0">
                        <a:solidFill>
                          <a:schemeClr val="accent4">
                            <a:lumMod val="75000"/>
                          </a:schemeClr>
                        </a:solidFill>
                      </a:endParaRPr>
                    </a:p>
                  </a:txBody>
                  <a:tcPr/>
                </a:tc>
                <a:tc>
                  <a:txBody>
                    <a:bodyPr/>
                    <a:lstStyle/>
                    <a:p>
                      <a:pPr algn="ctr"/>
                      <a:endParaRPr lang="en-GB" sz="1400" dirty="0">
                        <a:solidFill>
                          <a:schemeClr val="accent4">
                            <a:lumMod val="75000"/>
                          </a:schemeClr>
                        </a:solidFill>
                      </a:endParaRPr>
                    </a:p>
                  </a:txBody>
                  <a:tcPr/>
                </a:tc>
                <a:tc>
                  <a:txBody>
                    <a:bodyPr/>
                    <a:lstStyle/>
                    <a:p>
                      <a:pPr algn="ctr"/>
                      <a:endParaRPr lang="en-GB" sz="1400" dirty="0">
                        <a:solidFill>
                          <a:schemeClr val="accent4">
                            <a:lumMod val="75000"/>
                          </a:schemeClr>
                        </a:solidFill>
                      </a:endParaRPr>
                    </a:p>
                  </a:txBody>
                  <a:tcPr>
                    <a:solidFill>
                      <a:schemeClr val="accent5">
                        <a:lumMod val="75000"/>
                      </a:schemeClr>
                    </a:solidFill>
                  </a:tcPr>
                </a:tc>
                <a:tc>
                  <a:txBody>
                    <a:bodyPr/>
                    <a:lstStyle/>
                    <a:p>
                      <a:pPr algn="ctr"/>
                      <a:r>
                        <a:rPr lang="en-GB" sz="1400" dirty="0" smtClean="0">
                          <a:solidFill>
                            <a:schemeClr val="accent4">
                              <a:lumMod val="75000"/>
                            </a:schemeClr>
                          </a:solidFill>
                        </a:rPr>
                        <a:t>40</a:t>
                      </a:r>
                      <a:endParaRPr lang="en-GB" sz="1400" dirty="0">
                        <a:solidFill>
                          <a:schemeClr val="accent4">
                            <a:lumMod val="75000"/>
                          </a:schemeClr>
                        </a:solidFill>
                      </a:endParaRPr>
                    </a:p>
                  </a:txBody>
                  <a:tcPr/>
                </a:tc>
                <a:tc>
                  <a:txBody>
                    <a:bodyPr/>
                    <a:lstStyle/>
                    <a:p>
                      <a:pPr algn="ctr"/>
                      <a:endParaRPr lang="en-GB" sz="1400" dirty="0">
                        <a:solidFill>
                          <a:schemeClr val="accent4">
                            <a:lumMod val="75000"/>
                          </a:schemeClr>
                        </a:solidFill>
                      </a:endParaRPr>
                    </a:p>
                  </a:txBody>
                  <a:tcPr/>
                </a:tc>
                <a:tc>
                  <a:txBody>
                    <a:bodyPr/>
                    <a:lstStyle/>
                    <a:p>
                      <a:pPr algn="ctr"/>
                      <a:endParaRPr lang="en-GB" sz="1400" dirty="0">
                        <a:solidFill>
                          <a:schemeClr val="accent4">
                            <a:lumMod val="75000"/>
                          </a:schemeClr>
                        </a:solidFill>
                      </a:endParaRPr>
                    </a:p>
                  </a:txBody>
                  <a:tcPr>
                    <a:solidFill>
                      <a:schemeClr val="accent5">
                        <a:lumMod val="75000"/>
                      </a:schemeClr>
                    </a:solidFill>
                  </a:tcPr>
                </a:tc>
                <a:tc>
                  <a:txBody>
                    <a:bodyPr/>
                    <a:lstStyle/>
                    <a:p>
                      <a:pPr algn="ctr"/>
                      <a:r>
                        <a:rPr lang="en-GB" sz="1400" dirty="0" smtClean="0">
                          <a:solidFill>
                            <a:schemeClr val="accent4">
                              <a:lumMod val="75000"/>
                            </a:schemeClr>
                          </a:solidFill>
                        </a:rPr>
                        <a:t>100</a:t>
                      </a:r>
                      <a:endParaRPr lang="en-GB" sz="1400" dirty="0">
                        <a:solidFill>
                          <a:schemeClr val="accent4">
                            <a:lumMod val="75000"/>
                          </a:schemeClr>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2999989"/>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luck</a:t>
            </a:r>
            <a:endParaRPr lang="en-GB" dirty="0"/>
          </a:p>
        </p:txBody>
      </p:sp>
      <p:sp>
        <p:nvSpPr>
          <p:cNvPr id="3" name="Content Placeholder 2"/>
          <p:cNvSpPr>
            <a:spLocks noGrp="1"/>
          </p:cNvSpPr>
          <p:nvPr>
            <p:ph idx="1"/>
          </p:nvPr>
        </p:nvSpPr>
        <p:spPr/>
        <p:txBody>
          <a:bodyPr/>
          <a:lstStyle/>
          <a:p>
            <a:endParaRPr lang="en-GB" dirty="0"/>
          </a:p>
        </p:txBody>
      </p:sp>
      <p:sp>
        <p:nvSpPr>
          <p:cNvPr id="4" name="Slide Number Placeholder 3"/>
          <p:cNvSpPr>
            <a:spLocks noGrp="1"/>
          </p:cNvSpPr>
          <p:nvPr>
            <p:ph type="sldNum" sz="quarter" idx="12"/>
          </p:nvPr>
        </p:nvSpPr>
        <p:spPr/>
        <p:txBody>
          <a:bodyPr/>
          <a:lstStyle/>
          <a:p>
            <a:pPr>
              <a:defRPr/>
            </a:pPr>
            <a:fld id="{AB9E1835-078E-40A1-8C6A-BF8B97D44ABA}" type="slidenum">
              <a:rPr lang="en-GB" smtClean="0"/>
              <a:pPr>
                <a:defRPr/>
              </a:pPr>
              <a:t>163</a:t>
            </a:fld>
            <a:endParaRPr lang="en-GB"/>
          </a:p>
        </p:txBody>
      </p:sp>
      <p:pic>
        <p:nvPicPr>
          <p:cNvPr id="5" name="Picture 4"/>
          <p:cNvPicPr>
            <a:picLocks noChangeAspect="1"/>
          </p:cNvPicPr>
          <p:nvPr/>
        </p:nvPicPr>
        <p:blipFill>
          <a:blip r:embed="rId2"/>
          <a:stretch>
            <a:fillRect/>
          </a:stretch>
        </p:blipFill>
        <p:spPr>
          <a:xfrm>
            <a:off x="602267" y="2057402"/>
            <a:ext cx="6994563" cy="4343398"/>
          </a:xfrm>
          <a:prstGeom prst="rect">
            <a:avLst/>
          </a:prstGeom>
        </p:spPr>
      </p:pic>
      <p:sp>
        <p:nvSpPr>
          <p:cNvPr id="6" name="Footer Placeholder 5"/>
          <p:cNvSpPr>
            <a:spLocks noGrp="1"/>
          </p:cNvSpPr>
          <p:nvPr>
            <p:ph type="ftr" sz="quarter" idx="11"/>
          </p:nvPr>
        </p:nvSpPr>
        <p:spPr/>
        <p:txBody>
          <a:bodyPr/>
          <a:lstStyle/>
          <a:p>
            <a:pPr>
              <a:defRPr/>
            </a:pPr>
            <a:r>
              <a:rPr lang="en-GB" smtClean="0"/>
              <a:t>Chris House</a:t>
            </a:r>
            <a:endParaRPr lang="en-GB"/>
          </a:p>
        </p:txBody>
      </p:sp>
    </p:spTree>
    <p:extLst>
      <p:ext uri="{BB962C8B-B14F-4D97-AF65-F5344CB8AC3E}">
        <p14:creationId xmlns:p14="http://schemas.microsoft.com/office/powerpoint/2010/main" val="381381562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4383</TotalTime>
  <Words>7583</Words>
  <Application>Microsoft Office PowerPoint</Application>
  <PresentationFormat>On-screen Show (4:3)</PresentationFormat>
  <Paragraphs>2025</Paragraphs>
  <Slides>163</Slides>
  <Notes>12</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163</vt:i4>
      </vt:variant>
    </vt:vector>
  </HeadingPairs>
  <TitlesOfParts>
    <vt:vector size="176" baseType="lpstr">
      <vt:lpstr>MS PGothic</vt:lpstr>
      <vt:lpstr>Arial</vt:lpstr>
      <vt:lpstr>Calibri</vt:lpstr>
      <vt:lpstr>Consolas</vt:lpstr>
      <vt:lpstr>Corbel</vt:lpstr>
      <vt:lpstr>HGｺﾞｼｯｸM</vt:lpstr>
      <vt:lpstr>Times New Roman</vt:lpstr>
      <vt:lpstr>Verdana</vt:lpstr>
      <vt:lpstr>Wingdings</vt:lpstr>
      <vt:lpstr>Wingdings 2</vt:lpstr>
      <vt:lpstr>Wingdings 3</vt:lpstr>
      <vt:lpstr>Metro</vt:lpstr>
      <vt:lpstr>Document</vt:lpstr>
      <vt:lpstr>Data analysis in environmental research </vt:lpstr>
      <vt:lpstr>Introduction</vt:lpstr>
      <vt:lpstr>DIFFERENT TYPES OF STATISTICS</vt:lpstr>
      <vt:lpstr>1. Descriptive Statistics</vt:lpstr>
      <vt:lpstr>2. Inferential Statistics</vt:lpstr>
      <vt:lpstr>Different Types of Data</vt:lpstr>
      <vt:lpstr>Nominal Data</vt:lpstr>
      <vt:lpstr>Nominal Data</vt:lpstr>
      <vt:lpstr>Ordinal Data</vt:lpstr>
      <vt:lpstr>Interval Data</vt:lpstr>
      <vt:lpstr>Interval Data</vt:lpstr>
      <vt:lpstr>Ratio Data</vt:lpstr>
      <vt:lpstr>Ratio Data</vt:lpstr>
      <vt:lpstr>Different Types of Data</vt:lpstr>
      <vt:lpstr>Different Types of Data</vt:lpstr>
      <vt:lpstr>Different Types of Data</vt:lpstr>
      <vt:lpstr>Presentation of nominal data</vt:lpstr>
      <vt:lpstr>Presentation of nominal data</vt:lpstr>
      <vt:lpstr>Presentation of ordinal data</vt:lpstr>
      <vt:lpstr>Presentation of ordinal data</vt:lpstr>
      <vt:lpstr>Presentation ordinal data</vt:lpstr>
      <vt:lpstr>Organisation and presentation of interval or ratio data</vt:lpstr>
      <vt:lpstr>PowerPoint Presentation</vt:lpstr>
      <vt:lpstr>Shapes of Frequency Polygons</vt:lpstr>
      <vt:lpstr>Shapes of Frequency Polygons</vt:lpstr>
      <vt:lpstr>Shapes of Frequency Polygons</vt:lpstr>
      <vt:lpstr>Shapes of Frequency Polygons</vt:lpstr>
      <vt:lpstr>Plotting Data</vt:lpstr>
      <vt:lpstr>Answer Exercise 1</vt:lpstr>
      <vt:lpstr>Frequency histograms </vt:lpstr>
      <vt:lpstr>Bar chart </vt:lpstr>
      <vt:lpstr>Measures of central tendency </vt:lpstr>
      <vt:lpstr>Measures of central tendency 2</vt:lpstr>
      <vt:lpstr>Exercise</vt:lpstr>
      <vt:lpstr>Cumulative Frequency Curves(Ogive)(Hammond &amp; McCullagh, 1998:7)  </vt:lpstr>
      <vt:lpstr>The Lorenz curve </vt:lpstr>
      <vt:lpstr>Recycling</vt:lpstr>
      <vt:lpstr>Measurement of Variation </vt:lpstr>
      <vt:lpstr>Variability and SD</vt:lpstr>
      <vt:lpstr>Standard Deviation </vt:lpstr>
      <vt:lpstr>PowerPoint Presentation</vt:lpstr>
      <vt:lpstr>Standard deviation 1</vt:lpstr>
      <vt:lpstr>Standard Deviation 2</vt:lpstr>
      <vt:lpstr>Standard Deviation: Error</vt:lpstr>
      <vt:lpstr>Standard Deviation: Error</vt:lpstr>
      <vt:lpstr>Standard Deviation: Error</vt:lpstr>
      <vt:lpstr>Interquartile  range</vt:lpstr>
      <vt:lpstr>Interquartile  range</vt:lpstr>
      <vt:lpstr>How should we present the data? </vt:lpstr>
      <vt:lpstr>Scatterplots </vt:lpstr>
      <vt:lpstr>Other Graphical Presentations</vt:lpstr>
      <vt:lpstr>Hypothesis Testing (Hypothetical Deductivism)  </vt:lpstr>
      <vt:lpstr>Revision</vt:lpstr>
      <vt:lpstr>Cost of renewable energy vs non-renewable housing projects</vt:lpstr>
      <vt:lpstr>Results</vt:lpstr>
      <vt:lpstr>How to use stats to address research questions</vt:lpstr>
      <vt:lpstr>Stages of inferential stats</vt:lpstr>
      <vt:lpstr>Choosing a statistical test</vt:lpstr>
      <vt:lpstr>Non parametric and parametric tests</vt:lpstr>
      <vt:lpstr>Tests of difference</vt:lpstr>
      <vt:lpstr>Unmatched statistical tests</vt:lpstr>
      <vt:lpstr>Set the hypotheses</vt:lpstr>
      <vt:lpstr>T Test</vt:lpstr>
      <vt:lpstr>Why do a T-Test?</vt:lpstr>
      <vt:lpstr>PowerPoint Presentation</vt:lpstr>
      <vt:lpstr>PowerPoint Presentation</vt:lpstr>
      <vt:lpstr>Worked example interpretation</vt:lpstr>
      <vt:lpstr>Cont’d</vt:lpstr>
      <vt:lpstr>Exercise 1: Sewage treatment works pollution monitoring</vt:lpstr>
      <vt:lpstr>Stage 1</vt:lpstr>
      <vt:lpstr>Stage 2</vt:lpstr>
      <vt:lpstr>Stage 3 &amp; interpretation</vt:lpstr>
      <vt:lpstr>T Test</vt:lpstr>
      <vt:lpstr>Exercise</vt:lpstr>
      <vt:lpstr>Results</vt:lpstr>
      <vt:lpstr> Exercise 2  T Test Sand dune</vt:lpstr>
      <vt:lpstr>PowerPoint Presentation</vt:lpstr>
      <vt:lpstr>Sand Dune</vt:lpstr>
      <vt:lpstr>T Test Excel</vt:lpstr>
      <vt:lpstr>Excel</vt:lpstr>
      <vt:lpstr>Excel</vt:lpstr>
      <vt:lpstr>Excel</vt:lpstr>
      <vt:lpstr>Nonparametric  Differences between samples</vt:lpstr>
      <vt:lpstr>Mann-Whitney U Stage 1</vt:lpstr>
      <vt:lpstr>Tied Ranks  </vt:lpstr>
      <vt:lpstr>Worked Example Stage 2</vt:lpstr>
      <vt:lpstr>Stage 3</vt:lpstr>
      <vt:lpstr>Tabulated Score</vt:lpstr>
      <vt:lpstr>How to present the results</vt:lpstr>
      <vt:lpstr>Exercise 1</vt:lpstr>
      <vt:lpstr>Data set</vt:lpstr>
      <vt:lpstr>Revision</vt:lpstr>
      <vt:lpstr>   Exercise 1 MWU Cost of renewable energy projects in the private and public sector    </vt:lpstr>
      <vt:lpstr>Results</vt:lpstr>
      <vt:lpstr>Workings</vt:lpstr>
      <vt:lpstr>Exercise 2 T Test Data set</vt:lpstr>
      <vt:lpstr>Results</vt:lpstr>
      <vt:lpstr>Stage 2</vt:lpstr>
      <vt:lpstr>Stage 3/4</vt:lpstr>
      <vt:lpstr>Why stats?  Perception versus fact</vt:lpstr>
      <vt:lpstr>Wilcoxon  nonparametric Matched</vt:lpstr>
      <vt:lpstr>Wilcoxon Matched</vt:lpstr>
      <vt:lpstr>Tabulated value</vt:lpstr>
      <vt:lpstr>Data for local respondents views of LNR before (plan) and after designation</vt:lpstr>
      <vt:lpstr>Results</vt:lpstr>
      <vt:lpstr>Results</vt:lpstr>
      <vt:lpstr>How do we measure the Relationship between 2 Variables? </vt:lpstr>
      <vt:lpstr>The relationship</vt:lpstr>
      <vt:lpstr>Correlation </vt:lpstr>
      <vt:lpstr>Correlation </vt:lpstr>
      <vt:lpstr>Some considerations</vt:lpstr>
      <vt:lpstr>Spearman’s Rank Correlation Coefficient (go through handout)</vt:lpstr>
      <vt:lpstr>Stage 1 </vt:lpstr>
      <vt:lpstr>Spearman Rank formula</vt:lpstr>
      <vt:lpstr>Calculation</vt:lpstr>
      <vt:lpstr>Answer</vt:lpstr>
      <vt:lpstr>What is the significance of the results?</vt:lpstr>
      <vt:lpstr>PowerPoint Presentation</vt:lpstr>
      <vt:lpstr>PowerPoint Presentation</vt:lpstr>
      <vt:lpstr>How do you interpret results?</vt:lpstr>
      <vt:lpstr>Answers cont’d</vt:lpstr>
      <vt:lpstr>Regression</vt:lpstr>
      <vt:lpstr>Two procedures </vt:lpstr>
      <vt:lpstr>PowerPoint Presentation</vt:lpstr>
      <vt:lpstr>Best fit</vt:lpstr>
      <vt:lpstr>Best fit line continued</vt:lpstr>
      <vt:lpstr>PowerPoint Presentation</vt:lpstr>
      <vt:lpstr>Here is another you tube</vt:lpstr>
      <vt:lpstr>Exercises </vt:lpstr>
      <vt:lpstr>Exercise A (Olympics)</vt:lpstr>
      <vt:lpstr>Exercise B  (Grass yield) </vt:lpstr>
      <vt:lpstr>Exercise C Fertiliser  and sapling growth n=8</vt:lpstr>
      <vt:lpstr>Answers </vt:lpstr>
      <vt:lpstr>Exercise D (Flies humidity)</vt:lpstr>
      <vt:lpstr>2. Calculating the significance of regression </vt:lpstr>
      <vt:lpstr>Mean</vt:lpstr>
      <vt:lpstr> </vt:lpstr>
      <vt:lpstr>Calculating F</vt:lpstr>
      <vt:lpstr>PowerPoint Presentation</vt:lpstr>
      <vt:lpstr>PowerPoint Presentation</vt:lpstr>
      <vt:lpstr>Answers</vt:lpstr>
      <vt:lpstr>Prediction</vt:lpstr>
      <vt:lpstr>PowerPoint Presentation</vt:lpstr>
      <vt:lpstr>Exercise D: Flies and saturation deficit</vt:lpstr>
      <vt:lpstr>Regression on excel</vt:lpstr>
      <vt:lpstr>Interpretation</vt:lpstr>
      <vt:lpstr>Frequency data analysis </vt:lpstr>
      <vt:lpstr>Introduction</vt:lpstr>
      <vt:lpstr>Chi Square</vt:lpstr>
      <vt:lpstr>Another Dice example</vt:lpstr>
      <vt:lpstr>Example 2</vt:lpstr>
      <vt:lpstr>Basic summary of data</vt:lpstr>
      <vt:lpstr>Results</vt:lpstr>
      <vt:lpstr>Expected Value</vt:lpstr>
      <vt:lpstr>Expected calculation</vt:lpstr>
      <vt:lpstr>Calculation</vt:lpstr>
      <vt:lpstr>Formula</vt:lpstr>
      <vt:lpstr>Chi Square</vt:lpstr>
      <vt:lpstr>Worked example of Chi</vt:lpstr>
      <vt:lpstr>How to use the critical value tables</vt:lpstr>
      <vt:lpstr>Recycling Exercise </vt:lpstr>
      <vt:lpstr>Recycling Answers</vt:lpstr>
      <vt:lpstr>Good luck</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in the built environment</dc:title>
  <dc:creator>Christopher House</dc:creator>
  <cp:lastModifiedBy>Chris House</cp:lastModifiedBy>
  <cp:revision>302</cp:revision>
  <dcterms:created xsi:type="dcterms:W3CDTF">2008-03-11T19:19:31Z</dcterms:created>
  <dcterms:modified xsi:type="dcterms:W3CDTF">2020-01-21T13:20:23Z</dcterms:modified>
</cp:coreProperties>
</file>