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0" r:id="rId1"/>
  </p:sldMasterIdLst>
  <p:notesMasterIdLst>
    <p:notesMasterId r:id="rId34"/>
  </p:notesMasterIdLst>
  <p:sldIdLst>
    <p:sldId id="258" r:id="rId2"/>
    <p:sldId id="281" r:id="rId3"/>
    <p:sldId id="480" r:id="rId4"/>
    <p:sldId id="494" r:id="rId5"/>
    <p:sldId id="498" r:id="rId6"/>
    <p:sldId id="499" r:id="rId7"/>
    <p:sldId id="257" r:id="rId8"/>
    <p:sldId id="260" r:id="rId9"/>
    <p:sldId id="272" r:id="rId10"/>
    <p:sldId id="273" r:id="rId11"/>
    <p:sldId id="274" r:id="rId12"/>
    <p:sldId id="261" r:id="rId13"/>
    <p:sldId id="262" r:id="rId14"/>
    <p:sldId id="275" r:id="rId15"/>
    <p:sldId id="276" r:id="rId16"/>
    <p:sldId id="263" r:id="rId17"/>
    <p:sldId id="264" r:id="rId18"/>
    <p:sldId id="265" r:id="rId19"/>
    <p:sldId id="277" r:id="rId20"/>
    <p:sldId id="278" r:id="rId21"/>
    <p:sldId id="266" r:id="rId22"/>
    <p:sldId id="267" r:id="rId23"/>
    <p:sldId id="279" r:id="rId24"/>
    <p:sldId id="280" r:id="rId25"/>
    <p:sldId id="268" r:id="rId26"/>
    <p:sldId id="269" r:id="rId27"/>
    <p:sldId id="501" r:id="rId28"/>
    <p:sldId id="502" r:id="rId29"/>
    <p:sldId id="270" r:id="rId30"/>
    <p:sldId id="495" r:id="rId31"/>
    <p:sldId id="496" r:id="rId32"/>
    <p:sldId id="497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35CA3F-8F4D-495E-8942-F8905B54047B}" v="36" dt="2026-09-27T14:05:03.8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1041" autoAdjust="0"/>
  </p:normalViewPr>
  <p:slideViewPr>
    <p:cSldViewPr snapToGrid="0">
      <p:cViewPr varScale="1">
        <p:scale>
          <a:sx n="54" d="100"/>
          <a:sy n="54" d="100"/>
        </p:scale>
        <p:origin x="4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adius David Kulothungan" userId="5e27f31e-8d93-482e-ac92-c74194db9cf9" providerId="ADAL" clId="{F80A657F-E12F-416C-8351-CDF13B05FB4E}"/>
    <pc:docChg chg="undo custSel addSld delSld modSld sldOrd">
      <pc:chgData name="Gladius David Kulothungan" userId="5e27f31e-8d93-482e-ac92-c74194db9cf9" providerId="ADAL" clId="{F80A657F-E12F-416C-8351-CDF13B05FB4E}" dt="2026-09-27T14:24:04.364" v="202" actId="47"/>
      <pc:docMkLst>
        <pc:docMk/>
      </pc:docMkLst>
      <pc:sldChg chg="modSp mod">
        <pc:chgData name="Gladius David Kulothungan" userId="5e27f31e-8d93-482e-ac92-c74194db9cf9" providerId="ADAL" clId="{F80A657F-E12F-416C-8351-CDF13B05FB4E}" dt="2026-09-27T13:55:14.474" v="53" actId="1076"/>
        <pc:sldMkLst>
          <pc:docMk/>
          <pc:sldMk cId="0" sldId="257"/>
        </pc:sldMkLst>
        <pc:spChg chg="mod">
          <ac:chgData name="Gladius David Kulothungan" userId="5e27f31e-8d93-482e-ac92-c74194db9cf9" providerId="ADAL" clId="{F80A657F-E12F-416C-8351-CDF13B05FB4E}" dt="2026-09-27T13:55:14.474" v="53" actId="1076"/>
          <ac:spMkLst>
            <pc:docMk/>
            <pc:sldMk cId="0" sldId="257"/>
            <ac:spMk id="17" creationId="{00000000-0000-0000-0000-000000000000}"/>
          </ac:spMkLst>
        </pc:spChg>
      </pc:sldChg>
      <pc:sldChg chg="modSp mod">
        <pc:chgData name="Gladius David Kulothungan" userId="5e27f31e-8d93-482e-ac92-c74194db9cf9" providerId="ADAL" clId="{F80A657F-E12F-416C-8351-CDF13B05FB4E}" dt="2026-09-27T14:11:54.934" v="201" actId="1076"/>
        <pc:sldMkLst>
          <pc:docMk/>
          <pc:sldMk cId="0" sldId="266"/>
        </pc:sldMkLst>
        <pc:spChg chg="mod">
          <ac:chgData name="Gladius David Kulothungan" userId="5e27f31e-8d93-482e-ac92-c74194db9cf9" providerId="ADAL" clId="{F80A657F-E12F-416C-8351-CDF13B05FB4E}" dt="2026-09-27T14:11:54.934" v="201" actId="1076"/>
          <ac:spMkLst>
            <pc:docMk/>
            <pc:sldMk cId="0" sldId="266"/>
            <ac:spMk id="15" creationId="{00000000-0000-0000-0000-000000000000}"/>
          </ac:spMkLst>
        </pc:spChg>
      </pc:sldChg>
      <pc:sldChg chg="del">
        <pc:chgData name="Gladius David Kulothungan" userId="5e27f31e-8d93-482e-ac92-c74194db9cf9" providerId="ADAL" clId="{F80A657F-E12F-416C-8351-CDF13B05FB4E}" dt="2026-09-27T14:24:04.364" v="202" actId="47"/>
        <pc:sldMkLst>
          <pc:docMk/>
          <pc:sldMk cId="0" sldId="271"/>
        </pc:sldMkLst>
      </pc:sldChg>
      <pc:sldChg chg="modSp mod">
        <pc:chgData name="Gladius David Kulothungan" userId="5e27f31e-8d93-482e-ac92-c74194db9cf9" providerId="ADAL" clId="{F80A657F-E12F-416C-8351-CDF13B05FB4E}" dt="2026-09-27T14:08:18.410" v="187" actId="20577"/>
        <pc:sldMkLst>
          <pc:docMk/>
          <pc:sldMk cId="0" sldId="274"/>
        </pc:sldMkLst>
        <pc:spChg chg="mod">
          <ac:chgData name="Gladius David Kulothungan" userId="5e27f31e-8d93-482e-ac92-c74194db9cf9" providerId="ADAL" clId="{F80A657F-E12F-416C-8351-CDF13B05FB4E}" dt="2026-09-27T14:08:18.410" v="187" actId="20577"/>
          <ac:spMkLst>
            <pc:docMk/>
            <pc:sldMk cId="0" sldId="274"/>
            <ac:spMk id="3" creationId="{00000000-0000-0000-0000-000000000000}"/>
          </ac:spMkLst>
        </pc:spChg>
      </pc:sldChg>
      <pc:sldChg chg="modSp mod">
        <pc:chgData name="Gladius David Kulothungan" userId="5e27f31e-8d93-482e-ac92-c74194db9cf9" providerId="ADAL" clId="{F80A657F-E12F-416C-8351-CDF13B05FB4E}" dt="2026-09-27T14:09:58.003" v="194" actId="20577"/>
        <pc:sldMkLst>
          <pc:docMk/>
          <pc:sldMk cId="0" sldId="276"/>
        </pc:sldMkLst>
        <pc:spChg chg="mod">
          <ac:chgData name="Gladius David Kulothungan" userId="5e27f31e-8d93-482e-ac92-c74194db9cf9" providerId="ADAL" clId="{F80A657F-E12F-416C-8351-CDF13B05FB4E}" dt="2026-09-27T14:09:58.003" v="194" actId="20577"/>
          <ac:spMkLst>
            <pc:docMk/>
            <pc:sldMk cId="0" sldId="276"/>
            <ac:spMk id="7" creationId="{00000000-0000-0000-0000-000000000000}"/>
          </ac:spMkLst>
        </pc:spChg>
      </pc:sldChg>
      <pc:sldChg chg="modSp add mod">
        <pc:chgData name="Gladius David Kulothungan" userId="5e27f31e-8d93-482e-ac92-c74194db9cf9" providerId="ADAL" clId="{F80A657F-E12F-416C-8351-CDF13B05FB4E}" dt="2026-09-27T13:37:16.810" v="5" actId="1076"/>
        <pc:sldMkLst>
          <pc:docMk/>
          <pc:sldMk cId="0" sldId="495"/>
        </pc:sldMkLst>
        <pc:spChg chg="mod">
          <ac:chgData name="Gladius David Kulothungan" userId="5e27f31e-8d93-482e-ac92-c74194db9cf9" providerId="ADAL" clId="{F80A657F-E12F-416C-8351-CDF13B05FB4E}" dt="2026-09-27T13:37:16.810" v="5" actId="1076"/>
          <ac:spMkLst>
            <pc:docMk/>
            <pc:sldMk cId="0" sldId="495"/>
            <ac:spMk id="3" creationId="{00000000-0000-0000-0000-000000000000}"/>
          </ac:spMkLst>
        </pc:spChg>
      </pc:sldChg>
      <pc:sldChg chg="add">
        <pc:chgData name="Gladius David Kulothungan" userId="5e27f31e-8d93-482e-ac92-c74194db9cf9" providerId="ADAL" clId="{F80A657F-E12F-416C-8351-CDF13B05FB4E}" dt="2026-09-27T13:35:28.564" v="0"/>
        <pc:sldMkLst>
          <pc:docMk/>
          <pc:sldMk cId="0" sldId="496"/>
        </pc:sldMkLst>
      </pc:sldChg>
      <pc:sldChg chg="add ord">
        <pc:chgData name="Gladius David Kulothungan" userId="5e27f31e-8d93-482e-ac92-c74194db9cf9" providerId="ADAL" clId="{F80A657F-E12F-416C-8351-CDF13B05FB4E}" dt="2026-09-27T13:35:45.999" v="2"/>
        <pc:sldMkLst>
          <pc:docMk/>
          <pc:sldMk cId="0" sldId="497"/>
        </pc:sldMkLst>
      </pc:sldChg>
      <pc:sldChg chg="modSp new mod">
        <pc:chgData name="Gladius David Kulothungan" userId="5e27f31e-8d93-482e-ac92-c74194db9cf9" providerId="ADAL" clId="{F80A657F-E12F-416C-8351-CDF13B05FB4E}" dt="2026-09-27T13:54:36.881" v="52" actId="1076"/>
        <pc:sldMkLst>
          <pc:docMk/>
          <pc:sldMk cId="2989911803" sldId="498"/>
        </pc:sldMkLst>
        <pc:spChg chg="mod">
          <ac:chgData name="Gladius David Kulothungan" userId="5e27f31e-8d93-482e-ac92-c74194db9cf9" providerId="ADAL" clId="{F80A657F-E12F-416C-8351-CDF13B05FB4E}" dt="2026-09-27T13:54:36.881" v="52" actId="1076"/>
          <ac:spMkLst>
            <pc:docMk/>
            <pc:sldMk cId="2989911803" sldId="498"/>
            <ac:spMk id="2" creationId="{D4D01E3E-DC8D-1BC4-3141-AB68D6A318B8}"/>
          </ac:spMkLst>
        </pc:spChg>
        <pc:spChg chg="mod">
          <ac:chgData name="Gladius David Kulothungan" userId="5e27f31e-8d93-482e-ac92-c74194db9cf9" providerId="ADAL" clId="{F80A657F-E12F-416C-8351-CDF13B05FB4E}" dt="2026-09-27T13:54:30.066" v="51" actId="1076"/>
          <ac:spMkLst>
            <pc:docMk/>
            <pc:sldMk cId="2989911803" sldId="498"/>
            <ac:spMk id="3" creationId="{4AFF4122-4670-58D3-0EBE-93743DCECFCA}"/>
          </ac:spMkLst>
        </pc:spChg>
      </pc:sldChg>
      <pc:sldChg chg="modSp new mod">
        <pc:chgData name="Gladius David Kulothungan" userId="5e27f31e-8d93-482e-ac92-c74194db9cf9" providerId="ADAL" clId="{F80A657F-E12F-416C-8351-CDF13B05FB4E}" dt="2026-09-27T13:54:21.100" v="50" actId="1076"/>
        <pc:sldMkLst>
          <pc:docMk/>
          <pc:sldMk cId="166757530" sldId="499"/>
        </pc:sldMkLst>
        <pc:spChg chg="mod">
          <ac:chgData name="Gladius David Kulothungan" userId="5e27f31e-8d93-482e-ac92-c74194db9cf9" providerId="ADAL" clId="{F80A657F-E12F-416C-8351-CDF13B05FB4E}" dt="2026-09-27T13:54:21.100" v="50" actId="1076"/>
          <ac:spMkLst>
            <pc:docMk/>
            <pc:sldMk cId="166757530" sldId="499"/>
            <ac:spMk id="3" creationId="{99D14F9B-9EA3-EEAA-3BD5-5713F451B36E}"/>
          </ac:spMkLst>
        </pc:spChg>
      </pc:sldChg>
      <pc:sldChg chg="new del">
        <pc:chgData name="Gladius David Kulothungan" userId="5e27f31e-8d93-482e-ac92-c74194db9cf9" providerId="ADAL" clId="{F80A657F-E12F-416C-8351-CDF13B05FB4E}" dt="2026-09-27T14:01:51.008" v="119" actId="47"/>
        <pc:sldMkLst>
          <pc:docMk/>
          <pc:sldMk cId="1474855669" sldId="500"/>
        </pc:sldMkLst>
      </pc:sldChg>
      <pc:sldChg chg="new del">
        <pc:chgData name="Gladius David Kulothungan" userId="5e27f31e-8d93-482e-ac92-c74194db9cf9" providerId="ADAL" clId="{F80A657F-E12F-416C-8351-CDF13B05FB4E}" dt="2026-09-27T13:56:41.089" v="58" actId="47"/>
        <pc:sldMkLst>
          <pc:docMk/>
          <pc:sldMk cId="719747020" sldId="501"/>
        </pc:sldMkLst>
      </pc:sldChg>
      <pc:sldChg chg="new del">
        <pc:chgData name="Gladius David Kulothungan" userId="5e27f31e-8d93-482e-ac92-c74194db9cf9" providerId="ADAL" clId="{F80A657F-E12F-416C-8351-CDF13B05FB4E}" dt="2026-09-27T13:56:23.699" v="56" actId="47"/>
        <pc:sldMkLst>
          <pc:docMk/>
          <pc:sldMk cId="1660755994" sldId="501"/>
        </pc:sldMkLst>
      </pc:sldChg>
      <pc:sldChg chg="delSp modSp add mod">
        <pc:chgData name="Gladius David Kulothungan" userId="5e27f31e-8d93-482e-ac92-c74194db9cf9" providerId="ADAL" clId="{F80A657F-E12F-416C-8351-CDF13B05FB4E}" dt="2026-09-27T14:02:45.689" v="124" actId="1076"/>
        <pc:sldMkLst>
          <pc:docMk/>
          <pc:sldMk cId="1859748042" sldId="501"/>
        </pc:sldMkLst>
        <pc:spChg chg="mod">
          <ac:chgData name="Gladius David Kulothungan" userId="5e27f31e-8d93-482e-ac92-c74194db9cf9" providerId="ADAL" clId="{F80A657F-E12F-416C-8351-CDF13B05FB4E}" dt="2026-09-27T14:02:39.271" v="123" actId="1076"/>
          <ac:spMkLst>
            <pc:docMk/>
            <pc:sldMk cId="1859748042" sldId="501"/>
            <ac:spMk id="3" creationId="{94C42F2C-9A56-3F1E-7C63-B12C78CED4D5}"/>
          </ac:spMkLst>
        </pc:spChg>
        <pc:spChg chg="mod">
          <ac:chgData name="Gladius David Kulothungan" userId="5e27f31e-8d93-482e-ac92-c74194db9cf9" providerId="ADAL" clId="{F80A657F-E12F-416C-8351-CDF13B05FB4E}" dt="2026-09-27T14:02:45.689" v="124" actId="1076"/>
          <ac:spMkLst>
            <pc:docMk/>
            <pc:sldMk cId="1859748042" sldId="501"/>
            <ac:spMk id="4" creationId="{D319AAFB-BF5D-2622-1223-ADCDEDFF0511}"/>
          </ac:spMkLst>
        </pc:spChg>
        <pc:picChg chg="del">
          <ac:chgData name="Gladius David Kulothungan" userId="5e27f31e-8d93-482e-ac92-c74194db9cf9" providerId="ADAL" clId="{F80A657F-E12F-416C-8351-CDF13B05FB4E}" dt="2026-09-27T13:57:45.416" v="97" actId="478"/>
          <ac:picMkLst>
            <pc:docMk/>
            <pc:sldMk cId="1859748042" sldId="501"/>
            <ac:picMk id="1026" creationId="{1B49708C-3EF8-553E-C20A-35B61860A265}"/>
          </ac:picMkLst>
        </pc:picChg>
      </pc:sldChg>
      <pc:sldChg chg="modSp add del mod">
        <pc:chgData name="Gladius David Kulothungan" userId="5e27f31e-8d93-482e-ac92-c74194db9cf9" providerId="ADAL" clId="{F80A657F-E12F-416C-8351-CDF13B05FB4E}" dt="2026-09-27T14:01:47.955" v="118" actId="47"/>
        <pc:sldMkLst>
          <pc:docMk/>
          <pc:sldMk cId="1230631162" sldId="502"/>
        </pc:sldMkLst>
        <pc:spChg chg="mod">
          <ac:chgData name="Gladius David Kulothungan" userId="5e27f31e-8d93-482e-ac92-c74194db9cf9" providerId="ADAL" clId="{F80A657F-E12F-416C-8351-CDF13B05FB4E}" dt="2026-09-27T13:58:29.242" v="107" actId="20577"/>
          <ac:spMkLst>
            <pc:docMk/>
            <pc:sldMk cId="1230631162" sldId="502"/>
            <ac:spMk id="2" creationId="{2BBFA9A6-679B-410B-1885-53BD51CF21E0}"/>
          </ac:spMkLst>
        </pc:spChg>
        <pc:spChg chg="mod">
          <ac:chgData name="Gladius David Kulothungan" userId="5e27f31e-8d93-482e-ac92-c74194db9cf9" providerId="ADAL" clId="{F80A657F-E12F-416C-8351-CDF13B05FB4E}" dt="2026-09-27T14:01:42.069" v="117" actId="20577"/>
          <ac:spMkLst>
            <pc:docMk/>
            <pc:sldMk cId="1230631162" sldId="502"/>
            <ac:spMk id="5" creationId="{F7B538AC-5EBE-7F71-E08F-F7B9B2930992}"/>
          </ac:spMkLst>
        </pc:spChg>
      </pc:sldChg>
      <pc:sldChg chg="modSp new mod ord">
        <pc:chgData name="Gladius David Kulothungan" userId="5e27f31e-8d93-482e-ac92-c74194db9cf9" providerId="ADAL" clId="{F80A657F-E12F-416C-8351-CDF13B05FB4E}" dt="2026-09-27T14:05:47.307" v="161"/>
        <pc:sldMkLst>
          <pc:docMk/>
          <pc:sldMk cId="3051766517" sldId="502"/>
        </pc:sldMkLst>
        <pc:spChg chg="mod">
          <ac:chgData name="Gladius David Kulothungan" userId="5e27f31e-8d93-482e-ac92-c74194db9cf9" providerId="ADAL" clId="{F80A657F-E12F-416C-8351-CDF13B05FB4E}" dt="2026-09-27T14:04:30.520" v="154" actId="1076"/>
          <ac:spMkLst>
            <pc:docMk/>
            <pc:sldMk cId="3051766517" sldId="502"/>
            <ac:spMk id="2" creationId="{CA0387A8-984A-B6C5-2190-D90C22184081}"/>
          </ac:spMkLst>
        </pc:spChg>
        <pc:spChg chg="mod">
          <ac:chgData name="Gladius David Kulothungan" userId="5e27f31e-8d93-482e-ac92-c74194db9cf9" providerId="ADAL" clId="{F80A657F-E12F-416C-8351-CDF13B05FB4E}" dt="2026-09-27T14:05:12.179" v="159" actId="255"/>
          <ac:spMkLst>
            <pc:docMk/>
            <pc:sldMk cId="3051766517" sldId="502"/>
            <ac:spMk id="3" creationId="{3E78A85A-D0BE-C442-4580-ED6D4D88022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3872A1-F9F3-4828-92EA-6DAA22A9D75A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7F13BE-0D13-4DB1-B8FE-C23C5387B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835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These</a:t>
            </a:r>
            <a:r>
              <a:rPr lang="cy-GB" dirty="0"/>
              <a:t> </a:t>
            </a:r>
            <a:r>
              <a:rPr lang="cy-GB" dirty="0" err="1"/>
              <a:t>outline</a:t>
            </a:r>
            <a:r>
              <a:rPr lang="cy-GB" dirty="0"/>
              <a:t> </a:t>
            </a:r>
            <a:r>
              <a:rPr lang="cy-GB" dirty="0" err="1"/>
              <a:t>items</a:t>
            </a:r>
            <a:r>
              <a:rPr lang="cy-GB" dirty="0"/>
              <a:t> </a:t>
            </a:r>
            <a:r>
              <a:rPr lang="cy-GB" dirty="0" err="1"/>
              <a:t>are</a:t>
            </a:r>
            <a:r>
              <a:rPr lang="cy-GB" dirty="0"/>
              <a:t> </a:t>
            </a:r>
            <a:r>
              <a:rPr lang="cy-GB" dirty="0" err="1"/>
              <a:t>connected</a:t>
            </a:r>
            <a:r>
              <a:rPr lang="cy-GB" dirty="0"/>
              <a:t> </a:t>
            </a:r>
            <a:r>
              <a:rPr lang="cy-GB" dirty="0" err="1"/>
              <a:t>with</a:t>
            </a:r>
            <a:r>
              <a:rPr lang="cy-GB" dirty="0"/>
              <a:t> the </a:t>
            </a:r>
            <a:r>
              <a:rPr lang="cy-GB" dirty="0" err="1"/>
              <a:t>module</a:t>
            </a:r>
            <a:r>
              <a:rPr lang="cy-GB" dirty="0"/>
              <a:t> </a:t>
            </a:r>
            <a:r>
              <a:rPr lang="cy-GB" dirty="0" err="1"/>
              <a:t>descriptors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035A32-F963-477C-B49C-E5F4F4DE69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5938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734E38-5C84-4E2A-B31C-B42A5A9DBFF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610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6C3A18-3205-0D9C-D12D-68642389B1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F1B7B4-0491-65BA-8666-89AE06BF6F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6E2C3C-6F25-5F0B-80E0-EA34EBBCB6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err="1"/>
              <a:t>These</a:t>
            </a:r>
            <a:r>
              <a:rPr lang="cy-GB" dirty="0"/>
              <a:t> </a:t>
            </a:r>
            <a:r>
              <a:rPr lang="cy-GB" dirty="0" err="1"/>
              <a:t>outline</a:t>
            </a:r>
            <a:r>
              <a:rPr lang="cy-GB" dirty="0"/>
              <a:t> </a:t>
            </a:r>
            <a:r>
              <a:rPr lang="cy-GB" dirty="0" err="1"/>
              <a:t>items</a:t>
            </a:r>
            <a:r>
              <a:rPr lang="cy-GB" dirty="0"/>
              <a:t> </a:t>
            </a:r>
            <a:r>
              <a:rPr lang="cy-GB" dirty="0" err="1"/>
              <a:t>are</a:t>
            </a:r>
            <a:r>
              <a:rPr lang="cy-GB" dirty="0"/>
              <a:t> </a:t>
            </a:r>
            <a:r>
              <a:rPr lang="cy-GB" dirty="0" err="1"/>
              <a:t>connected</a:t>
            </a:r>
            <a:r>
              <a:rPr lang="cy-GB" dirty="0"/>
              <a:t> </a:t>
            </a:r>
            <a:r>
              <a:rPr lang="cy-GB" dirty="0" err="1"/>
              <a:t>with</a:t>
            </a:r>
            <a:r>
              <a:rPr lang="cy-GB" dirty="0"/>
              <a:t> the </a:t>
            </a:r>
            <a:r>
              <a:rPr lang="cy-GB" dirty="0" err="1"/>
              <a:t>module</a:t>
            </a:r>
            <a:r>
              <a:rPr lang="cy-GB" dirty="0"/>
              <a:t> </a:t>
            </a:r>
            <a:r>
              <a:rPr lang="cy-GB" dirty="0" err="1"/>
              <a:t>descriptors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8D3EFB-61BA-51E6-7B3B-C42C798C41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035A32-F963-477C-B49C-E5F4F4DE6916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8437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dirty="0"/>
              <a:t>Human Capital Management </a:t>
            </a:r>
          </a:p>
          <a:p>
            <a:r>
              <a:rPr dirty="0"/>
              <a:t>Week</a:t>
            </a:r>
            <a:r>
              <a:rPr lang="en-GB" dirty="0"/>
              <a:t> 1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defRPr sz="2200"/>
            </a:pPr>
            <a:r>
              <a:rPr lang="en-GB" sz="2800" b="1" dirty="0">
                <a:solidFill>
                  <a:srgbClr val="FFFF00"/>
                </a:solidFill>
              </a:rPr>
              <a:t>Introduction to HCM &amp; HRM</a:t>
            </a:r>
            <a:endParaRPr sz="28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FD560D-3D34-C9FF-6604-ACA0C5AC77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457200"/>
            <a:r>
              <a:rPr lang="en-GB" dirty="0"/>
              <a:t>Learning outcome </a:t>
            </a:r>
          </a:p>
          <a:p>
            <a:pPr marL="514350" indent="-457200"/>
            <a:r>
              <a:rPr lang="en-GB" dirty="0"/>
              <a:t>Key Topics covered per week</a:t>
            </a:r>
          </a:p>
          <a:p>
            <a:pPr marL="514350" indent="-457200"/>
            <a:r>
              <a:rPr lang="en-GB" dirty="0"/>
              <a:t>Resources / Materials </a:t>
            </a:r>
          </a:p>
          <a:p>
            <a:pPr marL="514350" indent="-457200"/>
            <a:r>
              <a:rPr lang="en-GB" dirty="0"/>
              <a:t>Defining HCM/HRM</a:t>
            </a:r>
          </a:p>
          <a:p>
            <a:pPr marL="514350" indent="-457200"/>
            <a:r>
              <a:rPr lang="en-GB" altLang="en-US" dirty="0">
                <a:solidFill>
                  <a:schemeClr val="tx2">
                    <a:lumMod val="75000"/>
                  </a:schemeClr>
                </a:solidFill>
              </a:rPr>
              <a:t>The way HCM supports Strategy</a:t>
            </a:r>
          </a:p>
          <a:p>
            <a:pPr marL="514350" indent="-457200"/>
            <a:r>
              <a:rPr lang="en-GB" altLang="en-US" dirty="0">
                <a:solidFill>
                  <a:schemeClr val="tx2">
                    <a:lumMod val="75000"/>
                  </a:schemeClr>
                </a:solidFill>
              </a:rPr>
              <a:t>Fundamental Questions in HCM/HRM</a:t>
            </a:r>
          </a:p>
          <a:p>
            <a:pPr marL="514350" indent="-457200"/>
            <a:endParaRPr lang="en-GB" dirty="0"/>
          </a:p>
          <a:p>
            <a:pPr marL="514350" indent="-457200"/>
            <a:endParaRPr lang="en-GB" dirty="0"/>
          </a:p>
          <a:p>
            <a:pPr marL="5715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A501B3-27C3-D6F5-29BD-38A2F7D6C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GB" noProof="0" smtClean="0"/>
              <a:pPr>
                <a:defRPr/>
              </a:pPr>
              <a:t>2</a:t>
            </a:fld>
            <a:endParaRPr lang="en-GB" noProof="0" dirty="0"/>
          </a:p>
        </p:txBody>
      </p:sp>
      <p:pic>
        <p:nvPicPr>
          <p:cNvPr id="1026" name="Picture 2" descr="List clipart Vectors - Download Free High-Quality Vectors from Freepik |  Freepik">
            <a:extLst>
              <a:ext uri="{FF2B5EF4-FFF2-40B4-BE49-F238E27FC236}">
                <a16:creationId xmlns:a16="http://schemas.microsoft.com/office/drawing/2014/main" id="{71F9A0CA-1152-3DBA-B941-8248EDC0C7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05" t="6316" r="19146" b="6316"/>
          <a:stretch>
            <a:fillRect/>
          </a:stretch>
        </p:blipFill>
        <p:spPr bwMode="auto">
          <a:xfrm>
            <a:off x="8273422" y="1235020"/>
            <a:ext cx="2630184" cy="3801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23C76E15-3407-093C-38C8-935B8475CBE9}"/>
              </a:ext>
            </a:extLst>
          </p:cNvPr>
          <p:cNvSpPr txBox="1">
            <a:spLocks/>
          </p:cNvSpPr>
          <p:nvPr/>
        </p:nvSpPr>
        <p:spPr bwMode="auto">
          <a:xfrm>
            <a:off x="0" y="0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dirty="0"/>
              <a:t>Introduction to the Module</a:t>
            </a:r>
          </a:p>
        </p:txBody>
      </p:sp>
    </p:spTree>
    <p:extLst>
      <p:ext uri="{BB962C8B-B14F-4D97-AF65-F5344CB8AC3E}">
        <p14:creationId xmlns:p14="http://schemas.microsoft.com/office/powerpoint/2010/main" val="446112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387E0-7873-7643-B10F-EF5254558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472" y="-283567"/>
            <a:ext cx="10972800" cy="1143000"/>
          </a:xfrm>
        </p:spPr>
        <p:txBody>
          <a:bodyPr>
            <a:normAutofit fontScale="90000"/>
          </a:bodyPr>
          <a:lstStyle/>
          <a:p>
            <a:br>
              <a:rPr lang="en-US" b="1" dirty="0">
                <a:solidFill>
                  <a:srgbClr val="0070C0"/>
                </a:solidFill>
                <a:latin typeface="Corbel" panose="020B0503020204020204" pitchFamily="34" charset="0"/>
              </a:rPr>
            </a:br>
            <a:r>
              <a:rPr lang="en-US" b="1" dirty="0">
                <a:solidFill>
                  <a:srgbClr val="0070C0"/>
                </a:solidFill>
                <a:latin typeface="Corbel" panose="020B0503020204020204" pitchFamily="34" charset="0"/>
              </a:rPr>
              <a:t>Learning Outcomes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E6387E0-7873-7643-B10F-EF5254558214}"/>
              </a:ext>
            </a:extLst>
          </p:cNvPr>
          <p:cNvSpPr txBox="1">
            <a:spLocks/>
          </p:cNvSpPr>
          <p:nvPr/>
        </p:nvSpPr>
        <p:spPr>
          <a:xfrm>
            <a:off x="609600" y="1200463"/>
            <a:ext cx="11099470" cy="420281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2800" b="1" dirty="0"/>
          </a:p>
          <a:p>
            <a:r>
              <a:rPr lang="en-GB" sz="2800" b="1" dirty="0"/>
              <a:t>Upon the successful completion of this module, the student should be able to demonstrate the ability to: </a:t>
            </a:r>
          </a:p>
          <a:p>
            <a:endParaRPr lang="en-GB" sz="2800" b="1" dirty="0"/>
          </a:p>
          <a:p>
            <a:pPr lvl="0" algn="l"/>
            <a:r>
              <a:rPr lang="en-US" sz="2800" dirty="0"/>
              <a:t>1. Critically review and appraise current research and advanced scholarship to evaluate managerial and business environments.</a:t>
            </a:r>
          </a:p>
          <a:p>
            <a:pPr lvl="0" algn="l"/>
            <a:endParaRPr lang="en-GB" sz="2800" dirty="0"/>
          </a:p>
          <a:p>
            <a:pPr lvl="0" algn="l"/>
            <a:r>
              <a:rPr lang="en-US" sz="2800" dirty="0"/>
              <a:t>2. Demonstrate a systematic understanding of current issues in HRM and IHRM within a variety of </a:t>
            </a:r>
            <a:r>
              <a:rPr lang="en-US" sz="2800" dirty="0" err="1"/>
              <a:t>organisations</a:t>
            </a:r>
            <a:r>
              <a:rPr lang="en-US" sz="2800" dirty="0"/>
              <a:t> to manage effectively the design and implementation of fair, efficient and effective HR policies and procedures aligned to </a:t>
            </a:r>
            <a:r>
              <a:rPr lang="en-US" sz="2800" dirty="0" err="1"/>
              <a:t>organisational</a:t>
            </a:r>
            <a:r>
              <a:rPr lang="en-US" sz="2800" dirty="0"/>
              <a:t> strategy.</a:t>
            </a:r>
            <a:endParaRPr lang="en-GB" sz="2800" dirty="0"/>
          </a:p>
          <a:p>
            <a:pPr algn="just"/>
            <a:endParaRPr lang="en-GB" sz="2000" b="1" dirty="0"/>
          </a:p>
          <a:p>
            <a:pPr lvl="0" algn="just"/>
            <a:r>
              <a:rPr lang="en-GB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1592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605" y="116632"/>
            <a:ext cx="109728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Key Topics each Week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3532" y="620688"/>
          <a:ext cx="12192000" cy="51433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4721">
                  <a:extLst>
                    <a:ext uri="{9D8B030D-6E8A-4147-A177-3AD203B41FA5}">
                      <a16:colId xmlns:a16="http://schemas.microsoft.com/office/drawing/2014/main" val="3508980973"/>
                    </a:ext>
                  </a:extLst>
                </a:gridCol>
                <a:gridCol w="10787279">
                  <a:extLst>
                    <a:ext uri="{9D8B030D-6E8A-4147-A177-3AD203B41FA5}">
                      <a16:colId xmlns:a16="http://schemas.microsoft.com/office/drawing/2014/main" val="2941425508"/>
                    </a:ext>
                  </a:extLst>
                </a:gridCol>
              </a:tblGrid>
              <a:tr h="432048">
                <a:tc>
                  <a:txBody>
                    <a:bodyPr/>
                    <a:lstStyle/>
                    <a:p>
                      <a:r>
                        <a:rPr lang="en-GB" sz="2000" dirty="0"/>
                        <a:t>WEEK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TOPICS</a:t>
                      </a:r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1455651282"/>
                  </a:ext>
                </a:extLst>
              </a:tr>
              <a:tr h="425502">
                <a:tc>
                  <a:txBody>
                    <a:bodyPr/>
                    <a:lstStyle/>
                    <a:p>
                      <a:r>
                        <a:rPr lang="en-GB" sz="2000" dirty="0"/>
                        <a:t>WEEK 1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INTRODUCTION TO HCM/HRM</a:t>
                      </a:r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1378505061"/>
                  </a:ext>
                </a:extLst>
              </a:tr>
              <a:tr h="456309">
                <a:tc>
                  <a:txBody>
                    <a:bodyPr/>
                    <a:lstStyle/>
                    <a:p>
                      <a:r>
                        <a:rPr lang="en-GB" sz="2000" dirty="0"/>
                        <a:t>WEEK 2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HUMAN RESOURCE PLANNING</a:t>
                      </a:r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258109216"/>
                  </a:ext>
                </a:extLst>
              </a:tr>
              <a:tr h="425502">
                <a:tc>
                  <a:txBody>
                    <a:bodyPr/>
                    <a:lstStyle/>
                    <a:p>
                      <a:r>
                        <a:rPr lang="en-GB" sz="2000" dirty="0"/>
                        <a:t>WEEK 3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NATIONAL EMPLOYMENT MARKETS &amp; WORK FORCE MOBILISATION</a:t>
                      </a:r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421082560"/>
                  </a:ext>
                </a:extLst>
              </a:tr>
              <a:tr h="425502">
                <a:tc>
                  <a:txBody>
                    <a:bodyPr/>
                    <a:lstStyle/>
                    <a:p>
                      <a:r>
                        <a:rPr lang="en-GB" sz="2000" dirty="0"/>
                        <a:t>WEEK 4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/>
                        <a:t>ORGANISATION STRUCTURE &amp; CULTURE</a:t>
                      </a:r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1525412374"/>
                  </a:ext>
                </a:extLst>
              </a:tr>
              <a:tr h="4255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WEEK 5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000" b="0" dirty="0">
                          <a:solidFill>
                            <a:schemeClr val="tx1"/>
                          </a:solidFill>
                        </a:rPr>
                        <a:t>DEI, ETHICS &amp; PROFESSIONALISM</a:t>
                      </a:r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3590033289"/>
                  </a:ext>
                </a:extLst>
              </a:tr>
              <a:tr h="4255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WEEK 6</a:t>
                      </a:r>
                    </a:p>
                  </a:txBody>
                  <a:tcPr marL="121920" marR="121920"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RECRUITMENT, SELECTION, ORIENTATION TRAINING &amp; DEVELOPMENT</a:t>
                      </a:r>
                    </a:p>
                  </a:txBody>
                  <a:tcPr marL="121920" marR="12192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17383239"/>
                  </a:ext>
                </a:extLst>
              </a:tr>
              <a:tr h="4255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WEEK 7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PERFORMANCE APPRAISAL, COMPENSATION &amp; BENEFITS</a:t>
                      </a:r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3522238081"/>
                  </a:ext>
                </a:extLst>
              </a:tr>
              <a:tr h="425502">
                <a:tc>
                  <a:txBody>
                    <a:bodyPr/>
                    <a:lstStyle/>
                    <a:p>
                      <a:r>
                        <a:rPr lang="en-GB" sz="2000" dirty="0"/>
                        <a:t>WEEK 8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EMPLOYEE RELATIONS &amp; PERFORMANCE MANAGEMENT</a:t>
                      </a:r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307989824"/>
                  </a:ext>
                </a:extLst>
              </a:tr>
              <a:tr h="425502">
                <a:tc>
                  <a:txBody>
                    <a:bodyPr/>
                    <a:lstStyle/>
                    <a:p>
                      <a:r>
                        <a:rPr lang="en-GB" sz="2000" dirty="0"/>
                        <a:t>WEEK 9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PRESENTATIONS</a:t>
                      </a:r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1382191698"/>
                  </a:ext>
                </a:extLst>
              </a:tr>
              <a:tr h="425502">
                <a:tc>
                  <a:txBody>
                    <a:bodyPr/>
                    <a:lstStyle/>
                    <a:p>
                      <a:r>
                        <a:rPr lang="en-GB" sz="2000" dirty="0"/>
                        <a:t>WEEK 10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>
                          <a:solidFill>
                            <a:schemeClr val="tx1"/>
                          </a:solidFill>
                        </a:rPr>
                        <a:t>PRESENTATIONS</a:t>
                      </a:r>
                      <a:endParaRPr lang="en-GB" sz="2000" b="0" dirty="0">
                        <a:solidFill>
                          <a:schemeClr val="tx1"/>
                        </a:solidFill>
                      </a:endParaRPr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3497332834"/>
                  </a:ext>
                </a:extLst>
              </a:tr>
              <a:tr h="425502">
                <a:tc>
                  <a:txBody>
                    <a:bodyPr/>
                    <a:lstStyle/>
                    <a:p>
                      <a:r>
                        <a:rPr lang="en-GB" sz="2000" dirty="0"/>
                        <a:t>WEEK 11</a:t>
                      </a:r>
                    </a:p>
                  </a:txBody>
                  <a:tcPr marL="121920" marR="121920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Assignment</a:t>
                      </a:r>
                      <a:r>
                        <a:rPr lang="en-GB" sz="2000" baseline="0" dirty="0"/>
                        <a:t> Submission</a:t>
                      </a:r>
                      <a:endParaRPr lang="en-GB" sz="2000" dirty="0"/>
                    </a:p>
                  </a:txBody>
                  <a:tcPr marL="121920" marR="121920"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24821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56388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01E3E-DC8D-1BC4-3141-AB68D6A318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096" y="0"/>
            <a:ext cx="10972800" cy="1143000"/>
          </a:xfrm>
        </p:spPr>
        <p:txBody>
          <a:bodyPr/>
          <a:lstStyle/>
          <a:p>
            <a:r>
              <a:rPr lang="en-GB" sz="2800" b="1" dirty="0"/>
              <a:t>Defining HRM and HCM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F4122-4670-58D3-0EBE-93743DCECF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096" y="1309462"/>
            <a:ext cx="11562608" cy="5038105"/>
          </a:xfrm>
        </p:spPr>
        <p:txBody>
          <a:bodyPr/>
          <a:lstStyle/>
          <a:p>
            <a:r>
              <a:rPr lang="en-GB" sz="2400" b="1" dirty="0"/>
              <a:t>Human Resource Management (HRM)</a:t>
            </a:r>
            <a:br>
              <a:rPr lang="en-GB" sz="2400" dirty="0"/>
            </a:br>
            <a:r>
              <a:rPr lang="en-GB" sz="2400" dirty="0"/>
              <a:t>“A strategic, integrated and coherent approach to the employment, development and well-being of the people working in organisations.”</a:t>
            </a:r>
            <a:br>
              <a:rPr lang="en-GB" sz="2400" dirty="0"/>
            </a:br>
            <a:r>
              <a:rPr lang="en-GB" sz="2400" b="1" dirty="0"/>
              <a:t>— Armstrong &amp; Taylor (2023)</a:t>
            </a:r>
            <a:endParaRPr lang="en-GB" sz="2400" dirty="0"/>
          </a:p>
          <a:p>
            <a:r>
              <a:rPr lang="en-GB" sz="2400" b="1" dirty="0"/>
              <a:t>Human Capital Management (HCM)</a:t>
            </a:r>
            <a:r>
              <a:rPr lang="en-GB" sz="2400" dirty="0"/>
              <a:t> is concerned with obtaining, analysing and reporting data that informs value-adding people-management decisions, recognising people as assets whose knowledge, skills and abilities create organisational value.</a:t>
            </a:r>
            <a:br>
              <a:rPr lang="en-GB" sz="2400" dirty="0"/>
            </a:br>
            <a:r>
              <a:rPr lang="en-GB" sz="2400" b="1" dirty="0"/>
              <a:t>— Armstrong (2006)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B321E1-990F-DC70-6C9B-B067AFD2D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89911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B7246-AF29-AFBF-571C-32570B452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14F9B-9EA3-EEAA-3BD5-5713F451B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8550" y="1159598"/>
            <a:ext cx="11253850" cy="5222153"/>
          </a:xfrm>
        </p:spPr>
        <p:txBody>
          <a:bodyPr/>
          <a:lstStyle/>
          <a:p>
            <a:r>
              <a:rPr lang="en-GB" b="1" dirty="0"/>
              <a:t>The distinction</a:t>
            </a:r>
            <a:endParaRPr lang="en-GB" dirty="0"/>
          </a:p>
          <a:p>
            <a:pPr lvl="0"/>
            <a:r>
              <a:rPr lang="en-GB" sz="2400" b="1" dirty="0"/>
              <a:t>HRM asks:</a:t>
            </a:r>
            <a:r>
              <a:rPr lang="en-GB" sz="2400" dirty="0"/>
              <a:t> How should people be managed effectively?</a:t>
            </a:r>
          </a:p>
          <a:p>
            <a:pPr lvl="0"/>
            <a:r>
              <a:rPr lang="en-GB" sz="2400" b="1" dirty="0"/>
              <a:t>HCM asks:</a:t>
            </a:r>
            <a:r>
              <a:rPr lang="en-GB" sz="2400" dirty="0"/>
              <a:t> How can human capability be recognised, developed and sustained?</a:t>
            </a:r>
          </a:p>
          <a:p>
            <a:pPr lvl="0"/>
            <a:r>
              <a:rPr lang="en-GB" sz="2400" dirty="0"/>
              <a:t>HRM emphasises </a:t>
            </a:r>
            <a:r>
              <a:rPr lang="en-GB" sz="2400" b="1" dirty="0"/>
              <a:t>policies, practices and the employment relationship</a:t>
            </a:r>
            <a:r>
              <a:rPr lang="en-GB" sz="2400" dirty="0"/>
              <a:t>.</a:t>
            </a:r>
          </a:p>
          <a:p>
            <a:pPr lvl="0"/>
            <a:r>
              <a:rPr lang="en-GB" sz="2400" dirty="0"/>
              <a:t>HCM places greater emphasis on </a:t>
            </a:r>
            <a:r>
              <a:rPr lang="en-GB" sz="2400" b="1" dirty="0"/>
              <a:t>capability, investment, development and value creation</a:t>
            </a:r>
          </a:p>
          <a:p>
            <a:pPr lvl="0"/>
            <a:r>
              <a:rPr lang="en-GB" sz="2400" b="1" dirty="0"/>
              <a:t>The question: </a:t>
            </a:r>
            <a:r>
              <a:rPr lang="en-GB" sz="2400" i="1" dirty="0"/>
              <a:t>If people are described as “human capital,” does this increase their organisational importance—or risk reducing human beings to economic resources?</a:t>
            </a:r>
            <a:endParaRPr lang="en-GB" sz="2400" b="1" dirty="0"/>
          </a:p>
          <a:p>
            <a:pPr lvl="0"/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2BAE4D-2E1C-0350-EAF0-82CC9452A5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67575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685800"/>
            <a:ext cx="109728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800" b="1">
                <a:solidFill>
                  <a:srgbClr val="12233A"/>
                </a:solidFill>
                <a:latin typeface="Aptos"/>
              </a:rPr>
              <a:t>Today’s learning journey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64465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2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645920"/>
            <a:ext cx="2555748" cy="41148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01 • EVOLUTION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80" y="2468880"/>
            <a:ext cx="2098548" cy="31089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How the employment relationship moved from welfare and personnel administration toward strategic HRM.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424428" y="1645920"/>
            <a:ext cx="2555748" cy="41148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653028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02 • STRATEGY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653028" y="2468880"/>
            <a:ext cx="2098548" cy="31089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Michigan, Harvard, Guest and the Resource-Based View as lenses for managerial choices.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08776" y="1645920"/>
            <a:ext cx="2555748" cy="41148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437376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03 • PEOPLE AS CAPITAL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37376" y="2468880"/>
            <a:ext cx="2098548" cy="31089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Hard/soft HRM, human capital and social capital—and the tensions between them.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993124" y="1645920"/>
            <a:ext cx="2555748" cy="41148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221724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04 • HR AS BUSINESS PARTNER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217152" y="2811780"/>
            <a:ext cx="2098548" cy="31089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 dirty="0">
                <a:solidFill>
                  <a:srgbClr val="12233A"/>
                </a:solidFill>
                <a:latin typeface="Aptos"/>
              </a:rPr>
              <a:t>Ulrich’s roles and the contemporary HR function: analytics, culture, transformation and wellbeing.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47472"/>
            <a:ext cx="1088136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 dirty="0">
                <a:solidFill>
                  <a:srgbClr val="00897B"/>
                </a:solidFill>
                <a:latin typeface="Aptos"/>
              </a:rPr>
              <a:t>LECTURE BLOCK 1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85800"/>
            <a:ext cx="109728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800" b="1">
                <a:solidFill>
                  <a:srgbClr val="12233A"/>
                </a:solidFill>
                <a:latin typeface="Aptos"/>
              </a:rPr>
              <a:t>From personnel administration to strategic HRM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64465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4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645920"/>
            <a:ext cx="2555748" cy="38862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WELFARE / PERSONNEL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80" y="2468880"/>
            <a:ext cx="2098548" cy="2880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Administration, welfare, records and compliance. People are largely managed as an employment cost and operational requirement.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424428" y="1645920"/>
            <a:ext cx="2555748" cy="38862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653028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INDUSTRIAL RELATIONS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653028" y="2468880"/>
            <a:ext cx="2098548" cy="2880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Collective bargaining, employee voice, conflict management and the institutional employment relationship.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08776" y="1645920"/>
            <a:ext cx="2555748" cy="38862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437376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STRATEGIC HRM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37376" y="2468880"/>
            <a:ext cx="2098548" cy="2880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People practices are deliberately integrated with organisational strategy, performance and capability.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993124" y="1645920"/>
            <a:ext cx="2555748" cy="38862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221724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HUMAN CAPITAL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221724" y="2468880"/>
            <a:ext cx="2098548" cy="2880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Knowledge, skills, experience and relationships are treated as sources of organisational value and future capability.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77240" y="5806440"/>
            <a:ext cx="10698480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>
              <a:defRPr/>
            </a:pPr>
            <a:r>
              <a:rPr sz="2000" b="1">
                <a:solidFill>
                  <a:srgbClr val="B23F43"/>
                </a:solidFill>
                <a:latin typeface="Aptos"/>
              </a:rPr>
              <a:t>Critical question: What changed—the language of HR, the power of HR, or the way organisations value people?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47472"/>
            <a:ext cx="108813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SECTION 1 • DEPTH SLIDE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85800"/>
            <a:ext cx="109728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800" b="1">
                <a:solidFill>
                  <a:srgbClr val="12233A"/>
                </a:solidFill>
                <a:latin typeface="Aptos"/>
              </a:rPr>
              <a:t>Five stages in the evolution of the people function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64465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5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645920"/>
            <a:ext cx="2555748" cy="38862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1  WELFARE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80" y="2468880"/>
            <a:ext cx="2098548" cy="2880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Employee welfare, basic conditions and paternalistic provision; limited strategic influence.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424428" y="1645920"/>
            <a:ext cx="2555748" cy="38862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653028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2  PERSONNEL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653028" y="2468880"/>
            <a:ext cx="2098548" cy="2880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Contracts, payroll, staffing, training and procedural consistency become professionalised.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08776" y="1645920"/>
            <a:ext cx="2555748" cy="38862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437376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3  INDUSTRIAL RELATIONS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37376" y="2468880"/>
            <a:ext cx="2098548" cy="2880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Collective bargaining, unions, employee voice and conflict make the employment relationship central.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993124" y="1645920"/>
            <a:ext cx="2555748" cy="38862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221724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4–5  HRM → HCM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221724" y="2468880"/>
            <a:ext cx="2098548" cy="2880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HR integrates with strategy; HCM emphasises capability, knowledge, skills and future organisational value.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77240" y="5806440"/>
            <a:ext cx="10698480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>
              <a:defRPr/>
            </a:pPr>
            <a:r>
              <a:rPr sz="2000" b="1">
                <a:solidFill>
                  <a:srgbClr val="B23F43"/>
                </a:solidFill>
                <a:latin typeface="Aptos"/>
              </a:rPr>
              <a:t>Think longitudinally: each stage adds a new managerial concern; older concerns do not simply disappear.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47472"/>
            <a:ext cx="108813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SECTION 1 • THINK LIKE AN MBA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85800"/>
            <a:ext cx="109728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800" b="1">
                <a:solidFill>
                  <a:srgbClr val="12233A"/>
                </a:solidFill>
                <a:latin typeface="Aptos"/>
              </a:rPr>
              <a:t>What actually changed in the employment relationship?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64465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6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2960" y="1600200"/>
            <a:ext cx="4937760" cy="347472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" y="1874519"/>
            <a:ext cx="438912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THREE SHIFTS TO NOTICE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97280" y="2423160"/>
            <a:ext cx="4206240" cy="2194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Administration → strategic contribution</a:t>
            </a:r>
            <a:br/>
            <a:r>
              <a:rPr sz="2000"/>
              <a:t>• Labour cost → source of capability</a:t>
            </a:r>
            <a:br/>
            <a:r>
              <a:rPr sz="2000"/>
              <a:t>• Compliance/collective control → commitment, voice and employee experience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172200" y="1600200"/>
            <a:ext cx="4937760" cy="3474720"/>
          </a:xfrm>
          <a:prstGeom prst="round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446520" y="1874519"/>
            <a:ext cx="438912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DC9E34"/>
                </a:solidFill>
                <a:latin typeface="Aptos"/>
              </a:rPr>
              <a:t>BUT ASK CRITICALLY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46520" y="2423160"/>
            <a:ext cx="4206240" cy="2194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FFFFFF"/>
                </a:solidFill>
                <a:latin typeface="Aptos"/>
              </a:defRPr>
            </a:pPr>
            <a:r>
              <a:rPr sz="2000"/>
              <a:t>• Has HR gained genuine organisational power?</a:t>
            </a:r>
            <a:br/>
            <a:r>
              <a:rPr sz="2000"/>
              <a:t>• Does “human capital” empower people—or economise them?</a:t>
            </a:r>
            <a:br/>
            <a:r>
              <a:rPr sz="2000"/>
              <a:t>• Which historical practices remain visible in modern organisations?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2960" y="5623560"/>
            <a:ext cx="1024128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>
              <a:defRPr/>
            </a:pPr>
            <a:r>
              <a:rPr sz="2100" b="1">
                <a:solidFill>
                  <a:srgbClr val="12233A"/>
                </a:solidFill>
                <a:latin typeface="Aptos"/>
              </a:rPr>
              <a:t>Use these questions in Activity 1: compare eras, but also explain what changed and why.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97B"/>
          </a:solidFill>
          <a:ln>
            <a:solidFill>
              <a:srgbClr val="00897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47472"/>
            <a:ext cx="1088136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 dirty="0">
                <a:solidFill>
                  <a:srgbClr val="00897B"/>
                </a:solidFill>
                <a:latin typeface="Aptos"/>
              </a:rPr>
              <a:t>25 MINUTES • GROUPS OF 3–4</a:t>
            </a:r>
            <a:r>
              <a:rPr lang="en-GB" sz="2000" b="1" dirty="0">
                <a:solidFill>
                  <a:srgbClr val="00897B"/>
                </a:solidFill>
                <a:latin typeface="Aptos"/>
              </a:rPr>
              <a:t> – Refer to Moodle Week 1</a:t>
            </a:r>
            <a:endParaRPr sz="2000" b="1" dirty="0">
              <a:solidFill>
                <a:srgbClr val="00897B"/>
              </a:solidFill>
              <a:latin typeface="Apto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40080" y="685800"/>
            <a:ext cx="109728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800" b="1">
                <a:solidFill>
                  <a:srgbClr val="12233A"/>
                </a:solidFill>
                <a:latin typeface="Aptos"/>
              </a:rPr>
              <a:t>Activity 1 | HRM Time Machine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64465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7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508760"/>
            <a:ext cx="2788920" cy="4343400"/>
          </a:xfrm>
          <a:prstGeom prst="round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914400" y="1783080"/>
            <a:ext cx="21945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DC9E34"/>
                </a:solidFill>
                <a:latin typeface="Aptos"/>
              </a:rPr>
              <a:t>CASE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2194560"/>
            <a:ext cx="2240280" cy="32004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FFFFFF"/>
                </a:solidFill>
                <a:latin typeface="Aptos"/>
              </a:rPr>
              <a:t>Northbridge Works: the same organisation viewed in 1910, 1980 and 2026.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657600" y="1508760"/>
            <a:ext cx="4892040" cy="43434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977639" y="1783080"/>
            <a:ext cx="420624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YOUR CONSULTING TASK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977639" y="2194560"/>
            <a:ext cx="4160520" cy="3200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Assign one era to each member, then compare.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Identify how workers are viewed and what management prioritises.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Name two likely HR practices in each era.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Decide where power sits—and what employees can influence.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Conclude: what has genuinely changed, and what has merely been renamed?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778240" y="1508760"/>
            <a:ext cx="2743200" cy="4343400"/>
          </a:xfrm>
          <a:prstGeom prst="roundRect">
            <a:avLst/>
          </a:prstGeom>
          <a:solidFill>
            <a:srgbClr val="ECF4F2"/>
          </a:solidFill>
          <a:ln>
            <a:solidFill>
              <a:srgbClr val="00897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9052560" y="1783080"/>
            <a:ext cx="219456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GROUP PRESENTATION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052560" y="2240280"/>
            <a:ext cx="2148840" cy="2560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12233A"/>
                </a:solidFill>
                <a:latin typeface="Aptos"/>
              </a:rPr>
              <a:t>3 minutes per group</a:t>
            </a:r>
            <a:br/>
            <a:br/>
            <a:r>
              <a:rPr sz="2000"/>
              <a:t>ONE claim about the biggest shift</a:t>
            </a:r>
            <a:br/>
            <a:r>
              <a:rPr sz="2000"/>
              <a:t>+</a:t>
            </a:r>
            <a:br/>
            <a:r>
              <a:rPr sz="2000"/>
              <a:t>ONE piece of evidence from the case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052560" y="5257800"/>
            <a:ext cx="210312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Full case: Case Study Pack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47472"/>
            <a:ext cx="1088136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 dirty="0">
                <a:solidFill>
                  <a:srgbClr val="00897B"/>
                </a:solidFill>
                <a:latin typeface="Aptos"/>
              </a:rPr>
              <a:t>LECTURE BLOCK 2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85800"/>
            <a:ext cx="109728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800" b="1">
                <a:solidFill>
                  <a:srgbClr val="12233A"/>
                </a:solidFill>
                <a:latin typeface="Aptos"/>
              </a:rPr>
              <a:t>Strategic HRM: four lenses, four different questions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64465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8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645920"/>
            <a:ext cx="2555748" cy="38862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MICHIGAN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80" y="2468880"/>
            <a:ext cx="2098548" cy="2880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How tightly do selection, appraisal, rewards and development fit business strategy?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424428" y="1645920"/>
            <a:ext cx="2555748" cy="38862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653028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HARVARD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653028" y="2468880"/>
            <a:ext cx="2098548" cy="2880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How are stakeholder interests, employee influence, HR flows, rewards and work systems balanced?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08776" y="1645920"/>
            <a:ext cx="2555748" cy="38862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437376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GUEST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37376" y="2468880"/>
            <a:ext cx="2098548" cy="2880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Do coherent HR practices create commitment, quality and flexibility that translate into performance?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993124" y="1645920"/>
            <a:ext cx="2555748" cy="38862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221724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RBV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221724" y="2468880"/>
            <a:ext cx="2098548" cy="2880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Which people-related resources are valuable, rare, difficult to imitate and difficult to substitute?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77240" y="5760720"/>
            <a:ext cx="1069848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MBA move: do not “pick a favourite model.” Choose the lens that best exposes the decision problem.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47472"/>
            <a:ext cx="108813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APPLY BEFORE ACTIVITY 2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85800"/>
            <a:ext cx="109728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800" b="1">
                <a:solidFill>
                  <a:srgbClr val="12233A"/>
                </a:solidFill>
                <a:latin typeface="Aptos"/>
              </a:rPr>
              <a:t>Strategy alignment is not the same as strategic wisdom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64465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9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2960" y="1600200"/>
            <a:ext cx="4937760" cy="347472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" y="1874519"/>
            <a:ext cx="438912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THE ALIGNMENT TEST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97280" y="2423160"/>
            <a:ext cx="4206240" cy="2194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What is the business strategy?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What workforce behaviours/capabilities does it require?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Which HR practices reinforce those behaviours?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Where could “fit” create ethical, wellbeing or capability risks?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172200" y="1600200"/>
            <a:ext cx="4937760" cy="3474720"/>
          </a:xfrm>
          <a:prstGeom prst="round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446520" y="1874519"/>
            <a:ext cx="438912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DC9E34"/>
                </a:solidFill>
                <a:latin typeface="Aptos"/>
              </a:rPr>
              <a:t>THE COMPETITIVE-ADVANTAGE TEST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46520" y="2423160"/>
            <a:ext cx="4206240" cy="2194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FFFFFF"/>
                </a:solidFill>
                <a:latin typeface="Aptos"/>
              </a:defRPr>
            </a:pPr>
            <a:r>
              <a:rPr sz="2000"/>
              <a:t>• What can competitors buy easily?</a:t>
            </a:r>
          </a:p>
          <a:p>
            <a:pPr>
              <a:spcAft>
                <a:spcPts val="1000"/>
              </a:spcAft>
              <a:defRPr sz="2000">
                <a:solidFill>
                  <a:srgbClr val="FFFFFF"/>
                </a:solidFill>
                <a:latin typeface="Aptos"/>
              </a:defRPr>
            </a:pPr>
            <a:r>
              <a:rPr sz="2000"/>
              <a:t>• What depends on tacit knowledge or relationships?</a:t>
            </a:r>
          </a:p>
          <a:p>
            <a:pPr>
              <a:spcAft>
                <a:spcPts val="1000"/>
              </a:spcAft>
              <a:defRPr sz="2000">
                <a:solidFill>
                  <a:srgbClr val="FFFFFF"/>
                </a:solidFill>
                <a:latin typeface="Aptos"/>
              </a:defRPr>
            </a:pPr>
            <a:r>
              <a:rPr sz="2000"/>
              <a:t>• What takes years to build?</a:t>
            </a:r>
          </a:p>
          <a:p>
            <a:pPr>
              <a:spcAft>
                <a:spcPts val="1000"/>
              </a:spcAft>
              <a:defRPr sz="2000">
                <a:solidFill>
                  <a:srgbClr val="FFFFFF"/>
                </a:solidFill>
                <a:latin typeface="Aptos"/>
              </a:defRPr>
            </a:pPr>
            <a:r>
              <a:rPr sz="2000"/>
              <a:t>• What disappears when key people leave?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2960" y="5623560"/>
            <a:ext cx="1024128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>
              <a:defRPr/>
            </a:pPr>
            <a:r>
              <a:rPr sz="2100" b="1">
                <a:solidFill>
                  <a:srgbClr val="12233A"/>
                </a:solidFill>
                <a:latin typeface="Aptos"/>
              </a:rPr>
              <a:t>Strategic HRM asks both questions.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47472"/>
            <a:ext cx="108813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SECTION 2 • MODEL COMPARISON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85800"/>
            <a:ext cx="109728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800" b="1">
                <a:solidFill>
                  <a:srgbClr val="12233A"/>
                </a:solidFill>
                <a:latin typeface="Aptos"/>
              </a:rPr>
              <a:t>Michigan, Harvard and Guest: different assumptions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64465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10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645920"/>
            <a:ext cx="2555748" cy="38862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MICHIGAN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80" y="2468880"/>
            <a:ext cx="2098548" cy="2880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Fit HR systems tightly to business strategy. Strong performance logic; selection, appraisal, reward and development are integrated.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424428" y="1645920"/>
            <a:ext cx="2555748" cy="38862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653028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HARVARD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653028" y="2468880"/>
            <a:ext cx="2098548" cy="2880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Balance stakeholder interests and long-term consequences. Employee influence and mutuality matter alongside performance.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08776" y="1645920"/>
            <a:ext cx="2555748" cy="38862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437376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GUEST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37376" y="2468880"/>
            <a:ext cx="2098548" cy="2880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Integrated HR practices should generate commitment, quality and flexibility, leading to stronger organisational outcomes.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993124" y="1645920"/>
            <a:ext cx="2555748" cy="38862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221724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MANAGERIAL CHOICE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221724" y="2468880"/>
            <a:ext cx="2098548" cy="2880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The models are diagnostic lenses—not competing answers. The decision problem determines which lens reveals the most.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77240" y="5806440"/>
            <a:ext cx="10698480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>
              <a:defRPr/>
            </a:pPr>
            <a:r>
              <a:rPr sz="2000" b="1">
                <a:solidFill>
                  <a:srgbClr val="B23F43"/>
                </a:solidFill>
                <a:latin typeface="Aptos"/>
              </a:rPr>
              <a:t>Critical question: What does each model illuminate—and what might it cause a manager to overlook?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47472"/>
            <a:ext cx="108813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 dirty="0">
                <a:solidFill>
                  <a:srgbClr val="00897B"/>
                </a:solidFill>
                <a:latin typeface="Aptos"/>
              </a:rPr>
              <a:t>SECTION 2 • RBV IN PRACTICE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85800"/>
            <a:ext cx="109728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800" b="1">
                <a:solidFill>
                  <a:srgbClr val="12233A"/>
                </a:solidFill>
                <a:latin typeface="Aptos"/>
              </a:rPr>
              <a:t>When does people capability become competitive advantage?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64465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11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2960" y="1600200"/>
            <a:ext cx="4937760" cy="347472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" y="1874519"/>
            <a:ext cx="438912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 dirty="0">
                <a:solidFill>
                  <a:srgbClr val="00897B"/>
                </a:solidFill>
                <a:latin typeface="Aptos"/>
              </a:rPr>
              <a:t>VRIO LOGIC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97280" y="2423160"/>
            <a:ext cx="4206240" cy="2194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VALUE — does it improve outcomes?</a:t>
            </a:r>
            <a:br/>
            <a:r>
              <a:rPr sz="2000"/>
              <a:t>RARITY — do competitors possess it?</a:t>
            </a:r>
            <a:br/>
            <a:r>
              <a:rPr sz="2000"/>
              <a:t>IMITABILITY — can rivals reproduce it quickly?</a:t>
            </a:r>
            <a:br/>
            <a:r>
              <a:rPr sz="2000"/>
              <a:t>SUBSTITUTABILITY/ORGANISATION — can it be replaced, and can the firm exploit it?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172200" y="1600200"/>
            <a:ext cx="4937760" cy="3474720"/>
          </a:xfrm>
          <a:prstGeom prst="round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446520" y="1874519"/>
            <a:ext cx="438912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DC9E34"/>
                </a:solidFill>
                <a:latin typeface="Aptos"/>
              </a:rPr>
              <a:t>WHAT HR CAN HELP BUILD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46520" y="2423160"/>
            <a:ext cx="4206240" cy="2194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FFFFFF"/>
                </a:solidFill>
                <a:latin typeface="Aptos"/>
              </a:defRPr>
            </a:pPr>
            <a:r>
              <a:rPr sz="2000"/>
              <a:t>Tacit expertise • high-trust teams • leadership pipelines • learning routines • culture • employer reputation • cross-functional networks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2960" y="5623560"/>
            <a:ext cx="1024128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>
              <a:defRPr/>
            </a:pPr>
            <a:r>
              <a:rPr sz="2100" b="1">
                <a:solidFill>
                  <a:srgbClr val="12233A"/>
                </a:solidFill>
                <a:latin typeface="Aptos"/>
              </a:rPr>
              <a:t>Activity 2 test: identify what Vertex can buy in the labour market versus what it must build internally over time.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97B"/>
          </a:solidFill>
          <a:ln>
            <a:solidFill>
              <a:srgbClr val="00897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47472"/>
            <a:ext cx="108813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25 MINUTES • GROUPS OF 3–4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85800"/>
            <a:ext cx="109728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800" b="1">
                <a:solidFill>
                  <a:srgbClr val="12233A"/>
                </a:solidFill>
                <a:latin typeface="Aptos"/>
              </a:rPr>
              <a:t>Activity 2 | The Scaling Decision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64465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12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508760"/>
            <a:ext cx="2788920" cy="4343400"/>
          </a:xfrm>
          <a:prstGeom prst="round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914400" y="1783080"/>
            <a:ext cx="21945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DC9E34"/>
                </a:solidFill>
                <a:latin typeface="Aptos"/>
              </a:rPr>
              <a:t>CASE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2194560"/>
            <a:ext cx="2240280" cy="32004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FFFFFF"/>
                </a:solidFill>
                <a:latin typeface="Aptos"/>
              </a:rPr>
              <a:t>Vertex Analytics has doubled revenue, but turnover, manager inconsistency and hiring delays now threaten its AI growth strategy.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657600" y="1508760"/>
            <a:ext cx="4892040" cy="43434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977639" y="1783080"/>
            <a:ext cx="420624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YOUR CONSULTING TASK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977639" y="2194560"/>
            <a:ext cx="4160520" cy="3200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Diagnose the core people problem.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Apply TWO lenses: Michigan/Harvard/Guest/RBV.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Recommend three linked HR interventions.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Identify one stakeholder trade-off or unintended consequence.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State how you would know the intervention worked.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778240" y="1508760"/>
            <a:ext cx="2743200" cy="4343400"/>
          </a:xfrm>
          <a:prstGeom prst="roundRect">
            <a:avLst/>
          </a:prstGeom>
          <a:solidFill>
            <a:srgbClr val="ECF4F2"/>
          </a:solidFill>
          <a:ln>
            <a:solidFill>
              <a:srgbClr val="00897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9052560" y="1783080"/>
            <a:ext cx="219456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GROUP PRESENTATION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052560" y="2240280"/>
            <a:ext cx="2148840" cy="2560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12233A"/>
                </a:solidFill>
                <a:latin typeface="Aptos"/>
              </a:rPr>
              <a:t>4 minutes per group</a:t>
            </a:r>
            <a:br/>
            <a:br/>
            <a:r>
              <a:rPr sz="2000"/>
              <a:t>Diagnosis</a:t>
            </a:r>
            <a:br/>
            <a:r>
              <a:rPr sz="2000"/>
              <a:t>→ theory</a:t>
            </a:r>
            <a:br/>
            <a:r>
              <a:rPr sz="2000"/>
              <a:t>→ 3 actions</a:t>
            </a:r>
            <a:br/>
            <a:r>
              <a:rPr sz="2000"/>
              <a:t>→ 1 risk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052560" y="5257800"/>
            <a:ext cx="210312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Full case: Case Study Pack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47472"/>
            <a:ext cx="1088136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 dirty="0">
                <a:solidFill>
                  <a:srgbClr val="00897B"/>
                </a:solidFill>
                <a:latin typeface="Aptos"/>
              </a:rPr>
              <a:t>LECTURE BLOCK 3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85800"/>
            <a:ext cx="109728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800" b="1">
                <a:solidFill>
                  <a:srgbClr val="12233A"/>
                </a:solidFill>
                <a:latin typeface="Aptos"/>
              </a:rPr>
              <a:t>Hard and soft HRM: a managerial tension, not a binary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64465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13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2960" y="1645920"/>
            <a:ext cx="4892040" cy="3566160"/>
          </a:xfrm>
          <a:prstGeom prst="roundRect">
            <a:avLst/>
          </a:prstGeom>
          <a:solidFill>
            <a:srgbClr val="F2EDED"/>
          </a:solidFill>
          <a:ln>
            <a:solidFill>
              <a:srgbClr val="E0CAC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" y="1965960"/>
            <a:ext cx="429768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100" b="1">
                <a:solidFill>
                  <a:srgbClr val="B23F43"/>
                </a:solidFill>
                <a:latin typeface="Aptos"/>
              </a:rPr>
              <a:t>HARD HRM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97280" y="2606040"/>
            <a:ext cx="4206240" cy="2011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Efficiency and productivity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Measurement and control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Labour deployed as a resource/cost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Strong emphasis on strategic fit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446520" y="1645920"/>
            <a:ext cx="4892040" cy="3566160"/>
          </a:xfrm>
          <a:prstGeom prst="roundRect">
            <a:avLst/>
          </a:prstGeom>
          <a:solidFill>
            <a:srgbClr val="ECF4F2"/>
          </a:solidFill>
          <a:ln>
            <a:solidFill>
              <a:srgbClr val="BFDE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720840" y="1965960"/>
            <a:ext cx="429768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100" b="1">
                <a:solidFill>
                  <a:srgbClr val="00897B"/>
                </a:solidFill>
                <a:latin typeface="Aptos"/>
              </a:rPr>
              <a:t>SOFT HRM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720840" y="2606040"/>
            <a:ext cx="4206240" cy="2011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Commitment and engagement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Development and trust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Employees as valued stakeholders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Strong emphasis on mutuality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2960" y="5669280"/>
            <a:ext cx="1051560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>
              <a:defRPr/>
            </a:pPr>
            <a:r>
              <a:rPr sz="2000" b="1">
                <a:solidFill>
                  <a:srgbClr val="12233A"/>
                </a:solidFill>
                <a:latin typeface="Aptos"/>
              </a:rPr>
              <a:t>Reality: organisations frequently combine both—sometimes coherently, sometimes contradictorily.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47472"/>
            <a:ext cx="108813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WHAT EXACTLY CREATES CAPABILITY?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85800"/>
            <a:ext cx="109728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800" b="1">
                <a:solidFill>
                  <a:srgbClr val="12233A"/>
                </a:solidFill>
                <a:latin typeface="Aptos"/>
              </a:rPr>
              <a:t>Human capital + social capital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64465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14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737360"/>
            <a:ext cx="3483864" cy="379476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1965960"/>
            <a:ext cx="3026664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HUMAN CAPITAL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80" y="2560320"/>
            <a:ext cx="3026664" cy="2788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Individual knowledge, skills, education, experience and judgement. Investment can raise productive capability.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352544" y="1737360"/>
            <a:ext cx="3483864" cy="379476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4581144" y="1965960"/>
            <a:ext cx="3026664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SOCIAL CAPITAL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81144" y="2560320"/>
            <a:ext cx="3026664" cy="2788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Trust, networks, relationships and norms that enable coordination, knowledge sharing and collective action.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065008" y="1737360"/>
            <a:ext cx="3483864" cy="379476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293608" y="1965960"/>
            <a:ext cx="3026664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THE MANAGEMENT RISK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93608" y="2560320"/>
            <a:ext cx="3026664" cy="2788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A firm can retain skilled individuals yet lose performance if trust, collaboration or institutional memory collapses.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22960" y="5715000"/>
            <a:ext cx="10515600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Question: When one influential manager leaves, is the loss “one person”—or part of the organisation’s connective tissue?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47472"/>
            <a:ext cx="108813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SECTION 3 • DECISION LENS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85800"/>
            <a:ext cx="109728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800" b="1" dirty="0">
                <a:solidFill>
                  <a:srgbClr val="12233A"/>
                </a:solidFill>
                <a:latin typeface="Aptos"/>
              </a:rPr>
              <a:t>Hard vs soft HRM becomes visible in managerial choices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64465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15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2960" y="1645920"/>
            <a:ext cx="4892040" cy="3566160"/>
          </a:xfrm>
          <a:prstGeom prst="roundRect">
            <a:avLst/>
          </a:prstGeom>
          <a:solidFill>
            <a:srgbClr val="F2EDED"/>
          </a:solidFill>
          <a:ln>
            <a:solidFill>
              <a:srgbClr val="E0CAC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" y="1965960"/>
            <a:ext cx="429768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100" b="1">
                <a:solidFill>
                  <a:srgbClr val="B23F43"/>
                </a:solidFill>
                <a:latin typeface="Aptos"/>
              </a:rPr>
              <a:t>A HARDER DECISION LOGIC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97280" y="2606040"/>
            <a:ext cx="4206240" cy="2011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Headcount targets • productivity ratios • tighter performance control • standardisation • rapid restructuring • cost-led workforce planning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446520" y="1645920"/>
            <a:ext cx="4892040" cy="3566160"/>
          </a:xfrm>
          <a:prstGeom prst="roundRect">
            <a:avLst/>
          </a:prstGeom>
          <a:solidFill>
            <a:srgbClr val="ECF4F2"/>
          </a:solidFill>
          <a:ln>
            <a:solidFill>
              <a:srgbClr val="BFDED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720840" y="1965960"/>
            <a:ext cx="429768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100" b="1">
                <a:solidFill>
                  <a:srgbClr val="00897B"/>
                </a:solidFill>
                <a:latin typeface="Aptos"/>
              </a:rPr>
              <a:t>A SOFTER DECISION LOGIC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720840" y="2606040"/>
            <a:ext cx="4206240" cy="2011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Reskilling • participation • wellbeing • development • trust • employee voice • longer-term commitment and capability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2960" y="5669280"/>
            <a:ext cx="1051560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>
              <a:defRPr/>
            </a:pPr>
            <a:r>
              <a:rPr sz="2000" b="1">
                <a:solidFill>
                  <a:srgbClr val="12233A"/>
                </a:solidFill>
                <a:latin typeface="Aptos"/>
              </a:rPr>
              <a:t>The MBA question is not “hard or soft?” It is whether the chosen combination is strategically coherent, sustainable and defensible.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47472"/>
            <a:ext cx="108813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SECTION 3 • CAPITAL AT RISK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85800"/>
            <a:ext cx="109728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800" b="1">
                <a:solidFill>
                  <a:srgbClr val="12233A"/>
                </a:solidFill>
                <a:latin typeface="Aptos"/>
              </a:rPr>
              <a:t>Individual capability is not the same as collective capability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64465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16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737360"/>
            <a:ext cx="3483864" cy="379476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1965960"/>
            <a:ext cx="3026664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HUMAN CAPITAL: WHAT SITS IN PEOPLE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80" y="2560320"/>
            <a:ext cx="3026664" cy="2788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Technical expertise • judgement • qualifications • experience • problem-solving • leadership skill. It can leave when people leave.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352544" y="1737360"/>
            <a:ext cx="3483864" cy="379476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4581144" y="1965960"/>
            <a:ext cx="3026664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SOCIAL CAPITAL: WHAT SITS BETWEEN PEOPLE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81144" y="2560320"/>
            <a:ext cx="3026664" cy="2788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Trust • informal networks • shared norms • collaboration • access to expertise • psychological safety. It can collapse even when headcount is retained.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065008" y="1737360"/>
            <a:ext cx="3483864" cy="379476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293608" y="1965960"/>
            <a:ext cx="3026664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THE STRATEGIC IMPLICATION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93608" y="2560320"/>
            <a:ext cx="3026664" cy="2788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Redundancy decisions can remove skills and simultaneously damage the relationships through which remaining skills become productive.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22960" y="5715000"/>
            <a:ext cx="10515600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Activity 3 test: calculate beyond payroll savings. What capability could Meridian destroy, preserve or rebuild under each option?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97B"/>
          </a:solidFill>
          <a:ln>
            <a:solidFill>
              <a:srgbClr val="00897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47472"/>
            <a:ext cx="108813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25 MINUTES • GROUPS OF 3–4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85800"/>
            <a:ext cx="109728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800" b="1">
                <a:solidFill>
                  <a:srgbClr val="12233A"/>
                </a:solidFill>
                <a:latin typeface="Aptos"/>
              </a:rPr>
              <a:t>Activity 3 | Recession at Meridian Health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64465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17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508760"/>
            <a:ext cx="2788920" cy="4343400"/>
          </a:xfrm>
          <a:prstGeom prst="round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914400" y="1783080"/>
            <a:ext cx="21945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DC9E34"/>
                </a:solidFill>
                <a:latin typeface="Aptos"/>
              </a:rPr>
              <a:t>CASE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2194560"/>
            <a:ext cx="2240280" cy="32004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FFFFFF"/>
                </a:solidFill>
                <a:latin typeface="Aptos"/>
              </a:rPr>
              <a:t>A healthcare services group must remove £8m of cost. The CFO proposes 500 redundancies; HR proposes targeted reskilling plus redesign.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657600" y="1508760"/>
            <a:ext cx="4892040" cy="43434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977639" y="1783080"/>
            <a:ext cx="420624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YOUR CONSULTING TASK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977639" y="2194560"/>
            <a:ext cx="4160520" cy="3200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Map the hard-HRM and soft-HRM logic in the competing proposals.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Identify the human-capital losses created by redundancy.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Identify the social-capital risks created by rapid restructuring.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Design a third option that still meets the cost constraint.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Specify two measures for the first 90 days.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778240" y="1508760"/>
            <a:ext cx="2743200" cy="4343400"/>
          </a:xfrm>
          <a:prstGeom prst="roundRect">
            <a:avLst/>
          </a:prstGeom>
          <a:solidFill>
            <a:srgbClr val="ECF4F2"/>
          </a:solidFill>
          <a:ln>
            <a:solidFill>
              <a:srgbClr val="00897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9052560" y="1783080"/>
            <a:ext cx="219456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GROUP PRESENTATION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052560" y="2240280"/>
            <a:ext cx="2148840" cy="2560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12233A"/>
                </a:solidFill>
                <a:latin typeface="Aptos"/>
              </a:rPr>
              <a:t>4 minutes per group</a:t>
            </a:r>
            <a:br/>
            <a:br/>
            <a:r>
              <a:rPr sz="2000"/>
              <a:t>Decision</a:t>
            </a:r>
            <a:br/>
            <a:r>
              <a:rPr sz="2000"/>
              <a:t>+</a:t>
            </a:r>
            <a:br/>
            <a:r>
              <a:rPr sz="2000"/>
              <a:t>trade-offs</a:t>
            </a:r>
            <a:br/>
            <a:r>
              <a:rPr sz="2000"/>
              <a:t>+</a:t>
            </a:r>
            <a:br/>
            <a:r>
              <a:rPr sz="2000"/>
              <a:t>90-day measures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075420" y="4892040"/>
            <a:ext cx="210312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 dirty="0">
                <a:solidFill>
                  <a:srgbClr val="54606E"/>
                </a:solidFill>
                <a:latin typeface="Aptos"/>
              </a:rPr>
              <a:t>Full case: </a:t>
            </a:r>
            <a:r>
              <a:rPr lang="en-GB" sz="2000" b="0" dirty="0">
                <a:solidFill>
                  <a:srgbClr val="54606E"/>
                </a:solidFill>
                <a:latin typeface="Aptos"/>
              </a:rPr>
              <a:t>Refer </a:t>
            </a:r>
            <a:r>
              <a:rPr sz="2000" b="0" dirty="0">
                <a:solidFill>
                  <a:srgbClr val="54606E"/>
                </a:solidFill>
                <a:latin typeface="Aptos"/>
              </a:rPr>
              <a:t>Case Study Pack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47472"/>
            <a:ext cx="1088136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 dirty="0">
                <a:solidFill>
                  <a:srgbClr val="00897B"/>
                </a:solidFill>
                <a:latin typeface="Aptos"/>
              </a:rPr>
              <a:t>LECTURE BLOCK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85800"/>
            <a:ext cx="109728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800" b="1">
                <a:solidFill>
                  <a:srgbClr val="12233A"/>
                </a:solidFill>
                <a:latin typeface="Aptos"/>
              </a:rPr>
              <a:t>The evolving HR function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64465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18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645920"/>
            <a:ext cx="2555748" cy="34290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STRATEGIC PARTNER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80" y="2468880"/>
            <a:ext cx="2098548" cy="24231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Connect workforce priorities to organisational strategy and capability.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424428" y="1645920"/>
            <a:ext cx="2555748" cy="34290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653028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CHANGE AGENT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653028" y="2468880"/>
            <a:ext cx="2098548" cy="24231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Shape transformation, culture and organisational adaptation.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08776" y="1645920"/>
            <a:ext cx="2555748" cy="34290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437376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EMPLOYEE CHAMPION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37376" y="2468880"/>
            <a:ext cx="2098548" cy="24231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Represent employee experience, voice, fairness and commitment.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993124" y="1645920"/>
            <a:ext cx="2555748" cy="34290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221724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ADMINISTRATIVE EXPERT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221724" y="2468880"/>
            <a:ext cx="2098548" cy="24231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Deliver reliable, efficient HR processes, systems and data.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77240" y="5394960"/>
            <a:ext cx="10698480" cy="5486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Contemporary overlay: workforce analytics • hybrid work • AI-enabled HR • wellbeing • DEI • organisational transformation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47472"/>
            <a:ext cx="108813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SECTION 4 • ULRICH IN ACTION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85800"/>
            <a:ext cx="109728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800" b="1">
                <a:solidFill>
                  <a:srgbClr val="12233A"/>
                </a:solidFill>
                <a:latin typeface="Aptos"/>
              </a:rPr>
              <a:t>Four HR roles—and the tensions between them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64465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19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645920"/>
            <a:ext cx="2555748" cy="34290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STRATEGIC PARTNER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80" y="2468880"/>
            <a:ext cx="2098548" cy="24231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Translate business strategy into workforce priorities, capability choices and measurable people outcomes.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424428" y="1645920"/>
            <a:ext cx="2555748" cy="34290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653028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CHANGE AGENT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653028" y="2468880"/>
            <a:ext cx="2098548" cy="24231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Build readiness, challenge inertia, reshape culture and help leaders implement organisational change.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08776" y="1645920"/>
            <a:ext cx="2555748" cy="34290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437376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EMPLOYEE CHAMPION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37376" y="2468880"/>
            <a:ext cx="2098548" cy="24231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Strengthen voice, fairness, trust and employee experience—especially when strategic decisions create disruption.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993124" y="1645920"/>
            <a:ext cx="2555748" cy="34290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9221724" y="1874519"/>
            <a:ext cx="2098548" cy="4572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ADMINISTRATIVE EXPERT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221724" y="2468880"/>
            <a:ext cx="2098548" cy="24231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Create dependable processes, data and digital infrastructure. Efficiency is foundational, but not sufficient.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77240" y="5394960"/>
            <a:ext cx="10698480" cy="5486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Tension to manage: HR may need to advocate for employees while also executing difficult strategic change.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47472"/>
            <a:ext cx="108813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SECTION 4 • HR IN 2026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85800"/>
            <a:ext cx="109728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800" b="1">
                <a:solidFill>
                  <a:srgbClr val="12233A"/>
                </a:solidFill>
                <a:latin typeface="Aptos"/>
              </a:rPr>
              <a:t>The contemporary HR agenda is becoming more data-rich—and more human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64465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20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2960" y="1600200"/>
            <a:ext cx="4937760" cy="347472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097280" y="1874519"/>
            <a:ext cx="438912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TECHNOLOGY + WORK DESIGN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97280" y="2423160"/>
            <a:ext cx="4206240" cy="2194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AI-enabled recruitment and HR service delivery</a:t>
            </a:r>
            <a:br/>
            <a:r>
              <a:rPr sz="2000"/>
              <a:t>• Workforce analytics and skills intelligence</a:t>
            </a:r>
            <a:br/>
            <a:r>
              <a:rPr sz="2000"/>
              <a:t>• Hybrid and distributed work design</a:t>
            </a:r>
            <a:br/>
            <a:r>
              <a:rPr sz="2000"/>
              <a:t>• Automation, augmentation and reskilling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172200" y="1600200"/>
            <a:ext cx="4937760" cy="3474720"/>
          </a:xfrm>
          <a:prstGeom prst="round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446520" y="1874519"/>
            <a:ext cx="438912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DC9E34"/>
                </a:solidFill>
                <a:latin typeface="Aptos"/>
              </a:rPr>
              <a:t>TRUST + GOVERNANCE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46520" y="2423160"/>
            <a:ext cx="4206240" cy="2194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FFFFFF"/>
                </a:solidFill>
                <a:latin typeface="Aptos"/>
              </a:defRPr>
            </a:pPr>
            <a:r>
              <a:rPr sz="2000"/>
              <a:t>• Employee experience and wellbeing</a:t>
            </a:r>
            <a:br/>
            <a:r>
              <a:rPr sz="2000"/>
              <a:t>• Fairness, DEI and voice</a:t>
            </a:r>
            <a:br/>
            <a:r>
              <a:rPr sz="2000"/>
              <a:t>• Data ethics and algorithmic accountability</a:t>
            </a:r>
            <a:br/>
            <a:r>
              <a:rPr sz="2000"/>
              <a:t>• Maintaining culture through transformation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2960" y="5623560"/>
            <a:ext cx="1024128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>
              <a:defRPr/>
            </a:pPr>
            <a:r>
              <a:rPr sz="2100" b="1">
                <a:solidFill>
                  <a:srgbClr val="12233A"/>
                </a:solidFill>
                <a:latin typeface="Aptos"/>
              </a:rPr>
              <a:t>Activity 4 test: Aster’s first 90 days require prioritisation. Which HR role should lead first—and what must not be neglected?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00897B"/>
          </a:solidFill>
          <a:ln>
            <a:solidFill>
              <a:srgbClr val="00897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47472"/>
            <a:ext cx="1088136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lang="en-GB" sz="2000" b="1" dirty="0">
                <a:solidFill>
                  <a:srgbClr val="00897B"/>
                </a:solidFill>
                <a:latin typeface="Aptos"/>
              </a:rPr>
              <a:t>GROUPS </a:t>
            </a:r>
            <a:r>
              <a:rPr sz="2000" b="1" dirty="0">
                <a:solidFill>
                  <a:srgbClr val="00897B"/>
                </a:solidFill>
                <a:latin typeface="Aptos"/>
              </a:rPr>
              <a:t>OF 3–4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85800"/>
            <a:ext cx="109728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800" b="1">
                <a:solidFill>
                  <a:srgbClr val="12233A"/>
                </a:solidFill>
                <a:latin typeface="Aptos"/>
              </a:rPr>
              <a:t>Activity 4 | The HR Director’s First 90 Days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64465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21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508760"/>
            <a:ext cx="2788920" cy="4343400"/>
          </a:xfrm>
          <a:prstGeom prst="round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914400" y="1783080"/>
            <a:ext cx="219456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DC9E34"/>
                </a:solidFill>
                <a:latin typeface="Aptos"/>
              </a:rPr>
              <a:t>CASE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2194560"/>
            <a:ext cx="2240280" cy="32004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FFFFFF"/>
                </a:solidFill>
                <a:latin typeface="Aptos"/>
              </a:rPr>
              <a:t>Aster Retail is introducing AI scheduling, closing 12 stores and expanding e-commerce while engagement scores fall.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657600" y="1508760"/>
            <a:ext cx="4892040" cy="434340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977639" y="1783080"/>
            <a:ext cx="420624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YOUR CONSULTING TASK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977639" y="2194560"/>
            <a:ext cx="4160520" cy="3200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Prioritise the top THREE people risks.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Map each priority to an Ulrich role.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Choose one immediate action, one 30-day action and one 90-day action.</a:t>
            </a:r>
          </a:p>
          <a:p>
            <a:pPr>
              <a:spcAft>
                <a:spcPts val="1000"/>
              </a:spcAft>
              <a:defRPr sz="2000">
                <a:solidFill>
                  <a:srgbClr val="12233A"/>
                </a:solidFill>
                <a:latin typeface="Aptos"/>
              </a:defRPr>
            </a:pPr>
            <a:r>
              <a:rPr sz="2000"/>
              <a:t>• Explain how HR will protect both business delivery and employee legitimacy.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778240" y="1508760"/>
            <a:ext cx="2743200" cy="4343400"/>
          </a:xfrm>
          <a:prstGeom prst="roundRect">
            <a:avLst/>
          </a:prstGeom>
          <a:solidFill>
            <a:srgbClr val="ECF4F2"/>
          </a:solidFill>
          <a:ln>
            <a:solidFill>
              <a:srgbClr val="00897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9052560" y="1783080"/>
            <a:ext cx="219456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GROUP PRESENTATION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052560" y="2240280"/>
            <a:ext cx="2148840" cy="2560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12233A"/>
                </a:solidFill>
                <a:latin typeface="Aptos"/>
              </a:rPr>
              <a:t>3 minutes per group</a:t>
            </a:r>
            <a:br/>
            <a:br/>
            <a:r>
              <a:rPr sz="2000"/>
              <a:t>Present your 90-day roadmap as if briefing the CEO.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052560" y="5257800"/>
            <a:ext cx="2103120" cy="3200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Full case: Case Study Pack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347472"/>
            <a:ext cx="1088136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 dirty="0">
                <a:solidFill>
                  <a:srgbClr val="00897B"/>
                </a:solidFill>
                <a:latin typeface="Aptos"/>
              </a:rPr>
              <a:t>WHOLE-CLASS DEBRIEF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85800"/>
            <a:ext cx="109728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800" b="1">
                <a:solidFill>
                  <a:srgbClr val="12233A"/>
                </a:solidFill>
                <a:latin typeface="Aptos"/>
              </a:rPr>
              <a:t>Synthesis: build the argument, not the list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64465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22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68680" y="1645920"/>
            <a:ext cx="10469880" cy="3611880"/>
          </a:xfrm>
          <a:prstGeom prst="roundRect">
            <a:avLst/>
          </a:prstGeom>
          <a:solidFill>
            <a:srgbClr val="FFFFFF"/>
          </a:solidFill>
          <a:ln>
            <a:solidFill>
              <a:srgbClr val="E4EBF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43000" y="1920240"/>
            <a:ext cx="987552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A STRONG MBA HRM ARGUMENT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234440" y="2514600"/>
            <a:ext cx="93268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12233A"/>
                </a:solidFill>
                <a:latin typeface="Aptos"/>
              </a:rPr>
              <a:t>1  Diagnose the organisational problem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234440" y="2907792"/>
            <a:ext cx="93268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 dirty="0">
                <a:solidFill>
                  <a:srgbClr val="12233A"/>
                </a:solidFill>
                <a:latin typeface="Aptos"/>
              </a:rPr>
              <a:t>2  Select a relevant theoretical lens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234440" y="3300984"/>
            <a:ext cx="93268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3  Use evidence from the case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234440" y="3694176"/>
            <a:ext cx="93268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4  Make a feasible HR recommendation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234440" y="4087368"/>
            <a:ext cx="93268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0">
                <a:solidFill>
                  <a:srgbClr val="12233A"/>
                </a:solidFill>
                <a:latin typeface="Aptos"/>
              </a:rPr>
              <a:t>5  Surface trade-offs, ethics and unintended consequences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234440" y="4480560"/>
            <a:ext cx="93268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12233A"/>
                </a:solidFill>
                <a:latin typeface="Aptos"/>
              </a:rPr>
              <a:t>6  Define how success will be evaluated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14400" y="5715000"/>
            <a:ext cx="1033272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>
              <a:defRPr/>
            </a:pPr>
            <a:r>
              <a:rPr sz="2000" b="1">
                <a:solidFill>
                  <a:srgbClr val="12233A"/>
                </a:solidFill>
                <a:latin typeface="Aptos"/>
              </a:rPr>
              <a:t>Theory earns its place when it improves the quality of the decision.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6F7FDD-3B09-F23C-2C23-EE14D051CF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42F2C-9A56-3F1E-7C63-B12C78CED4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844" y="685801"/>
            <a:ext cx="10972800" cy="3917032"/>
          </a:xfrm>
        </p:spPr>
        <p:txBody>
          <a:bodyPr/>
          <a:lstStyle/>
          <a:p>
            <a:pPr marL="514350" indent="-457200"/>
            <a:endParaRPr lang="en-GB" dirty="0"/>
          </a:p>
          <a:p>
            <a:r>
              <a:rPr lang="en-GB" sz="2400" b="1" dirty="0"/>
              <a:t>AI &amp; AUTOMATION</a:t>
            </a:r>
            <a:br>
              <a:rPr lang="en-GB" sz="2400" dirty="0"/>
            </a:br>
            <a:r>
              <a:rPr lang="en-GB" sz="2400" dirty="0"/>
              <a:t>AI is transforming recruitment, workforce analytics and job design while raising questions about </a:t>
            </a:r>
            <a:r>
              <a:rPr lang="en-GB" sz="2400" b="1" dirty="0"/>
              <a:t>bias, transparency, privacy and accountability</a:t>
            </a:r>
            <a:r>
              <a:rPr lang="en-GB" sz="2400" dirty="0"/>
              <a:t>.</a:t>
            </a:r>
          </a:p>
          <a:p>
            <a:r>
              <a:rPr lang="en-GB" sz="2400" b="1" dirty="0"/>
              <a:t>SKILLS &amp; TALENT</a:t>
            </a:r>
            <a:br>
              <a:rPr lang="en-GB" sz="2400" dirty="0"/>
            </a:br>
            <a:r>
              <a:rPr lang="en-GB" sz="2400" dirty="0"/>
              <a:t>Rapid technological change is creating skills gaps. Organisations increasingly face a strategic choice between </a:t>
            </a:r>
            <a:r>
              <a:rPr lang="en-GB" sz="2400" b="1" dirty="0"/>
              <a:t>recruiting, reskilling, redeploying and automating</a:t>
            </a:r>
            <a:r>
              <a:rPr lang="en-GB" sz="2400" dirty="0"/>
              <a:t>.</a:t>
            </a:r>
          </a:p>
          <a:p>
            <a:r>
              <a:rPr lang="en-GB" sz="2400" b="1" dirty="0"/>
              <a:t>CHANGING WORK</a:t>
            </a:r>
            <a:br>
              <a:rPr lang="en-GB" sz="2400" dirty="0"/>
            </a:br>
            <a:r>
              <a:rPr lang="en-GB" sz="2400" dirty="0"/>
              <a:t>Hybrid working, flexible employment, global teams and the platform economy are challenging traditional assumptions about </a:t>
            </a:r>
            <a:r>
              <a:rPr lang="en-GB" sz="2400" b="1" dirty="0"/>
              <a:t>where, when and how work is performed</a:t>
            </a:r>
            <a:r>
              <a:rPr lang="en-GB" sz="2400" dirty="0"/>
              <a:t>.</a:t>
            </a:r>
          </a:p>
          <a:p>
            <a:pPr marL="514350" indent="-457200"/>
            <a:endParaRPr lang="en-GB" dirty="0"/>
          </a:p>
          <a:p>
            <a:pPr marL="5715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628F3E-C025-5DBF-D261-096BF8150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GB" noProof="0" smtClean="0"/>
              <a:pPr>
                <a:defRPr/>
              </a:pPr>
              <a:t>27</a:t>
            </a:fld>
            <a:endParaRPr lang="en-GB" noProof="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319AAFB-BF5D-2622-1223-ADCDEDFF0511}"/>
              </a:ext>
            </a:extLst>
          </p:cNvPr>
          <p:cNvSpPr txBox="1">
            <a:spLocks/>
          </p:cNvSpPr>
          <p:nvPr/>
        </p:nvSpPr>
        <p:spPr bwMode="auto">
          <a:xfrm>
            <a:off x="213756" y="391886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dirty="0"/>
              <a:t>Challenges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7480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387A8-984A-B6C5-2190-D90C22184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823" y="-81891"/>
            <a:ext cx="10972800" cy="1143000"/>
          </a:xfrm>
        </p:spPr>
        <p:txBody>
          <a:bodyPr/>
          <a:lstStyle/>
          <a:p>
            <a:r>
              <a:rPr lang="en-GB" dirty="0"/>
              <a:t>Challenges(cont.)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8A85A-D0BE-C442-4580-ED6D4D8802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823" y="780802"/>
            <a:ext cx="11703133" cy="5441867"/>
          </a:xfrm>
        </p:spPr>
        <p:txBody>
          <a:bodyPr/>
          <a:lstStyle/>
          <a:p>
            <a:r>
              <a:rPr lang="en-GB" sz="2400" b="1" dirty="0"/>
              <a:t>EMPLOYEE EXPERIENCE</a:t>
            </a:r>
            <a:br>
              <a:rPr lang="en-GB" sz="2400" dirty="0"/>
            </a:br>
            <a:r>
              <a:rPr lang="en-GB" sz="2400" dirty="0"/>
              <a:t>Organisations must balance performance with </a:t>
            </a:r>
            <a:r>
              <a:rPr lang="en-GB" sz="2400" b="1" dirty="0"/>
              <a:t>wellbeing, engagement, psychological safety, employee voice and meaningful work</a:t>
            </a:r>
            <a:r>
              <a:rPr lang="en-GB" sz="2400" dirty="0"/>
              <a:t>.</a:t>
            </a:r>
          </a:p>
          <a:p>
            <a:r>
              <a:rPr lang="en-GB" sz="2400" b="1" dirty="0"/>
              <a:t>DIVERSITY, EQUITY &amp; INCLUSION</a:t>
            </a:r>
            <a:br>
              <a:rPr lang="en-GB" sz="2400" dirty="0"/>
            </a:br>
            <a:r>
              <a:rPr lang="en-GB" sz="2400" dirty="0"/>
              <a:t>HR must translate organisational commitments to fairness and inclusion into credible practices in </a:t>
            </a:r>
            <a:r>
              <a:rPr lang="en-GB" sz="2400" b="1" dirty="0"/>
              <a:t>recruitment, progression, reward and leadership</a:t>
            </a:r>
            <a:r>
              <a:rPr lang="en-GB" sz="2400" dirty="0"/>
              <a:t>.</a:t>
            </a:r>
          </a:p>
          <a:p>
            <a:r>
              <a:rPr lang="en-GB" sz="2400" b="1" dirty="0"/>
              <a:t>ETHICS &amp; TRUST</a:t>
            </a:r>
            <a:br>
              <a:rPr lang="en-GB" sz="2400" dirty="0"/>
            </a:br>
            <a:r>
              <a:rPr lang="en-GB" sz="2400" dirty="0"/>
              <a:t>People analytics, employee monitoring and algorithmic decision-making create a fundamental question: </a:t>
            </a:r>
            <a:r>
              <a:rPr lang="en-GB" sz="2400" b="1" dirty="0"/>
              <a:t>what should organisations do simply because technology allows them to do it?</a:t>
            </a:r>
          </a:p>
          <a:p>
            <a:r>
              <a:rPr lang="en-GB" sz="2400" b="1" dirty="0"/>
              <a:t>How can organisations remain productive, innovative and competitive while treating people as stakeholders—not merely resources?</a:t>
            </a:r>
            <a:endParaRPr lang="en-GB" sz="2400" dirty="0"/>
          </a:p>
          <a:p>
            <a:endParaRPr lang="en-GB" sz="24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E4CCC3-70BD-7002-79B5-2B501FFDF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517665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685800"/>
            <a:ext cx="1097280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800" b="1">
                <a:solidFill>
                  <a:srgbClr val="12233A"/>
                </a:solidFill>
                <a:latin typeface="Aptos"/>
              </a:rPr>
              <a:t>Exit reflection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09960" y="6446520"/>
            <a:ext cx="411480" cy="1828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>
              <a:defRPr/>
            </a:pPr>
            <a:r>
              <a:rPr sz="2000" b="0">
                <a:solidFill>
                  <a:srgbClr val="54606E"/>
                </a:solidFill>
                <a:latin typeface="Aptos"/>
              </a:rPr>
              <a:t>23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1143000" y="1645920"/>
            <a:ext cx="9875520" cy="3566160"/>
          </a:xfrm>
          <a:prstGeom prst="roundRect">
            <a:avLst/>
          </a:prstGeom>
          <a:solidFill>
            <a:srgbClr val="12233A"/>
          </a:solidFill>
          <a:ln>
            <a:solidFill>
              <a:srgbClr val="12233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508760" y="2011680"/>
            <a:ext cx="905256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defRPr/>
            </a:pPr>
            <a:r>
              <a:rPr sz="2000" b="1">
                <a:solidFill>
                  <a:srgbClr val="DC9E34"/>
                </a:solidFill>
                <a:latin typeface="Aptos"/>
              </a:rPr>
              <a:t>Write one sentence for each: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508760" y="2651760"/>
            <a:ext cx="8778240" cy="1920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000">
                <a:solidFill>
                  <a:srgbClr val="FFFFFF"/>
                </a:solidFill>
                <a:latin typeface="Aptos"/>
              </a:defRPr>
            </a:pPr>
            <a:r>
              <a:rPr sz="2000"/>
              <a:t>• The most useful HRM lens today was ______ because ______.</a:t>
            </a:r>
          </a:p>
          <a:p>
            <a:pPr>
              <a:spcAft>
                <a:spcPts val="1000"/>
              </a:spcAft>
              <a:defRPr sz="2000">
                <a:solidFill>
                  <a:srgbClr val="FFFFFF"/>
                </a:solidFill>
                <a:latin typeface="Aptos"/>
              </a:defRPr>
            </a:pPr>
            <a:r>
              <a:rPr sz="2000"/>
              <a:t>• One tension I would expect an HR leader to manage is ______.</a:t>
            </a:r>
          </a:p>
          <a:p>
            <a:pPr>
              <a:spcAft>
                <a:spcPts val="1000"/>
              </a:spcAft>
              <a:defRPr sz="2000">
                <a:solidFill>
                  <a:srgbClr val="FFFFFF"/>
                </a:solidFill>
                <a:latin typeface="Aptos"/>
              </a:defRPr>
            </a:pPr>
            <a:r>
              <a:rPr sz="2000"/>
              <a:t>• One question I am taking into Week 2 is ______.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14400" y="5669280"/>
            <a:ext cx="1033272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>
              <a:defRPr/>
            </a:pPr>
            <a:r>
              <a:rPr sz="2000" b="1">
                <a:solidFill>
                  <a:srgbClr val="00897B"/>
                </a:solidFill>
                <a:latin typeface="Aptos"/>
              </a:rPr>
              <a:t>Next week: Human Resource Planning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0F2D4B"/>
                </a:solidFill>
              </a:defRPr>
            </a:pPr>
            <a:r>
              <a:rPr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4603" y="1232066"/>
            <a:ext cx="10972800" cy="3917032"/>
          </a:xfrm>
        </p:spPr>
        <p:txBody>
          <a:bodyPr/>
          <a:lstStyle/>
          <a:p>
            <a:pPr>
              <a:defRPr sz="1800">
                <a:solidFill>
                  <a:srgbClr val="2D2D2D"/>
                </a:solidFill>
              </a:defRPr>
            </a:pPr>
            <a:r>
              <a:rPr sz="2400" b="1" dirty="0"/>
              <a:t>Today’s session explored</a:t>
            </a:r>
            <a:r>
              <a:rPr sz="2400" dirty="0"/>
              <a:t>:</a:t>
            </a:r>
          </a:p>
          <a:p>
            <a:pPr>
              <a:defRPr sz="1800">
                <a:solidFill>
                  <a:srgbClr val="2D2D2D"/>
                </a:solidFill>
              </a:defRPr>
            </a:pPr>
            <a:r>
              <a:rPr sz="2400" dirty="0"/>
              <a:t>• evolution of HRM</a:t>
            </a:r>
          </a:p>
          <a:p>
            <a:pPr>
              <a:defRPr sz="1800">
                <a:solidFill>
                  <a:srgbClr val="2D2D2D"/>
                </a:solidFill>
              </a:defRPr>
            </a:pPr>
            <a:r>
              <a:rPr sz="2400" dirty="0"/>
              <a:t>• strategic HRM models</a:t>
            </a:r>
          </a:p>
          <a:p>
            <a:pPr>
              <a:defRPr sz="1800">
                <a:solidFill>
                  <a:srgbClr val="2D2D2D"/>
                </a:solidFill>
              </a:defRPr>
            </a:pPr>
            <a:r>
              <a:rPr sz="2400" dirty="0"/>
              <a:t>• RBV</a:t>
            </a:r>
          </a:p>
          <a:p>
            <a:pPr>
              <a:defRPr sz="1800">
                <a:solidFill>
                  <a:srgbClr val="2D2D2D"/>
                </a:solidFill>
              </a:defRPr>
            </a:pPr>
            <a:r>
              <a:rPr sz="2400" dirty="0"/>
              <a:t>• Human Capital Theory</a:t>
            </a:r>
          </a:p>
          <a:p>
            <a:pPr>
              <a:defRPr sz="1800">
                <a:solidFill>
                  <a:srgbClr val="2D2D2D"/>
                </a:solidFill>
              </a:defRPr>
            </a:pPr>
            <a:r>
              <a:rPr sz="2400" dirty="0"/>
              <a:t>• Social Capital Theory</a:t>
            </a:r>
          </a:p>
          <a:p>
            <a:pPr>
              <a:defRPr sz="1800">
                <a:solidFill>
                  <a:srgbClr val="2D2D2D"/>
                </a:solidFill>
              </a:defRPr>
            </a:pPr>
            <a:r>
              <a:rPr sz="2400" dirty="0"/>
              <a:t>• Hard vs Soft HRM</a:t>
            </a:r>
          </a:p>
          <a:p>
            <a:pPr>
              <a:defRPr sz="1800">
                <a:solidFill>
                  <a:srgbClr val="2D2D2D"/>
                </a:solidFill>
              </a:defRPr>
            </a:pPr>
            <a:r>
              <a:rPr sz="2400" dirty="0"/>
              <a:t>• Ulrich’s HR model</a:t>
            </a:r>
          </a:p>
          <a:p>
            <a:pPr>
              <a:defRPr sz="1800">
                <a:solidFill>
                  <a:srgbClr val="2D2D2D"/>
                </a:solidFill>
              </a:defRPr>
            </a:pPr>
            <a:r>
              <a:rPr sz="2400" dirty="0"/>
              <a:t>• contemporary HR challenges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0" y="0"/>
            <a:ext cx="9144000" cy="731520"/>
          </a:xfrm>
          <a:prstGeom prst="rect">
            <a:avLst/>
          </a:prstGeom>
          <a:solidFill>
            <a:srgbClr val="0E2340"/>
          </a:solidFill>
          <a:ln>
            <a:solidFill>
              <a:srgbClr val="0E234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1889760" y="137160"/>
            <a:ext cx="439960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5F7FA"/>
                </a:solidFill>
              </a:defRPr>
            </a:pPr>
            <a:r>
              <a:rPr sz="2800"/>
              <a:t>Independent Study Tasks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7171" y="970215"/>
            <a:ext cx="7483780" cy="440120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000">
                <a:solidFill>
                  <a:srgbClr val="282828"/>
                </a:solidFill>
              </a:defRPr>
            </a:pPr>
            <a:r>
              <a:rPr sz="2000" dirty="0"/>
              <a:t>1. Core Reading</a:t>
            </a:r>
            <a:br>
              <a:rPr sz="2000" dirty="0"/>
            </a:br>
            <a:r>
              <a:rPr sz="2000" dirty="0"/>
              <a:t>Armstrong &amp; Taylor (2023): Strategic HRM and Evolution of HRM</a:t>
            </a:r>
            <a:br>
              <a:rPr sz="2000" dirty="0"/>
            </a:br>
            <a:br>
              <a:rPr sz="2000" dirty="0"/>
            </a:br>
            <a:r>
              <a:rPr sz="2000" dirty="0"/>
              <a:t>2. Industry Insight / Report</a:t>
            </a:r>
            <a:br>
              <a:rPr sz="2000" dirty="0"/>
            </a:br>
            <a:r>
              <a:rPr sz="2000" dirty="0"/>
              <a:t>CIPD Profession Map</a:t>
            </a:r>
            <a:br>
              <a:rPr sz="2000" dirty="0"/>
            </a:br>
            <a:br>
              <a:rPr sz="2000" dirty="0"/>
            </a:br>
            <a:r>
              <a:rPr sz="2000" dirty="0"/>
              <a:t>3. Applied Independent Activity</a:t>
            </a:r>
            <a:br>
              <a:rPr sz="2000" dirty="0"/>
            </a:br>
            <a:r>
              <a:rPr sz="2000" dirty="0"/>
              <a:t>Compare Amazon, Google and NHS HR philosophies.</a:t>
            </a:r>
            <a:br>
              <a:rPr sz="2000" dirty="0"/>
            </a:br>
            <a:br>
              <a:rPr sz="2000" dirty="0"/>
            </a:br>
            <a:r>
              <a:rPr sz="2000" dirty="0"/>
              <a:t>4. Reflection Prompt</a:t>
            </a:r>
            <a:br>
              <a:rPr sz="2000" dirty="0"/>
            </a:br>
            <a:r>
              <a:rPr sz="2000" dirty="0"/>
              <a:t>Should employees be treated as assets or stakeholders?</a:t>
            </a:r>
            <a:br>
              <a:rPr sz="2000" dirty="0"/>
            </a:br>
            <a:br>
              <a:rPr sz="2000" dirty="0"/>
            </a:br>
            <a:r>
              <a:rPr sz="2000" dirty="0"/>
              <a:t>5. Preparation for Next Week</a:t>
            </a:r>
            <a:br>
              <a:rPr sz="2000" dirty="0"/>
            </a:br>
            <a:r>
              <a:rPr sz="2000" dirty="0"/>
              <a:t>Find one example of AI transforming HR practice.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2800" b="1">
                <a:solidFill>
                  <a:srgbClr val="0F2D4B"/>
                </a:solidFill>
              </a:defRPr>
            </a:pPr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>
                <a:solidFill>
                  <a:srgbClr val="2D2D2D"/>
                </a:solidFill>
              </a:defRPr>
            </a:pPr>
            <a:r>
              <a:t>Armstrong, M. and Taylor, S. (2023) Armstrong’s Handbook of Human Resource Management Practice. 16th ed. London: Kogan Page.</a:t>
            </a:r>
          </a:p>
          <a:p>
            <a:pPr>
              <a:defRPr sz="1800">
                <a:solidFill>
                  <a:srgbClr val="2D2D2D"/>
                </a:solidFill>
              </a:defRPr>
            </a:pPr>
            <a:endParaRPr/>
          </a:p>
          <a:p>
            <a:pPr>
              <a:defRPr sz="1800">
                <a:solidFill>
                  <a:srgbClr val="2D2D2D"/>
                </a:solidFill>
              </a:defRPr>
            </a:pPr>
            <a:r>
              <a:t>Boxall, P. and Purcell, J. (2022) Strategy and Human Resource Management. 5th ed. London: Palgrave.</a:t>
            </a:r>
          </a:p>
          <a:p>
            <a:pPr>
              <a:defRPr sz="1800">
                <a:solidFill>
                  <a:srgbClr val="2D2D2D"/>
                </a:solidFill>
              </a:defRPr>
            </a:pPr>
            <a:endParaRPr/>
          </a:p>
          <a:p>
            <a:pPr>
              <a:defRPr sz="1800">
                <a:solidFill>
                  <a:srgbClr val="2D2D2D"/>
                </a:solidFill>
              </a:defRPr>
            </a:pPr>
            <a:r>
              <a:t>Storey, J. (2023) Human Resource Management: A Critical Text. 5th ed. London: Routledge.</a:t>
            </a:r>
          </a:p>
          <a:p>
            <a:pPr>
              <a:defRPr sz="1800">
                <a:solidFill>
                  <a:srgbClr val="2D2D2D"/>
                </a:solidFill>
              </a:defRPr>
            </a:pPr>
            <a:endParaRPr/>
          </a:p>
          <a:p>
            <a:pPr>
              <a:defRPr sz="1800">
                <a:solidFill>
                  <a:srgbClr val="2D2D2D"/>
                </a:solidFill>
              </a:defRPr>
            </a:pPr>
            <a:r>
              <a:t>Torrington, D. et al. (2020) Human Resource Management. 11th ed. Harlow: Pearson.</a:t>
            </a:r>
          </a:p>
          <a:p>
            <a:pPr>
              <a:defRPr sz="1800">
                <a:solidFill>
                  <a:srgbClr val="2D2D2D"/>
                </a:solidFill>
              </a:defRPr>
            </a:pPr>
            <a:endParaRPr/>
          </a:p>
          <a:p>
            <a:pPr>
              <a:defRPr sz="1800">
                <a:solidFill>
                  <a:srgbClr val="2D2D2D"/>
                </a:solidFill>
              </a:defRPr>
            </a:pPr>
            <a:r>
              <a:t>Ulrich, D. et al. (2021) Reinventing the Organization. New York: McGraw-Hill.</a:t>
            </a:r>
          </a:p>
          <a:p>
            <a:pPr>
              <a:defRPr sz="1800">
                <a:solidFill>
                  <a:srgbClr val="2D2D2D"/>
                </a:solidFill>
              </a:defRPr>
            </a:pPr>
            <a:endParaRPr/>
          </a:p>
          <a:p>
            <a:pPr>
              <a:defRPr sz="1800">
                <a:solidFill>
                  <a:srgbClr val="2D2D2D"/>
                </a:solidFill>
              </a:defRPr>
            </a:pPr>
            <a:r>
              <a:t>Wilkinson, A. et al. (2024) Contemporary Human Resource Management. 6th ed. Harlow: Pearson.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2850</Words>
  <Application>Microsoft Office PowerPoint</Application>
  <PresentationFormat>Widescreen</PresentationFormat>
  <Paragraphs>333</Paragraphs>
  <Slides>32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Myriad Pro</vt:lpstr>
      <vt:lpstr>Aptos</vt:lpstr>
      <vt:lpstr>Arial</vt:lpstr>
      <vt:lpstr>Corbel</vt:lpstr>
      <vt:lpstr>20140311PresentationUWTSDTemplate</vt:lpstr>
      <vt:lpstr>Human Capital Management  Week 1</vt:lpstr>
      <vt:lpstr>PowerPoint Presentation</vt:lpstr>
      <vt:lpstr> Learning Outcomes</vt:lpstr>
      <vt:lpstr>Key Topics each Week</vt:lpstr>
      <vt:lpstr>Defining HRM and HCM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Challenges(cont.)</vt:lpstr>
      <vt:lpstr>PowerPoint Presentation</vt:lpstr>
      <vt:lpstr>Summary</vt:lpstr>
      <vt:lpstr>PowerPoint Presentation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Gladius David Kulothungan</cp:lastModifiedBy>
  <cp:revision>4</cp:revision>
  <dcterms:created xsi:type="dcterms:W3CDTF">2023-09-20T11:13:31Z</dcterms:created>
  <dcterms:modified xsi:type="dcterms:W3CDTF">2026-09-27T14:24:15Z</dcterms:modified>
</cp:coreProperties>
</file>