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1" r:id="rId12"/>
    <p:sldId id="266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F3EF71-90D2-4AA3-97EE-414A16EFDA03}" v="13" dt="2026-04-27T10:51:33.540"/>
    <p1510:client id="{C44543B1-F725-9D64-B5C0-7B4BA98BEF80}" v="101" dt="2026-04-27T23:54:08.147"/>
    <p1510:client id="{F939675D-2BD2-DAF7-53FC-F36B3C62A3FC}" v="53" dt="2026-04-27T10:57:21.4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Digital Forensic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534803"/>
            <a:ext cx="9144000" cy="21712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Shafee Ul Mahmud Chowdhury</a:t>
            </a:r>
          </a:p>
          <a:p>
            <a:r>
              <a:rPr lang="en-US"/>
              <a:t>ID:- 2436374</a:t>
            </a:r>
            <a:endParaRPr lang="en-US" dirty="0"/>
          </a:p>
          <a:p>
            <a:r>
              <a:rPr lang="en-US" sz="2000">
                <a:latin typeface="Cambria"/>
                <a:ea typeface="Cambria"/>
                <a:cs typeface="+mn-lt"/>
              </a:rPr>
              <a:t>Investigation into the attempted theft of </a:t>
            </a:r>
            <a:endParaRPr lang="en-US" sz="2000">
              <a:latin typeface="Cambria"/>
              <a:ea typeface="Cambria"/>
            </a:endParaRPr>
          </a:p>
          <a:p>
            <a:r>
              <a:rPr lang="en-US" sz="2000">
                <a:latin typeface="Cambria"/>
                <a:ea typeface="Cambria"/>
                <a:cs typeface="+mn-lt"/>
              </a:rPr>
              <a:t>Proprietary AI Intellectual Property at Quantum Tech</a:t>
            </a:r>
            <a:endParaRPr lang="en-US" sz="2000">
              <a:latin typeface="Cambria"/>
              <a:ea typeface="Cambria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916AD5-FC8A-8930-8C16-071D7E4BB5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DDF13-A65E-5690-FA13-0B6075F83C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31801"/>
            <a:ext cx="9144000" cy="1042194"/>
          </a:xfrm>
        </p:spPr>
        <p:txBody>
          <a:bodyPr/>
          <a:lstStyle/>
          <a:p>
            <a:r>
              <a:rPr lang="en-US" dirty="0"/>
              <a:t>Case </a:t>
            </a:r>
            <a:r>
              <a:rPr lang="en-US"/>
              <a:t>Background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C2BA2C-A222-0EB1-AEDB-ADFFA36373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720852"/>
            <a:ext cx="9144000" cy="419179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US" sz="2200">
                <a:highlight>
                  <a:srgbClr val="FFFFFF"/>
                </a:highlight>
                <a:latin typeface="Arial"/>
                <a:cs typeface="Arial"/>
              </a:rPr>
              <a:t>Quantum Tech develops advanced AI chip technology. </a:t>
            </a:r>
            <a:endParaRPr lang="en-US">
              <a:latin typeface="Aptos" panose="020B0004020202020204"/>
              <a:cs typeface="Arial"/>
            </a:endParaRPr>
          </a:p>
          <a:p>
            <a:pPr algn="l"/>
            <a:endParaRPr lang="en-US"/>
          </a:p>
          <a:p>
            <a:pPr marL="285750" indent="-285750" algn="l">
              <a:buFont typeface="Wingdings"/>
              <a:buChar char="Ø"/>
            </a:pPr>
            <a:r>
              <a:rPr lang="en-US" sz="2200">
                <a:highlight>
                  <a:srgbClr val="FFFFFF"/>
                </a:highlight>
                <a:latin typeface="Arial"/>
                <a:cs typeface="Arial"/>
              </a:rPr>
              <a:t>Unauthorized access to the patent database was detected.</a:t>
            </a:r>
          </a:p>
          <a:p>
            <a:pPr algn="l"/>
            <a:endParaRPr lang="en-US" dirty="0"/>
          </a:p>
          <a:p>
            <a:pPr marL="285750" indent="-285750" algn="l">
              <a:buFont typeface="Wingdings"/>
              <a:buChar char="Ø"/>
            </a:pPr>
            <a:r>
              <a:rPr lang="en-US" sz="2200">
                <a:highlight>
                  <a:srgbClr val="FFFFFF"/>
                </a:highlight>
                <a:latin typeface="Arial"/>
                <a:cs typeface="Arial"/>
              </a:rPr>
              <a:t>Primary susception is Emma.</a:t>
            </a:r>
            <a:endParaRPr lang="en-US">
              <a:latin typeface="Aptos" panose="020B0004020202020204"/>
              <a:cs typeface="Arial"/>
            </a:endParaRPr>
          </a:p>
          <a:p>
            <a:pPr algn="l"/>
            <a:endParaRPr lang="en-US" dirty="0"/>
          </a:p>
          <a:p>
            <a:pPr algn="l"/>
            <a:r>
              <a:rPr lang="en-US" sz="2200">
                <a:highlight>
                  <a:srgbClr val="FFFFFF"/>
                </a:highlight>
                <a:latin typeface="Arial"/>
                <a:cs typeface="Arial"/>
              </a:rPr>
              <a:t>Assigned as a digital forensics investigator to analyze evidence and support legal action</a:t>
            </a:r>
            <a:endParaRPr lang="en-US" sz="2200" dirty="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056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15FCE-8F10-40CE-5B9F-5A3248D21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FE993-3721-A975-FB70-8A374066A2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94720"/>
            <a:ext cx="10515600" cy="285115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dirty="0">
                <a:latin typeface="Arial"/>
                <a:ea typeface="+mn-lt"/>
                <a:cs typeface="Arial"/>
              </a:rPr>
              <a:t> </a:t>
            </a:r>
            <a:r>
              <a:rPr lang="en-US" dirty="0">
                <a:ea typeface="+mn-lt"/>
                <a:cs typeface="+mn-lt"/>
              </a:rPr>
              <a:t>I</a:t>
            </a:r>
            <a:r>
              <a:rPr lang="en-US" dirty="0">
                <a:latin typeface="Arial"/>
                <a:ea typeface="+mn-lt"/>
                <a:cs typeface="Arial"/>
              </a:rPr>
              <a:t>dentify the individual who stole the patent and attempted to sell it to a competitor.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Arial"/>
                <a:ea typeface="+mn-lt"/>
                <a:cs typeface="Arial"/>
              </a:rPr>
              <a:t>Analyze devices  (Emma, Joe, Norman) for relevant digital evidence</a:t>
            </a:r>
            <a:endParaRPr lang="en-US" dirty="0">
              <a:latin typeface="Arial"/>
              <a:ea typeface="+mn-lt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Arial"/>
                <a:ea typeface="+mn-lt"/>
                <a:cs typeface="Arial"/>
              </a:rPr>
              <a:t>Establish links between suspects (communication, file sharing)</a:t>
            </a:r>
            <a:endParaRPr lang="en-US" dirty="0">
              <a:latin typeface="Arial"/>
              <a:ea typeface="+mn-lt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Arial"/>
                <a:ea typeface="+mn-lt"/>
                <a:cs typeface="Arial"/>
              </a:rPr>
              <a:t>Produce a clear, court-admissible report supporting legal action</a:t>
            </a:r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14317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4ECDE7A-6944-466D-8FFE-149A29BA6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3420082-9415-44EC-802E-C77D71D59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5A52C45-1FCB-4636-A80F-2849B8226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CDC555-C9BD-F0C5-E3CC-58BF10F75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4000"/>
              <a:t>Evidence acquisition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68EB4DD-3704-43AD-92B3-C4E0C6EA9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41C220B-4C6A-78BF-C5F3-BBBDA1D48D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45" r="4348" b="3"/>
          <a:stretch>
            <a:fillRect/>
          </a:stretch>
        </p:blipFill>
        <p:spPr>
          <a:xfrm>
            <a:off x="908304" y="2478024"/>
            <a:ext cx="6009855" cy="3694176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89E01E0-F6D3-4176-6F90-9D6B5E7C24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1453" y="2478024"/>
            <a:ext cx="3872243" cy="3694176"/>
          </a:xfrm>
        </p:spPr>
        <p:txBody>
          <a:bodyPr anchor="ctr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ea typeface="+mn-lt"/>
                <a:cs typeface="+mn-lt"/>
              </a:rPr>
              <a:t>Cellebrite UFED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800"/>
              <a:t>Case details</a:t>
            </a:r>
            <a:endParaRPr lang="en-US" sz="1800" dirty="0"/>
          </a:p>
          <a:p>
            <a:pPr>
              <a:buFont typeface="Wingdings" panose="020B0604020202020204" pitchFamily="34" charset="0"/>
              <a:buChar char="Ø"/>
            </a:pPr>
            <a:r>
              <a:rPr lang="en-US" sz="1800"/>
              <a:t>Fulfill</a:t>
            </a:r>
            <a:r>
              <a:rPr lang="en-US" sz="1800" dirty="0"/>
              <a:t> the Conditions for android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800" dirty="0"/>
              <a:t>Create backup  for evidence collection as an </a:t>
            </a:r>
            <a:r>
              <a:rPr lang="en-US" sz="1800" dirty="0" err="1"/>
              <a:t>ima</a:t>
            </a:r>
            <a:r>
              <a:rPr lang="en-US" sz="1800" dirty="0"/>
              <a:t>ge</a:t>
            </a:r>
          </a:p>
          <a:p>
            <a:pPr marL="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3700759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B32FB07-4277-43CE-7B17-3469444291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51CE02C-BFA4-ECF4-0691-AEA57157E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78663A6-DBBD-38E4-A92E-31FDA7355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1A3C8A9-F401-827C-C0F3-9F6020044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F7D8CA-D0BF-6B21-036F-6E451B4AC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428782"/>
          </a:xfrm>
        </p:spPr>
        <p:txBody>
          <a:bodyPr>
            <a:normAutofit fontScale="90000"/>
          </a:bodyPr>
          <a:lstStyle/>
          <a:p>
            <a:r>
              <a:rPr lang="en-US" sz="4000"/>
              <a:t>Evidence acquisition-cont.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D30EB17-EAA6-1C94-6416-CB21C844C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9F3936A-E983-F4E9-C914-5A075F2B0A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2718" y="2478024"/>
            <a:ext cx="4129979" cy="1419383"/>
          </a:xfrm>
        </p:spPr>
        <p:txBody>
          <a:bodyPr anchor="ctr">
            <a:normAutofit lnSpcReduction="10000"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ea typeface="+mn-lt"/>
                <a:cs typeface="+mn-lt"/>
              </a:rPr>
              <a:t>Cellebrite Physical Analyzer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800"/>
              <a:t>Verify hash image</a:t>
            </a:r>
            <a:endParaRPr lang="en-US" sz="1800" dirty="0"/>
          </a:p>
          <a:p>
            <a:pPr>
              <a:buFont typeface="Wingdings" panose="020B0604020202020204" pitchFamily="34" charset="0"/>
              <a:buChar char="Ø"/>
            </a:pPr>
            <a:r>
              <a:rPr lang="en-US" sz="1800"/>
              <a:t>Run app Ginie 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800"/>
              <a:t>Open the files .</a:t>
            </a:r>
            <a:endParaRPr lang="en-US" sz="1800" dirty="0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AAAA281-5035-9353-5BA3-3F989836F8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068" y="2479728"/>
            <a:ext cx="6638442" cy="3642103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7D8B087-35EB-34A9-B042-1CF65FE885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74316" y="4029559"/>
            <a:ext cx="5011334" cy="2828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327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4ECDE7A-6944-466D-8FFE-149A29BA6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3420082-9415-44EC-802E-C77D71D59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5A52C45-1FCB-4636-A80F-2849B8226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1A6590-A6AC-43BB-6016-F8648542B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4000"/>
              <a:t>What I have done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68EB4DD-3704-43AD-92B3-C4E0C6EA9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5D1C5BA-1553-C6EF-709A-435D1EB2E1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1" r="8311" b="3"/>
          <a:stretch>
            <a:fillRect/>
          </a:stretch>
        </p:blipFill>
        <p:spPr>
          <a:xfrm>
            <a:off x="908304" y="2478024"/>
            <a:ext cx="6009855" cy="3694176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1FD856E-1760-68D3-17CB-C07E856E1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1453" y="2478024"/>
            <a:ext cx="3872243" cy="3694176"/>
          </a:xfrm>
        </p:spPr>
        <p:txBody>
          <a:bodyPr anchor="ctr">
            <a:normAutofit/>
          </a:bodyPr>
          <a:lstStyle/>
          <a:p>
            <a:r>
              <a:rPr lang="en-US" sz="2400" dirty="0">
                <a:latin typeface="Arial"/>
                <a:cs typeface="Arial"/>
              </a:rPr>
              <a:t>Extract four </a:t>
            </a:r>
            <a:r>
              <a:rPr lang="en-US" sz="2400">
                <a:latin typeface="Arial"/>
                <a:cs typeface="Arial"/>
              </a:rPr>
              <a:t>evidence</a:t>
            </a:r>
            <a:r>
              <a:rPr lang="en-US" sz="2400" dirty="0">
                <a:latin typeface="Arial"/>
                <a:cs typeface="Arial"/>
              </a:rPr>
              <a:t> together.</a:t>
            </a:r>
          </a:p>
          <a:p>
            <a:r>
              <a:rPr lang="en-US" sz="2400" dirty="0">
                <a:latin typeface="Arial"/>
                <a:cs typeface="Arial"/>
              </a:rPr>
              <a:t>Run </a:t>
            </a:r>
            <a:r>
              <a:rPr lang="en-US" sz="2400" err="1">
                <a:latin typeface="Arial"/>
                <a:cs typeface="Arial"/>
              </a:rPr>
              <a:t>AppGenie</a:t>
            </a:r>
            <a:endParaRPr lang="en-US" sz="2400">
              <a:latin typeface="Arial"/>
              <a:cs typeface="Arial"/>
            </a:endParaRP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41959672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C78BF9B-0628-32E0-06BF-4A60EDF5FD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FD27EBD-000F-BEE9-62EA-0194A1BBA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3A27AF6-F6BA-96F2-76CC-B14DB85375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9D1186E-888C-6307-83B0-9E3C5740E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562931-3A4D-7647-5E8C-5EA785B04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4000"/>
              <a:t>What I have done- cont.</a:t>
            </a:r>
            <a:endParaRPr lang="en-US" sz="40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D75194-A3E8-BFCF-6CD7-AED91AE95B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7B285E1-81EC-232B-2B5D-5279514197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2673" y="2465109"/>
            <a:ext cx="3872243" cy="3694176"/>
          </a:xfrm>
        </p:spPr>
        <p:txBody>
          <a:bodyPr anchor="ctr">
            <a:normAutofit/>
          </a:bodyPr>
          <a:lstStyle/>
          <a:p>
            <a:r>
              <a:rPr lang="en-US" sz="2400">
                <a:latin typeface="Arial"/>
                <a:cs typeface="Arial"/>
              </a:rPr>
              <a:t>Analyzing</a:t>
            </a:r>
            <a:r>
              <a:rPr lang="en-US" sz="2400" dirty="0">
                <a:latin typeface="Arial"/>
                <a:cs typeface="Arial"/>
              </a:rPr>
              <a:t> communication</a:t>
            </a:r>
          </a:p>
          <a:p>
            <a:pPr marL="0" indent="0">
              <a:buNone/>
            </a:pPr>
            <a:endParaRPr lang="en-US" sz="2400" dirty="0">
              <a:latin typeface="Arial"/>
              <a:cs typeface="Arial"/>
            </a:endParaRPr>
          </a:p>
          <a:p>
            <a:r>
              <a:rPr lang="en-US" sz="2400">
                <a:latin typeface="Arial"/>
                <a:cs typeface="Arial"/>
              </a:rPr>
              <a:t>Inbox of email.</a:t>
            </a:r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816B002-6953-A03F-084B-9378E33766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780" y="2308601"/>
            <a:ext cx="6922577" cy="3855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7590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FF4551-FF1D-F357-282F-A501CDE74A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D14A7C0-09BF-5A09-B5BE-D1005FDEC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AE76EF9-82AE-1CE5-281C-21A16AD9B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3405091-3247-09B8-3DE5-4741FDBF5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F7B7DB-DE4D-AA05-E819-AF3E4FF2E4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4000"/>
              <a:t>What I have done- cont.</a:t>
            </a:r>
            <a:endParaRPr lang="en-US" sz="40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042FF7F-D5F6-CAB7-1005-4F595D155D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2898476-C40B-D4B9-5F7E-68BAB66F24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0761" y="2397874"/>
            <a:ext cx="3872243" cy="4198440"/>
          </a:xfrm>
        </p:spPr>
        <p:txBody>
          <a:bodyPr anchor="ctr">
            <a:normAutofit/>
          </a:bodyPr>
          <a:lstStyle/>
          <a:p>
            <a:r>
              <a:rPr lang="en-US" sz="2400">
                <a:latin typeface="Arial"/>
                <a:cs typeface="Arial"/>
              </a:rPr>
              <a:t>Analyzing Messaging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400" dirty="0">
              <a:latin typeface="Arial"/>
              <a:cs typeface="Arial"/>
            </a:endParaRPr>
          </a:p>
          <a:p>
            <a:r>
              <a:rPr lang="en-US" sz="2400">
                <a:latin typeface="Arial"/>
                <a:cs typeface="Arial"/>
              </a:rPr>
              <a:t>Found communication with joe marsh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30AFF57-F739-46B1-24AF-2ABE2912E3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34338"/>
            <a:ext cx="7658745" cy="4623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9079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5044FB5-570D-85B1-2E78-70625A5F94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9B74C39-4686-08F1-78AB-ECB5DB188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973838F-6841-64CF-E851-A63808EA4E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CC588B6-9BB0-79A0-F32C-3B8173FAD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31702D-DEC5-763F-5D9B-D75BD64ED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4000"/>
              <a:t>What I have done- cont.</a:t>
            </a:r>
            <a:endParaRPr lang="en-US" sz="40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1286A07-E6C7-1255-DDD0-8A1D9F3B44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1C2ACEF-4996-132A-544A-D10A65EC2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2673" y="3265854"/>
            <a:ext cx="3872243" cy="3087160"/>
          </a:xfrm>
        </p:spPr>
        <p:txBody>
          <a:bodyPr anchor="ctr">
            <a:normAutofit/>
          </a:bodyPr>
          <a:lstStyle/>
          <a:p>
            <a:r>
              <a:rPr lang="en-US" sz="2400">
                <a:latin typeface="Arial"/>
                <a:cs typeface="Arial"/>
              </a:rPr>
              <a:t>Analyzing media</a:t>
            </a:r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  <a:p>
            <a:r>
              <a:rPr lang="en-US" sz="2400" dirty="0" err="1">
                <a:latin typeface="Arial"/>
                <a:cs typeface="Arial"/>
              </a:rPr>
              <a:t>Whats</a:t>
            </a:r>
            <a:r>
              <a:rPr lang="en-US" sz="2400" dirty="0">
                <a:latin typeface="Arial"/>
                <a:cs typeface="Arial"/>
              </a:rPr>
              <a:t>app conversation</a:t>
            </a:r>
          </a:p>
          <a:p>
            <a:pPr marL="0" indent="0">
              <a:buNone/>
            </a:pP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B071C18-DFD8-26C3-8CB1-88036390C9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966" y="2018166"/>
            <a:ext cx="7374611" cy="4332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2139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3DE9CE9-A539-33B5-2436-B697B71062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C40B34B-6105-B000-1CA6-0B9D84712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6D74DD2-2415-4B31-9E66-ED1E59873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9D804C9-C561-5721-4FB1-60A588CB6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BBC0CD-FC02-8811-AAC0-0FDE0884E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4000"/>
              <a:t>Findings</a:t>
            </a:r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25B722D-3C2F-9641-2E4E-5D0E43DF5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Content Placeholder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6A72DDD-6C8A-A6A2-595F-01565020AC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8271" y="2019013"/>
            <a:ext cx="6096000" cy="2246833"/>
          </a:xfrm>
          <a:prstGeom prst="rect">
            <a:avLst/>
          </a:prstGeom>
        </p:spPr>
      </p:pic>
      <p:pic>
        <p:nvPicPr>
          <p:cNvPr id="14" name="Picture 1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23429F8-8042-F1AA-86DA-E71C49FDEE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421" y="4262033"/>
            <a:ext cx="6089701" cy="2595967"/>
          </a:xfrm>
          <a:prstGeom prst="rect">
            <a:avLst/>
          </a:prstGeom>
        </p:spPr>
      </p:pic>
      <p:pic>
        <p:nvPicPr>
          <p:cNvPr id="16" name="Picture 1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8E5D22B-BF32-C4DA-EC87-3292585016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2349" y="3734589"/>
            <a:ext cx="5184573" cy="278971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9E96AFE-E0AB-0F7E-5C80-6BD4377C6FE3}"/>
              </a:ext>
            </a:extLst>
          </p:cNvPr>
          <p:cNvSpPr txBox="1"/>
          <p:nvPr/>
        </p:nvSpPr>
        <p:spPr>
          <a:xfrm>
            <a:off x="7106081" y="2342876"/>
            <a:ext cx="338845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 dirty="0"/>
              <a:t>Huwaei belongs to Emma</a:t>
            </a:r>
            <a:endParaRPr lang="en-US"/>
          </a:p>
          <a:p>
            <a:endParaRPr lang="en-US" dirty="0"/>
          </a:p>
          <a:p>
            <a:pPr marL="285750" indent="-285750">
              <a:buFont typeface="Wingdings"/>
              <a:buChar char="Ø"/>
            </a:pPr>
            <a:r>
              <a:rPr lang="en-US"/>
              <a:t>Samsung  belongs to Joe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23384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B0FCC7-C243-043E-BE5E-BE9E306AA5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2F5CAD7-C50E-AC18-5FED-662761F6B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DC555AD-13A9-F326-7959-0564C27C2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5D305CA-DF94-20F4-FB63-497D4E098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443DC2-E268-AB22-DA41-98BC233C7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4000"/>
              <a:t>Findings</a:t>
            </a:r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97FD460-3E24-52DD-6D4B-DD896C35A0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8C0BF5A-D4DA-478F-DFA1-EC5FE3359F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89690" y="2865481"/>
            <a:ext cx="3898073" cy="3655431"/>
          </a:xfrm>
        </p:spPr>
        <p:txBody>
          <a:bodyPr anchor="ctr">
            <a:normAutofit/>
          </a:bodyPr>
          <a:lstStyle/>
          <a:p>
            <a:r>
              <a:rPr lang="en-US" sz="2400">
                <a:latin typeface="Arial"/>
                <a:cs typeface="Arial"/>
              </a:rPr>
              <a:t>Samsung</a:t>
            </a:r>
            <a:r>
              <a:rPr lang="en-US" sz="2400" dirty="0">
                <a:latin typeface="Arial"/>
                <a:cs typeface="Arial"/>
              </a:rPr>
              <a:t> belongs to Joe</a:t>
            </a:r>
          </a:p>
          <a:p>
            <a:r>
              <a:rPr lang="en-US" sz="2400">
                <a:latin typeface="Arial"/>
                <a:cs typeface="Arial"/>
              </a:rPr>
              <a:t>Huawei belongs to Emma</a:t>
            </a:r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D686CC3-3886-379F-DBF3-8132C9E8B5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14070"/>
            <a:ext cx="7658745" cy="2319150"/>
          </a:xfrm>
          <a:prstGeom prst="rect">
            <a:avLst/>
          </a:prstGeom>
        </p:spPr>
      </p:pic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C557136-C33B-0B0B-BCB5-0B583CFF43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042474"/>
            <a:ext cx="8317424" cy="2815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7903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087603-480D-5952-ECA9-F81CFE858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 fontScale="90000"/>
          </a:bodyPr>
          <a:lstStyle/>
          <a:p>
            <a:r>
              <a:rPr lang="en-US" sz="5400" dirty="0"/>
              <a:t>Conclusion and </a:t>
            </a:r>
            <a:r>
              <a:rPr lang="en-US" sz="5400"/>
              <a:t>Recommendation</a:t>
            </a:r>
            <a:r>
              <a:rPr lang="en-US" sz="5400" dirty="0"/>
              <a:t> 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FD6BF-52D7-60E6-4161-F38D2C815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>
                <a:latin typeface="Arial"/>
                <a:ea typeface="+mn-lt"/>
                <a:cs typeface="Arial"/>
              </a:rPr>
              <a:t>Unauthorized access to the system was identified as being conducted by Emma. </a:t>
            </a:r>
            <a:endParaRPr lang="en-US" sz="2200">
              <a:latin typeface="Arial"/>
              <a:cs typeface="Arial"/>
            </a:endParaRPr>
          </a:p>
          <a:p>
            <a:endParaRPr lang="en-US" sz="2200">
              <a:latin typeface="Arial"/>
              <a:ea typeface="+mn-lt"/>
              <a:cs typeface="Arial"/>
            </a:endParaRPr>
          </a:p>
          <a:p>
            <a:r>
              <a:rPr lang="en-US" sz="2200">
                <a:latin typeface="Arial"/>
                <a:ea typeface="+mn-lt"/>
                <a:cs typeface="Arial"/>
              </a:rPr>
              <a:t>She is actively seeking a buyer.</a:t>
            </a:r>
          </a:p>
          <a:p>
            <a:pPr marL="0" indent="0">
              <a:buNone/>
            </a:pPr>
            <a:endParaRPr lang="en-US" sz="2200">
              <a:latin typeface="Arial"/>
              <a:cs typeface="Arial"/>
            </a:endParaRPr>
          </a:p>
          <a:p>
            <a:r>
              <a:rPr lang="en-US" sz="2200">
                <a:latin typeface="Arial"/>
                <a:ea typeface="+mn-lt"/>
                <a:cs typeface="Arial"/>
              </a:rPr>
              <a:t>Joe has taken responsibility for managing the client.</a:t>
            </a:r>
            <a:endParaRPr lang="en-US" sz="2200">
              <a:latin typeface="Arial"/>
              <a:cs typeface="Arial"/>
            </a:endParaRPr>
          </a:p>
          <a:p>
            <a:pPr marL="0" indent="0">
              <a:buNone/>
            </a:pPr>
            <a:endParaRPr lang="en-US" sz="2200">
              <a:latin typeface="Arial"/>
              <a:cs typeface="Arial"/>
            </a:endParaRPr>
          </a:p>
          <a:p>
            <a:endParaRPr lang="en-US" sz="2200">
              <a:latin typeface="Arial"/>
              <a:cs typeface="Arial"/>
            </a:endParaRPr>
          </a:p>
          <a:p>
            <a:endParaRPr lang="en-US" sz="2200">
              <a:latin typeface="Arial"/>
              <a:cs typeface="Arial"/>
            </a:endParaRPr>
          </a:p>
        </p:txBody>
      </p:sp>
      <p:pic>
        <p:nvPicPr>
          <p:cNvPr id="4" name="Picture 3" descr="A screenshot of a chat&#10;&#10;AI-generated content may be incorrect.">
            <a:extLst>
              <a:ext uri="{FF2B5EF4-FFF2-40B4-BE49-F238E27FC236}">
                <a16:creationId xmlns:a16="http://schemas.microsoft.com/office/drawing/2014/main" id="{F2F55AB5-D748-F10C-50FD-B0A890086C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5753" y="640080"/>
            <a:ext cx="5145557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4204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3A42D0-9769-A4B5-F965-2F0D828CE8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CA89F99-804C-49BD-D248-12A01784D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5AA3-64D8-6686-45CC-312C1E5CE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 fontScale="90000"/>
          </a:bodyPr>
          <a:lstStyle/>
          <a:p>
            <a:r>
              <a:rPr lang="en-US" sz="5400" dirty="0"/>
              <a:t>Conclusion and </a:t>
            </a:r>
            <a:r>
              <a:rPr lang="en-US" sz="5400"/>
              <a:t>Recommendation</a:t>
            </a:r>
            <a:r>
              <a:rPr lang="en-US" sz="5400" dirty="0"/>
              <a:t> 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905D512-09D2-380C-E755-D98905AEC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7CF51-3A44-3F6F-1455-0AF41DB92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sz="2200">
                <a:latin typeface="Arial"/>
                <a:ea typeface="+mn-lt"/>
                <a:cs typeface="Arial"/>
              </a:rPr>
              <a:t>Implement stricter access controls for sensitive systems. </a:t>
            </a:r>
            <a:endParaRPr lang="en-US" sz="22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endParaRPr lang="en-US" sz="2200" dirty="0">
              <a:latin typeface="Arial"/>
              <a:ea typeface="+mn-lt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200">
                <a:latin typeface="Arial"/>
                <a:ea typeface="+mn-lt"/>
                <a:cs typeface="Arial"/>
              </a:rPr>
              <a:t>Encrypt sensitive files and communications.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 sz="2200" dirty="0">
              <a:latin typeface="Arial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sz="2200">
                <a:latin typeface="Arial"/>
                <a:cs typeface="Arial"/>
              </a:rPr>
              <a:t>Use DLP</a:t>
            </a:r>
            <a:endParaRPr lang="en-US"/>
          </a:p>
          <a:p>
            <a:pPr marL="0" indent="0">
              <a:buNone/>
            </a:pPr>
            <a:endParaRPr lang="en-US" sz="22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endParaRPr lang="en-US" sz="22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endParaRPr lang="en-US" sz="2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387940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F46B5-3C54-2300-84E9-8667CBABCD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9600">
                <a:latin typeface="Cambria"/>
                <a:ea typeface="Cambria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186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Digital Forensic Analysis</vt:lpstr>
      <vt:lpstr>Case Background</vt:lpstr>
      <vt:lpstr>Objectives</vt:lpstr>
      <vt:lpstr>Evidence acquisition</vt:lpstr>
      <vt:lpstr>Evidence acquisition-cont.</vt:lpstr>
      <vt:lpstr>What I have done</vt:lpstr>
      <vt:lpstr>What I have done- cont.</vt:lpstr>
      <vt:lpstr>What I have done- cont.</vt:lpstr>
      <vt:lpstr>What I have done- cont.</vt:lpstr>
      <vt:lpstr>Findings</vt:lpstr>
      <vt:lpstr>Findings</vt:lpstr>
      <vt:lpstr>Conclusion and Recommendation </vt:lpstr>
      <vt:lpstr>Conclusion and Recommendation 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394</cp:revision>
  <dcterms:created xsi:type="dcterms:W3CDTF">2026-04-22T12:38:18Z</dcterms:created>
  <dcterms:modified xsi:type="dcterms:W3CDTF">2026-04-27T23:58:01Z</dcterms:modified>
</cp:coreProperties>
</file>