
<file path=[Content_Types].xml><?xml version="1.0" encoding="utf-8"?>
<Types xmlns="http://schemas.openxmlformats.org/package/2006/content-types">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355" r:id="rId2"/>
    <p:sldId id="356" r:id="rId3"/>
    <p:sldId id="357" r:id="rId4"/>
    <p:sldId id="358" r:id="rId5"/>
    <p:sldId id="359" r:id="rId6"/>
    <p:sldId id="360" r:id="rId7"/>
    <p:sldId id="361" r:id="rId8"/>
    <p:sldId id="362" r:id="rId9"/>
    <p:sldId id="363" r:id="rId10"/>
    <p:sldId id="364" r:id="rId11"/>
    <p:sldId id="365" r:id="rId12"/>
    <p:sldId id="366" r:id="rId13"/>
    <p:sldId id="367" r:id="rId14"/>
    <p:sldId id="368" r:id="rId15"/>
    <p:sldId id="369" r:id="rId16"/>
    <p:sldId id="370" r:id="rId17"/>
    <p:sldId id="371" r:id="rId18"/>
    <p:sldId id="372" r:id="rId19"/>
    <p:sldId id="373" r:id="rId20"/>
    <p:sldId id="374" r:id="rId21"/>
    <p:sldId id="375" r:id="rId22"/>
    <p:sldId id="376" r:id="rId23"/>
    <p:sldId id="377" r:id="rId24"/>
    <p:sldId id="378" r:id="rId25"/>
    <p:sldId id="379" r:id="rId26"/>
    <p:sldId id="380" r:id="rId27"/>
    <p:sldId id="381" r:id="rId28"/>
    <p:sldId id="382" r:id="rId29"/>
  </p:sldIdLst>
  <p:sldSz cx="9144000" cy="6858000" type="screen4x3"/>
  <p:notesSz cx="6884988" cy="10018713"/>
  <p:defaultTextStyle>
    <a:defPPr>
      <a:defRPr lang="en-GB"/>
    </a:defPPr>
    <a:lvl1pPr algn="l" rtl="0" fontAlgn="base">
      <a:spcBef>
        <a:spcPct val="0"/>
      </a:spcBef>
      <a:spcAft>
        <a:spcPct val="0"/>
      </a:spcAft>
      <a:defRPr sz="1400" kern="1200">
        <a:solidFill>
          <a:schemeClr val="tx1"/>
        </a:solidFill>
        <a:latin typeface="Arial" charset="0"/>
        <a:ea typeface="+mn-ea"/>
        <a:cs typeface="+mn-cs"/>
      </a:defRPr>
    </a:lvl1pPr>
    <a:lvl2pPr marL="457200" algn="l" rtl="0" fontAlgn="base">
      <a:spcBef>
        <a:spcPct val="0"/>
      </a:spcBef>
      <a:spcAft>
        <a:spcPct val="0"/>
      </a:spcAft>
      <a:defRPr sz="1400" kern="1200">
        <a:solidFill>
          <a:schemeClr val="tx1"/>
        </a:solidFill>
        <a:latin typeface="Arial" charset="0"/>
        <a:ea typeface="+mn-ea"/>
        <a:cs typeface="+mn-cs"/>
      </a:defRPr>
    </a:lvl2pPr>
    <a:lvl3pPr marL="914400" algn="l" rtl="0" fontAlgn="base">
      <a:spcBef>
        <a:spcPct val="0"/>
      </a:spcBef>
      <a:spcAft>
        <a:spcPct val="0"/>
      </a:spcAft>
      <a:defRPr sz="1400" kern="1200">
        <a:solidFill>
          <a:schemeClr val="tx1"/>
        </a:solidFill>
        <a:latin typeface="Arial" charset="0"/>
        <a:ea typeface="+mn-ea"/>
        <a:cs typeface="+mn-cs"/>
      </a:defRPr>
    </a:lvl3pPr>
    <a:lvl4pPr marL="1371600" algn="l" rtl="0" fontAlgn="base">
      <a:spcBef>
        <a:spcPct val="0"/>
      </a:spcBef>
      <a:spcAft>
        <a:spcPct val="0"/>
      </a:spcAft>
      <a:defRPr sz="1400" kern="1200">
        <a:solidFill>
          <a:schemeClr val="tx1"/>
        </a:solidFill>
        <a:latin typeface="Arial" charset="0"/>
        <a:ea typeface="+mn-ea"/>
        <a:cs typeface="+mn-cs"/>
      </a:defRPr>
    </a:lvl4pPr>
    <a:lvl5pPr marL="1828800" algn="l" rtl="0" fontAlgn="base">
      <a:spcBef>
        <a:spcPct val="0"/>
      </a:spcBef>
      <a:spcAft>
        <a:spcPct val="0"/>
      </a:spcAft>
      <a:defRPr sz="1400" kern="1200">
        <a:solidFill>
          <a:schemeClr val="tx1"/>
        </a:solidFill>
        <a:latin typeface="Arial" charset="0"/>
        <a:ea typeface="+mn-ea"/>
        <a:cs typeface="+mn-cs"/>
      </a:defRPr>
    </a:lvl5pPr>
    <a:lvl6pPr marL="2286000" algn="l" defTabSz="914400" rtl="0" eaLnBrk="1" latinLnBrk="0" hangingPunct="1">
      <a:defRPr sz="1400" kern="1200">
        <a:solidFill>
          <a:schemeClr val="tx1"/>
        </a:solidFill>
        <a:latin typeface="Arial" charset="0"/>
        <a:ea typeface="+mn-ea"/>
        <a:cs typeface="+mn-cs"/>
      </a:defRPr>
    </a:lvl6pPr>
    <a:lvl7pPr marL="2743200" algn="l" defTabSz="914400" rtl="0" eaLnBrk="1" latinLnBrk="0" hangingPunct="1">
      <a:defRPr sz="1400" kern="1200">
        <a:solidFill>
          <a:schemeClr val="tx1"/>
        </a:solidFill>
        <a:latin typeface="Arial" charset="0"/>
        <a:ea typeface="+mn-ea"/>
        <a:cs typeface="+mn-cs"/>
      </a:defRPr>
    </a:lvl7pPr>
    <a:lvl8pPr marL="3200400" algn="l" defTabSz="914400" rtl="0" eaLnBrk="1" latinLnBrk="0" hangingPunct="1">
      <a:defRPr sz="1400" kern="1200">
        <a:solidFill>
          <a:schemeClr val="tx1"/>
        </a:solidFill>
        <a:latin typeface="Arial" charset="0"/>
        <a:ea typeface="+mn-ea"/>
        <a:cs typeface="+mn-cs"/>
      </a:defRPr>
    </a:lvl8pPr>
    <a:lvl9pPr marL="3657600" algn="l" defTabSz="914400" rtl="0" eaLnBrk="1" latinLnBrk="0" hangingPunct="1">
      <a:defRPr sz="1400"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773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000" autoAdjust="0"/>
    <p:restoredTop sz="94660"/>
  </p:normalViewPr>
  <p:slideViewPr>
    <p:cSldViewPr>
      <p:cViewPr varScale="1">
        <p:scale>
          <a:sx n="74" d="100"/>
          <a:sy n="74" d="100"/>
        </p:scale>
        <p:origin x="-149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a:defRPr sz="1200"/>
            </a:lvl1pPr>
          </a:lstStyle>
          <a:p>
            <a:fld id="{01F3D785-29A6-4565-AE17-F9982B3C38F0}" type="datetimeFigureOut">
              <a:rPr lang="en-GB" smtClean="0"/>
              <a:t>21/12/2012</a:t>
            </a:fld>
            <a:endParaRPr lang="en-GB"/>
          </a:p>
        </p:txBody>
      </p:sp>
      <p:sp>
        <p:nvSpPr>
          <p:cNvPr id="4" name="Footer Placeholder 3"/>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0488" y="9515475"/>
            <a:ext cx="2982912" cy="501650"/>
          </a:xfrm>
          <a:prstGeom prst="rect">
            <a:avLst/>
          </a:prstGeom>
        </p:spPr>
        <p:txBody>
          <a:bodyPr vert="horz" lIns="91440" tIns="45720" rIns="91440" bIns="45720" rtlCol="0" anchor="b"/>
          <a:lstStyle>
            <a:lvl1pPr algn="r">
              <a:defRPr sz="1200"/>
            </a:lvl1pPr>
          </a:lstStyle>
          <a:p>
            <a:fld id="{0BC59427-DC9F-4A8C-8B49-3D93884E80A5}" type="slidenum">
              <a:rPr lang="en-GB" smtClean="0"/>
              <a:t>‹#›</a:t>
            </a:fld>
            <a:endParaRPr lang="en-GB"/>
          </a:p>
        </p:txBody>
      </p:sp>
    </p:spTree>
    <p:extLst>
      <p:ext uri="{BB962C8B-B14F-4D97-AF65-F5344CB8AC3E}">
        <p14:creationId xmlns:p14="http://schemas.microsoft.com/office/powerpoint/2010/main" val="18153992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2983495" cy="500936"/>
          </a:xfrm>
          <a:prstGeom prst="rect">
            <a:avLst/>
          </a:prstGeom>
          <a:noFill/>
          <a:ln w="9525">
            <a:noFill/>
            <a:miter lim="800000"/>
            <a:headEnd/>
            <a:tailEnd/>
          </a:ln>
          <a:effectLst/>
        </p:spPr>
        <p:txBody>
          <a:bodyPr vert="horz" wrap="square" lIns="96588" tIns="48294" rIns="96588" bIns="48294" numCol="1" anchor="t" anchorCtr="0" compatLnSpc="1">
            <a:prstTxWarp prst="textNoShape">
              <a:avLst/>
            </a:prstTxWarp>
          </a:bodyPr>
          <a:lstStyle>
            <a:lvl1pPr>
              <a:defRPr sz="1300"/>
            </a:lvl1pPr>
          </a:lstStyle>
          <a:p>
            <a:endParaRPr lang="en-GB"/>
          </a:p>
        </p:txBody>
      </p:sp>
      <p:sp>
        <p:nvSpPr>
          <p:cNvPr id="3075" name="Rectangle 3"/>
          <p:cNvSpPr>
            <a:spLocks noGrp="1" noChangeArrowheads="1"/>
          </p:cNvSpPr>
          <p:nvPr>
            <p:ph type="dt" idx="1"/>
          </p:nvPr>
        </p:nvSpPr>
        <p:spPr bwMode="auto">
          <a:xfrm>
            <a:off x="3899900" y="0"/>
            <a:ext cx="2983495" cy="500936"/>
          </a:xfrm>
          <a:prstGeom prst="rect">
            <a:avLst/>
          </a:prstGeom>
          <a:noFill/>
          <a:ln w="9525">
            <a:noFill/>
            <a:miter lim="800000"/>
            <a:headEnd/>
            <a:tailEnd/>
          </a:ln>
          <a:effectLst/>
        </p:spPr>
        <p:txBody>
          <a:bodyPr vert="horz" wrap="square" lIns="96588" tIns="48294" rIns="96588" bIns="48294" numCol="1" anchor="t" anchorCtr="0" compatLnSpc="1">
            <a:prstTxWarp prst="textNoShape">
              <a:avLst/>
            </a:prstTxWarp>
          </a:bodyPr>
          <a:lstStyle>
            <a:lvl1pPr algn="r">
              <a:defRPr sz="1300"/>
            </a:lvl1pPr>
          </a:lstStyle>
          <a:p>
            <a:endParaRPr lang="en-GB"/>
          </a:p>
        </p:txBody>
      </p:sp>
      <p:sp>
        <p:nvSpPr>
          <p:cNvPr id="3076" name="Rectangle 4"/>
          <p:cNvSpPr>
            <a:spLocks noGrp="1" noRot="1" noChangeAspect="1" noChangeArrowheads="1" noTextEdit="1"/>
          </p:cNvSpPr>
          <p:nvPr>
            <p:ph type="sldImg" idx="2"/>
          </p:nvPr>
        </p:nvSpPr>
        <p:spPr bwMode="auto">
          <a:xfrm>
            <a:off x="938213" y="750888"/>
            <a:ext cx="5008562" cy="3757612"/>
          </a:xfrm>
          <a:prstGeom prst="rect">
            <a:avLst/>
          </a:prstGeom>
          <a:noFill/>
          <a:ln w="9525">
            <a:solidFill>
              <a:srgbClr val="000000"/>
            </a:solidFill>
            <a:miter lim="800000"/>
            <a:headEnd/>
            <a:tailEnd/>
          </a:ln>
          <a:effectLst/>
        </p:spPr>
      </p:sp>
      <p:sp>
        <p:nvSpPr>
          <p:cNvPr id="3077" name="Rectangle 5"/>
          <p:cNvSpPr>
            <a:spLocks noGrp="1" noChangeArrowheads="1"/>
          </p:cNvSpPr>
          <p:nvPr>
            <p:ph type="body" sz="quarter" idx="3"/>
          </p:nvPr>
        </p:nvSpPr>
        <p:spPr bwMode="auto">
          <a:xfrm>
            <a:off x="688499" y="4758889"/>
            <a:ext cx="5507990" cy="4508421"/>
          </a:xfrm>
          <a:prstGeom prst="rect">
            <a:avLst/>
          </a:prstGeom>
          <a:noFill/>
          <a:ln w="9525">
            <a:noFill/>
            <a:miter lim="800000"/>
            <a:headEnd/>
            <a:tailEnd/>
          </a:ln>
          <a:effectLst/>
        </p:spPr>
        <p:txBody>
          <a:bodyPr vert="horz" wrap="square" lIns="96588" tIns="48294" rIns="96588" bIns="48294"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078" name="Rectangle 6"/>
          <p:cNvSpPr>
            <a:spLocks noGrp="1" noChangeArrowheads="1"/>
          </p:cNvSpPr>
          <p:nvPr>
            <p:ph type="ftr" sz="quarter" idx="4"/>
          </p:nvPr>
        </p:nvSpPr>
        <p:spPr bwMode="auto">
          <a:xfrm>
            <a:off x="0" y="9516038"/>
            <a:ext cx="2983495" cy="500936"/>
          </a:xfrm>
          <a:prstGeom prst="rect">
            <a:avLst/>
          </a:prstGeom>
          <a:noFill/>
          <a:ln w="9525">
            <a:noFill/>
            <a:miter lim="800000"/>
            <a:headEnd/>
            <a:tailEnd/>
          </a:ln>
          <a:effectLst/>
        </p:spPr>
        <p:txBody>
          <a:bodyPr vert="horz" wrap="square" lIns="96588" tIns="48294" rIns="96588" bIns="48294" numCol="1" anchor="b" anchorCtr="0" compatLnSpc="1">
            <a:prstTxWarp prst="textNoShape">
              <a:avLst/>
            </a:prstTxWarp>
          </a:bodyPr>
          <a:lstStyle>
            <a:lvl1pPr>
              <a:defRPr sz="1300"/>
            </a:lvl1pPr>
          </a:lstStyle>
          <a:p>
            <a:endParaRPr lang="en-GB"/>
          </a:p>
        </p:txBody>
      </p:sp>
      <p:sp>
        <p:nvSpPr>
          <p:cNvPr id="3079" name="Rectangle 7"/>
          <p:cNvSpPr>
            <a:spLocks noGrp="1" noChangeArrowheads="1"/>
          </p:cNvSpPr>
          <p:nvPr>
            <p:ph type="sldNum" sz="quarter" idx="5"/>
          </p:nvPr>
        </p:nvSpPr>
        <p:spPr bwMode="auto">
          <a:xfrm>
            <a:off x="3899900" y="9516038"/>
            <a:ext cx="2983495" cy="500936"/>
          </a:xfrm>
          <a:prstGeom prst="rect">
            <a:avLst/>
          </a:prstGeom>
          <a:noFill/>
          <a:ln w="9525">
            <a:noFill/>
            <a:miter lim="800000"/>
            <a:headEnd/>
            <a:tailEnd/>
          </a:ln>
          <a:effectLst/>
        </p:spPr>
        <p:txBody>
          <a:bodyPr vert="horz" wrap="square" lIns="96588" tIns="48294" rIns="96588" bIns="48294" numCol="1" anchor="b" anchorCtr="0" compatLnSpc="1">
            <a:prstTxWarp prst="textNoShape">
              <a:avLst/>
            </a:prstTxWarp>
          </a:bodyPr>
          <a:lstStyle>
            <a:lvl1pPr algn="r">
              <a:defRPr sz="1300"/>
            </a:lvl1pPr>
          </a:lstStyle>
          <a:p>
            <a:fld id="{2851B722-5E54-46AF-8AAE-62146363C543}" type="slidenum">
              <a:rPr lang="en-GB"/>
              <a:pPr/>
              <a:t>‹#›</a:t>
            </a:fld>
            <a:endParaRPr lang="en-GB"/>
          </a:p>
        </p:txBody>
      </p:sp>
    </p:spTree>
    <p:extLst>
      <p:ext uri="{BB962C8B-B14F-4D97-AF65-F5344CB8AC3E}">
        <p14:creationId xmlns:p14="http://schemas.microsoft.com/office/powerpoint/2010/main" val="515897738"/>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charset="0"/>
        <a:ea typeface="+mn-ea"/>
        <a:cs typeface="+mn-cs"/>
      </a:defRPr>
    </a:lvl1pPr>
    <a:lvl2pPr marL="457200" algn="l" rtl="0" fontAlgn="base">
      <a:spcBef>
        <a:spcPct val="30000"/>
      </a:spcBef>
      <a:spcAft>
        <a:spcPct val="0"/>
      </a:spcAft>
      <a:defRPr sz="1200" kern="1200">
        <a:solidFill>
          <a:schemeClr val="tx1"/>
        </a:solidFill>
        <a:latin typeface="Arial" charset="0"/>
        <a:ea typeface="+mn-ea"/>
        <a:cs typeface="+mn-cs"/>
      </a:defRPr>
    </a:lvl2pPr>
    <a:lvl3pPr marL="914400" algn="l" rtl="0" fontAlgn="base">
      <a:spcBef>
        <a:spcPct val="30000"/>
      </a:spcBef>
      <a:spcAft>
        <a:spcPct val="0"/>
      </a:spcAft>
      <a:defRPr sz="1200" kern="1200">
        <a:solidFill>
          <a:schemeClr val="tx1"/>
        </a:solidFill>
        <a:latin typeface="Arial" charset="0"/>
        <a:ea typeface="+mn-ea"/>
        <a:cs typeface="+mn-cs"/>
      </a:defRPr>
    </a:lvl3pPr>
    <a:lvl4pPr marL="1371600" algn="l" rtl="0" fontAlgn="base">
      <a:spcBef>
        <a:spcPct val="30000"/>
      </a:spcBef>
      <a:spcAft>
        <a:spcPct val="0"/>
      </a:spcAft>
      <a:defRPr sz="1200" kern="1200">
        <a:solidFill>
          <a:schemeClr val="tx1"/>
        </a:solidFill>
        <a:latin typeface="Arial" charset="0"/>
        <a:ea typeface="+mn-ea"/>
        <a:cs typeface="+mn-cs"/>
      </a:defRPr>
    </a:lvl4pPr>
    <a:lvl5pPr marL="1828800" algn="l" rtl="0" fontAlgn="base">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E6303EA-87E9-4EF9-A4C6-B8D9EEE9BC6C}" type="slidenum">
              <a:rPr lang="en-GB"/>
              <a:pPr/>
              <a:t>6</a:t>
            </a:fld>
            <a:endParaRPr lang="en-GB"/>
          </a:p>
        </p:txBody>
      </p:sp>
      <p:sp>
        <p:nvSpPr>
          <p:cNvPr id="165890" name="Rectangle 2"/>
          <p:cNvSpPr>
            <a:spLocks noGrp="1" noRot="1" noChangeAspect="1" noChangeArrowheads="1" noTextEdit="1"/>
          </p:cNvSpPr>
          <p:nvPr>
            <p:ph type="sldImg"/>
          </p:nvPr>
        </p:nvSpPr>
        <p:spPr>
          <a:ln/>
        </p:spPr>
      </p:sp>
      <p:sp>
        <p:nvSpPr>
          <p:cNvPr id="1658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71A7F5-937C-4EB0-8C00-11687E3B10C3}" type="slidenum">
              <a:rPr lang="en-GB"/>
              <a:pPr/>
              <a:t>7</a:t>
            </a:fld>
            <a:endParaRPr lang="en-GB"/>
          </a:p>
        </p:txBody>
      </p:sp>
      <p:sp>
        <p:nvSpPr>
          <p:cNvPr id="8806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8806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BD8D95-684E-4FE7-9E54-3A3FCB50C081}" type="slidenum">
              <a:rPr lang="en-GB"/>
              <a:pPr/>
              <a:t>8</a:t>
            </a:fld>
            <a:endParaRPr lang="en-GB"/>
          </a:p>
        </p:txBody>
      </p:sp>
      <p:sp>
        <p:nvSpPr>
          <p:cNvPr id="11878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1878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0991174-EC2A-4C19-BED9-0EE5E936FD7B}" type="slidenum">
              <a:rPr lang="en-GB"/>
              <a:pPr/>
              <a:t>9</a:t>
            </a:fld>
            <a:endParaRPr lang="en-GB"/>
          </a:p>
        </p:txBody>
      </p:sp>
      <p:sp>
        <p:nvSpPr>
          <p:cNvPr id="124930"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24931"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6F7E68B-150A-439F-877F-986EF50174B1}" type="slidenum">
              <a:rPr lang="en-GB"/>
              <a:pPr/>
              <a:t>11</a:t>
            </a:fld>
            <a:endParaRPr lang="en-GB"/>
          </a:p>
        </p:txBody>
      </p:sp>
      <p:sp>
        <p:nvSpPr>
          <p:cNvPr id="16281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281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BD23BE7-2122-4C65-8FBB-AF019454C71C}" type="slidenum">
              <a:rPr lang="en-GB"/>
              <a:pPr/>
              <a:t>13</a:t>
            </a:fld>
            <a:endParaRPr lang="en-GB"/>
          </a:p>
        </p:txBody>
      </p:sp>
      <p:sp>
        <p:nvSpPr>
          <p:cNvPr id="122882"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22883"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AE28CC-50E2-4B73-9819-77A24691BBDF}" type="slidenum">
              <a:rPr lang="en-GB"/>
              <a:pPr/>
              <a:t>16</a:t>
            </a:fld>
            <a:endParaRPr lang="en-GB"/>
          </a:p>
        </p:txBody>
      </p:sp>
      <p:sp>
        <p:nvSpPr>
          <p:cNvPr id="13721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3721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851B722-5E54-46AF-8AAE-62146363C543}" type="slidenum">
              <a:rPr lang="en-GB" smtClean="0"/>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04475C5-F683-4A85-ABF3-BE81432CC133}" type="slidenum">
              <a:rPr lang="en-GB"/>
              <a:pPr/>
              <a:t>18</a:t>
            </a:fld>
            <a:endParaRPr lang="en-GB"/>
          </a:p>
        </p:txBody>
      </p:sp>
      <p:sp>
        <p:nvSpPr>
          <p:cNvPr id="12697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2697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689E9BD-8B74-4639-8956-D20F59E2B398}" type="slidenum">
              <a:rPr lang="en-GB"/>
              <a:pPr/>
              <a:t>19</a:t>
            </a:fld>
            <a:endParaRPr lang="en-GB"/>
          </a:p>
        </p:txBody>
      </p:sp>
      <p:sp>
        <p:nvSpPr>
          <p:cNvPr id="133122"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33123"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5610C87-5C41-440D-8BCB-720E4DBAF2E4}" type="slidenum">
              <a:rPr lang="en-GB"/>
              <a:pPr/>
              <a:t>20</a:t>
            </a:fld>
            <a:endParaRPr lang="en-GB"/>
          </a:p>
        </p:txBody>
      </p:sp>
      <p:sp>
        <p:nvSpPr>
          <p:cNvPr id="13926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3926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6C05C51-5A89-4CA7-9D29-149D80DF8B9E}" type="slidenum">
              <a:rPr lang="en-GB"/>
              <a:pPr/>
              <a:t>21</a:t>
            </a:fld>
            <a:endParaRPr lang="en-GB"/>
          </a:p>
        </p:txBody>
      </p:sp>
      <p:sp>
        <p:nvSpPr>
          <p:cNvPr id="143362"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3363"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807391-BCEF-4A18-AF34-2C63B8DCE42F}" type="slidenum">
              <a:rPr lang="en-GB"/>
              <a:pPr/>
              <a:t>22</a:t>
            </a:fld>
            <a:endParaRPr lang="en-GB"/>
          </a:p>
        </p:txBody>
      </p:sp>
      <p:sp>
        <p:nvSpPr>
          <p:cNvPr id="141314"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1315"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9350E73-12E7-4AB8-8F5A-008145E1BA1D}" type="slidenum">
              <a:rPr lang="en-GB"/>
              <a:pPr/>
              <a:t>23</a:t>
            </a:fld>
            <a:endParaRPr lang="en-GB"/>
          </a:p>
        </p:txBody>
      </p:sp>
      <p:sp>
        <p:nvSpPr>
          <p:cNvPr id="145410"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5411"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9F292B-FAA8-4161-8BDF-7E9A2C0F79F1}" type="slidenum">
              <a:rPr lang="en-GB"/>
              <a:pPr/>
              <a:t>24</a:t>
            </a:fld>
            <a:endParaRPr lang="en-GB"/>
          </a:p>
        </p:txBody>
      </p:sp>
      <p:sp>
        <p:nvSpPr>
          <p:cNvPr id="14745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745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67AB435-3423-4A5A-B338-E704E56FBFD4}" type="slidenum">
              <a:rPr lang="en-GB"/>
              <a:pPr/>
              <a:t>25</a:t>
            </a:fld>
            <a:endParaRPr lang="en-GB"/>
          </a:p>
        </p:txBody>
      </p:sp>
      <p:sp>
        <p:nvSpPr>
          <p:cNvPr id="14950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4950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D29D897-3BF7-470D-B855-C55A5889A4D0}" type="slidenum">
              <a:rPr lang="en-GB"/>
              <a:pPr/>
              <a:t>26</a:t>
            </a:fld>
            <a:endParaRPr lang="en-GB"/>
          </a:p>
        </p:txBody>
      </p:sp>
      <p:sp>
        <p:nvSpPr>
          <p:cNvPr id="167938"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7939"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D665729-9E4B-4340-BF9E-48E7121CABF7}" type="slidenum">
              <a:rPr lang="en-GB"/>
              <a:pPr/>
              <a:t>27</a:t>
            </a:fld>
            <a:endParaRPr lang="en-GB"/>
          </a:p>
        </p:txBody>
      </p:sp>
      <p:sp>
        <p:nvSpPr>
          <p:cNvPr id="16998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998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C9833F5-66C9-42C1-8411-0D1679D0608B}" type="slidenum">
              <a:rPr lang="en-GB"/>
              <a:pPr/>
              <a:t>28</a:t>
            </a:fld>
            <a:endParaRPr lang="en-GB"/>
          </a:p>
        </p:txBody>
      </p:sp>
      <p:sp>
        <p:nvSpPr>
          <p:cNvPr id="164866" name="Rectangle 2"/>
          <p:cNvSpPr>
            <a:spLocks noGrp="1" noRot="1" noChangeAspect="1" noChangeArrowheads="1" noTextEdit="1"/>
          </p:cNvSpPr>
          <p:nvPr>
            <p:ph type="sldImg"/>
          </p:nvPr>
        </p:nvSpPr>
        <p:spPr bwMode="auto">
          <a:xfrm>
            <a:off x="938213" y="750888"/>
            <a:ext cx="5008562" cy="3757612"/>
          </a:xfrm>
          <a:prstGeom prst="rect">
            <a:avLst/>
          </a:prstGeom>
          <a:solidFill>
            <a:srgbClr val="FFFFFF"/>
          </a:solidFill>
          <a:ln>
            <a:solidFill>
              <a:srgbClr val="000000"/>
            </a:solidFill>
            <a:miter lim="800000"/>
            <a:headEnd/>
            <a:tailEnd/>
          </a:ln>
        </p:spPr>
      </p:sp>
      <p:sp>
        <p:nvSpPr>
          <p:cNvPr id="164867" name="Rectangle 3"/>
          <p:cNvSpPr>
            <a:spLocks noGrp="1" noChangeArrowheads="1"/>
          </p:cNvSpPr>
          <p:nvPr>
            <p:ph type="body" idx="1"/>
          </p:nvPr>
        </p:nvSpPr>
        <p:spPr bwMode="auto">
          <a:xfrm>
            <a:off x="917999" y="4758889"/>
            <a:ext cx="5048991" cy="4508421"/>
          </a:xfrm>
          <a:prstGeom prst="rect">
            <a:avLst/>
          </a:prstGeom>
          <a:solidFill>
            <a:srgbClr val="FFFFFF"/>
          </a:solidFill>
          <a:ln>
            <a:solidFill>
              <a:srgbClr val="000000"/>
            </a:solidFill>
            <a:miter lim="800000"/>
            <a:headEnd/>
            <a:tailEnd/>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fld id="{45F24160-E4BA-494D-A1BF-FD6F57B9238B}" type="datetime1">
              <a:rPr lang="en-GB"/>
              <a:pPr/>
              <a:t>21/12/2012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BA8B2F8E-3916-4238-A191-6B893705E389}"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91A7D28B-C6F2-48AF-8A3D-E2DAA2198555}" type="datetime1">
              <a:rPr lang="en-GB"/>
              <a:pPr/>
              <a:t>21/12/2012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2754E468-17A5-4843-824A-ECDB2178EE75}"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AEFBBB23-762D-405C-9786-754696D62DF8}" type="datetime1">
              <a:rPr lang="en-GB"/>
              <a:pPr/>
              <a:t>21/12/2012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8C473FF6-3C18-4656-B3A4-827812504728}"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FE9081E4-F518-4ACB-ADB2-4D4E0ED0D908}" type="datetime1">
              <a:rPr lang="en-GB"/>
              <a:pPr/>
              <a:t>21/12/2012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C3C9C090-EA6F-4E3B-90A2-496B69476DD9}"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2CBA6DF1-4661-4EB1-B72D-1EDA8A9733BF}" type="datetime1">
              <a:rPr lang="en-GB"/>
              <a:pPr/>
              <a:t>21/12/2012</a:t>
            </a:fld>
            <a:endParaRPr lang="en-GB"/>
          </a:p>
        </p:txBody>
      </p:sp>
      <p:sp>
        <p:nvSpPr>
          <p:cNvPr id="8" name="Footer Placeholder 7"/>
          <p:cNvSpPr>
            <a:spLocks noGrp="1"/>
          </p:cNvSpPr>
          <p:nvPr>
            <p:ph type="ftr" sz="quarter" idx="11"/>
          </p:nvPr>
        </p:nvSpPr>
        <p:spPr/>
        <p:txBody>
          <a:bodyPr/>
          <a:lstStyle>
            <a:lvl1pPr>
              <a:defRPr/>
            </a:lvl1pPr>
          </a:lstStyle>
          <a:p>
            <a:r>
              <a:rPr lang="en-GB"/>
              <a:t>Footer</a:t>
            </a:r>
          </a:p>
        </p:txBody>
      </p:sp>
      <p:sp>
        <p:nvSpPr>
          <p:cNvPr id="9" name="Slide Number Placeholder 8"/>
          <p:cNvSpPr>
            <a:spLocks noGrp="1"/>
          </p:cNvSpPr>
          <p:nvPr>
            <p:ph type="sldNum" sz="quarter" idx="12"/>
          </p:nvPr>
        </p:nvSpPr>
        <p:spPr/>
        <p:txBody>
          <a:bodyPr/>
          <a:lstStyle>
            <a:lvl1pPr>
              <a:defRPr/>
            </a:lvl1pPr>
          </a:lstStyle>
          <a:p>
            <a:fld id="{C894E974-5E47-45F7-8966-0CDE3BD92B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93DF52BF-B86D-465C-8F78-6FC3A3F5975D}" type="datetime1">
              <a:rPr lang="en-GB"/>
              <a:pPr/>
              <a:t>21/12/2012</a:t>
            </a:fld>
            <a:endParaRPr lang="en-GB"/>
          </a:p>
        </p:txBody>
      </p:sp>
      <p:sp>
        <p:nvSpPr>
          <p:cNvPr id="4" name="Footer Placeholder 3"/>
          <p:cNvSpPr>
            <a:spLocks noGrp="1"/>
          </p:cNvSpPr>
          <p:nvPr>
            <p:ph type="ftr" sz="quarter" idx="11"/>
          </p:nvPr>
        </p:nvSpPr>
        <p:spPr/>
        <p:txBody>
          <a:bodyPr/>
          <a:lstStyle>
            <a:lvl1pPr>
              <a:defRPr/>
            </a:lvl1pPr>
          </a:lstStyle>
          <a:p>
            <a:r>
              <a:rPr lang="en-GB"/>
              <a:t>Footer</a:t>
            </a:r>
          </a:p>
        </p:txBody>
      </p:sp>
      <p:sp>
        <p:nvSpPr>
          <p:cNvPr id="5" name="Slide Number Placeholder 4"/>
          <p:cNvSpPr>
            <a:spLocks noGrp="1"/>
          </p:cNvSpPr>
          <p:nvPr>
            <p:ph type="sldNum" sz="quarter" idx="12"/>
          </p:nvPr>
        </p:nvSpPr>
        <p:spPr/>
        <p:txBody>
          <a:bodyPr/>
          <a:lstStyle>
            <a:lvl1pPr>
              <a:defRPr/>
            </a:lvl1pPr>
          </a:lstStyle>
          <a:p>
            <a:fld id="{DEC58ADF-EC61-4A11-A9AD-5671EFF5B683}"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481293B4-8C48-4CDD-9281-64FBD05B9582}" type="datetime1">
              <a:rPr lang="en-GB"/>
              <a:pPr/>
              <a:t>21/12/2012</a:t>
            </a:fld>
            <a:endParaRPr lang="en-GB"/>
          </a:p>
        </p:txBody>
      </p:sp>
      <p:sp>
        <p:nvSpPr>
          <p:cNvPr id="3" name="Footer Placeholder 2"/>
          <p:cNvSpPr>
            <a:spLocks noGrp="1"/>
          </p:cNvSpPr>
          <p:nvPr>
            <p:ph type="ftr" sz="quarter" idx="11"/>
          </p:nvPr>
        </p:nvSpPr>
        <p:spPr/>
        <p:txBody>
          <a:bodyPr/>
          <a:lstStyle>
            <a:lvl1pPr>
              <a:defRPr/>
            </a:lvl1pPr>
          </a:lstStyle>
          <a:p>
            <a:r>
              <a:rPr lang="en-GB"/>
              <a:t>Footer</a:t>
            </a:r>
          </a:p>
        </p:txBody>
      </p:sp>
      <p:sp>
        <p:nvSpPr>
          <p:cNvPr id="4" name="Slide Number Placeholder 3"/>
          <p:cNvSpPr>
            <a:spLocks noGrp="1"/>
          </p:cNvSpPr>
          <p:nvPr>
            <p:ph type="sldNum" sz="quarter" idx="12"/>
          </p:nvPr>
        </p:nvSpPr>
        <p:spPr/>
        <p:txBody>
          <a:bodyPr/>
          <a:lstStyle>
            <a:lvl1pPr>
              <a:defRPr/>
            </a:lvl1pPr>
          </a:lstStyle>
          <a:p>
            <a:fld id="{6E6CD6D9-1108-4251-89A2-8CE36F5C3490}"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3B177A87-369E-46D9-A117-7D6137DC3F3F}" type="datetime1">
              <a:rPr lang="en-GB"/>
              <a:pPr/>
              <a:t>21/12/2012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E97B8C44-9EFB-42EF-AFB7-D13DCB8CD88F}"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B6480CE2-E6B8-4CAD-B70E-932813CD67F4}" type="datetime1">
              <a:rPr lang="en-GB"/>
              <a:pPr/>
              <a:t>21/12/2012</a:t>
            </a:fld>
            <a:endParaRPr lang="en-GB"/>
          </a:p>
        </p:txBody>
      </p:sp>
      <p:sp>
        <p:nvSpPr>
          <p:cNvPr id="6" name="Footer Placeholder 5"/>
          <p:cNvSpPr>
            <a:spLocks noGrp="1"/>
          </p:cNvSpPr>
          <p:nvPr>
            <p:ph type="ftr" sz="quarter" idx="11"/>
          </p:nvPr>
        </p:nvSpPr>
        <p:spPr/>
        <p:txBody>
          <a:bodyPr/>
          <a:lstStyle>
            <a:lvl1pPr>
              <a:defRPr/>
            </a:lvl1pPr>
          </a:lstStyle>
          <a:p>
            <a:r>
              <a:rPr lang="en-GB"/>
              <a:t>Footer</a:t>
            </a:r>
          </a:p>
        </p:txBody>
      </p:sp>
      <p:sp>
        <p:nvSpPr>
          <p:cNvPr id="7" name="Slide Number Placeholder 6"/>
          <p:cNvSpPr>
            <a:spLocks noGrp="1"/>
          </p:cNvSpPr>
          <p:nvPr>
            <p:ph type="sldNum" sz="quarter" idx="12"/>
          </p:nvPr>
        </p:nvSpPr>
        <p:spPr/>
        <p:txBody>
          <a:bodyPr/>
          <a:lstStyle>
            <a:lvl1pPr>
              <a:defRPr/>
            </a:lvl1pPr>
          </a:lstStyle>
          <a:p>
            <a:fld id="{6AF86CD4-DF0B-461F-9A80-9FB84961E51E}"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DCF1E94-56EC-413B-A164-A58BDC925D3C}" type="datetime1">
              <a:rPr lang="en-GB"/>
              <a:pPr/>
              <a:t>21/12/2012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AA4DEEE5-F448-4A58-A6BF-62EE1160F3C5}"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646DFF0F-C2F5-46EC-BEAB-046F0BBDEA9D}" type="datetime1">
              <a:rPr lang="en-GB"/>
              <a:pPr/>
              <a:t>21/12/2012</a:t>
            </a:fld>
            <a:endParaRPr lang="en-GB"/>
          </a:p>
        </p:txBody>
      </p:sp>
      <p:sp>
        <p:nvSpPr>
          <p:cNvPr id="5" name="Footer Placeholder 4"/>
          <p:cNvSpPr>
            <a:spLocks noGrp="1"/>
          </p:cNvSpPr>
          <p:nvPr>
            <p:ph type="ftr" sz="quarter" idx="11"/>
          </p:nvPr>
        </p:nvSpPr>
        <p:spPr/>
        <p:txBody>
          <a:bodyPr/>
          <a:lstStyle>
            <a:lvl1pPr>
              <a:defRPr/>
            </a:lvl1pPr>
          </a:lstStyle>
          <a:p>
            <a:r>
              <a:rPr lang="en-GB"/>
              <a:t>Footer</a:t>
            </a:r>
          </a:p>
        </p:txBody>
      </p:sp>
      <p:sp>
        <p:nvSpPr>
          <p:cNvPr id="6" name="Slide Number Placeholder 5"/>
          <p:cNvSpPr>
            <a:spLocks noGrp="1"/>
          </p:cNvSpPr>
          <p:nvPr>
            <p:ph type="sldNum" sz="quarter" idx="12"/>
          </p:nvPr>
        </p:nvSpPr>
        <p:spPr/>
        <p:txBody>
          <a:bodyPr/>
          <a:lstStyle>
            <a:lvl1pPr>
              <a:defRPr/>
            </a:lvl1pPr>
          </a:lstStyle>
          <a:p>
            <a:fld id="{0A294B4D-C2E8-4514-8611-67EE284164D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35" name="Rectangle 11"/>
          <p:cNvSpPr>
            <a:spLocks noGrp="1" noChangeArrowheads="1"/>
          </p:cNvSpPr>
          <p:nvPr>
            <p:ph type="dt" sz="half" idx="2"/>
          </p:nvPr>
        </p:nvSpPr>
        <p:spPr bwMode="auto">
          <a:xfrm>
            <a:off x="1692275" y="6237288"/>
            <a:ext cx="792163"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fld id="{3025E8B1-A443-47A2-896F-10B5DF746B9E}" type="datetime1">
              <a:rPr lang="en-GB"/>
              <a:pPr/>
              <a:t>21/12/2012</a:t>
            </a:fld>
            <a:endParaRPr lang="en-GB"/>
          </a:p>
        </p:txBody>
      </p:sp>
      <p:sp>
        <p:nvSpPr>
          <p:cNvPr id="1036" name="Rectangle 12"/>
          <p:cNvSpPr>
            <a:spLocks noGrp="1" noChangeArrowheads="1"/>
          </p:cNvSpPr>
          <p:nvPr>
            <p:ph type="ftr" sz="quarter" idx="3"/>
          </p:nvPr>
        </p:nvSpPr>
        <p:spPr bwMode="auto">
          <a:xfrm>
            <a:off x="2557463" y="6237288"/>
            <a:ext cx="4967287" cy="431800"/>
          </a:xfrm>
          <a:prstGeom prst="rect">
            <a:avLst/>
          </a:prstGeom>
          <a:noFill/>
          <a:ln w="9525">
            <a:noFill/>
            <a:miter lim="800000"/>
            <a:headEnd/>
            <a:tailEnd/>
          </a:ln>
          <a:effectLst/>
        </p:spPr>
        <p:txBody>
          <a:bodyPr vert="horz" wrap="square" lIns="0" tIns="0" rIns="0" bIns="0" numCol="1" anchor="b" anchorCtr="0" compatLnSpc="1">
            <a:prstTxWarp prst="textNoShape">
              <a:avLst/>
            </a:prstTxWarp>
          </a:bodyPr>
          <a:lstStyle>
            <a:lvl1pPr>
              <a:defRPr sz="1000"/>
            </a:lvl1pPr>
          </a:lstStyle>
          <a:p>
            <a:r>
              <a:rPr lang="en-GB"/>
              <a:t>Footer</a:t>
            </a:r>
          </a:p>
        </p:txBody>
      </p:sp>
      <p:sp>
        <p:nvSpPr>
          <p:cNvPr id="1037" name="Rectangle 13"/>
          <p:cNvSpPr>
            <a:spLocks noGrp="1" noChangeArrowheads="1"/>
          </p:cNvSpPr>
          <p:nvPr>
            <p:ph type="sldNum" sz="quarter" idx="4"/>
          </p:nvPr>
        </p:nvSpPr>
        <p:spPr bwMode="auto">
          <a:xfrm>
            <a:off x="7669213" y="6237288"/>
            <a:ext cx="863600" cy="4333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000"/>
            </a:lvl1pPr>
          </a:lstStyle>
          <a:p>
            <a:fld id="{39F347A4-22F5-48A1-A31A-D5215BA474CD}"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ctr" rtl="0" eaLnBrk="1" fontAlgn="base" hangingPunct="1">
        <a:spcBef>
          <a:spcPct val="0"/>
        </a:spcBef>
        <a:spcAft>
          <a:spcPct val="0"/>
        </a:spcAft>
        <a:defRPr sz="4400">
          <a:solidFill>
            <a:schemeClr val="tx2"/>
          </a:solidFill>
          <a:latin typeface="+mj-lt"/>
          <a:ea typeface="+mj-ea"/>
          <a:cs typeface="+mj-cs"/>
        </a:defRPr>
      </a:lvl1pPr>
      <a:lvl2pPr algn="ctr" rtl="0" eaLnBrk="1" fontAlgn="base" hangingPunct="1">
        <a:spcBef>
          <a:spcPct val="0"/>
        </a:spcBef>
        <a:spcAft>
          <a:spcPct val="0"/>
        </a:spcAft>
        <a:defRPr sz="4400">
          <a:solidFill>
            <a:schemeClr val="tx2"/>
          </a:solidFill>
          <a:latin typeface="Myriad Pro" pitchFamily="34" charset="0"/>
        </a:defRPr>
      </a:lvl2pPr>
      <a:lvl3pPr algn="ctr" rtl="0" eaLnBrk="1" fontAlgn="base" hangingPunct="1">
        <a:spcBef>
          <a:spcPct val="0"/>
        </a:spcBef>
        <a:spcAft>
          <a:spcPct val="0"/>
        </a:spcAft>
        <a:defRPr sz="4400">
          <a:solidFill>
            <a:schemeClr val="tx2"/>
          </a:solidFill>
          <a:latin typeface="Myriad Pro" pitchFamily="34" charset="0"/>
        </a:defRPr>
      </a:lvl3pPr>
      <a:lvl4pPr algn="ctr" rtl="0" eaLnBrk="1" fontAlgn="base" hangingPunct="1">
        <a:spcBef>
          <a:spcPct val="0"/>
        </a:spcBef>
        <a:spcAft>
          <a:spcPct val="0"/>
        </a:spcAft>
        <a:defRPr sz="4400">
          <a:solidFill>
            <a:schemeClr val="tx2"/>
          </a:solidFill>
          <a:latin typeface="Myriad Pro" pitchFamily="34" charset="0"/>
        </a:defRPr>
      </a:lvl4pPr>
      <a:lvl5pPr algn="ctr" rtl="0" eaLnBrk="1" fontAlgn="base" hangingPunct="1">
        <a:spcBef>
          <a:spcPct val="0"/>
        </a:spcBef>
        <a:spcAft>
          <a:spcPct val="0"/>
        </a:spcAft>
        <a:defRPr sz="4400">
          <a:solidFill>
            <a:schemeClr val="tx2"/>
          </a:solidFill>
          <a:latin typeface="Myriad Pro" pitchFamily="34" charset="0"/>
        </a:defRPr>
      </a:lvl5pPr>
      <a:lvl6pPr marL="457200" algn="ctr" rtl="0" eaLnBrk="1" fontAlgn="base" hangingPunct="1">
        <a:spcBef>
          <a:spcPct val="0"/>
        </a:spcBef>
        <a:spcAft>
          <a:spcPct val="0"/>
        </a:spcAft>
        <a:defRPr sz="4400">
          <a:solidFill>
            <a:schemeClr val="tx2"/>
          </a:solidFill>
          <a:latin typeface="Myriad Pro" pitchFamily="34" charset="0"/>
        </a:defRPr>
      </a:lvl6pPr>
      <a:lvl7pPr marL="914400" algn="ctr" rtl="0" eaLnBrk="1" fontAlgn="base" hangingPunct="1">
        <a:spcBef>
          <a:spcPct val="0"/>
        </a:spcBef>
        <a:spcAft>
          <a:spcPct val="0"/>
        </a:spcAft>
        <a:defRPr sz="4400">
          <a:solidFill>
            <a:schemeClr val="tx2"/>
          </a:solidFill>
          <a:latin typeface="Myriad Pro" pitchFamily="34" charset="0"/>
        </a:defRPr>
      </a:lvl7pPr>
      <a:lvl8pPr marL="1371600" algn="ctr" rtl="0" eaLnBrk="1" fontAlgn="base" hangingPunct="1">
        <a:spcBef>
          <a:spcPct val="0"/>
        </a:spcBef>
        <a:spcAft>
          <a:spcPct val="0"/>
        </a:spcAft>
        <a:defRPr sz="4400">
          <a:solidFill>
            <a:schemeClr val="tx2"/>
          </a:solidFill>
          <a:latin typeface="Myriad Pro" pitchFamily="34" charset="0"/>
        </a:defRPr>
      </a:lvl8pPr>
      <a:lvl9pPr marL="1828800" algn="ctr" rtl="0" eaLnBrk="1" fontAlgn="base" hangingPunct="1">
        <a:spcBef>
          <a:spcPct val="0"/>
        </a:spcBef>
        <a:spcAft>
          <a:spcPct val="0"/>
        </a:spcAft>
        <a:defRPr sz="4400">
          <a:solidFill>
            <a:schemeClr val="tx2"/>
          </a:solidFill>
          <a:latin typeface="Myriad Pro" pitchFamily="34"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defRPr>
      </a:lvl2pPr>
      <a:lvl3pPr marL="1143000" indent="-228600" algn="l" rtl="0" eaLnBrk="1" fontAlgn="base" hangingPunct="1">
        <a:spcBef>
          <a:spcPct val="20000"/>
        </a:spcBef>
        <a:spcAft>
          <a:spcPct val="0"/>
        </a:spcAft>
        <a:buChar char="•"/>
        <a:defRPr sz="2400">
          <a:solidFill>
            <a:schemeClr val="tx1"/>
          </a:solidFill>
          <a:latin typeface="+mn-lt"/>
        </a:defRPr>
      </a:lvl3pPr>
      <a:lvl4pPr marL="1600200" indent="-228600" algn="l" rtl="0" eaLnBrk="1" fontAlgn="base" hangingPunct="1">
        <a:spcBef>
          <a:spcPct val="20000"/>
        </a:spcBef>
        <a:spcAft>
          <a:spcPct val="0"/>
        </a:spcAft>
        <a:buChar char="–"/>
        <a:defRPr sz="2000">
          <a:solidFill>
            <a:schemeClr val="tx1"/>
          </a:solidFill>
          <a:latin typeface="+mn-lt"/>
        </a:defRPr>
      </a:lvl4pPr>
      <a:lvl5pPr marL="2057400" indent="-228600" algn="l" rtl="0" eaLnBrk="1" fontAlgn="base" hangingPunct="1">
        <a:spcBef>
          <a:spcPct val="20000"/>
        </a:spcBef>
        <a:spcAft>
          <a:spcPct val="0"/>
        </a:spcAft>
        <a:buChar char="»"/>
        <a:defRPr sz="2000">
          <a:solidFill>
            <a:schemeClr val="tx1"/>
          </a:solidFill>
          <a:latin typeface="+mn-lt"/>
        </a:defRPr>
      </a:lvl5pPr>
      <a:lvl6pPr marL="2514600" indent="-228600" algn="l" rtl="0" eaLnBrk="1" fontAlgn="base" hangingPunct="1">
        <a:spcBef>
          <a:spcPct val="20000"/>
        </a:spcBef>
        <a:spcAft>
          <a:spcPct val="0"/>
        </a:spcAft>
        <a:buChar char="»"/>
        <a:defRPr sz="2000">
          <a:solidFill>
            <a:schemeClr val="tx1"/>
          </a:solidFill>
          <a:latin typeface="+mn-lt"/>
        </a:defRPr>
      </a:lvl6pPr>
      <a:lvl7pPr marL="2971800" indent="-228600" algn="l" rtl="0" eaLnBrk="1" fontAlgn="base" hangingPunct="1">
        <a:spcBef>
          <a:spcPct val="20000"/>
        </a:spcBef>
        <a:spcAft>
          <a:spcPct val="0"/>
        </a:spcAft>
        <a:buChar char="»"/>
        <a:defRPr sz="2000">
          <a:solidFill>
            <a:schemeClr val="tx1"/>
          </a:solidFill>
          <a:latin typeface="+mn-lt"/>
        </a:defRPr>
      </a:lvl7pPr>
      <a:lvl8pPr marL="3429000" indent="-228600" algn="l" rtl="0" eaLnBrk="1" fontAlgn="base" hangingPunct="1">
        <a:spcBef>
          <a:spcPct val="20000"/>
        </a:spcBef>
        <a:spcAft>
          <a:spcPct val="0"/>
        </a:spcAft>
        <a:buChar char="»"/>
        <a:defRPr sz="2000">
          <a:solidFill>
            <a:schemeClr val="tx1"/>
          </a:solidFill>
          <a:latin typeface="+mn-lt"/>
        </a:defRPr>
      </a:lvl8pPr>
      <a:lvl9pPr marL="3886200" indent="-228600" algn="l" rtl="0" eaLnBrk="1" fontAlgn="base" hangingPunct="1">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2.wmf"/><Relationship Id="rId4" Type="http://schemas.openxmlformats.org/officeDocument/2006/relationships/oleObject" Target="../embeddings/oleObject1.bin"/></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ChangeArrowheads="1"/>
          </p:cNvSpPr>
          <p:nvPr/>
        </p:nvSpPr>
        <p:spPr bwMode="auto">
          <a:xfrm>
            <a:off x="1143000" y="549275"/>
            <a:ext cx="7772400" cy="647700"/>
          </a:xfrm>
          <a:prstGeom prst="rect">
            <a:avLst/>
          </a:prstGeom>
          <a:noFill/>
          <a:ln w="9525">
            <a:noFill/>
            <a:miter lim="800000"/>
            <a:headEnd/>
            <a:tailEnd/>
          </a:ln>
          <a:effectLst/>
        </p:spPr>
        <p:txBody>
          <a:bodyPr anchor="b"/>
          <a:lstStyle/>
          <a:p>
            <a:pPr algn="ctr"/>
            <a:endParaRPr lang="en-GB" sz="4400" dirty="0">
              <a:solidFill>
                <a:schemeClr val="tx2"/>
              </a:solidFill>
              <a:latin typeface="Arial" pitchFamily="34" charset="0"/>
            </a:endParaRPr>
          </a:p>
          <a:p>
            <a:pPr algn="ctr"/>
            <a:r>
              <a:rPr lang="en-GB" sz="4000" dirty="0" smtClean="0">
                <a:solidFill>
                  <a:schemeClr val="tx2"/>
                </a:solidFill>
                <a:latin typeface="Arial" pitchFamily="34" charset="0"/>
              </a:rPr>
              <a:t>Human Resource Management</a:t>
            </a:r>
            <a:endParaRPr lang="en-GB" sz="4000" dirty="0">
              <a:solidFill>
                <a:schemeClr val="tx2"/>
              </a:solidFill>
              <a:latin typeface="Times New Roman" pitchFamily="18" charset="0"/>
            </a:endParaRPr>
          </a:p>
        </p:txBody>
      </p:sp>
      <p:sp>
        <p:nvSpPr>
          <p:cNvPr id="116739" name="Rectangle 3"/>
          <p:cNvSpPr>
            <a:spLocks noChangeArrowheads="1"/>
          </p:cNvSpPr>
          <p:nvPr/>
        </p:nvSpPr>
        <p:spPr bwMode="auto">
          <a:xfrm>
            <a:off x="684213" y="2205038"/>
            <a:ext cx="7559675" cy="3509962"/>
          </a:xfrm>
          <a:prstGeom prst="rect">
            <a:avLst/>
          </a:prstGeom>
          <a:noFill/>
          <a:ln w="9525">
            <a:noFill/>
            <a:miter lim="800000"/>
            <a:headEnd/>
            <a:tailEnd/>
          </a:ln>
          <a:effectLst/>
        </p:spPr>
        <p:txBody>
          <a:bodyPr/>
          <a:lstStyle/>
          <a:p>
            <a:pPr marL="457200" indent="-457200" algn="ctr">
              <a:spcBef>
                <a:spcPct val="20000"/>
              </a:spcBef>
              <a:buClr>
                <a:srgbClr val="A50021"/>
              </a:buClr>
              <a:buSzPct val="75000"/>
              <a:buFont typeface="Wingdings" pitchFamily="2" charset="2"/>
              <a:buNone/>
            </a:pPr>
            <a:endParaRPr lang="en-GB" sz="2800">
              <a:latin typeface="Arial" pitchFamily="34" charset="0"/>
            </a:endParaRPr>
          </a:p>
          <a:p>
            <a:pPr marL="457200" indent="-457200" algn="ctr">
              <a:spcBef>
                <a:spcPct val="20000"/>
              </a:spcBef>
              <a:buClr>
                <a:srgbClr val="A50021"/>
              </a:buClr>
              <a:buSzPct val="75000"/>
              <a:buFont typeface="Wingdings" pitchFamily="2" charset="2"/>
              <a:buNone/>
            </a:pPr>
            <a:r>
              <a:rPr lang="en-GB" sz="2800" dirty="0">
                <a:latin typeface="Arial" pitchFamily="34" charset="0"/>
              </a:rPr>
              <a:t>Reward – ‘all the monetary, non-monetary and psychological payments that an organisation provides for its employees in exchange for the work they perform’</a:t>
            </a:r>
          </a:p>
          <a:p>
            <a:pPr marL="457200" indent="-457200" algn="r">
              <a:spcBef>
                <a:spcPct val="20000"/>
              </a:spcBef>
              <a:buClr>
                <a:srgbClr val="A50021"/>
              </a:buClr>
              <a:buSzPct val="75000"/>
              <a:buFont typeface="Wingdings" pitchFamily="2" charset="2"/>
              <a:buNone/>
            </a:pPr>
            <a:r>
              <a:rPr lang="en-US" sz="1200" dirty="0">
                <a:latin typeface="Times New Roman" pitchFamily="18" charset="0"/>
              </a:rPr>
              <a:t>Bratton and Gold 2005</a:t>
            </a:r>
          </a:p>
          <a:p>
            <a:pPr marL="457200" indent="-457200">
              <a:spcBef>
                <a:spcPct val="20000"/>
              </a:spcBef>
              <a:buClr>
                <a:srgbClr val="A50021"/>
              </a:buClr>
              <a:buSzPct val="75000"/>
              <a:buFontTx/>
              <a:buChar char="-"/>
            </a:pPr>
            <a:endParaRPr lang="en-GB" sz="2400" dirty="0">
              <a:latin typeface="Times New Roman" pitchFamily="18"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lstStyle/>
          <a:p>
            <a:r>
              <a:rPr lang="en-GB"/>
              <a:t>Reward Management</a:t>
            </a:r>
          </a:p>
        </p:txBody>
      </p:sp>
      <p:sp>
        <p:nvSpPr>
          <p:cNvPr id="186371" name="Rectangle 3"/>
          <p:cNvSpPr>
            <a:spLocks noGrp="1" noChangeArrowheads="1"/>
          </p:cNvSpPr>
          <p:nvPr>
            <p:ph type="body" idx="1"/>
          </p:nvPr>
        </p:nvSpPr>
        <p:spPr/>
        <p:txBody>
          <a:bodyPr/>
          <a:lstStyle/>
          <a:p>
            <a:pPr>
              <a:buFont typeface="Wingdings" pitchFamily="2" charset="2"/>
              <a:buNone/>
            </a:pPr>
            <a:r>
              <a:rPr lang="en-GB"/>
              <a:t>Reward – a ‘key’ management lever</a:t>
            </a:r>
          </a:p>
          <a:p>
            <a:pPr>
              <a:buFont typeface="Wingdings" pitchFamily="2" charset="2"/>
              <a:buNone/>
            </a:pPr>
            <a:r>
              <a:rPr lang="en-GB"/>
              <a:t> </a:t>
            </a:r>
          </a:p>
          <a:p>
            <a:pPr>
              <a:buFont typeface="Wingdings" pitchFamily="2" charset="2"/>
              <a:buNone/>
            </a:pPr>
            <a:r>
              <a:rPr lang="en-GB"/>
              <a:t>An employee undertakes a certain amount of physical and mental effort and accepts the instructions of others, in return receiving a level of payment or reward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394" name="Rectangle 2"/>
          <p:cNvSpPr>
            <a:spLocks noGrp="1" noChangeArrowheads="1"/>
          </p:cNvSpPr>
          <p:nvPr>
            <p:ph type="title"/>
          </p:nvPr>
        </p:nvSpPr>
        <p:spPr/>
        <p:txBody>
          <a:bodyPr/>
          <a:lstStyle/>
          <a:p>
            <a:r>
              <a:rPr lang="en-GB"/>
              <a:t>Getting it Right is Difficult</a:t>
            </a:r>
          </a:p>
        </p:txBody>
      </p:sp>
      <p:sp>
        <p:nvSpPr>
          <p:cNvPr id="187395" name="Rectangle 3"/>
          <p:cNvSpPr>
            <a:spLocks noGrp="1" noChangeArrowheads="1"/>
          </p:cNvSpPr>
          <p:nvPr>
            <p:ph type="body" idx="1"/>
          </p:nvPr>
        </p:nvSpPr>
        <p:spPr>
          <a:xfrm>
            <a:off x="455613" y="2276475"/>
            <a:ext cx="8226425" cy="3819525"/>
          </a:xfrm>
        </p:spPr>
        <p:txBody>
          <a:bodyPr/>
          <a:lstStyle/>
          <a:p>
            <a:r>
              <a:rPr lang="en-GB" sz="2800"/>
              <a:t>Global forces compel managers to improve labour productivity and the quality of the organisations products and services while controlling labour costs</a:t>
            </a:r>
          </a:p>
          <a:p>
            <a:r>
              <a:rPr lang="en-GB" sz="2800"/>
              <a:t>Social and psychological factors impinge on reward management – notions of contract, fairness, motivation, satisfaction etc.</a:t>
            </a:r>
          </a:p>
          <a:p>
            <a:r>
              <a:rPr lang="en-GB" sz="2800"/>
              <a:t>A fundamental contradiction – Reward vs Cost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418" name="Rectangle 2"/>
          <p:cNvSpPr>
            <a:spLocks noGrp="1" noChangeArrowheads="1"/>
          </p:cNvSpPr>
          <p:nvPr>
            <p:ph type="title"/>
          </p:nvPr>
        </p:nvSpPr>
        <p:spPr/>
        <p:txBody>
          <a:bodyPr/>
          <a:lstStyle/>
          <a:p>
            <a:r>
              <a:rPr lang="en-GB"/>
              <a:t>3 basic decisions</a:t>
            </a:r>
          </a:p>
        </p:txBody>
      </p:sp>
      <p:sp>
        <p:nvSpPr>
          <p:cNvPr id="188419" name="Rectangle 3"/>
          <p:cNvSpPr>
            <a:spLocks noGrp="1" noChangeArrowheads="1"/>
          </p:cNvSpPr>
          <p:nvPr>
            <p:ph type="body" idx="1"/>
          </p:nvPr>
        </p:nvSpPr>
        <p:spPr>
          <a:xfrm>
            <a:off x="1187450" y="1989138"/>
            <a:ext cx="7772400" cy="4114800"/>
          </a:xfrm>
        </p:spPr>
        <p:txBody>
          <a:bodyPr/>
          <a:lstStyle/>
          <a:p>
            <a:pPr marL="609600" indent="-609600">
              <a:buFont typeface="Wingdings" pitchFamily="2" charset="2"/>
              <a:buNone/>
            </a:pPr>
            <a:r>
              <a:rPr lang="en-GB" sz="2400"/>
              <a:t>Organisations must decide:</a:t>
            </a:r>
          </a:p>
          <a:p>
            <a:pPr marL="609600" indent="-609600">
              <a:buFont typeface="Wingdings" pitchFamily="2" charset="2"/>
              <a:buNone/>
            </a:pPr>
            <a:endParaRPr lang="en-GB" sz="2400"/>
          </a:p>
          <a:p>
            <a:pPr marL="609600" indent="-609600">
              <a:buFont typeface="Wingdings" pitchFamily="2" charset="2"/>
              <a:buAutoNum type="arabicPeriod"/>
            </a:pPr>
            <a:r>
              <a:rPr lang="en-GB" sz="2400"/>
              <a:t>How much to pay</a:t>
            </a:r>
          </a:p>
          <a:p>
            <a:pPr marL="609600" indent="-609600">
              <a:buFont typeface="Wingdings" pitchFamily="2" charset="2"/>
              <a:buAutoNum type="arabicPeriod"/>
            </a:pPr>
            <a:r>
              <a:rPr lang="en-GB" sz="2400"/>
              <a:t>Whether monetary rewards are paid on an individual, group or collective basis</a:t>
            </a:r>
          </a:p>
          <a:p>
            <a:pPr marL="609600" indent="-609600">
              <a:buFont typeface="Wingdings" pitchFamily="2" charset="2"/>
              <a:buAutoNum type="arabicPeriod"/>
            </a:pPr>
            <a:r>
              <a:rPr lang="en-GB" sz="2400"/>
              <a:t>How much emphasis to place on monetary reward a part of the total employment relationship</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442" name="Rectangle 2"/>
          <p:cNvSpPr>
            <a:spLocks noGrp="1" noChangeArrowheads="1"/>
          </p:cNvSpPr>
          <p:nvPr>
            <p:ph type="title"/>
          </p:nvPr>
        </p:nvSpPr>
        <p:spPr/>
        <p:txBody>
          <a:bodyPr/>
          <a:lstStyle/>
          <a:p>
            <a:r>
              <a:rPr lang="en-GB"/>
              <a:t>Objectives of the Reward System</a:t>
            </a:r>
          </a:p>
        </p:txBody>
      </p:sp>
      <p:sp>
        <p:nvSpPr>
          <p:cNvPr id="189443" name="Rectangle 3"/>
          <p:cNvSpPr>
            <a:spLocks noGrp="1" noChangeArrowheads="1"/>
          </p:cNvSpPr>
          <p:nvPr>
            <p:ph type="body" idx="1"/>
          </p:nvPr>
        </p:nvSpPr>
        <p:spPr/>
        <p:txBody>
          <a:bodyPr/>
          <a:lstStyle/>
          <a:p>
            <a:pPr>
              <a:lnSpc>
                <a:spcPct val="90000"/>
              </a:lnSpc>
            </a:pPr>
            <a:r>
              <a:rPr lang="en-GB" sz="2800"/>
              <a:t>Support the Organisation’s Strategy</a:t>
            </a:r>
          </a:p>
          <a:p>
            <a:pPr>
              <a:lnSpc>
                <a:spcPct val="90000"/>
              </a:lnSpc>
            </a:pPr>
            <a:r>
              <a:rPr lang="en-GB" sz="2800"/>
              <a:t>Recruit qualified employees</a:t>
            </a:r>
          </a:p>
          <a:p>
            <a:pPr>
              <a:lnSpc>
                <a:spcPct val="90000"/>
              </a:lnSpc>
            </a:pPr>
            <a:r>
              <a:rPr lang="en-GB" sz="2800"/>
              <a:t>Retain capable employees </a:t>
            </a:r>
          </a:p>
          <a:p>
            <a:pPr>
              <a:lnSpc>
                <a:spcPct val="90000"/>
              </a:lnSpc>
            </a:pPr>
            <a:r>
              <a:rPr lang="en-GB" sz="2800"/>
              <a:t>Ensure internal and external equity</a:t>
            </a:r>
          </a:p>
          <a:p>
            <a:pPr>
              <a:lnSpc>
                <a:spcPct val="90000"/>
              </a:lnSpc>
            </a:pPr>
            <a:r>
              <a:rPr lang="en-GB" sz="2800"/>
              <a:t>Sustain the financial means of the Org’n</a:t>
            </a:r>
          </a:p>
          <a:p>
            <a:pPr>
              <a:lnSpc>
                <a:spcPct val="90000"/>
              </a:lnSpc>
            </a:pPr>
            <a:r>
              <a:rPr lang="en-GB" sz="2800"/>
              <a:t>Motivate employees to maximum performance</a:t>
            </a:r>
          </a:p>
          <a:p>
            <a:pPr>
              <a:lnSpc>
                <a:spcPct val="90000"/>
              </a:lnSpc>
            </a:pPr>
            <a:r>
              <a:rPr lang="en-GB" sz="2800"/>
              <a:t>Strengthen the ‘psychological contract’ </a:t>
            </a:r>
          </a:p>
          <a:p>
            <a:pPr>
              <a:lnSpc>
                <a:spcPct val="90000"/>
              </a:lnSpc>
            </a:pPr>
            <a:r>
              <a:rPr lang="en-GB" sz="2800"/>
              <a:t>Comply with legal requirements</a:t>
            </a:r>
          </a:p>
          <a:p>
            <a:pPr>
              <a:lnSpc>
                <a:spcPct val="90000"/>
              </a:lnSpc>
            </a:pPr>
            <a:r>
              <a:rPr lang="en-GB" sz="2800"/>
              <a:t>Be efficiently administered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1150938" y="214313"/>
            <a:ext cx="7793037" cy="974725"/>
          </a:xfrm>
        </p:spPr>
        <p:txBody>
          <a:bodyPr/>
          <a:lstStyle/>
          <a:p>
            <a:r>
              <a:rPr lang="en-GB" sz="3600"/>
              <a:t>Payment</a:t>
            </a:r>
          </a:p>
        </p:txBody>
      </p:sp>
      <p:sp>
        <p:nvSpPr>
          <p:cNvPr id="64515" name="Rectangle 3"/>
          <p:cNvSpPr>
            <a:spLocks noGrp="1" noChangeArrowheads="1"/>
          </p:cNvSpPr>
          <p:nvPr>
            <p:ph type="body" idx="1"/>
          </p:nvPr>
        </p:nvSpPr>
        <p:spPr/>
        <p:txBody>
          <a:bodyPr/>
          <a:lstStyle/>
          <a:p>
            <a:r>
              <a:rPr lang="en-GB" sz="2000"/>
              <a:t>Benefits</a:t>
            </a:r>
          </a:p>
          <a:p>
            <a:r>
              <a:rPr lang="en-GB" sz="2000"/>
              <a:t>Compensation</a:t>
            </a:r>
          </a:p>
          <a:p>
            <a:r>
              <a:rPr lang="en-GB" sz="2000"/>
              <a:t>Remuneration</a:t>
            </a:r>
          </a:p>
          <a:p>
            <a:r>
              <a:rPr lang="en-GB" sz="2000"/>
              <a:t>Reward</a:t>
            </a:r>
          </a:p>
          <a:p>
            <a:r>
              <a:rPr lang="en-GB" sz="2000"/>
              <a:t>Salary</a:t>
            </a:r>
          </a:p>
          <a:p>
            <a:r>
              <a:rPr lang="en-GB" sz="2000"/>
              <a:t>Disposable earnings</a:t>
            </a:r>
          </a:p>
          <a:p>
            <a:endParaRPr lang="en-GB" sz="2000"/>
          </a:p>
          <a:p>
            <a:r>
              <a:rPr lang="en-GB" sz="2000"/>
              <a:t>Payment is the most straightforward of …terms and seems to be the most appropriate term to use. It can include monetary or non-monetary payment</a:t>
            </a:r>
          </a:p>
          <a:p>
            <a:pPr>
              <a:buFont typeface="Wingdings" pitchFamily="2" charset="2"/>
              <a:buNone/>
            </a:pPr>
            <a:r>
              <a:rPr lang="en-GB" sz="2000"/>
              <a:t>                                                                Foot and Hook (1999)</a:t>
            </a:r>
          </a:p>
          <a:p>
            <a:endParaRPr lang="en-GB" sz="20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a:xfrm>
            <a:off x="1150938" y="214313"/>
            <a:ext cx="7793037" cy="779462"/>
          </a:xfrm>
        </p:spPr>
        <p:txBody>
          <a:bodyPr/>
          <a:lstStyle/>
          <a:p>
            <a:r>
              <a:rPr lang="en-US" sz="3600"/>
              <a:t>Definition</a:t>
            </a:r>
            <a:endParaRPr lang="en-GB" sz="3600"/>
          </a:p>
        </p:txBody>
      </p:sp>
      <p:sp>
        <p:nvSpPr>
          <p:cNvPr id="87043" name="Rectangle 3"/>
          <p:cNvSpPr>
            <a:spLocks noGrp="1" noChangeArrowheads="1"/>
          </p:cNvSpPr>
          <p:nvPr>
            <p:ph type="body" idx="1"/>
          </p:nvPr>
        </p:nvSpPr>
        <p:spPr>
          <a:xfrm>
            <a:off x="1066800" y="1828800"/>
            <a:ext cx="7772400" cy="4387850"/>
          </a:xfrm>
        </p:spPr>
        <p:txBody>
          <a:bodyPr/>
          <a:lstStyle/>
          <a:p>
            <a:pPr>
              <a:lnSpc>
                <a:spcPct val="90000"/>
              </a:lnSpc>
            </a:pPr>
            <a:r>
              <a:rPr lang="en-GB" sz="2400"/>
              <a:t>Benefits: the non-cash elements of a worker’s reward package, for example a paid holiday.</a:t>
            </a:r>
          </a:p>
          <a:p>
            <a:pPr>
              <a:lnSpc>
                <a:spcPct val="90000"/>
              </a:lnSpc>
            </a:pPr>
            <a:endParaRPr lang="en-GB" sz="2400"/>
          </a:p>
          <a:p>
            <a:pPr>
              <a:lnSpc>
                <a:spcPct val="90000"/>
              </a:lnSpc>
            </a:pPr>
            <a:r>
              <a:rPr lang="en-GB" sz="2400"/>
              <a:t>Compensation: the sum of money awarded to the victor in any claim headed by an employment tribunal.</a:t>
            </a:r>
          </a:p>
          <a:p>
            <a:pPr>
              <a:lnSpc>
                <a:spcPct val="90000"/>
              </a:lnSpc>
              <a:buFont typeface="Wingdings" pitchFamily="2" charset="2"/>
              <a:buNone/>
            </a:pPr>
            <a:r>
              <a:rPr lang="en-GB" sz="2400"/>
              <a:t> 		Compensation = pay + benefits</a:t>
            </a:r>
          </a:p>
          <a:p>
            <a:pPr>
              <a:lnSpc>
                <a:spcPct val="90000"/>
              </a:lnSpc>
            </a:pPr>
            <a:endParaRPr lang="en-GB" sz="2400"/>
          </a:p>
          <a:p>
            <a:pPr>
              <a:lnSpc>
                <a:spcPct val="90000"/>
              </a:lnSpc>
            </a:pPr>
            <a:r>
              <a:rPr lang="en-GB" sz="2400"/>
              <a:t>Remuneration: reward or pay for work done and/or a service rendered</a:t>
            </a:r>
          </a:p>
          <a:p>
            <a:pPr lvl="1">
              <a:lnSpc>
                <a:spcPct val="90000"/>
              </a:lnSpc>
              <a:buFont typeface="Wingdings" pitchFamily="2" charset="2"/>
              <a:buNone/>
            </a:pPr>
            <a:r>
              <a:rPr lang="en-US" sz="2400"/>
              <a:t>						- (Maund, 2001) </a:t>
            </a:r>
            <a:endParaRPr lang="en-GB" sz="240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1150938" y="214313"/>
            <a:ext cx="7793037" cy="779462"/>
          </a:xfrm>
        </p:spPr>
        <p:txBody>
          <a:bodyPr/>
          <a:lstStyle/>
          <a:p>
            <a:r>
              <a:rPr lang="en-US" sz="3600"/>
              <a:t>Definition</a:t>
            </a:r>
            <a:endParaRPr lang="en-GB" sz="3600"/>
          </a:p>
        </p:txBody>
      </p:sp>
      <p:sp>
        <p:nvSpPr>
          <p:cNvPr id="117763" name="Rectangle 3"/>
          <p:cNvSpPr>
            <a:spLocks noGrp="1" noChangeArrowheads="1"/>
          </p:cNvSpPr>
          <p:nvPr>
            <p:ph type="body" idx="1"/>
          </p:nvPr>
        </p:nvSpPr>
        <p:spPr>
          <a:xfrm>
            <a:off x="1066800" y="1828800"/>
            <a:ext cx="7772400" cy="4387850"/>
          </a:xfrm>
        </p:spPr>
        <p:txBody>
          <a:bodyPr/>
          <a:lstStyle/>
          <a:p>
            <a:r>
              <a:rPr lang="en-GB" sz="2400"/>
              <a:t>Salary: a financial reward for work done and usually received on a monthly basis</a:t>
            </a:r>
          </a:p>
          <a:p>
            <a:endParaRPr lang="en-GB" sz="2400"/>
          </a:p>
          <a:p>
            <a:r>
              <a:rPr lang="en-GB" sz="2400"/>
              <a:t>Disposable earnings: the portion of earnings remaining after deduction of NI and income tax</a:t>
            </a:r>
          </a:p>
          <a:p>
            <a:pPr>
              <a:buFont typeface="Wingdings" pitchFamily="2" charset="2"/>
              <a:buNone/>
            </a:pPr>
            <a:r>
              <a:rPr lang="en-US" sz="2800"/>
              <a:t>						          </a:t>
            </a:r>
            <a:r>
              <a:rPr lang="en-US" sz="2000"/>
              <a:t>(Maund, 2001) </a:t>
            </a:r>
            <a:endParaRPr lang="en-GB" sz="200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xfrm>
            <a:off x="1150938" y="214313"/>
            <a:ext cx="7793037" cy="779462"/>
          </a:xfrm>
        </p:spPr>
        <p:txBody>
          <a:bodyPr/>
          <a:lstStyle/>
          <a:p>
            <a:r>
              <a:rPr lang="en-US" sz="3600"/>
              <a:t>Changes in pay practices in the UK</a:t>
            </a:r>
            <a:endParaRPr lang="en-GB" sz="3600"/>
          </a:p>
        </p:txBody>
      </p:sp>
      <p:sp>
        <p:nvSpPr>
          <p:cNvPr id="123907" name="Rectangle 3"/>
          <p:cNvSpPr>
            <a:spLocks noGrp="1" noChangeArrowheads="1"/>
          </p:cNvSpPr>
          <p:nvPr>
            <p:ph type="body" idx="1"/>
          </p:nvPr>
        </p:nvSpPr>
        <p:spPr>
          <a:xfrm>
            <a:off x="1066800" y="1828800"/>
            <a:ext cx="7772400" cy="4387850"/>
          </a:xfrm>
        </p:spPr>
        <p:txBody>
          <a:bodyPr/>
          <a:lstStyle/>
          <a:p>
            <a:r>
              <a:rPr lang="en-GB" sz="2400"/>
              <a:t>The key developments in the UK remuneration and reward policies over the last 25 years have been in the shift to more flexible and variable reward systems and the decline of collective bargaining.</a:t>
            </a:r>
          </a:p>
          <a:p>
            <a:endParaRPr lang="en-GB" sz="2400"/>
          </a:p>
          <a:p>
            <a:r>
              <a:rPr lang="en-GB" sz="2400"/>
              <a:t>DTI (1996) states:</a:t>
            </a:r>
          </a:p>
          <a:p>
            <a:pPr lvl="1"/>
            <a:r>
              <a:rPr lang="en-GB" sz="2000"/>
              <a:t>‘Britain’s deregulated labour market now allows employers considerable freedom to choose pay systems that meet their own needs and those of the workforce’ (p.3)</a:t>
            </a:r>
          </a:p>
          <a:p>
            <a:pPr>
              <a:buFont typeface="Wingdings" pitchFamily="2" charset="2"/>
              <a:buNone/>
            </a:pPr>
            <a:r>
              <a:rPr lang="en-US" sz="2800"/>
              <a:t>						          </a:t>
            </a:r>
            <a:r>
              <a:rPr lang="en-US" sz="2000"/>
              <a:t>- (Maund, 2001) </a:t>
            </a:r>
            <a:endParaRPr lang="en-GB" sz="200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8" name="Rectangle 4"/>
          <p:cNvSpPr>
            <a:spLocks noGrp="1" noChangeArrowheads="1"/>
          </p:cNvSpPr>
          <p:nvPr>
            <p:ph type="title"/>
          </p:nvPr>
        </p:nvSpPr>
        <p:spPr>
          <a:xfrm>
            <a:off x="1150938" y="214313"/>
            <a:ext cx="7793037" cy="996950"/>
          </a:xfrm>
        </p:spPr>
        <p:txBody>
          <a:bodyPr/>
          <a:lstStyle/>
          <a:p>
            <a:r>
              <a:rPr lang="en-GB" sz="2800"/>
              <a:t>Business Strategy and Reward Practices</a:t>
            </a:r>
          </a:p>
        </p:txBody>
      </p:sp>
      <p:sp>
        <p:nvSpPr>
          <p:cNvPr id="190469" name="Rectangle 5"/>
          <p:cNvSpPr>
            <a:spLocks noGrp="1" noChangeArrowheads="1"/>
          </p:cNvSpPr>
          <p:nvPr>
            <p:ph type="body" sz="half" idx="1"/>
          </p:nvPr>
        </p:nvSpPr>
        <p:spPr>
          <a:xfrm>
            <a:off x="455613" y="2133600"/>
            <a:ext cx="4037012" cy="4248150"/>
          </a:xfrm>
        </p:spPr>
        <p:txBody>
          <a:bodyPr/>
          <a:lstStyle/>
          <a:p>
            <a:pPr marL="457200" indent="-457200">
              <a:lnSpc>
                <a:spcPct val="90000"/>
              </a:lnSpc>
              <a:buFont typeface="Wingdings" pitchFamily="2" charset="2"/>
              <a:buNone/>
            </a:pPr>
            <a:r>
              <a:rPr lang="en-GB" sz="2400" b="1"/>
              <a:t>Traditional Model</a:t>
            </a:r>
          </a:p>
          <a:p>
            <a:pPr marL="457200" indent="-457200">
              <a:lnSpc>
                <a:spcPct val="90000"/>
              </a:lnSpc>
              <a:buFont typeface="Wingdings" pitchFamily="2" charset="2"/>
              <a:buNone/>
            </a:pPr>
            <a:endParaRPr lang="en-GB" sz="2400" b="1"/>
          </a:p>
          <a:p>
            <a:pPr marL="457200" indent="-457200">
              <a:lnSpc>
                <a:spcPct val="90000"/>
              </a:lnSpc>
              <a:buFont typeface="Wingdings" pitchFamily="2" charset="2"/>
              <a:buAutoNum type="arabicPeriod"/>
            </a:pPr>
            <a:r>
              <a:rPr lang="en-GB" sz="2400"/>
              <a:t>Basic Wage/Salary</a:t>
            </a:r>
          </a:p>
          <a:p>
            <a:pPr marL="457200" indent="-457200">
              <a:lnSpc>
                <a:spcPct val="90000"/>
              </a:lnSpc>
              <a:buFont typeface="Wingdings" pitchFamily="2" charset="2"/>
              <a:buAutoNum type="arabicPeriod"/>
            </a:pPr>
            <a:r>
              <a:rPr lang="en-GB" sz="2400"/>
              <a:t>Based on Cost of living and labour market</a:t>
            </a:r>
          </a:p>
          <a:p>
            <a:pPr marL="457200" indent="-457200">
              <a:lnSpc>
                <a:spcPct val="90000"/>
              </a:lnSpc>
              <a:buFont typeface="Wingdings" pitchFamily="2" charset="2"/>
              <a:buAutoNum type="arabicPeriod"/>
            </a:pPr>
            <a:r>
              <a:rPr lang="en-GB" sz="2400"/>
              <a:t>Evenly distributed amongst employees</a:t>
            </a:r>
          </a:p>
          <a:p>
            <a:pPr marL="457200" indent="-457200">
              <a:lnSpc>
                <a:spcPct val="90000"/>
              </a:lnSpc>
              <a:buFont typeface="Wingdings" pitchFamily="2" charset="2"/>
              <a:buAutoNum type="arabicPeriod"/>
            </a:pPr>
            <a:r>
              <a:rPr lang="en-GB" sz="2400"/>
              <a:t>Correlated with seniority</a:t>
            </a:r>
          </a:p>
          <a:p>
            <a:pPr marL="457200" indent="-457200">
              <a:lnSpc>
                <a:spcPct val="90000"/>
              </a:lnSpc>
              <a:buFont typeface="Wingdings" pitchFamily="2" charset="2"/>
              <a:buAutoNum type="arabicPeriod"/>
            </a:pPr>
            <a:endParaRPr lang="en-GB" sz="2400"/>
          </a:p>
          <a:p>
            <a:pPr marL="457200" indent="-457200">
              <a:lnSpc>
                <a:spcPct val="90000"/>
              </a:lnSpc>
              <a:buFont typeface="Wingdings" pitchFamily="2" charset="2"/>
              <a:buAutoNum type="arabicPeriod"/>
            </a:pPr>
            <a:r>
              <a:rPr lang="en-GB" sz="2400"/>
              <a:t>Based on individual performance</a:t>
            </a:r>
          </a:p>
          <a:p>
            <a:pPr marL="457200" indent="-457200">
              <a:lnSpc>
                <a:spcPct val="90000"/>
              </a:lnSpc>
            </a:pPr>
            <a:endParaRPr lang="en-GB" sz="2400"/>
          </a:p>
        </p:txBody>
      </p:sp>
      <p:sp>
        <p:nvSpPr>
          <p:cNvPr id="190470" name="Rectangle 6"/>
          <p:cNvSpPr>
            <a:spLocks noGrp="1" noChangeArrowheads="1"/>
          </p:cNvSpPr>
          <p:nvPr>
            <p:ph type="body" sz="half" idx="2"/>
          </p:nvPr>
        </p:nvSpPr>
        <p:spPr>
          <a:xfrm>
            <a:off x="4643438" y="2060575"/>
            <a:ext cx="4037012" cy="4321175"/>
          </a:xfrm>
        </p:spPr>
        <p:txBody>
          <a:bodyPr/>
          <a:lstStyle/>
          <a:p>
            <a:pPr marL="457200" indent="-457200">
              <a:lnSpc>
                <a:spcPct val="90000"/>
              </a:lnSpc>
              <a:buFont typeface="Wingdings" pitchFamily="2" charset="2"/>
              <a:buNone/>
            </a:pPr>
            <a:r>
              <a:rPr lang="en-GB" sz="2400" b="1"/>
              <a:t>Current approach</a:t>
            </a:r>
          </a:p>
          <a:p>
            <a:pPr marL="457200" indent="-457200">
              <a:lnSpc>
                <a:spcPct val="90000"/>
              </a:lnSpc>
            </a:pPr>
            <a:endParaRPr lang="en-GB" sz="2400"/>
          </a:p>
          <a:p>
            <a:pPr marL="457200" indent="-457200">
              <a:lnSpc>
                <a:spcPct val="90000"/>
              </a:lnSpc>
              <a:buFont typeface="Wingdings" pitchFamily="2" charset="2"/>
              <a:buAutoNum type="arabicPeriod"/>
            </a:pPr>
            <a:r>
              <a:rPr lang="en-GB" sz="2400"/>
              <a:t>Variable pay</a:t>
            </a:r>
          </a:p>
          <a:p>
            <a:pPr marL="457200" indent="-457200">
              <a:lnSpc>
                <a:spcPct val="90000"/>
              </a:lnSpc>
              <a:buFont typeface="Wingdings" pitchFamily="2" charset="2"/>
              <a:buAutoNum type="arabicPeriod"/>
            </a:pPr>
            <a:r>
              <a:rPr lang="en-GB" sz="2400"/>
              <a:t>Based on business performance</a:t>
            </a:r>
          </a:p>
          <a:p>
            <a:pPr marL="457200" indent="-457200">
              <a:lnSpc>
                <a:spcPct val="90000"/>
              </a:lnSpc>
              <a:buFont typeface="Wingdings" pitchFamily="2" charset="2"/>
              <a:buAutoNum type="arabicPeriod"/>
            </a:pPr>
            <a:r>
              <a:rPr lang="en-GB" sz="2400"/>
              <a:t>Differentiated</a:t>
            </a:r>
          </a:p>
          <a:p>
            <a:pPr marL="457200" indent="-457200">
              <a:lnSpc>
                <a:spcPct val="90000"/>
              </a:lnSpc>
              <a:buFont typeface="Wingdings" pitchFamily="2" charset="2"/>
              <a:buAutoNum type="arabicPeriod"/>
            </a:pPr>
            <a:endParaRPr lang="en-GB" sz="2400"/>
          </a:p>
          <a:p>
            <a:pPr marL="457200" indent="-457200">
              <a:lnSpc>
                <a:spcPct val="90000"/>
              </a:lnSpc>
              <a:buFont typeface="Wingdings" pitchFamily="2" charset="2"/>
              <a:buAutoNum type="arabicPeriod"/>
            </a:pPr>
            <a:r>
              <a:rPr lang="en-GB" sz="2400"/>
              <a:t>Correlates with individual performance</a:t>
            </a:r>
          </a:p>
          <a:p>
            <a:pPr marL="457200" indent="-457200">
              <a:lnSpc>
                <a:spcPct val="90000"/>
              </a:lnSpc>
              <a:buFont typeface="Wingdings" pitchFamily="2" charset="2"/>
              <a:buAutoNum type="arabicPeriod"/>
            </a:pPr>
            <a:r>
              <a:rPr lang="en-GB" sz="2400"/>
              <a:t>Based on team and org’n performance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1026"/>
          <p:cNvSpPr>
            <a:spLocks noGrp="1" noChangeArrowheads="1"/>
          </p:cNvSpPr>
          <p:nvPr>
            <p:ph type="title"/>
          </p:nvPr>
        </p:nvSpPr>
        <p:spPr>
          <a:xfrm>
            <a:off x="1150938" y="214313"/>
            <a:ext cx="7793037" cy="779462"/>
          </a:xfrm>
        </p:spPr>
        <p:txBody>
          <a:bodyPr/>
          <a:lstStyle/>
          <a:p>
            <a:r>
              <a:rPr lang="en-US" sz="3600"/>
              <a:t>Types of Employee Reward</a:t>
            </a:r>
            <a:endParaRPr lang="en-GB" sz="3600"/>
          </a:p>
        </p:txBody>
      </p:sp>
      <p:sp>
        <p:nvSpPr>
          <p:cNvPr id="161795" name="Rectangle 1027"/>
          <p:cNvSpPr>
            <a:spLocks noGrp="1" noChangeArrowheads="1"/>
          </p:cNvSpPr>
          <p:nvPr>
            <p:ph type="body" idx="1"/>
          </p:nvPr>
        </p:nvSpPr>
        <p:spPr>
          <a:xfrm>
            <a:off x="323850" y="1989138"/>
            <a:ext cx="8515350" cy="4227512"/>
          </a:xfrm>
        </p:spPr>
        <p:txBody>
          <a:bodyPr/>
          <a:lstStyle/>
          <a:p>
            <a:pPr>
              <a:buFont typeface="Wingdings" pitchFamily="2" charset="2"/>
              <a:buNone/>
            </a:pPr>
            <a:r>
              <a:rPr lang="en-GB" sz="2800" b="1"/>
              <a:t>Individual Rewards </a:t>
            </a:r>
            <a:r>
              <a:rPr lang="en-GB" sz="2800"/>
              <a:t>– in return for time, energy and competence</a:t>
            </a:r>
          </a:p>
          <a:p>
            <a:endParaRPr lang="en-GB" sz="2800"/>
          </a:p>
          <a:p>
            <a:pPr>
              <a:buFont typeface="Wingdings" pitchFamily="2" charset="2"/>
              <a:buNone/>
            </a:pPr>
            <a:r>
              <a:rPr lang="en-GB" sz="2000"/>
              <a:t>Examples:	Basic wage</a:t>
            </a:r>
          </a:p>
          <a:p>
            <a:pPr>
              <a:buFont typeface="Wingdings" pitchFamily="2" charset="2"/>
              <a:buNone/>
            </a:pPr>
            <a:r>
              <a:rPr lang="en-GB" sz="2000"/>
              <a:t>			Overtime</a:t>
            </a:r>
          </a:p>
          <a:p>
            <a:pPr>
              <a:buFont typeface="Wingdings" pitchFamily="2" charset="2"/>
              <a:buNone/>
            </a:pPr>
            <a:r>
              <a:rPr lang="en-GB" sz="2000"/>
              <a:t>			Piece Rate</a:t>
            </a:r>
          </a:p>
          <a:p>
            <a:pPr>
              <a:buFont typeface="Wingdings" pitchFamily="2" charset="2"/>
              <a:buNone/>
            </a:pPr>
            <a:r>
              <a:rPr lang="en-GB" sz="2000"/>
              <a:t>			Commission</a:t>
            </a:r>
          </a:p>
          <a:p>
            <a:pPr>
              <a:buFont typeface="Wingdings" pitchFamily="2" charset="2"/>
              <a:buNone/>
            </a:pPr>
            <a:r>
              <a:rPr lang="en-GB" sz="2000"/>
              <a:t>			Bonuses</a:t>
            </a:r>
          </a:p>
          <a:p>
            <a:pPr>
              <a:buFont typeface="Wingdings" pitchFamily="2" charset="2"/>
              <a:buNone/>
            </a:pPr>
            <a:r>
              <a:rPr lang="en-GB" sz="2000"/>
              <a:t>			Merit payments (plussage/premia) 					Paid leave</a:t>
            </a:r>
          </a:p>
          <a:p>
            <a:pPr>
              <a:buFont typeface="Wingdings" pitchFamily="2" charset="2"/>
              <a:buNone/>
            </a:pPr>
            <a:r>
              <a:rPr lang="en-GB" sz="2800"/>
              <a:t>			</a:t>
            </a:r>
            <a:r>
              <a:rPr lang="en-GB" sz="2000"/>
              <a:t>Benefits</a:t>
            </a:r>
          </a:p>
          <a:p>
            <a:pPr>
              <a:buFont typeface="Wingdings" pitchFamily="2" charset="2"/>
              <a:buNone/>
            </a:pPr>
            <a:endParaRPr lang="en-GB" sz="2000"/>
          </a:p>
          <a:p>
            <a:pPr>
              <a:buFont typeface="Wingdings" pitchFamily="2" charset="2"/>
              <a:buNone/>
            </a:pPr>
            <a:endParaRPr lang="en-GB" sz="200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a:xfrm>
            <a:off x="1150938" y="214313"/>
            <a:ext cx="7793037" cy="996950"/>
          </a:xfrm>
        </p:spPr>
        <p:txBody>
          <a:bodyPr/>
          <a:lstStyle/>
          <a:p>
            <a:r>
              <a:rPr lang="en-US" sz="4000"/>
              <a:t>Types of Employee Reward</a:t>
            </a:r>
            <a:endParaRPr lang="en-GB" sz="4000"/>
          </a:p>
        </p:txBody>
      </p:sp>
      <p:sp>
        <p:nvSpPr>
          <p:cNvPr id="192515" name="Rectangle 3"/>
          <p:cNvSpPr>
            <a:spLocks noGrp="1" noChangeArrowheads="1"/>
          </p:cNvSpPr>
          <p:nvPr>
            <p:ph type="body" idx="1"/>
          </p:nvPr>
        </p:nvSpPr>
        <p:spPr>
          <a:xfrm>
            <a:off x="455613" y="1916113"/>
            <a:ext cx="8226425" cy="4179887"/>
          </a:xfrm>
        </p:spPr>
        <p:txBody>
          <a:bodyPr/>
          <a:lstStyle/>
          <a:p>
            <a:pPr>
              <a:lnSpc>
                <a:spcPct val="90000"/>
              </a:lnSpc>
              <a:buFont typeface="Wingdings" pitchFamily="2" charset="2"/>
              <a:buNone/>
            </a:pPr>
            <a:r>
              <a:rPr lang="en-GB" sz="2800" b="1"/>
              <a:t>Team Rewards</a:t>
            </a:r>
            <a:r>
              <a:rPr lang="en-GB" sz="2800"/>
              <a:t> – based on cooperation to achieve targets.</a:t>
            </a:r>
          </a:p>
          <a:p>
            <a:pPr>
              <a:lnSpc>
                <a:spcPct val="90000"/>
              </a:lnSpc>
            </a:pPr>
            <a:r>
              <a:rPr lang="en-GB" sz="2800"/>
              <a:t>Examples: Team bonuses / Gain-sharing</a:t>
            </a:r>
          </a:p>
          <a:p>
            <a:pPr>
              <a:lnSpc>
                <a:spcPct val="90000"/>
              </a:lnSpc>
            </a:pPr>
            <a:endParaRPr lang="en-GB" sz="2800"/>
          </a:p>
          <a:p>
            <a:pPr>
              <a:lnSpc>
                <a:spcPct val="90000"/>
              </a:lnSpc>
              <a:buFont typeface="Wingdings" pitchFamily="2" charset="2"/>
              <a:buNone/>
            </a:pPr>
            <a:r>
              <a:rPr lang="en-GB" sz="2800" b="1"/>
              <a:t>Organisational Rewards</a:t>
            </a:r>
            <a:r>
              <a:rPr lang="en-GB" sz="2800"/>
              <a:t> – from commitment to goals</a:t>
            </a:r>
          </a:p>
          <a:p>
            <a:pPr>
              <a:lnSpc>
                <a:spcPct val="90000"/>
              </a:lnSpc>
              <a:buFont typeface="Wingdings" pitchFamily="2" charset="2"/>
              <a:buNone/>
            </a:pPr>
            <a:r>
              <a:rPr lang="en-GB" sz="2800"/>
              <a:t>	Examples: 	Profit sharing</a:t>
            </a:r>
          </a:p>
          <a:p>
            <a:pPr>
              <a:lnSpc>
                <a:spcPct val="90000"/>
              </a:lnSpc>
              <a:buFont typeface="Wingdings" pitchFamily="2" charset="2"/>
              <a:buNone/>
            </a:pPr>
            <a:r>
              <a:rPr lang="en-GB" sz="2800"/>
              <a:t>				Share ownership</a:t>
            </a:r>
          </a:p>
          <a:p>
            <a:pPr>
              <a:lnSpc>
                <a:spcPct val="90000"/>
              </a:lnSpc>
              <a:buFont typeface="Wingdings" pitchFamily="2" charset="2"/>
              <a:buNone/>
            </a:pPr>
            <a:r>
              <a:rPr lang="en-GB" sz="2800"/>
              <a:t>				Gain-sharing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1150938" y="214313"/>
            <a:ext cx="7793037" cy="779462"/>
          </a:xfrm>
        </p:spPr>
        <p:txBody>
          <a:bodyPr/>
          <a:lstStyle/>
          <a:p>
            <a:r>
              <a:rPr lang="en-US" sz="3600"/>
              <a:t>Reward strategy</a:t>
            </a:r>
            <a:endParaRPr lang="en-GB" sz="3600"/>
          </a:p>
        </p:txBody>
      </p:sp>
      <p:sp>
        <p:nvSpPr>
          <p:cNvPr id="121859" name="Rectangle 3"/>
          <p:cNvSpPr>
            <a:spLocks noGrp="1" noChangeArrowheads="1"/>
          </p:cNvSpPr>
          <p:nvPr>
            <p:ph type="body" idx="1"/>
          </p:nvPr>
        </p:nvSpPr>
        <p:spPr>
          <a:xfrm>
            <a:off x="1066800" y="1989138"/>
            <a:ext cx="7772400" cy="4227512"/>
          </a:xfrm>
        </p:spPr>
        <p:txBody>
          <a:bodyPr/>
          <a:lstStyle/>
          <a:p>
            <a:pPr>
              <a:lnSpc>
                <a:spcPct val="80000"/>
              </a:lnSpc>
            </a:pPr>
            <a:r>
              <a:rPr lang="en-GB" sz="1800"/>
              <a:t>Monetary rewards:</a:t>
            </a:r>
          </a:p>
          <a:p>
            <a:pPr lvl="1">
              <a:lnSpc>
                <a:spcPct val="80000"/>
              </a:lnSpc>
            </a:pPr>
            <a:r>
              <a:rPr lang="en-GB" sz="1800"/>
              <a:t>Bonuses</a:t>
            </a:r>
          </a:p>
          <a:p>
            <a:pPr lvl="1">
              <a:lnSpc>
                <a:spcPct val="80000"/>
              </a:lnSpc>
            </a:pPr>
            <a:r>
              <a:rPr lang="en-GB" sz="1800"/>
              <a:t>Piecework</a:t>
            </a:r>
          </a:p>
          <a:p>
            <a:pPr lvl="1">
              <a:lnSpc>
                <a:spcPct val="80000"/>
              </a:lnSpc>
            </a:pPr>
            <a:r>
              <a:rPr lang="en-GB" sz="1800"/>
              <a:t>Productivity</a:t>
            </a:r>
          </a:p>
          <a:p>
            <a:pPr>
              <a:lnSpc>
                <a:spcPct val="80000"/>
              </a:lnSpc>
            </a:pPr>
            <a:endParaRPr lang="en-GB" sz="1800"/>
          </a:p>
          <a:p>
            <a:pPr>
              <a:lnSpc>
                <a:spcPct val="80000"/>
              </a:lnSpc>
            </a:pPr>
            <a:r>
              <a:rPr lang="en-GB" sz="1800"/>
              <a:t>Non-monetary rewards:</a:t>
            </a:r>
          </a:p>
          <a:p>
            <a:pPr lvl="1">
              <a:lnSpc>
                <a:spcPct val="80000"/>
              </a:lnSpc>
            </a:pPr>
            <a:r>
              <a:rPr lang="en-GB" sz="1800"/>
              <a:t>Promotion</a:t>
            </a:r>
          </a:p>
          <a:p>
            <a:pPr lvl="1">
              <a:lnSpc>
                <a:spcPct val="80000"/>
              </a:lnSpc>
            </a:pPr>
            <a:r>
              <a:rPr lang="en-GB" sz="1800"/>
              <a:t>Career development</a:t>
            </a:r>
          </a:p>
          <a:p>
            <a:pPr lvl="1">
              <a:lnSpc>
                <a:spcPct val="80000"/>
              </a:lnSpc>
            </a:pPr>
            <a:r>
              <a:rPr lang="en-GB" sz="1800"/>
              <a:t>Training and development</a:t>
            </a:r>
          </a:p>
          <a:p>
            <a:pPr>
              <a:lnSpc>
                <a:spcPct val="80000"/>
              </a:lnSpc>
            </a:pPr>
            <a:endParaRPr lang="en-GB" sz="1800"/>
          </a:p>
          <a:p>
            <a:pPr>
              <a:lnSpc>
                <a:spcPct val="80000"/>
              </a:lnSpc>
            </a:pPr>
            <a:r>
              <a:rPr lang="en-GB" sz="1800"/>
              <a:t>Simple forms of reward:</a:t>
            </a:r>
          </a:p>
          <a:p>
            <a:pPr lvl="1">
              <a:lnSpc>
                <a:spcPct val="80000"/>
              </a:lnSpc>
            </a:pPr>
            <a:r>
              <a:rPr lang="en-GB" sz="1800"/>
              <a:t>Praise</a:t>
            </a:r>
          </a:p>
          <a:p>
            <a:pPr lvl="1">
              <a:lnSpc>
                <a:spcPct val="80000"/>
              </a:lnSpc>
            </a:pPr>
            <a:r>
              <a:rPr lang="en-GB" sz="1800"/>
              <a:t>Recognition, and </a:t>
            </a:r>
          </a:p>
          <a:p>
            <a:pPr lvl="1">
              <a:lnSpc>
                <a:spcPct val="80000"/>
              </a:lnSpc>
            </a:pPr>
            <a:r>
              <a:rPr lang="en-GB" sz="1800"/>
              <a:t>Thanks</a:t>
            </a:r>
          </a:p>
          <a:p>
            <a:pPr>
              <a:lnSpc>
                <a:spcPct val="80000"/>
              </a:lnSpc>
              <a:buFont typeface="Wingdings" pitchFamily="2" charset="2"/>
              <a:buNone/>
            </a:pPr>
            <a:r>
              <a:rPr lang="en-US" sz="2000"/>
              <a:t>					           </a:t>
            </a:r>
            <a:r>
              <a:rPr lang="en-US" sz="1600"/>
              <a:t>- (Maund, 2001) </a:t>
            </a:r>
            <a:endParaRPr lang="en-GB" sz="160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538" name="Rectangle 2"/>
          <p:cNvSpPr>
            <a:spLocks noGrp="1" noChangeArrowheads="1"/>
          </p:cNvSpPr>
          <p:nvPr>
            <p:ph type="title"/>
          </p:nvPr>
        </p:nvSpPr>
        <p:spPr>
          <a:xfrm>
            <a:off x="1150938" y="214313"/>
            <a:ext cx="7793037" cy="1343025"/>
          </a:xfrm>
        </p:spPr>
        <p:txBody>
          <a:bodyPr/>
          <a:lstStyle/>
          <a:p>
            <a:r>
              <a:rPr lang="en-GB" sz="4000"/>
              <a:t>Indirect Pay (or Employee Benefits)</a:t>
            </a:r>
          </a:p>
        </p:txBody>
      </p:sp>
      <p:sp>
        <p:nvSpPr>
          <p:cNvPr id="193539" name="Rectangle 3"/>
          <p:cNvSpPr>
            <a:spLocks noGrp="1" noChangeArrowheads="1"/>
          </p:cNvSpPr>
          <p:nvPr>
            <p:ph type="body" idx="1"/>
          </p:nvPr>
        </p:nvSpPr>
        <p:spPr>
          <a:xfrm>
            <a:off x="323850" y="1989138"/>
            <a:ext cx="8226425" cy="4392612"/>
          </a:xfrm>
        </p:spPr>
        <p:txBody>
          <a:bodyPr/>
          <a:lstStyle/>
          <a:p>
            <a:pPr marL="609600" indent="-609600">
              <a:lnSpc>
                <a:spcPct val="90000"/>
              </a:lnSpc>
              <a:buFont typeface="Wingdings" pitchFamily="2" charset="2"/>
              <a:buAutoNum type="arabicPeriod"/>
            </a:pPr>
            <a:r>
              <a:rPr lang="en-GB"/>
              <a:t>Health and Life Insurance</a:t>
            </a:r>
          </a:p>
          <a:p>
            <a:pPr marL="609600" indent="-609600">
              <a:lnSpc>
                <a:spcPct val="90000"/>
              </a:lnSpc>
              <a:buFont typeface="Wingdings" pitchFamily="2" charset="2"/>
              <a:buAutoNum type="arabicPeriod"/>
            </a:pPr>
            <a:r>
              <a:rPr lang="en-GB"/>
              <a:t>Deferred income plans – ie: retirement or pension plans</a:t>
            </a:r>
          </a:p>
          <a:p>
            <a:pPr marL="609600" indent="-609600">
              <a:lnSpc>
                <a:spcPct val="90000"/>
              </a:lnSpc>
              <a:buFont typeface="Wingdings" pitchFamily="2" charset="2"/>
              <a:buAutoNum type="arabicPeriod"/>
            </a:pPr>
            <a:r>
              <a:rPr lang="en-GB"/>
              <a:t>Miscellaneous benefits – including ‘cafeteria benefits’ programmes (CBP’s) where the employee selects benefits that fit their individual needs – flexible, meets needs of diverse workforce; but admin’ costly, can lead to poor selection.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a:xfrm>
            <a:off x="1150938" y="333375"/>
            <a:ext cx="7793037" cy="1079500"/>
          </a:xfrm>
        </p:spPr>
        <p:txBody>
          <a:bodyPr/>
          <a:lstStyle/>
          <a:p>
            <a:r>
              <a:rPr lang="en-GB" sz="4000"/>
              <a:t>Indirect Pay (or Employee Benefits)</a:t>
            </a:r>
          </a:p>
        </p:txBody>
      </p:sp>
      <p:sp>
        <p:nvSpPr>
          <p:cNvPr id="194564" name="Rectangle 4"/>
          <p:cNvSpPr>
            <a:spLocks noGrp="1" noChangeArrowheads="1"/>
          </p:cNvSpPr>
          <p:nvPr>
            <p:ph type="body" sz="half" idx="1"/>
          </p:nvPr>
        </p:nvSpPr>
        <p:spPr>
          <a:xfrm>
            <a:off x="455613" y="2060575"/>
            <a:ext cx="4037012" cy="4035425"/>
          </a:xfrm>
        </p:spPr>
        <p:txBody>
          <a:bodyPr/>
          <a:lstStyle/>
          <a:p>
            <a:pPr>
              <a:lnSpc>
                <a:spcPct val="90000"/>
              </a:lnSpc>
            </a:pPr>
            <a:r>
              <a:rPr lang="en-GB" sz="2400"/>
              <a:t>Private health care</a:t>
            </a:r>
          </a:p>
          <a:p>
            <a:pPr>
              <a:lnSpc>
                <a:spcPct val="90000"/>
              </a:lnSpc>
            </a:pPr>
            <a:r>
              <a:rPr lang="en-GB" sz="2400"/>
              <a:t>Private dental / eye care</a:t>
            </a:r>
          </a:p>
          <a:p>
            <a:pPr>
              <a:lnSpc>
                <a:spcPct val="90000"/>
              </a:lnSpc>
            </a:pPr>
            <a:r>
              <a:rPr lang="en-GB" sz="2400"/>
              <a:t>Discounted insurance</a:t>
            </a:r>
          </a:p>
          <a:p>
            <a:pPr>
              <a:lnSpc>
                <a:spcPct val="90000"/>
              </a:lnSpc>
            </a:pPr>
            <a:r>
              <a:rPr lang="en-GB" sz="2400"/>
              <a:t>Career breaks</a:t>
            </a:r>
          </a:p>
          <a:p>
            <a:pPr>
              <a:lnSpc>
                <a:spcPct val="90000"/>
              </a:lnSpc>
            </a:pPr>
            <a:r>
              <a:rPr lang="en-GB" sz="2400"/>
              <a:t>Child care / crèches</a:t>
            </a:r>
          </a:p>
          <a:p>
            <a:pPr>
              <a:lnSpc>
                <a:spcPct val="90000"/>
              </a:lnSpc>
            </a:pPr>
            <a:r>
              <a:rPr lang="en-GB" sz="2400"/>
              <a:t>House purchase, lease, moving expenses</a:t>
            </a:r>
          </a:p>
          <a:p>
            <a:pPr>
              <a:lnSpc>
                <a:spcPct val="90000"/>
              </a:lnSpc>
            </a:pPr>
            <a:endParaRPr lang="en-GB" sz="2400"/>
          </a:p>
          <a:p>
            <a:pPr>
              <a:lnSpc>
                <a:spcPct val="90000"/>
              </a:lnSpc>
            </a:pPr>
            <a:r>
              <a:rPr lang="en-GB" sz="2400"/>
              <a:t>etc</a:t>
            </a:r>
          </a:p>
          <a:p>
            <a:pPr>
              <a:lnSpc>
                <a:spcPct val="90000"/>
              </a:lnSpc>
            </a:pPr>
            <a:endParaRPr lang="en-GB" sz="2400"/>
          </a:p>
        </p:txBody>
      </p:sp>
      <p:sp>
        <p:nvSpPr>
          <p:cNvPr id="194565" name="Rectangle 5"/>
          <p:cNvSpPr>
            <a:spLocks noGrp="1" noChangeArrowheads="1"/>
          </p:cNvSpPr>
          <p:nvPr>
            <p:ph type="body" sz="half" idx="2"/>
          </p:nvPr>
        </p:nvSpPr>
        <p:spPr>
          <a:xfrm>
            <a:off x="4645025" y="1989138"/>
            <a:ext cx="4037013" cy="4106862"/>
          </a:xfrm>
        </p:spPr>
        <p:txBody>
          <a:bodyPr/>
          <a:lstStyle/>
          <a:p>
            <a:pPr>
              <a:lnSpc>
                <a:spcPct val="90000"/>
              </a:lnSpc>
            </a:pPr>
            <a:r>
              <a:rPr lang="en-GB" sz="2400"/>
              <a:t>Subsidised or free meals</a:t>
            </a:r>
          </a:p>
          <a:p>
            <a:pPr>
              <a:lnSpc>
                <a:spcPct val="90000"/>
              </a:lnSpc>
            </a:pPr>
            <a:r>
              <a:rPr lang="en-GB" sz="2400"/>
              <a:t>Car</a:t>
            </a:r>
          </a:p>
          <a:p>
            <a:pPr>
              <a:lnSpc>
                <a:spcPct val="90000"/>
              </a:lnSpc>
            </a:pPr>
            <a:r>
              <a:rPr lang="en-GB" sz="2400"/>
              <a:t>Financial support for life-long learning</a:t>
            </a:r>
          </a:p>
          <a:p>
            <a:pPr>
              <a:lnSpc>
                <a:spcPct val="90000"/>
              </a:lnSpc>
            </a:pPr>
            <a:r>
              <a:rPr lang="en-GB" sz="2400"/>
              <a:t>Extra vacation days</a:t>
            </a:r>
          </a:p>
          <a:p>
            <a:pPr>
              <a:lnSpc>
                <a:spcPct val="90000"/>
              </a:lnSpc>
            </a:pPr>
            <a:r>
              <a:rPr lang="en-GB" sz="2400"/>
              <a:t>Sports membership</a:t>
            </a:r>
          </a:p>
          <a:p>
            <a:pPr>
              <a:lnSpc>
                <a:spcPct val="90000"/>
              </a:lnSpc>
            </a:pPr>
            <a:r>
              <a:rPr lang="en-GB" sz="2400"/>
              <a:t>Entertainment membership</a:t>
            </a:r>
          </a:p>
          <a:p>
            <a:pPr>
              <a:lnSpc>
                <a:spcPct val="90000"/>
              </a:lnSpc>
            </a:pPr>
            <a:r>
              <a:rPr lang="en-GB" sz="2400"/>
              <a:t>Pension and savings plans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xfrm>
            <a:off x="1150938" y="214313"/>
            <a:ext cx="7793037" cy="779462"/>
          </a:xfrm>
        </p:spPr>
        <p:txBody>
          <a:bodyPr/>
          <a:lstStyle/>
          <a:p>
            <a:r>
              <a:rPr lang="en-US" sz="3600"/>
              <a:t>Salary system</a:t>
            </a:r>
            <a:endParaRPr lang="en-GB" sz="3600"/>
          </a:p>
        </p:txBody>
      </p:sp>
      <p:sp>
        <p:nvSpPr>
          <p:cNvPr id="136195" name="Rectangle 3"/>
          <p:cNvSpPr>
            <a:spLocks noGrp="1" noChangeArrowheads="1"/>
          </p:cNvSpPr>
          <p:nvPr>
            <p:ph type="body" idx="1"/>
          </p:nvPr>
        </p:nvSpPr>
        <p:spPr>
          <a:xfrm>
            <a:off x="1066800" y="1828800"/>
            <a:ext cx="7772400" cy="4387850"/>
          </a:xfrm>
        </p:spPr>
        <p:txBody>
          <a:bodyPr/>
          <a:lstStyle/>
          <a:p>
            <a:pPr marL="533400" indent="-533400"/>
            <a:r>
              <a:rPr lang="en-GB" sz="2000"/>
              <a:t>A salary system should have the following characteristics:</a:t>
            </a:r>
          </a:p>
          <a:p>
            <a:pPr marL="533400" indent="-533400">
              <a:buClr>
                <a:srgbClr val="FFFF00"/>
              </a:buClr>
              <a:buFont typeface="Wingdings" pitchFamily="2" charset="2"/>
              <a:buAutoNum type="arabicPeriod"/>
            </a:pPr>
            <a:endParaRPr lang="en-GB" sz="2000"/>
          </a:p>
          <a:p>
            <a:pPr marL="533400" indent="-533400">
              <a:buClr>
                <a:srgbClr val="FFFF00"/>
              </a:buClr>
              <a:buFont typeface="Wingdings" pitchFamily="2" charset="2"/>
              <a:buAutoNum type="arabicPeriod"/>
            </a:pPr>
            <a:r>
              <a:rPr lang="en-GB" sz="2000"/>
              <a:t>A hierarchy of pay levels</a:t>
            </a:r>
          </a:p>
          <a:p>
            <a:pPr marL="533400" indent="-533400">
              <a:buClr>
                <a:srgbClr val="FFFF00"/>
              </a:buClr>
              <a:buFont typeface="Wingdings" pitchFamily="2" charset="2"/>
              <a:buAutoNum type="arabicPeriod"/>
            </a:pPr>
            <a:r>
              <a:rPr lang="en-GB" sz="2000"/>
              <a:t>A hierarchy of jobs</a:t>
            </a:r>
          </a:p>
          <a:p>
            <a:pPr marL="533400" indent="-533400">
              <a:buClr>
                <a:srgbClr val="FFFF00"/>
              </a:buClr>
              <a:buFont typeface="Wingdings" pitchFamily="2" charset="2"/>
              <a:buAutoNum type="arabicPeriod"/>
            </a:pPr>
            <a:r>
              <a:rPr lang="en-GB" sz="2000"/>
              <a:t>A set of rules and procedures that define</a:t>
            </a:r>
          </a:p>
          <a:p>
            <a:pPr marL="914400" lvl="1" indent="-457200"/>
            <a:r>
              <a:rPr lang="en-GB" sz="1800"/>
              <a:t>A relation between 1 and 2</a:t>
            </a:r>
          </a:p>
          <a:p>
            <a:pPr marL="914400" lvl="1" indent="-457200"/>
            <a:r>
              <a:rPr lang="en-GB" sz="1800"/>
              <a:t>What qualities are necessary for movement from one level to another</a:t>
            </a:r>
          </a:p>
          <a:p>
            <a:pPr marL="914400" lvl="1" indent="-457200"/>
            <a:r>
              <a:rPr lang="en-GB" sz="1800"/>
              <a:t>Who makes choices, or by what process they are made, when there is competition for promotion </a:t>
            </a:r>
          </a:p>
          <a:p>
            <a:pPr marL="914400" lvl="1" indent="-457200"/>
            <a:endParaRPr lang="en-GB" sz="1800"/>
          </a:p>
          <a:p>
            <a:pPr marL="914400" lvl="1" indent="-457200">
              <a:buFont typeface="Wingdings" pitchFamily="2" charset="2"/>
              <a:buNone/>
            </a:pPr>
            <a:r>
              <a:rPr lang="en-US" sz="2000"/>
              <a:t>			    </a:t>
            </a:r>
            <a:r>
              <a:rPr lang="en-US" sz="1600"/>
              <a:t>- (</a:t>
            </a:r>
            <a:r>
              <a:rPr lang="en-GB" sz="1800"/>
              <a:t>Luoton and Bowey (1983), in </a:t>
            </a:r>
            <a:r>
              <a:rPr lang="en-US" sz="1600"/>
              <a:t>Cole (2000)) </a:t>
            </a:r>
            <a:endParaRPr lang="en-GB" sz="160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0530" name="Object 2"/>
          <p:cNvGraphicFramePr>
            <a:graphicFrameLocks noChangeAspect="1"/>
          </p:cNvGraphicFramePr>
          <p:nvPr/>
        </p:nvGraphicFramePr>
        <p:xfrm>
          <a:off x="533400" y="762000"/>
          <a:ext cx="8458200" cy="5867400"/>
        </p:xfrm>
        <a:graphic>
          <a:graphicData uri="http://schemas.openxmlformats.org/presentationml/2006/ole">
            <mc:AlternateContent xmlns:mc="http://schemas.openxmlformats.org/markup-compatibility/2006">
              <mc:Choice xmlns:v="urn:schemas-microsoft-com:vml" Requires="v">
                <p:oleObj spid="_x0000_s75779" name="Slide" r:id="rId4" imgW="5346720" imgH="3780000" progId="PowerPoint.Slide.8">
                  <p:embed/>
                </p:oleObj>
              </mc:Choice>
              <mc:Fallback>
                <p:oleObj name="Slide" r:id="rId4" imgW="5346720" imgH="3780000" progId="PowerPoint.Slide.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762000"/>
                        <a:ext cx="8458200" cy="5867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a:xfrm>
            <a:off x="1150938" y="214313"/>
            <a:ext cx="7793037" cy="779462"/>
          </a:xfrm>
        </p:spPr>
        <p:txBody>
          <a:bodyPr/>
          <a:lstStyle/>
          <a:p>
            <a:r>
              <a:rPr lang="en-US" sz="3600"/>
              <a:t>Payment-by-results (PBR) systems</a:t>
            </a:r>
            <a:endParaRPr lang="en-GB" sz="3600"/>
          </a:p>
        </p:txBody>
      </p:sp>
      <p:sp>
        <p:nvSpPr>
          <p:cNvPr id="125955" name="Rectangle 3"/>
          <p:cNvSpPr>
            <a:spLocks noGrp="1" noChangeArrowheads="1"/>
          </p:cNvSpPr>
          <p:nvPr>
            <p:ph type="body" idx="1"/>
          </p:nvPr>
        </p:nvSpPr>
        <p:spPr>
          <a:xfrm>
            <a:off x="1066800" y="1828800"/>
            <a:ext cx="7772400" cy="4387850"/>
          </a:xfrm>
        </p:spPr>
        <p:txBody>
          <a:bodyPr/>
          <a:lstStyle/>
          <a:p>
            <a:pPr>
              <a:lnSpc>
                <a:spcPct val="90000"/>
              </a:lnSpc>
            </a:pPr>
            <a:r>
              <a:rPr lang="en-GB" sz="2000"/>
              <a:t>These systems relate pay directly to fixed output norms or effort</a:t>
            </a:r>
          </a:p>
          <a:p>
            <a:pPr>
              <a:lnSpc>
                <a:spcPct val="90000"/>
              </a:lnSpc>
            </a:pPr>
            <a:endParaRPr lang="en-GB" sz="2000"/>
          </a:p>
          <a:p>
            <a:pPr>
              <a:lnSpc>
                <a:spcPct val="90000"/>
              </a:lnSpc>
            </a:pPr>
            <a:r>
              <a:rPr lang="en-GB" sz="2000"/>
              <a:t>Piecework: an employee is paid on the basis of the number of items produced at an agreed rate per item</a:t>
            </a:r>
          </a:p>
          <a:p>
            <a:pPr>
              <a:lnSpc>
                <a:spcPct val="90000"/>
              </a:lnSpc>
            </a:pPr>
            <a:endParaRPr lang="en-GB" sz="2000"/>
          </a:p>
          <a:p>
            <a:pPr>
              <a:lnSpc>
                <a:spcPct val="90000"/>
              </a:lnSpc>
            </a:pPr>
            <a:endParaRPr lang="en-GB" sz="2000"/>
          </a:p>
          <a:p>
            <a:pPr>
              <a:lnSpc>
                <a:spcPct val="90000"/>
              </a:lnSpc>
              <a:buFont typeface="Wingdings" pitchFamily="2" charset="2"/>
              <a:buNone/>
            </a:pPr>
            <a:r>
              <a:rPr lang="en-US" sz="2400"/>
              <a:t>						           </a:t>
            </a:r>
          </a:p>
          <a:p>
            <a:pPr>
              <a:lnSpc>
                <a:spcPct val="90000"/>
              </a:lnSpc>
              <a:buFont typeface="Wingdings" pitchFamily="2" charset="2"/>
              <a:buNone/>
            </a:pPr>
            <a:endParaRPr lang="en-US" sz="2400"/>
          </a:p>
          <a:p>
            <a:pPr>
              <a:lnSpc>
                <a:spcPct val="90000"/>
              </a:lnSpc>
              <a:buFont typeface="Wingdings" pitchFamily="2" charset="2"/>
              <a:buNone/>
            </a:pPr>
            <a:endParaRPr lang="en-US" sz="2400"/>
          </a:p>
          <a:p>
            <a:pPr>
              <a:lnSpc>
                <a:spcPct val="90000"/>
              </a:lnSpc>
              <a:buFont typeface="Wingdings" pitchFamily="2" charset="2"/>
              <a:buNone/>
            </a:pPr>
            <a:endParaRPr lang="en-US" sz="1800"/>
          </a:p>
          <a:p>
            <a:pPr>
              <a:lnSpc>
                <a:spcPct val="90000"/>
              </a:lnSpc>
              <a:buFont typeface="Wingdings" pitchFamily="2" charset="2"/>
              <a:buNone/>
            </a:pPr>
            <a:endParaRPr lang="en-US" sz="1800"/>
          </a:p>
          <a:p>
            <a:pPr>
              <a:lnSpc>
                <a:spcPct val="90000"/>
              </a:lnSpc>
              <a:buFont typeface="Wingdings" pitchFamily="2" charset="2"/>
              <a:buNone/>
            </a:pPr>
            <a:r>
              <a:rPr lang="en-US" sz="1800"/>
              <a:t>								</a:t>
            </a:r>
          </a:p>
          <a:p>
            <a:pPr>
              <a:lnSpc>
                <a:spcPct val="90000"/>
              </a:lnSpc>
              <a:buFont typeface="Wingdings" pitchFamily="2" charset="2"/>
              <a:buNone/>
            </a:pPr>
            <a:r>
              <a:rPr lang="en-US" sz="1800"/>
              <a:t>							 </a:t>
            </a:r>
          </a:p>
          <a:p>
            <a:pPr>
              <a:lnSpc>
                <a:spcPct val="90000"/>
              </a:lnSpc>
              <a:buFont typeface="Wingdings" pitchFamily="2" charset="2"/>
              <a:buNone/>
            </a:pPr>
            <a:r>
              <a:rPr lang="en-US" sz="1800"/>
              <a:t>							 - (Cole, 2000) </a:t>
            </a:r>
            <a:endParaRPr lang="en-GB" sz="1800"/>
          </a:p>
        </p:txBody>
      </p:sp>
      <p:sp>
        <p:nvSpPr>
          <p:cNvPr id="125956" name="Line 4"/>
          <p:cNvSpPr>
            <a:spLocks noChangeShapeType="1"/>
          </p:cNvSpPr>
          <p:nvPr/>
        </p:nvSpPr>
        <p:spPr bwMode="auto">
          <a:xfrm>
            <a:off x="2057400" y="3352800"/>
            <a:ext cx="0" cy="2590800"/>
          </a:xfrm>
          <a:prstGeom prst="line">
            <a:avLst/>
          </a:prstGeom>
          <a:noFill/>
          <a:ln w="9525">
            <a:solidFill>
              <a:schemeClr val="tx1"/>
            </a:solidFill>
            <a:miter lim="800000"/>
            <a:headEnd type="triangle" w="med" len="med"/>
            <a:tailEnd/>
          </a:ln>
          <a:effectLst/>
        </p:spPr>
        <p:txBody>
          <a:bodyPr wrap="none"/>
          <a:lstStyle/>
          <a:p>
            <a:endParaRPr lang="en-GB"/>
          </a:p>
        </p:txBody>
      </p:sp>
      <p:sp>
        <p:nvSpPr>
          <p:cNvPr id="125957" name="Line 5"/>
          <p:cNvSpPr>
            <a:spLocks noChangeShapeType="1"/>
          </p:cNvSpPr>
          <p:nvPr/>
        </p:nvSpPr>
        <p:spPr bwMode="auto">
          <a:xfrm>
            <a:off x="2057400" y="5943600"/>
            <a:ext cx="4495800" cy="0"/>
          </a:xfrm>
          <a:prstGeom prst="line">
            <a:avLst/>
          </a:prstGeom>
          <a:noFill/>
          <a:ln w="9525">
            <a:solidFill>
              <a:schemeClr val="tx1"/>
            </a:solidFill>
            <a:miter lim="800000"/>
            <a:headEnd/>
            <a:tailEnd type="triangle" w="med" len="med"/>
          </a:ln>
          <a:effectLst/>
        </p:spPr>
        <p:txBody>
          <a:bodyPr wrap="none"/>
          <a:lstStyle/>
          <a:p>
            <a:endParaRPr lang="en-GB"/>
          </a:p>
        </p:txBody>
      </p:sp>
      <p:sp>
        <p:nvSpPr>
          <p:cNvPr id="125958" name="Line 6"/>
          <p:cNvSpPr>
            <a:spLocks noChangeShapeType="1"/>
          </p:cNvSpPr>
          <p:nvPr/>
        </p:nvSpPr>
        <p:spPr bwMode="auto">
          <a:xfrm flipV="1">
            <a:off x="2057400" y="3733800"/>
            <a:ext cx="4267200" cy="2209800"/>
          </a:xfrm>
          <a:prstGeom prst="line">
            <a:avLst/>
          </a:prstGeom>
          <a:noFill/>
          <a:ln w="9525">
            <a:solidFill>
              <a:schemeClr val="tx1"/>
            </a:solidFill>
            <a:miter lim="800000"/>
            <a:headEnd/>
            <a:tailEnd/>
          </a:ln>
          <a:effectLst/>
        </p:spPr>
        <p:txBody>
          <a:bodyPr wrap="none"/>
          <a:lstStyle/>
          <a:p>
            <a:endParaRPr lang="en-GB"/>
          </a:p>
        </p:txBody>
      </p:sp>
      <p:sp>
        <p:nvSpPr>
          <p:cNvPr id="125959" name="Text Box 7"/>
          <p:cNvSpPr txBox="1">
            <a:spLocks noChangeArrowheads="1"/>
          </p:cNvSpPr>
          <p:nvPr/>
        </p:nvSpPr>
        <p:spPr bwMode="auto">
          <a:xfrm>
            <a:off x="6537325" y="3619500"/>
            <a:ext cx="1022350" cy="366713"/>
          </a:xfrm>
          <a:prstGeom prst="rect">
            <a:avLst/>
          </a:prstGeom>
          <a:noFill/>
          <a:ln w="9525">
            <a:noFill/>
            <a:miter lim="800000"/>
            <a:headEnd/>
            <a:tailEnd/>
          </a:ln>
          <a:effectLst/>
        </p:spPr>
        <p:txBody>
          <a:bodyPr wrap="none">
            <a:spAutoFit/>
          </a:bodyPr>
          <a:lstStyle/>
          <a:p>
            <a:r>
              <a:rPr lang="en-GB" b="1">
                <a:latin typeface="Times New Roman" pitchFamily="18" charset="0"/>
              </a:rPr>
              <a:t>earnings</a:t>
            </a:r>
          </a:p>
        </p:txBody>
      </p:sp>
      <p:sp>
        <p:nvSpPr>
          <p:cNvPr id="125960" name="Text Box 8"/>
          <p:cNvSpPr txBox="1">
            <a:spLocks noChangeArrowheads="1"/>
          </p:cNvSpPr>
          <p:nvPr/>
        </p:nvSpPr>
        <p:spPr bwMode="auto">
          <a:xfrm>
            <a:off x="6003925" y="5600700"/>
            <a:ext cx="1600200" cy="366713"/>
          </a:xfrm>
          <a:prstGeom prst="rect">
            <a:avLst/>
          </a:prstGeom>
          <a:noFill/>
          <a:ln w="9525">
            <a:noFill/>
            <a:miter lim="800000"/>
            <a:headEnd/>
            <a:tailEnd/>
          </a:ln>
          <a:effectLst/>
        </p:spPr>
        <p:txBody>
          <a:bodyPr wrap="none">
            <a:spAutoFit/>
          </a:bodyPr>
          <a:lstStyle/>
          <a:p>
            <a:r>
              <a:rPr lang="en-GB" b="1">
                <a:latin typeface="Times New Roman" pitchFamily="18" charset="0"/>
              </a:rPr>
              <a:t>output /results</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Rectangle 2"/>
          <p:cNvSpPr>
            <a:spLocks noGrp="1" noChangeArrowheads="1"/>
          </p:cNvSpPr>
          <p:nvPr>
            <p:ph type="title"/>
          </p:nvPr>
        </p:nvSpPr>
        <p:spPr>
          <a:xfrm>
            <a:off x="1150938" y="214313"/>
            <a:ext cx="7793037" cy="779462"/>
          </a:xfrm>
        </p:spPr>
        <p:txBody>
          <a:bodyPr/>
          <a:lstStyle/>
          <a:p>
            <a:r>
              <a:rPr lang="en-US" sz="3600"/>
              <a:t>PBR system:</a:t>
            </a:r>
            <a:endParaRPr lang="en-GB" sz="3600"/>
          </a:p>
        </p:txBody>
      </p:sp>
      <p:sp>
        <p:nvSpPr>
          <p:cNvPr id="132099" name="Rectangle 3"/>
          <p:cNvSpPr>
            <a:spLocks noGrp="1" noChangeArrowheads="1"/>
          </p:cNvSpPr>
          <p:nvPr>
            <p:ph type="body" idx="1"/>
          </p:nvPr>
        </p:nvSpPr>
        <p:spPr>
          <a:xfrm>
            <a:off x="1066800" y="1828800"/>
            <a:ext cx="7772400" cy="4387850"/>
          </a:xfrm>
        </p:spPr>
        <p:txBody>
          <a:bodyPr/>
          <a:lstStyle/>
          <a:p>
            <a:pPr>
              <a:lnSpc>
                <a:spcPct val="90000"/>
              </a:lnSpc>
            </a:pPr>
            <a:r>
              <a:rPr lang="en-GB" sz="2000"/>
              <a:t>Advantages:</a:t>
            </a:r>
          </a:p>
          <a:p>
            <a:pPr lvl="1">
              <a:lnSpc>
                <a:spcPct val="90000"/>
              </a:lnSpc>
            </a:pPr>
            <a:r>
              <a:rPr lang="en-GB" sz="1800"/>
              <a:t>Employees can be motivated to put in extra effort, and be rewarded, and </a:t>
            </a:r>
          </a:p>
          <a:p>
            <a:pPr lvl="1">
              <a:lnSpc>
                <a:spcPct val="90000"/>
              </a:lnSpc>
            </a:pPr>
            <a:r>
              <a:rPr lang="en-GB" sz="1800"/>
              <a:t>High levels of output can be achieved</a:t>
            </a:r>
          </a:p>
          <a:p>
            <a:pPr>
              <a:lnSpc>
                <a:spcPct val="90000"/>
              </a:lnSpc>
            </a:pPr>
            <a:endParaRPr lang="en-GB" sz="2000"/>
          </a:p>
          <a:p>
            <a:pPr>
              <a:lnSpc>
                <a:spcPct val="90000"/>
              </a:lnSpc>
            </a:pPr>
            <a:r>
              <a:rPr lang="en-GB" sz="2000"/>
              <a:t>Disadvantages:</a:t>
            </a:r>
          </a:p>
          <a:p>
            <a:pPr lvl="1">
              <a:lnSpc>
                <a:spcPct val="90000"/>
              </a:lnSpc>
            </a:pPr>
            <a:r>
              <a:rPr lang="en-GB" sz="1800"/>
              <a:t>The rate fixed per item is often subject to argument</a:t>
            </a:r>
          </a:p>
          <a:p>
            <a:pPr lvl="1">
              <a:lnSpc>
                <a:spcPct val="90000"/>
              </a:lnSpc>
            </a:pPr>
            <a:r>
              <a:rPr lang="en-GB" sz="1800"/>
              <a:t>Operators can find ways of achieving high earnings without commensurate effort</a:t>
            </a:r>
          </a:p>
          <a:p>
            <a:pPr lvl="1">
              <a:lnSpc>
                <a:spcPct val="90000"/>
              </a:lnSpc>
            </a:pPr>
            <a:r>
              <a:rPr lang="en-GB" sz="1800"/>
              <a:t>Production effort is in the hands of the individual employees</a:t>
            </a:r>
          </a:p>
          <a:p>
            <a:pPr lvl="1">
              <a:lnSpc>
                <a:spcPct val="90000"/>
              </a:lnSpc>
            </a:pPr>
            <a:r>
              <a:rPr lang="en-GB" sz="1800"/>
              <a:t>Quality tends to suffer in the pressure to attain high levels of output</a:t>
            </a:r>
          </a:p>
          <a:p>
            <a:pPr lvl="1">
              <a:lnSpc>
                <a:spcPct val="90000"/>
              </a:lnSpc>
            </a:pPr>
            <a:r>
              <a:rPr lang="en-GB" sz="1800"/>
              <a:t>Support workers are unable to share in the benefits of increased output.</a:t>
            </a:r>
          </a:p>
          <a:p>
            <a:pPr>
              <a:lnSpc>
                <a:spcPct val="90000"/>
              </a:lnSpc>
            </a:pPr>
            <a:endParaRPr lang="en-GB" sz="2000"/>
          </a:p>
          <a:p>
            <a:pPr>
              <a:lnSpc>
                <a:spcPct val="90000"/>
              </a:lnSpc>
              <a:buFont typeface="Wingdings" pitchFamily="2" charset="2"/>
              <a:buNone/>
            </a:pPr>
            <a:r>
              <a:rPr lang="en-US" sz="2400"/>
              <a:t>						           </a:t>
            </a:r>
            <a:r>
              <a:rPr lang="en-US" sz="1800"/>
              <a:t>- (Cole, 2000) </a:t>
            </a:r>
            <a:endParaRPr lang="en-GB" sz="180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xfrm>
            <a:off x="1150938" y="214313"/>
            <a:ext cx="7793037" cy="1343025"/>
          </a:xfrm>
        </p:spPr>
        <p:txBody>
          <a:bodyPr/>
          <a:lstStyle/>
          <a:p>
            <a:r>
              <a:rPr lang="en-US" sz="3600"/>
              <a:t>Performance-related pay (PRP)</a:t>
            </a:r>
            <a:br>
              <a:rPr lang="en-US" sz="3600"/>
            </a:br>
            <a:r>
              <a:rPr lang="en-US" sz="3600"/>
              <a:t>(set objectives or targets)</a:t>
            </a:r>
            <a:endParaRPr lang="en-GB" sz="3600"/>
          </a:p>
        </p:txBody>
      </p:sp>
      <p:sp>
        <p:nvSpPr>
          <p:cNvPr id="138243" name="Rectangle 3"/>
          <p:cNvSpPr>
            <a:spLocks noGrp="1" noChangeArrowheads="1"/>
          </p:cNvSpPr>
          <p:nvPr>
            <p:ph type="body" idx="1"/>
          </p:nvPr>
        </p:nvSpPr>
        <p:spPr>
          <a:xfrm>
            <a:off x="1066800" y="1828800"/>
            <a:ext cx="7772400" cy="4387850"/>
          </a:xfrm>
        </p:spPr>
        <p:txBody>
          <a:bodyPr/>
          <a:lstStyle/>
          <a:p>
            <a:pPr>
              <a:lnSpc>
                <a:spcPct val="90000"/>
              </a:lnSpc>
            </a:pPr>
            <a:r>
              <a:rPr lang="en-GB" sz="2000"/>
              <a:t>The attractions of PRP:</a:t>
            </a:r>
          </a:p>
          <a:p>
            <a:pPr>
              <a:lnSpc>
                <a:spcPct val="90000"/>
              </a:lnSpc>
            </a:pPr>
            <a:endParaRPr lang="en-GB" sz="2000"/>
          </a:p>
          <a:p>
            <a:pPr lvl="1">
              <a:lnSpc>
                <a:spcPct val="90000"/>
              </a:lnSpc>
            </a:pPr>
            <a:r>
              <a:rPr lang="en-GB" sz="2000"/>
              <a:t>Attracting and retaining good performers</a:t>
            </a:r>
          </a:p>
          <a:p>
            <a:pPr lvl="1">
              <a:lnSpc>
                <a:spcPct val="90000"/>
              </a:lnSpc>
            </a:pPr>
            <a:endParaRPr lang="en-GB" sz="2000"/>
          </a:p>
          <a:p>
            <a:pPr lvl="1">
              <a:lnSpc>
                <a:spcPct val="90000"/>
              </a:lnSpc>
            </a:pPr>
            <a:r>
              <a:rPr lang="en-GB" sz="2000"/>
              <a:t>Improving individual and corporate performance</a:t>
            </a:r>
          </a:p>
          <a:p>
            <a:pPr lvl="1">
              <a:lnSpc>
                <a:spcPct val="90000"/>
              </a:lnSpc>
            </a:pPr>
            <a:endParaRPr lang="en-GB" sz="2000"/>
          </a:p>
          <a:p>
            <a:pPr lvl="1">
              <a:lnSpc>
                <a:spcPct val="90000"/>
              </a:lnSpc>
            </a:pPr>
            <a:r>
              <a:rPr lang="en-GB" sz="2000"/>
              <a:t>Clarifying job roles and duties </a:t>
            </a:r>
          </a:p>
          <a:p>
            <a:pPr lvl="1">
              <a:lnSpc>
                <a:spcPct val="90000"/>
              </a:lnSpc>
            </a:pPr>
            <a:endParaRPr lang="en-GB" sz="2000"/>
          </a:p>
          <a:p>
            <a:pPr lvl="1">
              <a:lnSpc>
                <a:spcPct val="90000"/>
              </a:lnSpc>
            </a:pPr>
            <a:r>
              <a:rPr lang="en-GB" sz="2000"/>
              <a:t>Improving communication</a:t>
            </a:r>
          </a:p>
          <a:p>
            <a:pPr lvl="1">
              <a:lnSpc>
                <a:spcPct val="90000"/>
              </a:lnSpc>
            </a:pPr>
            <a:endParaRPr lang="en-GB" sz="2000"/>
          </a:p>
          <a:p>
            <a:pPr lvl="1">
              <a:lnSpc>
                <a:spcPct val="90000"/>
              </a:lnSpc>
            </a:pPr>
            <a:r>
              <a:rPr lang="en-GB" sz="2000"/>
              <a:t>Improving motivation</a:t>
            </a:r>
          </a:p>
          <a:p>
            <a:pPr>
              <a:lnSpc>
                <a:spcPct val="90000"/>
              </a:lnSpc>
              <a:buFont typeface="Wingdings" pitchFamily="2" charset="2"/>
              <a:buNone/>
            </a:pPr>
            <a:r>
              <a:rPr lang="en-US" sz="2400"/>
              <a:t>				          </a:t>
            </a:r>
          </a:p>
          <a:p>
            <a:pPr>
              <a:lnSpc>
                <a:spcPct val="90000"/>
              </a:lnSpc>
              <a:buFont typeface="Wingdings" pitchFamily="2" charset="2"/>
              <a:buNone/>
            </a:pPr>
            <a:r>
              <a:rPr lang="en-US" sz="2400"/>
              <a:t>				 			</a:t>
            </a:r>
            <a:r>
              <a:rPr lang="en-US" sz="1800"/>
              <a:t>- (Torrington, 2002) </a:t>
            </a:r>
            <a:endParaRPr lang="en-GB" sz="180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1150938" y="214313"/>
            <a:ext cx="7793037" cy="779462"/>
          </a:xfrm>
        </p:spPr>
        <p:txBody>
          <a:bodyPr/>
          <a:lstStyle/>
          <a:p>
            <a:r>
              <a:rPr lang="en-US" sz="3600"/>
              <a:t>Performance-related pay (PRP)</a:t>
            </a:r>
            <a:endParaRPr lang="en-GB" sz="3600"/>
          </a:p>
        </p:txBody>
      </p:sp>
      <p:sp>
        <p:nvSpPr>
          <p:cNvPr id="142339" name="Rectangle 3"/>
          <p:cNvSpPr>
            <a:spLocks noGrp="1" noChangeArrowheads="1"/>
          </p:cNvSpPr>
          <p:nvPr>
            <p:ph type="body" idx="1"/>
          </p:nvPr>
        </p:nvSpPr>
        <p:spPr>
          <a:xfrm>
            <a:off x="1066800" y="1828800"/>
            <a:ext cx="7772400" cy="4387850"/>
          </a:xfrm>
        </p:spPr>
        <p:txBody>
          <a:bodyPr/>
          <a:lstStyle/>
          <a:p>
            <a:r>
              <a:rPr lang="en-GB" sz="2400"/>
              <a:t>The attractions of PRP:</a:t>
            </a:r>
          </a:p>
          <a:p>
            <a:pPr lvl="1"/>
            <a:r>
              <a:rPr lang="en-GB" sz="2000"/>
              <a:t>Reinforcing management control</a:t>
            </a:r>
          </a:p>
          <a:p>
            <a:pPr lvl="1"/>
            <a:endParaRPr lang="en-GB" sz="2000"/>
          </a:p>
          <a:p>
            <a:pPr lvl="1"/>
            <a:r>
              <a:rPr lang="en-GB" sz="2000"/>
              <a:t>Identifying developmental objectives</a:t>
            </a:r>
          </a:p>
          <a:p>
            <a:pPr lvl="1"/>
            <a:endParaRPr lang="en-GB" sz="2000"/>
          </a:p>
          <a:p>
            <a:pPr lvl="1"/>
            <a:r>
              <a:rPr lang="en-GB" sz="2000"/>
              <a:t>Reinforcing the individual employment relationship at the expense of the collective</a:t>
            </a:r>
          </a:p>
          <a:p>
            <a:pPr lvl="1"/>
            <a:endParaRPr lang="en-GB" sz="2000"/>
          </a:p>
          <a:p>
            <a:pPr lvl="1"/>
            <a:r>
              <a:rPr lang="en-GB" sz="2000"/>
              <a:t>Rewarding individuals without needing to promote them</a:t>
            </a:r>
          </a:p>
          <a:p>
            <a:pPr>
              <a:buFont typeface="Wingdings" pitchFamily="2" charset="2"/>
              <a:buNone/>
            </a:pPr>
            <a:r>
              <a:rPr lang="en-US" sz="2800"/>
              <a:t>		</a:t>
            </a:r>
          </a:p>
          <a:p>
            <a:pPr>
              <a:buFont typeface="Wingdings" pitchFamily="2" charset="2"/>
              <a:buNone/>
            </a:pPr>
            <a:r>
              <a:rPr lang="en-US" sz="2800"/>
              <a:t> 					           </a:t>
            </a:r>
            <a:r>
              <a:rPr lang="en-US" sz="2000"/>
              <a:t>- (Torrington, 2002) </a:t>
            </a:r>
            <a:endParaRPr lang="en-GB" sz="20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xfrm>
            <a:off x="1150938" y="214313"/>
            <a:ext cx="7793037" cy="779462"/>
          </a:xfrm>
        </p:spPr>
        <p:txBody>
          <a:bodyPr/>
          <a:lstStyle/>
          <a:p>
            <a:r>
              <a:rPr lang="en-US" sz="3600"/>
              <a:t>Performance-related pay (PRP)</a:t>
            </a:r>
            <a:endParaRPr lang="en-GB" sz="3600"/>
          </a:p>
        </p:txBody>
      </p:sp>
      <p:sp>
        <p:nvSpPr>
          <p:cNvPr id="140291" name="Rectangle 3"/>
          <p:cNvSpPr>
            <a:spLocks noGrp="1" noChangeArrowheads="1"/>
          </p:cNvSpPr>
          <p:nvPr>
            <p:ph type="body" idx="1"/>
          </p:nvPr>
        </p:nvSpPr>
        <p:spPr>
          <a:xfrm>
            <a:off x="1066800" y="1828800"/>
            <a:ext cx="7772400" cy="4387850"/>
          </a:xfrm>
        </p:spPr>
        <p:txBody>
          <a:bodyPr/>
          <a:lstStyle/>
          <a:p>
            <a:r>
              <a:rPr lang="en-GB" sz="2400"/>
              <a:t>Critiques of PRP:</a:t>
            </a:r>
          </a:p>
          <a:p>
            <a:pPr lvl="1"/>
            <a:r>
              <a:rPr lang="en-GB" sz="2000"/>
              <a:t>Employees tend to develop a narrow focus to their work </a:t>
            </a:r>
          </a:p>
          <a:p>
            <a:pPr lvl="1"/>
            <a:endParaRPr lang="en-GB" sz="2000"/>
          </a:p>
          <a:p>
            <a:pPr lvl="1"/>
            <a:r>
              <a:rPr lang="en-GB" sz="2000"/>
              <a:t>PRP tends to undermine team working</a:t>
            </a:r>
          </a:p>
          <a:p>
            <a:pPr lvl="1"/>
            <a:endParaRPr lang="en-GB" sz="2000"/>
          </a:p>
          <a:p>
            <a:pPr lvl="1"/>
            <a:r>
              <a:rPr lang="en-GB" sz="2000"/>
              <a:t>PRP can lead to a situation in which a majority of staff are demotivated when they receive their rating</a:t>
            </a:r>
          </a:p>
          <a:p>
            <a:pPr lvl="1"/>
            <a:endParaRPr lang="en-GB" sz="2000"/>
          </a:p>
          <a:p>
            <a:pPr lvl="1"/>
            <a:r>
              <a:rPr lang="en-GB" sz="2000"/>
              <a:t>Employees are rarely in a position wholly to determine the outcomes of their own performance</a:t>
            </a:r>
          </a:p>
          <a:p>
            <a:pPr lvl="1">
              <a:buFont typeface="Wingdings" pitchFamily="2" charset="2"/>
              <a:buNone/>
            </a:pPr>
            <a:r>
              <a:rPr lang="en-US" sz="2400"/>
              <a:t>				   		     </a:t>
            </a:r>
            <a:r>
              <a:rPr lang="en-US" sz="1800"/>
              <a:t>- (Torrington, 2002) </a:t>
            </a:r>
            <a:endParaRPr lang="en-GB" sz="180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xfrm>
            <a:off x="1150938" y="214313"/>
            <a:ext cx="7793037" cy="779462"/>
          </a:xfrm>
        </p:spPr>
        <p:txBody>
          <a:bodyPr/>
          <a:lstStyle/>
          <a:p>
            <a:r>
              <a:rPr lang="en-US" sz="3600"/>
              <a:t>Performance-related pay (PRP)</a:t>
            </a:r>
            <a:endParaRPr lang="en-GB" sz="3600"/>
          </a:p>
        </p:txBody>
      </p:sp>
      <p:sp>
        <p:nvSpPr>
          <p:cNvPr id="144387" name="Rectangle 3"/>
          <p:cNvSpPr>
            <a:spLocks noGrp="1" noChangeArrowheads="1"/>
          </p:cNvSpPr>
          <p:nvPr>
            <p:ph type="body" idx="1"/>
          </p:nvPr>
        </p:nvSpPr>
        <p:spPr>
          <a:xfrm>
            <a:off x="1066800" y="1828800"/>
            <a:ext cx="7772400" cy="4387850"/>
          </a:xfrm>
        </p:spPr>
        <p:txBody>
          <a:bodyPr/>
          <a:lstStyle/>
          <a:p>
            <a:r>
              <a:rPr lang="en-GB" sz="2400"/>
              <a:t>Critiques of PRP:</a:t>
            </a:r>
          </a:p>
          <a:p>
            <a:pPr lvl="1"/>
            <a:r>
              <a:rPr lang="en-GB" sz="2000"/>
              <a:t>Difficult to undertake fair and objective appraisals of performance</a:t>
            </a:r>
          </a:p>
          <a:p>
            <a:pPr lvl="1"/>
            <a:endParaRPr lang="en-GB" sz="2000"/>
          </a:p>
          <a:p>
            <a:pPr lvl="1"/>
            <a:r>
              <a:rPr lang="en-GB" sz="2000"/>
              <a:t>PRP systems tend to discourage creative thinking </a:t>
            </a:r>
          </a:p>
          <a:p>
            <a:pPr lvl="1"/>
            <a:endParaRPr lang="en-GB" sz="2000"/>
          </a:p>
          <a:p>
            <a:pPr lvl="1"/>
            <a:r>
              <a:rPr lang="en-GB" sz="2000"/>
              <a:t>It is difficult to ensure that each line managers takes a uniform approach to the rating of their subordinates</a:t>
            </a:r>
          </a:p>
          <a:p>
            <a:pPr lvl="1"/>
            <a:endParaRPr lang="en-US" sz="2400"/>
          </a:p>
          <a:p>
            <a:pPr lvl="1"/>
            <a:r>
              <a:rPr lang="en-US" sz="2000"/>
              <a:t>PRP systems invariably increase the paybill	</a:t>
            </a:r>
            <a:r>
              <a:rPr lang="en-US" sz="2400"/>
              <a:t>			   		     </a:t>
            </a:r>
            <a:r>
              <a:rPr lang="en-US" sz="1800"/>
              <a:t>- (Torrington, 2002) </a:t>
            </a:r>
            <a:endParaRPr lang="en-GB" sz="180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1150938" y="214313"/>
            <a:ext cx="7793037" cy="779462"/>
          </a:xfrm>
        </p:spPr>
        <p:txBody>
          <a:bodyPr/>
          <a:lstStyle/>
          <a:p>
            <a:r>
              <a:rPr lang="en-US" sz="3600"/>
              <a:t>Skill-based pay (SBP)</a:t>
            </a:r>
            <a:endParaRPr lang="en-GB" sz="3600"/>
          </a:p>
        </p:txBody>
      </p:sp>
      <p:sp>
        <p:nvSpPr>
          <p:cNvPr id="146435" name="Rectangle 3"/>
          <p:cNvSpPr>
            <a:spLocks noGrp="1" noChangeArrowheads="1"/>
          </p:cNvSpPr>
          <p:nvPr>
            <p:ph type="body" idx="1"/>
          </p:nvPr>
        </p:nvSpPr>
        <p:spPr>
          <a:xfrm>
            <a:off x="1066800" y="1828800"/>
            <a:ext cx="7772400" cy="4387850"/>
          </a:xfrm>
        </p:spPr>
        <p:txBody>
          <a:bodyPr/>
          <a:lstStyle/>
          <a:p>
            <a:r>
              <a:rPr lang="en-GB" sz="2400"/>
              <a:t>It is well established in the US, and according to an IPD survey in 1998, is becoming more common among British employers.</a:t>
            </a:r>
          </a:p>
          <a:p>
            <a:endParaRPr lang="en-GB" sz="2400"/>
          </a:p>
          <a:p>
            <a:r>
              <a:rPr lang="en-GB" sz="2400"/>
              <a:t>Advantages:</a:t>
            </a:r>
          </a:p>
          <a:p>
            <a:pPr lvl="1"/>
            <a:r>
              <a:rPr lang="en-GB" sz="2400"/>
              <a:t>Encouraging multi-skilling and flexibility enabling the organisation to respond more effectively and speedily to the needs of customers.</a:t>
            </a:r>
            <a:r>
              <a:rPr lang="en-US" sz="2400"/>
              <a:t>	</a:t>
            </a:r>
          </a:p>
          <a:p>
            <a:pPr lvl="1"/>
            <a:r>
              <a:rPr lang="en-US" sz="2400"/>
              <a:t>Cost effective</a:t>
            </a:r>
          </a:p>
          <a:p>
            <a:pPr>
              <a:buFont typeface="Wingdings" pitchFamily="2" charset="2"/>
              <a:buNone/>
            </a:pPr>
            <a:r>
              <a:rPr lang="en-US" sz="2800"/>
              <a:t>				   		     </a:t>
            </a:r>
            <a:r>
              <a:rPr lang="en-US" sz="2000"/>
              <a:t>- (Torrington, 2002) </a:t>
            </a:r>
            <a:endParaRPr lang="en-GB" sz="200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8482" name="Rectangle 1026"/>
          <p:cNvSpPr>
            <a:spLocks noGrp="1" noChangeArrowheads="1"/>
          </p:cNvSpPr>
          <p:nvPr>
            <p:ph type="title"/>
          </p:nvPr>
        </p:nvSpPr>
        <p:spPr>
          <a:xfrm>
            <a:off x="1150938" y="214313"/>
            <a:ext cx="7793037" cy="779462"/>
          </a:xfrm>
        </p:spPr>
        <p:txBody>
          <a:bodyPr/>
          <a:lstStyle/>
          <a:p>
            <a:r>
              <a:rPr lang="en-US" sz="3600"/>
              <a:t>Skill-based pay (SBP)</a:t>
            </a:r>
            <a:endParaRPr lang="en-GB" sz="3600"/>
          </a:p>
        </p:txBody>
      </p:sp>
      <p:sp>
        <p:nvSpPr>
          <p:cNvPr id="148483" name="Rectangle 1027"/>
          <p:cNvSpPr>
            <a:spLocks noGrp="1" noChangeArrowheads="1"/>
          </p:cNvSpPr>
          <p:nvPr>
            <p:ph type="body" idx="1"/>
          </p:nvPr>
        </p:nvSpPr>
        <p:spPr>
          <a:xfrm>
            <a:off x="1066800" y="1828800"/>
            <a:ext cx="7772400" cy="4387850"/>
          </a:xfrm>
        </p:spPr>
        <p:txBody>
          <a:bodyPr/>
          <a:lstStyle/>
          <a:p>
            <a:r>
              <a:rPr lang="en-US" sz="2800"/>
              <a:t>Disadvantages:</a:t>
            </a:r>
          </a:p>
          <a:p>
            <a:pPr lvl="1"/>
            <a:endParaRPr lang="en-US" sz="2400"/>
          </a:p>
          <a:p>
            <a:pPr lvl="1"/>
            <a:r>
              <a:rPr lang="en-US" sz="2400"/>
              <a:t>Harder for employers to retain its staff in relatively competitive markets;</a:t>
            </a:r>
          </a:p>
          <a:p>
            <a:pPr lvl="1"/>
            <a:r>
              <a:rPr lang="en-US" sz="2400"/>
              <a:t>Skill obsolescence – employers need to ensure that they only reward the acquisition of those skills which will clearly contribute to increased productivity over the long term.</a:t>
            </a:r>
          </a:p>
          <a:p>
            <a:pPr>
              <a:buFont typeface="Wingdings" pitchFamily="2" charset="2"/>
              <a:buNone/>
            </a:pPr>
            <a:r>
              <a:rPr lang="en-US" sz="2800"/>
              <a:t>				   		     </a:t>
            </a:r>
            <a:r>
              <a:rPr lang="en-US" sz="2000"/>
              <a:t>- (Torrington, 2002) </a:t>
            </a:r>
            <a:endParaRPr lang="en-GB" sz="200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2"/>
          <p:cNvSpPr>
            <a:spLocks noGrp="1" noChangeArrowheads="1"/>
          </p:cNvSpPr>
          <p:nvPr>
            <p:ph type="title"/>
          </p:nvPr>
        </p:nvSpPr>
        <p:spPr>
          <a:xfrm>
            <a:off x="1150938" y="214313"/>
            <a:ext cx="7793037" cy="779462"/>
          </a:xfrm>
        </p:spPr>
        <p:txBody>
          <a:bodyPr/>
          <a:lstStyle/>
          <a:p>
            <a:r>
              <a:rPr lang="en-US" sz="3600"/>
              <a:t>Profit sharing</a:t>
            </a:r>
            <a:endParaRPr lang="en-GB" sz="3600"/>
          </a:p>
        </p:txBody>
      </p:sp>
      <p:sp>
        <p:nvSpPr>
          <p:cNvPr id="166915" name="Rectangle 3"/>
          <p:cNvSpPr>
            <a:spLocks noGrp="1" noChangeArrowheads="1"/>
          </p:cNvSpPr>
          <p:nvPr>
            <p:ph type="body" idx="1"/>
          </p:nvPr>
        </p:nvSpPr>
        <p:spPr>
          <a:xfrm>
            <a:off x="1066800" y="1828800"/>
            <a:ext cx="7772400" cy="4387850"/>
          </a:xfrm>
        </p:spPr>
        <p:txBody>
          <a:bodyPr/>
          <a:lstStyle/>
          <a:p>
            <a:r>
              <a:rPr lang="en-US"/>
              <a:t>Advantages:</a:t>
            </a:r>
          </a:p>
          <a:p>
            <a:pPr lvl="1"/>
            <a:endParaRPr lang="en-US"/>
          </a:p>
          <a:p>
            <a:pPr lvl="1"/>
            <a:r>
              <a:rPr lang="en-US"/>
              <a:t>Higher employee’ commitment to his/her organisation;</a:t>
            </a:r>
          </a:p>
          <a:p>
            <a:pPr lvl="1"/>
            <a:r>
              <a:rPr lang="en-US"/>
              <a:t>Cost flexibility;</a:t>
            </a:r>
          </a:p>
          <a:p>
            <a:pPr lvl="1"/>
            <a:r>
              <a:rPr lang="en-US"/>
              <a:t>Discouragement of union membership</a:t>
            </a:r>
          </a:p>
          <a:p>
            <a:pPr>
              <a:buFont typeface="Wingdings" pitchFamily="2" charset="2"/>
              <a:buNone/>
            </a:pPr>
            <a:r>
              <a:rPr lang="en-US"/>
              <a:t>			   		     </a:t>
            </a:r>
            <a:r>
              <a:rPr lang="en-US" sz="2400"/>
              <a:t>- (Torrington, 2002) </a:t>
            </a:r>
            <a:endParaRPr lang="en-GB" sz="240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8962" name="Rectangle 2"/>
          <p:cNvSpPr>
            <a:spLocks noGrp="1" noChangeArrowheads="1"/>
          </p:cNvSpPr>
          <p:nvPr>
            <p:ph type="title"/>
          </p:nvPr>
        </p:nvSpPr>
        <p:spPr>
          <a:xfrm>
            <a:off x="1150938" y="214313"/>
            <a:ext cx="7793037" cy="779462"/>
          </a:xfrm>
        </p:spPr>
        <p:txBody>
          <a:bodyPr/>
          <a:lstStyle/>
          <a:p>
            <a:r>
              <a:rPr lang="en-US" sz="3600"/>
              <a:t>Profit sharing</a:t>
            </a:r>
            <a:endParaRPr lang="en-GB" sz="3600"/>
          </a:p>
        </p:txBody>
      </p:sp>
      <p:sp>
        <p:nvSpPr>
          <p:cNvPr id="168963" name="Rectangle 3"/>
          <p:cNvSpPr>
            <a:spLocks noGrp="1" noChangeArrowheads="1"/>
          </p:cNvSpPr>
          <p:nvPr>
            <p:ph type="body" idx="1"/>
          </p:nvPr>
        </p:nvSpPr>
        <p:spPr>
          <a:xfrm>
            <a:off x="1066800" y="1828800"/>
            <a:ext cx="7772400" cy="4387850"/>
          </a:xfrm>
        </p:spPr>
        <p:txBody>
          <a:bodyPr/>
          <a:lstStyle/>
          <a:p>
            <a:r>
              <a:rPr lang="en-US"/>
              <a:t>Disadvantages:</a:t>
            </a:r>
          </a:p>
          <a:p>
            <a:pPr lvl="1"/>
            <a:endParaRPr lang="en-US"/>
          </a:p>
          <a:p>
            <a:pPr lvl="1"/>
            <a:r>
              <a:rPr lang="en-US"/>
              <a:t>The risk that pay levels may decline;</a:t>
            </a:r>
          </a:p>
          <a:p>
            <a:pPr lvl="1"/>
            <a:r>
              <a:rPr lang="en-US"/>
              <a:t>Poor and good performers are rewarded equally  				   		     					</a:t>
            </a:r>
            <a:r>
              <a:rPr lang="en-US" sz="2000"/>
              <a:t>- (Torrington, 2002) </a:t>
            </a:r>
            <a:endParaRPr lang="en-GB" sz="200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xfrm>
            <a:off x="1150938" y="214313"/>
            <a:ext cx="7793037" cy="779462"/>
          </a:xfrm>
        </p:spPr>
        <p:txBody>
          <a:bodyPr/>
          <a:lstStyle/>
          <a:p>
            <a:r>
              <a:rPr lang="en-US" sz="3600"/>
              <a:t>Government influence</a:t>
            </a:r>
            <a:endParaRPr lang="en-GB" sz="3600"/>
          </a:p>
        </p:txBody>
      </p:sp>
      <p:sp>
        <p:nvSpPr>
          <p:cNvPr id="163843" name="Rectangle 3"/>
          <p:cNvSpPr>
            <a:spLocks noGrp="1" noChangeArrowheads="1"/>
          </p:cNvSpPr>
          <p:nvPr>
            <p:ph type="body" idx="1"/>
          </p:nvPr>
        </p:nvSpPr>
        <p:spPr>
          <a:xfrm>
            <a:off x="250825" y="1196975"/>
            <a:ext cx="8588375" cy="5019675"/>
          </a:xfrm>
        </p:spPr>
        <p:txBody>
          <a:bodyPr/>
          <a:lstStyle/>
          <a:p>
            <a:r>
              <a:rPr lang="en-GB" sz="2800"/>
              <a:t>Employment Laws – Equal Pay</a:t>
            </a:r>
          </a:p>
          <a:p>
            <a:pPr>
              <a:buFont typeface="Wingdings" pitchFamily="2" charset="2"/>
              <a:buNone/>
            </a:pPr>
            <a:r>
              <a:rPr lang="en-GB" sz="2800"/>
              <a:t>					Minimum Wage</a:t>
            </a:r>
          </a:p>
          <a:p>
            <a:pPr>
              <a:buFont typeface="Wingdings" pitchFamily="2" charset="2"/>
              <a:buNone/>
            </a:pPr>
            <a:r>
              <a:rPr lang="en-GB" sz="2800"/>
              <a:t>					Hours / Age related etc</a:t>
            </a:r>
          </a:p>
          <a:p>
            <a:r>
              <a:rPr lang="en-GB" sz="2800"/>
              <a:t>Fiscal / Monetary Policies – Employment</a:t>
            </a:r>
          </a:p>
          <a:p>
            <a:pPr lvl="2">
              <a:buFont typeface="Wingdings" pitchFamily="2" charset="2"/>
              <a:buNone/>
            </a:pPr>
            <a:r>
              <a:rPr lang="en-GB" sz="2000"/>
              <a:t>					   </a:t>
            </a:r>
            <a:r>
              <a:rPr lang="en-GB" sz="2800"/>
              <a:t>Infrastructure</a:t>
            </a:r>
          </a:p>
          <a:p>
            <a:pPr lvl="2">
              <a:buFont typeface="Wingdings" pitchFamily="2" charset="2"/>
              <a:buNone/>
            </a:pPr>
            <a:r>
              <a:rPr lang="en-GB" sz="2800"/>
              <a:t>					  Defence, etc</a:t>
            </a:r>
          </a:p>
          <a:p>
            <a:pPr>
              <a:buFont typeface="Wingdings" pitchFamily="2" charset="2"/>
              <a:buNone/>
            </a:pPr>
            <a:endParaRPr lang="en-GB" sz="2800"/>
          </a:p>
          <a:p>
            <a:r>
              <a:rPr lang="en-GB" sz="2800"/>
              <a:t>Manpower Policies  - Education</a:t>
            </a:r>
          </a:p>
          <a:p>
            <a:pPr lvl="4">
              <a:buFont typeface="Wingdings" pitchFamily="2" charset="2"/>
              <a:buNone/>
            </a:pPr>
            <a:r>
              <a:rPr lang="en-GB" sz="1800"/>
              <a:t>			  </a:t>
            </a:r>
            <a:r>
              <a:rPr lang="en-GB" sz="2800"/>
              <a:t>Training</a:t>
            </a:r>
          </a:p>
          <a:p>
            <a:pPr lvl="4"/>
            <a:endParaRPr lang="en-GB" sz="280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TSD_PP3">
  <a:themeElements>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fontScheme name="Default Design">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sz="14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Default Design 13">
        <a:dk1>
          <a:srgbClr val="061E3B"/>
        </a:dk1>
        <a:lt1>
          <a:srgbClr val="DEF6F1"/>
        </a:lt1>
        <a:dk2>
          <a:srgbClr val="061E3B"/>
        </a:dk2>
        <a:lt2>
          <a:srgbClr val="969696"/>
        </a:lt2>
        <a:accent1>
          <a:srgbClr val="FFFFFF"/>
        </a:accent1>
        <a:accent2>
          <a:srgbClr val="8DC6FF"/>
        </a:accent2>
        <a:accent3>
          <a:srgbClr val="ECFAF7"/>
        </a:accent3>
        <a:accent4>
          <a:srgbClr val="041831"/>
        </a:accent4>
        <a:accent5>
          <a:srgbClr val="FFFFFF"/>
        </a:accent5>
        <a:accent6>
          <a:srgbClr val="7FB3E7"/>
        </a:accent6>
        <a:hlink>
          <a:srgbClr val="0E488F"/>
        </a:hlink>
        <a:folHlink>
          <a:srgbClr val="00A800"/>
        </a:folHlink>
      </a:clrScheme>
      <a:clrMap bg1="lt1" tx1="dk1" bg2="lt2" tx2="dk2" accent1="accent1" accent2="accent2" accent3="accent3" accent4="accent4" accent5="accent5" accent6="accent6" hlink="hlink" folHlink="folHlink"/>
    </a:extraClrScheme>
    <a:extraClrScheme>
      <a:clrScheme name="Default Design 14">
        <a:dk1>
          <a:srgbClr val="061E3B"/>
        </a:dk1>
        <a:lt1>
          <a:srgbClr val="ACDFFF"/>
        </a:lt1>
        <a:dk2>
          <a:srgbClr val="061E3B"/>
        </a:dk2>
        <a:lt2>
          <a:srgbClr val="969696"/>
        </a:lt2>
        <a:accent1>
          <a:srgbClr val="FFFFFF"/>
        </a:accent1>
        <a:accent2>
          <a:srgbClr val="8DC6FF"/>
        </a:accent2>
        <a:accent3>
          <a:srgbClr val="D2ECFF"/>
        </a:accent3>
        <a:accent4>
          <a:srgbClr val="041831"/>
        </a:accent4>
        <a:accent5>
          <a:srgbClr val="FFFFFF"/>
        </a:accent5>
        <a:accent6>
          <a:srgbClr val="7FB3E7"/>
        </a:accent6>
        <a:hlink>
          <a:srgbClr val="0E488F"/>
        </a:hlink>
        <a:folHlink>
          <a:srgbClr val="FFCC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TSD_PP3</Template>
  <TotalTime>56</TotalTime>
  <Words>1159</Words>
  <Application>Microsoft Office PowerPoint</Application>
  <PresentationFormat>On-screen Show (4:3)</PresentationFormat>
  <Paragraphs>276</Paragraphs>
  <Slides>28</Slides>
  <Notes>28</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0" baseType="lpstr">
      <vt:lpstr>TSD_PP3</vt:lpstr>
      <vt:lpstr>Slide</vt:lpstr>
      <vt:lpstr>PowerPoint Presentation</vt:lpstr>
      <vt:lpstr>Reward Management</vt:lpstr>
      <vt:lpstr>Getting it Right is Difficult</vt:lpstr>
      <vt:lpstr>3 basic decisions</vt:lpstr>
      <vt:lpstr>Objectives of the Reward System</vt:lpstr>
      <vt:lpstr>Payment</vt:lpstr>
      <vt:lpstr>Definition</vt:lpstr>
      <vt:lpstr>Definition</vt:lpstr>
      <vt:lpstr>Changes in pay practices in the UK</vt:lpstr>
      <vt:lpstr>Business Strategy and Reward Practices</vt:lpstr>
      <vt:lpstr>Types of Employee Reward</vt:lpstr>
      <vt:lpstr>Types of Employee Reward</vt:lpstr>
      <vt:lpstr>Reward strategy</vt:lpstr>
      <vt:lpstr>Indirect Pay (or Employee Benefits)</vt:lpstr>
      <vt:lpstr>Indirect Pay (or Employee Benefits)</vt:lpstr>
      <vt:lpstr>Salary system</vt:lpstr>
      <vt:lpstr>PowerPoint Presentation</vt:lpstr>
      <vt:lpstr>Payment-by-results (PBR) systems</vt:lpstr>
      <vt:lpstr>PBR system:</vt:lpstr>
      <vt:lpstr>Performance-related pay (PRP) (set objectives or targets)</vt:lpstr>
      <vt:lpstr>Performance-related pay (PRP)</vt:lpstr>
      <vt:lpstr>Performance-related pay (PRP)</vt:lpstr>
      <vt:lpstr>Performance-related pay (PRP)</vt:lpstr>
      <vt:lpstr>Skill-based pay (SBP)</vt:lpstr>
      <vt:lpstr>Skill-based pay (SBP)</vt:lpstr>
      <vt:lpstr>Profit sharing</vt:lpstr>
      <vt:lpstr>Profit sharing</vt:lpstr>
      <vt:lpstr>Government influence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 Emmens</dc:creator>
  <cp:lastModifiedBy>suewade</cp:lastModifiedBy>
  <cp:revision>8</cp:revision>
  <cp:lastPrinted>2012-12-21T00:40:01Z</cp:lastPrinted>
  <dcterms:created xsi:type="dcterms:W3CDTF">2011-06-23T09:06:05Z</dcterms:created>
  <dcterms:modified xsi:type="dcterms:W3CDTF">2012-12-21T00:40:10Z</dcterms:modified>
</cp:coreProperties>
</file>