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2"/>
  </p:notesMasterIdLst>
  <p:sldIdLst>
    <p:sldId id="256" r:id="rId2"/>
    <p:sldId id="257" r:id="rId3"/>
    <p:sldId id="263" r:id="rId4"/>
    <p:sldId id="258" r:id="rId5"/>
    <p:sldId id="262" r:id="rId6"/>
    <p:sldId id="261" r:id="rId7"/>
    <p:sldId id="264" r:id="rId8"/>
    <p:sldId id="259" r:id="rId9"/>
    <p:sldId id="260" r:id="rId10"/>
    <p:sldId id="265" r:id="rId11"/>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205" autoAdjust="0"/>
    <p:restoredTop sz="83372" autoAdjust="0"/>
  </p:normalViewPr>
  <p:slideViewPr>
    <p:cSldViewPr snapToGrid="0">
      <p:cViewPr varScale="1">
        <p:scale>
          <a:sx n="127" d="100"/>
          <a:sy n="127" d="100"/>
        </p:scale>
        <p:origin x="786" y="108"/>
      </p:cViewPr>
      <p:guideLst>
        <p:guide orient="horz" pos="162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f942e5de3c_1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f942e5de3c_1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When it came to finding out what type things go into making a start up company (especially one focusing on app development) I found it hard to find certain things that may be useful:</a:t>
            </a:r>
            <a:endParaRPr dirty="0"/>
          </a:p>
          <a:p>
            <a:pPr marL="457200" lvl="0" indent="-298450" algn="l" rtl="0">
              <a:spcBef>
                <a:spcPts val="0"/>
              </a:spcBef>
              <a:spcAft>
                <a:spcPts val="0"/>
              </a:spcAft>
              <a:buSzPts val="1100"/>
              <a:buChar char="●"/>
            </a:pPr>
            <a:r>
              <a:rPr lang="en-GB" dirty="0"/>
              <a:t>Promotion - </a:t>
            </a:r>
            <a:r>
              <a:rPr lang="en-GB" dirty="0" smtClean="0"/>
              <a:t>I </a:t>
            </a:r>
            <a:r>
              <a:rPr lang="en-GB" dirty="0"/>
              <a:t>think we need to invest into promotion as it will help us get some people to get the app and maybe get people to sponsor us via a membership subscription </a:t>
            </a:r>
            <a:r>
              <a:rPr lang="en-GB" dirty="0" smtClean="0"/>
              <a:t>I </a:t>
            </a:r>
            <a:r>
              <a:rPr lang="en-GB" dirty="0"/>
              <a:t>also feel like we need to promote our app to other businesses so that we are able to have a variety of options on our app.</a:t>
            </a:r>
            <a:endParaRPr dirty="0"/>
          </a:p>
          <a:p>
            <a:pPr marL="457200" lvl="0" indent="-298450" algn="l" rtl="0">
              <a:spcBef>
                <a:spcPts val="0"/>
              </a:spcBef>
              <a:spcAft>
                <a:spcPts val="0"/>
              </a:spcAft>
              <a:buSzPts val="1100"/>
              <a:buChar char="●"/>
            </a:pPr>
            <a:r>
              <a:rPr lang="en-GB" dirty="0"/>
              <a:t>Market Research - </a:t>
            </a:r>
            <a:r>
              <a:rPr lang="en-GB" dirty="0" smtClean="0"/>
              <a:t>I </a:t>
            </a:r>
            <a:r>
              <a:rPr lang="en-GB" dirty="0"/>
              <a:t>found that this may be useful if we decide to branch our idea as a kind of franchise app (for example </a:t>
            </a:r>
            <a:r>
              <a:rPr lang="en-GB" dirty="0" smtClean="0"/>
              <a:t>where's </a:t>
            </a:r>
            <a:r>
              <a:rPr lang="en-GB" dirty="0"/>
              <a:t>my local golf club) this will allow us to focus on our app development and website design to make it more appealing for potential customers</a:t>
            </a:r>
            <a:endParaRPr dirty="0"/>
          </a:p>
          <a:p>
            <a:pPr marL="457200" lvl="0" indent="-285750" algn="l" rtl="0">
              <a:lnSpc>
                <a:spcPct val="150000"/>
              </a:lnSpc>
              <a:spcBef>
                <a:spcPts val="0"/>
              </a:spcBef>
              <a:spcAft>
                <a:spcPts val="0"/>
              </a:spcAft>
              <a:buSzPts val="900"/>
              <a:buChar char="●"/>
            </a:pPr>
            <a:r>
              <a:rPr lang="en-GB" dirty="0">
                <a:solidFill>
                  <a:srgbClr val="111111"/>
                </a:solidFill>
                <a:highlight>
                  <a:srgbClr val="FFFFFF"/>
                </a:highlight>
              </a:rPr>
              <a:t>Insurance, License, and Permit Fees - we will need to have at least the insurance and the licenses to be able to make our app and be able to promote it effectively </a:t>
            </a:r>
            <a:r>
              <a:rPr lang="en-GB" dirty="0" smtClean="0">
                <a:solidFill>
                  <a:srgbClr val="111111"/>
                </a:solidFill>
                <a:highlight>
                  <a:srgbClr val="FFFFFF"/>
                </a:highlight>
              </a:rPr>
              <a:t>I </a:t>
            </a:r>
            <a:r>
              <a:rPr lang="en-GB" dirty="0">
                <a:solidFill>
                  <a:srgbClr val="111111"/>
                </a:solidFill>
                <a:highlight>
                  <a:srgbClr val="FFFFFF"/>
                </a:highlight>
              </a:rPr>
              <a:t>also found that if you want to change/build a new building in wales you need to apply for a planning permit but in the </a:t>
            </a:r>
            <a:r>
              <a:rPr lang="en-GB" dirty="0" smtClean="0">
                <a:solidFill>
                  <a:srgbClr val="111111"/>
                </a:solidFill>
                <a:highlight>
                  <a:srgbClr val="FFFFFF"/>
                </a:highlight>
              </a:rPr>
              <a:t>UK </a:t>
            </a:r>
            <a:r>
              <a:rPr lang="en-GB" dirty="0">
                <a:solidFill>
                  <a:srgbClr val="111111"/>
                </a:solidFill>
                <a:highlight>
                  <a:srgbClr val="FFFFFF"/>
                </a:highlight>
              </a:rPr>
              <a:t>as long as you are a part of the HNRC (Her Majesty's Revenue and Customs) you can run a small business .</a:t>
            </a:r>
            <a:endParaRPr dirty="0">
              <a:solidFill>
                <a:srgbClr val="111111"/>
              </a:solidFill>
              <a:highlight>
                <a:srgbClr val="FFFFFF"/>
              </a:highlight>
            </a:endParaRPr>
          </a:p>
          <a:p>
            <a:pPr marL="457200" lvl="0" indent="-285750" algn="l" rtl="0">
              <a:lnSpc>
                <a:spcPct val="150000"/>
              </a:lnSpc>
              <a:spcBef>
                <a:spcPts val="0"/>
              </a:spcBef>
              <a:spcAft>
                <a:spcPts val="0"/>
              </a:spcAft>
              <a:buClr>
                <a:srgbClr val="111111"/>
              </a:buClr>
              <a:buSzPts val="900"/>
              <a:buChar char="●"/>
            </a:pPr>
            <a:r>
              <a:rPr lang="en-GB" dirty="0">
                <a:solidFill>
                  <a:srgbClr val="111111"/>
                </a:solidFill>
                <a:highlight>
                  <a:srgbClr val="FFFFFF"/>
                </a:highlight>
              </a:rPr>
              <a:t>Technological Expenses - with these </a:t>
            </a:r>
            <a:r>
              <a:rPr lang="en-GB" dirty="0" smtClean="0">
                <a:solidFill>
                  <a:srgbClr val="111111"/>
                </a:solidFill>
                <a:highlight>
                  <a:srgbClr val="FFFFFF"/>
                </a:highlight>
              </a:rPr>
              <a:t>I </a:t>
            </a:r>
            <a:r>
              <a:rPr lang="en-GB" dirty="0">
                <a:solidFill>
                  <a:srgbClr val="111111"/>
                </a:solidFill>
                <a:highlight>
                  <a:srgbClr val="FFFFFF"/>
                </a:highlight>
              </a:rPr>
              <a:t>found that it may be more towards any subscriptions to coding apps or any code that we may use this sort of stuff would be primarily done by us to save a little money as well as time as we can make everything fit for ourselves without hoping that the developer/ website designer may have misinterpreted our ideas making it cost more for their time but also wasting time on a design that we may not like </a:t>
            </a:r>
            <a:r>
              <a:rPr lang="en-GB" dirty="0" smtClean="0">
                <a:solidFill>
                  <a:srgbClr val="111111"/>
                </a:solidFill>
                <a:highlight>
                  <a:srgbClr val="FFFFFF"/>
                </a:highlight>
              </a:rPr>
              <a:t>the </a:t>
            </a:r>
            <a:r>
              <a:rPr lang="en-GB" dirty="0">
                <a:solidFill>
                  <a:srgbClr val="111111"/>
                </a:solidFill>
                <a:highlight>
                  <a:srgbClr val="FFFFFF"/>
                </a:highlight>
              </a:rPr>
              <a:t>look of.</a:t>
            </a:r>
            <a:endParaRPr dirty="0">
              <a:solidFill>
                <a:srgbClr val="111111"/>
              </a:solidFill>
              <a:highlight>
                <a:srgbClr val="FFFFFF"/>
              </a:highlight>
            </a:endParaRPr>
          </a:p>
          <a:p>
            <a:pPr marL="457200" lvl="0" indent="-298450" algn="l" rtl="0">
              <a:lnSpc>
                <a:spcPct val="150000"/>
              </a:lnSpc>
              <a:spcBef>
                <a:spcPts val="0"/>
              </a:spcBef>
              <a:spcAft>
                <a:spcPts val="0"/>
              </a:spcAft>
              <a:buClr>
                <a:srgbClr val="111111"/>
              </a:buClr>
              <a:buSzPts val="1100"/>
              <a:buChar char="●"/>
            </a:pPr>
            <a:r>
              <a:rPr lang="en-GB" dirty="0">
                <a:solidFill>
                  <a:srgbClr val="111111"/>
                </a:solidFill>
                <a:highlight>
                  <a:srgbClr val="FFFFFF"/>
                </a:highlight>
              </a:rPr>
              <a:t>Loans/Investors  - when looking at the things to start a company Loans/ Investors was a consistent trend in the many places </a:t>
            </a:r>
            <a:r>
              <a:rPr lang="en-GB" dirty="0" smtClean="0">
                <a:solidFill>
                  <a:srgbClr val="111111"/>
                </a:solidFill>
                <a:highlight>
                  <a:srgbClr val="FFFFFF"/>
                </a:highlight>
              </a:rPr>
              <a:t>I </a:t>
            </a:r>
            <a:r>
              <a:rPr lang="en-GB" dirty="0">
                <a:solidFill>
                  <a:srgbClr val="111111"/>
                </a:solidFill>
                <a:highlight>
                  <a:srgbClr val="FFFFFF"/>
                </a:highlight>
              </a:rPr>
              <a:t>looked </a:t>
            </a:r>
            <a:r>
              <a:rPr lang="en-GB" dirty="0" smtClean="0">
                <a:solidFill>
                  <a:srgbClr val="111111"/>
                </a:solidFill>
                <a:highlight>
                  <a:srgbClr val="FFFFFF"/>
                </a:highlight>
              </a:rPr>
              <a:t>I </a:t>
            </a:r>
            <a:r>
              <a:rPr lang="en-GB" dirty="0">
                <a:solidFill>
                  <a:srgbClr val="111111"/>
                </a:solidFill>
                <a:highlight>
                  <a:srgbClr val="FFFFFF"/>
                </a:highlight>
              </a:rPr>
              <a:t>found that there are many things you can do when looking for a loan, I found that it was best for us to find out if we need to find investors or apply for a business loan</a:t>
            </a:r>
            <a:endParaRPr dirty="0">
              <a:solidFill>
                <a:srgbClr val="111111"/>
              </a:solidFill>
              <a:highlight>
                <a:srgbClr val="FFFFFF"/>
              </a:highlight>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7589180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f942e5de3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f942e5de3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Go into</a:t>
            </a:r>
            <a:r>
              <a:rPr lang="en-GB" baseline="0" dirty="0" smtClean="0"/>
              <a:t> detail about each if can</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smtClean="0"/>
              <a:t>Explain more </a:t>
            </a:r>
            <a:endParaRPr lang="en-GB" dirty="0"/>
          </a:p>
        </p:txBody>
      </p:sp>
    </p:spTree>
    <p:extLst>
      <p:ext uri="{BB962C8B-B14F-4D97-AF65-F5344CB8AC3E}">
        <p14:creationId xmlns:p14="http://schemas.microsoft.com/office/powerpoint/2010/main" val="6181964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Explain each </a:t>
            </a:r>
          </a:p>
          <a:p>
            <a:r>
              <a:rPr lang="en-GB" dirty="0" smtClean="0"/>
              <a:t>Also explain</a:t>
            </a:r>
            <a:r>
              <a:rPr lang="en-GB" baseline="0" dirty="0" smtClean="0"/>
              <a:t> how finances will be managed </a:t>
            </a:r>
            <a:endParaRPr lang="en-GB" dirty="0"/>
          </a:p>
        </p:txBody>
      </p:sp>
    </p:spTree>
    <p:extLst>
      <p:ext uri="{BB962C8B-B14F-4D97-AF65-F5344CB8AC3E}">
        <p14:creationId xmlns:p14="http://schemas.microsoft.com/office/powerpoint/2010/main" val="2265722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smtClean="0"/>
              <a:t>Crowdfunding – this</a:t>
            </a:r>
            <a:r>
              <a:rPr lang="en-GB" baseline="0" dirty="0" smtClean="0"/>
              <a:t> has two different one is Consumer crowdfunding this is stuff like Kickstarter and Patreon but it also gives the investors (the people who helped fund it some benefits when said development is complete however there is a second type and that is investor focused crowdfunding  this is like Crowdcube or Seeder  these allow you to raise cash by turning you investors into shareholders instead of giving them benefits with you product  both are good ways to start up If you’re a small company </a:t>
            </a:r>
            <a:endParaRPr lang="en-GB" dirty="0" smtClean="0"/>
          </a:p>
          <a:p>
            <a:r>
              <a:rPr lang="en-GB" dirty="0" smtClean="0">
                <a:solidFill>
                  <a:schemeClr val="tx1"/>
                </a:solidFill>
                <a:latin typeface="Bahnschrift SemiBold" panose="020B0502040204020203" pitchFamily="34" charset="0"/>
              </a:rPr>
              <a:t>Using the governments start up loan scheme - </a:t>
            </a:r>
            <a:r>
              <a:rPr lang="en-GB" dirty="0" smtClean="0"/>
              <a:t>In 2012 the</a:t>
            </a:r>
            <a:r>
              <a:rPr lang="en-GB" baseline="0" dirty="0" smtClean="0"/>
              <a:t> government made the start up loan scheme to encourage entrepreneurship and you can get between £500-£25000 the interest rate is fixed at 6% every year and the loan can be re paid over 1- 5 years, you need to submit a detailed business plan and cash</a:t>
            </a:r>
          </a:p>
          <a:p>
            <a:r>
              <a:rPr lang="en-GB" baseline="0" dirty="0" smtClean="0"/>
              <a:t>Peer – Peer loans – there's a company called Funding circle that help small businesses with a set of investors that help small companies that are in need of  money you can get up to £500,000</a:t>
            </a:r>
          </a:p>
          <a:p>
            <a:r>
              <a:rPr lang="en-GB" baseline="0" dirty="0" smtClean="0"/>
              <a:t>Angel investors- these are people who are pretty wealthy and like to help small businesses that they deem to be profitable you can do this one to one or you can apply via an angel investment network an example is Angel Academe with these you may have to have many meetings with said investor</a:t>
            </a:r>
          </a:p>
          <a:p>
            <a:r>
              <a:rPr lang="en-GB" baseline="0" dirty="0" smtClean="0"/>
              <a:t>Family and friends – pretty self explanatory</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dirty="0" smtClean="0">
                <a:solidFill>
                  <a:schemeClr val="tx1"/>
                </a:solidFill>
                <a:latin typeface="Bahnschrift SemiBold" panose="020B0502040204020203" pitchFamily="34" charset="0"/>
              </a:rPr>
              <a:t>Finding a small business grant – the</a:t>
            </a:r>
            <a:r>
              <a:rPr lang="en-GB" baseline="0" dirty="0" smtClean="0">
                <a:solidFill>
                  <a:schemeClr val="tx1"/>
                </a:solidFill>
                <a:latin typeface="Bahnschrift SemiBold" panose="020B0502040204020203" pitchFamily="34" charset="0"/>
              </a:rPr>
              <a:t> best way to find these type of grants is to look at your local borough’s small business grant schemes as some local authorities offer funding to start ups launching in the neighbourhood an example would be Kent and Medway business fund these offer 0% interest loans up £500,000 in certain regions as long as the start up is eligible</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b="0" i="0" u="none" strike="noStrike" cap="none" dirty="0" smtClean="0">
                <a:solidFill>
                  <a:srgbClr val="000000"/>
                </a:solidFill>
                <a:effectLst/>
                <a:latin typeface="Arial"/>
                <a:ea typeface="Arial"/>
                <a:cs typeface="Arial"/>
                <a:sym typeface="Arial"/>
              </a:rPr>
              <a:t>Venture capitalists - a venture capitalist is an investor who funds start ups that have a very high growth potential,</a:t>
            </a:r>
            <a:r>
              <a:rPr lang="en-GB" sz="1100" b="0" i="0" u="none" strike="noStrike" cap="none" baseline="0" dirty="0" smtClean="0">
                <a:solidFill>
                  <a:srgbClr val="000000"/>
                </a:solidFill>
                <a:effectLst/>
                <a:latin typeface="Arial"/>
                <a:ea typeface="Arial"/>
                <a:cs typeface="Arial"/>
                <a:sym typeface="Arial"/>
              </a:rPr>
              <a:t> almost every notable start up success story involves a Venture capitalist this form of funding is the most rare to get and are usually only available for companies expanding quickly or had already had funding from an angel investor. A Venture capitalist plays a large role in the companies operation by becoming associates or partners though some start ups are opposed to the idea as they lose a lot of their control of the company as the Venture capitalist has taken the rains in it.</a:t>
            </a:r>
            <a:endParaRPr lang="en-GB" dirty="0"/>
          </a:p>
        </p:txBody>
      </p:sp>
    </p:spTree>
    <p:extLst>
      <p:ext uri="{BB962C8B-B14F-4D97-AF65-F5344CB8AC3E}">
        <p14:creationId xmlns:p14="http://schemas.microsoft.com/office/powerpoint/2010/main" val="15174972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f7f58ce60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f7f58ce60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5909704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9161341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mlsdev.com/blog/app-development-cost" TargetMode="External"/><Relationship Id="rId7" Type="http://schemas.openxmlformats.org/officeDocument/2006/relationships/hyperlink" Target="https://www.creative.onl/how-much-does-it-cost-to-develop-an-app/" TargetMode="External"/><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hyperlink" Target="https://www.investopedia.com/best-alternatives-to-kickstarter-5081260" TargetMode="External"/><Relationship Id="rId5" Type="http://schemas.openxmlformats.org/officeDocument/2006/relationships/hyperlink" Target="https://www.investopedia.com/best-startup-business-loans-5112018#best-overall-finance-factory" TargetMode="External"/><Relationship Id="rId4" Type="http://schemas.openxmlformats.org/officeDocument/2006/relationships/hyperlink" Target="https://www.investopedia.com/articles/pf/09/business-startup-costs.asp"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medium.com/flutter-community/how-much-does-it-cost-to-hire-a-mobile-app-developer-f0ea8b95943b" TargetMode="Externa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hyperlink" Target="https://hingemarketing.com/blog/story/cost_and_benefits_of_market_research" TargetMode="External"/><Relationship Id="rId5" Type="http://schemas.openxmlformats.org/officeDocument/2006/relationships/hyperlink" Target="https://blog.sagipl.com/how-much-cost-to-market-an-app/" TargetMode="External"/><Relationship Id="rId4" Type="http://schemas.openxmlformats.org/officeDocument/2006/relationships/hyperlink" Target="https://boughtbymany.com/news/article/how-much-does-public-liability-insurance-cost/"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wework.com/ideas/professional-development/business-solutions/how-to-get-startup-funding-in-the-uk"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hyperlink" Target="https://entrepreneurhandbook.co.uk/angel-investment-network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2047875" y="1539879"/>
            <a:ext cx="3536061" cy="1858003"/>
          </a:xfrm>
          <a:prstGeom prst="rect">
            <a:avLst/>
          </a:prstGeom>
          <a:solidFill>
            <a:srgbClr val="C00000"/>
          </a:solidFill>
        </p:spPr>
        <p:txBody>
          <a:bodyPr spcFirstLastPara="1" wrap="square" lIns="91425" tIns="91425" rIns="91425" bIns="91425" anchor="b" anchorCtr="0">
            <a:normAutofit/>
          </a:bodyPr>
          <a:lstStyle/>
          <a:p>
            <a:pPr marL="0" lvl="0" indent="0" rtl="0">
              <a:spcBef>
                <a:spcPts val="0"/>
              </a:spcBef>
              <a:spcAft>
                <a:spcPts val="0"/>
              </a:spcAft>
              <a:buNone/>
            </a:pPr>
            <a:r>
              <a:rPr lang="en-GB" sz="4400" dirty="0">
                <a:ln>
                  <a:solidFill>
                    <a:sysClr val="windowText" lastClr="000000"/>
                  </a:solidFill>
                </a:ln>
                <a:solidFill>
                  <a:schemeClr val="bg1"/>
                </a:solidFill>
                <a:effectLst>
                  <a:outerShdw blurRad="38100" dist="38100" dir="2700000" algn="tl">
                    <a:srgbClr val="000000">
                      <a:alpha val="43137"/>
                    </a:srgbClr>
                  </a:outerShdw>
                </a:effectLst>
                <a:latin typeface="Bahnschrift SemiBold" panose="020B0502040204020203" pitchFamily="34" charset="0"/>
              </a:rPr>
              <a:t>Where’s My Local</a:t>
            </a:r>
            <a:endParaRPr sz="4400" dirty="0">
              <a:ln>
                <a:solidFill>
                  <a:sysClr val="windowText" lastClr="000000"/>
                </a:solidFill>
              </a:ln>
              <a:solidFill>
                <a:schemeClr val="bg1"/>
              </a:solidFill>
              <a:effectLst>
                <a:outerShdw blurRad="38100" dist="38100" dir="2700000" algn="tl">
                  <a:srgbClr val="000000">
                    <a:alpha val="43137"/>
                  </a:srgbClr>
                </a:outerShdw>
              </a:effectLst>
              <a:latin typeface="Bahnschrift SemiBold" panose="020B0502040204020203" pitchFamily="34" charset="0"/>
            </a:endParaRPr>
          </a:p>
        </p:txBody>
      </p:sp>
      <p:sp>
        <p:nvSpPr>
          <p:cNvPr id="55" name="Google Shape;55;p13"/>
          <p:cNvSpPr txBox="1">
            <a:spLocks noGrp="1"/>
          </p:cNvSpPr>
          <p:nvPr>
            <p:ph type="subTitle" idx="1"/>
          </p:nvPr>
        </p:nvSpPr>
        <p:spPr>
          <a:xfrm>
            <a:off x="5583936" y="2000250"/>
            <a:ext cx="2560320" cy="1397632"/>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dirty="0">
                <a:solidFill>
                  <a:schemeClr val="dk1"/>
                </a:solidFill>
              </a:rPr>
              <a:t>Finance Presentation</a:t>
            </a:r>
            <a:endParaRPr dirty="0">
              <a:solidFill>
                <a:schemeClr val="dk1"/>
              </a:solidFill>
            </a:endParaRPr>
          </a:p>
        </p:txBody>
      </p:sp>
      <p:pic>
        <p:nvPicPr>
          <p:cNvPr id="4" name="Picture 3" descr="C:\Users\har18839665\AppData\Local\Microsoft\Windows\INetCache\Content.MSO\ED9D8A69.tmp"/>
          <p:cNvPicPr/>
          <p:nvPr/>
        </p:nvPicPr>
        <p:blipFill rotWithShape="1">
          <a:blip r:embed="rId3">
            <a:extLst>
              <a:ext uri="{28A0092B-C50C-407E-A947-70E740481C1C}">
                <a14:useLocalDpi xmlns:a14="http://schemas.microsoft.com/office/drawing/2010/main" val="0"/>
              </a:ext>
            </a:extLst>
          </a:blip>
          <a:srcRect l="59670" t="16690" r="4589" b="28538"/>
          <a:stretch/>
        </p:blipFill>
        <p:spPr bwMode="auto">
          <a:xfrm>
            <a:off x="195072" y="1539879"/>
            <a:ext cx="1852803" cy="1858003"/>
          </a:xfrm>
          <a:prstGeom prst="rect">
            <a:avLst/>
          </a:prstGeom>
          <a:noFill/>
          <a:ln>
            <a:noFill/>
          </a:ln>
          <a:extLst>
            <a:ext uri="{53640926-AAD7-44D8-BBD7-CCE9431645EC}">
              <a14:shadowObscured xmlns:a14="http://schemas.microsoft.com/office/drawing/2010/main"/>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445025"/>
            <a:ext cx="8520600" cy="572700"/>
          </a:xfrm>
          <a:prstGeom prst="rect">
            <a:avLst/>
          </a:prstGeom>
          <a:solidFill>
            <a:srgbClr val="C00000"/>
          </a:solidFill>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ln>
                  <a:solidFill>
                    <a:sysClr val="windowText" lastClr="000000"/>
                  </a:solidFill>
                </a:ln>
                <a:solidFill>
                  <a:schemeClr val="bg1"/>
                </a:solidFill>
                <a:effectLst>
                  <a:outerShdw blurRad="38100" dist="38100" dir="2700000" algn="tl">
                    <a:srgbClr val="000000">
                      <a:alpha val="43137"/>
                    </a:srgbClr>
                  </a:outerShdw>
                </a:effectLst>
                <a:latin typeface="Bahnschrift SemiBold" panose="020B0502040204020203" pitchFamily="34" charset="0"/>
              </a:rPr>
              <a:t>Potential Research </a:t>
            </a:r>
            <a:r>
              <a:rPr lang="en-GB" dirty="0">
                <a:ln>
                  <a:solidFill>
                    <a:sysClr val="windowText" lastClr="000000"/>
                  </a:solidFill>
                </a:ln>
                <a:solidFill>
                  <a:schemeClr val="bg1"/>
                </a:solidFill>
                <a:effectLst>
                  <a:outerShdw blurRad="38100" dist="38100" dir="2700000" algn="tl">
                    <a:srgbClr val="000000">
                      <a:alpha val="43137"/>
                    </a:srgbClr>
                  </a:outerShdw>
                </a:effectLst>
                <a:latin typeface="Bahnschrift SemiBold" panose="020B0502040204020203" pitchFamily="34" charset="0"/>
              </a:rPr>
              <a:t>costs</a:t>
            </a:r>
            <a:endParaRPr dirty="0">
              <a:ln>
                <a:solidFill>
                  <a:sysClr val="windowText" lastClr="000000"/>
                </a:solidFill>
              </a:ln>
              <a:solidFill>
                <a:schemeClr val="bg1"/>
              </a:solidFill>
              <a:effectLst>
                <a:outerShdw blurRad="38100" dist="38100" dir="2700000" algn="tl">
                  <a:srgbClr val="000000">
                    <a:alpha val="43137"/>
                  </a:srgbClr>
                </a:outerShdw>
              </a:effectLst>
              <a:latin typeface="Bahnschrift SemiBold" panose="020B0502040204020203" pitchFamily="34" charset="0"/>
            </a:endParaRPr>
          </a:p>
        </p:txBody>
      </p:sp>
      <p:sp>
        <p:nvSpPr>
          <p:cNvPr id="61" name="Google Shape;61;p1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dirty="0">
                <a:solidFill>
                  <a:schemeClr val="tx1"/>
                </a:solidFill>
                <a:latin typeface="Bahnschrift SemiBold" panose="020B0502040204020203" pitchFamily="34" charset="0"/>
              </a:rPr>
              <a:t>Promotion</a:t>
            </a:r>
            <a:endParaRPr dirty="0">
              <a:solidFill>
                <a:schemeClr val="tx1"/>
              </a:solidFill>
              <a:latin typeface="Bahnschrift SemiBold" panose="020B0502040204020203" pitchFamily="34" charset="0"/>
            </a:endParaRPr>
          </a:p>
          <a:p>
            <a:pPr marL="457200" lvl="0" indent="-342900" algn="l" rtl="0">
              <a:spcBef>
                <a:spcPts val="0"/>
              </a:spcBef>
              <a:spcAft>
                <a:spcPts val="0"/>
              </a:spcAft>
              <a:buSzPts val="1800"/>
              <a:buChar char="●"/>
            </a:pPr>
            <a:r>
              <a:rPr lang="en-GB" dirty="0">
                <a:solidFill>
                  <a:schemeClr val="tx1"/>
                </a:solidFill>
                <a:latin typeface="Bahnschrift SemiBold" panose="020B0502040204020203" pitchFamily="34" charset="0"/>
              </a:rPr>
              <a:t>Market research </a:t>
            </a:r>
            <a:endParaRPr dirty="0">
              <a:solidFill>
                <a:schemeClr val="tx1"/>
              </a:solidFill>
              <a:latin typeface="Bahnschrift SemiBold" panose="020B0502040204020203" pitchFamily="34" charset="0"/>
            </a:endParaRPr>
          </a:p>
          <a:p>
            <a:pPr marL="457200" lvl="0" indent="-342900" algn="l" rtl="0">
              <a:spcBef>
                <a:spcPts val="0"/>
              </a:spcBef>
              <a:spcAft>
                <a:spcPts val="0"/>
              </a:spcAft>
              <a:buSzPts val="1800"/>
              <a:buChar char="●"/>
            </a:pPr>
            <a:r>
              <a:rPr lang="en-GB" dirty="0" smtClean="0">
                <a:solidFill>
                  <a:schemeClr val="tx1"/>
                </a:solidFill>
                <a:latin typeface="Bahnschrift SemiBold" panose="020B0502040204020203" pitchFamily="34" charset="0"/>
              </a:rPr>
              <a:t>Insurance and License fees, </a:t>
            </a:r>
            <a:endParaRPr dirty="0">
              <a:solidFill>
                <a:schemeClr val="tx1"/>
              </a:solidFill>
              <a:latin typeface="Bahnschrift SemiBold" panose="020B0502040204020203" pitchFamily="34" charset="0"/>
            </a:endParaRPr>
          </a:p>
          <a:p>
            <a:pPr marL="457200" lvl="0" indent="-342900" algn="l" rtl="0">
              <a:spcBef>
                <a:spcPts val="0"/>
              </a:spcBef>
              <a:spcAft>
                <a:spcPts val="0"/>
              </a:spcAft>
              <a:buSzPts val="1800"/>
              <a:buChar char="●"/>
            </a:pPr>
            <a:r>
              <a:rPr lang="en-GB" dirty="0">
                <a:solidFill>
                  <a:schemeClr val="tx1"/>
                </a:solidFill>
                <a:latin typeface="Bahnschrift SemiBold" panose="020B0502040204020203" pitchFamily="34" charset="0"/>
              </a:rPr>
              <a:t>Technological Expenses</a:t>
            </a:r>
            <a:endParaRPr dirty="0">
              <a:solidFill>
                <a:schemeClr val="tx1"/>
              </a:solidFill>
              <a:latin typeface="Bahnschrift SemiBold" panose="020B0502040204020203" pitchFamily="34" charset="0"/>
            </a:endParaRPr>
          </a:p>
          <a:p>
            <a:pPr marL="457200" lvl="0" indent="-342900" algn="l" rtl="0">
              <a:spcBef>
                <a:spcPts val="0"/>
              </a:spcBef>
              <a:spcAft>
                <a:spcPts val="0"/>
              </a:spcAft>
              <a:buSzPts val="1800"/>
              <a:buChar char="●"/>
            </a:pPr>
            <a:r>
              <a:rPr lang="en-GB" dirty="0">
                <a:solidFill>
                  <a:schemeClr val="tx1"/>
                </a:solidFill>
                <a:latin typeface="Bahnschrift SemiBold" panose="020B0502040204020203" pitchFamily="34" charset="0"/>
              </a:rPr>
              <a:t>Loans/Investors</a:t>
            </a:r>
            <a:endParaRPr dirty="0">
              <a:solidFill>
                <a:schemeClr val="tx1"/>
              </a:solidFill>
              <a:latin typeface="Bahnschrift SemiBold" panose="020B0502040204020203"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solidFill>
            <a:srgbClr val="C00000"/>
          </a:solidFill>
        </p:spPr>
        <p:txBody>
          <a:bodyPr>
            <a:normAutofit fontScale="90000"/>
          </a:bodyPr>
          <a:lstStyle/>
          <a:p>
            <a:r>
              <a:rPr lang="en-GB" dirty="0" smtClean="0">
                <a:ln>
                  <a:solidFill>
                    <a:sysClr val="windowText" lastClr="000000"/>
                  </a:solidFill>
                </a:ln>
                <a:solidFill>
                  <a:schemeClr val="bg1"/>
                </a:solidFill>
                <a:latin typeface="Bahnschrift SemiBold" panose="020B0502040204020203" pitchFamily="34" charset="0"/>
              </a:rPr>
              <a:t>Company Registration</a:t>
            </a:r>
            <a:endParaRPr lang="en-GB" dirty="0">
              <a:ln>
                <a:solidFill>
                  <a:sysClr val="windowText" lastClr="000000"/>
                </a:solidFill>
              </a:ln>
              <a:solidFill>
                <a:schemeClr val="bg1"/>
              </a:solidFill>
              <a:latin typeface="Bahnschrift SemiBold" panose="020B0502040204020203" pitchFamily="34" charset="0"/>
            </a:endParaRPr>
          </a:p>
        </p:txBody>
      </p:sp>
      <p:sp>
        <p:nvSpPr>
          <p:cNvPr id="5" name="Text Placeholder 4"/>
          <p:cNvSpPr>
            <a:spLocks noGrp="1"/>
          </p:cNvSpPr>
          <p:nvPr>
            <p:ph type="body" idx="1"/>
          </p:nvPr>
        </p:nvSpPr>
        <p:spPr>
          <a:xfrm>
            <a:off x="311700" y="1152475"/>
            <a:ext cx="4126188" cy="3416400"/>
          </a:xfrm>
        </p:spPr>
        <p:txBody>
          <a:bodyPr/>
          <a:lstStyle/>
          <a:p>
            <a:pPr marL="285750" indent="-285750"/>
            <a:r>
              <a:rPr lang="en-GB" dirty="0">
                <a:solidFill>
                  <a:schemeClr val="tx1"/>
                </a:solidFill>
                <a:latin typeface="Bahnschrift SemiBold" panose="020B0502040204020203" pitchFamily="34" charset="0"/>
              </a:rPr>
              <a:t>Where’s my Local? </a:t>
            </a:r>
            <a:r>
              <a:rPr lang="en-GB" dirty="0" smtClean="0">
                <a:solidFill>
                  <a:schemeClr val="tx1"/>
                </a:solidFill>
                <a:latin typeface="Bahnschrift SemiBold" panose="020B0502040204020203" pitchFamily="34" charset="0"/>
              </a:rPr>
              <a:t>Has </a:t>
            </a:r>
            <a:r>
              <a:rPr lang="en-GB" dirty="0">
                <a:solidFill>
                  <a:schemeClr val="tx1"/>
                </a:solidFill>
                <a:latin typeface="Bahnschrift SemiBold" panose="020B0502040204020203" pitchFamily="34" charset="0"/>
              </a:rPr>
              <a:t>been </a:t>
            </a:r>
            <a:r>
              <a:rPr lang="en-GB" dirty="0" smtClean="0">
                <a:solidFill>
                  <a:schemeClr val="tx1"/>
                </a:solidFill>
                <a:latin typeface="Bahnschrift SemiBold" panose="020B0502040204020203" pitchFamily="34" charset="0"/>
              </a:rPr>
              <a:t>Registered </a:t>
            </a:r>
            <a:r>
              <a:rPr lang="en-GB" dirty="0">
                <a:solidFill>
                  <a:schemeClr val="tx1"/>
                </a:solidFill>
                <a:latin typeface="Bahnschrift SemiBold" panose="020B0502040204020203" pitchFamily="34" charset="0"/>
              </a:rPr>
              <a:t>with Companies House under </a:t>
            </a:r>
            <a:r>
              <a:rPr lang="en-GB" dirty="0" err="1">
                <a:solidFill>
                  <a:schemeClr val="tx1"/>
                </a:solidFill>
                <a:latin typeface="Bahnschrift SemiBold" panose="020B0502040204020203" pitchFamily="34" charset="0"/>
              </a:rPr>
              <a:t>Reg</a:t>
            </a:r>
            <a:r>
              <a:rPr lang="en-GB" dirty="0">
                <a:solidFill>
                  <a:schemeClr val="tx1"/>
                </a:solidFill>
                <a:latin typeface="Bahnschrift SemiBold" panose="020B0502040204020203" pitchFamily="34" charset="0"/>
              </a:rPr>
              <a:t> No. 03212021</a:t>
            </a:r>
          </a:p>
          <a:p>
            <a:pPr marL="285750" indent="-285750"/>
            <a:r>
              <a:rPr lang="en-GB" dirty="0">
                <a:solidFill>
                  <a:schemeClr val="tx1"/>
                </a:solidFill>
                <a:latin typeface="Bahnschrift SemiBold" panose="020B0502040204020203" pitchFamily="34" charset="0"/>
              </a:rPr>
              <a:t>The company full name is Where’s my Local (UK) Limited T/A Where’s my Local.</a:t>
            </a:r>
          </a:p>
          <a:p>
            <a:pPr marL="285750" indent="-285750"/>
            <a:endParaRPr lang="en-GB" dirty="0">
              <a:solidFill>
                <a:schemeClr val="tx1"/>
              </a:solidFill>
              <a:latin typeface="Bahnschrift SemiBold" panose="020B0502040204020203" pitchFamily="34" charset="0"/>
            </a:endParaRPr>
          </a:p>
          <a:p>
            <a:pPr marL="285750" indent="-285750"/>
            <a:r>
              <a:rPr lang="en-GB" dirty="0">
                <a:solidFill>
                  <a:schemeClr val="tx1"/>
                </a:solidFill>
                <a:latin typeface="Bahnschrift SemiBold" panose="020B0502040204020203" pitchFamily="34" charset="0"/>
              </a:rPr>
              <a:t>A fee of £12 has been paid for online registration.</a:t>
            </a:r>
          </a:p>
          <a:p>
            <a:endParaRPr lang="en-GB" dirty="0"/>
          </a:p>
        </p:txBody>
      </p:sp>
      <p:pic>
        <p:nvPicPr>
          <p:cNvPr id="7" name="Picture 6" descr="Text, letter&#10;&#10;Description automatically generated">
            <a:extLst>
              <a:ext uri="{FF2B5EF4-FFF2-40B4-BE49-F238E27FC236}">
                <a16:creationId xmlns:a16="http://schemas.microsoft.com/office/drawing/2014/main" id="{E264ABA4-A6AF-466B-9BE1-D0B74E00DE30}"/>
              </a:ext>
            </a:extLst>
          </p:cNvPr>
          <p:cNvPicPr>
            <a:picLocks noChangeAspect="1"/>
          </p:cNvPicPr>
          <p:nvPr/>
        </p:nvPicPr>
        <p:blipFill>
          <a:blip r:embed="rId3"/>
          <a:stretch>
            <a:fillRect/>
          </a:stretch>
        </p:blipFill>
        <p:spPr>
          <a:xfrm>
            <a:off x="5713873" y="1152475"/>
            <a:ext cx="2829658" cy="3651173"/>
          </a:xfrm>
          <a:prstGeom prst="rect">
            <a:avLst/>
          </a:prstGeom>
          <a:effectLst/>
        </p:spPr>
      </p:pic>
    </p:spTree>
    <p:extLst>
      <p:ext uri="{BB962C8B-B14F-4D97-AF65-F5344CB8AC3E}">
        <p14:creationId xmlns:p14="http://schemas.microsoft.com/office/powerpoint/2010/main" val="1735508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xfrm>
            <a:off x="311700" y="555600"/>
            <a:ext cx="8588460" cy="602640"/>
          </a:xfrm>
          <a:prstGeom prst="rect">
            <a:avLst/>
          </a:prstGeom>
          <a:solidFill>
            <a:srgbClr val="C00000"/>
          </a:solidFill>
        </p:spPr>
        <p:txBody>
          <a:bodyPr spcFirstLastPara="1" wrap="square" lIns="91425" tIns="91425" rIns="91425" bIns="91425" anchor="t" anchorCtr="0">
            <a:noAutofit/>
          </a:bodyPr>
          <a:lstStyle/>
          <a:p>
            <a:pPr marL="0" lvl="0" indent="0" algn="l" rtl="0">
              <a:spcBef>
                <a:spcPts val="0"/>
              </a:spcBef>
              <a:spcAft>
                <a:spcPts val="0"/>
              </a:spcAft>
              <a:buNone/>
            </a:pPr>
            <a:r>
              <a:rPr lang="en-GB" dirty="0">
                <a:ln>
                  <a:solidFill>
                    <a:sysClr val="windowText" lastClr="000000"/>
                  </a:solidFill>
                </a:ln>
                <a:solidFill>
                  <a:schemeClr val="bg1"/>
                </a:solidFill>
                <a:effectLst>
                  <a:outerShdw blurRad="38100" dist="38100" dir="2700000" algn="tl">
                    <a:srgbClr val="000000">
                      <a:alpha val="43137"/>
                    </a:srgbClr>
                  </a:outerShdw>
                </a:effectLst>
                <a:latin typeface="Bahnschrift SemiBold" panose="020B0502040204020203" pitchFamily="34" charset="0"/>
              </a:rPr>
              <a:t>Where’s My Local’s Finance </a:t>
            </a:r>
            <a:r>
              <a:rPr lang="en-GB" dirty="0" smtClean="0">
                <a:ln>
                  <a:solidFill>
                    <a:sysClr val="windowText" lastClr="000000"/>
                  </a:solidFill>
                </a:ln>
                <a:solidFill>
                  <a:schemeClr val="bg1"/>
                </a:solidFill>
                <a:effectLst>
                  <a:outerShdw blurRad="38100" dist="38100" dir="2700000" algn="tl">
                    <a:srgbClr val="000000">
                      <a:alpha val="43137"/>
                    </a:srgbClr>
                  </a:outerShdw>
                </a:effectLst>
                <a:latin typeface="Bahnschrift SemiBold" panose="020B0502040204020203" pitchFamily="34" charset="0"/>
              </a:rPr>
              <a:t>Workings</a:t>
            </a:r>
            <a:endParaRPr dirty="0">
              <a:ln>
                <a:solidFill>
                  <a:sysClr val="windowText" lastClr="000000"/>
                </a:solidFill>
              </a:ln>
              <a:solidFill>
                <a:schemeClr val="bg1"/>
              </a:solidFill>
              <a:effectLst>
                <a:outerShdw blurRad="38100" dist="38100" dir="2700000" algn="tl">
                  <a:srgbClr val="000000">
                    <a:alpha val="43137"/>
                  </a:srgbClr>
                </a:outerShdw>
              </a:effectLst>
              <a:latin typeface="Bahnschrift SemiBold" panose="020B0502040204020203" pitchFamily="34" charset="0"/>
            </a:endParaRPr>
          </a:p>
        </p:txBody>
      </p:sp>
      <p:sp>
        <p:nvSpPr>
          <p:cNvPr id="2" name="Text Placeholder 1"/>
          <p:cNvSpPr>
            <a:spLocks noGrp="1"/>
          </p:cNvSpPr>
          <p:nvPr>
            <p:ph type="body" idx="1"/>
          </p:nvPr>
        </p:nvSpPr>
        <p:spPr>
          <a:xfrm>
            <a:off x="311700" y="1389600"/>
            <a:ext cx="2808000" cy="3548160"/>
          </a:xfrm>
        </p:spPr>
        <p:txBody>
          <a:bodyPr>
            <a:noAutofit/>
          </a:bodyPr>
          <a:lstStyle/>
          <a:p>
            <a:r>
              <a:rPr lang="en-GB" sz="1800" dirty="0" smtClean="0">
                <a:solidFill>
                  <a:schemeClr val="tx1"/>
                </a:solidFill>
                <a:latin typeface="Bahnschrift SemiBold" panose="020B0502040204020203" pitchFamily="34" charset="0"/>
              </a:rPr>
              <a:t>Orange = the lowest typical amount an app would cost</a:t>
            </a:r>
          </a:p>
          <a:p>
            <a:r>
              <a:rPr lang="en-GB" sz="1800" dirty="0" smtClean="0">
                <a:solidFill>
                  <a:schemeClr val="tx1"/>
                </a:solidFill>
                <a:latin typeface="Bahnschrift SemiBold" panose="020B0502040204020203" pitchFamily="34" charset="0"/>
              </a:rPr>
              <a:t>Green = a mid tier sized app with the middle ground for the cost </a:t>
            </a:r>
          </a:p>
          <a:p>
            <a:r>
              <a:rPr lang="en-GB" sz="1800" dirty="0" smtClean="0">
                <a:solidFill>
                  <a:schemeClr val="tx1"/>
                </a:solidFill>
                <a:latin typeface="Bahnschrift SemiBold" panose="020B0502040204020203" pitchFamily="34" charset="0"/>
              </a:rPr>
              <a:t>Blue = a large app with the largest funds and the most time spent on it </a:t>
            </a:r>
            <a:endParaRPr lang="en-GB" sz="1800" dirty="0">
              <a:solidFill>
                <a:schemeClr val="tx1"/>
              </a:solidFill>
              <a:latin typeface="Bahnschrift SemiBold" panose="020B0502040204020203" pitchFamily="34" charset="0"/>
            </a:endParaRPr>
          </a:p>
        </p:txBody>
      </p:sp>
      <p:pic>
        <p:nvPicPr>
          <p:cNvPr id="4" name="Picture 3"/>
          <p:cNvPicPr>
            <a:picLocks noChangeAspect="1"/>
          </p:cNvPicPr>
          <p:nvPr/>
        </p:nvPicPr>
        <p:blipFill>
          <a:blip r:embed="rId3"/>
          <a:stretch>
            <a:fillRect/>
          </a:stretch>
        </p:blipFill>
        <p:spPr>
          <a:xfrm>
            <a:off x="3410717" y="1389600"/>
            <a:ext cx="5672827" cy="1084278"/>
          </a:xfrm>
          <a:prstGeom prst="rect">
            <a:avLst/>
          </a:prstGeom>
        </p:spPr>
      </p:pic>
      <p:pic>
        <p:nvPicPr>
          <p:cNvPr id="5" name="Picture 4"/>
          <p:cNvPicPr>
            <a:picLocks noChangeAspect="1"/>
          </p:cNvPicPr>
          <p:nvPr/>
        </p:nvPicPr>
        <p:blipFill>
          <a:blip r:embed="rId4"/>
          <a:stretch>
            <a:fillRect/>
          </a:stretch>
        </p:blipFill>
        <p:spPr>
          <a:xfrm>
            <a:off x="3410717" y="2473878"/>
            <a:ext cx="5691490" cy="987239"/>
          </a:xfrm>
          <a:prstGeom prst="rect">
            <a:avLst/>
          </a:prstGeom>
        </p:spPr>
      </p:pic>
      <p:pic>
        <p:nvPicPr>
          <p:cNvPr id="6" name="Picture 5"/>
          <p:cNvPicPr>
            <a:picLocks noChangeAspect="1"/>
          </p:cNvPicPr>
          <p:nvPr/>
        </p:nvPicPr>
        <p:blipFill>
          <a:blip r:embed="rId5"/>
          <a:stretch>
            <a:fillRect/>
          </a:stretch>
        </p:blipFill>
        <p:spPr>
          <a:xfrm>
            <a:off x="3410717" y="3461117"/>
            <a:ext cx="5672827" cy="968242"/>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00" y="499770"/>
            <a:ext cx="8401550" cy="755700"/>
          </a:xfrm>
          <a:solidFill>
            <a:srgbClr val="C00000"/>
          </a:solidFill>
        </p:spPr>
        <p:txBody>
          <a:bodyPr>
            <a:normAutofit/>
          </a:bodyPr>
          <a:lstStyle/>
          <a:p>
            <a:r>
              <a:rPr lang="en-GB" dirty="0">
                <a:ln>
                  <a:solidFill>
                    <a:sysClr val="windowText" lastClr="000000"/>
                  </a:solidFill>
                </a:ln>
                <a:solidFill>
                  <a:schemeClr val="bg1"/>
                </a:solidFill>
                <a:effectLst>
                  <a:outerShdw blurRad="38100" dist="38100" dir="2700000" algn="tl">
                    <a:srgbClr val="000000">
                      <a:alpha val="43137"/>
                    </a:srgbClr>
                  </a:outerShdw>
                </a:effectLst>
                <a:latin typeface="Bahnschrift SemiBold" panose="020B0502040204020203" pitchFamily="34" charset="0"/>
              </a:rPr>
              <a:t>Where’s My Local’s Finance </a:t>
            </a:r>
            <a:r>
              <a:rPr lang="en-GB" dirty="0" smtClean="0">
                <a:ln>
                  <a:solidFill>
                    <a:sysClr val="windowText" lastClr="000000"/>
                  </a:solidFill>
                </a:ln>
                <a:solidFill>
                  <a:schemeClr val="bg1"/>
                </a:solidFill>
                <a:effectLst>
                  <a:outerShdw blurRad="38100" dist="38100" dir="2700000" algn="tl">
                    <a:srgbClr val="000000">
                      <a:alpha val="43137"/>
                    </a:srgbClr>
                  </a:outerShdw>
                </a:effectLst>
                <a:latin typeface="Bahnschrift SemiBold" panose="020B0502040204020203" pitchFamily="34" charset="0"/>
              </a:rPr>
              <a:t>Workings – Continued </a:t>
            </a:r>
            <a:endParaRPr lang="en-GB" dirty="0">
              <a:ln>
                <a:solidFill>
                  <a:sysClr val="windowText" lastClr="000000"/>
                </a:solidFill>
              </a:ln>
              <a:solidFill>
                <a:schemeClr val="bg1"/>
              </a:solidFill>
            </a:endParaRPr>
          </a:p>
        </p:txBody>
      </p:sp>
      <p:sp>
        <p:nvSpPr>
          <p:cNvPr id="3" name="Text Placeholder 2"/>
          <p:cNvSpPr>
            <a:spLocks noGrp="1"/>
          </p:cNvSpPr>
          <p:nvPr>
            <p:ph type="body" idx="1"/>
          </p:nvPr>
        </p:nvSpPr>
        <p:spPr>
          <a:xfrm>
            <a:off x="311700" y="1389600"/>
            <a:ext cx="4304290" cy="3179400"/>
          </a:xfrm>
        </p:spPr>
        <p:txBody>
          <a:bodyPr>
            <a:noAutofit/>
          </a:bodyPr>
          <a:lstStyle/>
          <a:p>
            <a:r>
              <a:rPr lang="en-GB" sz="1800" dirty="0">
                <a:solidFill>
                  <a:schemeClr val="tx1"/>
                </a:solidFill>
                <a:latin typeface="Bahnschrift SemiBold" panose="020B0502040204020203" pitchFamily="34" charset="0"/>
              </a:rPr>
              <a:t>Orange = the lowest typical amount </a:t>
            </a:r>
            <a:r>
              <a:rPr lang="en-GB" sz="1800" dirty="0" smtClean="0">
                <a:solidFill>
                  <a:schemeClr val="tx1"/>
                </a:solidFill>
                <a:latin typeface="Bahnschrift SemiBold" panose="020B0502040204020203" pitchFamily="34" charset="0"/>
              </a:rPr>
              <a:t>of time the app would take to make and to hire the company</a:t>
            </a:r>
            <a:endParaRPr lang="en-GB" sz="1800" dirty="0">
              <a:solidFill>
                <a:schemeClr val="tx1"/>
              </a:solidFill>
              <a:latin typeface="Bahnschrift SemiBold" panose="020B0502040204020203" pitchFamily="34" charset="0"/>
            </a:endParaRPr>
          </a:p>
          <a:p>
            <a:r>
              <a:rPr lang="en-GB" sz="1800" dirty="0">
                <a:solidFill>
                  <a:schemeClr val="tx1"/>
                </a:solidFill>
                <a:latin typeface="Bahnschrift SemiBold" panose="020B0502040204020203" pitchFamily="34" charset="0"/>
              </a:rPr>
              <a:t>Green = </a:t>
            </a:r>
            <a:r>
              <a:rPr lang="en-GB" sz="1800" dirty="0" smtClean="0">
                <a:solidFill>
                  <a:schemeClr val="tx1"/>
                </a:solidFill>
                <a:latin typeface="Bahnschrift SemiBold" panose="020B0502040204020203" pitchFamily="34" charset="0"/>
              </a:rPr>
              <a:t>the medium sized app would take to make and the costs it would be to hire a company </a:t>
            </a:r>
            <a:endParaRPr lang="en-GB" sz="1800" dirty="0">
              <a:solidFill>
                <a:schemeClr val="tx1"/>
              </a:solidFill>
              <a:latin typeface="Bahnschrift SemiBold" panose="020B0502040204020203" pitchFamily="34" charset="0"/>
            </a:endParaRPr>
          </a:p>
          <a:p>
            <a:r>
              <a:rPr lang="en-GB" sz="1800" dirty="0" smtClean="0">
                <a:solidFill>
                  <a:schemeClr val="tx1"/>
                </a:solidFill>
                <a:latin typeface="Bahnschrift SemiBold" panose="020B0502040204020203" pitchFamily="34" charset="0"/>
              </a:rPr>
              <a:t>Blue = Longest time to make the app and how much it would cost to hire a company to make the app </a:t>
            </a:r>
            <a:endParaRPr lang="en-GB" sz="1800" dirty="0">
              <a:solidFill>
                <a:schemeClr val="tx1"/>
              </a:solidFill>
              <a:latin typeface="Bahnschrift SemiBold" panose="020B0502040204020203" pitchFamily="34" charset="0"/>
            </a:endParaRPr>
          </a:p>
        </p:txBody>
      </p:sp>
      <p:pic>
        <p:nvPicPr>
          <p:cNvPr id="5" name="Picture 4"/>
          <p:cNvPicPr>
            <a:picLocks noChangeAspect="1"/>
          </p:cNvPicPr>
          <p:nvPr/>
        </p:nvPicPr>
        <p:blipFill>
          <a:blip r:embed="rId3"/>
          <a:stretch>
            <a:fillRect/>
          </a:stretch>
        </p:blipFill>
        <p:spPr>
          <a:xfrm>
            <a:off x="4627893" y="2363074"/>
            <a:ext cx="4251611" cy="976771"/>
          </a:xfrm>
          <a:prstGeom prst="rect">
            <a:avLst/>
          </a:prstGeom>
        </p:spPr>
      </p:pic>
      <p:pic>
        <p:nvPicPr>
          <p:cNvPr id="6" name="Picture 5"/>
          <p:cNvPicPr>
            <a:picLocks noChangeAspect="1"/>
          </p:cNvPicPr>
          <p:nvPr/>
        </p:nvPicPr>
        <p:blipFill rotWithShape="1">
          <a:blip r:embed="rId4"/>
          <a:srcRect r="12797"/>
          <a:stretch/>
        </p:blipFill>
        <p:spPr>
          <a:xfrm>
            <a:off x="4621942" y="3339845"/>
            <a:ext cx="4257562" cy="1254466"/>
          </a:xfrm>
          <a:prstGeom prst="rect">
            <a:avLst/>
          </a:prstGeom>
        </p:spPr>
      </p:pic>
      <p:pic>
        <p:nvPicPr>
          <p:cNvPr id="7" name="Picture 6"/>
          <p:cNvPicPr>
            <a:picLocks noChangeAspect="1"/>
          </p:cNvPicPr>
          <p:nvPr/>
        </p:nvPicPr>
        <p:blipFill>
          <a:blip r:embed="rId5"/>
          <a:stretch>
            <a:fillRect/>
          </a:stretch>
        </p:blipFill>
        <p:spPr>
          <a:xfrm>
            <a:off x="4615991" y="1359632"/>
            <a:ext cx="4263514" cy="1003442"/>
          </a:xfrm>
          <a:prstGeom prst="rect">
            <a:avLst/>
          </a:prstGeom>
        </p:spPr>
      </p:pic>
    </p:spTree>
    <p:extLst>
      <p:ext uri="{BB962C8B-B14F-4D97-AF65-F5344CB8AC3E}">
        <p14:creationId xmlns:p14="http://schemas.microsoft.com/office/powerpoint/2010/main" val="41716402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00" y="555600"/>
            <a:ext cx="8741162" cy="755700"/>
          </a:xfrm>
          <a:solidFill>
            <a:srgbClr val="C00000"/>
          </a:solidFill>
        </p:spPr>
        <p:txBody>
          <a:bodyPr>
            <a:normAutofit/>
          </a:bodyPr>
          <a:lstStyle/>
          <a:p>
            <a:r>
              <a:rPr lang="en-GB" dirty="0" smtClean="0">
                <a:ln>
                  <a:solidFill>
                    <a:sysClr val="windowText" lastClr="000000"/>
                  </a:solidFill>
                </a:ln>
                <a:solidFill>
                  <a:schemeClr val="bg1"/>
                </a:solidFill>
                <a:latin typeface="Bahnschrift SemiBold" panose="020B0502040204020203" pitchFamily="34" charset="0"/>
              </a:rPr>
              <a:t>Where’s </a:t>
            </a:r>
            <a:r>
              <a:rPr lang="en-GB" dirty="0">
                <a:ln>
                  <a:solidFill>
                    <a:sysClr val="windowText" lastClr="000000"/>
                  </a:solidFill>
                </a:ln>
                <a:solidFill>
                  <a:schemeClr val="bg1"/>
                </a:solidFill>
                <a:latin typeface="Bahnschrift SemiBold" panose="020B0502040204020203" pitchFamily="34" charset="0"/>
              </a:rPr>
              <a:t>M</a:t>
            </a:r>
            <a:r>
              <a:rPr lang="en-GB" dirty="0" smtClean="0">
                <a:ln>
                  <a:solidFill>
                    <a:sysClr val="windowText" lastClr="000000"/>
                  </a:solidFill>
                </a:ln>
                <a:solidFill>
                  <a:schemeClr val="bg1"/>
                </a:solidFill>
                <a:latin typeface="Bahnschrift SemiBold" panose="020B0502040204020203" pitchFamily="34" charset="0"/>
              </a:rPr>
              <a:t>y Local’s Finance decision </a:t>
            </a:r>
            <a:endParaRPr lang="en-GB" dirty="0">
              <a:ln>
                <a:solidFill>
                  <a:sysClr val="windowText" lastClr="000000"/>
                </a:solidFill>
              </a:ln>
              <a:solidFill>
                <a:schemeClr val="bg1"/>
              </a:solidFill>
              <a:latin typeface="Bahnschrift SemiBold" panose="020B0502040204020203" pitchFamily="34" charset="0"/>
            </a:endParaRPr>
          </a:p>
        </p:txBody>
      </p:sp>
      <p:sp>
        <p:nvSpPr>
          <p:cNvPr id="3" name="Text Placeholder 2"/>
          <p:cNvSpPr>
            <a:spLocks noGrp="1"/>
          </p:cNvSpPr>
          <p:nvPr>
            <p:ph type="body" idx="1"/>
          </p:nvPr>
        </p:nvSpPr>
        <p:spPr/>
        <p:txBody>
          <a:bodyPr>
            <a:normAutofit/>
          </a:bodyPr>
          <a:lstStyle/>
          <a:p>
            <a:r>
              <a:rPr lang="en-GB" sz="1800" dirty="0" smtClean="0">
                <a:solidFill>
                  <a:schemeClr val="tx1"/>
                </a:solidFill>
                <a:latin typeface="Bahnschrift SemiBold" panose="020B0502040204020203" pitchFamily="34" charset="0"/>
              </a:rPr>
              <a:t>Our app is similar a full product app.</a:t>
            </a:r>
          </a:p>
          <a:p>
            <a:r>
              <a:rPr lang="en-GB" sz="1800" dirty="0" smtClean="0">
                <a:solidFill>
                  <a:schemeClr val="tx1"/>
                </a:solidFill>
                <a:latin typeface="Bahnschrift SemiBold" panose="020B0502040204020203" pitchFamily="34" charset="0"/>
              </a:rPr>
              <a:t>I think it will cost around £250,165 </a:t>
            </a:r>
          </a:p>
          <a:p>
            <a:r>
              <a:rPr lang="en-GB" sz="1800" dirty="0" smtClean="0">
                <a:solidFill>
                  <a:schemeClr val="tx1"/>
                </a:solidFill>
                <a:latin typeface="Bahnschrift SemiBold" panose="020B0502040204020203" pitchFamily="34" charset="0"/>
              </a:rPr>
              <a:t>I decided to go for the design team and the promotion team costs as the mid tier app </a:t>
            </a:r>
            <a:endParaRPr lang="en-GB" sz="1800" dirty="0">
              <a:solidFill>
                <a:schemeClr val="tx1"/>
              </a:solidFill>
              <a:latin typeface="Bahnschrift SemiBold" panose="020B0502040204020203" pitchFamily="34" charset="0"/>
            </a:endParaRPr>
          </a:p>
        </p:txBody>
      </p:sp>
      <p:pic>
        <p:nvPicPr>
          <p:cNvPr id="4" name="Picture 3"/>
          <p:cNvPicPr>
            <a:picLocks noChangeAspect="1"/>
          </p:cNvPicPr>
          <p:nvPr/>
        </p:nvPicPr>
        <p:blipFill>
          <a:blip r:embed="rId3"/>
          <a:stretch>
            <a:fillRect/>
          </a:stretch>
        </p:blipFill>
        <p:spPr>
          <a:xfrm>
            <a:off x="3309573" y="1743457"/>
            <a:ext cx="5743289" cy="1749824"/>
          </a:xfrm>
          <a:prstGeom prst="rect">
            <a:avLst/>
          </a:prstGeom>
        </p:spPr>
      </p:pic>
    </p:spTree>
    <p:extLst>
      <p:ext uri="{BB962C8B-B14F-4D97-AF65-F5344CB8AC3E}">
        <p14:creationId xmlns:p14="http://schemas.microsoft.com/office/powerpoint/2010/main" val="10247642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normAutofit fontScale="90000"/>
          </a:bodyPr>
          <a:lstStyle/>
          <a:p>
            <a:r>
              <a:rPr lang="en-GB" dirty="0" smtClean="0">
                <a:ln>
                  <a:solidFill>
                    <a:sysClr val="windowText" lastClr="000000"/>
                  </a:solidFill>
                </a:ln>
                <a:solidFill>
                  <a:schemeClr val="bg1"/>
                </a:solidFill>
                <a:latin typeface="Bahnschrift SemiBold" panose="020B0502040204020203" pitchFamily="34" charset="0"/>
              </a:rPr>
              <a:t>Potential Start up funds </a:t>
            </a:r>
            <a:endParaRPr lang="en-GB" dirty="0">
              <a:ln>
                <a:solidFill>
                  <a:sysClr val="windowText" lastClr="000000"/>
                </a:solidFill>
              </a:ln>
              <a:solidFill>
                <a:schemeClr val="bg1"/>
              </a:solidFill>
              <a:latin typeface="Bahnschrift SemiBold" panose="020B0502040204020203" pitchFamily="34" charset="0"/>
            </a:endParaRPr>
          </a:p>
        </p:txBody>
      </p:sp>
      <p:sp>
        <p:nvSpPr>
          <p:cNvPr id="3" name="Text Placeholder 2"/>
          <p:cNvSpPr>
            <a:spLocks noGrp="1"/>
          </p:cNvSpPr>
          <p:nvPr>
            <p:ph type="body" idx="1"/>
          </p:nvPr>
        </p:nvSpPr>
        <p:spPr>
          <a:xfrm>
            <a:off x="311700" y="1152475"/>
            <a:ext cx="8520600" cy="3416400"/>
          </a:xfrm>
        </p:spPr>
        <p:txBody>
          <a:bodyPr/>
          <a:lstStyle/>
          <a:p>
            <a:r>
              <a:rPr lang="en-GB" dirty="0" smtClean="0">
                <a:solidFill>
                  <a:schemeClr val="tx1"/>
                </a:solidFill>
                <a:latin typeface="Bahnschrift SemiBold" panose="020B0502040204020203" pitchFamily="34" charset="0"/>
              </a:rPr>
              <a:t>Crowdfunding </a:t>
            </a:r>
          </a:p>
          <a:p>
            <a:pPr lvl="1"/>
            <a:r>
              <a:rPr lang="en-GB" dirty="0" smtClean="0">
                <a:solidFill>
                  <a:schemeClr val="tx1"/>
                </a:solidFill>
                <a:latin typeface="Bahnschrift SemiBold" panose="020B0502040204020203" pitchFamily="34" charset="0"/>
              </a:rPr>
              <a:t>Kickstarter</a:t>
            </a:r>
          </a:p>
          <a:p>
            <a:pPr lvl="1"/>
            <a:r>
              <a:rPr lang="en-GB" dirty="0" smtClean="0">
                <a:solidFill>
                  <a:schemeClr val="tx1"/>
                </a:solidFill>
                <a:latin typeface="Bahnschrift SemiBold" panose="020B0502040204020203" pitchFamily="34" charset="0"/>
              </a:rPr>
              <a:t>Patreon </a:t>
            </a:r>
          </a:p>
          <a:p>
            <a:r>
              <a:rPr lang="en-GB" dirty="0" smtClean="0">
                <a:solidFill>
                  <a:schemeClr val="tx1"/>
                </a:solidFill>
                <a:latin typeface="Bahnschrift SemiBold" panose="020B0502040204020203" pitchFamily="34" charset="0"/>
              </a:rPr>
              <a:t>Using the governments start up loan scheme </a:t>
            </a:r>
          </a:p>
          <a:p>
            <a:r>
              <a:rPr lang="en-GB" dirty="0" smtClean="0">
                <a:solidFill>
                  <a:schemeClr val="tx1"/>
                </a:solidFill>
                <a:latin typeface="Bahnschrift SemiBold" panose="020B0502040204020203" pitchFamily="34" charset="0"/>
              </a:rPr>
              <a:t>Peer – peer  business loans</a:t>
            </a:r>
          </a:p>
          <a:p>
            <a:r>
              <a:rPr lang="en-GB" dirty="0" smtClean="0">
                <a:solidFill>
                  <a:schemeClr val="tx1"/>
                </a:solidFill>
                <a:latin typeface="Bahnschrift SemiBold" panose="020B0502040204020203" pitchFamily="34" charset="0"/>
              </a:rPr>
              <a:t>Angel investors  [1]</a:t>
            </a:r>
          </a:p>
          <a:p>
            <a:pPr lvl="1"/>
            <a:r>
              <a:rPr lang="en-GB" dirty="0">
                <a:solidFill>
                  <a:schemeClr val="tx1"/>
                </a:solidFill>
                <a:latin typeface="Bahnschrift SemiBold" panose="020B0502040204020203" pitchFamily="34" charset="0"/>
              </a:rPr>
              <a:t>Angel Academe</a:t>
            </a:r>
            <a:endParaRPr lang="en-GB" dirty="0" smtClean="0">
              <a:solidFill>
                <a:schemeClr val="tx1"/>
              </a:solidFill>
              <a:latin typeface="Bahnschrift SemiBold" panose="020B0502040204020203" pitchFamily="34" charset="0"/>
            </a:endParaRPr>
          </a:p>
          <a:p>
            <a:r>
              <a:rPr lang="en-GB" dirty="0" smtClean="0">
                <a:solidFill>
                  <a:schemeClr val="tx1"/>
                </a:solidFill>
                <a:latin typeface="Bahnschrift SemiBold" panose="020B0502040204020203" pitchFamily="34" charset="0"/>
              </a:rPr>
              <a:t>Family and friends </a:t>
            </a:r>
          </a:p>
          <a:p>
            <a:r>
              <a:rPr lang="en-GB" dirty="0" smtClean="0">
                <a:solidFill>
                  <a:schemeClr val="tx1"/>
                </a:solidFill>
                <a:latin typeface="Bahnschrift SemiBold" panose="020B0502040204020203" pitchFamily="34" charset="0"/>
              </a:rPr>
              <a:t>Finding a small business grant </a:t>
            </a:r>
          </a:p>
          <a:p>
            <a:r>
              <a:rPr lang="en-GB" dirty="0" smtClean="0">
                <a:solidFill>
                  <a:schemeClr val="tx1"/>
                </a:solidFill>
                <a:latin typeface="Bahnschrift SemiBold" panose="020B0502040204020203" pitchFamily="34" charset="0"/>
              </a:rPr>
              <a:t>Venture capitalists </a:t>
            </a:r>
            <a:endParaRPr lang="en-GB" dirty="0">
              <a:solidFill>
                <a:schemeClr val="tx1"/>
              </a:solidFill>
              <a:latin typeface="Bahnschrift SemiBold" panose="020B0502040204020203" pitchFamily="34" charset="0"/>
            </a:endParaRPr>
          </a:p>
        </p:txBody>
      </p:sp>
    </p:spTree>
    <p:extLst>
      <p:ext uri="{BB962C8B-B14F-4D97-AF65-F5344CB8AC3E}">
        <p14:creationId xmlns:p14="http://schemas.microsoft.com/office/powerpoint/2010/main" val="3083271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6"/>
          <p:cNvSpPr txBox="1">
            <a:spLocks noGrp="1"/>
          </p:cNvSpPr>
          <p:nvPr>
            <p:ph type="title"/>
          </p:nvPr>
        </p:nvSpPr>
        <p:spPr>
          <a:xfrm>
            <a:off x="311700" y="445025"/>
            <a:ext cx="8520600" cy="572700"/>
          </a:xfrm>
          <a:prstGeom prst="rect">
            <a:avLst/>
          </a:prstGeom>
          <a:solidFill>
            <a:srgbClr val="C00000"/>
          </a:solidFill>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dirty="0">
                <a:ln>
                  <a:solidFill>
                    <a:sysClr val="windowText" lastClr="000000"/>
                  </a:solidFill>
                </a:ln>
                <a:solidFill>
                  <a:schemeClr val="bg1"/>
                </a:solidFill>
                <a:effectLst>
                  <a:outerShdw blurRad="38100" dist="38100" dir="2700000" algn="tl">
                    <a:srgbClr val="000000">
                      <a:alpha val="43137"/>
                    </a:srgbClr>
                  </a:outerShdw>
                </a:effectLst>
                <a:latin typeface="Bahnschrift SemiBold" panose="020B0502040204020203" pitchFamily="34" charset="0"/>
              </a:rPr>
              <a:t>Bibliography</a:t>
            </a:r>
            <a:endParaRPr dirty="0">
              <a:ln>
                <a:solidFill>
                  <a:sysClr val="windowText" lastClr="000000"/>
                </a:solidFill>
              </a:ln>
              <a:solidFill>
                <a:schemeClr val="bg1"/>
              </a:solidFill>
              <a:effectLst>
                <a:outerShdw blurRad="38100" dist="38100" dir="2700000" algn="tl">
                  <a:srgbClr val="000000">
                    <a:alpha val="43137"/>
                  </a:srgbClr>
                </a:outerShdw>
              </a:effectLst>
              <a:latin typeface="Bahnschrift SemiBold" panose="020B0502040204020203" pitchFamily="34" charset="0"/>
            </a:endParaRPr>
          </a:p>
        </p:txBody>
      </p:sp>
      <p:sp>
        <p:nvSpPr>
          <p:cNvPr id="73" name="Google Shape;73;p1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spcBef>
                <a:spcPts val="1200"/>
              </a:spcBef>
              <a:spcAft>
                <a:spcPts val="1200"/>
              </a:spcAft>
              <a:buNone/>
            </a:pPr>
            <a:r>
              <a:rPr lang="en-GB" dirty="0" smtClean="0">
                <a:latin typeface="Bahnschrift SemiBold" panose="020B0502040204020203" pitchFamily="34" charset="0"/>
                <a:hlinkClick r:id="rId3"/>
              </a:rPr>
              <a:t>https</a:t>
            </a:r>
            <a:r>
              <a:rPr lang="en-GB" dirty="0">
                <a:latin typeface="Bahnschrift SemiBold" panose="020B0502040204020203" pitchFamily="34" charset="0"/>
                <a:hlinkClick r:id="rId3"/>
              </a:rPr>
              <a:t>://</a:t>
            </a:r>
            <a:r>
              <a:rPr lang="en-GB" dirty="0" smtClean="0">
                <a:latin typeface="Bahnschrift SemiBold" panose="020B0502040204020203" pitchFamily="34" charset="0"/>
                <a:hlinkClick r:id="rId3"/>
              </a:rPr>
              <a:t>mlsdev.com/blog/app-development-cost</a:t>
            </a:r>
            <a:endParaRPr lang="en-GB" dirty="0" smtClean="0">
              <a:latin typeface="Bahnschrift SemiBold" panose="020B0502040204020203" pitchFamily="34" charset="0"/>
            </a:endParaRPr>
          </a:p>
          <a:p>
            <a:pPr marL="0" lvl="0" indent="0">
              <a:spcBef>
                <a:spcPts val="1200"/>
              </a:spcBef>
              <a:spcAft>
                <a:spcPts val="1200"/>
              </a:spcAft>
              <a:buNone/>
            </a:pPr>
            <a:r>
              <a:rPr lang="en-GB" dirty="0" smtClean="0">
                <a:latin typeface="Bahnschrift SemiBold" panose="020B0502040204020203" pitchFamily="34" charset="0"/>
                <a:hlinkClick r:id="rId4"/>
              </a:rPr>
              <a:t>https</a:t>
            </a:r>
            <a:r>
              <a:rPr lang="en-GB" dirty="0">
                <a:latin typeface="Bahnschrift SemiBold" panose="020B0502040204020203" pitchFamily="34" charset="0"/>
                <a:hlinkClick r:id="rId4"/>
              </a:rPr>
              <a:t>://</a:t>
            </a:r>
            <a:r>
              <a:rPr lang="en-GB" dirty="0" smtClean="0">
                <a:latin typeface="Bahnschrift SemiBold" panose="020B0502040204020203" pitchFamily="34" charset="0"/>
                <a:hlinkClick r:id="rId4"/>
              </a:rPr>
              <a:t>www.investopedia.com/articles/pf/09/business-startup-costs.asp</a:t>
            </a:r>
            <a:r>
              <a:rPr lang="en-GB" dirty="0" smtClean="0">
                <a:latin typeface="Bahnschrift SemiBold" panose="020B0502040204020203" pitchFamily="34" charset="0"/>
              </a:rPr>
              <a:t> </a:t>
            </a:r>
          </a:p>
          <a:p>
            <a:pPr marL="0" lvl="0" indent="0">
              <a:spcBef>
                <a:spcPts val="1200"/>
              </a:spcBef>
              <a:spcAft>
                <a:spcPts val="1200"/>
              </a:spcAft>
              <a:buNone/>
            </a:pPr>
            <a:r>
              <a:rPr lang="en-GB" dirty="0">
                <a:latin typeface="Bahnschrift SemiBold" panose="020B0502040204020203" pitchFamily="34" charset="0"/>
                <a:hlinkClick r:id="rId5"/>
              </a:rPr>
              <a:t>https://</a:t>
            </a:r>
            <a:r>
              <a:rPr lang="en-GB" dirty="0" smtClean="0">
                <a:latin typeface="Bahnschrift SemiBold" panose="020B0502040204020203" pitchFamily="34" charset="0"/>
                <a:hlinkClick r:id="rId5"/>
              </a:rPr>
              <a:t>www.investopedia.com/best-startup-business-loans-5112018#best-overall-finance-factory</a:t>
            </a:r>
            <a:r>
              <a:rPr lang="en-GB" dirty="0" smtClean="0">
                <a:latin typeface="Bahnschrift SemiBold" panose="020B0502040204020203" pitchFamily="34" charset="0"/>
              </a:rPr>
              <a:t> </a:t>
            </a:r>
          </a:p>
          <a:p>
            <a:pPr marL="0" lvl="0" indent="0">
              <a:spcBef>
                <a:spcPts val="1200"/>
              </a:spcBef>
              <a:spcAft>
                <a:spcPts val="1200"/>
              </a:spcAft>
              <a:buNone/>
            </a:pPr>
            <a:r>
              <a:rPr lang="en-GB" dirty="0">
                <a:latin typeface="Bahnschrift SemiBold" panose="020B0502040204020203" pitchFamily="34" charset="0"/>
                <a:hlinkClick r:id="rId6"/>
              </a:rPr>
              <a:t>https://</a:t>
            </a:r>
            <a:r>
              <a:rPr lang="en-GB" dirty="0" smtClean="0">
                <a:latin typeface="Bahnschrift SemiBold" panose="020B0502040204020203" pitchFamily="34" charset="0"/>
                <a:hlinkClick r:id="rId6"/>
              </a:rPr>
              <a:t>www.investopedia.com/best-alternatives-to-kickstarter-5081260</a:t>
            </a:r>
            <a:r>
              <a:rPr lang="en-GB" dirty="0" smtClean="0">
                <a:latin typeface="Bahnschrift SemiBold" panose="020B0502040204020203" pitchFamily="34" charset="0"/>
              </a:rPr>
              <a:t> </a:t>
            </a:r>
          </a:p>
          <a:p>
            <a:pPr marL="0" lvl="0" indent="0">
              <a:spcBef>
                <a:spcPts val="1200"/>
              </a:spcBef>
              <a:spcAft>
                <a:spcPts val="1200"/>
              </a:spcAft>
              <a:buNone/>
            </a:pPr>
            <a:r>
              <a:rPr lang="en-GB" dirty="0">
                <a:latin typeface="Bahnschrift SemiBold" panose="020B0502040204020203" pitchFamily="34" charset="0"/>
                <a:hlinkClick r:id="rId7"/>
              </a:rPr>
              <a:t>https://www.creative.onl/how-much-does-it-cost-to-develop-an-app</a:t>
            </a:r>
            <a:r>
              <a:rPr lang="en-GB" dirty="0" smtClean="0">
                <a:latin typeface="Bahnschrift SemiBold" panose="020B0502040204020203" pitchFamily="34" charset="0"/>
                <a:hlinkClick r:id="rId7"/>
              </a:rPr>
              <a:t>/</a:t>
            </a:r>
            <a:r>
              <a:rPr lang="en-GB" dirty="0" smtClean="0">
                <a:latin typeface="Bahnschrift SemiBold" panose="020B0502040204020203" pitchFamily="34" charset="0"/>
              </a:rPr>
              <a:t> </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00" y="342899"/>
            <a:ext cx="8520600" cy="535125"/>
          </a:xfrm>
          <a:solidFill>
            <a:srgbClr val="C00000"/>
          </a:solidFill>
        </p:spPr>
        <p:txBody>
          <a:bodyPr>
            <a:normAutofit fontScale="90000"/>
          </a:bodyPr>
          <a:lstStyle/>
          <a:p>
            <a:r>
              <a:rPr lang="en-GB" dirty="0" smtClean="0">
                <a:ln>
                  <a:solidFill>
                    <a:sysClr val="windowText" lastClr="000000"/>
                  </a:solidFill>
                </a:ln>
                <a:solidFill>
                  <a:schemeClr val="bg1"/>
                </a:solidFill>
                <a:effectLst>
                  <a:outerShdw blurRad="38100" dist="38100" dir="2700000" algn="tl">
                    <a:srgbClr val="000000">
                      <a:alpha val="43137"/>
                    </a:srgbClr>
                  </a:outerShdw>
                </a:effectLst>
                <a:latin typeface="Bahnschrift SemiBold" panose="020B0502040204020203" pitchFamily="34" charset="0"/>
              </a:rPr>
              <a:t>Bibliography – Continued </a:t>
            </a:r>
            <a:endParaRPr lang="en-GB" dirty="0">
              <a:ln>
                <a:solidFill>
                  <a:sysClr val="windowText" lastClr="000000"/>
                </a:solidFill>
              </a:ln>
              <a:solidFill>
                <a:schemeClr val="bg1"/>
              </a:solidFill>
            </a:endParaRPr>
          </a:p>
        </p:txBody>
      </p:sp>
      <p:sp>
        <p:nvSpPr>
          <p:cNvPr id="3" name="Text Placeholder 2"/>
          <p:cNvSpPr>
            <a:spLocks noGrp="1"/>
          </p:cNvSpPr>
          <p:nvPr>
            <p:ph type="body" idx="1"/>
          </p:nvPr>
        </p:nvSpPr>
        <p:spPr/>
        <p:txBody>
          <a:bodyPr>
            <a:noAutofit/>
          </a:bodyPr>
          <a:lstStyle/>
          <a:p>
            <a:pPr marL="0" lvl="0" indent="0">
              <a:spcBef>
                <a:spcPts val="1200"/>
              </a:spcBef>
              <a:spcAft>
                <a:spcPts val="1200"/>
              </a:spcAft>
              <a:buNone/>
            </a:pPr>
            <a:r>
              <a:rPr lang="en-GB" dirty="0">
                <a:latin typeface="Bahnschrift SemiBold" panose="020B0502040204020203" pitchFamily="34" charset="0"/>
                <a:hlinkClick r:id="rId3"/>
              </a:rPr>
              <a:t>https://medium.com/flutter-community/how-much-does-it-cost-to-hire-a-mobile-app-developer-f0ea8b95943b</a:t>
            </a:r>
            <a:r>
              <a:rPr lang="en-GB" dirty="0">
                <a:latin typeface="Bahnschrift SemiBold" panose="020B0502040204020203" pitchFamily="34" charset="0"/>
              </a:rPr>
              <a:t> </a:t>
            </a:r>
          </a:p>
          <a:p>
            <a:pPr marL="0" lvl="0" indent="0">
              <a:spcBef>
                <a:spcPts val="1200"/>
              </a:spcBef>
              <a:spcAft>
                <a:spcPts val="1200"/>
              </a:spcAft>
              <a:buNone/>
            </a:pPr>
            <a:r>
              <a:rPr lang="en-GB" dirty="0">
                <a:latin typeface="Bahnschrift SemiBold" panose="020B0502040204020203" pitchFamily="34" charset="0"/>
                <a:hlinkClick r:id="rId4"/>
              </a:rPr>
              <a:t>https://boughtbymany.com/news/article/how-much-does-public-liability-insurance-cost/</a:t>
            </a:r>
            <a:r>
              <a:rPr lang="en-GB" dirty="0">
                <a:latin typeface="Bahnschrift SemiBold" panose="020B0502040204020203" pitchFamily="34" charset="0"/>
              </a:rPr>
              <a:t> </a:t>
            </a:r>
          </a:p>
          <a:p>
            <a:pPr marL="0" lvl="0" indent="0">
              <a:spcBef>
                <a:spcPts val="1200"/>
              </a:spcBef>
              <a:spcAft>
                <a:spcPts val="1200"/>
              </a:spcAft>
              <a:buNone/>
            </a:pPr>
            <a:r>
              <a:rPr lang="en-GB" dirty="0">
                <a:latin typeface="Bahnschrift SemiBold" panose="020B0502040204020203" pitchFamily="34" charset="0"/>
                <a:hlinkClick r:id="rId5"/>
              </a:rPr>
              <a:t>https://</a:t>
            </a:r>
            <a:r>
              <a:rPr lang="en-GB" dirty="0" smtClean="0">
                <a:latin typeface="Bahnschrift SemiBold" panose="020B0502040204020203" pitchFamily="34" charset="0"/>
                <a:hlinkClick r:id="rId5"/>
              </a:rPr>
              <a:t>blog.sagipl.com/how-much-cost-to-market-an-app</a:t>
            </a:r>
            <a:r>
              <a:rPr lang="en-GB" dirty="0">
                <a:latin typeface="Bahnschrift SemiBold" panose="020B0502040204020203" pitchFamily="34" charset="0"/>
                <a:hlinkClick r:id="rId5"/>
              </a:rPr>
              <a:t>/</a:t>
            </a:r>
            <a:r>
              <a:rPr lang="en-GB" dirty="0">
                <a:latin typeface="Bahnschrift SemiBold" panose="020B0502040204020203" pitchFamily="34" charset="0"/>
              </a:rPr>
              <a:t> </a:t>
            </a:r>
            <a:endParaRPr lang="en-GB" dirty="0" smtClean="0">
              <a:latin typeface="Bahnschrift SemiBold" panose="020B0502040204020203" pitchFamily="34" charset="0"/>
            </a:endParaRPr>
          </a:p>
          <a:p>
            <a:pPr marL="0" lvl="0" indent="0">
              <a:spcBef>
                <a:spcPts val="1200"/>
              </a:spcBef>
              <a:spcAft>
                <a:spcPts val="1200"/>
              </a:spcAft>
              <a:buNone/>
            </a:pPr>
            <a:r>
              <a:rPr lang="en-GB" dirty="0">
                <a:latin typeface="Bahnschrift SemiBold" panose="020B0502040204020203" pitchFamily="34" charset="0"/>
                <a:hlinkClick r:id="rId6"/>
              </a:rPr>
              <a:t>https://</a:t>
            </a:r>
            <a:r>
              <a:rPr lang="en-GB" dirty="0" smtClean="0">
                <a:latin typeface="Bahnschrift SemiBold" panose="020B0502040204020203" pitchFamily="34" charset="0"/>
                <a:hlinkClick r:id="rId6"/>
              </a:rPr>
              <a:t>hingemarketing.com/blog/story/cost_and_benefits_of_market_research</a:t>
            </a:r>
            <a:r>
              <a:rPr lang="en-GB" dirty="0" smtClean="0">
                <a:latin typeface="Bahnschrift SemiBold" panose="020B0502040204020203" pitchFamily="34" charset="0"/>
              </a:rPr>
              <a:t> </a:t>
            </a:r>
          </a:p>
        </p:txBody>
      </p:sp>
    </p:spTree>
    <p:extLst>
      <p:ext uri="{BB962C8B-B14F-4D97-AF65-F5344CB8AC3E}">
        <p14:creationId xmlns:p14="http://schemas.microsoft.com/office/powerpoint/2010/main" val="222663140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00" y="342899"/>
            <a:ext cx="8520600" cy="535125"/>
          </a:xfrm>
          <a:solidFill>
            <a:srgbClr val="C00000"/>
          </a:solidFill>
        </p:spPr>
        <p:txBody>
          <a:bodyPr>
            <a:normAutofit fontScale="90000"/>
          </a:bodyPr>
          <a:lstStyle/>
          <a:p>
            <a:r>
              <a:rPr lang="en-GB" dirty="0" smtClean="0">
                <a:ln>
                  <a:solidFill>
                    <a:sysClr val="windowText" lastClr="000000"/>
                  </a:solidFill>
                </a:ln>
                <a:solidFill>
                  <a:schemeClr val="bg1"/>
                </a:solidFill>
                <a:effectLst>
                  <a:outerShdw blurRad="38100" dist="38100" dir="2700000" algn="tl">
                    <a:srgbClr val="000000">
                      <a:alpha val="43137"/>
                    </a:srgbClr>
                  </a:outerShdw>
                </a:effectLst>
                <a:latin typeface="Bahnschrift SemiBold" panose="020B0502040204020203" pitchFamily="34" charset="0"/>
              </a:rPr>
              <a:t>Bibliography – Continued </a:t>
            </a:r>
            <a:endParaRPr lang="en-GB" dirty="0">
              <a:ln>
                <a:solidFill>
                  <a:sysClr val="windowText" lastClr="000000"/>
                </a:solidFill>
              </a:ln>
              <a:solidFill>
                <a:schemeClr val="bg1"/>
              </a:solidFill>
            </a:endParaRPr>
          </a:p>
        </p:txBody>
      </p:sp>
      <p:sp>
        <p:nvSpPr>
          <p:cNvPr id="3" name="Text Placeholder 2"/>
          <p:cNvSpPr>
            <a:spLocks noGrp="1"/>
          </p:cNvSpPr>
          <p:nvPr>
            <p:ph type="body" idx="1"/>
          </p:nvPr>
        </p:nvSpPr>
        <p:spPr/>
        <p:txBody>
          <a:bodyPr>
            <a:noAutofit/>
          </a:bodyPr>
          <a:lstStyle/>
          <a:p>
            <a:pPr marL="0" lvl="0" indent="0">
              <a:spcBef>
                <a:spcPts val="1200"/>
              </a:spcBef>
              <a:spcAft>
                <a:spcPts val="1200"/>
              </a:spcAft>
              <a:buNone/>
            </a:pPr>
            <a:r>
              <a:rPr lang="en-GB" dirty="0">
                <a:latin typeface="Bahnschrift SemiBold" panose="020B0502040204020203" pitchFamily="34" charset="0"/>
                <a:hlinkClick r:id="rId3"/>
              </a:rPr>
              <a:t>https://www.wework.com/ideas/professional-development/business-solutions/how-to-get-startup-funding-in-the-uk</a:t>
            </a:r>
            <a:r>
              <a:rPr lang="en-GB" dirty="0">
                <a:latin typeface="Bahnschrift SemiBold" panose="020B0502040204020203" pitchFamily="34" charset="0"/>
              </a:rPr>
              <a:t> </a:t>
            </a:r>
          </a:p>
          <a:p>
            <a:pPr marL="0" lvl="0" indent="0">
              <a:spcBef>
                <a:spcPts val="1200"/>
              </a:spcBef>
              <a:spcAft>
                <a:spcPts val="1200"/>
              </a:spcAft>
              <a:buNone/>
            </a:pPr>
            <a:r>
              <a:rPr lang="en-GB" dirty="0">
                <a:latin typeface="Bahnschrift SemiBold" panose="020B0502040204020203" pitchFamily="34" charset="0"/>
                <a:hlinkClick r:id="rId4"/>
              </a:rPr>
              <a:t>https://entrepreneurhandbook.co.uk/angel-investment-networks/</a:t>
            </a:r>
            <a:r>
              <a:rPr lang="en-GB" dirty="0">
                <a:latin typeface="Bahnschrift SemiBold" panose="020B0502040204020203" pitchFamily="34" charset="0"/>
              </a:rPr>
              <a:t> </a:t>
            </a:r>
            <a:r>
              <a:rPr lang="en-GB" dirty="0" smtClean="0">
                <a:latin typeface="Bahnschrift SemiBold" panose="020B0502040204020203" pitchFamily="34" charset="0"/>
              </a:rPr>
              <a:t> [1]</a:t>
            </a:r>
            <a:endParaRPr lang="en-GB" dirty="0">
              <a:latin typeface="Bahnschrift SemiBold" panose="020B0502040204020203" pitchFamily="34" charset="0"/>
            </a:endParaRPr>
          </a:p>
        </p:txBody>
      </p:sp>
    </p:spTree>
    <p:extLst>
      <p:ext uri="{BB962C8B-B14F-4D97-AF65-F5344CB8AC3E}">
        <p14:creationId xmlns:p14="http://schemas.microsoft.com/office/powerpoint/2010/main" val="3247104299"/>
      </p:ext>
    </p:extLst>
  </p:cSld>
  <p:clrMapOvr>
    <a:masterClrMapping/>
  </p:clrMapOvr>
  <p:timing>
    <p:tnLst>
      <p:par>
        <p:cTn id="1" dur="indefinite" restart="never" nodeType="tmRoot"/>
      </p:par>
    </p:tnLst>
  </p:timing>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414</TotalTime>
  <Words>1128</Words>
  <Application>Microsoft Office PowerPoint</Application>
  <PresentationFormat>On-screen Show (16:9)</PresentationFormat>
  <Paragraphs>67</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Bahnschrift SemiBold</vt:lpstr>
      <vt:lpstr>Simple Light</vt:lpstr>
      <vt:lpstr>Where’s My Local</vt:lpstr>
      <vt:lpstr>Potential Research costs</vt:lpstr>
      <vt:lpstr>Company Registration</vt:lpstr>
      <vt:lpstr>Where’s My Local’s Finance Workings</vt:lpstr>
      <vt:lpstr>Where’s My Local’s Finance Workings – Continued </vt:lpstr>
      <vt:lpstr>Where’s My Local’s Finance decision </vt:lpstr>
      <vt:lpstr>Potential Start up funds </vt:lpstr>
      <vt:lpstr>Bibliography</vt:lpstr>
      <vt:lpstr>Bibliography – Continued </vt:lpstr>
      <vt:lpstr>Bibliography – 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Where’s My Local</dc:title>
  <cp:lastModifiedBy>HAR18839665 (Leon Harris)</cp:lastModifiedBy>
  <cp:revision>27</cp:revision>
  <dcterms:modified xsi:type="dcterms:W3CDTF">2021-11-02T14:48:49Z</dcterms:modified>
</cp:coreProperties>
</file>