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7"/>
  </p:notesMasterIdLst>
  <p:sldIdLst>
    <p:sldId id="256" r:id="rId5"/>
    <p:sldId id="260" r:id="rId6"/>
    <p:sldId id="281" r:id="rId7"/>
    <p:sldId id="309" r:id="rId8"/>
    <p:sldId id="293" r:id="rId9"/>
    <p:sldId id="303" r:id="rId10"/>
    <p:sldId id="268" r:id="rId11"/>
    <p:sldId id="310" r:id="rId12"/>
    <p:sldId id="311" r:id="rId13"/>
    <p:sldId id="312" r:id="rId14"/>
    <p:sldId id="313" r:id="rId15"/>
    <p:sldId id="314" r:id="rId16"/>
    <p:sldId id="322" r:id="rId17"/>
    <p:sldId id="319" r:id="rId18"/>
    <p:sldId id="296" r:id="rId19"/>
    <p:sldId id="324" r:id="rId20"/>
    <p:sldId id="315" r:id="rId21"/>
    <p:sldId id="316" r:id="rId22"/>
    <p:sldId id="317" r:id="rId23"/>
    <p:sldId id="323" r:id="rId24"/>
    <p:sldId id="265" r:id="rId25"/>
    <p:sldId id="30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CFD6E5-970C-4310-8F4F-532243053CF4}" v="497" dt="2021-01-19T16:00:10.125"/>
    <p1510:client id="{2BF4AEAB-13B0-64EF-86D8-F2A176C4DB20}" v="66" dt="2021-01-05T14:34:42.230"/>
    <p1510:client id="{E1F59CEB-BAAE-8423-B0CE-43525F7E5D3F}" v="33" dt="2021-01-05T14:24:44.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S::a.murphy@uwtsd.ac.uk::9ba79fcb-d62b-4ed0-b66e-b4415e918fea" providerId="AD" clId="Web-{2BF4AEAB-13B0-64EF-86D8-F2A176C4DB20}"/>
    <pc:docChg chg="modSld">
      <pc:chgData name="Alison Murphy" userId="S::a.murphy@uwtsd.ac.uk::9ba79fcb-d62b-4ed0-b66e-b4415e918fea" providerId="AD" clId="Web-{2BF4AEAB-13B0-64EF-86D8-F2A176C4DB20}" dt="2021-01-05T14:34:42.230" v="68" actId="20577"/>
      <pc:docMkLst>
        <pc:docMk/>
      </pc:docMkLst>
      <pc:sldChg chg="addSp modSp mod modClrScheme chgLayout">
        <pc:chgData name="Alison Murphy" userId="S::a.murphy@uwtsd.ac.uk::9ba79fcb-d62b-4ed0-b66e-b4415e918fea" providerId="AD" clId="Web-{2BF4AEAB-13B0-64EF-86D8-F2A176C4DB20}" dt="2021-01-05T14:32:18.961" v="12" actId="20577"/>
        <pc:sldMkLst>
          <pc:docMk/>
          <pc:sldMk cId="0" sldId="282"/>
        </pc:sldMkLst>
        <pc:spChg chg="mod ord">
          <ac:chgData name="Alison Murphy" userId="S::a.murphy@uwtsd.ac.uk::9ba79fcb-d62b-4ed0-b66e-b4415e918fea" providerId="AD" clId="Web-{2BF4AEAB-13B0-64EF-86D8-F2A176C4DB20}" dt="2021-01-05T14:31:12.850" v="0"/>
          <ac:spMkLst>
            <pc:docMk/>
            <pc:sldMk cId="0" sldId="282"/>
            <ac:spMk id="2" creationId="{00000000-0000-0000-0000-000000000000}"/>
          </ac:spMkLst>
        </pc:spChg>
        <pc:spChg chg="mod ord">
          <ac:chgData name="Alison Murphy" userId="S::a.murphy@uwtsd.ac.uk::9ba79fcb-d62b-4ed0-b66e-b4415e918fea" providerId="AD" clId="Web-{2BF4AEAB-13B0-64EF-86D8-F2A176C4DB20}" dt="2021-01-05T14:31:39.413" v="5" actId="20577"/>
          <ac:spMkLst>
            <pc:docMk/>
            <pc:sldMk cId="0" sldId="282"/>
            <ac:spMk id="3" creationId="{00000000-0000-0000-0000-000000000000}"/>
          </ac:spMkLst>
        </pc:spChg>
        <pc:spChg chg="mod ord">
          <ac:chgData name="Alison Murphy" userId="S::a.murphy@uwtsd.ac.uk::9ba79fcb-d62b-4ed0-b66e-b4415e918fea" providerId="AD" clId="Web-{2BF4AEAB-13B0-64EF-86D8-F2A176C4DB20}" dt="2021-01-05T14:31:12.850" v="0"/>
          <ac:spMkLst>
            <pc:docMk/>
            <pc:sldMk cId="0" sldId="282"/>
            <ac:spMk id="4" creationId="{00000000-0000-0000-0000-000000000000}"/>
          </ac:spMkLst>
        </pc:spChg>
        <pc:spChg chg="add mod ord">
          <ac:chgData name="Alison Murphy" userId="S::a.murphy@uwtsd.ac.uk::9ba79fcb-d62b-4ed0-b66e-b4415e918fea" providerId="AD" clId="Web-{2BF4AEAB-13B0-64EF-86D8-F2A176C4DB20}" dt="2021-01-05T14:32:18.961" v="12" actId="20577"/>
          <ac:spMkLst>
            <pc:docMk/>
            <pc:sldMk cId="0" sldId="282"/>
            <ac:spMk id="5" creationId="{F35B60A4-7759-49D3-B05A-DF9A17298DF5}"/>
          </ac:spMkLst>
        </pc:spChg>
      </pc:sldChg>
      <pc:sldChg chg="modSp">
        <pc:chgData name="Alison Murphy" userId="S::a.murphy@uwtsd.ac.uk::9ba79fcb-d62b-4ed0-b66e-b4415e918fea" providerId="AD" clId="Web-{2BF4AEAB-13B0-64EF-86D8-F2A176C4DB20}" dt="2021-01-05T14:34:42.230" v="67" actId="20577"/>
        <pc:sldMkLst>
          <pc:docMk/>
          <pc:sldMk cId="2354816824" sldId="302"/>
        </pc:sldMkLst>
        <pc:spChg chg="mod">
          <ac:chgData name="Alison Murphy" userId="S::a.murphy@uwtsd.ac.uk::9ba79fcb-d62b-4ed0-b66e-b4415e918fea" providerId="AD" clId="Web-{2BF4AEAB-13B0-64EF-86D8-F2A176C4DB20}" dt="2021-01-05T14:34:42.230" v="67" actId="20577"/>
          <ac:spMkLst>
            <pc:docMk/>
            <pc:sldMk cId="2354816824" sldId="302"/>
            <ac:spMk id="6" creationId="{00000000-0000-0000-0000-000000000000}"/>
          </ac:spMkLst>
        </pc:spChg>
      </pc:sldChg>
      <pc:sldChg chg="addSp modSp mod modClrScheme chgLayout">
        <pc:chgData name="Alison Murphy" userId="S::a.murphy@uwtsd.ac.uk::9ba79fcb-d62b-4ed0-b66e-b4415e918fea" providerId="AD" clId="Web-{2BF4AEAB-13B0-64EF-86D8-F2A176C4DB20}" dt="2021-01-05T14:33:17.813" v="28" actId="20577"/>
        <pc:sldMkLst>
          <pc:docMk/>
          <pc:sldMk cId="2668083805" sldId="306"/>
        </pc:sldMkLst>
        <pc:spChg chg="mod ord">
          <ac:chgData name="Alison Murphy" userId="S::a.murphy@uwtsd.ac.uk::9ba79fcb-d62b-4ed0-b66e-b4415e918fea" providerId="AD" clId="Web-{2BF4AEAB-13B0-64EF-86D8-F2A176C4DB20}" dt="2021-01-05T14:32:41.743" v="13"/>
          <ac:spMkLst>
            <pc:docMk/>
            <pc:sldMk cId="2668083805" sldId="306"/>
            <ac:spMk id="2" creationId="{00000000-0000-0000-0000-000000000000}"/>
          </ac:spMkLst>
        </pc:spChg>
        <pc:spChg chg="mod ord">
          <ac:chgData name="Alison Murphy" userId="S::a.murphy@uwtsd.ac.uk::9ba79fcb-d62b-4ed0-b66e-b4415e918fea" providerId="AD" clId="Web-{2BF4AEAB-13B0-64EF-86D8-F2A176C4DB20}" dt="2021-01-05T14:32:54.712" v="19" actId="20577"/>
          <ac:spMkLst>
            <pc:docMk/>
            <pc:sldMk cId="2668083805" sldId="306"/>
            <ac:spMk id="3" creationId="{00000000-0000-0000-0000-000000000000}"/>
          </ac:spMkLst>
        </pc:spChg>
        <pc:spChg chg="mod ord">
          <ac:chgData name="Alison Murphy" userId="S::a.murphy@uwtsd.ac.uk::9ba79fcb-d62b-4ed0-b66e-b4415e918fea" providerId="AD" clId="Web-{2BF4AEAB-13B0-64EF-86D8-F2A176C4DB20}" dt="2021-01-05T14:32:41.743" v="13"/>
          <ac:spMkLst>
            <pc:docMk/>
            <pc:sldMk cId="2668083805" sldId="306"/>
            <ac:spMk id="4" creationId="{00000000-0000-0000-0000-000000000000}"/>
          </ac:spMkLst>
        </pc:spChg>
        <pc:spChg chg="add mod ord">
          <ac:chgData name="Alison Murphy" userId="S::a.murphy@uwtsd.ac.uk::9ba79fcb-d62b-4ed0-b66e-b4415e918fea" providerId="AD" clId="Web-{2BF4AEAB-13B0-64EF-86D8-F2A176C4DB20}" dt="2021-01-05T14:33:17.813" v="28" actId="20577"/>
          <ac:spMkLst>
            <pc:docMk/>
            <pc:sldMk cId="2668083805" sldId="306"/>
            <ac:spMk id="5" creationId="{708A3AC9-6285-4342-8499-DFB129CC33DB}"/>
          </ac:spMkLst>
        </pc:spChg>
      </pc:sldChg>
      <pc:sldChg chg="addSp modSp mod modClrScheme chgLayout">
        <pc:chgData name="Alison Murphy" userId="S::a.murphy@uwtsd.ac.uk::9ba79fcb-d62b-4ed0-b66e-b4415e918fea" providerId="AD" clId="Web-{2BF4AEAB-13B0-64EF-86D8-F2A176C4DB20}" dt="2021-01-05T14:34:28.839" v="53" actId="20577"/>
        <pc:sldMkLst>
          <pc:docMk/>
          <pc:sldMk cId="0" sldId="307"/>
        </pc:sldMkLst>
        <pc:spChg chg="mod ord">
          <ac:chgData name="Alison Murphy" userId="S::a.murphy@uwtsd.ac.uk::9ba79fcb-d62b-4ed0-b66e-b4415e918fea" providerId="AD" clId="Web-{2BF4AEAB-13B0-64EF-86D8-F2A176C4DB20}" dt="2021-01-05T14:33:44.400" v="37"/>
          <ac:spMkLst>
            <pc:docMk/>
            <pc:sldMk cId="0" sldId="307"/>
            <ac:spMk id="2" creationId="{00000000-0000-0000-0000-000000000000}"/>
          </ac:spMkLst>
        </pc:spChg>
        <pc:spChg chg="mod ord">
          <ac:chgData name="Alison Murphy" userId="S::a.murphy@uwtsd.ac.uk::9ba79fcb-d62b-4ed0-b66e-b4415e918fea" providerId="AD" clId="Web-{2BF4AEAB-13B0-64EF-86D8-F2A176C4DB20}" dt="2021-01-05T14:34:10.635" v="52" actId="20577"/>
          <ac:spMkLst>
            <pc:docMk/>
            <pc:sldMk cId="0" sldId="307"/>
            <ac:spMk id="3" creationId="{00000000-0000-0000-0000-000000000000}"/>
          </ac:spMkLst>
        </pc:spChg>
        <pc:spChg chg="mod ord">
          <ac:chgData name="Alison Murphy" userId="S::a.murphy@uwtsd.ac.uk::9ba79fcb-d62b-4ed0-b66e-b4415e918fea" providerId="AD" clId="Web-{2BF4AEAB-13B0-64EF-86D8-F2A176C4DB20}" dt="2021-01-05T14:33:44.400" v="37"/>
          <ac:spMkLst>
            <pc:docMk/>
            <pc:sldMk cId="0" sldId="307"/>
            <ac:spMk id="4" creationId="{00000000-0000-0000-0000-000000000000}"/>
          </ac:spMkLst>
        </pc:spChg>
        <pc:spChg chg="add mod ord">
          <ac:chgData name="Alison Murphy" userId="S::a.murphy@uwtsd.ac.uk::9ba79fcb-d62b-4ed0-b66e-b4415e918fea" providerId="AD" clId="Web-{2BF4AEAB-13B0-64EF-86D8-F2A176C4DB20}" dt="2021-01-05T14:34:28.839" v="53" actId="20577"/>
          <ac:spMkLst>
            <pc:docMk/>
            <pc:sldMk cId="0" sldId="307"/>
            <ac:spMk id="5" creationId="{65E3D686-BA6F-45A0-AB8F-EAD9DA50F0B2}"/>
          </ac:spMkLst>
        </pc:spChg>
      </pc:sldChg>
    </pc:docChg>
  </pc:docChgLst>
  <pc:docChgLst>
    <pc:chgData name="Alison Murphy" userId="S::a.murphy@uwtsd.ac.uk::9ba79fcb-d62b-4ed0-b66e-b4415e918fea" providerId="AD" clId="Web-{E1F59CEB-BAAE-8423-B0CE-43525F7E5D3F}"/>
    <pc:docChg chg="addSld modSld">
      <pc:chgData name="Alison Murphy" userId="S::a.murphy@uwtsd.ac.uk::9ba79fcb-d62b-4ed0-b66e-b4415e918fea" providerId="AD" clId="Web-{E1F59CEB-BAAE-8423-B0CE-43525F7E5D3F}" dt="2021-01-05T14:24:43.420" v="32" actId="20577"/>
      <pc:docMkLst>
        <pc:docMk/>
      </pc:docMkLst>
      <pc:sldChg chg="modSp new">
        <pc:chgData name="Alison Murphy" userId="S::a.murphy@uwtsd.ac.uk::9ba79fcb-d62b-4ed0-b66e-b4415e918fea" providerId="AD" clId="Web-{E1F59CEB-BAAE-8423-B0CE-43525F7E5D3F}" dt="2021-01-05T14:24:40.217" v="30" actId="20577"/>
        <pc:sldMkLst>
          <pc:docMk/>
          <pc:sldMk cId="3742274292" sldId="308"/>
        </pc:sldMkLst>
        <pc:spChg chg="mod">
          <ac:chgData name="Alison Murphy" userId="S::a.murphy@uwtsd.ac.uk::9ba79fcb-d62b-4ed0-b66e-b4415e918fea" providerId="AD" clId="Web-{E1F59CEB-BAAE-8423-B0CE-43525F7E5D3F}" dt="2021-01-05T14:24:40.217" v="30" actId="20577"/>
          <ac:spMkLst>
            <pc:docMk/>
            <pc:sldMk cId="3742274292" sldId="308"/>
            <ac:spMk id="2" creationId="{E5757A1F-F23E-4E84-A6CA-F4EBCA297CD3}"/>
          </ac:spMkLst>
        </pc:spChg>
        <pc:spChg chg="mod">
          <ac:chgData name="Alison Murphy" userId="S::a.murphy@uwtsd.ac.uk::9ba79fcb-d62b-4ed0-b66e-b4415e918fea" providerId="AD" clId="Web-{E1F59CEB-BAAE-8423-B0CE-43525F7E5D3F}" dt="2021-01-05T14:23:47.466" v="10" actId="20577"/>
          <ac:spMkLst>
            <pc:docMk/>
            <pc:sldMk cId="3742274292" sldId="308"/>
            <ac:spMk id="3" creationId="{CD2F4591-8F5A-4413-BFF1-1705373DB084}"/>
          </ac:spMkLst>
        </pc:spChg>
        <pc:spChg chg="mod">
          <ac:chgData name="Alison Murphy" userId="S::a.murphy@uwtsd.ac.uk::9ba79fcb-d62b-4ed0-b66e-b4415e918fea" providerId="AD" clId="Web-{E1F59CEB-BAAE-8423-B0CE-43525F7E5D3F}" dt="2021-01-05T14:23:55.060" v="11" actId="20577"/>
          <ac:spMkLst>
            <pc:docMk/>
            <pc:sldMk cId="3742274292" sldId="308"/>
            <ac:spMk id="4" creationId="{7D2B4BAC-5BFD-4D19-BD48-B343760412DF}"/>
          </ac:spMkLst>
        </pc:spChg>
      </pc:sldChg>
    </pc:docChg>
  </pc:docChgLst>
  <pc:docChgLst>
    <pc:chgData clId="Web-{1ECFD6E5-970C-4310-8F4F-532243053CF4}"/>
    <pc:docChg chg="modSld">
      <pc:chgData name="" userId="" providerId="" clId="Web-{1ECFD6E5-970C-4310-8F4F-532243053CF4}" dt="2021-01-19T16:00:10.125" v="299" actId="20577"/>
      <pc:docMkLst>
        <pc:docMk/>
      </pc:docMkLst>
      <pc:sldChg chg="modSp">
        <pc:chgData name="" userId="" providerId="" clId="Web-{1ECFD6E5-970C-4310-8F4F-532243053CF4}" dt="2021-01-19T15:59:26.952" v="292" actId="20577"/>
        <pc:sldMkLst>
          <pc:docMk/>
          <pc:sldMk cId="2780781143" sldId="265"/>
        </pc:sldMkLst>
        <pc:spChg chg="mod">
          <ac:chgData name="" userId="" providerId="" clId="Web-{1ECFD6E5-970C-4310-8F4F-532243053CF4}" dt="2021-01-19T15:59:26.952" v="292" actId="20577"/>
          <ac:spMkLst>
            <pc:docMk/>
            <pc:sldMk cId="2780781143" sldId="265"/>
            <ac:spMk id="5" creationId="{00000000-0000-0000-0000-000000000000}"/>
          </ac:spMkLst>
        </pc:spChg>
      </pc:sldChg>
      <pc:sldChg chg="modSp">
        <pc:chgData name="" userId="" providerId="" clId="Web-{1ECFD6E5-970C-4310-8F4F-532243053CF4}" dt="2021-01-19T15:38:07.383" v="130" actId="20577"/>
        <pc:sldMkLst>
          <pc:docMk/>
          <pc:sldMk cId="2985821588" sldId="268"/>
        </pc:sldMkLst>
        <pc:spChg chg="mod">
          <ac:chgData name="" userId="" providerId="" clId="Web-{1ECFD6E5-970C-4310-8F4F-532243053CF4}" dt="2021-01-19T15:38:07.383" v="130" actId="20577"/>
          <ac:spMkLst>
            <pc:docMk/>
            <pc:sldMk cId="2985821588" sldId="268"/>
            <ac:spMk id="2" creationId="{00000000-0000-0000-0000-000000000000}"/>
          </ac:spMkLst>
        </pc:spChg>
      </pc:sldChg>
      <pc:sldChg chg="modSp">
        <pc:chgData name="" userId="" providerId="" clId="Web-{1ECFD6E5-970C-4310-8F4F-532243053CF4}" dt="2021-01-19T15:28:10.576" v="5" actId="20577"/>
        <pc:sldMkLst>
          <pc:docMk/>
          <pc:sldMk cId="2442096112" sldId="281"/>
        </pc:sldMkLst>
        <pc:spChg chg="mod">
          <ac:chgData name="" userId="" providerId="" clId="Web-{1ECFD6E5-970C-4310-8F4F-532243053CF4}" dt="2021-01-19T15:28:10.576" v="5" actId="20577"/>
          <ac:spMkLst>
            <pc:docMk/>
            <pc:sldMk cId="2442096112" sldId="281"/>
            <ac:spMk id="3" creationId="{00000000-0000-0000-0000-000000000000}"/>
          </ac:spMkLst>
        </pc:spChg>
      </pc:sldChg>
      <pc:sldChg chg="modSp">
        <pc:chgData name="" userId="" providerId="" clId="Web-{1ECFD6E5-970C-4310-8F4F-532243053CF4}" dt="2021-01-19T15:45:29.844" v="199" actId="20577"/>
        <pc:sldMkLst>
          <pc:docMk/>
          <pc:sldMk cId="0" sldId="282"/>
        </pc:sldMkLst>
        <pc:spChg chg="mod">
          <ac:chgData name="" userId="" providerId="" clId="Web-{1ECFD6E5-970C-4310-8F4F-532243053CF4}" dt="2021-01-19T15:45:29.844" v="199" actId="20577"/>
          <ac:spMkLst>
            <pc:docMk/>
            <pc:sldMk cId="0" sldId="282"/>
            <ac:spMk id="2" creationId="{00000000-0000-0000-0000-000000000000}"/>
          </ac:spMkLst>
        </pc:spChg>
        <pc:spChg chg="mod">
          <ac:chgData name="" userId="" providerId="" clId="Web-{1ECFD6E5-970C-4310-8F4F-532243053CF4}" dt="2021-01-19T15:44:16.874" v="188" actId="1076"/>
          <ac:spMkLst>
            <pc:docMk/>
            <pc:sldMk cId="0" sldId="282"/>
            <ac:spMk id="3" creationId="{00000000-0000-0000-0000-000000000000}"/>
          </ac:spMkLst>
        </pc:spChg>
        <pc:spChg chg="mod">
          <ac:chgData name="" userId="" providerId="" clId="Web-{1ECFD6E5-970C-4310-8F4F-532243053CF4}" dt="2021-01-19T15:44:21.171" v="189" actId="1076"/>
          <ac:spMkLst>
            <pc:docMk/>
            <pc:sldMk cId="0" sldId="282"/>
            <ac:spMk id="5" creationId="{F35B60A4-7759-49D3-B05A-DF9A17298DF5}"/>
          </ac:spMkLst>
        </pc:spChg>
      </pc:sldChg>
      <pc:sldChg chg="modSp">
        <pc:chgData name="" userId="" providerId="" clId="Web-{1ECFD6E5-970C-4310-8F4F-532243053CF4}" dt="2021-01-19T15:28:55.639" v="8" actId="20577"/>
        <pc:sldMkLst>
          <pc:docMk/>
          <pc:sldMk cId="2208339956" sldId="283"/>
        </pc:sldMkLst>
        <pc:spChg chg="mod">
          <ac:chgData name="" userId="" providerId="" clId="Web-{1ECFD6E5-970C-4310-8F4F-532243053CF4}" dt="2021-01-19T15:28:55.639" v="8" actId="20577"/>
          <ac:spMkLst>
            <pc:docMk/>
            <pc:sldMk cId="2208339956" sldId="283"/>
            <ac:spMk id="9218" creationId="{00000000-0000-0000-0000-000000000000}"/>
          </ac:spMkLst>
        </pc:spChg>
      </pc:sldChg>
      <pc:sldChg chg="modSp">
        <pc:chgData name="" userId="" providerId="" clId="Web-{1ECFD6E5-970C-4310-8F4F-532243053CF4}" dt="2021-01-19T15:40:25.854" v="148" actId="20577"/>
        <pc:sldMkLst>
          <pc:docMk/>
          <pc:sldMk cId="4132860820" sldId="290"/>
        </pc:sldMkLst>
        <pc:spChg chg="mod">
          <ac:chgData name="" userId="" providerId="" clId="Web-{1ECFD6E5-970C-4310-8F4F-532243053CF4}" dt="2021-01-19T15:40:25.854" v="148" actId="20577"/>
          <ac:spMkLst>
            <pc:docMk/>
            <pc:sldMk cId="4132860820" sldId="290"/>
            <ac:spMk id="3" creationId="{00000000-0000-0000-0000-000000000000}"/>
          </ac:spMkLst>
        </pc:spChg>
      </pc:sldChg>
      <pc:sldChg chg="modSp">
        <pc:chgData name="" userId="" providerId="" clId="Web-{1ECFD6E5-970C-4310-8F4F-532243053CF4}" dt="2021-01-19T15:29:43.718" v="12" actId="20577"/>
        <pc:sldMkLst>
          <pc:docMk/>
          <pc:sldMk cId="2954166335" sldId="292"/>
        </pc:sldMkLst>
        <pc:spChg chg="mod">
          <ac:chgData name="" userId="" providerId="" clId="Web-{1ECFD6E5-970C-4310-8F4F-532243053CF4}" dt="2021-01-19T15:29:43.718" v="12" actId="20577"/>
          <ac:spMkLst>
            <pc:docMk/>
            <pc:sldMk cId="2954166335" sldId="292"/>
            <ac:spMk id="3" creationId="{00000000-0000-0000-0000-000000000000}"/>
          </ac:spMkLst>
        </pc:spChg>
      </pc:sldChg>
      <pc:sldChg chg="modSp">
        <pc:chgData name="" userId="" providerId="" clId="Web-{1ECFD6E5-970C-4310-8F4F-532243053CF4}" dt="2021-01-19T15:32:53.659" v="85" actId="20577"/>
        <pc:sldMkLst>
          <pc:docMk/>
          <pc:sldMk cId="214517136" sldId="293"/>
        </pc:sldMkLst>
        <pc:spChg chg="mod">
          <ac:chgData name="" userId="" providerId="" clId="Web-{1ECFD6E5-970C-4310-8F4F-532243053CF4}" dt="2021-01-19T15:32:53.659" v="85" actId="20577"/>
          <ac:spMkLst>
            <pc:docMk/>
            <pc:sldMk cId="214517136" sldId="293"/>
            <ac:spMk id="34818" creationId="{00000000-0000-0000-0000-000000000000}"/>
          </ac:spMkLst>
        </pc:spChg>
      </pc:sldChg>
      <pc:sldChg chg="modSp">
        <pc:chgData name="" userId="" providerId="" clId="Web-{1ECFD6E5-970C-4310-8F4F-532243053CF4}" dt="2021-01-19T15:57:28.622" v="276" actId="20577"/>
        <pc:sldMkLst>
          <pc:docMk/>
          <pc:sldMk cId="2535213491" sldId="299"/>
        </pc:sldMkLst>
        <pc:spChg chg="mod">
          <ac:chgData name="" userId="" providerId="" clId="Web-{1ECFD6E5-970C-4310-8F4F-532243053CF4}" dt="2021-01-19T15:57:28.622" v="276" actId="20577"/>
          <ac:spMkLst>
            <pc:docMk/>
            <pc:sldMk cId="2535213491" sldId="299"/>
            <ac:spMk id="47107" creationId="{00000000-0000-0000-0000-000000000000}"/>
          </ac:spMkLst>
        </pc:spChg>
      </pc:sldChg>
      <pc:sldChg chg="modSp">
        <pc:chgData name="" userId="" providerId="" clId="Web-{1ECFD6E5-970C-4310-8F4F-532243053CF4}" dt="2021-01-19T15:58:30.764" v="279" actId="20577"/>
        <pc:sldMkLst>
          <pc:docMk/>
          <pc:sldMk cId="396705758" sldId="301"/>
        </pc:sldMkLst>
        <pc:spChg chg="mod">
          <ac:chgData name="" userId="" providerId="" clId="Web-{1ECFD6E5-970C-4310-8F4F-532243053CF4}" dt="2021-01-19T15:58:30.764" v="279" actId="20577"/>
          <ac:spMkLst>
            <pc:docMk/>
            <pc:sldMk cId="396705758" sldId="301"/>
            <ac:spMk id="11267" creationId="{00000000-0000-0000-0000-000000000000}"/>
          </ac:spMkLst>
        </pc:spChg>
      </pc:sldChg>
      <pc:sldChg chg="modSp">
        <pc:chgData name="" userId="" providerId="" clId="Web-{1ECFD6E5-970C-4310-8F4F-532243053CF4}" dt="2021-01-19T15:59:21.327" v="289" actId="20577"/>
        <pc:sldMkLst>
          <pc:docMk/>
          <pc:sldMk cId="2354816824" sldId="302"/>
        </pc:sldMkLst>
        <pc:spChg chg="mod">
          <ac:chgData name="" userId="" providerId="" clId="Web-{1ECFD6E5-970C-4310-8F4F-532243053CF4}" dt="2021-01-19T15:59:21.327" v="289" actId="20577"/>
          <ac:spMkLst>
            <pc:docMk/>
            <pc:sldMk cId="2354816824" sldId="302"/>
            <ac:spMk id="5" creationId="{00000000-0000-0000-0000-000000000000}"/>
          </ac:spMkLst>
        </pc:spChg>
        <pc:spChg chg="mod">
          <ac:chgData name="" userId="" providerId="" clId="Web-{1ECFD6E5-970C-4310-8F4F-532243053CF4}" dt="2021-01-19T15:59:11.765" v="282" actId="20577"/>
          <ac:spMkLst>
            <pc:docMk/>
            <pc:sldMk cId="2354816824" sldId="302"/>
            <ac:spMk id="6" creationId="{00000000-0000-0000-0000-000000000000}"/>
          </ac:spMkLst>
        </pc:spChg>
      </pc:sldChg>
      <pc:sldChg chg="modSp">
        <pc:chgData name="" userId="" providerId="" clId="Web-{1ECFD6E5-970C-4310-8F4F-532243053CF4}" dt="2021-01-19T15:40:51.745" v="151" actId="20577"/>
        <pc:sldMkLst>
          <pc:docMk/>
          <pc:sldMk cId="1931594301" sldId="304"/>
        </pc:sldMkLst>
        <pc:spChg chg="mod">
          <ac:chgData name="" userId="" providerId="" clId="Web-{1ECFD6E5-970C-4310-8F4F-532243053CF4}" dt="2021-01-19T15:40:51.745" v="151" actId="20577"/>
          <ac:spMkLst>
            <pc:docMk/>
            <pc:sldMk cId="1931594301" sldId="304"/>
            <ac:spMk id="3" creationId="{00000000-0000-0000-0000-000000000000}"/>
          </ac:spMkLst>
        </pc:spChg>
      </pc:sldChg>
      <pc:sldChg chg="modSp">
        <pc:chgData name="" userId="" providerId="" clId="Web-{1ECFD6E5-970C-4310-8F4F-532243053CF4}" dt="2021-01-19T16:00:10.125" v="299" actId="20577"/>
        <pc:sldMkLst>
          <pc:docMk/>
          <pc:sldMk cId="3353653002" sldId="305"/>
        </pc:sldMkLst>
        <pc:spChg chg="mod">
          <ac:chgData name="" userId="" providerId="" clId="Web-{1ECFD6E5-970C-4310-8F4F-532243053CF4}" dt="2021-01-19T16:00:10.125" v="299" actId="20577"/>
          <ac:spMkLst>
            <pc:docMk/>
            <pc:sldMk cId="3353653002" sldId="305"/>
            <ac:spMk id="21506" creationId="{00000000-0000-0000-0000-000000000000}"/>
          </ac:spMkLst>
        </pc:spChg>
      </pc:sldChg>
      <pc:sldChg chg="addSp delSp modSp">
        <pc:chgData name="" userId="" providerId="" clId="Web-{1ECFD6E5-970C-4310-8F4F-532243053CF4}" dt="2021-01-19T15:51:22.819" v="233" actId="20577"/>
        <pc:sldMkLst>
          <pc:docMk/>
          <pc:sldMk cId="2668083805" sldId="306"/>
        </pc:sldMkLst>
        <pc:spChg chg="mod">
          <ac:chgData name="" userId="" providerId="" clId="Web-{1ECFD6E5-970C-4310-8F4F-532243053CF4}" dt="2021-01-19T15:48:01.550" v="221" actId="1076"/>
          <ac:spMkLst>
            <pc:docMk/>
            <pc:sldMk cId="2668083805" sldId="306"/>
            <ac:spMk id="2" creationId="{00000000-0000-0000-0000-000000000000}"/>
          </ac:spMkLst>
        </pc:spChg>
        <pc:spChg chg="del">
          <ac:chgData name="" userId="" providerId="" clId="Web-{1ECFD6E5-970C-4310-8F4F-532243053CF4}" dt="2021-01-19T15:47:07.580" v="211"/>
          <ac:spMkLst>
            <pc:docMk/>
            <pc:sldMk cId="2668083805" sldId="306"/>
            <ac:spMk id="4" creationId="{00000000-0000-0000-0000-000000000000}"/>
          </ac:spMkLst>
        </pc:spChg>
        <pc:spChg chg="mod">
          <ac:chgData name="" userId="" providerId="" clId="Web-{1ECFD6E5-970C-4310-8F4F-532243053CF4}" dt="2021-01-19T15:49:20.614" v="223" actId="20577"/>
          <ac:spMkLst>
            <pc:docMk/>
            <pc:sldMk cId="2668083805" sldId="306"/>
            <ac:spMk id="5" creationId="{708A3AC9-6285-4342-8499-DFB129CC33DB}"/>
          </ac:spMkLst>
        </pc:spChg>
        <pc:spChg chg="add mod">
          <ac:chgData name="" userId="" providerId="" clId="Web-{1ECFD6E5-970C-4310-8F4F-532243053CF4}" dt="2021-01-19T15:51:22.819" v="233" actId="20577"/>
          <ac:spMkLst>
            <pc:docMk/>
            <pc:sldMk cId="2668083805" sldId="306"/>
            <ac:spMk id="7" creationId="{D6E29F4A-BC3F-45D6-A9D6-66E21FE24BDE}"/>
          </ac:spMkLst>
        </pc:spChg>
      </pc:sldChg>
      <pc:sldChg chg="delSp modSp">
        <pc:chgData name="" userId="" providerId="" clId="Web-{1ECFD6E5-970C-4310-8F4F-532243053CF4}" dt="2021-01-19T15:55:14.042" v="269" actId="20577"/>
        <pc:sldMkLst>
          <pc:docMk/>
          <pc:sldMk cId="0" sldId="307"/>
        </pc:sldMkLst>
        <pc:spChg chg="mod">
          <ac:chgData name="" userId="" providerId="" clId="Web-{1ECFD6E5-970C-4310-8F4F-532243053CF4}" dt="2021-01-19T15:55:14.042" v="269" actId="20577"/>
          <ac:spMkLst>
            <pc:docMk/>
            <pc:sldMk cId="0" sldId="307"/>
            <ac:spMk id="2" creationId="{00000000-0000-0000-0000-000000000000}"/>
          </ac:spMkLst>
        </pc:spChg>
        <pc:spChg chg="mod">
          <ac:chgData name="" userId="" providerId="" clId="Web-{1ECFD6E5-970C-4310-8F4F-532243053CF4}" dt="2021-01-19T15:55:00.385" v="267" actId="20577"/>
          <ac:spMkLst>
            <pc:docMk/>
            <pc:sldMk cId="0" sldId="307"/>
            <ac:spMk id="3" creationId="{00000000-0000-0000-0000-000000000000}"/>
          </ac:spMkLst>
        </pc:spChg>
        <pc:spChg chg="del">
          <ac:chgData name="" userId="" providerId="" clId="Web-{1ECFD6E5-970C-4310-8F4F-532243053CF4}" dt="2021-01-19T15:54:28.603" v="263"/>
          <ac:spMkLst>
            <pc:docMk/>
            <pc:sldMk cId="0" sldId="307"/>
            <ac:spMk id="4" creationId="{00000000-0000-0000-0000-000000000000}"/>
          </ac:spMkLst>
        </pc:spChg>
        <pc:spChg chg="mod">
          <ac:chgData name="" userId="" providerId="" clId="Web-{1ECFD6E5-970C-4310-8F4F-532243053CF4}" dt="2021-01-19T15:54:36.010" v="264" actId="14100"/>
          <ac:spMkLst>
            <pc:docMk/>
            <pc:sldMk cId="0" sldId="307"/>
            <ac:spMk id="5" creationId="{65E3D686-BA6F-45A0-AB8F-EAD9DA50F0B2}"/>
          </ac:spMkLst>
        </pc:spChg>
      </pc:sldChg>
      <pc:sldChg chg="modSp">
        <pc:chgData name="" userId="" providerId="" clId="Web-{1ECFD6E5-970C-4310-8F4F-532243053CF4}" dt="2021-01-19T15:37:25.445" v="128" actId="20577"/>
        <pc:sldMkLst>
          <pc:docMk/>
          <pc:sldMk cId="3742274292" sldId="308"/>
        </pc:sldMkLst>
        <pc:spChg chg="mod">
          <ac:chgData name="" userId="" providerId="" clId="Web-{1ECFD6E5-970C-4310-8F4F-532243053CF4}" dt="2021-01-19T15:37:25.445" v="128" actId="20577"/>
          <ac:spMkLst>
            <pc:docMk/>
            <pc:sldMk cId="3742274292" sldId="308"/>
            <ac:spMk id="3" creationId="{CD2F4591-8F5A-4413-BFF1-1705373DB084}"/>
          </ac:spMkLst>
        </pc:spChg>
        <pc:spChg chg="mod">
          <ac:chgData name="" userId="" providerId="" clId="Web-{1ECFD6E5-970C-4310-8F4F-532243053CF4}" dt="2021-01-19T15:36:34.225" v="115" actId="14100"/>
          <ac:spMkLst>
            <pc:docMk/>
            <pc:sldMk cId="3742274292" sldId="308"/>
            <ac:spMk id="4" creationId="{7D2B4BAC-5BFD-4D19-BD48-B343760412DF}"/>
          </ac:spMkLst>
        </pc:spChg>
      </pc:sldChg>
      <pc:sldChg chg="modSp">
        <pc:chgData name="" userId="" providerId="" clId="Web-{1ECFD6E5-970C-4310-8F4F-532243053CF4}" dt="2021-01-19T15:32:08.971" v="77" actId="20577"/>
        <pc:sldMkLst>
          <pc:docMk/>
          <pc:sldMk cId="2189005390" sldId="309"/>
        </pc:sldMkLst>
        <pc:spChg chg="mod">
          <ac:chgData name="" userId="" providerId="" clId="Web-{1ECFD6E5-970C-4310-8F4F-532243053CF4}" dt="2021-01-19T15:32:08.971" v="77" actId="20577"/>
          <ac:spMkLst>
            <pc:docMk/>
            <pc:sldMk cId="2189005390" sldId="309"/>
            <ac:spMk id="2" creationId="{1820862E-F4F5-4B8E-A638-970D4B5AE3E0}"/>
          </ac:spMkLst>
        </pc:spChg>
        <pc:spChg chg="mod">
          <ac:chgData name="" userId="" providerId="" clId="Web-{1ECFD6E5-970C-4310-8F4F-532243053CF4}" dt="2021-01-19T15:31:23.501" v="59" actId="20577"/>
          <ac:spMkLst>
            <pc:docMk/>
            <pc:sldMk cId="2189005390" sldId="309"/>
            <ac:spMk id="3" creationId="{06D45D3F-AAA4-44D8-AB0B-5A899572E4D4}"/>
          </ac:spMkLst>
        </pc:spChg>
        <pc:spChg chg="mod">
          <ac:chgData name="" userId="" providerId="" clId="Web-{1ECFD6E5-970C-4310-8F4F-532243053CF4}" dt="2021-01-19T15:30:58.063" v="51" actId="20577"/>
          <ac:spMkLst>
            <pc:docMk/>
            <pc:sldMk cId="2189005390" sldId="309"/>
            <ac:spMk id="4" creationId="{9A034ABE-0E37-4895-9045-2005321134F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A9BEB25-C662-47C8-A378-B05392F4A86A}" type="datetimeFigureOut">
              <a:rPr lang="en-GB" smtClean="0"/>
              <a:t>23/02/2021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971F487-E7B4-4DAF-9DA6-E49F40DBDE19}" type="slidenum">
              <a:rPr lang="en-GB" smtClean="0"/>
              <a:t>‹#›</a:t>
            </a:fld>
            <a:endParaRPr lang="en-GB"/>
          </a:p>
        </p:txBody>
      </p:sp>
    </p:spTree>
    <p:extLst>
      <p:ext uri="{BB962C8B-B14F-4D97-AF65-F5344CB8AC3E}">
        <p14:creationId xmlns:p14="http://schemas.microsoft.com/office/powerpoint/2010/main" val="2550967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84C5EB54-924E-498C-AF22-D9E65906734E}" type="slidenum">
              <a:rPr lang="en-GB" altLang="en-US" smtClean="0">
                <a:latin typeface="Arial" charset="0"/>
              </a:rPr>
              <a:pPr eaLnBrk="1" hangingPunct="1">
                <a:spcBef>
                  <a:spcPct val="0"/>
                </a:spcBef>
              </a:pPr>
              <a:t>15</a:t>
            </a:fld>
            <a:endParaRPr lang="en-GB" altLang="en-US">
              <a:latin typeface="Arial" charset="0"/>
            </a:endParaRPr>
          </a:p>
        </p:txBody>
      </p:sp>
    </p:spTree>
    <p:extLst>
      <p:ext uri="{BB962C8B-B14F-4D97-AF65-F5344CB8AC3E}">
        <p14:creationId xmlns:p14="http://schemas.microsoft.com/office/powerpoint/2010/main" val="1115541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2A880040-FB11-4CA9-A3D4-895E25626F62}" type="slidenum">
              <a:rPr lang="en-GB" altLang="en-US" smtClean="0">
                <a:latin typeface="Arial" charset="0"/>
              </a:rPr>
              <a:pPr eaLnBrk="1" hangingPunct="1">
                <a:spcBef>
                  <a:spcPct val="0"/>
                </a:spcBef>
              </a:pPr>
              <a:t>22</a:t>
            </a:fld>
            <a:endParaRPr lang="en-GB" altLang="en-US">
              <a:latin typeface="Arial" charset="0"/>
            </a:endParaRPr>
          </a:p>
        </p:txBody>
      </p:sp>
    </p:spTree>
    <p:extLst>
      <p:ext uri="{BB962C8B-B14F-4D97-AF65-F5344CB8AC3E}">
        <p14:creationId xmlns:p14="http://schemas.microsoft.com/office/powerpoint/2010/main" val="3706531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96874FCA-FF65-42A5-A078-5B401C920FCD}" type="datetimeFigureOut">
              <a:rPr lang="en-GB" smtClean="0"/>
              <a:t>23/02/2021</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52308646-2670-49EA-B9D7-3553A990EF5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96874FCA-FF65-42A5-A078-5B401C920FCD}" type="datetimeFigureOut">
              <a:rPr lang="en-GB" smtClean="0"/>
              <a:t>23/02/2021</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52308646-2670-49EA-B9D7-3553A990EF5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96874FCA-FF65-42A5-A078-5B401C920FCD}" type="datetimeFigureOut">
              <a:rPr lang="en-GB" smtClean="0"/>
              <a:t>23/02/2021</a:t>
            </a:fld>
            <a:endParaRPr lang="en-GB"/>
          </a:p>
        </p:txBody>
      </p:sp>
      <p:sp>
        <p:nvSpPr>
          <p:cNvPr id="5" name="Footer Placeholder 4"/>
          <p:cNvSpPr>
            <a:spLocks noGrp="1"/>
          </p:cNvSpPr>
          <p:nvPr>
            <p:ph type="ftr" sz="quarter" idx="11"/>
          </p:nvPr>
        </p:nvSpPr>
        <p:spPr>
          <a:xfrm>
            <a:off x="2619376" y="6480969"/>
            <a:ext cx="4260056" cy="300831"/>
          </a:xfrm>
        </p:spPr>
        <p:txBody>
          <a:bodyPr/>
          <a:lstStyle/>
          <a:p>
            <a:endParaRPr lang="en-GB"/>
          </a:p>
        </p:txBody>
      </p:sp>
      <p:sp>
        <p:nvSpPr>
          <p:cNvPr id="6" name="Slide Number Placeholder 5"/>
          <p:cNvSpPr>
            <a:spLocks noGrp="1"/>
          </p:cNvSpPr>
          <p:nvPr>
            <p:ph type="sldNum" sz="quarter" idx="12"/>
          </p:nvPr>
        </p:nvSpPr>
        <p:spPr>
          <a:xfrm>
            <a:off x="8451056" y="809624"/>
            <a:ext cx="502920" cy="300831"/>
          </a:xfrm>
        </p:spPr>
        <p:txBody>
          <a:bodyPr/>
          <a:lstStyle/>
          <a:p>
            <a:fld id="{52308646-2670-49EA-B9D7-3553A990EF5D}" type="slidenum">
              <a:rPr lang="en-GB" smtClean="0"/>
              <a:t>‹#›</a:t>
            </a:fld>
            <a:endParaRPr lang="en-GB"/>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96874FCA-FF65-42A5-A078-5B401C920FCD}" type="datetimeFigureOut">
              <a:rPr lang="en-GB" smtClean="0"/>
              <a:t>23/02/2021</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52308646-2670-49EA-B9D7-3553A990EF5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96874FCA-FF65-42A5-A078-5B401C920FCD}" type="datetimeFigureOut">
              <a:rPr lang="en-GB" smtClean="0"/>
              <a:t>23/02/2021</a:t>
            </a:fld>
            <a:endParaRPr lang="en-GB"/>
          </a:p>
        </p:txBody>
      </p:sp>
      <p:sp>
        <p:nvSpPr>
          <p:cNvPr id="8" name="Footer Placeholder 7"/>
          <p:cNvSpPr>
            <a:spLocks noGrp="1"/>
          </p:cNvSpPr>
          <p:nvPr>
            <p:ph type="ftr" sz="quarter" idx="11"/>
          </p:nvPr>
        </p:nvSpPr>
        <p:spPr>
          <a:xfrm>
            <a:off x="457200" y="6480969"/>
            <a:ext cx="4261104" cy="301752"/>
          </a:xfrm>
        </p:spPr>
        <p:txBody>
          <a:bodyPr/>
          <a:lstStyle/>
          <a:p>
            <a:endParaRPr lang="en-GB"/>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52308646-2670-49EA-B9D7-3553A990EF5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96874FCA-FF65-42A5-A078-5B401C920FCD}" type="datetimeFigureOut">
              <a:rPr lang="en-GB" smtClean="0"/>
              <a:t>23/02/2021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308646-2670-49EA-B9D7-3553A990EF5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96874FCA-FF65-42A5-A078-5B401C920FCD}" type="datetimeFigureOut">
              <a:rPr lang="en-GB" smtClean="0"/>
              <a:t>23/02/2021</a:t>
            </a:fld>
            <a:endParaRPr lang="en-GB"/>
          </a:p>
        </p:txBody>
      </p:sp>
      <p:sp>
        <p:nvSpPr>
          <p:cNvPr id="3" name="Footer Placeholder 2"/>
          <p:cNvSpPr>
            <a:spLocks noGrp="1"/>
          </p:cNvSpPr>
          <p:nvPr>
            <p:ph type="ftr" sz="quarter" idx="11"/>
          </p:nvPr>
        </p:nvSpPr>
        <p:spPr>
          <a:xfrm>
            <a:off x="457200" y="6481890"/>
            <a:ext cx="4260056" cy="300831"/>
          </a:xfrm>
        </p:spPr>
        <p:txBody>
          <a:bodyPr/>
          <a:lstStyle/>
          <a:p>
            <a:endParaRPr lang="en-GB"/>
          </a:p>
        </p:txBody>
      </p:sp>
      <p:sp>
        <p:nvSpPr>
          <p:cNvPr id="4" name="Slide Number Placeholder 3"/>
          <p:cNvSpPr>
            <a:spLocks noGrp="1"/>
          </p:cNvSpPr>
          <p:nvPr>
            <p:ph type="sldNum" sz="quarter" idx="12"/>
          </p:nvPr>
        </p:nvSpPr>
        <p:spPr>
          <a:xfrm>
            <a:off x="7589520" y="6480969"/>
            <a:ext cx="502920" cy="301752"/>
          </a:xfrm>
        </p:spPr>
        <p:txBody>
          <a:bodyPr/>
          <a:lstStyle/>
          <a:p>
            <a:fld id="{52308646-2670-49EA-B9D7-3553A990EF5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96874FCA-FF65-42A5-A078-5B401C920FCD}" type="datetimeFigureOut">
              <a:rPr lang="en-GB" smtClean="0"/>
              <a:t>23/02/2021</a:t>
            </a:fld>
            <a:endParaRPr lang="en-GB"/>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52308646-2670-49EA-B9D7-3553A990EF5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96874FCA-FF65-42A5-A078-5B401C920FCD}" type="datetimeFigureOut">
              <a:rPr lang="en-GB" smtClean="0"/>
              <a:t>23/02/2021</a:t>
            </a:fld>
            <a:endParaRPr lang="en-GB"/>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52308646-2670-49EA-B9D7-3553A990EF5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6874FCA-FF65-42A5-A078-5B401C920FCD}"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8646-2670-49EA-B9D7-3553A990EF5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6874FCA-FF65-42A5-A078-5B401C920FCD}"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08646-2670-49EA-B9D7-3553A990EF5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96874FCA-FF65-42A5-A078-5B401C920FCD}" type="datetimeFigureOut">
              <a:rPr lang="en-GB" smtClean="0"/>
              <a:t>23/02/2021</a:t>
            </a:fld>
            <a:endParaRPr lang="en-GB"/>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GB"/>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52308646-2670-49EA-B9D7-3553A990EF5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essaydocs.org/an-overview-of-the-british-child-welfare-system-sally-cosstick.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thirdsector.co.uk/welsh-government-publishes-updated-third-sector-scheme/fundraising/article/123096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ECES6009/C</a:t>
            </a:r>
            <a:br>
              <a:rPr lang="en-GB" dirty="0"/>
            </a:br>
            <a:r>
              <a:rPr lang="en-GB" dirty="0"/>
              <a:t>Making a Difference</a:t>
            </a:r>
            <a:r>
              <a:rPr lang="en-GB" dirty="0" smtClean="0"/>
              <a:t>/</a:t>
            </a:r>
            <a:endParaRPr lang="en-GB" dirty="0"/>
          </a:p>
        </p:txBody>
      </p:sp>
      <p:sp>
        <p:nvSpPr>
          <p:cNvPr id="3" name="Subtitle 2"/>
          <p:cNvSpPr>
            <a:spLocks noGrp="1"/>
          </p:cNvSpPr>
          <p:nvPr>
            <p:ph type="subTitle" idx="1"/>
          </p:nvPr>
        </p:nvSpPr>
        <p:spPr/>
        <p:txBody>
          <a:bodyPr/>
          <a:lstStyle/>
          <a:p>
            <a:r>
              <a:rPr lang="en-GB" smtClean="0"/>
              <a:t>Asynchronous Session</a:t>
            </a:r>
            <a:endParaRPr lang="en-GB" dirty="0"/>
          </a:p>
        </p:txBody>
      </p:sp>
    </p:spTree>
    <p:extLst>
      <p:ext uri="{BB962C8B-B14F-4D97-AF65-F5344CB8AC3E}">
        <p14:creationId xmlns:p14="http://schemas.microsoft.com/office/powerpoint/2010/main" val="2172982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Overview</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quarter" idx="4294967295"/>
          </p:nvPr>
        </p:nvSpPr>
        <p:spPr>
          <a:xfrm>
            <a:off x="837923" y="2470265"/>
            <a:ext cx="7303008" cy="3611880"/>
          </a:xfrm>
          <a:prstGeom prst="rect">
            <a:avLst/>
          </a:prstGeom>
        </p:spPr>
        <p:txBody>
          <a:bodyPr>
            <a:normAutofit/>
          </a:bodyPr>
          <a:lstStyle/>
          <a:p>
            <a:r>
              <a:rPr lang="en-GB" sz="2800" i="1" dirty="0" smtClean="0">
                <a:latin typeface="Arial" panose="020B0604020202020204" pitchFamily="34" charset="0"/>
                <a:cs typeface="Arial" panose="020B0604020202020204" pitchFamily="34" charset="0"/>
              </a:rPr>
              <a:t>These Slides will develop your understanding of the; legislation</a:t>
            </a:r>
            <a:r>
              <a:rPr lang="en-GB" sz="2800" i="1" dirty="0">
                <a:latin typeface="Arial" panose="020B0604020202020204" pitchFamily="34" charset="0"/>
                <a:cs typeface="Arial" panose="020B0604020202020204" pitchFamily="34" charset="0"/>
              </a:rPr>
              <a:t>, policy and underpinning models of multi-agency </a:t>
            </a:r>
            <a:r>
              <a:rPr lang="en-GB" sz="2800" i="1" dirty="0" smtClean="0">
                <a:latin typeface="Arial" panose="020B0604020202020204" pitchFamily="34" charset="0"/>
                <a:cs typeface="Arial" panose="020B0604020202020204" pitchFamily="34" charset="0"/>
              </a:rPr>
              <a:t>working.  </a:t>
            </a:r>
            <a:endParaRPr lang="en-GB" sz="28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0534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a:t>
            </a:r>
            <a:r>
              <a:rPr lang="en-GB" dirty="0"/>
              <a:t>context</a:t>
            </a:r>
            <a:endParaRPr lang="cy-GB" dirty="0"/>
          </a:p>
        </p:txBody>
      </p:sp>
      <p:sp>
        <p:nvSpPr>
          <p:cNvPr id="4" name="Content Placeholder 3"/>
          <p:cNvSpPr>
            <a:spLocks noGrp="1"/>
          </p:cNvSpPr>
          <p:nvPr>
            <p:ph sz="half" idx="2"/>
          </p:nvPr>
        </p:nvSpPr>
        <p:spPr>
          <a:xfrm>
            <a:off x="342206" y="2104822"/>
            <a:ext cx="8142317" cy="4525963"/>
          </a:xfrm>
        </p:spPr>
        <p:txBody>
          <a:bodyPr>
            <a:normAutofit/>
          </a:bodyPr>
          <a:lstStyle/>
          <a:p>
            <a:r>
              <a:rPr lang="en-GB" sz="2800" i="1" dirty="0" smtClean="0"/>
              <a:t>Please ensure you have watched the videos and recapped the documents covering the following in this </a:t>
            </a:r>
            <a:r>
              <a:rPr lang="en-GB" sz="2800" i="1" dirty="0" err="1" smtClean="0"/>
              <a:t>wakelet</a:t>
            </a:r>
            <a:r>
              <a:rPr lang="en-GB" sz="2800" i="1" dirty="0" smtClean="0"/>
              <a:t>:</a:t>
            </a:r>
          </a:p>
          <a:p>
            <a:r>
              <a:rPr lang="en-GB" sz="2800" i="1" dirty="0" smtClean="0"/>
              <a:t>Universal </a:t>
            </a:r>
            <a:r>
              <a:rPr lang="en-GB" sz="2800" i="1" dirty="0"/>
              <a:t>Declaration of Human </a:t>
            </a:r>
            <a:r>
              <a:rPr lang="en-GB" sz="2800" i="1" dirty="0" smtClean="0"/>
              <a:t>Rights</a:t>
            </a:r>
          </a:p>
          <a:p>
            <a:r>
              <a:rPr lang="en-GB" sz="2800" i="1" dirty="0" smtClean="0"/>
              <a:t>UNCRC</a:t>
            </a:r>
            <a:endParaRPr lang="en-GB" sz="2800" i="1" dirty="0"/>
          </a:p>
          <a:p>
            <a:pPr marL="64008" indent="0">
              <a:buNone/>
            </a:pPr>
            <a:endParaRPr lang="en-GB" sz="2400" dirty="0"/>
          </a:p>
          <a:p>
            <a:endParaRPr lang="en-GB" sz="2400" dirty="0"/>
          </a:p>
        </p:txBody>
      </p:sp>
    </p:spTree>
    <p:extLst>
      <p:ext uri="{BB962C8B-B14F-4D97-AF65-F5344CB8AC3E}">
        <p14:creationId xmlns:p14="http://schemas.microsoft.com/office/powerpoint/2010/main" val="2442096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0862E-F4F5-4B8E-A638-970D4B5AE3E0}"/>
              </a:ext>
            </a:extLst>
          </p:cNvPr>
          <p:cNvSpPr>
            <a:spLocks noGrp="1"/>
          </p:cNvSpPr>
          <p:nvPr>
            <p:ph type="title"/>
          </p:nvPr>
        </p:nvSpPr>
        <p:spPr/>
        <p:txBody>
          <a:bodyPr vert="horz" lIns="91440" tIns="45720" rIns="91440" bIns="45720" anchor="ctr">
            <a:normAutofit/>
          </a:bodyPr>
          <a:lstStyle/>
          <a:p>
            <a:r>
              <a:rPr lang="en-GB" dirty="0" smtClean="0"/>
              <a:t>The </a:t>
            </a:r>
            <a:r>
              <a:rPr lang="en-GB" dirty="0"/>
              <a:t>three P’s</a:t>
            </a:r>
          </a:p>
        </p:txBody>
      </p:sp>
      <p:sp>
        <p:nvSpPr>
          <p:cNvPr id="6" name="Content Placeholder 5"/>
          <p:cNvSpPr>
            <a:spLocks noGrp="1"/>
          </p:cNvSpPr>
          <p:nvPr>
            <p:ph idx="1"/>
          </p:nvPr>
        </p:nvSpPr>
        <p:spPr/>
        <p:txBody>
          <a:bodyPr>
            <a:normAutofit fontScale="77500" lnSpcReduction="20000"/>
          </a:bodyPr>
          <a:lstStyle/>
          <a:p>
            <a:r>
              <a:rPr lang="en-GB" dirty="0" smtClean="0"/>
              <a:t>The UNCRC is often discussed in terms of the three Ps</a:t>
            </a:r>
          </a:p>
          <a:p>
            <a:pPr lvl="1"/>
            <a:r>
              <a:rPr lang="en-GB" dirty="0" smtClean="0"/>
              <a:t>Provision</a:t>
            </a:r>
            <a:endParaRPr lang="en-GB" dirty="0"/>
          </a:p>
          <a:p>
            <a:pPr lvl="1"/>
            <a:r>
              <a:rPr lang="en-GB" dirty="0"/>
              <a:t>Protection</a:t>
            </a:r>
          </a:p>
          <a:p>
            <a:pPr lvl="1"/>
            <a:r>
              <a:rPr lang="en-GB" dirty="0"/>
              <a:t>Participation</a:t>
            </a:r>
          </a:p>
          <a:p>
            <a:pPr marL="64008" indent="0">
              <a:buNone/>
            </a:pPr>
            <a:r>
              <a:rPr lang="en-GB" dirty="0" smtClean="0"/>
              <a:t>Using the forum on moodle discuss what </a:t>
            </a:r>
            <a:r>
              <a:rPr lang="en-GB" dirty="0"/>
              <a:t>do we mean by these terms when considering children’s rights?</a:t>
            </a:r>
          </a:p>
          <a:p>
            <a:pPr marL="64008" indent="0">
              <a:buNone/>
            </a:pPr>
            <a:endParaRPr lang="en-GB" sz="4000" dirty="0"/>
          </a:p>
          <a:p>
            <a:pPr marL="64008" indent="0">
              <a:buNone/>
            </a:pPr>
            <a:endParaRPr lang="en-GB" sz="3200" dirty="0"/>
          </a:p>
          <a:p>
            <a:pPr marL="64008" indent="0">
              <a:buNone/>
            </a:pPr>
            <a:r>
              <a:rPr lang="en-GB" sz="3200" dirty="0"/>
              <a:t>Further reading:</a:t>
            </a:r>
          </a:p>
          <a:p>
            <a:pPr marL="64008" indent="0">
              <a:buNone/>
            </a:pPr>
            <a:r>
              <a:rPr lang="en-GB" sz="3200" dirty="0"/>
              <a:t>Alderson, P. (2008) </a:t>
            </a:r>
            <a:r>
              <a:rPr lang="en-GB" sz="3200" i="1" dirty="0"/>
              <a:t>Young Children's Rights: Exploring Beliefs, Principles and Practice</a:t>
            </a:r>
            <a:r>
              <a:rPr lang="en-GB" sz="3200" dirty="0"/>
              <a:t>. London: Jessica Kingsley</a:t>
            </a:r>
          </a:p>
          <a:p>
            <a:endParaRPr lang="en-GB" dirty="0"/>
          </a:p>
        </p:txBody>
      </p:sp>
    </p:spTree>
    <p:extLst>
      <p:ext uri="{BB962C8B-B14F-4D97-AF65-F5344CB8AC3E}">
        <p14:creationId xmlns:p14="http://schemas.microsoft.com/office/powerpoint/2010/main" val="2189005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lstStyle/>
          <a:p>
            <a:pPr algn="r" eaLnBrk="1" fontAlgn="auto" hangingPunct="1">
              <a:spcAft>
                <a:spcPts val="0"/>
              </a:spcAft>
              <a:defRPr/>
            </a:pPr>
            <a:r>
              <a:rPr lang="en-GB" i="1">
                <a:effectLst/>
                <a:ea typeface="+mj-ea"/>
                <a:cs typeface="+mj-cs"/>
              </a:rPr>
              <a:t>                                   </a:t>
            </a:r>
            <a:endParaRPr lang="en-GB" sz="4900" i="1">
              <a:effectLst/>
              <a:ea typeface="+mj-ea"/>
              <a:cs typeface="+mj-cs"/>
            </a:endParaRPr>
          </a:p>
        </p:txBody>
      </p:sp>
      <p:sp>
        <p:nvSpPr>
          <p:cNvPr id="2" name="Content Placeholder 1"/>
          <p:cNvSpPr>
            <a:spLocks noGrp="1"/>
          </p:cNvSpPr>
          <p:nvPr>
            <p:ph sz="half" idx="1"/>
          </p:nvPr>
        </p:nvSpPr>
        <p:spPr/>
        <p:txBody>
          <a:bodyPr>
            <a:normAutofit fontScale="70000" lnSpcReduction="20000"/>
          </a:bodyPr>
          <a:lstStyle/>
          <a:p>
            <a:r>
              <a:rPr lang="en-GB" altLang="en-US" sz="2400" i="1" dirty="0">
                <a:ea typeface="ＭＳ Ｐゴシック" pitchFamily="34" charset="-128"/>
              </a:rPr>
              <a:t>Wales adopted the UNCRC as the basis of all policy-making for children and young people. </a:t>
            </a:r>
          </a:p>
          <a:p>
            <a:r>
              <a:rPr lang="en-GB" altLang="en-US" sz="2400" i="1" dirty="0">
                <a:ea typeface="ＭＳ Ｐゴシック" pitchFamily="34" charset="-128"/>
              </a:rPr>
              <a:t>These rights are articulated through the </a:t>
            </a:r>
            <a:r>
              <a:rPr lang="en-GB" altLang="en-US" sz="2400" b="1" i="1" dirty="0">
                <a:solidFill>
                  <a:srgbClr val="FF0000"/>
                </a:solidFill>
                <a:ea typeface="ＭＳ Ｐゴシック" pitchFamily="34" charset="-128"/>
              </a:rPr>
              <a:t>seven core aims</a:t>
            </a:r>
          </a:p>
          <a:p>
            <a:r>
              <a:rPr lang="en-GB" altLang="en-US" sz="2400" i="1" dirty="0">
                <a:ea typeface="ＭＳ Ｐゴシック" pitchFamily="34" charset="-128"/>
              </a:rPr>
              <a:t>These are…..</a:t>
            </a:r>
          </a:p>
          <a:p>
            <a:endParaRPr lang="en-GB" dirty="0"/>
          </a:p>
        </p:txBody>
      </p:sp>
      <p:sp>
        <p:nvSpPr>
          <p:cNvPr id="3" name="Content Placeholder 2"/>
          <p:cNvSpPr>
            <a:spLocks noGrp="1"/>
          </p:cNvSpPr>
          <p:nvPr>
            <p:ph sz="half" idx="2"/>
          </p:nvPr>
        </p:nvSpPr>
        <p:spPr/>
        <p:txBody>
          <a:bodyPr>
            <a:normAutofit fontScale="70000" lnSpcReduction="20000"/>
          </a:bodyPr>
          <a:lstStyle/>
          <a:p>
            <a:pPr marL="447675" indent="-383540"/>
            <a:r>
              <a:rPr lang="en-GB" dirty="0"/>
              <a:t>Have a flying start in life</a:t>
            </a:r>
            <a:endParaRPr lang="en-GB" dirty="0">
              <a:cs typeface="Arial"/>
            </a:endParaRPr>
          </a:p>
          <a:p>
            <a:pPr marL="447675" indent="-383540"/>
            <a:r>
              <a:rPr lang="en-GB" dirty="0"/>
              <a:t>Have a comprehensive range of education and learning opportunities</a:t>
            </a:r>
            <a:endParaRPr lang="en-GB" dirty="0">
              <a:cs typeface="Arial"/>
            </a:endParaRPr>
          </a:p>
          <a:p>
            <a:pPr marL="447675" indent="-383540"/>
            <a:r>
              <a:rPr lang="en-GB" dirty="0"/>
              <a:t>Enjoy the best possible health and are free from abuse, victimisation and exploitation</a:t>
            </a:r>
            <a:endParaRPr lang="en-GB" dirty="0">
              <a:cs typeface="Arial"/>
            </a:endParaRPr>
          </a:p>
          <a:p>
            <a:pPr marL="447675" indent="-383540"/>
            <a:r>
              <a:rPr lang="en-GB" dirty="0"/>
              <a:t>Have access to play, leisure, sporting and cultural activities;</a:t>
            </a:r>
            <a:endParaRPr lang="en-GB" dirty="0">
              <a:cs typeface="Arial"/>
            </a:endParaRPr>
          </a:p>
          <a:p>
            <a:pPr marL="447675" indent="-383540"/>
            <a:r>
              <a:rPr lang="en-GB" dirty="0"/>
              <a:t>Are listened to, treated with respect, and have their race and cultural identity recognised</a:t>
            </a:r>
            <a:endParaRPr lang="en-GB" dirty="0">
              <a:cs typeface="Arial"/>
            </a:endParaRPr>
          </a:p>
          <a:p>
            <a:pPr marL="447675" indent="-383540"/>
            <a:r>
              <a:rPr lang="en-GB" dirty="0"/>
              <a:t>Have a safe home and a community which supports physical and emotional   wellbeing</a:t>
            </a:r>
            <a:endParaRPr lang="en-GB" dirty="0">
              <a:cs typeface="Arial"/>
            </a:endParaRPr>
          </a:p>
          <a:p>
            <a:pPr marL="447675" indent="-383540"/>
            <a:r>
              <a:rPr lang="en-GB" dirty="0"/>
              <a:t>Are not disadvantaged by poverty.</a:t>
            </a:r>
            <a:endParaRPr lang="en-GB" dirty="0">
              <a:cs typeface="Arial"/>
            </a:endParaRPr>
          </a:p>
          <a:p>
            <a:endParaRPr lang="en-GB" dirty="0"/>
          </a:p>
        </p:txBody>
      </p:sp>
      <p:pic>
        <p:nvPicPr>
          <p:cNvPr id="3482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252359"/>
            <a:ext cx="2619375"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517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2</a:t>
            </a:r>
            <a:endParaRPr lang="cy-GB" dirty="0"/>
          </a:p>
        </p:txBody>
      </p:sp>
      <p:pic>
        <p:nvPicPr>
          <p:cNvPr id="3074" name="Picture 2" descr="C:\Users\l.roberts\AppData\Local\Microsoft\Windows\Temporary Internet Files\Content.IE5\FDGQFACQ\MP90043931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21186" y="1336964"/>
            <a:ext cx="2286000" cy="388620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p:cNvSpPr>
            <a:spLocks noGrp="1"/>
          </p:cNvSpPr>
          <p:nvPr>
            <p:ph sz="half" idx="1"/>
          </p:nvPr>
        </p:nvSpPr>
        <p:spPr/>
        <p:txBody>
          <a:bodyPr/>
          <a:lstStyle/>
          <a:p>
            <a:r>
              <a:rPr lang="en-GB" dirty="0" smtClean="0"/>
              <a:t>Use the forum on Moodle to discuss: </a:t>
            </a:r>
          </a:p>
          <a:p>
            <a:endParaRPr lang="en-GB" dirty="0"/>
          </a:p>
          <a:p>
            <a:r>
              <a:rPr lang="en-GB" sz="2800" i="1" dirty="0"/>
              <a:t>Why do children need ‘additional’ rights</a:t>
            </a:r>
            <a:r>
              <a:rPr lang="en-GB" sz="2800" i="1" dirty="0" smtClean="0"/>
              <a:t>?</a:t>
            </a:r>
          </a:p>
          <a:p>
            <a:r>
              <a:rPr lang="en-GB" sz="2800" i="1" dirty="0" smtClean="0"/>
              <a:t>How do the 7 core aims link to the UNCRC</a:t>
            </a:r>
            <a:endParaRPr lang="en-GB" sz="2800" i="1" dirty="0"/>
          </a:p>
          <a:p>
            <a:endParaRPr lang="en-GB" dirty="0"/>
          </a:p>
        </p:txBody>
      </p:sp>
    </p:spTree>
    <p:extLst>
      <p:ext uri="{BB962C8B-B14F-4D97-AF65-F5344CB8AC3E}">
        <p14:creationId xmlns:p14="http://schemas.microsoft.com/office/powerpoint/2010/main" val="3772665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anchor="ctr">
            <a:normAutofit/>
          </a:bodyPr>
          <a:lstStyle/>
          <a:p>
            <a:r>
              <a:rPr lang="en-GB" dirty="0" smtClean="0"/>
              <a:t>UK </a:t>
            </a:r>
            <a:r>
              <a:rPr lang="en-GB" dirty="0"/>
              <a:t>Legislative History</a:t>
            </a:r>
          </a:p>
        </p:txBody>
      </p:sp>
      <p:sp>
        <p:nvSpPr>
          <p:cNvPr id="6" name="Content Placeholder 5"/>
          <p:cNvSpPr>
            <a:spLocks noGrp="1"/>
          </p:cNvSpPr>
          <p:nvPr>
            <p:ph idx="1"/>
          </p:nvPr>
        </p:nvSpPr>
        <p:spPr/>
        <p:txBody>
          <a:bodyPr>
            <a:normAutofit/>
          </a:bodyPr>
          <a:lstStyle/>
          <a:p>
            <a:r>
              <a:rPr lang="en-GB" i="1" dirty="0" smtClean="0"/>
              <a:t>The UK has a long history of safeguarding young people often with a variety of reasons and successes. The following three slides will provide a </a:t>
            </a:r>
            <a:r>
              <a:rPr lang="en-GB" i="1" dirty="0"/>
              <a:t>b</a:t>
            </a:r>
            <a:r>
              <a:rPr lang="en-GB" i="1" dirty="0" smtClean="0"/>
              <a:t>rief timeline of some of the key legislation.</a:t>
            </a:r>
          </a:p>
          <a:p>
            <a:r>
              <a:rPr lang="en-GB" i="1" dirty="0" smtClean="0"/>
              <a:t>16</a:t>
            </a:r>
            <a:r>
              <a:rPr lang="en-GB" i="1" baseline="30000" dirty="0" smtClean="0"/>
              <a:t>th</a:t>
            </a:r>
            <a:r>
              <a:rPr lang="en-GB" i="1" dirty="0" smtClean="0"/>
              <a:t> </a:t>
            </a:r>
            <a:r>
              <a:rPr lang="en-GB" i="1" dirty="0"/>
              <a:t>– 20</a:t>
            </a:r>
            <a:r>
              <a:rPr lang="en-GB" i="1" baseline="30000" dirty="0"/>
              <a:t>th</a:t>
            </a:r>
            <a:r>
              <a:rPr lang="en-GB" i="1" dirty="0"/>
              <a:t> century – a series of Poor Laws – provision for destitute children</a:t>
            </a:r>
          </a:p>
          <a:p>
            <a:r>
              <a:rPr lang="en-GB" i="1" dirty="0"/>
              <a:t>1857- Matrimonial Causes Act – custody</a:t>
            </a:r>
          </a:p>
          <a:p>
            <a:pPr algn="r"/>
            <a:r>
              <a:rPr lang="en-GB" sz="1600" dirty="0" smtClean="0"/>
              <a:t>( </a:t>
            </a:r>
            <a:r>
              <a:rPr lang="en-GB" sz="1600" dirty="0" err="1"/>
              <a:t>Cosstick</a:t>
            </a:r>
            <a:r>
              <a:rPr lang="en-GB" sz="1600" dirty="0"/>
              <a:t> , </a:t>
            </a:r>
            <a:r>
              <a:rPr lang="en-GB" sz="1600" dirty="0" err="1"/>
              <a:t>n.d.</a:t>
            </a:r>
            <a:r>
              <a:rPr lang="en-GB" sz="1600" dirty="0"/>
              <a:t>)</a:t>
            </a:r>
            <a:endParaRPr lang="en-GB" sz="1700" dirty="0"/>
          </a:p>
          <a:p>
            <a:endParaRPr lang="en-GB" dirty="0"/>
          </a:p>
        </p:txBody>
      </p:sp>
    </p:spTree>
    <p:extLst>
      <p:ext uri="{BB962C8B-B14F-4D97-AF65-F5344CB8AC3E}">
        <p14:creationId xmlns:p14="http://schemas.microsoft.com/office/powerpoint/2010/main" val="2985821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UK Legislative History</a:t>
            </a:r>
          </a:p>
        </p:txBody>
      </p:sp>
      <p:sp>
        <p:nvSpPr>
          <p:cNvPr id="3" name="Content Placeholder 2"/>
          <p:cNvSpPr>
            <a:spLocks noGrp="1"/>
          </p:cNvSpPr>
          <p:nvPr>
            <p:ph idx="1"/>
          </p:nvPr>
        </p:nvSpPr>
        <p:spPr/>
        <p:txBody>
          <a:bodyPr/>
          <a:lstStyle/>
          <a:p>
            <a:r>
              <a:rPr lang="en-GB" i="1" dirty="0"/>
              <a:t>1889 </a:t>
            </a:r>
            <a:r>
              <a:rPr lang="cy-GB" i="1" dirty="0"/>
              <a:t>- </a:t>
            </a:r>
            <a:r>
              <a:rPr lang="en-GB" i="1" dirty="0"/>
              <a:t>The Prevention of Cruelty to, and Protection of Children Act</a:t>
            </a:r>
          </a:p>
          <a:p>
            <a:r>
              <a:rPr lang="en-GB" i="1" dirty="0"/>
              <a:t>1933 - Children and Young Persons Act</a:t>
            </a:r>
          </a:p>
          <a:p>
            <a:r>
              <a:rPr lang="en-GB" i="1" dirty="0" smtClean="0">
                <a:solidFill>
                  <a:srgbClr val="FF0000"/>
                </a:solidFill>
              </a:rPr>
              <a:t>1948 </a:t>
            </a:r>
            <a:r>
              <a:rPr lang="en-GB" i="1" dirty="0">
                <a:solidFill>
                  <a:srgbClr val="FF0000"/>
                </a:solidFill>
              </a:rPr>
              <a:t>– Children Act </a:t>
            </a:r>
            <a:r>
              <a:rPr lang="en-GB" i="1" dirty="0"/>
              <a:t>– local authority responsibility</a:t>
            </a:r>
          </a:p>
          <a:p>
            <a:r>
              <a:rPr lang="en-GB" i="1" dirty="0"/>
              <a:t>1969 -The Children and Young Persons Act – local authority parental rights</a:t>
            </a:r>
          </a:p>
          <a:p>
            <a:pPr marL="64008" indent="0" algn="r">
              <a:buNone/>
            </a:pPr>
            <a:r>
              <a:rPr lang="en-GB" sz="1800" dirty="0" smtClean="0"/>
              <a:t>( </a:t>
            </a:r>
            <a:r>
              <a:rPr lang="en-GB" sz="1800" dirty="0" err="1"/>
              <a:t>Cosstick</a:t>
            </a:r>
            <a:r>
              <a:rPr lang="en-GB" sz="1800" dirty="0"/>
              <a:t>, </a:t>
            </a:r>
            <a:r>
              <a:rPr lang="en-GB" sz="1800" dirty="0" err="1"/>
              <a:t>n.d.</a:t>
            </a:r>
            <a:r>
              <a:rPr lang="en-GB" sz="1800" dirty="0"/>
              <a:t>)</a:t>
            </a:r>
            <a:endParaRPr lang="en-GB" sz="2000" dirty="0"/>
          </a:p>
          <a:p>
            <a:endParaRPr lang="en-GB" dirty="0"/>
          </a:p>
        </p:txBody>
      </p:sp>
    </p:spTree>
    <p:extLst>
      <p:ext uri="{BB962C8B-B14F-4D97-AF65-F5344CB8AC3E}">
        <p14:creationId xmlns:p14="http://schemas.microsoft.com/office/powerpoint/2010/main" val="844966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UK Legislative History</a:t>
            </a:r>
          </a:p>
        </p:txBody>
      </p:sp>
      <p:sp>
        <p:nvSpPr>
          <p:cNvPr id="3" name="Content Placeholder 2"/>
          <p:cNvSpPr>
            <a:spLocks noGrp="1"/>
          </p:cNvSpPr>
          <p:nvPr>
            <p:ph idx="1"/>
          </p:nvPr>
        </p:nvSpPr>
        <p:spPr/>
        <p:txBody>
          <a:bodyPr>
            <a:normAutofit/>
          </a:bodyPr>
          <a:lstStyle/>
          <a:p>
            <a:r>
              <a:rPr lang="en-GB" i="1" dirty="0" smtClean="0">
                <a:solidFill>
                  <a:srgbClr val="FF0000"/>
                </a:solidFill>
              </a:rPr>
              <a:t>1989 – Children Act </a:t>
            </a:r>
            <a:r>
              <a:rPr lang="en-GB" i="1" dirty="0" smtClean="0"/>
              <a:t>– all party support</a:t>
            </a:r>
          </a:p>
          <a:p>
            <a:r>
              <a:rPr lang="en-GB" i="1" dirty="0" smtClean="0"/>
              <a:t>Arose from perceived failings in the cases of</a:t>
            </a:r>
          </a:p>
          <a:p>
            <a:pPr lvl="1"/>
            <a:r>
              <a:rPr lang="en-GB" i="1" dirty="0" smtClean="0"/>
              <a:t>Jasmine Beckford 1985</a:t>
            </a:r>
          </a:p>
          <a:p>
            <a:pPr lvl="1"/>
            <a:r>
              <a:rPr lang="en-GB" i="1" dirty="0" smtClean="0"/>
              <a:t>Kimberley </a:t>
            </a:r>
            <a:r>
              <a:rPr lang="en-GB" i="1" dirty="0" err="1" smtClean="0"/>
              <a:t>Carlile</a:t>
            </a:r>
            <a:r>
              <a:rPr lang="en-GB" i="1" dirty="0" smtClean="0"/>
              <a:t> 1987</a:t>
            </a:r>
          </a:p>
          <a:p>
            <a:r>
              <a:rPr lang="en-GB" i="1" dirty="0">
                <a:solidFill>
                  <a:srgbClr val="FF0000"/>
                </a:solidFill>
              </a:rPr>
              <a:t>1998- Crime and Disorder Act </a:t>
            </a:r>
            <a:r>
              <a:rPr lang="en-GB" i="1" dirty="0"/>
              <a:t>– impact on Youth Justice Services</a:t>
            </a:r>
          </a:p>
          <a:p>
            <a:r>
              <a:rPr lang="en-GB" i="1" dirty="0" smtClean="0"/>
              <a:t>For </a:t>
            </a:r>
            <a:r>
              <a:rPr lang="en-GB" i="1" dirty="0" smtClean="0"/>
              <a:t>more information on the Acts highlighted in red please see the articles in the </a:t>
            </a:r>
            <a:r>
              <a:rPr lang="en-GB" i="1" dirty="0" err="1" smtClean="0"/>
              <a:t>Wakelet</a:t>
            </a:r>
            <a:endParaRPr lang="en-GB" i="1" dirty="0"/>
          </a:p>
          <a:p>
            <a:endParaRPr lang="en-GB" dirty="0"/>
          </a:p>
        </p:txBody>
      </p:sp>
    </p:spTree>
    <p:extLst>
      <p:ext uri="{BB962C8B-B14F-4D97-AF65-F5344CB8AC3E}">
        <p14:creationId xmlns:p14="http://schemas.microsoft.com/office/powerpoint/2010/main" val="4279747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1989 Children Act</a:t>
            </a:r>
          </a:p>
        </p:txBody>
      </p:sp>
      <p:sp>
        <p:nvSpPr>
          <p:cNvPr id="3" name="Content Placeholder 2"/>
          <p:cNvSpPr>
            <a:spLocks noGrp="1"/>
          </p:cNvSpPr>
          <p:nvPr>
            <p:ph idx="1"/>
          </p:nvPr>
        </p:nvSpPr>
        <p:spPr/>
        <p:txBody>
          <a:bodyPr>
            <a:normAutofit fontScale="92500"/>
          </a:bodyPr>
          <a:lstStyle/>
          <a:p>
            <a:r>
              <a:rPr lang="en-GB" i="1" dirty="0" smtClean="0"/>
              <a:t>Some of the key principles of the 1989 act are:</a:t>
            </a:r>
          </a:p>
          <a:p>
            <a:pPr lvl="1"/>
            <a:r>
              <a:rPr lang="en-GB" i="1" dirty="0" smtClean="0"/>
              <a:t>Child’s </a:t>
            </a:r>
            <a:r>
              <a:rPr lang="en-GB" i="1" dirty="0"/>
              <a:t>interests are paramount</a:t>
            </a:r>
          </a:p>
          <a:p>
            <a:pPr lvl="1"/>
            <a:r>
              <a:rPr lang="en-GB" i="1" dirty="0"/>
              <a:t>Minimum intervention</a:t>
            </a:r>
          </a:p>
          <a:p>
            <a:pPr lvl="1"/>
            <a:r>
              <a:rPr lang="en-GB" i="1" dirty="0"/>
              <a:t>Speedy decision making</a:t>
            </a:r>
          </a:p>
          <a:p>
            <a:pPr lvl="1"/>
            <a:r>
              <a:rPr lang="en-GB" i="1" dirty="0"/>
              <a:t>Welfare checklist </a:t>
            </a:r>
          </a:p>
          <a:p>
            <a:pPr lvl="1"/>
            <a:r>
              <a:rPr lang="en-GB" i="1" dirty="0"/>
              <a:t>Partnership with </a:t>
            </a:r>
            <a:r>
              <a:rPr lang="en-GB" i="1" dirty="0" smtClean="0"/>
              <a:t>parents</a:t>
            </a:r>
          </a:p>
          <a:p>
            <a:r>
              <a:rPr lang="en-GB" i="1" dirty="0" smtClean="0"/>
              <a:t>Consider how do these principles tie into the political landscape of the time?</a:t>
            </a:r>
            <a:endParaRPr lang="en-GB" i="1" dirty="0"/>
          </a:p>
          <a:p>
            <a:pPr marL="64008" indent="0" algn="r">
              <a:buNone/>
            </a:pPr>
            <a:endParaRPr lang="en-GB" sz="2000" dirty="0" smtClean="0"/>
          </a:p>
          <a:p>
            <a:pPr marL="64008" indent="0" algn="r">
              <a:buNone/>
            </a:pPr>
            <a:r>
              <a:rPr lang="en-GB" sz="2000" dirty="0" err="1" smtClean="0"/>
              <a:t>Brotherton</a:t>
            </a:r>
            <a:r>
              <a:rPr lang="en-GB" sz="2000" dirty="0"/>
              <a:t>, Davies,  &amp; McGillivray (2010)</a:t>
            </a:r>
            <a:endParaRPr lang="cy-GB" dirty="0"/>
          </a:p>
        </p:txBody>
      </p:sp>
    </p:spTree>
    <p:extLst>
      <p:ext uri="{BB962C8B-B14F-4D97-AF65-F5344CB8AC3E}">
        <p14:creationId xmlns:p14="http://schemas.microsoft.com/office/powerpoint/2010/main" val="2977548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1989 </a:t>
            </a:r>
            <a:r>
              <a:rPr lang="en-GB" dirty="0" smtClean="0"/>
              <a:t>Principles </a:t>
            </a:r>
            <a:endParaRPr lang="en-GB" dirty="0"/>
          </a:p>
        </p:txBody>
      </p:sp>
      <p:sp>
        <p:nvSpPr>
          <p:cNvPr id="3" name="Content Placeholder 2"/>
          <p:cNvSpPr>
            <a:spLocks noGrp="1"/>
          </p:cNvSpPr>
          <p:nvPr>
            <p:ph idx="1"/>
          </p:nvPr>
        </p:nvSpPr>
        <p:spPr/>
        <p:txBody>
          <a:bodyPr>
            <a:normAutofit fontScale="92500"/>
          </a:bodyPr>
          <a:lstStyle/>
          <a:p>
            <a:r>
              <a:rPr lang="en-GB" i="1" dirty="0" smtClean="0"/>
              <a:t>These principles required those working with children to:</a:t>
            </a:r>
          </a:p>
          <a:p>
            <a:pPr lvl="1"/>
            <a:r>
              <a:rPr lang="en-GB" i="1" dirty="0" smtClean="0"/>
              <a:t>Be proactive regarding </a:t>
            </a:r>
            <a:r>
              <a:rPr lang="en-GB" i="1" dirty="0"/>
              <a:t>child protection (instead of </a:t>
            </a:r>
            <a:r>
              <a:rPr lang="en-GB" i="1" dirty="0" smtClean="0"/>
              <a:t>reactive)</a:t>
            </a:r>
            <a:endParaRPr lang="en-GB" i="1" dirty="0"/>
          </a:p>
          <a:p>
            <a:pPr lvl="1"/>
            <a:r>
              <a:rPr lang="en-GB" i="1" dirty="0" smtClean="0"/>
              <a:t>Shift </a:t>
            </a:r>
            <a:r>
              <a:rPr lang="en-GB" i="1" dirty="0"/>
              <a:t>from child protection to safeguarding all children</a:t>
            </a:r>
          </a:p>
          <a:p>
            <a:pPr lvl="1"/>
            <a:r>
              <a:rPr lang="en-GB" i="1" dirty="0" smtClean="0"/>
              <a:t>Make a clear </a:t>
            </a:r>
            <a:r>
              <a:rPr lang="en-GB" i="1" dirty="0"/>
              <a:t>move in the direction of multi-agency working</a:t>
            </a:r>
          </a:p>
          <a:p>
            <a:r>
              <a:rPr lang="en-GB" i="1" dirty="0" smtClean="0"/>
              <a:t>In England </a:t>
            </a:r>
            <a:r>
              <a:rPr lang="en-GB" i="1" dirty="0"/>
              <a:t>– Children’s Services – Education &amp; Social Services </a:t>
            </a:r>
            <a:r>
              <a:rPr lang="en-GB" i="1" dirty="0" smtClean="0"/>
              <a:t>were combined into one agency</a:t>
            </a:r>
            <a:endParaRPr lang="cy-GB" i="1" dirty="0"/>
          </a:p>
          <a:p>
            <a:endParaRPr lang="en-GB" dirty="0"/>
          </a:p>
        </p:txBody>
      </p:sp>
    </p:spTree>
    <p:extLst>
      <p:ext uri="{BB962C8B-B14F-4D97-AF65-F5344CB8AC3E}">
        <p14:creationId xmlns:p14="http://schemas.microsoft.com/office/powerpoint/2010/main" val="1367055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a:t>Children</a:t>
            </a:r>
            <a:r>
              <a:rPr lang="cy-GB" dirty="0"/>
              <a:t> Act 2004</a:t>
            </a:r>
            <a:endParaRPr lang="en-GB" dirty="0"/>
          </a:p>
        </p:txBody>
      </p:sp>
      <p:sp>
        <p:nvSpPr>
          <p:cNvPr id="3" name="Content Placeholder 2"/>
          <p:cNvSpPr>
            <a:spLocks noGrp="1"/>
          </p:cNvSpPr>
          <p:nvPr>
            <p:ph idx="1"/>
          </p:nvPr>
        </p:nvSpPr>
        <p:spPr/>
        <p:txBody>
          <a:bodyPr>
            <a:normAutofit lnSpcReduction="10000"/>
          </a:bodyPr>
          <a:lstStyle/>
          <a:p>
            <a:r>
              <a:rPr lang="en-GB" i="1" dirty="0" smtClean="0"/>
              <a:t>Following on from the death of </a:t>
            </a:r>
            <a:r>
              <a:rPr lang="en-GB" i="1" dirty="0"/>
              <a:t>Victoria </a:t>
            </a:r>
            <a:r>
              <a:rPr lang="en-GB" i="1" dirty="0" err="1"/>
              <a:t>Climbié’s</a:t>
            </a:r>
            <a:r>
              <a:rPr lang="en-GB" i="1" dirty="0"/>
              <a:t> </a:t>
            </a:r>
            <a:r>
              <a:rPr lang="en-GB" i="1" dirty="0" smtClean="0"/>
              <a:t>2000 and the subsequent investigation that identified several missed opportunities by various agencies to intervene the UK government commissioned the green paper “Every Child Matters” (this report can be found in the </a:t>
            </a:r>
            <a:r>
              <a:rPr lang="en-GB" i="1" dirty="0" err="1" smtClean="0"/>
              <a:t>Wakelet</a:t>
            </a:r>
            <a:endParaRPr lang="en-GB" i="1" dirty="0"/>
          </a:p>
          <a:p>
            <a:endParaRPr lang="en-GB" i="1" dirty="0" smtClean="0"/>
          </a:p>
          <a:p>
            <a:r>
              <a:rPr lang="en-GB" i="1" dirty="0" smtClean="0"/>
              <a:t>This report led directly to the </a:t>
            </a:r>
            <a:r>
              <a:rPr lang="en-GB" b="1" i="1" dirty="0" smtClean="0"/>
              <a:t>Children</a:t>
            </a:r>
            <a:r>
              <a:rPr lang="en-GB" i="1" dirty="0" smtClean="0"/>
              <a:t> Act 2004</a:t>
            </a:r>
            <a:endParaRPr lang="en-GB" i="1" dirty="0"/>
          </a:p>
          <a:p>
            <a:endParaRPr lang="en-GB" i="1" dirty="0"/>
          </a:p>
          <a:p>
            <a:endParaRPr lang="en-GB" dirty="0"/>
          </a:p>
        </p:txBody>
      </p:sp>
    </p:spTree>
    <p:extLst>
      <p:ext uri="{BB962C8B-B14F-4D97-AF65-F5344CB8AC3E}">
        <p14:creationId xmlns:p14="http://schemas.microsoft.com/office/powerpoint/2010/main" val="813068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points from the Children </a:t>
            </a:r>
            <a:r>
              <a:rPr lang="en-GB" dirty="0"/>
              <a:t>A</a:t>
            </a:r>
            <a:r>
              <a:rPr lang="en-GB" dirty="0" smtClean="0"/>
              <a:t>ct 2004</a:t>
            </a:r>
            <a:endParaRPr lang="en-GB" dirty="0"/>
          </a:p>
        </p:txBody>
      </p:sp>
      <p:sp>
        <p:nvSpPr>
          <p:cNvPr id="3" name="Content Placeholder 2"/>
          <p:cNvSpPr>
            <a:spLocks noGrp="1"/>
          </p:cNvSpPr>
          <p:nvPr>
            <p:ph idx="1"/>
          </p:nvPr>
        </p:nvSpPr>
        <p:spPr/>
        <p:txBody>
          <a:bodyPr>
            <a:normAutofit fontScale="55000" lnSpcReduction="20000"/>
          </a:bodyPr>
          <a:lstStyle/>
          <a:p>
            <a:r>
              <a:rPr lang="en-GB" dirty="0"/>
              <a:t>The Children Act 2004 states that the interests of children and young people are paramount in all considerations of welfare and safeguarding and that safeguarding children is everyone's responsibility.</a:t>
            </a:r>
          </a:p>
          <a:p>
            <a:endParaRPr lang="en-GB" dirty="0"/>
          </a:p>
          <a:p>
            <a:r>
              <a:rPr lang="en-GB" dirty="0"/>
              <a:t>Safeguarding in the broadest sense can only be achieved by improving a wide range of outcomes for children and young people, including their health, education and development, safety, and economic circumstances.</a:t>
            </a:r>
          </a:p>
          <a:p>
            <a:endParaRPr lang="en-GB" dirty="0"/>
          </a:p>
          <a:p>
            <a:r>
              <a:rPr lang="en-GB" dirty="0"/>
              <a:t>This can only be delivered and sustained when key people and bodies work together to design and deliver more integrated services around the needs of children and young people.</a:t>
            </a:r>
          </a:p>
          <a:p>
            <a:endParaRPr lang="en-GB" dirty="0"/>
          </a:p>
          <a:p>
            <a:r>
              <a:rPr lang="en-GB" dirty="0"/>
              <a:t>The Children Act provides a legislative spine for the wider strategy for improving children's lives. This covers the universal services which every child accesses, and more targeted services for those with additional needs.</a:t>
            </a:r>
          </a:p>
          <a:p>
            <a:endParaRPr lang="en-GB" dirty="0"/>
          </a:p>
          <a:p>
            <a:r>
              <a:rPr lang="en-GB" dirty="0" smtClean="0"/>
              <a:t>This Act has led directly to Wale’s 7 </a:t>
            </a:r>
            <a:r>
              <a:rPr lang="en-GB" dirty="0"/>
              <a:t>C</a:t>
            </a:r>
            <a:r>
              <a:rPr lang="en-GB" dirty="0" smtClean="0"/>
              <a:t>ore Aims discussed earlier </a:t>
            </a:r>
            <a:r>
              <a:rPr lang="en-GB" dirty="0"/>
              <a:t>and </a:t>
            </a:r>
            <a:r>
              <a:rPr lang="en-GB" dirty="0" smtClean="0"/>
              <a:t>the Social </a:t>
            </a:r>
            <a:r>
              <a:rPr lang="en-GB" dirty="0"/>
              <a:t>Services and Well-being (Wales) Act  (2014)</a:t>
            </a:r>
          </a:p>
        </p:txBody>
      </p:sp>
    </p:spTree>
    <p:extLst>
      <p:ext uri="{BB962C8B-B14F-4D97-AF65-F5344CB8AC3E}">
        <p14:creationId xmlns:p14="http://schemas.microsoft.com/office/powerpoint/2010/main" val="3679996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points from the Children Act 2004</a:t>
            </a:r>
          </a:p>
        </p:txBody>
      </p:sp>
      <p:sp>
        <p:nvSpPr>
          <p:cNvPr id="3" name="Content Placeholder 2"/>
          <p:cNvSpPr>
            <a:spLocks noGrp="1"/>
          </p:cNvSpPr>
          <p:nvPr>
            <p:ph idx="1"/>
          </p:nvPr>
        </p:nvSpPr>
        <p:spPr/>
        <p:txBody>
          <a:bodyPr/>
          <a:lstStyle/>
          <a:p>
            <a:r>
              <a:rPr lang="en-GB" i="1" dirty="0" smtClean="0"/>
              <a:t>The Children Act 2004 also created the post of Children’s Commissioner in all four of the UK nations.</a:t>
            </a:r>
            <a:endParaRPr lang="en-GB" i="1" dirty="0"/>
          </a:p>
          <a:p>
            <a:r>
              <a:rPr lang="en-GB" dirty="0"/>
              <a:t>The Commissioner’s statutory remit includes understanding what children and young people think about things that affect them and encouraging decision makers to always take their best interests into account. </a:t>
            </a:r>
          </a:p>
        </p:txBody>
      </p:sp>
    </p:spTree>
    <p:extLst>
      <p:ext uri="{BB962C8B-B14F-4D97-AF65-F5344CB8AC3E}">
        <p14:creationId xmlns:p14="http://schemas.microsoft.com/office/powerpoint/2010/main" val="17648845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algn="r" eaLnBrk="1" hangingPunct="1"/>
            <a:r>
              <a:rPr lang="en-GB" altLang="en-US"/>
              <a:t>Children’s Commissioners</a:t>
            </a:r>
            <a:br>
              <a:rPr lang="en-GB" altLang="en-US"/>
            </a:br>
            <a:r>
              <a:rPr lang="en-GB" altLang="en-US" sz="2400"/>
              <a:t>(Collins &amp; Foley, 2008: 244)</a:t>
            </a:r>
          </a:p>
        </p:txBody>
      </p:sp>
      <p:sp>
        <p:nvSpPr>
          <p:cNvPr id="12291" name="Content Placeholder 2"/>
          <p:cNvSpPr>
            <a:spLocks noGrp="1"/>
          </p:cNvSpPr>
          <p:nvPr>
            <p:ph idx="1"/>
          </p:nvPr>
        </p:nvSpPr>
        <p:spPr/>
        <p:txBody>
          <a:bodyPr>
            <a:normAutofit/>
          </a:bodyPr>
          <a:lstStyle/>
          <a:p>
            <a:pPr eaLnBrk="1" hangingPunct="1"/>
            <a:r>
              <a:rPr lang="en-GB" altLang="en-US" sz="2400" dirty="0" smtClean="0"/>
              <a:t>In each of the four nations the children’s commissioners have different levels of independence</a:t>
            </a:r>
            <a:endParaRPr lang="en-GB" altLang="en-US" sz="2400" dirty="0"/>
          </a:p>
        </p:txBody>
      </p:sp>
      <p:graphicFrame>
        <p:nvGraphicFramePr>
          <p:cNvPr id="4" name="Table 3"/>
          <p:cNvGraphicFramePr>
            <a:graphicFrameLocks noGrp="1"/>
          </p:cNvGraphicFramePr>
          <p:nvPr>
            <p:extLst>
              <p:ext uri="{D42A27DB-BD31-4B8C-83A1-F6EECF244321}">
                <p14:modId xmlns:p14="http://schemas.microsoft.com/office/powerpoint/2010/main" val="3257942981"/>
              </p:ext>
            </p:extLst>
          </p:nvPr>
        </p:nvGraphicFramePr>
        <p:xfrm>
          <a:off x="736083" y="2837411"/>
          <a:ext cx="7421474" cy="3617399"/>
        </p:xfrm>
        <a:graphic>
          <a:graphicData uri="http://schemas.openxmlformats.org/drawingml/2006/table">
            <a:tbl>
              <a:tblPr firstRow="1" bandRow="1">
                <a:tableStyleId>{5C22544A-7EE6-4342-B048-85BDC9FD1C3A}</a:tableStyleId>
              </a:tblPr>
              <a:tblGrid>
                <a:gridCol w="3606698">
                  <a:extLst>
                    <a:ext uri="{9D8B030D-6E8A-4147-A177-3AD203B41FA5}">
                      <a16:colId xmlns:a16="http://schemas.microsoft.com/office/drawing/2014/main" val="20000"/>
                    </a:ext>
                  </a:extLst>
                </a:gridCol>
                <a:gridCol w="901674">
                  <a:extLst>
                    <a:ext uri="{9D8B030D-6E8A-4147-A177-3AD203B41FA5}">
                      <a16:colId xmlns:a16="http://schemas.microsoft.com/office/drawing/2014/main" val="20001"/>
                    </a:ext>
                  </a:extLst>
                </a:gridCol>
                <a:gridCol w="971034">
                  <a:extLst>
                    <a:ext uri="{9D8B030D-6E8A-4147-A177-3AD203B41FA5}">
                      <a16:colId xmlns:a16="http://schemas.microsoft.com/office/drawing/2014/main" val="20002"/>
                    </a:ext>
                  </a:extLst>
                </a:gridCol>
                <a:gridCol w="971034">
                  <a:extLst>
                    <a:ext uri="{9D8B030D-6E8A-4147-A177-3AD203B41FA5}">
                      <a16:colId xmlns:a16="http://schemas.microsoft.com/office/drawing/2014/main" val="20003"/>
                    </a:ext>
                  </a:extLst>
                </a:gridCol>
                <a:gridCol w="971034">
                  <a:extLst>
                    <a:ext uri="{9D8B030D-6E8A-4147-A177-3AD203B41FA5}">
                      <a16:colId xmlns:a16="http://schemas.microsoft.com/office/drawing/2014/main" val="20004"/>
                    </a:ext>
                  </a:extLst>
                </a:gridCol>
              </a:tblGrid>
              <a:tr h="795338">
                <a:tc>
                  <a:txBody>
                    <a:bodyPr/>
                    <a:lstStyle/>
                    <a:p>
                      <a:r>
                        <a:rPr lang="en-GB" sz="1400"/>
                        <a:t>Commissioner Independence</a:t>
                      </a:r>
                    </a:p>
                  </a:txBody>
                  <a:tcPr marL="91434" marR="91434" marT="45726" marB="45726"/>
                </a:tc>
                <a:tc>
                  <a:txBody>
                    <a:bodyPr/>
                    <a:lstStyle/>
                    <a:p>
                      <a:r>
                        <a:rPr lang="en-GB" sz="1400"/>
                        <a:t>Wales</a:t>
                      </a:r>
                    </a:p>
                  </a:txBody>
                  <a:tcPr marL="91434" marR="91434" marT="45726" marB="45726"/>
                </a:tc>
                <a:tc>
                  <a:txBody>
                    <a:bodyPr/>
                    <a:lstStyle/>
                    <a:p>
                      <a:r>
                        <a:rPr lang="en-GB" sz="1400"/>
                        <a:t>Northern Ireland</a:t>
                      </a:r>
                    </a:p>
                  </a:txBody>
                  <a:tcPr marL="91434" marR="91434" marT="45726" marB="45726"/>
                </a:tc>
                <a:tc>
                  <a:txBody>
                    <a:bodyPr/>
                    <a:lstStyle/>
                    <a:p>
                      <a:r>
                        <a:rPr lang="en-GB" sz="1400"/>
                        <a:t>Scotland</a:t>
                      </a:r>
                    </a:p>
                  </a:txBody>
                  <a:tcPr marL="91434" marR="91434" marT="45726" marB="45726"/>
                </a:tc>
                <a:tc>
                  <a:txBody>
                    <a:bodyPr/>
                    <a:lstStyle/>
                    <a:p>
                      <a:r>
                        <a:rPr lang="en-GB" sz="1400" dirty="0"/>
                        <a:t>England</a:t>
                      </a:r>
                    </a:p>
                  </a:txBody>
                  <a:tcPr marL="91434" marR="91434" marT="45726" marB="45726"/>
                </a:tc>
                <a:extLst>
                  <a:ext uri="{0D108BD9-81ED-4DB2-BD59-A6C34878D82A}">
                    <a16:rowId xmlns:a16="http://schemas.microsoft.com/office/drawing/2014/main" val="10000"/>
                  </a:ext>
                </a:extLst>
              </a:tr>
              <a:tr h="653482">
                <a:tc>
                  <a:txBody>
                    <a:bodyPr/>
                    <a:lstStyle/>
                    <a:p>
                      <a:r>
                        <a:rPr lang="en-GB" sz="1400"/>
                        <a:t>Secretary of</a:t>
                      </a:r>
                      <a:r>
                        <a:rPr lang="en-GB" sz="1400" baseline="0"/>
                        <a:t> State can direct Commissioner to carry out an enquiry</a:t>
                      </a:r>
                      <a:endParaRPr lang="en-GB" sz="1400"/>
                    </a:p>
                  </a:txBody>
                  <a:tcPr marL="91434" marR="91434" marT="45726" marB="45726"/>
                </a:tc>
                <a:tc>
                  <a:txBody>
                    <a:bodyPr/>
                    <a:lstStyle/>
                    <a:p>
                      <a:r>
                        <a:rPr lang="en-GB" sz="1800" dirty="0"/>
                        <a:t>NO</a:t>
                      </a:r>
                    </a:p>
                  </a:txBody>
                  <a:tcPr marL="91434" marR="91434" marT="45726" marB="45726"/>
                </a:tc>
                <a:tc>
                  <a:txBody>
                    <a:bodyPr/>
                    <a:lstStyle/>
                    <a:p>
                      <a:r>
                        <a:rPr lang="en-GB" sz="1800"/>
                        <a:t>NO</a:t>
                      </a:r>
                    </a:p>
                  </a:txBody>
                  <a:tcPr marL="91434" marR="91434" marT="45726" marB="45726"/>
                </a:tc>
                <a:tc>
                  <a:txBody>
                    <a:bodyPr/>
                    <a:lstStyle/>
                    <a:p>
                      <a:r>
                        <a:rPr lang="en-GB" sz="1800" dirty="0"/>
                        <a:t>NO</a:t>
                      </a:r>
                    </a:p>
                  </a:txBody>
                  <a:tcPr marL="91434" marR="91434" marT="45726" marB="45726"/>
                </a:tc>
                <a:tc>
                  <a:txBody>
                    <a:bodyPr/>
                    <a:lstStyle/>
                    <a:p>
                      <a:r>
                        <a:rPr lang="en-GB" sz="1800" dirty="0"/>
                        <a:t>YES</a:t>
                      </a:r>
                    </a:p>
                  </a:txBody>
                  <a:tcPr marL="91434" marR="91434" marT="45726" marB="45726"/>
                </a:tc>
                <a:extLst>
                  <a:ext uri="{0D108BD9-81ED-4DB2-BD59-A6C34878D82A}">
                    <a16:rowId xmlns:a16="http://schemas.microsoft.com/office/drawing/2014/main" val="10001"/>
                  </a:ext>
                </a:extLst>
              </a:tr>
              <a:tr h="861615">
                <a:tc>
                  <a:txBody>
                    <a:bodyPr/>
                    <a:lstStyle/>
                    <a:p>
                      <a:r>
                        <a:rPr lang="en-GB" sz="1400"/>
                        <a:t>Commissioner</a:t>
                      </a:r>
                      <a:r>
                        <a:rPr lang="en-GB" sz="1400" baseline="0"/>
                        <a:t> must consult the Secretary of State before holding an independent enquiry</a:t>
                      </a:r>
                      <a:r>
                        <a:rPr lang="en-GB" sz="1800" baseline="0"/>
                        <a:t> </a:t>
                      </a:r>
                      <a:endParaRPr lang="en-GB" sz="1800"/>
                    </a:p>
                  </a:txBody>
                  <a:tcPr marL="91434" marR="91434" marT="45726" marB="45726"/>
                </a:tc>
                <a:tc>
                  <a:txBody>
                    <a:bodyPr/>
                    <a:lstStyle/>
                    <a:p>
                      <a:r>
                        <a:rPr lang="en-GB" sz="1800"/>
                        <a:t>NO</a:t>
                      </a:r>
                    </a:p>
                  </a:txBody>
                  <a:tcPr marL="91434" marR="91434" marT="45726" marB="45726"/>
                </a:tc>
                <a:tc>
                  <a:txBody>
                    <a:bodyPr/>
                    <a:lstStyle/>
                    <a:p>
                      <a:r>
                        <a:rPr lang="en-GB" sz="1800"/>
                        <a:t>NO</a:t>
                      </a:r>
                    </a:p>
                  </a:txBody>
                  <a:tcPr marL="91434" marR="91434" marT="45726" marB="45726"/>
                </a:tc>
                <a:tc>
                  <a:txBody>
                    <a:bodyPr/>
                    <a:lstStyle/>
                    <a:p>
                      <a:r>
                        <a:rPr lang="en-GB" sz="1800"/>
                        <a:t>NO</a:t>
                      </a:r>
                    </a:p>
                  </a:txBody>
                  <a:tcPr marL="91434" marR="91434" marT="45726" marB="45726"/>
                </a:tc>
                <a:tc>
                  <a:txBody>
                    <a:bodyPr/>
                    <a:lstStyle/>
                    <a:p>
                      <a:r>
                        <a:rPr lang="en-GB" sz="1800" dirty="0"/>
                        <a:t>YES</a:t>
                      </a:r>
                    </a:p>
                  </a:txBody>
                  <a:tcPr marL="91434" marR="91434" marT="45726" marB="45726"/>
                </a:tc>
                <a:extLst>
                  <a:ext uri="{0D108BD9-81ED-4DB2-BD59-A6C34878D82A}">
                    <a16:rowId xmlns:a16="http://schemas.microsoft.com/office/drawing/2014/main" val="10002"/>
                  </a:ext>
                </a:extLst>
              </a:tr>
              <a:tr h="653482">
                <a:tc>
                  <a:txBody>
                    <a:bodyPr/>
                    <a:lstStyle/>
                    <a:p>
                      <a:r>
                        <a:rPr lang="en-GB" sz="1400"/>
                        <a:t>Commissioner’s annual</a:t>
                      </a:r>
                      <a:r>
                        <a:rPr lang="en-GB" sz="1400" baseline="0"/>
                        <a:t> report goes directly to Parliament/Assembly</a:t>
                      </a:r>
                      <a:r>
                        <a:rPr lang="en-GB" sz="1400"/>
                        <a:t> </a:t>
                      </a:r>
                    </a:p>
                  </a:txBody>
                  <a:tcPr marL="91434" marR="91434" marT="45726" marB="45726"/>
                </a:tc>
                <a:tc>
                  <a:txBody>
                    <a:bodyPr/>
                    <a:lstStyle/>
                    <a:p>
                      <a:r>
                        <a:rPr lang="en-GB" sz="1800"/>
                        <a:t>YES</a:t>
                      </a:r>
                    </a:p>
                  </a:txBody>
                  <a:tcPr marL="91434" marR="91434" marT="45726" marB="45726"/>
                </a:tc>
                <a:tc>
                  <a:txBody>
                    <a:bodyPr/>
                    <a:lstStyle/>
                    <a:p>
                      <a:r>
                        <a:rPr lang="en-GB" sz="1800"/>
                        <a:t>YES</a:t>
                      </a:r>
                    </a:p>
                  </a:txBody>
                  <a:tcPr marL="91434" marR="91434" marT="45726" marB="45726"/>
                </a:tc>
                <a:tc>
                  <a:txBody>
                    <a:bodyPr/>
                    <a:lstStyle/>
                    <a:p>
                      <a:r>
                        <a:rPr lang="en-GB" sz="1800"/>
                        <a:t>YES</a:t>
                      </a:r>
                    </a:p>
                  </a:txBody>
                  <a:tcPr marL="91434" marR="91434" marT="45726" marB="45726"/>
                </a:tc>
                <a:tc>
                  <a:txBody>
                    <a:bodyPr/>
                    <a:lstStyle/>
                    <a:p>
                      <a:r>
                        <a:rPr lang="en-GB" sz="1800"/>
                        <a:t>NO</a:t>
                      </a:r>
                    </a:p>
                  </a:txBody>
                  <a:tcPr marL="91434" marR="91434" marT="45726" marB="45726"/>
                </a:tc>
                <a:extLst>
                  <a:ext uri="{0D108BD9-81ED-4DB2-BD59-A6C34878D82A}">
                    <a16:rowId xmlns:a16="http://schemas.microsoft.com/office/drawing/2014/main" val="10003"/>
                  </a:ext>
                </a:extLst>
              </a:tr>
              <a:tr h="653482">
                <a:tc>
                  <a:txBody>
                    <a:bodyPr/>
                    <a:lstStyle/>
                    <a:p>
                      <a:r>
                        <a:rPr lang="en-GB" sz="1400"/>
                        <a:t>Legislation ties Commissioner</a:t>
                      </a:r>
                      <a:r>
                        <a:rPr lang="en-GB" sz="1400" baseline="0"/>
                        <a:t> to government policy</a:t>
                      </a:r>
                      <a:endParaRPr lang="en-GB" sz="1400"/>
                    </a:p>
                  </a:txBody>
                  <a:tcPr marL="91434" marR="91434" marT="45726" marB="45726"/>
                </a:tc>
                <a:tc>
                  <a:txBody>
                    <a:bodyPr/>
                    <a:lstStyle/>
                    <a:p>
                      <a:r>
                        <a:rPr lang="en-GB" sz="1800"/>
                        <a:t>NO</a:t>
                      </a:r>
                    </a:p>
                  </a:txBody>
                  <a:tcPr marL="91434" marR="91434" marT="45726" marB="45726"/>
                </a:tc>
                <a:tc>
                  <a:txBody>
                    <a:bodyPr/>
                    <a:lstStyle/>
                    <a:p>
                      <a:r>
                        <a:rPr lang="en-GB" sz="1800"/>
                        <a:t>NO</a:t>
                      </a:r>
                    </a:p>
                  </a:txBody>
                  <a:tcPr marL="91434" marR="91434" marT="45726" marB="45726"/>
                </a:tc>
                <a:tc>
                  <a:txBody>
                    <a:bodyPr/>
                    <a:lstStyle/>
                    <a:p>
                      <a:r>
                        <a:rPr lang="en-GB" sz="1800"/>
                        <a:t>NO</a:t>
                      </a:r>
                    </a:p>
                  </a:txBody>
                  <a:tcPr marL="91434" marR="91434" marT="45726" marB="45726"/>
                </a:tc>
                <a:tc>
                  <a:txBody>
                    <a:bodyPr/>
                    <a:lstStyle/>
                    <a:p>
                      <a:r>
                        <a:rPr lang="en-GB" sz="1800" dirty="0"/>
                        <a:t>YES</a:t>
                      </a:r>
                    </a:p>
                  </a:txBody>
                  <a:tcPr marL="91434" marR="91434" marT="45726" marB="45726"/>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768112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lnSpcReduction="10000"/>
          </a:bodyPr>
          <a:lstStyle/>
          <a:p>
            <a:r>
              <a:rPr lang="en-GB" i="1" dirty="0" smtClean="0"/>
              <a:t>From the information on the previous slides and your own research use the forum on moodle to discuss the following:</a:t>
            </a:r>
            <a:endParaRPr lang="en-GB" i="1" dirty="0"/>
          </a:p>
          <a:p>
            <a:r>
              <a:rPr lang="en-GB" i="1" dirty="0" smtClean="0"/>
              <a:t>Why do you think the Children’s commissioners have different levels of independence?</a:t>
            </a:r>
            <a:endParaRPr lang="en-GB" i="1" dirty="0"/>
          </a:p>
          <a:p>
            <a:r>
              <a:rPr lang="en-GB" i="1" dirty="0" smtClean="0"/>
              <a:t>Which Commissioner do you think is best able to serve the needs of children?</a:t>
            </a:r>
          </a:p>
          <a:p>
            <a:r>
              <a:rPr lang="en-GB" i="1" dirty="0" smtClean="0"/>
              <a:t>Do you think the role of Children’s commissioner is needed?</a:t>
            </a:r>
          </a:p>
        </p:txBody>
      </p:sp>
      <p:pic>
        <p:nvPicPr>
          <p:cNvPr id="4" name="Picture 3" descr="C:\Users\l.roberts\AppData\Local\Microsoft\Windows\Temporary Internet Files\Content.IE5\VGH11Z05\MC90008905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49440" y="443344"/>
            <a:ext cx="1295400" cy="1143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1841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400" b="1" dirty="0"/>
              <a:t>Social Services and Well-being (Wales) Act  (2014)</a:t>
            </a:r>
            <a:endParaRPr lang="en-GB" dirty="0"/>
          </a:p>
        </p:txBody>
      </p:sp>
      <p:sp>
        <p:nvSpPr>
          <p:cNvPr id="3" name="Content Placeholder 2"/>
          <p:cNvSpPr>
            <a:spLocks noGrp="1"/>
          </p:cNvSpPr>
          <p:nvPr>
            <p:ph idx="1"/>
          </p:nvPr>
        </p:nvSpPr>
        <p:spPr>
          <a:xfrm>
            <a:off x="205047" y="1882808"/>
            <a:ext cx="8650777" cy="4572000"/>
          </a:xfrm>
        </p:spPr>
        <p:txBody>
          <a:bodyPr>
            <a:normAutofit fontScale="85000" lnSpcReduction="10000"/>
          </a:bodyPr>
          <a:lstStyle/>
          <a:p>
            <a:pPr marL="447675" indent="-383540"/>
            <a:r>
              <a:rPr lang="en-GB" sz="3200" dirty="0" smtClean="0">
                <a:ea typeface="+mn-lt"/>
                <a:cs typeface="+mn-lt"/>
              </a:rPr>
              <a:t>As noted earlier the act was an extension of the Children act 2004. </a:t>
            </a:r>
          </a:p>
          <a:p>
            <a:pPr marL="447675" indent="-383540"/>
            <a:r>
              <a:rPr lang="en-GB" sz="3200" dirty="0" smtClean="0">
                <a:ea typeface="+mn-lt"/>
                <a:cs typeface="+mn-lt"/>
              </a:rPr>
              <a:t>The </a:t>
            </a:r>
            <a:r>
              <a:rPr lang="en-GB" sz="3200" dirty="0">
                <a:ea typeface="+mn-lt"/>
                <a:cs typeface="+mn-lt"/>
              </a:rPr>
              <a:t>Act contains measures for strengthening the safeguarding procedures for both children and adults.</a:t>
            </a:r>
            <a:endParaRPr lang="en-US" sz="3200" dirty="0">
              <a:ea typeface="+mn-lt"/>
              <a:cs typeface="+mn-lt"/>
            </a:endParaRPr>
          </a:p>
          <a:p>
            <a:pPr marL="447675" indent="-383540"/>
            <a:r>
              <a:rPr lang="en-US" sz="3200" dirty="0">
                <a:ea typeface="+mn-lt"/>
                <a:cs typeface="+mn-lt"/>
              </a:rPr>
              <a:t>Part 7 of the Act relates </a:t>
            </a:r>
            <a:r>
              <a:rPr lang="en-US" sz="3200" dirty="0" smtClean="0">
                <a:ea typeface="+mn-lt"/>
                <a:cs typeface="+mn-lt"/>
              </a:rPr>
              <a:t>specifically to</a:t>
            </a:r>
            <a:r>
              <a:rPr lang="en-US" sz="3200" dirty="0">
                <a:ea typeface="+mn-lt"/>
                <a:cs typeface="+mn-lt"/>
              </a:rPr>
              <a:t> safeguarding. </a:t>
            </a:r>
          </a:p>
          <a:p>
            <a:pPr marL="447675" indent="-383540"/>
            <a:r>
              <a:rPr lang="en-US" sz="3200" dirty="0" smtClean="0">
                <a:ea typeface="+mn-lt"/>
                <a:cs typeface="+mn-lt"/>
              </a:rPr>
              <a:t>The act also reinforces existing safeguarding arrangements </a:t>
            </a:r>
            <a:r>
              <a:rPr lang="en-US" sz="3200" dirty="0">
                <a:ea typeface="+mn-lt"/>
                <a:cs typeface="+mn-lt"/>
              </a:rPr>
              <a:t>for children through </a:t>
            </a:r>
            <a:r>
              <a:rPr lang="en-US" sz="3200" dirty="0" smtClean="0">
                <a:ea typeface="+mn-lt"/>
                <a:cs typeface="+mn-lt"/>
              </a:rPr>
              <a:t>the introduction </a:t>
            </a:r>
            <a:r>
              <a:rPr lang="en-US" sz="3200" dirty="0">
                <a:ea typeface="+mn-lt"/>
                <a:cs typeface="+mn-lt"/>
              </a:rPr>
              <a:t>of a new duty to report to the local authority any child suspected of being at risk of, or experiencing, abuse or neglect.</a:t>
            </a:r>
            <a:endParaRPr lang="en-US" sz="3200" dirty="0">
              <a:cs typeface="Arial"/>
            </a:endParaRPr>
          </a:p>
          <a:p>
            <a:endParaRPr lang="en-GB" dirty="0"/>
          </a:p>
        </p:txBody>
      </p:sp>
    </p:spTree>
    <p:extLst>
      <p:ext uri="{BB962C8B-B14F-4D97-AF65-F5344CB8AC3E}">
        <p14:creationId xmlns:p14="http://schemas.microsoft.com/office/powerpoint/2010/main" val="1165551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400" b="1" dirty="0"/>
              <a:t>Social Services and Well-being (Wales) Act  (2014)</a:t>
            </a:r>
            <a:endParaRPr lang="en-GB" dirty="0"/>
          </a:p>
        </p:txBody>
      </p:sp>
      <p:sp>
        <p:nvSpPr>
          <p:cNvPr id="3" name="Content Placeholder 2"/>
          <p:cNvSpPr>
            <a:spLocks noGrp="1"/>
          </p:cNvSpPr>
          <p:nvPr>
            <p:ph idx="1"/>
          </p:nvPr>
        </p:nvSpPr>
        <p:spPr/>
        <p:txBody>
          <a:bodyPr>
            <a:normAutofit fontScale="77500" lnSpcReduction="20000"/>
          </a:bodyPr>
          <a:lstStyle/>
          <a:p>
            <a:pPr marL="521335" indent="-457200"/>
            <a:r>
              <a:rPr lang="en-GB" dirty="0" smtClean="0">
                <a:ea typeface="+mn-lt"/>
                <a:cs typeface="+mn-lt"/>
              </a:rPr>
              <a:t>The act defined safeguarding as</a:t>
            </a:r>
            <a:r>
              <a:rPr lang="en-GB" dirty="0">
                <a:ea typeface="+mn-lt"/>
                <a:cs typeface="+mn-lt"/>
              </a:rPr>
              <a:t> protecting children and adults from abuse or neglect and educating those around them to recognise the signs and dangers.</a:t>
            </a:r>
            <a:endParaRPr lang="en-US" dirty="0">
              <a:ea typeface="+mn-lt"/>
              <a:cs typeface="+mn-lt"/>
            </a:endParaRPr>
          </a:p>
          <a:p>
            <a:pPr marL="521335" indent="-457200"/>
            <a:r>
              <a:rPr lang="en-GB" dirty="0" smtClean="0">
                <a:ea typeface="+mn-lt"/>
                <a:cs typeface="+mn-lt"/>
              </a:rPr>
              <a:t>The act also stated that it is ‘Everyone’s</a:t>
            </a:r>
            <a:r>
              <a:rPr lang="en-GB" dirty="0">
                <a:ea typeface="+mn-lt"/>
                <a:cs typeface="+mn-lt"/>
              </a:rPr>
              <a:t> </a:t>
            </a:r>
            <a:r>
              <a:rPr lang="en-GB" dirty="0" smtClean="0">
                <a:ea typeface="+mn-lt"/>
                <a:cs typeface="+mn-lt"/>
              </a:rPr>
              <a:t>responsibility’. Each </a:t>
            </a:r>
            <a:r>
              <a:rPr lang="en-GB" dirty="0">
                <a:ea typeface="+mn-lt"/>
                <a:cs typeface="+mn-lt"/>
              </a:rPr>
              <a:t>professional and organisation must do everything they can, to ensure that children and adults at risk are protected from abuse.</a:t>
            </a:r>
            <a:endParaRPr lang="en-US" dirty="0">
              <a:ea typeface="+mn-lt"/>
              <a:cs typeface="+mn-lt"/>
            </a:endParaRPr>
          </a:p>
          <a:p>
            <a:pPr marL="521335" indent="-457200"/>
            <a:r>
              <a:rPr lang="en-GB" dirty="0" smtClean="0">
                <a:ea typeface="+mn-lt"/>
                <a:cs typeface="+mn-lt"/>
              </a:rPr>
              <a:t>The act created a National</a:t>
            </a:r>
            <a:r>
              <a:rPr lang="en-GB" dirty="0">
                <a:ea typeface="+mn-lt"/>
                <a:cs typeface="+mn-lt"/>
              </a:rPr>
              <a:t> Independent Safeguarding Board</a:t>
            </a:r>
            <a:endParaRPr lang="en-US" dirty="0">
              <a:ea typeface="+mn-lt"/>
              <a:cs typeface="+mn-lt"/>
            </a:endParaRPr>
          </a:p>
          <a:p>
            <a:pPr marL="896239" lvl="1" indent="-457200"/>
            <a:r>
              <a:rPr lang="en-GB" dirty="0" smtClean="0">
                <a:ea typeface="+mn-lt"/>
                <a:cs typeface="+mn-lt"/>
              </a:rPr>
              <a:t>This is a </a:t>
            </a:r>
            <a:r>
              <a:rPr lang="en-GB" dirty="0">
                <a:ea typeface="+mn-lt"/>
                <a:cs typeface="+mn-lt"/>
              </a:rPr>
              <a:t>new board to work with </a:t>
            </a:r>
            <a:r>
              <a:rPr lang="en-GB" dirty="0" smtClean="0">
                <a:ea typeface="+mn-lt"/>
                <a:cs typeface="+mn-lt"/>
              </a:rPr>
              <a:t>the safeguarding adults</a:t>
            </a:r>
            <a:r>
              <a:rPr lang="en-GB" dirty="0">
                <a:ea typeface="+mn-lt"/>
                <a:cs typeface="+mn-lt"/>
              </a:rPr>
              <a:t> boards and safeguarding children </a:t>
            </a:r>
            <a:r>
              <a:rPr lang="en-GB" dirty="0" smtClean="0">
                <a:ea typeface="+mn-lt"/>
                <a:cs typeface="+mn-lt"/>
              </a:rPr>
              <a:t>boards across</a:t>
            </a:r>
            <a:r>
              <a:rPr lang="en-GB" dirty="0">
                <a:ea typeface="+mn-lt"/>
                <a:cs typeface="+mn-lt"/>
              </a:rPr>
              <a:t> Wales.</a:t>
            </a:r>
            <a:endParaRPr lang="en-US" dirty="0">
              <a:ea typeface="+mn-lt"/>
              <a:cs typeface="+mn-lt"/>
            </a:endParaRPr>
          </a:p>
          <a:p>
            <a:endParaRPr lang="en-GB" dirty="0"/>
          </a:p>
        </p:txBody>
      </p:sp>
    </p:spTree>
    <p:extLst>
      <p:ext uri="{BB962C8B-B14F-4D97-AF65-F5344CB8AC3E}">
        <p14:creationId xmlns:p14="http://schemas.microsoft.com/office/powerpoint/2010/main" val="24340663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400" b="1" dirty="0">
                <a:ln w="6350">
                  <a:solidFill>
                    <a:srgbClr val="4F81BD">
                      <a:shade val="43000"/>
                    </a:srgbClr>
                  </a:solidFill>
                </a:ln>
                <a:cs typeface="Arial"/>
              </a:rPr>
              <a:t>Social Services and Well-being (Wales) </a:t>
            </a:r>
            <a:r>
              <a:rPr lang="en-US" sz="4400" b="1" dirty="0">
                <a:ln w="6350">
                  <a:solidFill>
                    <a:srgbClr val="4F81BD">
                      <a:shade val="43000"/>
                    </a:srgbClr>
                  </a:solidFill>
                </a:ln>
                <a:ea typeface="+mj-lt"/>
                <a:cs typeface="+mj-lt"/>
              </a:rPr>
              <a:t>Act  (2014)</a:t>
            </a:r>
            <a:endParaRPr lang="en-GB" dirty="0"/>
          </a:p>
        </p:txBody>
      </p:sp>
      <p:sp>
        <p:nvSpPr>
          <p:cNvPr id="3" name="Content Placeholder 2"/>
          <p:cNvSpPr>
            <a:spLocks noGrp="1"/>
          </p:cNvSpPr>
          <p:nvPr>
            <p:ph idx="1"/>
          </p:nvPr>
        </p:nvSpPr>
        <p:spPr/>
        <p:txBody>
          <a:bodyPr>
            <a:normAutofit fontScale="77500" lnSpcReduction="20000"/>
          </a:bodyPr>
          <a:lstStyle/>
          <a:p>
            <a:pPr marL="64135" indent="0">
              <a:buNone/>
            </a:pPr>
            <a:r>
              <a:rPr lang="en-US" dirty="0">
                <a:ea typeface="+mn-lt"/>
                <a:cs typeface="+mn-lt"/>
              </a:rPr>
              <a:t>Safeguarding partners are supported by more robust leadership and stronger, more effective multi-agency co-operation. </a:t>
            </a:r>
          </a:p>
          <a:p>
            <a:pPr marL="447675" indent="-383540"/>
            <a:endParaRPr lang="en-US" dirty="0">
              <a:ea typeface="+mn-lt"/>
              <a:cs typeface="+mn-lt"/>
            </a:endParaRPr>
          </a:p>
          <a:p>
            <a:pPr marL="64135" indent="0">
              <a:buNone/>
            </a:pPr>
            <a:r>
              <a:rPr lang="en-GB" b="1" dirty="0" smtClean="0">
                <a:ea typeface="+mn-lt"/>
                <a:cs typeface="+mn-lt"/>
              </a:rPr>
              <a:t>The act led to a national </a:t>
            </a:r>
            <a:r>
              <a:rPr lang="en-GB" b="1" dirty="0">
                <a:ea typeface="+mn-lt"/>
                <a:cs typeface="+mn-lt"/>
              </a:rPr>
              <a:t>action plan to prevent and protect children and young people from sexual </a:t>
            </a:r>
            <a:r>
              <a:rPr lang="en-GB" b="1" dirty="0" smtClean="0">
                <a:ea typeface="+mn-lt"/>
                <a:cs typeface="+mn-lt"/>
              </a:rPr>
              <a:t>exploitation. The key points are:</a:t>
            </a:r>
            <a:endParaRPr lang="en-US" dirty="0">
              <a:ea typeface="+mn-lt"/>
              <a:cs typeface="+mn-lt"/>
            </a:endParaRPr>
          </a:p>
          <a:p>
            <a:pPr marL="447675" indent="-383540"/>
            <a:r>
              <a:rPr lang="en-GB" dirty="0">
                <a:ea typeface="+mn-lt"/>
                <a:cs typeface="+mn-lt"/>
              </a:rPr>
              <a:t>prevent and protect children and young people from sexual exploitation</a:t>
            </a:r>
            <a:endParaRPr lang="en-US" dirty="0">
              <a:ea typeface="+mn-lt"/>
              <a:cs typeface="+mn-lt"/>
            </a:endParaRPr>
          </a:p>
          <a:p>
            <a:pPr marL="447675" indent="-383540"/>
            <a:r>
              <a:rPr lang="en-GB" dirty="0">
                <a:ea typeface="+mn-lt"/>
                <a:cs typeface="+mn-lt"/>
              </a:rPr>
              <a:t>provide responsive, appropriate and consistent support to those identified as being subject to or at risk of sexual exploitation</a:t>
            </a:r>
            <a:endParaRPr lang="en-US" dirty="0">
              <a:ea typeface="+mn-lt"/>
              <a:cs typeface="+mn-lt"/>
            </a:endParaRPr>
          </a:p>
          <a:p>
            <a:pPr marL="447675" indent="-383540"/>
            <a:r>
              <a:rPr lang="en-GB" dirty="0">
                <a:ea typeface="+mn-lt"/>
                <a:cs typeface="+mn-lt"/>
              </a:rPr>
              <a:t>contribute to the identification, disruption and prosecution of perpetrators.</a:t>
            </a:r>
            <a:endParaRPr lang="en-US" dirty="0">
              <a:ea typeface="+mn-lt"/>
              <a:cs typeface="+mn-lt"/>
            </a:endParaRPr>
          </a:p>
          <a:p>
            <a:endParaRPr lang="en-GB" dirty="0"/>
          </a:p>
        </p:txBody>
      </p:sp>
    </p:spTree>
    <p:extLst>
      <p:ext uri="{BB962C8B-B14F-4D97-AF65-F5344CB8AC3E}">
        <p14:creationId xmlns:p14="http://schemas.microsoft.com/office/powerpoint/2010/main" val="13213930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lnSpcReduction="10000"/>
          </a:bodyPr>
          <a:lstStyle/>
          <a:p>
            <a:r>
              <a:rPr lang="en-GB" i="1" dirty="0" smtClean="0"/>
              <a:t>The 2014 act creates an onus on organisations and individuals to act quickly to safeguard children and adults at risk. Use the forum on moodle discuss the following:</a:t>
            </a:r>
            <a:endParaRPr lang="en-GB" i="1" dirty="0"/>
          </a:p>
          <a:p>
            <a:endParaRPr lang="en-GB" i="1" dirty="0" smtClean="0"/>
          </a:p>
          <a:p>
            <a:r>
              <a:rPr lang="en-GB" i="1" dirty="0" smtClean="0"/>
              <a:t>Why do you think early intervention strategies in children’s lives are deemed to improve their life chances?</a:t>
            </a:r>
          </a:p>
          <a:p>
            <a:pPr algn="r"/>
            <a:endParaRPr lang="en-GB" sz="2000" dirty="0" smtClean="0"/>
          </a:p>
          <a:p>
            <a:pPr algn="r"/>
            <a:r>
              <a:rPr lang="en-GB" sz="2000" dirty="0" err="1" smtClean="0"/>
              <a:t>Brotherton</a:t>
            </a:r>
            <a:r>
              <a:rPr lang="en-GB" sz="2000" dirty="0" smtClean="0"/>
              <a:t>, Davies,  &amp; McGillivray (2010)</a:t>
            </a:r>
            <a:endParaRPr lang="cy-GB" sz="2000" dirty="0" smtClean="0"/>
          </a:p>
          <a:p>
            <a:endParaRPr lang="en-GB" dirty="0"/>
          </a:p>
        </p:txBody>
      </p:sp>
      <p:pic>
        <p:nvPicPr>
          <p:cNvPr id="4" name="Picture 3" descr="C:\Users\l.roberts\AppData\Local\Microsoft\Windows\Temporary Internet Files\Content.IE5\VGH11Z05\MC90008905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49440" y="443344"/>
            <a:ext cx="1295400" cy="1143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78250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vert="horz" lIns="91440" tIns="45720" rIns="91440" bIns="45720" anchor="ctr">
            <a:normAutofit/>
          </a:bodyPr>
          <a:lstStyle/>
          <a:p>
            <a:pPr marL="484505"/>
            <a:r>
              <a:rPr lang="en-GB" dirty="0" err="1"/>
              <a:t>Cyfeirnodau</a:t>
            </a:r>
            <a:r>
              <a:rPr lang="en-GB" dirty="0"/>
              <a:t>/References</a:t>
            </a:r>
            <a:endParaRPr lang="en-US" dirty="0"/>
          </a:p>
        </p:txBody>
      </p:sp>
      <p:sp>
        <p:nvSpPr>
          <p:cNvPr id="6" name="Content Placeholder 5"/>
          <p:cNvSpPr>
            <a:spLocks noGrp="1"/>
          </p:cNvSpPr>
          <p:nvPr>
            <p:ph idx="1"/>
          </p:nvPr>
        </p:nvSpPr>
        <p:spPr/>
        <p:txBody>
          <a:bodyPr>
            <a:normAutofit lnSpcReduction="10000"/>
          </a:bodyPr>
          <a:lstStyle/>
          <a:p>
            <a:r>
              <a:rPr lang="en-GB" sz="1600"/>
              <a:t>Blakemore, K. &amp; Griggs, E. </a:t>
            </a:r>
            <a:r>
              <a:rPr lang="en-GB" sz="1600" i="1"/>
              <a:t>Social Policy; an introduction, </a:t>
            </a:r>
            <a:r>
              <a:rPr lang="en-GB" sz="1600"/>
              <a:t>Maidenhead: Open University Press 2007 </a:t>
            </a:r>
          </a:p>
          <a:p>
            <a:r>
              <a:rPr lang="en-GB" sz="1600" err="1"/>
              <a:t>Brotherton</a:t>
            </a:r>
            <a:r>
              <a:rPr lang="en-GB" sz="1600"/>
              <a:t>, G., Davies, H. &amp; McGillivray, G. (2010) </a:t>
            </a:r>
            <a:r>
              <a:rPr lang="en-GB" sz="1600" i="1"/>
              <a:t>Working with Children, Young People and Families, </a:t>
            </a:r>
            <a:r>
              <a:rPr lang="en-GB" sz="1600"/>
              <a:t>London: Sage.</a:t>
            </a:r>
          </a:p>
          <a:p>
            <a:r>
              <a:rPr lang="en-GB" sz="1600"/>
              <a:t>Collins, J. &amp; Foley, P. (2008) </a:t>
            </a:r>
            <a:r>
              <a:rPr lang="en-GB" sz="1600" i="1"/>
              <a:t>Promoting children’s wellbeing: policy and practice, </a:t>
            </a:r>
            <a:r>
              <a:rPr lang="en-GB" sz="1600"/>
              <a:t>Bristol: The Policy Press </a:t>
            </a:r>
            <a:endParaRPr lang="cy-GB" sz="1600"/>
          </a:p>
          <a:p>
            <a:r>
              <a:rPr lang="en-GB" sz="1600" err="1"/>
              <a:t>Cosstick</a:t>
            </a:r>
            <a:r>
              <a:rPr lang="en-GB" sz="1600"/>
              <a:t>, S. ( </a:t>
            </a:r>
            <a:r>
              <a:rPr lang="en-GB" sz="1600" err="1"/>
              <a:t>n.d.</a:t>
            </a:r>
            <a:r>
              <a:rPr lang="en-GB" sz="1600"/>
              <a:t>), Overview of British child welfare system</a:t>
            </a:r>
            <a:r>
              <a:rPr lang="cy-GB" sz="1600"/>
              <a:t> </a:t>
            </a:r>
            <a:r>
              <a:rPr lang="en-GB" sz="1600"/>
              <a:t>Southampton: </a:t>
            </a:r>
            <a:r>
              <a:rPr lang="en-GB" sz="1600" err="1"/>
              <a:t>Southhampton</a:t>
            </a:r>
            <a:r>
              <a:rPr lang="en-GB" sz="1600"/>
              <a:t> City Council Social Services. Available at </a:t>
            </a:r>
            <a:r>
              <a:rPr lang="en-GB" sz="1600">
                <a:hlinkClick r:id="rId2"/>
              </a:rPr>
              <a:t>http://essaydocs.org/an-overview-of-the-british-child-welfare-system-sally-cosstick.html</a:t>
            </a:r>
            <a:r>
              <a:rPr lang="en-GB" sz="1600" i="1"/>
              <a:t>.[ Accessed 20.01.20]</a:t>
            </a:r>
          </a:p>
          <a:p>
            <a:r>
              <a:rPr lang="en-US" altLang="en-US" sz="1600"/>
              <a:t>Crow, L. ( 2013) </a:t>
            </a:r>
            <a:r>
              <a:rPr lang="en-US" sz="1600"/>
              <a:t>Including All of Our Lives: Renewing the social model of disability. Available at </a:t>
            </a:r>
            <a:r>
              <a:rPr lang="en-GB" sz="1600">
                <a:hlinkClick r:id="rId2"/>
              </a:rPr>
              <a:t>http://essaydocs.org/an-overview-of-the-british-child-welfare-system-sally-cosstick.html</a:t>
            </a:r>
            <a:r>
              <a:rPr lang="en-US" altLang="en-US" sz="1600"/>
              <a:t>[Accessed 20.01.20]</a:t>
            </a:r>
            <a:endParaRPr lang="en-GB" sz="1600" i="1"/>
          </a:p>
          <a:p>
            <a:r>
              <a:rPr lang="en-GB" sz="1600"/>
              <a:t>Equality and Human Rights Commission, (2009) </a:t>
            </a:r>
            <a:r>
              <a:rPr lang="en-GB" sz="1600" i="1"/>
              <a:t>How have equality and human rights fared under devolution? </a:t>
            </a:r>
            <a:r>
              <a:rPr lang="en-GB" sz="1600"/>
              <a:t>Cardiff: Equality and Human Rights Committee Submission to the All Wales Convention</a:t>
            </a:r>
            <a:endParaRPr lang="cy-GB" sz="1600"/>
          </a:p>
          <a:p>
            <a:r>
              <a:rPr lang="en-GB" altLang="en-US" sz="1600"/>
              <a:t>Harrison, R. &amp; Wise, C. (2005) </a:t>
            </a:r>
            <a:r>
              <a:rPr lang="en-GB" altLang="en-US" sz="1600" i="1"/>
              <a:t>Working with Young People</a:t>
            </a:r>
            <a:r>
              <a:rPr lang="en-GB" altLang="en-US" sz="1600"/>
              <a:t>, London: SAGE publications</a:t>
            </a:r>
            <a:endParaRPr lang="en-GB" sz="1600"/>
          </a:p>
          <a:p>
            <a:r>
              <a:rPr lang="en-US" altLang="en-US" sz="1600" err="1"/>
              <a:t>Spicker</a:t>
            </a:r>
            <a:r>
              <a:rPr lang="en-US" altLang="en-US" sz="1600"/>
              <a:t>, P. (2008) </a:t>
            </a:r>
            <a:r>
              <a:rPr lang="en-US" altLang="en-US" sz="1600" i="1"/>
              <a:t>Social Policy: Themes and Approaches, </a:t>
            </a:r>
            <a:r>
              <a:rPr lang="en-US" altLang="en-US" sz="1600"/>
              <a:t>Bristol: The Policy Press,  </a:t>
            </a:r>
          </a:p>
          <a:p>
            <a:endParaRPr lang="en-GB" altLang="en-US" sz="1600"/>
          </a:p>
        </p:txBody>
      </p:sp>
    </p:spTree>
    <p:extLst>
      <p:ext uri="{BB962C8B-B14F-4D97-AF65-F5344CB8AC3E}">
        <p14:creationId xmlns:p14="http://schemas.microsoft.com/office/powerpoint/2010/main" val="2780781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vert="horz" lIns="91440" tIns="45720" rIns="91440" bIns="45720" anchor="ctr">
            <a:normAutofit/>
          </a:bodyPr>
          <a:lstStyle/>
          <a:p>
            <a:pPr marL="484505"/>
            <a:r>
              <a:rPr lang="en-GB" altLang="en-US" dirty="0" err="1"/>
              <a:t>Llyfryddiaeth</a:t>
            </a:r>
            <a:r>
              <a:rPr lang="en-GB" altLang="en-US" dirty="0"/>
              <a:t> / Bibliography</a:t>
            </a:r>
            <a:endParaRPr lang="en-US" dirty="0"/>
          </a:p>
        </p:txBody>
      </p:sp>
      <p:sp>
        <p:nvSpPr>
          <p:cNvPr id="10243" name="Rectangle 3"/>
          <p:cNvSpPr>
            <a:spLocks noGrp="1" noChangeArrowheads="1"/>
          </p:cNvSpPr>
          <p:nvPr>
            <p:ph idx="1"/>
          </p:nvPr>
        </p:nvSpPr>
        <p:spPr/>
        <p:txBody>
          <a:bodyPr>
            <a:normAutofit/>
          </a:bodyPr>
          <a:lstStyle/>
          <a:p>
            <a:pPr marL="365760" indent="-256032" eaLnBrk="1" fontAlgn="auto" hangingPunct="1">
              <a:lnSpc>
                <a:spcPct val="90000"/>
              </a:lnSpc>
              <a:spcAft>
                <a:spcPts val="0"/>
              </a:spcAft>
              <a:buClr>
                <a:schemeClr val="accent3"/>
              </a:buClr>
              <a:buFont typeface="Georgia"/>
              <a:buChar char="•"/>
              <a:defRPr/>
            </a:pPr>
            <a:endParaRPr lang="en-GB"/>
          </a:p>
          <a:p>
            <a:pPr marL="365760" indent="-256032">
              <a:lnSpc>
                <a:spcPct val="90000"/>
              </a:lnSpc>
              <a:buClr>
                <a:schemeClr val="accent3"/>
              </a:buClr>
              <a:buNone/>
              <a:defRPr/>
            </a:pPr>
            <a:r>
              <a:rPr lang="en-GB" sz="1800"/>
              <a:t>Image of Welsh Government building. Available at </a:t>
            </a:r>
            <a:r>
              <a:rPr lang="en-GB" sz="1800">
                <a:hlinkClick r:id="rId3"/>
              </a:rPr>
              <a:t>http://www.thirdsector.co.uk/welsh-government-publishes-updated-third-sector-scheme/fundraising/article/1230967</a:t>
            </a:r>
            <a:r>
              <a:rPr lang="en-GB" sz="1800"/>
              <a:t> [ Accessed 11.09.14]</a:t>
            </a:r>
          </a:p>
          <a:p>
            <a:pPr marL="365760" indent="-256032">
              <a:lnSpc>
                <a:spcPct val="90000"/>
              </a:lnSpc>
              <a:buClr>
                <a:schemeClr val="accent3"/>
              </a:buClr>
              <a:buNone/>
              <a:defRPr/>
            </a:pPr>
            <a:r>
              <a:rPr lang="en-GB" sz="1800"/>
              <a:t> </a:t>
            </a:r>
          </a:p>
        </p:txBody>
      </p:sp>
    </p:spTree>
    <p:extLst>
      <p:ext uri="{BB962C8B-B14F-4D97-AF65-F5344CB8AC3E}">
        <p14:creationId xmlns:p14="http://schemas.microsoft.com/office/powerpoint/2010/main" val="33536530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C6A271-6685-4B64-AEC3-B2782522595B}">
  <ds:schemaRefs>
    <ds:schemaRef ds:uri="http://schemas.microsoft.com/sharepoint/v3/contenttype/forms"/>
  </ds:schemaRefs>
</ds:datastoreItem>
</file>

<file path=customXml/itemProps2.xml><?xml version="1.0" encoding="utf-8"?>
<ds:datastoreItem xmlns:ds="http://schemas.openxmlformats.org/officeDocument/2006/customXml" ds:itemID="{C02B219B-461F-4C76-8032-80E5E65EA70F}">
  <ds:schemaRefs>
    <ds:schemaRef ds:uri="http://schemas.microsoft.com/office/2006/documentManagement/types"/>
    <ds:schemaRef ds:uri="http://schemas.microsoft.com/office/2006/metadata/properties"/>
    <ds:schemaRef ds:uri="86807d6d-212c-47c2-9ccb-06e47adbafa4"/>
    <ds:schemaRef ds:uri="http://purl.org/dc/elements/1.1/"/>
    <ds:schemaRef ds:uri="http://schemas.openxmlformats.org/package/2006/metadata/core-properties"/>
    <ds:schemaRef ds:uri="http://schemas.microsoft.com/office/infopath/2007/PartnerControls"/>
    <ds:schemaRef ds:uri="http://purl.org/dc/terms/"/>
    <ds:schemaRef ds:uri="b0eec7eb-90c5-4dfa-b4c7-29fb51310a23"/>
    <ds:schemaRef ds:uri="http://www.w3.org/XML/1998/namespace"/>
    <ds:schemaRef ds:uri="http://purl.org/dc/dcmitype/"/>
  </ds:schemaRefs>
</ds:datastoreItem>
</file>

<file path=customXml/itemProps3.xml><?xml version="1.0" encoding="utf-8"?>
<ds:datastoreItem xmlns:ds="http://schemas.openxmlformats.org/officeDocument/2006/customXml" ds:itemID="{9334D1DD-A57F-4312-86E7-73481348C8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Verve</Template>
  <TotalTime>222</TotalTime>
  <Words>1571</Words>
  <Application>Microsoft Office PowerPoint</Application>
  <PresentationFormat>On-screen Show (4:3)</PresentationFormat>
  <Paragraphs>155</Paragraphs>
  <Slides>22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ＭＳ Ｐゴシック</vt:lpstr>
      <vt:lpstr>Arial</vt:lpstr>
      <vt:lpstr>Calibri</vt:lpstr>
      <vt:lpstr>Georgia</vt:lpstr>
      <vt:lpstr>Verdana</vt:lpstr>
      <vt:lpstr>Wingdings 2</vt:lpstr>
      <vt:lpstr>Verve</vt:lpstr>
      <vt:lpstr>ECES6009/C Making a Difference/</vt:lpstr>
      <vt:lpstr>Overview</vt:lpstr>
      <vt:lpstr>International context</vt:lpstr>
      <vt:lpstr>The three P’s</vt:lpstr>
      <vt:lpstr>                                   </vt:lpstr>
      <vt:lpstr>Task 2</vt:lpstr>
      <vt:lpstr>UK Legislative History</vt:lpstr>
      <vt:lpstr>UK Legislative History</vt:lpstr>
      <vt:lpstr>UK Legislative History</vt:lpstr>
      <vt:lpstr>Principles of 1989 Children Act</vt:lpstr>
      <vt:lpstr>1989 Principles </vt:lpstr>
      <vt:lpstr>Children Act 2004</vt:lpstr>
      <vt:lpstr>Key points from the Children Act 2004</vt:lpstr>
      <vt:lpstr>Key points from the Children Act 2004</vt:lpstr>
      <vt:lpstr>Children’s Commissioners (Collins &amp; Foley, 2008: 244)</vt:lpstr>
      <vt:lpstr>Task</vt:lpstr>
      <vt:lpstr>Social Services and Well-being (Wales) Act  (2014)</vt:lpstr>
      <vt:lpstr>Social Services and Well-being (Wales) Act  (2014)</vt:lpstr>
      <vt:lpstr>Social Services and Well-being (Wales) Act  (2014)</vt:lpstr>
      <vt:lpstr>Task</vt:lpstr>
      <vt:lpstr>Cyfeirnodau/References</vt:lpstr>
      <vt:lpstr>Llyfryddiaeth /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Ross Phillips</cp:lastModifiedBy>
  <cp:revision>160</cp:revision>
  <dcterms:created xsi:type="dcterms:W3CDTF">2014-08-18T13:08:20Z</dcterms:created>
  <dcterms:modified xsi:type="dcterms:W3CDTF">2021-02-23T14:56:42Z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