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Default Extension="jpg" ContentType="image/jpg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</p:sldIdLst>
  <p:sldSz cx="7556500" cy="10693400"/>
  <p:notesSz cx="7556500" cy="106934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4954"/>
            <a:ext cx="6428422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88304"/>
            <a:ext cx="5293995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410"/>
              </a:lnSpc>
            </a:pPr>
            <a:fld id="{81D60167-4931-47E6-BA6A-407CBD079E47}" type="slidenum">
              <a:rPr dirty="0" spc="-25"/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410"/>
              </a:lnSpc>
            </a:pPr>
            <a:fld id="{81D60167-4931-47E6-BA6A-407CBD079E47}" type="slidenum">
              <a:rPr dirty="0" spc="-25"/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378142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3894867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410"/>
              </a:lnSpc>
            </a:pPr>
            <a:fld id="{81D60167-4931-47E6-BA6A-407CBD079E47}" type="slidenum">
              <a:rPr dirty="0" spc="-25"/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410"/>
              </a:lnSpc>
            </a:pPr>
            <a:fld id="{81D60167-4931-47E6-BA6A-407CBD079E47}" type="slidenum">
              <a:rPr dirty="0" spc="-25"/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410"/>
              </a:lnSpc>
            </a:pPr>
            <a:fld id="{81D60167-4931-47E6-BA6A-407CBD079E47}" type="slidenum">
              <a:rPr dirty="0" spc="-25"/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8142" y="427736"/>
            <a:ext cx="6806565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8142" y="2459482"/>
            <a:ext cx="6806565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2571369" y="9944862"/>
            <a:ext cx="2420112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37814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3665854" y="9886729"/>
            <a:ext cx="241300" cy="19430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410"/>
              </a:lnSpc>
            </a:pPr>
            <a:fld id="{81D60167-4931-47E6-BA6A-407CBD079E47}" type="slidenum">
              <a:rPr dirty="0" spc="-25"/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slide" Target="slide4.xml"/><Relationship Id="rId3" Type="http://schemas.openxmlformats.org/officeDocument/2006/relationships/slide" Target="slide5.xml"/><Relationship Id="rId4" Type="http://schemas.openxmlformats.org/officeDocument/2006/relationships/slide" Target="slide6.xml"/><Relationship Id="rId5" Type="http://schemas.openxmlformats.org/officeDocument/2006/relationships/slide" Target="slide8.xml"/><Relationship Id="rId6" Type="http://schemas.openxmlformats.org/officeDocument/2006/relationships/slide" Target="slide10.xml"/><Relationship Id="rId7" Type="http://schemas.openxmlformats.org/officeDocument/2006/relationships/slide" Target="slide11.xml"/><Relationship Id="rId8" Type="http://schemas.openxmlformats.org/officeDocument/2006/relationships/slide" Target="slide13.xml"/><Relationship Id="rId9" Type="http://schemas.openxmlformats.org/officeDocument/2006/relationships/slide" Target="slide14.xml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jpg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jpg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jpg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jpg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jpg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jpg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hyperlink" Target="http://www.ualberta.ca/human-resources-health-safety-" TargetMode="External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902004" y="1465834"/>
            <a:ext cx="4165600" cy="2692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management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Theory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Practice</a:t>
            </a:r>
            <a:endParaRPr sz="1600">
              <a:latin typeface="Calibri Light"/>
              <a:cs typeface="Calibri Light"/>
            </a:endParaRPr>
          </a:p>
        </p:txBody>
      </p:sp>
      <p:sp>
        <p:nvSpPr>
          <p:cNvPr id="3" name="object 3" descr=""/>
          <p:cNvSpPr txBox="1"/>
          <p:nvPr/>
        </p:nvSpPr>
        <p:spPr>
          <a:xfrm>
            <a:off x="902004" y="2726181"/>
            <a:ext cx="2592070" cy="6883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Practical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Report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&amp;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Presentation</a:t>
            </a:r>
            <a:endParaRPr sz="16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138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Assessment</a:t>
            </a:r>
            <a:r>
              <a:rPr dirty="0" sz="1600" spc="-9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2</a:t>
            </a:r>
            <a:endParaRPr sz="1600">
              <a:latin typeface="Calibri Light"/>
              <a:cs typeface="Calibri Light"/>
            </a:endParaRPr>
          </a:p>
        </p:txBody>
      </p:sp>
      <p:sp>
        <p:nvSpPr>
          <p:cNvPr id="4" name="object 4" descr=""/>
          <p:cNvSpPr txBox="1"/>
          <p:nvPr/>
        </p:nvSpPr>
        <p:spPr>
          <a:xfrm>
            <a:off x="902004" y="6504813"/>
            <a:ext cx="3166110" cy="62674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1400" b="0">
                <a:solidFill>
                  <a:srgbClr val="2D74B5"/>
                </a:solidFill>
                <a:latin typeface="Calibri Light"/>
                <a:cs typeface="Calibri Light"/>
              </a:rPr>
              <a:t>Student</a:t>
            </a:r>
            <a:r>
              <a:rPr dirty="0" sz="14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400" b="0">
                <a:solidFill>
                  <a:srgbClr val="2D74B5"/>
                </a:solidFill>
                <a:latin typeface="Calibri Light"/>
                <a:cs typeface="Calibri Light"/>
              </a:rPr>
              <a:t>name:</a:t>
            </a:r>
            <a:r>
              <a:rPr dirty="0" sz="14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400" b="0">
                <a:solidFill>
                  <a:srgbClr val="2D74B5"/>
                </a:solidFill>
                <a:latin typeface="Calibri Light"/>
                <a:cs typeface="Calibri Light"/>
              </a:rPr>
              <a:t>Alexandru</a:t>
            </a:r>
            <a:r>
              <a:rPr dirty="0" sz="14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400" b="0">
                <a:solidFill>
                  <a:srgbClr val="2D74B5"/>
                </a:solidFill>
                <a:latin typeface="Calibri Light"/>
                <a:cs typeface="Calibri Light"/>
              </a:rPr>
              <a:t>Sebastian</a:t>
            </a:r>
            <a:r>
              <a:rPr dirty="0" sz="14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400" spc="-10" b="0">
                <a:solidFill>
                  <a:srgbClr val="2D74B5"/>
                </a:solidFill>
                <a:latin typeface="Calibri Light"/>
                <a:cs typeface="Calibri Light"/>
              </a:rPr>
              <a:t>Melinte</a:t>
            </a:r>
            <a:endParaRPr sz="14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1365"/>
              </a:spcBef>
            </a:pPr>
            <a:r>
              <a:rPr dirty="0" sz="1400" b="0">
                <a:solidFill>
                  <a:srgbClr val="2D74B5"/>
                </a:solidFill>
                <a:latin typeface="Calibri Light"/>
                <a:cs typeface="Calibri Light"/>
              </a:rPr>
              <a:t>Lecture</a:t>
            </a:r>
            <a:r>
              <a:rPr dirty="0" sz="14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400" b="0">
                <a:solidFill>
                  <a:srgbClr val="2D74B5"/>
                </a:solidFill>
                <a:latin typeface="Calibri Light"/>
                <a:cs typeface="Calibri Light"/>
              </a:rPr>
              <a:t>name</a:t>
            </a:r>
            <a:r>
              <a:rPr dirty="0" sz="14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400" b="0">
                <a:solidFill>
                  <a:srgbClr val="2D74B5"/>
                </a:solidFill>
                <a:latin typeface="Calibri Light"/>
                <a:cs typeface="Calibri Light"/>
              </a:rPr>
              <a:t>:</a:t>
            </a:r>
            <a:r>
              <a:rPr dirty="0" sz="1400" spc="26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400" b="0">
                <a:solidFill>
                  <a:srgbClr val="2D74B5"/>
                </a:solidFill>
                <a:latin typeface="Calibri Light"/>
                <a:cs typeface="Calibri Light"/>
              </a:rPr>
              <a:t>Tanja</a:t>
            </a:r>
            <a:r>
              <a:rPr dirty="0" sz="14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400" spc="-10" b="0">
                <a:solidFill>
                  <a:srgbClr val="2D74B5"/>
                </a:solidFill>
                <a:latin typeface="Calibri Light"/>
                <a:cs typeface="Calibri Light"/>
              </a:rPr>
              <a:t>Nathan</a:t>
            </a:r>
            <a:endParaRPr sz="1400">
              <a:latin typeface="Calibri Light"/>
              <a:cs typeface="Calibri Light"/>
            </a:endParaRPr>
          </a:p>
        </p:txBody>
      </p:sp>
      <p:sp>
        <p:nvSpPr>
          <p:cNvPr id="5" name="object 5" descr=""/>
          <p:cNvSpPr txBox="1"/>
          <p:nvPr/>
        </p:nvSpPr>
        <p:spPr>
          <a:xfrm>
            <a:off x="902004" y="7698485"/>
            <a:ext cx="1262380" cy="23939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400" b="0">
                <a:solidFill>
                  <a:srgbClr val="2D74B5"/>
                </a:solidFill>
                <a:latin typeface="Calibri Light"/>
                <a:cs typeface="Calibri Light"/>
              </a:rPr>
              <a:t>Module</a:t>
            </a:r>
            <a:r>
              <a:rPr dirty="0" sz="14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400" b="0">
                <a:solidFill>
                  <a:srgbClr val="2D74B5"/>
                </a:solidFill>
                <a:latin typeface="Calibri Light"/>
                <a:cs typeface="Calibri Light"/>
              </a:rPr>
              <a:t>nr</a:t>
            </a:r>
            <a:r>
              <a:rPr dirty="0" sz="14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400" b="0">
                <a:solidFill>
                  <a:srgbClr val="2D74B5"/>
                </a:solidFill>
                <a:latin typeface="Calibri Light"/>
                <a:cs typeface="Calibri Light"/>
              </a:rPr>
              <a:t>:</a:t>
            </a:r>
            <a:r>
              <a:rPr dirty="0" sz="14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400" spc="-20" b="0">
                <a:solidFill>
                  <a:srgbClr val="2D74B5"/>
                </a:solidFill>
                <a:latin typeface="Calibri Light"/>
                <a:cs typeface="Calibri Light"/>
              </a:rPr>
              <a:t>6003</a:t>
            </a:r>
            <a:endParaRPr sz="14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838504" y="888237"/>
            <a:ext cx="5835015" cy="331406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6364">
              <a:lnSpc>
                <a:spcPct val="100000"/>
              </a:lnSpc>
              <a:spcBef>
                <a:spcPts val="95"/>
              </a:spcBef>
            </a:pPr>
            <a:r>
              <a:rPr dirty="0" sz="1600">
                <a:latin typeface="Times New Roman"/>
                <a:cs typeface="Times New Roman"/>
              </a:rPr>
              <a:t>Table</a:t>
            </a:r>
            <a:r>
              <a:rPr dirty="0" sz="1600" spc="-35">
                <a:latin typeface="Times New Roman"/>
                <a:cs typeface="Times New Roman"/>
              </a:rPr>
              <a:t> </a:t>
            </a:r>
            <a:r>
              <a:rPr dirty="0" sz="1600">
                <a:latin typeface="Times New Roman"/>
                <a:cs typeface="Times New Roman"/>
              </a:rPr>
              <a:t>of</a:t>
            </a:r>
            <a:r>
              <a:rPr dirty="0" sz="1600" spc="-25">
                <a:latin typeface="Times New Roman"/>
                <a:cs typeface="Times New Roman"/>
              </a:rPr>
              <a:t> </a:t>
            </a:r>
            <a:r>
              <a:rPr dirty="0" sz="1600" spc="-10">
                <a:latin typeface="Times New Roman"/>
                <a:cs typeface="Times New Roman"/>
              </a:rPr>
              <a:t>Contents</a:t>
            </a:r>
            <a:endParaRPr sz="1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925"/>
              </a:spcBef>
            </a:pPr>
            <a:endParaRPr sz="1600">
              <a:latin typeface="Times New Roman"/>
              <a:cs typeface="Times New Roman"/>
            </a:endParaRPr>
          </a:p>
          <a:p>
            <a:pPr marL="76200">
              <a:lnSpc>
                <a:spcPct val="100000"/>
              </a:lnSpc>
              <a:spcBef>
                <a:spcPts val="5"/>
              </a:spcBef>
              <a:tabLst>
                <a:tab pos="1447165" algn="l"/>
              </a:tabLst>
            </a:pP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  <a:hlinkClick r:id="rId2" action="ppaction://hlinksldjump"/>
              </a:rPr>
              <a:t>Introduction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2" action="ppaction://hlinksldjump"/>
              </a:rPr>
              <a:t>	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  <a:hlinkClick r:id="rId2" action="ppaction://hlinksldjump"/>
              </a:rPr>
              <a:t>1</a:t>
            </a:r>
            <a:endParaRPr sz="1600">
              <a:latin typeface="Calibri Light"/>
              <a:cs typeface="Calibri Light"/>
            </a:endParaRPr>
          </a:p>
          <a:p>
            <a:pPr marL="76200">
              <a:lnSpc>
                <a:spcPct val="100000"/>
              </a:lnSpc>
              <a:spcBef>
                <a:spcPts val="1390"/>
              </a:spcBef>
              <a:tabLst>
                <a:tab pos="989965" algn="l"/>
              </a:tabLst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Task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 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1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	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2</a:t>
            </a:r>
            <a:endParaRPr sz="1600">
              <a:latin typeface="Calibri Light"/>
              <a:cs typeface="Calibri Light"/>
            </a:endParaRPr>
          </a:p>
          <a:p>
            <a:pPr marL="76200" marR="55880" indent="456565">
              <a:lnSpc>
                <a:spcPct val="110000"/>
              </a:lnSpc>
              <a:spcBef>
                <a:spcPts val="1190"/>
              </a:spcBef>
              <a:buAutoNum type="arabicPeriod"/>
              <a:tabLst>
                <a:tab pos="532765" algn="l"/>
              </a:tabLst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Business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leaders,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who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made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a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significant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impact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on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business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world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in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20th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century</a:t>
            </a:r>
            <a:r>
              <a:rPr dirty="0" sz="1600" spc="16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 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  <a:hlinkClick r:id="rId3" action="ppaction://hlinksldjump"/>
              </a:rPr>
              <a:t>2</a:t>
            </a:r>
            <a:endParaRPr sz="1600">
              <a:latin typeface="Calibri Light"/>
              <a:cs typeface="Calibri Light"/>
            </a:endParaRPr>
          </a:p>
          <a:p>
            <a:pPr marL="76200" marR="55880" indent="456565">
              <a:lnSpc>
                <a:spcPct val="109400"/>
              </a:lnSpc>
              <a:spcBef>
                <a:spcPts val="1210"/>
              </a:spcBef>
              <a:buAutoNum type="arabicPeriod"/>
              <a:tabLst>
                <a:tab pos="532765" algn="l"/>
                <a:tab pos="1905000" algn="l"/>
              </a:tabLst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Business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leaders,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who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made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a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significant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impact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on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business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world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in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21</a:t>
            </a:r>
            <a:r>
              <a:rPr dirty="0" baseline="26455" sz="1575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st</a:t>
            </a:r>
            <a:r>
              <a:rPr dirty="0" baseline="26455" sz="1575" spc="135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century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	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  <a:hlinkClick r:id="rId4" action="ppaction://hlinksldjump"/>
              </a:rPr>
              <a:t>3</a:t>
            </a:r>
            <a:endParaRPr sz="1600">
              <a:latin typeface="Calibri Light"/>
              <a:cs typeface="Calibri Light"/>
            </a:endParaRPr>
          </a:p>
          <a:p>
            <a:pPr marL="76200">
              <a:lnSpc>
                <a:spcPct val="100000"/>
              </a:lnSpc>
              <a:spcBef>
                <a:spcPts val="1395"/>
              </a:spcBef>
            </a:pP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  <a:hlinkClick r:id="rId5" action="ppaction://hlinksldjump"/>
              </a:rPr>
              <a:t>Similarities</a:t>
            </a:r>
            <a:r>
              <a:rPr dirty="0" sz="1600" spc="-80" b="0">
                <a:solidFill>
                  <a:srgbClr val="2D74B5"/>
                </a:solidFill>
                <a:latin typeface="Calibri Light"/>
                <a:cs typeface="Calibri Light"/>
                <a:hlinkClick r:id="rId5" action="ppaction://hlinksldjump"/>
              </a:rPr>
              <a:t> 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  <a:hlinkClick r:id="rId5" action="ppaction://hlinksldjump"/>
              </a:rPr>
              <a:t>5</a:t>
            </a:r>
            <a:endParaRPr sz="1600">
              <a:latin typeface="Calibri Light"/>
              <a:cs typeface="Calibri Light"/>
            </a:endParaRPr>
          </a:p>
        </p:txBody>
      </p:sp>
      <p:sp>
        <p:nvSpPr>
          <p:cNvPr id="3" name="object 3" descr=""/>
          <p:cNvSpPr txBox="1"/>
          <p:nvPr/>
        </p:nvSpPr>
        <p:spPr>
          <a:xfrm>
            <a:off x="902004" y="4354195"/>
            <a:ext cx="1144270" cy="110871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  <a:hlinkClick r:id="rId6" action="ppaction://hlinksldjump"/>
              </a:rPr>
              <a:t>Differences</a:t>
            </a:r>
            <a:endParaRPr sz="16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1380"/>
              </a:spcBef>
              <a:tabLst>
                <a:tab pos="926465" algn="l"/>
              </a:tabLst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7" action="ppaction://hlinksldjump"/>
              </a:rPr>
              <a:t>Task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  <a:hlinkClick r:id="rId7" action="ppaction://hlinksldjump"/>
              </a:rPr>
              <a:t> 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  <a:hlinkClick r:id="rId7" action="ppaction://hlinksldjump"/>
              </a:rPr>
              <a:t>2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  <a:hlinkClick r:id="rId7" action="ppaction://hlinksldjump"/>
              </a:rPr>
              <a:t>	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  <a:hlinkClick r:id="rId7" action="ppaction://hlinksldjump"/>
              </a:rPr>
              <a:t>8</a:t>
            </a:r>
            <a:endParaRPr sz="16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1390"/>
              </a:spcBef>
            </a:pP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  <a:hlinkClick r:id="rId8" action="ppaction://hlinksldjump"/>
              </a:rPr>
              <a:t>Conclusion</a:t>
            </a:r>
            <a:r>
              <a:rPr dirty="0" sz="1600" spc="-160" b="0">
                <a:solidFill>
                  <a:srgbClr val="2D74B5"/>
                </a:solidFill>
                <a:latin typeface="Calibri Light"/>
                <a:cs typeface="Calibri Light"/>
                <a:hlinkClick r:id="rId8" action="ppaction://hlinksldjump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  <a:hlinkClick r:id="rId8" action="ppaction://hlinksldjump"/>
              </a:rPr>
              <a:t>10</a:t>
            </a:r>
            <a:endParaRPr sz="1600">
              <a:latin typeface="Calibri Light"/>
              <a:cs typeface="Calibri Light"/>
            </a:endParaRPr>
          </a:p>
        </p:txBody>
      </p:sp>
      <p:sp>
        <p:nvSpPr>
          <p:cNvPr id="4" name="object 4" descr=""/>
          <p:cNvSpPr txBox="1"/>
          <p:nvPr/>
        </p:nvSpPr>
        <p:spPr>
          <a:xfrm>
            <a:off x="2273554" y="4354195"/>
            <a:ext cx="128270" cy="2692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  <a:hlinkClick r:id="rId6" action="ppaction://hlinksldjump"/>
              </a:rPr>
              <a:t>7</a:t>
            </a:r>
            <a:endParaRPr sz="1600">
              <a:latin typeface="Calibri Light"/>
              <a:cs typeface="Calibri Light"/>
            </a:endParaRPr>
          </a:p>
        </p:txBody>
      </p:sp>
      <p:sp>
        <p:nvSpPr>
          <p:cNvPr id="5" name="object 5" descr=""/>
          <p:cNvSpPr txBox="1"/>
          <p:nvPr/>
        </p:nvSpPr>
        <p:spPr>
          <a:xfrm>
            <a:off x="902004" y="5614796"/>
            <a:ext cx="1144270" cy="2692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  <a:hlinkClick r:id="rId9" action="ppaction://hlinksldjump"/>
              </a:rPr>
              <a:t>References11</a:t>
            </a:r>
            <a:endParaRPr sz="16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902004" y="1045210"/>
            <a:ext cx="5632450" cy="175958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Introduction</a:t>
            </a:r>
            <a:endParaRPr sz="1600">
              <a:latin typeface="Calibri Light"/>
              <a:cs typeface="Calibri Light"/>
            </a:endParaRPr>
          </a:p>
          <a:p>
            <a:pPr marL="12700" marR="5080">
              <a:lnSpc>
                <a:spcPct val="109700"/>
              </a:lnSpc>
              <a:spcBef>
                <a:spcPts val="1205"/>
              </a:spcBef>
            </a:pP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refers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process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involved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influencing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guiding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individuals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towards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attainment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common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goal.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includes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the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abilities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capabilities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individual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inspire,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motivate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and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empower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others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that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potential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can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maximised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and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organization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can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driven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towards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success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(Singh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et.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al.,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2023).</a:t>
            </a:r>
            <a:endParaRPr sz="1600">
              <a:latin typeface="Calibri Light"/>
              <a:cs typeface="Calibri Light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2978149"/>
            <a:ext cx="3439900" cy="3441045"/>
          </a:xfrm>
          <a:prstGeom prst="rect">
            <a:avLst/>
          </a:prstGeom>
        </p:spPr>
      </p:pic>
      <p:sp>
        <p:nvSpPr>
          <p:cNvPr id="4" name="object 4" descr=""/>
          <p:cNvSpPr txBox="1"/>
          <p:nvPr/>
        </p:nvSpPr>
        <p:spPr>
          <a:xfrm>
            <a:off x="902004" y="6594729"/>
            <a:ext cx="5488305" cy="184340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b="0">
                <a:solidFill>
                  <a:srgbClr val="2D74B5"/>
                </a:solidFill>
                <a:latin typeface="Calibri Light"/>
                <a:cs typeface="Calibri Light"/>
              </a:rPr>
              <a:t>Figure</a:t>
            </a:r>
            <a:r>
              <a:rPr dirty="0" sz="12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200" b="0">
                <a:solidFill>
                  <a:srgbClr val="2D74B5"/>
                </a:solidFill>
                <a:latin typeface="Calibri Light"/>
                <a:cs typeface="Calibri Light"/>
              </a:rPr>
              <a:t>1: </a:t>
            </a:r>
            <a:r>
              <a:rPr dirty="0" sz="1200" spc="-1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endParaRPr sz="12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132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(Source: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University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Alberta,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2024)</a:t>
            </a:r>
            <a:endParaRPr sz="1600">
              <a:latin typeface="Calibri Light"/>
              <a:cs typeface="Calibri Light"/>
            </a:endParaRPr>
          </a:p>
          <a:p>
            <a:pPr marL="12700" marR="5080">
              <a:lnSpc>
                <a:spcPct val="109500"/>
              </a:lnSpc>
              <a:spcBef>
                <a:spcPts val="121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current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report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will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aim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assess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different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and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differences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similarities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approaches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leadership.</a:t>
            </a:r>
            <a:endParaRPr sz="1600">
              <a:latin typeface="Calibri Light"/>
              <a:cs typeface="Calibri Light"/>
            </a:endParaRPr>
          </a:p>
          <a:p>
            <a:pPr marL="12700" marR="55244">
              <a:lnSpc>
                <a:spcPct val="109400"/>
              </a:lnSpc>
              <a:spcBef>
                <a:spcPts val="1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Moreover,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reflection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lessons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learned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form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analysis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will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be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provided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well.</a:t>
            </a:r>
            <a:endParaRPr sz="1600">
              <a:latin typeface="Calibri Light"/>
              <a:cs typeface="Calibri Light"/>
            </a:endParaRPr>
          </a:p>
        </p:txBody>
      </p:sp>
      <p:sp>
        <p:nvSpPr>
          <p:cNvPr id="5" name="object 5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0" rIns="0" bIns="0" rtlCol="0" vert="horz">
            <a:spAutoFit/>
          </a:bodyPr>
          <a:lstStyle/>
          <a:p>
            <a:pPr marL="38100">
              <a:lnSpc>
                <a:spcPts val="1410"/>
              </a:lnSpc>
            </a:pPr>
            <a:r>
              <a:rPr dirty="0" spc="-25"/>
              <a:t>1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914399"/>
            <a:ext cx="5730240" cy="3224529"/>
          </a:xfrm>
          <a:prstGeom prst="rect">
            <a:avLst/>
          </a:prstGeom>
        </p:spPr>
      </p:pic>
      <p:sp>
        <p:nvSpPr>
          <p:cNvPr id="3" name="object 3" descr=""/>
          <p:cNvSpPr txBox="1"/>
          <p:nvPr/>
        </p:nvSpPr>
        <p:spPr>
          <a:xfrm>
            <a:off x="902004" y="4290186"/>
            <a:ext cx="5733415" cy="542988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Task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1</a:t>
            </a:r>
            <a:endParaRPr sz="1600">
              <a:latin typeface="Calibri Light"/>
              <a:cs typeface="Calibri Light"/>
            </a:endParaRPr>
          </a:p>
          <a:p>
            <a:pPr marL="12700" marR="474345">
              <a:lnSpc>
                <a:spcPct val="109400"/>
              </a:lnSpc>
              <a:spcBef>
                <a:spcPts val="121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made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significant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impact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business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world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20th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century</a:t>
            </a:r>
            <a:endParaRPr sz="16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1395"/>
              </a:spcBef>
            </a:pP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Sam</a:t>
            </a:r>
            <a:r>
              <a:rPr dirty="0" sz="1600" spc="-1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 i="1">
                <a:solidFill>
                  <a:srgbClr val="2D74B5"/>
                </a:solidFill>
                <a:latin typeface="Calibri Light"/>
                <a:cs typeface="Calibri Light"/>
              </a:rPr>
              <a:t>Wal-</a:t>
            </a:r>
            <a:r>
              <a:rPr dirty="0" sz="1600" spc="-20" b="0" i="1">
                <a:solidFill>
                  <a:srgbClr val="2D74B5"/>
                </a:solidFill>
                <a:latin typeface="Calibri Light"/>
                <a:cs typeface="Calibri Light"/>
              </a:rPr>
              <a:t>Mart</a:t>
            </a:r>
            <a:endParaRPr sz="1600">
              <a:latin typeface="Calibri Light"/>
              <a:cs typeface="Calibri Light"/>
            </a:endParaRPr>
          </a:p>
          <a:p>
            <a:pPr marL="12700" marR="5080">
              <a:lnSpc>
                <a:spcPct val="109800"/>
              </a:lnSpc>
              <a:spcBef>
                <a:spcPts val="12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Founder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Wal-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Mart,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Sam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Wal-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Mart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great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who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having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biggest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retail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store.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first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purchase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BENFRANKLIN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store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start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selling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low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price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at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initial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stage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not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getting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any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profit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meanwhile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people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are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getting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attracted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low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price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or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product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start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purchasing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from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store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rather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than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other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stores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time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goes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store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is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getting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profit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from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Sam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Wal-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Mart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started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knowing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value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discount.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after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journey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get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started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opened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store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basis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Wal-Mart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and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day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by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day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growing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about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24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stores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opened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and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give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best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quality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quantity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people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explore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the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(Benmira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Agboola,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2021).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Here,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that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found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great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examine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people’s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needs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values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guide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who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gives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best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example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leader.</a:t>
            </a:r>
            <a:endParaRPr sz="16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1390"/>
              </a:spcBef>
            </a:pP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James</a:t>
            </a:r>
            <a:r>
              <a:rPr dirty="0" sz="1600" spc="-4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 i="1">
                <a:solidFill>
                  <a:srgbClr val="2D74B5"/>
                </a:solidFill>
                <a:latin typeface="Calibri Light"/>
                <a:cs typeface="Calibri Light"/>
              </a:rPr>
              <a:t>Parker</a:t>
            </a:r>
            <a:endParaRPr sz="1600">
              <a:latin typeface="Calibri Light"/>
              <a:cs typeface="Calibri Light"/>
            </a:endParaRPr>
          </a:p>
        </p:txBody>
      </p:sp>
      <p:sp>
        <p:nvSpPr>
          <p:cNvPr id="4" name="object 4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0" rIns="0" bIns="0" rtlCol="0" vert="horz">
            <a:spAutoFit/>
          </a:bodyPr>
          <a:lstStyle/>
          <a:p>
            <a:pPr marL="38100">
              <a:lnSpc>
                <a:spcPts val="1410"/>
              </a:lnSpc>
            </a:pPr>
            <a:r>
              <a:rPr dirty="0" spc="-25"/>
              <a:t>2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902004" y="867816"/>
            <a:ext cx="5689600" cy="243522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 marR="5080">
              <a:lnSpc>
                <a:spcPct val="109800"/>
              </a:lnSpc>
              <a:spcBef>
                <a:spcPts val="1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James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Parker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–Southwest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airlines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–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great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to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first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customer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time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airlines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terror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attack.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at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situation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all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passenger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were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stuck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across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country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are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not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able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travel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destination,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situation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when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other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are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removing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employee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that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time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James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Parker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decided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not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remove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keep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them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profit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sharing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payments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(Fatimah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Syahrani,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2022).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Here,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decides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that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how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worst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situation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benefits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employee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play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great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role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for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future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life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employee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situation.</a:t>
            </a:r>
            <a:endParaRPr sz="1600">
              <a:latin typeface="Calibri Light"/>
              <a:cs typeface="Calibri Light"/>
            </a:endParaRPr>
          </a:p>
        </p:txBody>
      </p:sp>
      <p:pic>
        <p:nvPicPr>
          <p:cNvPr id="3" name="object 3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3475989"/>
            <a:ext cx="5730240" cy="3225165"/>
          </a:xfrm>
          <a:prstGeom prst="rect">
            <a:avLst/>
          </a:prstGeom>
        </p:spPr>
      </p:pic>
      <p:sp>
        <p:nvSpPr>
          <p:cNvPr id="4" name="object 4" descr=""/>
          <p:cNvSpPr txBox="1"/>
          <p:nvPr/>
        </p:nvSpPr>
        <p:spPr>
          <a:xfrm>
            <a:off x="863904" y="6827291"/>
            <a:ext cx="5339715" cy="9810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50800" marR="43180">
              <a:lnSpc>
                <a:spcPct val="110000"/>
              </a:lnSpc>
              <a:spcBef>
                <a:spcPts val="10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made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significant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impact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business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world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21</a:t>
            </a:r>
            <a:r>
              <a:rPr dirty="0" baseline="26455" sz="1575" b="0">
                <a:solidFill>
                  <a:srgbClr val="2D74B5"/>
                </a:solidFill>
                <a:latin typeface="Calibri Light"/>
                <a:cs typeface="Calibri Light"/>
              </a:rPr>
              <a:t>st</a:t>
            </a:r>
            <a:r>
              <a:rPr dirty="0" baseline="26455" sz="1575" spc="1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century</a:t>
            </a:r>
            <a:endParaRPr sz="1600">
              <a:latin typeface="Calibri Light"/>
              <a:cs typeface="Calibri Light"/>
            </a:endParaRPr>
          </a:p>
          <a:p>
            <a:pPr marL="50800">
              <a:lnSpc>
                <a:spcPct val="100000"/>
              </a:lnSpc>
              <a:spcBef>
                <a:spcPts val="1380"/>
              </a:spcBef>
            </a:pP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Steve</a:t>
            </a:r>
            <a:r>
              <a:rPr dirty="0" sz="1600" spc="-2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 i="1">
                <a:solidFill>
                  <a:srgbClr val="2D74B5"/>
                </a:solidFill>
                <a:latin typeface="Calibri Light"/>
                <a:cs typeface="Calibri Light"/>
              </a:rPr>
              <a:t>Jobs</a:t>
            </a:r>
            <a:endParaRPr sz="1600">
              <a:latin typeface="Calibri Light"/>
              <a:cs typeface="Calibri Light"/>
            </a:endParaRPr>
          </a:p>
        </p:txBody>
      </p:sp>
      <p:sp>
        <p:nvSpPr>
          <p:cNvPr id="5" name="object 5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0" rIns="0" bIns="0" rtlCol="0" vert="horz">
            <a:spAutoFit/>
          </a:bodyPr>
          <a:lstStyle/>
          <a:p>
            <a:pPr marL="38100">
              <a:lnSpc>
                <a:spcPts val="1410"/>
              </a:lnSpc>
            </a:pPr>
            <a:r>
              <a:rPr dirty="0" spc="-25"/>
              <a:t>3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0" rIns="0" bIns="0" rtlCol="0" vert="horz">
            <a:spAutoFit/>
          </a:bodyPr>
          <a:lstStyle/>
          <a:p>
            <a:pPr marL="38100">
              <a:lnSpc>
                <a:spcPts val="1410"/>
              </a:lnSpc>
            </a:pPr>
            <a:r>
              <a:rPr dirty="0" spc="-25"/>
              <a:t>4</a:t>
            </a:r>
          </a:p>
        </p:txBody>
      </p:sp>
      <p:sp>
        <p:nvSpPr>
          <p:cNvPr id="2" name="object 2" descr=""/>
          <p:cNvSpPr txBox="1"/>
          <p:nvPr/>
        </p:nvSpPr>
        <p:spPr>
          <a:xfrm>
            <a:off x="902004" y="867816"/>
            <a:ext cx="5692775" cy="729170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 marR="5080">
              <a:lnSpc>
                <a:spcPct val="109800"/>
              </a:lnSpc>
              <a:spcBef>
                <a:spcPts val="1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Steve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jobs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depicted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autocratic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is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characterised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by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minimum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output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from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others.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been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effective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yet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controversial.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Autocratic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like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Steve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jobs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tend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make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decisions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indecently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no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input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form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others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considered.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a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result,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it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creation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highly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structured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work</a:t>
            </a:r>
            <a:r>
              <a:rPr dirty="0" sz="1600" spc="50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environment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where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rules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processes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are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clear</a:t>
            </a:r>
            <a:r>
              <a:rPr dirty="0" sz="1600" spc="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(McCauley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and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Palus,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2021).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This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approach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him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company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towards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faster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decision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making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increased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productivity.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However,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this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approach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has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often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him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towards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conflicts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most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times, subordinates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have</a:t>
            </a:r>
            <a:r>
              <a:rPr dirty="0" sz="1600" spc="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felt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undervalued.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Job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had</a:t>
            </a:r>
            <a:r>
              <a:rPr dirty="0" sz="1600" spc="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high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expectations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all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every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demanded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long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working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hours,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certain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sacrifices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such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less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sleep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more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working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tolerance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harsh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criticism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so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that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goals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company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could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met.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Despite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demanding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nature,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innovative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thinking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relentless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pursuit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visions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made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him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inspirational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figure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encouraged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others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strive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excellence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pursue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dreams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well.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held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himself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with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same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high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standards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often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demanded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from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his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team.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result,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demonstrated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commitment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excellence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towards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determinations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at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Apple.</a:t>
            </a:r>
            <a:endParaRPr sz="16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1380"/>
              </a:spcBef>
            </a:pP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Tim</a:t>
            </a:r>
            <a:r>
              <a:rPr dirty="0" sz="1600" spc="-20" b="0" i="1">
                <a:solidFill>
                  <a:srgbClr val="2D74B5"/>
                </a:solidFill>
                <a:latin typeface="Calibri Light"/>
                <a:cs typeface="Calibri Light"/>
              </a:rPr>
              <a:t> cook</a:t>
            </a:r>
            <a:endParaRPr sz="1600">
              <a:latin typeface="Calibri Light"/>
              <a:cs typeface="Calibri Light"/>
            </a:endParaRPr>
          </a:p>
          <a:p>
            <a:pPr marL="12700" marR="66040">
              <a:lnSpc>
                <a:spcPct val="109800"/>
              </a:lnSpc>
              <a:spcBef>
                <a:spcPts val="120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Tim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Cook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stepped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Apple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inc.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CEO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when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Steve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Jobs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was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on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health-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related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absence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started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form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year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2009.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Steve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Jobs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died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year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2011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made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role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permanent.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Under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Cook’s leadership,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Apple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witnessed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most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profitable companies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entire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world.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saved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company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from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near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bankruptcy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year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1998.</a:t>
            </a:r>
            <a:endParaRPr sz="16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902004" y="867816"/>
            <a:ext cx="5748655" cy="484505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 marR="5080">
              <a:lnSpc>
                <a:spcPct val="109800"/>
              </a:lnSpc>
              <a:spcBef>
                <a:spcPts val="1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style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Cook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characterised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focus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the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operational</a:t>
            </a:r>
            <a:r>
              <a:rPr dirty="0" sz="1600" spc="-6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excellence,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ethical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conduct,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nurturing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employee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development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strategic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decision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making.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Under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leadership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style,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prioritised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operational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efficiency,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diversity,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sustainability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and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long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term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growth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company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employees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well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(Stone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Patterson,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2023).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Cook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upheld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advanced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core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value</a:t>
            </a:r>
            <a:r>
              <a:rPr dirty="0" sz="1600" spc="50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Apple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while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imprinting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this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distinct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approach.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also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known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adeptness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operations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supply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chain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management.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styles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also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featured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factors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like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inclusivity, collaboration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maintenance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commitment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company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towards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innovation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design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excellence.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tenure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CEO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has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underscored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strong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focus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social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responsibilities,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ethical leadership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environmental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sustainability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have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driven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the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company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towards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high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financial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success.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Moreover,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prioritised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delivering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products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services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could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enhance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customer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experience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placed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customers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top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priority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company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key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driver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overall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success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company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global level.</a:t>
            </a:r>
            <a:endParaRPr sz="1600">
              <a:latin typeface="Calibri Light"/>
              <a:cs typeface="Calibri Light"/>
            </a:endParaRPr>
          </a:p>
        </p:txBody>
      </p:sp>
      <p:pic>
        <p:nvPicPr>
          <p:cNvPr id="3" name="object 3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5885814"/>
            <a:ext cx="5730240" cy="3224530"/>
          </a:xfrm>
          <a:prstGeom prst="rect">
            <a:avLst/>
          </a:prstGeom>
        </p:spPr>
      </p:pic>
      <p:sp>
        <p:nvSpPr>
          <p:cNvPr id="4" name="object 4" descr=""/>
          <p:cNvSpPr txBox="1"/>
          <p:nvPr/>
        </p:nvSpPr>
        <p:spPr>
          <a:xfrm>
            <a:off x="902004" y="9262058"/>
            <a:ext cx="913130" cy="2692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Similarities</a:t>
            </a:r>
            <a:endParaRPr sz="1600">
              <a:latin typeface="Calibri Light"/>
              <a:cs typeface="Calibri Light"/>
            </a:endParaRPr>
          </a:p>
        </p:txBody>
      </p:sp>
      <p:sp>
        <p:nvSpPr>
          <p:cNvPr id="5" name="object 5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0" rIns="0" bIns="0" rtlCol="0" vert="horz">
            <a:spAutoFit/>
          </a:bodyPr>
          <a:lstStyle/>
          <a:p>
            <a:pPr marL="38100">
              <a:lnSpc>
                <a:spcPts val="1410"/>
              </a:lnSpc>
            </a:pPr>
            <a:r>
              <a:rPr dirty="0" spc="-25"/>
              <a:t>5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902004" y="867816"/>
            <a:ext cx="5728970" cy="759650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just" marL="12700" marR="83185">
              <a:lnSpc>
                <a:spcPct val="109700"/>
              </a:lnSpc>
              <a:spcBef>
                <a:spcPts val="1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Similarities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between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leaders’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characteristics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that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contributed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successful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impact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world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are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explained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follows:</a:t>
            </a:r>
            <a:endParaRPr sz="1600">
              <a:latin typeface="Calibri Light"/>
              <a:cs typeface="Calibri Light"/>
            </a:endParaRPr>
          </a:p>
          <a:p>
            <a:pPr marL="12700" marR="268605">
              <a:lnSpc>
                <a:spcPct val="109800"/>
              </a:lnSpc>
              <a:spcBef>
                <a:spcPts val="12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All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four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exhibited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visionary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they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had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clear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visions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companies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industries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(Guzmán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et.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al.,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2020).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These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were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able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see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opportunities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where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others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could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not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they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driven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focus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pursue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these opportunities</a:t>
            </a:r>
            <a:r>
              <a:rPr dirty="0" sz="1600" spc="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relentlessly.</a:t>
            </a:r>
            <a:endParaRPr sz="1600">
              <a:latin typeface="Calibri Light"/>
              <a:cs typeface="Calibri Light"/>
            </a:endParaRPr>
          </a:p>
          <a:p>
            <a:pPr marL="12700" marR="32384">
              <a:lnSpc>
                <a:spcPct val="109800"/>
              </a:lnSpc>
              <a:spcBef>
                <a:spcPts val="119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high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focus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customer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satisfaction.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Every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in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analysis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prioritised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customer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satisfaction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well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aimed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to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provide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high-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quality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products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services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met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needs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and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preferences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target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audience.</a:t>
            </a:r>
            <a:endParaRPr sz="1600">
              <a:latin typeface="Calibri Light"/>
              <a:cs typeface="Calibri Light"/>
            </a:endParaRPr>
          </a:p>
          <a:p>
            <a:pPr marL="12700" marR="5080">
              <a:lnSpc>
                <a:spcPct val="109800"/>
              </a:lnSpc>
              <a:spcBef>
                <a:spcPts val="12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Every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displayed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willingness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adapt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changing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market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conditions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well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innovation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that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they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can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stay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ahead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of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competition.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Sam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Walton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Tim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Cook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both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had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emphasised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on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operational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excellence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they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understood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importance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of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staying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relevant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rapidly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evolving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landscape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(Kilag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et.</a:t>
            </a:r>
            <a:r>
              <a:rPr dirty="0" sz="1600" spc="50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al.,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2023).</a:t>
            </a:r>
            <a:endParaRPr sz="1600">
              <a:latin typeface="Calibri Light"/>
              <a:cs typeface="Calibri Light"/>
            </a:endParaRPr>
          </a:p>
          <a:p>
            <a:pPr marL="12700" marR="63500">
              <a:lnSpc>
                <a:spcPct val="109800"/>
              </a:lnSpc>
              <a:spcBef>
                <a:spcPts val="120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Despite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having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different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styles,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every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identified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the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significance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empowering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employees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well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creation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a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positive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environment,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example,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Tim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Cook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focus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towards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employee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development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Apple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James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parker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in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Southwest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Airlines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undertook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profit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sharing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initiatives.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These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action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showcase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that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they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understand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motivation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engagement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among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employees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were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keys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success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(Northouse,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2021)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.</a:t>
            </a:r>
            <a:endParaRPr sz="1600">
              <a:latin typeface="Calibri Light"/>
              <a:cs typeface="Calibri Light"/>
            </a:endParaRPr>
          </a:p>
        </p:txBody>
      </p:sp>
      <p:sp>
        <p:nvSpPr>
          <p:cNvPr id="3" name="object 3" descr=""/>
          <p:cNvSpPr/>
          <p:nvPr/>
        </p:nvSpPr>
        <p:spPr>
          <a:xfrm>
            <a:off x="1385569" y="8436609"/>
            <a:ext cx="45720" cy="10795"/>
          </a:xfrm>
          <a:custGeom>
            <a:avLst/>
            <a:gdLst/>
            <a:ahLst/>
            <a:cxnLst/>
            <a:rect l="l" t="t" r="r" b="b"/>
            <a:pathLst>
              <a:path w="45719" h="10795">
                <a:moveTo>
                  <a:pt x="45719" y="0"/>
                </a:moveTo>
                <a:lnTo>
                  <a:pt x="0" y="0"/>
                </a:lnTo>
                <a:lnTo>
                  <a:pt x="0" y="10667"/>
                </a:lnTo>
                <a:lnTo>
                  <a:pt x="45719" y="10667"/>
                </a:lnTo>
                <a:lnTo>
                  <a:pt x="45719" y="0"/>
                </a:lnTo>
                <a:close/>
              </a:path>
            </a:pathLst>
          </a:custGeom>
          <a:solidFill>
            <a:srgbClr val="2D74B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0" rIns="0" bIns="0" rtlCol="0" vert="horz">
            <a:spAutoFit/>
          </a:bodyPr>
          <a:lstStyle/>
          <a:p>
            <a:pPr marL="38100">
              <a:lnSpc>
                <a:spcPts val="1410"/>
              </a:lnSpc>
            </a:pPr>
            <a:r>
              <a:rPr dirty="0" spc="-25"/>
              <a:t>6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914399"/>
            <a:ext cx="5730240" cy="3224529"/>
          </a:xfrm>
          <a:prstGeom prst="rect">
            <a:avLst/>
          </a:prstGeom>
        </p:spPr>
      </p:pic>
      <p:sp>
        <p:nvSpPr>
          <p:cNvPr id="3" name="object 3" descr=""/>
          <p:cNvSpPr txBox="1"/>
          <p:nvPr/>
        </p:nvSpPr>
        <p:spPr>
          <a:xfrm>
            <a:off x="902004" y="4290186"/>
            <a:ext cx="5652135" cy="500951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Differences</a:t>
            </a:r>
            <a:endParaRPr sz="1600">
              <a:latin typeface="Calibri Light"/>
              <a:cs typeface="Calibri Light"/>
            </a:endParaRPr>
          </a:p>
          <a:p>
            <a:pPr algn="just" marL="12700" marR="93980">
              <a:lnSpc>
                <a:spcPct val="109700"/>
              </a:lnSpc>
              <a:spcBef>
                <a:spcPts val="12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Differences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between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leaders’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characteristics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that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contributed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successful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impact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world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have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been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explained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follows:</a:t>
            </a:r>
            <a:endParaRPr sz="1600">
              <a:latin typeface="Calibri Light"/>
              <a:cs typeface="Calibri Light"/>
            </a:endParaRPr>
          </a:p>
          <a:p>
            <a:pPr marL="12700" marR="5080">
              <a:lnSpc>
                <a:spcPct val="109700"/>
              </a:lnSpc>
              <a:spcBef>
                <a:spcPts val="121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Sam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Walton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James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Parker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showcased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inclusive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and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collaborative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styles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while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Tim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Cook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Steve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Jobs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have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showcased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more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autocratic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tendencies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(Cummings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et.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al.,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2021).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Tim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Cook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emphasised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collaboration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inclusivity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but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Jobs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emphasised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demanding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perfectionist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approach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his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style.</a:t>
            </a:r>
            <a:endParaRPr sz="1600">
              <a:latin typeface="Calibri Light"/>
              <a:cs typeface="Calibri Light"/>
            </a:endParaRPr>
          </a:p>
          <a:p>
            <a:pPr marL="12700" marR="248285">
              <a:lnSpc>
                <a:spcPct val="109700"/>
              </a:lnSpc>
              <a:spcBef>
                <a:spcPts val="12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All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were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innovative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own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ways,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their approaches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towards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innovation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were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different. Steve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Jobs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had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displayed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hands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involvement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approach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product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development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insisted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perfection.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While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Tim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Cook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was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more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focused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streamlining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operations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well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supply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chain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management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that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can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ensure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efficient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production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and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delivery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products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Apple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(Yusuf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et.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al.,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2022).</a:t>
            </a:r>
            <a:endParaRPr sz="1600">
              <a:latin typeface="Calibri Light"/>
              <a:cs typeface="Calibri Light"/>
            </a:endParaRPr>
          </a:p>
        </p:txBody>
      </p:sp>
      <p:sp>
        <p:nvSpPr>
          <p:cNvPr id="4" name="object 4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0" rIns="0" bIns="0" rtlCol="0" vert="horz">
            <a:spAutoFit/>
          </a:bodyPr>
          <a:lstStyle/>
          <a:p>
            <a:pPr marL="38100">
              <a:lnSpc>
                <a:spcPts val="1410"/>
              </a:lnSpc>
            </a:pPr>
            <a:r>
              <a:rPr dirty="0" spc="-25"/>
              <a:t>7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902004" y="867816"/>
            <a:ext cx="5742305" cy="488188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 marR="85090">
              <a:lnSpc>
                <a:spcPct val="109700"/>
              </a:lnSpc>
              <a:spcBef>
                <a:spcPts val="1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Sam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Walton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James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parker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were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known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employee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friendly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behaviours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policies.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example,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understood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profit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sharing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maintenance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job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security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at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times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difficulties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support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employees.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However,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contrast,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Steve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Jobs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was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renowned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demanding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behaviour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certain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expectations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and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intense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culture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ultimately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worked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favour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Apple.</a:t>
            </a:r>
            <a:endParaRPr sz="1600">
              <a:latin typeface="Calibri Light"/>
              <a:cs typeface="Calibri Light"/>
            </a:endParaRPr>
          </a:p>
          <a:p>
            <a:pPr marL="12700" marR="99695">
              <a:lnSpc>
                <a:spcPct val="109800"/>
              </a:lnSpc>
              <a:spcBef>
                <a:spcPts val="12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Every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own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corporate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values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served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guidelines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decision-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making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behaviours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business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strategies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formulation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(Suhartono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et.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al.,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2023).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Sam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Walton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prioritised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low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pricing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customer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services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Walmart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his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strategies,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Tim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Cook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emphasised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ethical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corporate responsibilities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core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values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company.</a:t>
            </a:r>
            <a:endParaRPr sz="1600">
              <a:latin typeface="Calibri Light"/>
              <a:cs typeface="Calibri Light"/>
            </a:endParaRPr>
          </a:p>
          <a:p>
            <a:pPr marL="12700" marR="5080">
              <a:lnSpc>
                <a:spcPct val="109700"/>
              </a:lnSpc>
              <a:spcBef>
                <a:spcPts val="12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summary,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these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share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certain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characteristics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which contribute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success,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but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distinct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styles</a:t>
            </a:r>
            <a:r>
              <a:rPr dirty="0" sz="1600" spc="50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approaches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makes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them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different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from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another.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These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differences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highlighted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ways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effective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leadership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can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manifested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world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(Gardner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et.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al.,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2020).</a:t>
            </a:r>
            <a:endParaRPr sz="1600">
              <a:latin typeface="Calibri Light"/>
              <a:cs typeface="Calibri Light"/>
            </a:endParaRPr>
          </a:p>
        </p:txBody>
      </p:sp>
      <p:pic>
        <p:nvPicPr>
          <p:cNvPr id="3" name="object 3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5922009"/>
            <a:ext cx="5730240" cy="3225165"/>
          </a:xfrm>
          <a:prstGeom prst="rect">
            <a:avLst/>
          </a:prstGeom>
        </p:spPr>
      </p:pic>
      <p:sp>
        <p:nvSpPr>
          <p:cNvPr id="4" name="object 4" descr=""/>
          <p:cNvSpPr txBox="1"/>
          <p:nvPr/>
        </p:nvSpPr>
        <p:spPr>
          <a:xfrm>
            <a:off x="902004" y="9298634"/>
            <a:ext cx="535305" cy="2692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Task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2</a:t>
            </a:r>
            <a:endParaRPr sz="1600">
              <a:latin typeface="Calibri Light"/>
              <a:cs typeface="Calibri Light"/>
            </a:endParaRPr>
          </a:p>
        </p:txBody>
      </p:sp>
      <p:sp>
        <p:nvSpPr>
          <p:cNvPr id="5" name="object 5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0" rIns="0" bIns="0" rtlCol="0" vert="horz">
            <a:spAutoFit/>
          </a:bodyPr>
          <a:lstStyle/>
          <a:p>
            <a:pPr marL="38100">
              <a:lnSpc>
                <a:spcPts val="1410"/>
              </a:lnSpc>
            </a:pPr>
            <a:r>
              <a:rPr dirty="0" spc="-25"/>
              <a:t>8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0" rIns="0" bIns="0" rtlCol="0" vert="horz">
            <a:spAutoFit/>
          </a:bodyPr>
          <a:lstStyle/>
          <a:p>
            <a:pPr marL="38100">
              <a:lnSpc>
                <a:spcPts val="1410"/>
              </a:lnSpc>
            </a:pPr>
            <a:r>
              <a:rPr dirty="0" spc="-25"/>
              <a:t>9</a:t>
            </a:r>
          </a:p>
        </p:txBody>
      </p:sp>
      <p:sp>
        <p:nvSpPr>
          <p:cNvPr id="2" name="object 2" descr=""/>
          <p:cNvSpPr txBox="1"/>
          <p:nvPr/>
        </p:nvSpPr>
        <p:spPr>
          <a:xfrm>
            <a:off x="902004" y="1289964"/>
            <a:ext cx="5709285" cy="839787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 marR="122555">
              <a:lnSpc>
                <a:spcPct val="109700"/>
              </a:lnSpc>
              <a:spcBef>
                <a:spcPts val="9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today’s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era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life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most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important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performance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that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how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activities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here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plays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vital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role,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control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people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give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proper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direction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given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particular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task,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another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side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who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provide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vision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direction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all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follow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him,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provides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an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open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space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action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guide.</a:t>
            </a:r>
            <a:endParaRPr sz="16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139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“A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manager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can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but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cannot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manager”</a:t>
            </a:r>
            <a:endParaRPr sz="1600">
              <a:latin typeface="Calibri Light"/>
              <a:cs typeface="Calibri Light"/>
            </a:endParaRPr>
          </a:p>
          <a:p>
            <a:pPr marL="12700" marR="5080">
              <a:lnSpc>
                <a:spcPct val="109800"/>
              </a:lnSpc>
              <a:spcBef>
                <a:spcPts val="119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from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my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point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view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manager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both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separate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identity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organization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both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different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position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work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values.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people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should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know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how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people,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a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good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responsible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management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sometimes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became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dynamic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manager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bringing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people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together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reach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goals.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decision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making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power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guide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motivates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gives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ideas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inspire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other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achieve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a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goal.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both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are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important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organization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different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responsibility.</a:t>
            </a:r>
            <a:r>
              <a:rPr dirty="0" sz="1600" spc="-6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Effective</a:t>
            </a:r>
            <a:r>
              <a:rPr dirty="0" sz="1600" spc="-6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organization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needs</a:t>
            </a:r>
            <a:r>
              <a:rPr dirty="0" sz="1600" spc="-7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both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strong</a:t>
            </a:r>
            <a:r>
              <a:rPr dirty="0" sz="1600" spc="-6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managers</a:t>
            </a:r>
            <a:r>
              <a:rPr dirty="0" sz="1600" spc="-6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and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respective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organization.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They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stay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humble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proud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good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leader.</a:t>
            </a:r>
            <a:endParaRPr sz="1600">
              <a:latin typeface="Calibri Light"/>
              <a:cs typeface="Calibri Light"/>
            </a:endParaRPr>
          </a:p>
          <a:p>
            <a:pPr marL="12700" marR="76835">
              <a:lnSpc>
                <a:spcPct val="109800"/>
              </a:lnSpc>
              <a:spcBef>
                <a:spcPts val="119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most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effectively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managing</a:t>
            </a:r>
            <a:r>
              <a:rPr dirty="0" sz="1600" spc="3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what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people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should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done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do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done</a:t>
            </a:r>
            <a:r>
              <a:rPr dirty="0" sz="1600" spc="3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today’s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world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most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probable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step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hire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right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person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any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organization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will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hand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of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right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person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waste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time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by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taking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proper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interview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by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practical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process.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Atleast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you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should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know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clear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set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of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expectations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that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what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you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are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expecting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what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they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are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expecting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best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way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process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role,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work,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importance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the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clarification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should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told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employees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also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updated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regularly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if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any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changes.</a:t>
            </a:r>
            <a:endParaRPr sz="1600">
              <a:latin typeface="Calibri Light"/>
              <a:cs typeface="Calibri Light"/>
            </a:endParaRPr>
          </a:p>
          <a:p>
            <a:pPr marL="12700" marR="412750">
              <a:lnSpc>
                <a:spcPct val="110000"/>
              </a:lnSpc>
              <a:spcBef>
                <a:spcPts val="120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There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should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by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meeting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by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with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employee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their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performance.</a:t>
            </a:r>
            <a:endParaRPr sz="16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0" rIns="0" bIns="0" rtlCol="0" vert="horz">
            <a:spAutoFit/>
          </a:bodyPr>
          <a:lstStyle/>
          <a:p>
            <a:pPr marL="38100">
              <a:lnSpc>
                <a:spcPts val="1410"/>
              </a:lnSpc>
            </a:pPr>
            <a:r>
              <a:rPr dirty="0" spc="-25"/>
              <a:t>10</a:t>
            </a:r>
          </a:p>
        </p:txBody>
      </p:sp>
      <p:sp>
        <p:nvSpPr>
          <p:cNvPr id="2" name="object 2" descr=""/>
          <p:cNvSpPr txBox="1"/>
          <p:nvPr/>
        </p:nvSpPr>
        <p:spPr>
          <a:xfrm>
            <a:off x="902004" y="867816"/>
            <a:ext cx="5742940" cy="783209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 marR="5080">
              <a:lnSpc>
                <a:spcPct val="109800"/>
              </a:lnSpc>
              <a:spcBef>
                <a:spcPts val="105"/>
              </a:spcBef>
            </a:pP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skills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guide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proper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employee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should</a:t>
            </a:r>
            <a:r>
              <a:rPr dirty="0" sz="1600" spc="50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adaptability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under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environment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ability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adapt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working</a:t>
            </a:r>
            <a:r>
              <a:rPr dirty="0" sz="1600" spc="50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different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environment,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change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according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situation,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easily</a:t>
            </a:r>
            <a:r>
              <a:rPr dirty="0" sz="1600" spc="50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handle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done,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flexible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approach,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employee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get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new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ideas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in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learning.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undertake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challenges.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should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empathic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an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important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skills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develop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organizational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goal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succeed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both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personal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professional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live.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This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will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help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connect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emotionally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with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other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people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having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meaningful relationship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will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improves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communication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skills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relation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with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team.</a:t>
            </a:r>
            <a:endParaRPr sz="1600">
              <a:latin typeface="Calibri Light"/>
              <a:cs typeface="Calibri Light"/>
            </a:endParaRPr>
          </a:p>
          <a:p>
            <a:pPr marL="12700" marR="57150" indent="45720">
              <a:lnSpc>
                <a:spcPct val="109900"/>
              </a:lnSpc>
              <a:spcBef>
                <a:spcPts val="119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Basically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organization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point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you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should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having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well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skilled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person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helps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ready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job,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good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communication</a:t>
            </a:r>
            <a:r>
              <a:rPr dirty="0" sz="1600" spc="-6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skills,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adaptability,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answerbility,</a:t>
            </a:r>
            <a:r>
              <a:rPr dirty="0" sz="1600" spc="-6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strong</a:t>
            </a:r>
            <a:r>
              <a:rPr dirty="0" sz="1600" spc="-6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relationship,</a:t>
            </a:r>
            <a:r>
              <a:rPr dirty="0" sz="1600" spc="50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examine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problem,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potential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keen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time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management,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responsibility,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time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management,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strength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talent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so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it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will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improve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better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performance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organization.</a:t>
            </a:r>
            <a:endParaRPr sz="1600">
              <a:latin typeface="Calibri Light"/>
              <a:cs typeface="Calibri Light"/>
            </a:endParaRPr>
          </a:p>
          <a:p>
            <a:pPr marL="12700" marR="40640">
              <a:lnSpc>
                <a:spcPct val="109800"/>
              </a:lnSpc>
              <a:spcBef>
                <a:spcPts val="119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should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focused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object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which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help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guide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work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target.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Should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focused,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organizational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skills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that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will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help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you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making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strategy,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planning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how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organize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will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facilitate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one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think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clear.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Confidence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capability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willingness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perform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best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possible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way.</a:t>
            </a:r>
            <a:endParaRPr sz="1600">
              <a:latin typeface="Calibri Light"/>
              <a:cs typeface="Calibri Light"/>
            </a:endParaRPr>
          </a:p>
          <a:p>
            <a:pPr marL="12700" marR="27940">
              <a:lnSpc>
                <a:spcPct val="109700"/>
              </a:lnSpc>
              <a:spcBef>
                <a:spcPts val="121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Discipline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best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skills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should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discipline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under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work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that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how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you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are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engage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your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your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project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this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will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help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you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progress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work.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will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help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you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financially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independent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pursue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your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goal.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Your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attention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point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will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decide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how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much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you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will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work on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particular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basis.</a:t>
            </a:r>
            <a:endParaRPr sz="16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1375"/>
              </a:spcBef>
            </a:pPr>
            <a:r>
              <a:rPr dirty="0" sz="1400" spc="-10" b="1">
                <a:solidFill>
                  <a:srgbClr val="2D74B5"/>
                </a:solidFill>
                <a:latin typeface="Times New Roman"/>
                <a:cs typeface="Times New Roman"/>
              </a:rPr>
              <a:t>Conclusion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0" rIns="0" bIns="0" rtlCol="0" vert="horz">
            <a:spAutoFit/>
          </a:bodyPr>
          <a:lstStyle/>
          <a:p>
            <a:pPr marL="38100">
              <a:lnSpc>
                <a:spcPts val="1410"/>
              </a:lnSpc>
            </a:pPr>
            <a:r>
              <a:rPr dirty="0" spc="-25"/>
              <a:t>11</a:t>
            </a:r>
          </a:p>
        </p:txBody>
      </p:sp>
      <p:sp>
        <p:nvSpPr>
          <p:cNvPr id="2" name="object 2" descr=""/>
          <p:cNvSpPr txBox="1"/>
          <p:nvPr/>
        </p:nvSpPr>
        <p:spPr>
          <a:xfrm>
            <a:off x="902004" y="867816"/>
            <a:ext cx="5727700" cy="323850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 marR="5080">
              <a:lnSpc>
                <a:spcPct val="109800"/>
              </a:lnSpc>
              <a:spcBef>
                <a:spcPts val="1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Manager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both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contributes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great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mentorship personalities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develop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their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own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method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approaches.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As</a:t>
            </a:r>
            <a:r>
              <a:rPr dirty="0" sz="1600" spc="50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some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situation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cannot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manager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because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people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are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leading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informal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group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are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not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managers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always.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As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manager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encourages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motivate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influence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employee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give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best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outcome.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highly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important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having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quality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manager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overcome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with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worst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situation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that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how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handle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command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the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benefits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not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organization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but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also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employees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who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are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roots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organization.</a:t>
            </a:r>
            <a:r>
              <a:rPr dirty="0" sz="1600" spc="3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manager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is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experienced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by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circumstances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who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know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very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well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situation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can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handle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themselves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guide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to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employee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every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situation.</a:t>
            </a:r>
            <a:endParaRPr sz="1600">
              <a:latin typeface="Calibri Light"/>
              <a:cs typeface="Calibri Light"/>
            </a:endParaRPr>
          </a:p>
        </p:txBody>
      </p:sp>
      <p:sp>
        <p:nvSpPr>
          <p:cNvPr id="3" name="object 3" descr=""/>
          <p:cNvSpPr txBox="1"/>
          <p:nvPr/>
        </p:nvSpPr>
        <p:spPr>
          <a:xfrm>
            <a:off x="902004" y="6358508"/>
            <a:ext cx="5581650" cy="286766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References</a:t>
            </a:r>
            <a:endParaRPr sz="16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1390"/>
              </a:spcBef>
            </a:pPr>
            <a:r>
              <a:rPr dirty="0" u="sng" sz="1600" b="0">
                <a:solidFill>
                  <a:srgbClr val="2D74B5"/>
                </a:solidFill>
                <a:uFill>
                  <a:solidFill>
                    <a:srgbClr val="2D74B5"/>
                  </a:solidFill>
                </a:uFill>
                <a:latin typeface="Calibri Light"/>
                <a:cs typeface="Calibri Light"/>
              </a:rPr>
              <a:t>Books</a:t>
            </a:r>
            <a:r>
              <a:rPr dirty="0" u="sng" sz="1600" spc="-50" b="0">
                <a:solidFill>
                  <a:srgbClr val="2D74B5"/>
                </a:solidFill>
                <a:uFill>
                  <a:solidFill>
                    <a:srgbClr val="2D74B5"/>
                  </a:solidFill>
                </a:uFill>
                <a:latin typeface="Calibri Light"/>
                <a:cs typeface="Calibri Light"/>
              </a:rPr>
              <a:t> </a:t>
            </a:r>
            <a:r>
              <a:rPr dirty="0" u="sng" sz="1600" b="0">
                <a:solidFill>
                  <a:srgbClr val="2D74B5"/>
                </a:solidFill>
                <a:uFill>
                  <a:solidFill>
                    <a:srgbClr val="2D74B5"/>
                  </a:solidFill>
                </a:uFill>
                <a:latin typeface="Calibri Light"/>
                <a:cs typeface="Calibri Light"/>
              </a:rPr>
              <a:t>and</a:t>
            </a:r>
            <a:r>
              <a:rPr dirty="0" u="sng" sz="1600" spc="-40" b="0">
                <a:solidFill>
                  <a:srgbClr val="2D74B5"/>
                </a:solidFill>
                <a:uFill>
                  <a:solidFill>
                    <a:srgbClr val="2D74B5"/>
                  </a:solidFill>
                </a:uFill>
                <a:latin typeface="Calibri Light"/>
                <a:cs typeface="Calibri Light"/>
              </a:rPr>
              <a:t> </a:t>
            </a:r>
            <a:r>
              <a:rPr dirty="0" u="sng" sz="1600" spc="-10" b="0">
                <a:solidFill>
                  <a:srgbClr val="2D74B5"/>
                </a:solidFill>
                <a:uFill>
                  <a:solidFill>
                    <a:srgbClr val="2D74B5"/>
                  </a:solidFill>
                </a:uFill>
                <a:latin typeface="Calibri Light"/>
                <a:cs typeface="Calibri Light"/>
              </a:rPr>
              <a:t>journals:</a:t>
            </a:r>
            <a:endParaRPr sz="1600">
              <a:latin typeface="Calibri Light"/>
              <a:cs typeface="Calibri Light"/>
            </a:endParaRPr>
          </a:p>
          <a:p>
            <a:pPr marL="12700" marR="775970">
              <a:lnSpc>
                <a:spcPct val="110000"/>
              </a:lnSpc>
              <a:spcBef>
                <a:spcPts val="119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Benmira,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Agboola,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M.,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2021.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Evolution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leadership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theory.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BMJ</a:t>
            </a:r>
            <a:r>
              <a:rPr dirty="0" sz="1600" spc="-2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leader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pp.leader-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2020.</a:t>
            </a:r>
            <a:endParaRPr sz="1600">
              <a:latin typeface="Calibri Light"/>
              <a:cs typeface="Calibri Light"/>
            </a:endParaRPr>
          </a:p>
          <a:p>
            <a:pPr marL="12700" marR="5080">
              <a:lnSpc>
                <a:spcPct val="109700"/>
              </a:lnSpc>
              <a:spcBef>
                <a:spcPts val="121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Cummings,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G.G.,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Lee,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S.,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Tate,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K.,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Penconek,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T.,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Micaroni,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S.P.,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Paananen,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T.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Chatterjee,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G.E.,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2021.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essentials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nursing leadership: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systematic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review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factors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educational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interventions</a:t>
            </a:r>
            <a:r>
              <a:rPr dirty="0" sz="1600" spc="-7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influencing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nursing</a:t>
            </a:r>
            <a:r>
              <a:rPr dirty="0" sz="1600" spc="-6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leadership.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International</a:t>
            </a:r>
            <a:r>
              <a:rPr dirty="0" sz="1600" spc="-70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journal</a:t>
            </a:r>
            <a:r>
              <a:rPr dirty="0" sz="1600" spc="-5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 i="1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nursing</a:t>
            </a:r>
            <a:r>
              <a:rPr dirty="0" sz="1600" spc="-4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studies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115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p.103842.</a:t>
            </a:r>
            <a:endParaRPr sz="16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0" rIns="0" bIns="0" rtlCol="0" vert="horz">
            <a:spAutoFit/>
          </a:bodyPr>
          <a:lstStyle/>
          <a:p>
            <a:pPr marL="38100">
              <a:lnSpc>
                <a:spcPts val="1410"/>
              </a:lnSpc>
            </a:pPr>
            <a:r>
              <a:rPr dirty="0" spc="-25"/>
              <a:t>12</a:t>
            </a:r>
          </a:p>
        </p:txBody>
      </p:sp>
      <p:sp>
        <p:nvSpPr>
          <p:cNvPr id="2" name="object 2" descr=""/>
          <p:cNvSpPr txBox="1"/>
          <p:nvPr/>
        </p:nvSpPr>
        <p:spPr>
          <a:xfrm>
            <a:off x="902004" y="867816"/>
            <a:ext cx="5753735" cy="874077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 marR="243204">
              <a:lnSpc>
                <a:spcPct val="109700"/>
              </a:lnSpc>
              <a:spcBef>
                <a:spcPts val="1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Fatimah,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H.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Syahrani,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S.,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2022.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Strategies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In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Overcoming</a:t>
            </a:r>
            <a:r>
              <a:rPr dirty="0" sz="1600" spc="-6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Educational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Problems.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Indonesian</a:t>
            </a:r>
            <a:r>
              <a:rPr dirty="0" sz="1600" spc="-5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Journal</a:t>
            </a:r>
            <a:r>
              <a:rPr dirty="0" sz="1600" spc="-50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60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 i="1">
                <a:solidFill>
                  <a:srgbClr val="2D74B5"/>
                </a:solidFill>
                <a:latin typeface="Calibri Light"/>
                <a:cs typeface="Calibri Light"/>
              </a:rPr>
              <a:t>Education</a:t>
            </a:r>
            <a:r>
              <a:rPr dirty="0" sz="1600" spc="-10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(INJOE)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2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(3),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pp.282-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290.</a:t>
            </a:r>
            <a:endParaRPr sz="1600">
              <a:latin typeface="Calibri Light"/>
              <a:cs typeface="Calibri Light"/>
            </a:endParaRPr>
          </a:p>
          <a:p>
            <a:pPr marL="12700" marR="70485">
              <a:lnSpc>
                <a:spcPct val="109800"/>
              </a:lnSpc>
              <a:spcBef>
                <a:spcPts val="12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Gardner,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W.L.,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Lowe,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K.B.,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Meuser,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J.D.,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Noghani,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F.,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Gullifor,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D.P.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and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Cogliser,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C.C.,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2020.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leadership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trilogy: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review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third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decade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quarterly.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0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4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Quarterly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 i="1">
                <a:solidFill>
                  <a:srgbClr val="2D74B5"/>
                </a:solidFill>
                <a:latin typeface="Calibri Light"/>
                <a:cs typeface="Calibri Light"/>
              </a:rPr>
              <a:t>31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(1), p.101379.</a:t>
            </a:r>
            <a:endParaRPr sz="1600">
              <a:latin typeface="Calibri Light"/>
              <a:cs typeface="Calibri Light"/>
            </a:endParaRPr>
          </a:p>
          <a:p>
            <a:pPr marL="12700" marR="5080">
              <a:lnSpc>
                <a:spcPct val="109800"/>
              </a:lnSpc>
              <a:spcBef>
                <a:spcPts val="12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Guzmán,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V.E.,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Muschard,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B.,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Gerolamo,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M.,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Kohl,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Rozenfeld,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H.,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2020.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Characteristics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Skills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Context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50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Industry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4.0.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Procedia</a:t>
            </a:r>
            <a:r>
              <a:rPr dirty="0" sz="1600" spc="-50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Manufacturing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43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pp.543-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550.</a:t>
            </a:r>
            <a:endParaRPr sz="1600">
              <a:latin typeface="Calibri Light"/>
              <a:cs typeface="Calibri Light"/>
            </a:endParaRPr>
          </a:p>
          <a:p>
            <a:pPr marL="12700" marR="178435">
              <a:lnSpc>
                <a:spcPct val="110000"/>
              </a:lnSpc>
              <a:spcBef>
                <a:spcPts val="118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Kilag,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O.K.T.,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Uy,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F.T.,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Abendan,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C.F.K.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Malbas,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M.H.,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2023.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Teaching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leadership: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examination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best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practices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for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leadership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educators.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Science</a:t>
            </a:r>
            <a:r>
              <a:rPr dirty="0" sz="1600" spc="-20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4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Education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4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(7),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pp.430-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445.</a:t>
            </a:r>
            <a:endParaRPr sz="1600">
              <a:latin typeface="Calibri Light"/>
              <a:cs typeface="Calibri Light"/>
            </a:endParaRPr>
          </a:p>
          <a:p>
            <a:pPr marL="12700" marR="59690">
              <a:lnSpc>
                <a:spcPct val="110100"/>
              </a:lnSpc>
              <a:spcBef>
                <a:spcPts val="118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McCauley,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C.D.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Palus,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C.J.,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2021.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Developing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theory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and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practice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development: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relational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view.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 i="1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10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Quarterly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32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(5),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p.101456.</a:t>
            </a:r>
            <a:endParaRPr sz="1600">
              <a:latin typeface="Calibri Light"/>
              <a:cs typeface="Calibri Light"/>
            </a:endParaRPr>
          </a:p>
          <a:p>
            <a:pPr marL="12700" marR="767080">
              <a:lnSpc>
                <a:spcPct val="110000"/>
              </a:lnSpc>
              <a:spcBef>
                <a:spcPts val="1190"/>
              </a:spcBef>
            </a:pP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Northouse,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P.G.,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2021.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Leadership:</a:t>
            </a:r>
            <a:r>
              <a:rPr dirty="0" sz="1600" spc="-2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Theory</a:t>
            </a:r>
            <a:r>
              <a:rPr dirty="0" sz="1600" spc="-3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practice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Sage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publications.</a:t>
            </a:r>
            <a:endParaRPr sz="1600">
              <a:latin typeface="Calibri Light"/>
              <a:cs typeface="Calibri Light"/>
            </a:endParaRPr>
          </a:p>
          <a:p>
            <a:pPr marL="12700" marR="222885">
              <a:lnSpc>
                <a:spcPct val="109700"/>
              </a:lnSpc>
              <a:spcBef>
                <a:spcPts val="12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Singh,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A.,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Lim,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W.M.,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Jha,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S.,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Kumar,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S.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Ciasullo,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M.V.,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2023.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The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state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art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strategic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leadership.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Journal</a:t>
            </a:r>
            <a:r>
              <a:rPr dirty="0" sz="1600" spc="-20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0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 i="1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500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Research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158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p.113676.</a:t>
            </a:r>
            <a:endParaRPr sz="1600">
              <a:latin typeface="Calibri Light"/>
              <a:cs typeface="Calibri Light"/>
            </a:endParaRPr>
          </a:p>
          <a:p>
            <a:pPr marL="12700" marR="762000">
              <a:lnSpc>
                <a:spcPct val="109500"/>
              </a:lnSpc>
              <a:spcBef>
                <a:spcPts val="121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Stone,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A.G.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Patterson,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K.,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2023.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history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leadership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focus.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Springer</a:t>
            </a:r>
            <a:r>
              <a:rPr dirty="0" sz="1600" spc="-2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Books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pp.689-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715.</a:t>
            </a:r>
            <a:endParaRPr sz="1600">
              <a:latin typeface="Calibri Light"/>
              <a:cs typeface="Calibri Light"/>
            </a:endParaRPr>
          </a:p>
          <a:p>
            <a:pPr marL="12700" marR="84455">
              <a:lnSpc>
                <a:spcPct val="109700"/>
              </a:lnSpc>
              <a:spcBef>
                <a:spcPts val="12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Suhartono,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S.,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Sulastiningsih,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S.,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Chasanah,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U.,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Widiastuti,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N.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and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Purwanto,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W.,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2023.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The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Relationship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4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Leadership,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Discipline,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Satisfaction,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Performance: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Case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Study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Steel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Manufacture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in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Indonesia.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International</a:t>
            </a:r>
            <a:r>
              <a:rPr dirty="0" sz="1600" spc="-2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Journal</a:t>
            </a:r>
            <a:r>
              <a:rPr dirty="0" sz="1600" spc="-30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 i="1">
                <a:solidFill>
                  <a:srgbClr val="2D74B5"/>
                </a:solidFill>
                <a:latin typeface="Calibri Light"/>
                <a:cs typeface="Calibri Light"/>
              </a:rPr>
              <a:t>Professional</a:t>
            </a:r>
            <a:r>
              <a:rPr dirty="0" sz="1600" spc="-40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Business</a:t>
            </a:r>
            <a:r>
              <a:rPr dirty="0" sz="1600" spc="-30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Review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 i="1">
                <a:solidFill>
                  <a:srgbClr val="2D74B5"/>
                </a:solidFill>
                <a:latin typeface="Calibri Light"/>
                <a:cs typeface="Calibri Light"/>
              </a:rPr>
              <a:t>8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(2), pp.e01146-e01146.</a:t>
            </a:r>
            <a:endParaRPr sz="16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 descr=""/>
          <p:cNvSpPr txBox="1">
            <a:spLocks noGrp="1"/>
          </p:cNvSpPr>
          <p:nvPr>
            <p:ph type="sldNum" idx="7" sz="quarter"/>
          </p:nvPr>
        </p:nvSpPr>
        <p:spPr>
          <a:prstGeom prst="rect"/>
        </p:spPr>
        <p:txBody>
          <a:bodyPr wrap="square" lIns="0" tIns="0" rIns="0" bIns="0" rtlCol="0" vert="horz">
            <a:spAutoFit/>
          </a:bodyPr>
          <a:lstStyle/>
          <a:p>
            <a:pPr marL="38100">
              <a:lnSpc>
                <a:spcPts val="1410"/>
              </a:lnSpc>
            </a:pPr>
            <a:r>
              <a:rPr dirty="0" spc="-25"/>
              <a:t>13</a:t>
            </a:r>
          </a:p>
        </p:txBody>
      </p:sp>
      <p:sp>
        <p:nvSpPr>
          <p:cNvPr id="2" name="object 2" descr=""/>
          <p:cNvSpPr txBox="1"/>
          <p:nvPr/>
        </p:nvSpPr>
        <p:spPr>
          <a:xfrm>
            <a:off x="902004" y="867816"/>
            <a:ext cx="5685155" cy="274002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 marR="5080">
              <a:lnSpc>
                <a:spcPct val="109800"/>
              </a:lnSpc>
              <a:spcBef>
                <a:spcPts val="105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Yusuf,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M.,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Haryono,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A.,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Hafid,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H.,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Salim,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N.A.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Efendi,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M.,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2022.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Analysis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Competence,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Leadership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Style,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And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Compensation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In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The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Bandung</a:t>
            </a:r>
            <a:r>
              <a:rPr dirty="0" sz="1600" spc="-5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City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Pasar</a:t>
            </a:r>
            <a:r>
              <a:rPr dirty="0" sz="1600" spc="-4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Bermartabat.</a:t>
            </a:r>
            <a:r>
              <a:rPr dirty="0" sz="1600" spc="-1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Jurnal</a:t>
            </a:r>
            <a:r>
              <a:rPr dirty="0" sz="1600" spc="-4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Darma</a:t>
            </a:r>
            <a:r>
              <a:rPr dirty="0" sz="1600" spc="-35" b="0" i="1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Agung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,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 i="1">
                <a:solidFill>
                  <a:srgbClr val="2D74B5"/>
                </a:solidFill>
                <a:latin typeface="Calibri Light"/>
                <a:cs typeface="Calibri Light"/>
              </a:rPr>
              <a:t>30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(1),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pp.524- 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2.</a:t>
            </a:r>
            <a:endParaRPr sz="16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1390"/>
              </a:spcBef>
            </a:pPr>
            <a:r>
              <a:rPr dirty="0" u="sng" sz="1600" spc="-10" b="0">
                <a:solidFill>
                  <a:srgbClr val="2D74B5"/>
                </a:solidFill>
                <a:uFill>
                  <a:solidFill>
                    <a:srgbClr val="2D74B5"/>
                  </a:solidFill>
                </a:uFill>
                <a:latin typeface="Calibri Light"/>
                <a:cs typeface="Calibri Light"/>
              </a:rPr>
              <a:t>Online</a:t>
            </a:r>
            <a:r>
              <a:rPr dirty="0" u="none" sz="1600" spc="-10" b="0">
                <a:solidFill>
                  <a:srgbClr val="2D74B5"/>
                </a:solidFill>
                <a:latin typeface="Calibri Light"/>
                <a:cs typeface="Calibri Light"/>
              </a:rPr>
              <a:t>:</a:t>
            </a:r>
            <a:endParaRPr sz="1600">
              <a:latin typeface="Calibri Light"/>
              <a:cs typeface="Calibri Light"/>
            </a:endParaRPr>
          </a:p>
          <a:p>
            <a:pPr marL="12700" marR="13970">
              <a:lnSpc>
                <a:spcPct val="109800"/>
              </a:lnSpc>
              <a:spcBef>
                <a:spcPts val="1190"/>
              </a:spcBef>
            </a:pP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University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of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Alberta.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2024.</a:t>
            </a:r>
            <a:r>
              <a:rPr dirty="0" sz="1600" spc="-2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Leadership.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[Online].</a:t>
            </a:r>
            <a:r>
              <a:rPr dirty="0" sz="1600" spc="-3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Available</a:t>
            </a:r>
            <a:r>
              <a:rPr dirty="0" sz="1600" spc="-3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through:</a:t>
            </a:r>
            <a:r>
              <a:rPr dirty="0" sz="1600" spc="-2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50" b="0">
                <a:solidFill>
                  <a:srgbClr val="2D74B5"/>
                </a:solidFill>
                <a:latin typeface="Calibri Light"/>
                <a:cs typeface="Calibri Light"/>
              </a:rPr>
              <a:t>&lt;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https://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  <a:hlinkClick r:id="rId2"/>
              </a:rPr>
              <a:t>www.ualberta.ca/human-resources-health-safety-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environment/learning-and-development/leadership- development/index.html&gt;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{Accessed</a:t>
            </a:r>
            <a:r>
              <a:rPr dirty="0" sz="1600" spc="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on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2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b="0">
                <a:solidFill>
                  <a:srgbClr val="2D74B5"/>
                </a:solidFill>
                <a:latin typeface="Calibri Light"/>
                <a:cs typeface="Calibri Light"/>
              </a:rPr>
              <a:t>April</a:t>
            </a:r>
            <a:r>
              <a:rPr dirty="0" sz="1600" spc="-5" b="0">
                <a:solidFill>
                  <a:srgbClr val="2D74B5"/>
                </a:solidFill>
                <a:latin typeface="Calibri Light"/>
                <a:cs typeface="Calibri Light"/>
              </a:rPr>
              <a:t> </a:t>
            </a:r>
            <a:r>
              <a:rPr dirty="0" sz="1600" spc="-10" b="0">
                <a:solidFill>
                  <a:srgbClr val="2D74B5"/>
                </a:solidFill>
                <a:latin typeface="Calibri Light"/>
                <a:cs typeface="Calibri Light"/>
              </a:rPr>
              <a:t>2024}</a:t>
            </a:r>
            <a:endParaRPr sz="16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2D74B5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shreeji</dc:creator>
  <dcterms:created xsi:type="dcterms:W3CDTF">2024-04-03T13:31:05Z</dcterms:created>
  <dcterms:modified xsi:type="dcterms:W3CDTF">2024-04-03T13:31:05Z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2024-04-03T00:00:00Z</vt:filetime>
  </property>
  <property fmtid="{D5CDD505-2E9C-101B-9397-08002B2CF9AE}" pid="3" name="Creator">
    <vt:lpwstr>Microsoft® Word for Microsoft 365</vt:lpwstr>
  </property>
  <property fmtid="{D5CDD505-2E9C-101B-9397-08002B2CF9AE}" pid="4" name="LastSaved">
    <vt:filetime>2024-04-03T00:00:00Z</vt:filetime>
  </property>
  <property fmtid="{D5CDD505-2E9C-101B-9397-08002B2CF9AE}" pid="5" name="Producer">
    <vt:lpwstr>Microsoft® Word for Microsoft 365</vt:lpwstr>
  </property>
</Properties>
</file>