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1D2619-A293-4B24-8118-EEE1223BF304}" type="datetimeFigureOut">
              <a:rPr lang="en-GB" smtClean="0"/>
              <a:t>07/06/2019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7D27C1-D9A3-4BAD-94A2-255DA65159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6059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6/5/2019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accent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solidFill>
                  <a:schemeClr val="tx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6/5/2019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1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accent1"/>
          </a:soli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20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8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6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4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4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9D4A13-6D3F-4072-8D5F-28AB16B0D41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 Augean Stables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EF2D12-9569-483D-9430-A8D04D1B437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 Brief Analysis</a:t>
            </a:r>
          </a:p>
        </p:txBody>
      </p:sp>
    </p:spTree>
    <p:extLst>
      <p:ext uri="{BB962C8B-B14F-4D97-AF65-F5344CB8AC3E}">
        <p14:creationId xmlns:p14="http://schemas.microsoft.com/office/powerpoint/2010/main" val="9044832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3580FB-9B96-4E85-AE12-64064914A8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2" y="94695"/>
            <a:ext cx="9905998" cy="1905000"/>
          </a:xfrm>
        </p:spPr>
        <p:txBody>
          <a:bodyPr/>
          <a:lstStyle/>
          <a:p>
            <a:r>
              <a:rPr lang="en-GB" dirty="0"/>
              <a:t>The 12 Labours of Herakles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CA2844-5EC9-43DB-8841-A5D3C39516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400052"/>
            <a:ext cx="9905998" cy="4483223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The twelve labours of Herakles are as followed as found in the bibliotheca</a:t>
            </a:r>
            <a:r>
              <a:rPr lang="en-GB" baseline="30000" dirty="0"/>
              <a:t>1</a:t>
            </a:r>
            <a:r>
              <a:rPr lang="en-GB" dirty="0"/>
              <a:t> </a:t>
            </a:r>
          </a:p>
          <a:p>
            <a:pPr fontAlgn="base"/>
            <a:r>
              <a:rPr lang="en-GB" dirty="0">
                <a:effectLst/>
              </a:rPr>
              <a:t>Slay  the Nemean  Lion</a:t>
            </a:r>
          </a:p>
          <a:p>
            <a:pPr fontAlgn="base"/>
            <a:r>
              <a:rPr lang="en-GB" dirty="0">
                <a:effectLst/>
              </a:rPr>
              <a:t>Slay  the nine-headed  Lernaean Hydra</a:t>
            </a:r>
          </a:p>
          <a:p>
            <a:pPr fontAlgn="base"/>
            <a:r>
              <a:rPr lang="en-GB" dirty="0">
                <a:effectLst/>
              </a:rPr>
              <a:t>Capture  the Ceryneian  Hind</a:t>
            </a:r>
          </a:p>
          <a:p>
            <a:pPr fontAlgn="base"/>
            <a:r>
              <a:rPr lang="en-GB" dirty="0">
                <a:effectLst/>
              </a:rPr>
              <a:t>Capture  the Erymanthian  Boar</a:t>
            </a:r>
          </a:p>
          <a:p>
            <a:pPr fontAlgn="base"/>
            <a:r>
              <a:rPr lang="en-GB" dirty="0">
                <a:effectLst/>
              </a:rPr>
              <a:t>Clean  the Augean  Stables in a  single day</a:t>
            </a:r>
          </a:p>
          <a:p>
            <a:pPr fontAlgn="base"/>
            <a:r>
              <a:rPr lang="en-GB" dirty="0">
                <a:effectLst/>
              </a:rPr>
              <a:t>Slay  the Stymphalian  Birds</a:t>
            </a:r>
          </a:p>
          <a:p>
            <a:pPr fontAlgn="base"/>
            <a:r>
              <a:rPr lang="en-GB" dirty="0">
                <a:effectLst/>
              </a:rPr>
              <a:t>Capture  the Cretan  Bull</a:t>
            </a:r>
          </a:p>
          <a:p>
            <a:pPr fontAlgn="base"/>
            <a:r>
              <a:rPr lang="en-GB" dirty="0">
                <a:effectLst/>
              </a:rPr>
              <a:t>Steal  the Mares  of Diomedes</a:t>
            </a:r>
          </a:p>
          <a:p>
            <a:pPr fontAlgn="base"/>
            <a:r>
              <a:rPr lang="en-GB" dirty="0">
                <a:effectLst/>
              </a:rPr>
              <a:t>Obtain  the Girdle  of Hippolyta</a:t>
            </a:r>
          </a:p>
          <a:p>
            <a:pPr fontAlgn="base"/>
            <a:r>
              <a:rPr lang="en-GB" dirty="0">
                <a:effectLst/>
              </a:rPr>
              <a:t>Obtain  the cattle  of the monster  Geryon</a:t>
            </a:r>
          </a:p>
          <a:p>
            <a:pPr fontAlgn="base"/>
            <a:r>
              <a:rPr lang="en-GB" dirty="0">
                <a:effectLst/>
              </a:rPr>
              <a:t>Steal  apples from  the Garden of  the Hesperides</a:t>
            </a:r>
          </a:p>
          <a:p>
            <a:pPr fontAlgn="base"/>
            <a:r>
              <a:rPr lang="en-GB" dirty="0">
                <a:effectLst/>
              </a:rPr>
              <a:t>Capture  Cerberus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033247-B7BA-471A-9EE2-1644B9B48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b="0" dirty="0">
                <a:effectLst/>
              </a:rPr>
              <a:t>1  Bibliotheca  Pseudo-</a:t>
            </a:r>
            <a:r>
              <a:rPr lang="en-GB" b="0" dirty="0" err="1">
                <a:effectLst/>
              </a:rPr>
              <a:t>Apollodorus</a:t>
            </a:r>
            <a:r>
              <a:rPr lang="en-GB" b="0" dirty="0">
                <a:effectLst/>
              </a:rPr>
              <a:t>,  first  printed  in  Rome,  1555</a:t>
            </a:r>
            <a:endParaRPr lang="en-US" b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7580003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13E82D-B783-4A2C-8635-12ED9F6EEB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History of the Augean Stables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050F83-C438-4B09-BFC5-86A1C907B2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2196482"/>
            <a:ext cx="9905998" cy="3124201"/>
          </a:xfrm>
        </p:spPr>
        <p:txBody>
          <a:bodyPr/>
          <a:lstStyle/>
          <a:p>
            <a:r>
              <a:rPr lang="en-GB" dirty="0"/>
              <a:t>Difficulty Level: Maximum</a:t>
            </a:r>
          </a:p>
          <a:p>
            <a:pPr lvl="1"/>
            <a:r>
              <a:rPr lang="en-GB" dirty="0">
                <a:effectLst/>
              </a:rPr>
              <a:t>Cattle  of Helios</a:t>
            </a:r>
            <a:r>
              <a:rPr lang="en-GB" baseline="30000" dirty="0">
                <a:effectLst/>
              </a:rPr>
              <a:t>1</a:t>
            </a:r>
            <a:r>
              <a:rPr lang="en-GB" dirty="0">
                <a:effectLst/>
              </a:rPr>
              <a:t> </a:t>
            </a:r>
          </a:p>
          <a:p>
            <a:pPr lvl="1"/>
            <a:r>
              <a:rPr lang="en-GB" dirty="0">
                <a:effectLst/>
              </a:rPr>
              <a:t>Number  of herds</a:t>
            </a:r>
            <a:r>
              <a:rPr lang="en-GB" baseline="30000" dirty="0">
                <a:effectLst/>
              </a:rPr>
              <a:t>2</a:t>
            </a:r>
            <a:r>
              <a:rPr lang="en-GB" dirty="0">
                <a:effectLst/>
              </a:rPr>
              <a:t> </a:t>
            </a:r>
          </a:p>
          <a:p>
            <a:pPr lvl="1"/>
            <a:r>
              <a:rPr lang="en-GB" dirty="0">
                <a:effectLst/>
              </a:rPr>
              <a:t>Amount  of dung</a:t>
            </a:r>
            <a:r>
              <a:rPr lang="en-GB" baseline="30000" dirty="0">
                <a:effectLst/>
              </a:rPr>
              <a:t>3</a:t>
            </a:r>
            <a:r>
              <a:rPr lang="en-GB" dirty="0">
                <a:effectLst/>
              </a:rPr>
              <a:t> </a:t>
            </a:r>
          </a:p>
          <a:p>
            <a:pPr lvl="1"/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B7C5F5-AB38-46D2-9F82-87DF8226CF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228600" indent="-228600">
              <a:buAutoNum type="arabicPlain"/>
            </a:pPr>
            <a:r>
              <a:rPr lang="en-GB" b="0" dirty="0" err="1">
                <a:effectLst/>
              </a:rPr>
              <a:t>Apollodorus</a:t>
            </a:r>
            <a:r>
              <a:rPr lang="en-GB" b="0" dirty="0">
                <a:effectLst/>
              </a:rPr>
              <a:t>,  Bibliotheca  2.5.5  and  Theocritus,  Idylls  25.</a:t>
            </a:r>
          </a:p>
          <a:p>
            <a:pPr marL="228600" indent="-228600">
              <a:buAutoNum type="arabicPlain"/>
            </a:pPr>
            <a:r>
              <a:rPr lang="en-GB" b="0" dirty="0">
                <a:effectLst/>
              </a:rPr>
              <a:t>Theocritus,  Idylls 25. </a:t>
            </a:r>
          </a:p>
          <a:p>
            <a:pPr marL="228600" indent="-228600">
              <a:buAutoNum type="arabicPlain"/>
            </a:pPr>
            <a:r>
              <a:rPr lang="en-GB" b="0" dirty="0">
                <a:effectLst/>
              </a:rPr>
              <a:t>Pausanias  5.1.9.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66964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A14DDA-CBBF-4228-84F3-DA8E74C264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Events of the Labour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F2BCAD-903C-48CE-B849-61B6F5C018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power of the Alpheus</a:t>
            </a:r>
            <a:r>
              <a:rPr lang="en-GB" baseline="30000" dirty="0"/>
              <a:t>1</a:t>
            </a:r>
            <a:r>
              <a:rPr lang="en-GB" dirty="0"/>
              <a:t> </a:t>
            </a:r>
          </a:p>
          <a:p>
            <a:r>
              <a:rPr lang="en-GB" dirty="0"/>
              <a:t>The Authority of Augeias</a:t>
            </a:r>
            <a:r>
              <a:rPr lang="en-GB" baseline="30000" dirty="0"/>
              <a:t>2</a:t>
            </a:r>
            <a:r>
              <a:rPr lang="en-GB" dirty="0"/>
              <a:t> </a:t>
            </a:r>
          </a:p>
          <a:p>
            <a:r>
              <a:rPr lang="en-GB" dirty="0"/>
              <a:t>The issue of payment</a:t>
            </a:r>
            <a:r>
              <a:rPr lang="en-GB" baseline="30000" dirty="0"/>
              <a:t>3</a:t>
            </a:r>
            <a:r>
              <a:rPr lang="en-GB" dirty="0"/>
              <a:t>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607117-79ED-4093-95B9-FF4A459166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0" dirty="0">
                <a:effectLst/>
              </a:rPr>
              <a:t>1 </a:t>
            </a:r>
            <a:r>
              <a:rPr lang="en-GB" b="0" dirty="0">
                <a:effectLst/>
              </a:rPr>
              <a:t>A convincing case that the texts citing the "</a:t>
            </a:r>
            <a:r>
              <a:rPr lang="en-GB" b="0" dirty="0" err="1">
                <a:effectLst/>
              </a:rPr>
              <a:t>Meneios</a:t>
            </a:r>
            <a:r>
              <a:rPr lang="en-GB" b="0" dirty="0">
                <a:effectLst/>
              </a:rPr>
              <a:t>" River should read "</a:t>
            </a:r>
            <a:r>
              <a:rPr lang="en-GB" b="0" dirty="0" err="1">
                <a:effectLst/>
              </a:rPr>
              <a:t>Peneios</a:t>
            </a:r>
            <a:r>
              <a:rPr lang="en-GB" b="0" dirty="0">
                <a:effectLst/>
              </a:rPr>
              <a:t>" is made by Raoul </a:t>
            </a:r>
            <a:r>
              <a:rPr lang="en-GB" b="0" dirty="0" err="1">
                <a:effectLst/>
              </a:rPr>
              <a:t>Baladié</a:t>
            </a:r>
            <a:r>
              <a:rPr lang="en-GB" b="0" dirty="0">
                <a:effectLst/>
              </a:rPr>
              <a:t>, "</a:t>
            </a:r>
            <a:r>
              <a:rPr lang="en-GB" b="0" dirty="0" err="1">
                <a:effectLst/>
              </a:rPr>
              <a:t>Fleuves</a:t>
            </a:r>
            <a:r>
              <a:rPr lang="en-GB" b="0" dirty="0">
                <a:effectLst/>
              </a:rPr>
              <a:t> </a:t>
            </a:r>
            <a:r>
              <a:rPr lang="en-GB" b="0" dirty="0" err="1">
                <a:effectLst/>
              </a:rPr>
              <a:t>d'Elidè</a:t>
            </a:r>
            <a:r>
              <a:rPr lang="en-GB" b="0" dirty="0">
                <a:effectLst/>
              </a:rPr>
              <a:t> dans Pausanias, </a:t>
            </a:r>
            <a:r>
              <a:rPr lang="en-GB" b="0" dirty="0" err="1">
                <a:effectLst/>
              </a:rPr>
              <a:t>Strabon</a:t>
            </a:r>
            <a:r>
              <a:rPr lang="en-GB" b="0" dirty="0">
                <a:effectLst/>
              </a:rPr>
              <a:t> et </a:t>
            </a:r>
            <a:r>
              <a:rPr lang="en-GB" b="0" dirty="0" err="1">
                <a:effectLst/>
              </a:rPr>
              <a:t>Théocrite</a:t>
            </a:r>
            <a:r>
              <a:rPr lang="en-GB" b="0" dirty="0">
                <a:effectLst/>
              </a:rPr>
              <a:t> XXV," Revue de </a:t>
            </a:r>
            <a:r>
              <a:rPr lang="en-GB" b="0" dirty="0" err="1">
                <a:effectLst/>
              </a:rPr>
              <a:t>philologie</a:t>
            </a:r>
            <a:r>
              <a:rPr lang="en-GB" b="0" dirty="0">
                <a:effectLst/>
              </a:rPr>
              <a:t>, de </a:t>
            </a:r>
            <a:r>
              <a:rPr lang="en-GB" b="0" dirty="0" err="1">
                <a:effectLst/>
              </a:rPr>
              <a:t>littérature</a:t>
            </a:r>
            <a:r>
              <a:rPr lang="en-GB" b="0" dirty="0">
                <a:effectLst/>
              </a:rPr>
              <a:t> et </a:t>
            </a:r>
            <a:r>
              <a:rPr lang="en-GB" b="0" dirty="0" err="1">
                <a:effectLst/>
              </a:rPr>
              <a:t>d'histoire</a:t>
            </a:r>
            <a:r>
              <a:rPr lang="en-GB" b="0" dirty="0">
                <a:effectLst/>
              </a:rPr>
              <a:t> </a:t>
            </a:r>
            <a:r>
              <a:rPr lang="en-GB" b="0" dirty="0" err="1">
                <a:effectLst/>
              </a:rPr>
              <a:t>anciennes</a:t>
            </a:r>
            <a:r>
              <a:rPr lang="en-GB" b="0" dirty="0">
                <a:effectLst/>
              </a:rPr>
              <a:t> 47 (1973): 251-71. </a:t>
            </a:r>
            <a:endParaRPr lang="en-US" b="0" dirty="0">
              <a:effectLst/>
            </a:endParaRPr>
          </a:p>
          <a:p>
            <a:r>
              <a:rPr lang="en-US" b="0" dirty="0">
                <a:effectLst/>
              </a:rPr>
              <a:t>2 </a:t>
            </a:r>
            <a:r>
              <a:rPr lang="en-GB" b="0" dirty="0">
                <a:effectLst/>
              </a:rPr>
              <a:t>Scholiast on Homer, Iliad 2.629 and 1 1.700, and </a:t>
            </a:r>
            <a:r>
              <a:rPr lang="en-GB" b="0" dirty="0" err="1">
                <a:effectLst/>
              </a:rPr>
              <a:t>Apollodorus</a:t>
            </a:r>
            <a:r>
              <a:rPr lang="en-GB" b="0" dirty="0">
                <a:effectLst/>
              </a:rPr>
              <a:t>, </a:t>
            </a:r>
            <a:r>
              <a:rPr lang="en-GB" b="0" dirty="0" err="1">
                <a:effectLst/>
              </a:rPr>
              <a:t>Biblioteca</a:t>
            </a:r>
            <a:r>
              <a:rPr lang="en-GB" b="0" dirty="0">
                <a:effectLst/>
              </a:rPr>
              <a:t> 2.5.5. </a:t>
            </a:r>
            <a:endParaRPr lang="en-US" b="0" dirty="0">
              <a:effectLst/>
            </a:endParaRPr>
          </a:p>
          <a:p>
            <a:r>
              <a:rPr lang="en-US" b="0" dirty="0">
                <a:effectLst/>
              </a:rPr>
              <a:t>3 Homer, Iliad 2.628-29.</a:t>
            </a:r>
          </a:p>
        </p:txBody>
      </p:sp>
    </p:spTree>
    <p:extLst>
      <p:ext uri="{BB962C8B-B14F-4D97-AF65-F5344CB8AC3E}">
        <p14:creationId xmlns:p14="http://schemas.microsoft.com/office/powerpoint/2010/main" val="8416783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9B6388-E760-40C0-8273-4364D2BF7E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Repercussions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EA715E-EF89-4C24-90D8-0FF9E91ABA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Exile of Phyleus</a:t>
            </a:r>
            <a:r>
              <a:rPr lang="en-GB" baseline="30000" dirty="0"/>
              <a:t>1</a:t>
            </a:r>
            <a:r>
              <a:rPr lang="en-GB" dirty="0"/>
              <a:t> </a:t>
            </a:r>
          </a:p>
          <a:p>
            <a:r>
              <a:rPr lang="en-GB" dirty="0"/>
              <a:t>The Sacking of Elis</a:t>
            </a:r>
            <a:r>
              <a:rPr lang="en-GB" baseline="30000" dirty="0"/>
              <a:t>2</a:t>
            </a:r>
            <a:endParaRPr lang="en-GB" dirty="0"/>
          </a:p>
          <a:p>
            <a:r>
              <a:rPr lang="en-GB" dirty="0"/>
              <a:t>The Death of Augeas</a:t>
            </a:r>
            <a:r>
              <a:rPr lang="en-GB" baseline="30000" dirty="0"/>
              <a:t>3</a:t>
            </a:r>
            <a:r>
              <a:rPr lang="en-GB" dirty="0"/>
              <a:t>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091AD0-E498-46DE-89F8-D404955979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0" dirty="0">
                <a:effectLst/>
              </a:rPr>
              <a:t>1 Homer, Iliad 2.628-29</a:t>
            </a:r>
          </a:p>
          <a:p>
            <a:r>
              <a:rPr lang="en-US" b="0" dirty="0">
                <a:effectLst/>
              </a:rPr>
              <a:t>2 SEE 1</a:t>
            </a:r>
          </a:p>
          <a:p>
            <a:r>
              <a:rPr lang="en-US" b="0" dirty="0">
                <a:effectLst/>
              </a:rPr>
              <a:t>3 SEE 1</a:t>
            </a:r>
          </a:p>
        </p:txBody>
      </p:sp>
    </p:spTree>
    <p:extLst>
      <p:ext uri="{BB962C8B-B14F-4D97-AF65-F5344CB8AC3E}">
        <p14:creationId xmlns:p14="http://schemas.microsoft.com/office/powerpoint/2010/main" val="36776954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3CEF4-F78D-472C-B727-EEE51ECD6C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Moving 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3F85F6-BE78-418D-A510-EA274B868F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Olympic Games</a:t>
            </a:r>
          </a:p>
          <a:p>
            <a:r>
              <a:rPr lang="en-GB" dirty="0"/>
              <a:t>Socialism</a:t>
            </a:r>
          </a:p>
          <a:p>
            <a:r>
              <a:rPr lang="en-GB" dirty="0"/>
              <a:t>Religion</a:t>
            </a:r>
          </a:p>
        </p:txBody>
      </p:sp>
    </p:spTree>
    <p:extLst>
      <p:ext uri="{BB962C8B-B14F-4D97-AF65-F5344CB8AC3E}">
        <p14:creationId xmlns:p14="http://schemas.microsoft.com/office/powerpoint/2010/main" val="29810427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98C632-33BA-4169-BD87-16BAF57B6E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 dirty="0"/>
              <a:t>Reflections in Imagery</a:t>
            </a:r>
          </a:p>
        </p:txBody>
      </p:sp>
      <p:pic>
        <p:nvPicPr>
          <p:cNvPr id="1026" name="Picture 2" descr="Page [30] of Hercules Cleaning the Augean Stables on a Roman Bronze Plaque">
            <a:extLst>
              <a:ext uri="{FF2B5EF4-FFF2-40B4-BE49-F238E27FC236}">
                <a16:creationId xmlns:a16="http://schemas.microsoft.com/office/drawing/2014/main" id="{01EF63D4-9FD6-4C7C-9F06-4AB1CBA653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197" y="2087589"/>
            <a:ext cx="2341448" cy="2990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834CA6F-B014-4BDB-B4FE-C124A22218A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1378" t="50000" r="9727" b="14952"/>
          <a:stretch/>
        </p:blipFill>
        <p:spPr>
          <a:xfrm>
            <a:off x="3160450" y="2085975"/>
            <a:ext cx="2601157" cy="299407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28C8165-4066-4B2B-B244-170425717D3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0000" t="61489" r="9018" b="15139"/>
          <a:stretch/>
        </p:blipFill>
        <p:spPr>
          <a:xfrm>
            <a:off x="6094412" y="3473943"/>
            <a:ext cx="2200275" cy="160288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EB7DB54-7D81-4D61-A44C-95FB30FFF22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8717" t="56310" r="45742" b="14722"/>
          <a:stretch/>
        </p:blipFill>
        <p:spPr>
          <a:xfrm>
            <a:off x="8627492" y="3289143"/>
            <a:ext cx="2200275" cy="1787682"/>
          </a:xfrm>
          <a:prstGeom prst="rect">
            <a:avLst/>
          </a:prstGeom>
        </p:spPr>
      </p:pic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062939AC-6785-4F0E-8334-FF27D4448E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6197" y="5668805"/>
            <a:ext cx="10495481" cy="740873"/>
          </a:xfrm>
        </p:spPr>
        <p:txBody>
          <a:bodyPr/>
          <a:lstStyle/>
          <a:p>
            <a:r>
              <a:rPr lang="en-US" b="0" dirty="0">
                <a:effectLst/>
              </a:rPr>
              <a:t>1 Swan, G. M, ‘Hercules Cleaning the Augean Stables on a Roman Bronze Plaque’, Record of the Art Museum, Princeton University, Vol. 69 (2010), pp. 30-41</a:t>
            </a:r>
          </a:p>
          <a:p>
            <a:r>
              <a:rPr lang="en-US" b="0" dirty="0">
                <a:effectLst/>
              </a:rPr>
              <a:t>2 Metope with Hercules cleaning the Augean stables, from  the Temple of Zeus at Olympia, Greek, completed by 456 B.C. Olympia Museum </a:t>
            </a:r>
          </a:p>
          <a:p>
            <a:r>
              <a:rPr lang="en-US" b="0" dirty="0">
                <a:effectLst/>
              </a:rPr>
              <a:t>3 Molded bowl (fragmentary) with Hercules cleaning the Augean stables, from Corinth, Roman, 2d or 3d century A.D. Corinth (CP 523) </a:t>
            </a:r>
          </a:p>
          <a:p>
            <a:r>
              <a:rPr lang="en-US" b="0" dirty="0">
                <a:effectLst/>
              </a:rPr>
              <a:t>4 Mosaic with Herakles cleaning the Augean Stables, from </a:t>
            </a:r>
            <a:r>
              <a:rPr lang="en-US" b="0" dirty="0" err="1">
                <a:effectLst/>
              </a:rPr>
              <a:t>Liria</a:t>
            </a:r>
            <a:r>
              <a:rPr lang="en-US" b="0" dirty="0">
                <a:effectLst/>
              </a:rPr>
              <a:t>, Roman, 3rd Century AD Museo </a:t>
            </a:r>
            <a:r>
              <a:rPr lang="en-US" b="0" dirty="0" err="1">
                <a:effectLst/>
              </a:rPr>
              <a:t>Arqueológico</a:t>
            </a:r>
            <a:r>
              <a:rPr lang="en-US" b="0" dirty="0">
                <a:effectLst/>
              </a:rPr>
              <a:t> Nacional, Madrid (38315 bis).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B0D332D-EECF-49D9-90F3-2D84C1467D78}"/>
              </a:ext>
            </a:extLst>
          </p:cNvPr>
          <p:cNvSpPr txBox="1"/>
          <p:nvPr/>
        </p:nvSpPr>
        <p:spPr>
          <a:xfrm>
            <a:off x="486197" y="5157926"/>
            <a:ext cx="10341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aseline="30000" dirty="0"/>
              <a:t>1                                                           2                                                                  3                                                          4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83471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8EB7CD-4D05-41AD-8487-B7CFB68107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701ACA-43EF-4818-A79A-E25B79D835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effectLst/>
              </a:rPr>
              <a:t>Hawes,  G., ‘The  Unsettled Settler:  Herakles the Colonist  and the Labours of Marian  Maguire’, Arion: A Journal of  Humanities and the Classics, Vol.  23, No.  2 (2015),  pp. 11-28</a:t>
            </a:r>
          </a:p>
          <a:p>
            <a:r>
              <a:rPr lang="en-GB" dirty="0">
                <a:effectLst/>
              </a:rPr>
              <a:t>Swan,  G. M, ‘Hercules  Cleaning the Augean  Stables on a Roman Bronze  Plaque’, Record of the Art Museum,  Princeton University, Vol. 69 (2010),  pp. 30-41</a:t>
            </a:r>
          </a:p>
          <a:p>
            <a:r>
              <a:rPr lang="en-GB" dirty="0">
                <a:effectLst/>
              </a:rPr>
              <a:t>Cohen,  B., ‘From  Bowman to Clubman:  Herakles and Olympia’,  The Art Bulletin, Vol.  76, No.  4 (Dec., 1994),  pp. 695-715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70270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F4B54B"/>
      </a:accent1>
      <a:accent2>
        <a:srgbClr val="A2C84E"/>
      </a:accent2>
      <a:accent3>
        <a:srgbClr val="4BC298"/>
      </a:accent3>
      <a:accent4>
        <a:srgbClr val="4CB5D3"/>
      </a:accent4>
      <a:accent5>
        <a:srgbClr val="9167E3"/>
      </a:accent5>
      <a:accent6>
        <a:srgbClr val="E05073"/>
      </a:accent6>
      <a:hlink>
        <a:srgbClr val="E19520"/>
      </a:hlink>
      <a:folHlink>
        <a:srgbClr val="E8B15D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DD1DAD52-B525-46B5-8E87-60EE23581B9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TM03457485[[fn=Mesh]]</Template>
  <TotalTime>2552</TotalTime>
  <Words>310</Words>
  <Application>Microsoft Office PowerPoint</Application>
  <PresentationFormat>Widescreen</PresentationFormat>
  <Paragraphs>53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Century Gothic</vt:lpstr>
      <vt:lpstr>Mesh</vt:lpstr>
      <vt:lpstr>The Augean Stables</vt:lpstr>
      <vt:lpstr>The 12 Labours of Herakles</vt:lpstr>
      <vt:lpstr>History of the Augean Stables</vt:lpstr>
      <vt:lpstr>Events of the Labour</vt:lpstr>
      <vt:lpstr>Repercussions</vt:lpstr>
      <vt:lpstr>Moving On</vt:lpstr>
      <vt:lpstr>Reflections in Imagery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Augean Stables</dc:title>
  <dc:creator>Mac .</dc:creator>
  <cp:lastModifiedBy>Mac .</cp:lastModifiedBy>
  <cp:revision>12</cp:revision>
  <dcterms:created xsi:type="dcterms:W3CDTF">2019-06-05T17:11:04Z</dcterms:created>
  <dcterms:modified xsi:type="dcterms:W3CDTF">2019-06-07T11:51:23Z</dcterms:modified>
</cp:coreProperties>
</file>