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handoutMasterIdLst>
    <p:handoutMasterId r:id="rId18"/>
  </p:handoutMasterIdLst>
  <p:sldIdLst>
    <p:sldId id="301" r:id="rId3"/>
    <p:sldId id="268" r:id="rId4"/>
    <p:sldId id="287" r:id="rId5"/>
    <p:sldId id="288" r:id="rId6"/>
    <p:sldId id="289" r:id="rId7"/>
    <p:sldId id="290" r:id="rId8"/>
    <p:sldId id="291" r:id="rId9"/>
    <p:sldId id="292" r:id="rId10"/>
    <p:sldId id="293" r:id="rId11"/>
    <p:sldId id="294" r:id="rId12"/>
    <p:sldId id="295" r:id="rId13"/>
    <p:sldId id="296" r:id="rId14"/>
    <p:sldId id="298" r:id="rId15"/>
    <p:sldId id="29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i9I5Er7UDngBSk3hJHExA==" hashData="G4W4yiX2bqDYvipDqBAG+nDTH9QCk091eu1N6SKZWFTW20rLLttQxHqkpHO0/0y+1Be5xj71TGZEV3oDtCzJP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6279" autoAdjust="0"/>
  </p:normalViewPr>
  <p:slideViewPr>
    <p:cSldViewPr snapToGrid="0">
      <p:cViewPr varScale="1">
        <p:scale>
          <a:sx n="52" d="100"/>
          <a:sy n="52" d="100"/>
        </p:scale>
        <p:origin x="1242" y="7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F53B8-9D1A-4299-9B39-845743CBD539}"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788BA4A0-FE47-4B07-9943-2076F8EBD1B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Terminology</a:t>
          </a:r>
        </a:p>
      </dgm:t>
    </dgm:pt>
    <dgm:pt modelId="{BE51ACF5-40EE-434D-AD63-FAD166F71DA5}" type="parTrans" cxnId="{C04FCEAD-E3E6-4F4F-A67F-E23F5E0A8B42}">
      <dgm:prSet/>
      <dgm:spPr/>
      <dgm:t>
        <a:bodyPr/>
        <a:lstStyle/>
        <a:p>
          <a:endParaRPr lang="en-GB"/>
        </a:p>
      </dgm:t>
    </dgm:pt>
    <dgm:pt modelId="{5C41FD70-1189-41CE-BB6A-3127DAC9C4E4}" type="sibTrans" cxnId="{C04FCEAD-E3E6-4F4F-A67F-E23F5E0A8B42}">
      <dgm:prSet/>
      <dgm:spPr/>
      <dgm:t>
        <a:bodyPr/>
        <a:lstStyle/>
        <a:p>
          <a:endParaRPr lang="en-GB"/>
        </a:p>
      </dgm:t>
    </dgm:pt>
    <dgm:pt modelId="{DDA71033-DBD8-463B-8207-7F9E730F4384}">
      <dgm:prSet phldrT="[Text]" custT="1"/>
      <dgm:spPr>
        <a:solidFill>
          <a:schemeClr val="tx2">
            <a:lumMod val="20000"/>
            <a:lumOff val="80000"/>
            <a:alpha val="90000"/>
          </a:schemeClr>
        </a:solidFill>
        <a:ln>
          <a:solidFill>
            <a:schemeClr val="tx1"/>
          </a:solidFill>
        </a:ln>
      </dgm:spPr>
      <dgm:t>
        <a:bodyPr/>
        <a:lstStyle/>
        <a:p>
          <a:r>
            <a:rPr lang="en-GB" sz="2400" dirty="0"/>
            <a:t>Hooker, Pimp, Sex Worker, Escort</a:t>
          </a:r>
        </a:p>
      </dgm:t>
    </dgm:pt>
    <dgm:pt modelId="{0F4BE88A-A519-48EA-8C54-1B8C99C695BE}" type="parTrans" cxnId="{2747CCB4-AF73-493C-A4A6-89E7E61059EC}">
      <dgm:prSet/>
      <dgm:spPr>
        <a:solidFill>
          <a:schemeClr val="accent1">
            <a:lumMod val="50000"/>
          </a:schemeClr>
        </a:solidFill>
        <a:ln w="76200">
          <a:solidFill>
            <a:schemeClr val="accent1">
              <a:lumMod val="50000"/>
            </a:schemeClr>
          </a:solidFill>
        </a:ln>
      </dgm:spPr>
      <dgm:t>
        <a:bodyPr/>
        <a:lstStyle/>
        <a:p>
          <a:endParaRPr lang="en-GB"/>
        </a:p>
      </dgm:t>
    </dgm:pt>
    <dgm:pt modelId="{4567C68B-2DD5-4FDC-9825-5CBA9665D1D0}" type="sibTrans" cxnId="{2747CCB4-AF73-493C-A4A6-89E7E61059EC}">
      <dgm:prSet/>
      <dgm:spPr/>
      <dgm:t>
        <a:bodyPr/>
        <a:lstStyle/>
        <a:p>
          <a:endParaRPr lang="en-GB"/>
        </a:p>
      </dgm:t>
    </dgm:pt>
    <dgm:pt modelId="{9DF846DE-080F-4A5F-ABC3-C30DF7F4D5F6}">
      <dgm:prSet phldrT="[Text]" custT="1"/>
      <dgm:spPr>
        <a:solidFill>
          <a:schemeClr val="tx2">
            <a:lumMod val="20000"/>
            <a:lumOff val="80000"/>
            <a:alpha val="90000"/>
          </a:schemeClr>
        </a:solidFill>
        <a:ln>
          <a:solidFill>
            <a:schemeClr val="tx1"/>
          </a:solidFill>
        </a:ln>
      </dgm:spPr>
      <dgm:t>
        <a:bodyPr/>
        <a:lstStyle/>
        <a:p>
          <a:r>
            <a:rPr lang="en-GB" sz="2400" dirty="0"/>
            <a:t>Working Girl, Call Girl, Rent Boy, Brothel</a:t>
          </a:r>
        </a:p>
      </dgm:t>
    </dgm:pt>
    <dgm:pt modelId="{315E014D-8B1C-4AAB-8C31-6C42BD736225}" type="parTrans" cxnId="{280A3181-84D2-4C32-9955-6CB02ADAE45D}">
      <dgm:prSet/>
      <dgm:spPr>
        <a:solidFill>
          <a:schemeClr val="accent1">
            <a:lumMod val="50000"/>
          </a:schemeClr>
        </a:solidFill>
        <a:ln w="76200">
          <a:solidFill>
            <a:schemeClr val="accent1">
              <a:lumMod val="50000"/>
            </a:schemeClr>
          </a:solidFill>
        </a:ln>
      </dgm:spPr>
      <dgm:t>
        <a:bodyPr/>
        <a:lstStyle/>
        <a:p>
          <a:endParaRPr lang="en-GB"/>
        </a:p>
      </dgm:t>
    </dgm:pt>
    <dgm:pt modelId="{E2438EC2-969A-49CC-ADAC-0F6CEEE0E2F7}" type="sibTrans" cxnId="{280A3181-84D2-4C32-9955-6CB02ADAE45D}">
      <dgm:prSet/>
      <dgm:spPr/>
      <dgm:t>
        <a:bodyPr/>
        <a:lstStyle/>
        <a:p>
          <a:endParaRPr lang="en-GB"/>
        </a:p>
      </dgm:t>
    </dgm:pt>
    <dgm:pt modelId="{B91D9F01-32E0-432B-BD36-E2A55ED83A04}">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Two types on Prostitution</a:t>
          </a:r>
        </a:p>
      </dgm:t>
    </dgm:pt>
    <dgm:pt modelId="{5228A7B6-EF08-4CEC-81F9-AF42B8D63E10}" type="parTrans" cxnId="{DCC9EC80-D519-47F7-AD2A-720B780FB9E0}">
      <dgm:prSet/>
      <dgm:spPr/>
      <dgm:t>
        <a:bodyPr/>
        <a:lstStyle/>
        <a:p>
          <a:endParaRPr lang="en-GB"/>
        </a:p>
      </dgm:t>
    </dgm:pt>
    <dgm:pt modelId="{835E85D5-0D75-4919-B514-7E6D98AF7D6D}" type="sibTrans" cxnId="{DCC9EC80-D519-47F7-AD2A-720B780FB9E0}">
      <dgm:prSet/>
      <dgm:spPr/>
      <dgm:t>
        <a:bodyPr/>
        <a:lstStyle/>
        <a:p>
          <a:endParaRPr lang="en-GB"/>
        </a:p>
      </dgm:t>
    </dgm:pt>
    <dgm:pt modelId="{50BC7454-C3A1-4E68-A6F0-DC33A88C539C}">
      <dgm:prSet phldrT="[Text]" custT="1"/>
      <dgm:spPr>
        <a:solidFill>
          <a:schemeClr val="tx2">
            <a:lumMod val="20000"/>
            <a:lumOff val="80000"/>
            <a:alpha val="90000"/>
          </a:schemeClr>
        </a:solidFill>
        <a:ln>
          <a:solidFill>
            <a:schemeClr val="tx1"/>
          </a:solidFill>
        </a:ln>
      </dgm:spPr>
      <dgm:t>
        <a:bodyPr/>
        <a:lstStyle/>
        <a:p>
          <a:r>
            <a:rPr lang="en-GB" sz="2400" dirty="0"/>
            <a:t>On street</a:t>
          </a:r>
        </a:p>
      </dgm:t>
    </dgm:pt>
    <dgm:pt modelId="{059F1BE5-EB81-4EDE-AD77-858D4211EDDB}" type="parTrans" cxnId="{D8CCF0FD-16B9-4DFA-8EE1-90173E30CF72}">
      <dgm:prSet/>
      <dgm:spPr>
        <a:solidFill>
          <a:schemeClr val="accent1">
            <a:lumMod val="50000"/>
          </a:schemeClr>
        </a:solidFill>
        <a:ln w="76200">
          <a:solidFill>
            <a:schemeClr val="accent1">
              <a:lumMod val="50000"/>
            </a:schemeClr>
          </a:solidFill>
        </a:ln>
      </dgm:spPr>
      <dgm:t>
        <a:bodyPr/>
        <a:lstStyle/>
        <a:p>
          <a:endParaRPr lang="en-GB"/>
        </a:p>
      </dgm:t>
    </dgm:pt>
    <dgm:pt modelId="{8E1A48ED-0650-4CA9-B9E8-8C90DDD50AEF}" type="sibTrans" cxnId="{D8CCF0FD-16B9-4DFA-8EE1-90173E30CF72}">
      <dgm:prSet/>
      <dgm:spPr/>
      <dgm:t>
        <a:bodyPr/>
        <a:lstStyle/>
        <a:p>
          <a:endParaRPr lang="en-GB"/>
        </a:p>
      </dgm:t>
    </dgm:pt>
    <dgm:pt modelId="{C37DD198-2C6D-45FD-8058-4D5DB510EC33}">
      <dgm:prSet phldrT="[Text]" custT="1"/>
      <dgm:spPr>
        <a:solidFill>
          <a:schemeClr val="tx2">
            <a:lumMod val="20000"/>
            <a:lumOff val="80000"/>
            <a:alpha val="90000"/>
          </a:schemeClr>
        </a:solidFill>
        <a:ln>
          <a:solidFill>
            <a:schemeClr val="tx1"/>
          </a:solidFill>
        </a:ln>
      </dgm:spPr>
      <dgm:t>
        <a:bodyPr/>
        <a:lstStyle/>
        <a:p>
          <a:r>
            <a:rPr lang="en-GB" sz="2400" dirty="0"/>
            <a:t>Off street</a:t>
          </a:r>
        </a:p>
      </dgm:t>
    </dgm:pt>
    <dgm:pt modelId="{1AAB3FC5-BCB1-4911-9DB5-88C2916ECD64}" type="parTrans" cxnId="{0590D177-BC42-458A-B74E-D0913C8BF211}">
      <dgm:prSet/>
      <dgm:spPr>
        <a:solidFill>
          <a:schemeClr val="accent1">
            <a:lumMod val="50000"/>
          </a:schemeClr>
        </a:solidFill>
        <a:ln w="76200">
          <a:solidFill>
            <a:schemeClr val="accent1">
              <a:lumMod val="50000"/>
            </a:schemeClr>
          </a:solidFill>
        </a:ln>
      </dgm:spPr>
      <dgm:t>
        <a:bodyPr/>
        <a:lstStyle/>
        <a:p>
          <a:endParaRPr lang="en-GB"/>
        </a:p>
      </dgm:t>
    </dgm:pt>
    <dgm:pt modelId="{3BEE540B-0ADD-427A-AD55-9F37CDA62CBF}" type="sibTrans" cxnId="{0590D177-BC42-458A-B74E-D0913C8BF211}">
      <dgm:prSet/>
      <dgm:spPr/>
      <dgm:t>
        <a:bodyPr/>
        <a:lstStyle/>
        <a:p>
          <a:endParaRPr lang="en-GB"/>
        </a:p>
      </dgm:t>
    </dgm:pt>
    <dgm:pt modelId="{D3BFB7A2-EBA6-4F10-9E24-CEA08CCCB8A9}" type="pres">
      <dgm:prSet presAssocID="{285F53B8-9D1A-4299-9B39-845743CBD539}" presName="diagram" presStyleCnt="0">
        <dgm:presLayoutVars>
          <dgm:chPref val="1"/>
          <dgm:dir/>
          <dgm:animOne val="branch"/>
          <dgm:animLvl val="lvl"/>
          <dgm:resizeHandles/>
        </dgm:presLayoutVars>
      </dgm:prSet>
      <dgm:spPr/>
    </dgm:pt>
    <dgm:pt modelId="{40E47C5C-DBDE-4B5B-8E78-BA682966E991}" type="pres">
      <dgm:prSet presAssocID="{788BA4A0-FE47-4B07-9943-2076F8EBD1BC}" presName="root" presStyleCnt="0"/>
      <dgm:spPr/>
    </dgm:pt>
    <dgm:pt modelId="{3DF5C415-8209-4C1A-AAC8-0BFCB5F5F52E}" type="pres">
      <dgm:prSet presAssocID="{788BA4A0-FE47-4B07-9943-2076F8EBD1BC}" presName="rootComposite" presStyleCnt="0"/>
      <dgm:spPr/>
    </dgm:pt>
    <dgm:pt modelId="{9DD9011F-E199-4093-AAF6-F2EF4537FDE7}" type="pres">
      <dgm:prSet presAssocID="{788BA4A0-FE47-4B07-9943-2076F8EBD1BC}" presName="rootText" presStyleLbl="node1" presStyleIdx="0" presStyleCnt="2"/>
      <dgm:spPr/>
    </dgm:pt>
    <dgm:pt modelId="{CF675694-3279-4E6A-ACE8-9C53E27CC93B}" type="pres">
      <dgm:prSet presAssocID="{788BA4A0-FE47-4B07-9943-2076F8EBD1BC}" presName="rootConnector" presStyleLbl="node1" presStyleIdx="0" presStyleCnt="2"/>
      <dgm:spPr/>
    </dgm:pt>
    <dgm:pt modelId="{3B2F91C2-8C7A-46DF-8134-6A9FD6ED9AD3}" type="pres">
      <dgm:prSet presAssocID="{788BA4A0-FE47-4B07-9943-2076F8EBD1BC}" presName="childShape" presStyleCnt="0"/>
      <dgm:spPr/>
    </dgm:pt>
    <dgm:pt modelId="{7C705C56-FFF9-49BE-AB35-CA55FFED4862}" type="pres">
      <dgm:prSet presAssocID="{0F4BE88A-A519-48EA-8C54-1B8C99C695BE}" presName="Name13" presStyleLbl="parChTrans1D2" presStyleIdx="0" presStyleCnt="4"/>
      <dgm:spPr/>
    </dgm:pt>
    <dgm:pt modelId="{81CE3240-C1DA-4919-9DBA-A1ADF667AF1B}" type="pres">
      <dgm:prSet presAssocID="{DDA71033-DBD8-463B-8207-7F9E730F4384}" presName="childText" presStyleLbl="bgAcc1" presStyleIdx="0" presStyleCnt="4">
        <dgm:presLayoutVars>
          <dgm:bulletEnabled val="1"/>
        </dgm:presLayoutVars>
      </dgm:prSet>
      <dgm:spPr/>
    </dgm:pt>
    <dgm:pt modelId="{BEC7C449-B1F4-46D6-97D0-E046C0F5F584}" type="pres">
      <dgm:prSet presAssocID="{315E014D-8B1C-4AAB-8C31-6C42BD736225}" presName="Name13" presStyleLbl="parChTrans1D2" presStyleIdx="1" presStyleCnt="4"/>
      <dgm:spPr/>
    </dgm:pt>
    <dgm:pt modelId="{9E7D7C4B-220D-4B6A-BBA1-217DE09F64CF}" type="pres">
      <dgm:prSet presAssocID="{9DF846DE-080F-4A5F-ABC3-C30DF7F4D5F6}" presName="childText" presStyleLbl="bgAcc1" presStyleIdx="1" presStyleCnt="4">
        <dgm:presLayoutVars>
          <dgm:bulletEnabled val="1"/>
        </dgm:presLayoutVars>
      </dgm:prSet>
      <dgm:spPr/>
    </dgm:pt>
    <dgm:pt modelId="{D16C8FDA-AB8B-466A-81EA-2D427CA24FCE}" type="pres">
      <dgm:prSet presAssocID="{B91D9F01-32E0-432B-BD36-E2A55ED83A04}" presName="root" presStyleCnt="0"/>
      <dgm:spPr/>
    </dgm:pt>
    <dgm:pt modelId="{71B38F04-0672-44EF-92A3-C36A3E753B6E}" type="pres">
      <dgm:prSet presAssocID="{B91D9F01-32E0-432B-BD36-E2A55ED83A04}" presName="rootComposite" presStyleCnt="0"/>
      <dgm:spPr/>
    </dgm:pt>
    <dgm:pt modelId="{21573B7C-C404-47FB-B65D-12ACF79BBAB1}" type="pres">
      <dgm:prSet presAssocID="{B91D9F01-32E0-432B-BD36-E2A55ED83A04}" presName="rootText" presStyleLbl="node1" presStyleIdx="1" presStyleCnt="2"/>
      <dgm:spPr/>
    </dgm:pt>
    <dgm:pt modelId="{82FAE2BF-F4AB-4544-BBA7-90A78862C51D}" type="pres">
      <dgm:prSet presAssocID="{B91D9F01-32E0-432B-BD36-E2A55ED83A04}" presName="rootConnector" presStyleLbl="node1" presStyleIdx="1" presStyleCnt="2"/>
      <dgm:spPr/>
    </dgm:pt>
    <dgm:pt modelId="{E668D279-C76D-467C-B27A-84AFF05C1F75}" type="pres">
      <dgm:prSet presAssocID="{B91D9F01-32E0-432B-BD36-E2A55ED83A04}" presName="childShape" presStyleCnt="0"/>
      <dgm:spPr/>
    </dgm:pt>
    <dgm:pt modelId="{F4E61415-5B16-4936-B68D-B3438FFBB795}" type="pres">
      <dgm:prSet presAssocID="{059F1BE5-EB81-4EDE-AD77-858D4211EDDB}" presName="Name13" presStyleLbl="parChTrans1D2" presStyleIdx="2" presStyleCnt="4"/>
      <dgm:spPr/>
    </dgm:pt>
    <dgm:pt modelId="{BB1EDE29-DACC-423D-B714-2A1AC89E24D7}" type="pres">
      <dgm:prSet presAssocID="{50BC7454-C3A1-4E68-A6F0-DC33A88C539C}" presName="childText" presStyleLbl="bgAcc1" presStyleIdx="2" presStyleCnt="4">
        <dgm:presLayoutVars>
          <dgm:bulletEnabled val="1"/>
        </dgm:presLayoutVars>
      </dgm:prSet>
      <dgm:spPr/>
    </dgm:pt>
    <dgm:pt modelId="{6BEF22E0-0A91-42C4-B5B1-1448AEF84FF1}" type="pres">
      <dgm:prSet presAssocID="{1AAB3FC5-BCB1-4911-9DB5-88C2916ECD64}" presName="Name13" presStyleLbl="parChTrans1D2" presStyleIdx="3" presStyleCnt="4"/>
      <dgm:spPr/>
    </dgm:pt>
    <dgm:pt modelId="{B75A8835-B550-495A-B436-F6B70C64C2DD}" type="pres">
      <dgm:prSet presAssocID="{C37DD198-2C6D-45FD-8058-4D5DB510EC33}" presName="childText" presStyleLbl="bgAcc1" presStyleIdx="3" presStyleCnt="4">
        <dgm:presLayoutVars>
          <dgm:bulletEnabled val="1"/>
        </dgm:presLayoutVars>
      </dgm:prSet>
      <dgm:spPr/>
    </dgm:pt>
  </dgm:ptLst>
  <dgm:cxnLst>
    <dgm:cxn modelId="{5769A20D-D459-47AE-B151-160DE70C4F6A}" type="presOf" srcId="{285F53B8-9D1A-4299-9B39-845743CBD539}" destId="{D3BFB7A2-EBA6-4F10-9E24-CEA08CCCB8A9}" srcOrd="0" destOrd="0" presId="urn:microsoft.com/office/officeart/2005/8/layout/hierarchy3"/>
    <dgm:cxn modelId="{30CA432B-ED70-4C4D-9E94-219C58272184}" type="presOf" srcId="{315E014D-8B1C-4AAB-8C31-6C42BD736225}" destId="{BEC7C449-B1F4-46D6-97D0-E046C0F5F584}" srcOrd="0" destOrd="0" presId="urn:microsoft.com/office/officeart/2005/8/layout/hierarchy3"/>
    <dgm:cxn modelId="{FFBEE030-F3A3-4094-BBDF-60988624195D}" type="presOf" srcId="{B91D9F01-32E0-432B-BD36-E2A55ED83A04}" destId="{82FAE2BF-F4AB-4544-BBA7-90A78862C51D}" srcOrd="1" destOrd="0" presId="urn:microsoft.com/office/officeart/2005/8/layout/hierarchy3"/>
    <dgm:cxn modelId="{7EE20639-CC4E-4F50-8BC7-D9E95732F6FC}" type="presOf" srcId="{DDA71033-DBD8-463B-8207-7F9E730F4384}" destId="{81CE3240-C1DA-4919-9DBA-A1ADF667AF1B}" srcOrd="0" destOrd="0" presId="urn:microsoft.com/office/officeart/2005/8/layout/hierarchy3"/>
    <dgm:cxn modelId="{1E5ADB5D-F9F9-4AF3-A721-D507684BDF0D}" type="presOf" srcId="{788BA4A0-FE47-4B07-9943-2076F8EBD1BC}" destId="{9DD9011F-E199-4093-AAF6-F2EF4537FDE7}" srcOrd="0" destOrd="0" presId="urn:microsoft.com/office/officeart/2005/8/layout/hierarchy3"/>
    <dgm:cxn modelId="{0590D177-BC42-458A-B74E-D0913C8BF211}" srcId="{B91D9F01-32E0-432B-BD36-E2A55ED83A04}" destId="{C37DD198-2C6D-45FD-8058-4D5DB510EC33}" srcOrd="1" destOrd="0" parTransId="{1AAB3FC5-BCB1-4911-9DB5-88C2916ECD64}" sibTransId="{3BEE540B-0ADD-427A-AD55-9F37CDA62CBF}"/>
    <dgm:cxn modelId="{BBB7D87B-2CE9-4C1A-A6BA-32E98C638859}" type="presOf" srcId="{0F4BE88A-A519-48EA-8C54-1B8C99C695BE}" destId="{7C705C56-FFF9-49BE-AB35-CA55FFED4862}" srcOrd="0" destOrd="0" presId="urn:microsoft.com/office/officeart/2005/8/layout/hierarchy3"/>
    <dgm:cxn modelId="{DCC9EC80-D519-47F7-AD2A-720B780FB9E0}" srcId="{285F53B8-9D1A-4299-9B39-845743CBD539}" destId="{B91D9F01-32E0-432B-BD36-E2A55ED83A04}" srcOrd="1" destOrd="0" parTransId="{5228A7B6-EF08-4CEC-81F9-AF42B8D63E10}" sibTransId="{835E85D5-0D75-4919-B514-7E6D98AF7D6D}"/>
    <dgm:cxn modelId="{280A3181-84D2-4C32-9955-6CB02ADAE45D}" srcId="{788BA4A0-FE47-4B07-9943-2076F8EBD1BC}" destId="{9DF846DE-080F-4A5F-ABC3-C30DF7F4D5F6}" srcOrd="1" destOrd="0" parTransId="{315E014D-8B1C-4AAB-8C31-6C42BD736225}" sibTransId="{E2438EC2-969A-49CC-ADAC-0F6CEEE0E2F7}"/>
    <dgm:cxn modelId="{6F8C5C8D-4B1A-474D-B463-06C38A8D6BD0}" type="presOf" srcId="{50BC7454-C3A1-4E68-A6F0-DC33A88C539C}" destId="{BB1EDE29-DACC-423D-B714-2A1AC89E24D7}" srcOrd="0" destOrd="0" presId="urn:microsoft.com/office/officeart/2005/8/layout/hierarchy3"/>
    <dgm:cxn modelId="{ADE28DA7-7E2A-4DC0-B9B9-97099C188132}" type="presOf" srcId="{788BA4A0-FE47-4B07-9943-2076F8EBD1BC}" destId="{CF675694-3279-4E6A-ACE8-9C53E27CC93B}" srcOrd="1" destOrd="0" presId="urn:microsoft.com/office/officeart/2005/8/layout/hierarchy3"/>
    <dgm:cxn modelId="{C04FCEAD-E3E6-4F4F-A67F-E23F5E0A8B42}" srcId="{285F53B8-9D1A-4299-9B39-845743CBD539}" destId="{788BA4A0-FE47-4B07-9943-2076F8EBD1BC}" srcOrd="0" destOrd="0" parTransId="{BE51ACF5-40EE-434D-AD63-FAD166F71DA5}" sibTransId="{5C41FD70-1189-41CE-BB6A-3127DAC9C4E4}"/>
    <dgm:cxn modelId="{41AF1BB0-7FE8-45CD-961A-3E2BC59FF653}" type="presOf" srcId="{059F1BE5-EB81-4EDE-AD77-858D4211EDDB}" destId="{F4E61415-5B16-4936-B68D-B3438FFBB795}" srcOrd="0" destOrd="0" presId="urn:microsoft.com/office/officeart/2005/8/layout/hierarchy3"/>
    <dgm:cxn modelId="{2747CCB4-AF73-493C-A4A6-89E7E61059EC}" srcId="{788BA4A0-FE47-4B07-9943-2076F8EBD1BC}" destId="{DDA71033-DBD8-463B-8207-7F9E730F4384}" srcOrd="0" destOrd="0" parTransId="{0F4BE88A-A519-48EA-8C54-1B8C99C695BE}" sibTransId="{4567C68B-2DD5-4FDC-9825-5CBA9665D1D0}"/>
    <dgm:cxn modelId="{933B84BC-ABA7-4857-BF27-F8531A02511A}" type="presOf" srcId="{C37DD198-2C6D-45FD-8058-4D5DB510EC33}" destId="{B75A8835-B550-495A-B436-F6B70C64C2DD}" srcOrd="0" destOrd="0" presId="urn:microsoft.com/office/officeart/2005/8/layout/hierarchy3"/>
    <dgm:cxn modelId="{25A389BE-57EF-4315-B6D0-E30A331B58DA}" type="presOf" srcId="{9DF846DE-080F-4A5F-ABC3-C30DF7F4D5F6}" destId="{9E7D7C4B-220D-4B6A-BBA1-217DE09F64CF}" srcOrd="0" destOrd="0" presId="urn:microsoft.com/office/officeart/2005/8/layout/hierarchy3"/>
    <dgm:cxn modelId="{837C24E1-5CBF-4452-B2E1-DE607743C0B1}" type="presOf" srcId="{1AAB3FC5-BCB1-4911-9DB5-88C2916ECD64}" destId="{6BEF22E0-0A91-42C4-B5B1-1448AEF84FF1}" srcOrd="0" destOrd="0" presId="urn:microsoft.com/office/officeart/2005/8/layout/hierarchy3"/>
    <dgm:cxn modelId="{DE7AD2E8-20EE-476A-A076-BFF1E674A17E}" type="presOf" srcId="{B91D9F01-32E0-432B-BD36-E2A55ED83A04}" destId="{21573B7C-C404-47FB-B65D-12ACF79BBAB1}" srcOrd="0" destOrd="0" presId="urn:microsoft.com/office/officeart/2005/8/layout/hierarchy3"/>
    <dgm:cxn modelId="{D8CCF0FD-16B9-4DFA-8EE1-90173E30CF72}" srcId="{B91D9F01-32E0-432B-BD36-E2A55ED83A04}" destId="{50BC7454-C3A1-4E68-A6F0-DC33A88C539C}" srcOrd="0" destOrd="0" parTransId="{059F1BE5-EB81-4EDE-AD77-858D4211EDDB}" sibTransId="{8E1A48ED-0650-4CA9-B9E8-8C90DDD50AEF}"/>
    <dgm:cxn modelId="{7BC35856-8C0D-4B7D-A042-9B4429F66380}" type="presParOf" srcId="{D3BFB7A2-EBA6-4F10-9E24-CEA08CCCB8A9}" destId="{40E47C5C-DBDE-4B5B-8E78-BA682966E991}" srcOrd="0" destOrd="0" presId="urn:microsoft.com/office/officeart/2005/8/layout/hierarchy3"/>
    <dgm:cxn modelId="{A5F49CC7-F7ED-4C49-B913-ADB5C36123A3}" type="presParOf" srcId="{40E47C5C-DBDE-4B5B-8E78-BA682966E991}" destId="{3DF5C415-8209-4C1A-AAC8-0BFCB5F5F52E}" srcOrd="0" destOrd="0" presId="urn:microsoft.com/office/officeart/2005/8/layout/hierarchy3"/>
    <dgm:cxn modelId="{DC986EBB-DA94-4AD5-83B2-2D8B6B87D3F4}" type="presParOf" srcId="{3DF5C415-8209-4C1A-AAC8-0BFCB5F5F52E}" destId="{9DD9011F-E199-4093-AAF6-F2EF4537FDE7}" srcOrd="0" destOrd="0" presId="urn:microsoft.com/office/officeart/2005/8/layout/hierarchy3"/>
    <dgm:cxn modelId="{EB9F8811-68E6-451E-9D2D-68ABAECF3C0F}" type="presParOf" srcId="{3DF5C415-8209-4C1A-AAC8-0BFCB5F5F52E}" destId="{CF675694-3279-4E6A-ACE8-9C53E27CC93B}" srcOrd="1" destOrd="0" presId="urn:microsoft.com/office/officeart/2005/8/layout/hierarchy3"/>
    <dgm:cxn modelId="{EAC826A4-0C04-4203-A738-8BC9078343B7}" type="presParOf" srcId="{40E47C5C-DBDE-4B5B-8E78-BA682966E991}" destId="{3B2F91C2-8C7A-46DF-8134-6A9FD6ED9AD3}" srcOrd="1" destOrd="0" presId="urn:microsoft.com/office/officeart/2005/8/layout/hierarchy3"/>
    <dgm:cxn modelId="{9915B453-0AF0-4023-8CD5-9104256D7E5C}" type="presParOf" srcId="{3B2F91C2-8C7A-46DF-8134-6A9FD6ED9AD3}" destId="{7C705C56-FFF9-49BE-AB35-CA55FFED4862}" srcOrd="0" destOrd="0" presId="urn:microsoft.com/office/officeart/2005/8/layout/hierarchy3"/>
    <dgm:cxn modelId="{F2F4E02F-B085-4233-A826-0C949AF1E016}" type="presParOf" srcId="{3B2F91C2-8C7A-46DF-8134-6A9FD6ED9AD3}" destId="{81CE3240-C1DA-4919-9DBA-A1ADF667AF1B}" srcOrd="1" destOrd="0" presId="urn:microsoft.com/office/officeart/2005/8/layout/hierarchy3"/>
    <dgm:cxn modelId="{B89B1B87-E339-4ADE-AAF8-123FB34D3E24}" type="presParOf" srcId="{3B2F91C2-8C7A-46DF-8134-6A9FD6ED9AD3}" destId="{BEC7C449-B1F4-46D6-97D0-E046C0F5F584}" srcOrd="2" destOrd="0" presId="urn:microsoft.com/office/officeart/2005/8/layout/hierarchy3"/>
    <dgm:cxn modelId="{945EC3E3-798E-42AF-B216-CC9D6011F741}" type="presParOf" srcId="{3B2F91C2-8C7A-46DF-8134-6A9FD6ED9AD3}" destId="{9E7D7C4B-220D-4B6A-BBA1-217DE09F64CF}" srcOrd="3" destOrd="0" presId="urn:microsoft.com/office/officeart/2005/8/layout/hierarchy3"/>
    <dgm:cxn modelId="{4DD289CC-0AB1-480B-8E82-7026EE579E6F}" type="presParOf" srcId="{D3BFB7A2-EBA6-4F10-9E24-CEA08CCCB8A9}" destId="{D16C8FDA-AB8B-466A-81EA-2D427CA24FCE}" srcOrd="1" destOrd="0" presId="urn:microsoft.com/office/officeart/2005/8/layout/hierarchy3"/>
    <dgm:cxn modelId="{6B8648E4-42D5-48B6-A140-32D44BC84FB2}" type="presParOf" srcId="{D16C8FDA-AB8B-466A-81EA-2D427CA24FCE}" destId="{71B38F04-0672-44EF-92A3-C36A3E753B6E}" srcOrd="0" destOrd="0" presId="urn:microsoft.com/office/officeart/2005/8/layout/hierarchy3"/>
    <dgm:cxn modelId="{49A5B263-1369-45AF-9829-85F5097F776F}" type="presParOf" srcId="{71B38F04-0672-44EF-92A3-C36A3E753B6E}" destId="{21573B7C-C404-47FB-B65D-12ACF79BBAB1}" srcOrd="0" destOrd="0" presId="urn:microsoft.com/office/officeart/2005/8/layout/hierarchy3"/>
    <dgm:cxn modelId="{427EC5B9-CD03-421F-80E1-7B6E6B55C997}" type="presParOf" srcId="{71B38F04-0672-44EF-92A3-C36A3E753B6E}" destId="{82FAE2BF-F4AB-4544-BBA7-90A78862C51D}" srcOrd="1" destOrd="0" presId="urn:microsoft.com/office/officeart/2005/8/layout/hierarchy3"/>
    <dgm:cxn modelId="{B4D23609-8C71-4063-AB96-4E34D23E6F6C}" type="presParOf" srcId="{D16C8FDA-AB8B-466A-81EA-2D427CA24FCE}" destId="{E668D279-C76D-467C-B27A-84AFF05C1F75}" srcOrd="1" destOrd="0" presId="urn:microsoft.com/office/officeart/2005/8/layout/hierarchy3"/>
    <dgm:cxn modelId="{C95FA371-ADD9-405B-86D7-A32FDC19FF3A}" type="presParOf" srcId="{E668D279-C76D-467C-B27A-84AFF05C1F75}" destId="{F4E61415-5B16-4936-B68D-B3438FFBB795}" srcOrd="0" destOrd="0" presId="urn:microsoft.com/office/officeart/2005/8/layout/hierarchy3"/>
    <dgm:cxn modelId="{2177AD4E-C37A-4FDB-9F82-371D2078C6A9}" type="presParOf" srcId="{E668D279-C76D-467C-B27A-84AFF05C1F75}" destId="{BB1EDE29-DACC-423D-B714-2A1AC89E24D7}" srcOrd="1" destOrd="0" presId="urn:microsoft.com/office/officeart/2005/8/layout/hierarchy3"/>
    <dgm:cxn modelId="{98803706-A2D8-4D00-9794-41FFBCE35599}" type="presParOf" srcId="{E668D279-C76D-467C-B27A-84AFF05C1F75}" destId="{6BEF22E0-0A91-42C4-B5B1-1448AEF84FF1}" srcOrd="2" destOrd="0" presId="urn:microsoft.com/office/officeart/2005/8/layout/hierarchy3"/>
    <dgm:cxn modelId="{A2BEFA84-C036-476B-8FFA-441E8E353F98}" type="presParOf" srcId="{E668D279-C76D-467C-B27A-84AFF05C1F75}" destId="{B75A8835-B550-495A-B436-F6B70C64C2D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5CC5F5-B6E3-4CD6-8E66-F1FC113CD7E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0F041BF-DDF9-459E-B801-17E72BB88F3E}">
      <dgm:prSet phldrT="[Text]" custT="1"/>
      <dgm:spPr>
        <a:solidFill>
          <a:schemeClr val="bg2">
            <a:lumMod val="90000"/>
          </a:schemeClr>
        </a:solidFill>
        <a:ln>
          <a:solidFill>
            <a:schemeClr val="tx1"/>
          </a:solidFill>
        </a:ln>
      </dgm:spPr>
      <dgm:t>
        <a:bodyPr/>
        <a:lstStyle/>
        <a:p>
          <a:r>
            <a:rPr lang="en-GB" sz="2400" dirty="0">
              <a:solidFill>
                <a:schemeClr val="tx1"/>
              </a:solidFill>
            </a:rPr>
            <a:t>1. Prostitution only involves women offering sexual services</a:t>
          </a:r>
        </a:p>
      </dgm:t>
    </dgm:pt>
    <dgm:pt modelId="{FB5C13B7-B3DB-44C7-ADAB-B80726831CF7}" type="parTrans" cxnId="{EC9C2196-A438-4525-8313-0CEDBEDAE196}">
      <dgm:prSet/>
      <dgm:spPr/>
      <dgm:t>
        <a:bodyPr/>
        <a:lstStyle/>
        <a:p>
          <a:endParaRPr lang="en-GB"/>
        </a:p>
      </dgm:t>
    </dgm:pt>
    <dgm:pt modelId="{21705278-043E-414A-B803-32C336F691C8}" type="sibTrans" cxnId="{EC9C2196-A438-4525-8313-0CEDBEDAE196}">
      <dgm:prSet/>
      <dgm:spPr/>
      <dgm:t>
        <a:bodyPr/>
        <a:lstStyle/>
        <a:p>
          <a:endParaRPr lang="en-GB"/>
        </a:p>
      </dgm:t>
    </dgm:pt>
    <dgm:pt modelId="{80BEC247-2B87-4CA1-BAE3-0E8702FF2E4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2. All women selling sex to men are heterosexual</a:t>
          </a:r>
        </a:p>
      </dgm:t>
    </dgm:pt>
    <dgm:pt modelId="{378602FE-8A09-49BE-8F16-60D5D58091B7}" type="parTrans" cxnId="{91E9252C-AD44-4FBB-A65F-CD4DECD30CB2}">
      <dgm:prSet/>
      <dgm:spPr/>
      <dgm:t>
        <a:bodyPr/>
        <a:lstStyle/>
        <a:p>
          <a:endParaRPr lang="en-GB"/>
        </a:p>
      </dgm:t>
    </dgm:pt>
    <dgm:pt modelId="{72D46D3B-6A46-4BA7-B676-27D1CF03335D}" type="sibTrans" cxnId="{91E9252C-AD44-4FBB-A65F-CD4DECD30CB2}">
      <dgm:prSet/>
      <dgm:spPr/>
      <dgm:t>
        <a:bodyPr/>
        <a:lstStyle/>
        <a:p>
          <a:endParaRPr lang="en-GB"/>
        </a:p>
      </dgm:t>
    </dgm:pt>
    <dgm:pt modelId="{5D9452E0-D424-4BB5-89F1-E9C7D8B149B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3. All men selling sex to men are gay</a:t>
          </a:r>
        </a:p>
      </dgm:t>
    </dgm:pt>
    <dgm:pt modelId="{A63F0A72-EB1A-45D4-B043-CB08A40BAE85}" type="parTrans" cxnId="{A3A6DCB4-CACC-4D13-A5E3-078D0D4CC33D}">
      <dgm:prSet/>
      <dgm:spPr/>
      <dgm:t>
        <a:bodyPr/>
        <a:lstStyle/>
        <a:p>
          <a:endParaRPr lang="en-GB"/>
        </a:p>
      </dgm:t>
    </dgm:pt>
    <dgm:pt modelId="{700FB810-0D44-4037-9298-5CCC0B8F5F13}" type="sibTrans" cxnId="{A3A6DCB4-CACC-4D13-A5E3-078D0D4CC33D}">
      <dgm:prSet/>
      <dgm:spPr/>
      <dgm:t>
        <a:bodyPr/>
        <a:lstStyle/>
        <a:p>
          <a:endParaRPr lang="en-GB"/>
        </a:p>
      </dgm:t>
    </dgm:pt>
    <dgm:pt modelId="{57EB2F2B-4EFD-45CC-A936-DDE5761CC554}">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4. Prostitution is always a choice</a:t>
          </a:r>
        </a:p>
      </dgm:t>
    </dgm:pt>
    <dgm:pt modelId="{A8C86E0D-7EB4-416E-949B-4D3A16EB6F2A}" type="parTrans" cxnId="{F66A5114-EBF4-420C-888C-EA76CBF332BF}">
      <dgm:prSet/>
      <dgm:spPr/>
      <dgm:t>
        <a:bodyPr/>
        <a:lstStyle/>
        <a:p>
          <a:endParaRPr lang="en-GB"/>
        </a:p>
      </dgm:t>
    </dgm:pt>
    <dgm:pt modelId="{8CCF2239-E3D6-4838-9836-D573CFF0EA33}" type="sibTrans" cxnId="{F66A5114-EBF4-420C-888C-EA76CBF332BF}">
      <dgm:prSet/>
      <dgm:spPr/>
      <dgm:t>
        <a:bodyPr/>
        <a:lstStyle/>
        <a:p>
          <a:endParaRPr lang="en-GB"/>
        </a:p>
      </dgm:t>
    </dgm:pt>
    <dgm:pt modelId="{D637F2A2-9AA0-44DE-A244-8A11CBF7BBDD}" type="pres">
      <dgm:prSet presAssocID="{4C5CC5F5-B6E3-4CD6-8E66-F1FC113CD7E5}" presName="diagram" presStyleCnt="0">
        <dgm:presLayoutVars>
          <dgm:dir/>
          <dgm:resizeHandles val="exact"/>
        </dgm:presLayoutVars>
      </dgm:prSet>
      <dgm:spPr/>
    </dgm:pt>
    <dgm:pt modelId="{0C1F6430-5C35-400D-98AB-C2BCEF504473}" type="pres">
      <dgm:prSet presAssocID="{90F041BF-DDF9-459E-B801-17E72BB88F3E}" presName="node" presStyleLbl="node1" presStyleIdx="0" presStyleCnt="4">
        <dgm:presLayoutVars>
          <dgm:bulletEnabled val="1"/>
        </dgm:presLayoutVars>
      </dgm:prSet>
      <dgm:spPr/>
    </dgm:pt>
    <dgm:pt modelId="{93F0E2F3-1C5D-4312-8457-8D93615791BE}" type="pres">
      <dgm:prSet presAssocID="{21705278-043E-414A-B803-32C336F691C8}" presName="sibTrans" presStyleCnt="0"/>
      <dgm:spPr/>
    </dgm:pt>
    <dgm:pt modelId="{8985CD77-4033-4FF9-844B-5806060BD0E8}" type="pres">
      <dgm:prSet presAssocID="{80BEC247-2B87-4CA1-BAE3-0E8702FF2E42}" presName="node" presStyleLbl="node1" presStyleIdx="1" presStyleCnt="4">
        <dgm:presLayoutVars>
          <dgm:bulletEnabled val="1"/>
        </dgm:presLayoutVars>
      </dgm:prSet>
      <dgm:spPr/>
    </dgm:pt>
    <dgm:pt modelId="{880FD4F3-BE8A-4D0F-8FB5-EB4D55D1E364}" type="pres">
      <dgm:prSet presAssocID="{72D46D3B-6A46-4BA7-B676-27D1CF03335D}" presName="sibTrans" presStyleCnt="0"/>
      <dgm:spPr/>
    </dgm:pt>
    <dgm:pt modelId="{1D919301-C424-4356-A132-A84FA4194EA0}" type="pres">
      <dgm:prSet presAssocID="{5D9452E0-D424-4BB5-89F1-E9C7D8B149BD}" presName="node" presStyleLbl="node1" presStyleIdx="2" presStyleCnt="4">
        <dgm:presLayoutVars>
          <dgm:bulletEnabled val="1"/>
        </dgm:presLayoutVars>
      </dgm:prSet>
      <dgm:spPr/>
    </dgm:pt>
    <dgm:pt modelId="{255C3979-9E25-4140-B9C3-5123A0738E01}" type="pres">
      <dgm:prSet presAssocID="{700FB810-0D44-4037-9298-5CCC0B8F5F13}" presName="sibTrans" presStyleCnt="0"/>
      <dgm:spPr/>
    </dgm:pt>
    <dgm:pt modelId="{B357E285-BEC5-40B3-BB64-2C8EC7E72C1C}" type="pres">
      <dgm:prSet presAssocID="{57EB2F2B-4EFD-45CC-A936-DDE5761CC554}" presName="node" presStyleLbl="node1" presStyleIdx="3" presStyleCnt="4">
        <dgm:presLayoutVars>
          <dgm:bulletEnabled val="1"/>
        </dgm:presLayoutVars>
      </dgm:prSet>
      <dgm:spPr/>
    </dgm:pt>
  </dgm:ptLst>
  <dgm:cxnLst>
    <dgm:cxn modelId="{F66A5114-EBF4-420C-888C-EA76CBF332BF}" srcId="{4C5CC5F5-B6E3-4CD6-8E66-F1FC113CD7E5}" destId="{57EB2F2B-4EFD-45CC-A936-DDE5761CC554}" srcOrd="3" destOrd="0" parTransId="{A8C86E0D-7EB4-416E-949B-4D3A16EB6F2A}" sibTransId="{8CCF2239-E3D6-4838-9836-D573CFF0EA33}"/>
    <dgm:cxn modelId="{91E9252C-AD44-4FBB-A65F-CD4DECD30CB2}" srcId="{4C5CC5F5-B6E3-4CD6-8E66-F1FC113CD7E5}" destId="{80BEC247-2B87-4CA1-BAE3-0E8702FF2E42}" srcOrd="1" destOrd="0" parTransId="{378602FE-8A09-49BE-8F16-60D5D58091B7}" sibTransId="{72D46D3B-6A46-4BA7-B676-27D1CF03335D}"/>
    <dgm:cxn modelId="{0EDB7439-6C98-40F4-A5D9-1489BE5DB92D}" type="presOf" srcId="{80BEC247-2B87-4CA1-BAE3-0E8702FF2E42}" destId="{8985CD77-4033-4FF9-844B-5806060BD0E8}" srcOrd="0" destOrd="0" presId="urn:microsoft.com/office/officeart/2005/8/layout/default"/>
    <dgm:cxn modelId="{680E8D46-9A8E-4E1D-8A3B-8D526D8E0175}" type="presOf" srcId="{4C5CC5F5-B6E3-4CD6-8E66-F1FC113CD7E5}" destId="{D637F2A2-9AA0-44DE-A244-8A11CBF7BBDD}" srcOrd="0" destOrd="0" presId="urn:microsoft.com/office/officeart/2005/8/layout/default"/>
    <dgm:cxn modelId="{68E49C7E-133D-432A-8239-71A3438F7DB6}" type="presOf" srcId="{57EB2F2B-4EFD-45CC-A936-DDE5761CC554}" destId="{B357E285-BEC5-40B3-BB64-2C8EC7E72C1C}" srcOrd="0" destOrd="0" presId="urn:microsoft.com/office/officeart/2005/8/layout/default"/>
    <dgm:cxn modelId="{EC9C2196-A438-4525-8313-0CEDBEDAE196}" srcId="{4C5CC5F5-B6E3-4CD6-8E66-F1FC113CD7E5}" destId="{90F041BF-DDF9-459E-B801-17E72BB88F3E}" srcOrd="0" destOrd="0" parTransId="{FB5C13B7-B3DB-44C7-ADAB-B80726831CF7}" sibTransId="{21705278-043E-414A-B803-32C336F691C8}"/>
    <dgm:cxn modelId="{EFA49EAE-4AE0-4AB0-91C7-D534DCCF86F8}" type="presOf" srcId="{90F041BF-DDF9-459E-B801-17E72BB88F3E}" destId="{0C1F6430-5C35-400D-98AB-C2BCEF504473}" srcOrd="0" destOrd="0" presId="urn:microsoft.com/office/officeart/2005/8/layout/default"/>
    <dgm:cxn modelId="{A3A6DCB4-CACC-4D13-A5E3-078D0D4CC33D}" srcId="{4C5CC5F5-B6E3-4CD6-8E66-F1FC113CD7E5}" destId="{5D9452E0-D424-4BB5-89F1-E9C7D8B149BD}" srcOrd="2" destOrd="0" parTransId="{A63F0A72-EB1A-45D4-B043-CB08A40BAE85}" sibTransId="{700FB810-0D44-4037-9298-5CCC0B8F5F13}"/>
    <dgm:cxn modelId="{DE3D01EE-D9FF-482B-9A58-A29E399272ED}" type="presOf" srcId="{5D9452E0-D424-4BB5-89F1-E9C7D8B149BD}" destId="{1D919301-C424-4356-A132-A84FA4194EA0}" srcOrd="0" destOrd="0" presId="urn:microsoft.com/office/officeart/2005/8/layout/default"/>
    <dgm:cxn modelId="{134D78C5-53D5-4E75-8486-BE8C22A0E3F4}" type="presParOf" srcId="{D637F2A2-9AA0-44DE-A244-8A11CBF7BBDD}" destId="{0C1F6430-5C35-400D-98AB-C2BCEF504473}" srcOrd="0" destOrd="0" presId="urn:microsoft.com/office/officeart/2005/8/layout/default"/>
    <dgm:cxn modelId="{56C53ED1-F80E-4602-B157-390CC7B09E2D}" type="presParOf" srcId="{D637F2A2-9AA0-44DE-A244-8A11CBF7BBDD}" destId="{93F0E2F3-1C5D-4312-8457-8D93615791BE}" srcOrd="1" destOrd="0" presId="urn:microsoft.com/office/officeart/2005/8/layout/default"/>
    <dgm:cxn modelId="{3A29EE71-82D8-45ED-8BA0-43124399B75C}" type="presParOf" srcId="{D637F2A2-9AA0-44DE-A244-8A11CBF7BBDD}" destId="{8985CD77-4033-4FF9-844B-5806060BD0E8}" srcOrd="2" destOrd="0" presId="urn:microsoft.com/office/officeart/2005/8/layout/default"/>
    <dgm:cxn modelId="{F7D66BFB-1519-4B31-ABC8-5C08145F8279}" type="presParOf" srcId="{D637F2A2-9AA0-44DE-A244-8A11CBF7BBDD}" destId="{880FD4F3-BE8A-4D0F-8FB5-EB4D55D1E364}" srcOrd="3" destOrd="0" presId="urn:microsoft.com/office/officeart/2005/8/layout/default"/>
    <dgm:cxn modelId="{FE4B2A91-9EFC-48A8-A3BE-8EF513A10CAD}" type="presParOf" srcId="{D637F2A2-9AA0-44DE-A244-8A11CBF7BBDD}" destId="{1D919301-C424-4356-A132-A84FA4194EA0}" srcOrd="4" destOrd="0" presId="urn:microsoft.com/office/officeart/2005/8/layout/default"/>
    <dgm:cxn modelId="{43BA35E6-2070-4B1B-B725-943873C13266}" type="presParOf" srcId="{D637F2A2-9AA0-44DE-A244-8A11CBF7BBDD}" destId="{255C3979-9E25-4140-B9C3-5123A0738E01}" srcOrd="5" destOrd="0" presId="urn:microsoft.com/office/officeart/2005/8/layout/default"/>
    <dgm:cxn modelId="{9A425899-5F7B-4A5D-BCC0-6319C0FE7695}" type="presParOf" srcId="{D637F2A2-9AA0-44DE-A244-8A11CBF7BBDD}" destId="{B357E285-BEC5-40B3-BB64-2C8EC7E72C1C}"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535D8B-20AC-4330-8652-1AD5D295126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C88AADB-DEFA-415A-A744-A565EDB39336}">
      <dgm:prSet phldrT="[Text]" custT="1"/>
      <dgm:spPr>
        <a:solidFill>
          <a:schemeClr val="accent1"/>
        </a:solidFill>
        <a:ln>
          <a:solidFill>
            <a:schemeClr val="tx1"/>
          </a:solidFill>
        </a:ln>
      </dgm:spPr>
      <dgm:t>
        <a:bodyPr/>
        <a:lstStyle/>
        <a:p>
          <a:r>
            <a:rPr lang="en-GB" sz="2400" dirty="0">
              <a:solidFill>
                <a:schemeClr val="tx1"/>
              </a:solidFill>
            </a:rPr>
            <a:t>Drugs</a:t>
          </a:r>
        </a:p>
      </dgm:t>
    </dgm:pt>
    <dgm:pt modelId="{84B016F2-C01D-4514-9BB4-48A67612679B}" type="parTrans" cxnId="{3C70ABE2-8AAE-494A-B0DD-E35671EC5F30}">
      <dgm:prSet/>
      <dgm:spPr/>
      <dgm:t>
        <a:bodyPr/>
        <a:lstStyle/>
        <a:p>
          <a:endParaRPr lang="en-GB"/>
        </a:p>
      </dgm:t>
    </dgm:pt>
    <dgm:pt modelId="{A0137470-F817-4DAB-BCFF-2AC3CE4D380A}" type="sibTrans" cxnId="{3C70ABE2-8AAE-494A-B0DD-E35671EC5F30}">
      <dgm:prSet/>
      <dgm:spPr>
        <a:solidFill>
          <a:schemeClr val="accent1">
            <a:lumMod val="50000"/>
          </a:schemeClr>
        </a:solidFill>
        <a:ln>
          <a:solidFill>
            <a:schemeClr val="tx1"/>
          </a:solidFill>
        </a:ln>
      </dgm:spPr>
      <dgm:t>
        <a:bodyPr/>
        <a:lstStyle/>
        <a:p>
          <a:endParaRPr lang="en-GB"/>
        </a:p>
      </dgm:t>
    </dgm:pt>
    <dgm:pt modelId="{A0940873-DAA7-4ADF-BE40-A2DF2F3D8756}">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Anti-social behaviour</a:t>
          </a:r>
        </a:p>
      </dgm:t>
    </dgm:pt>
    <dgm:pt modelId="{36E53337-FE4E-4076-9E6C-54CA5E37CA62}" type="parTrans" cxnId="{7C1AD8FA-96DE-4F5C-9F7E-3F263E0987F7}">
      <dgm:prSet/>
      <dgm:spPr/>
      <dgm:t>
        <a:bodyPr/>
        <a:lstStyle/>
        <a:p>
          <a:endParaRPr lang="en-GB"/>
        </a:p>
      </dgm:t>
    </dgm:pt>
    <dgm:pt modelId="{4C1FB1A1-42C4-4151-982D-EEA2338C9F04}" type="sibTrans" cxnId="{7C1AD8FA-96DE-4F5C-9F7E-3F263E0987F7}">
      <dgm:prSet/>
      <dgm:spPr>
        <a:solidFill>
          <a:schemeClr val="accent1">
            <a:lumMod val="50000"/>
          </a:schemeClr>
        </a:solidFill>
        <a:ln>
          <a:solidFill>
            <a:schemeClr val="tx1"/>
          </a:solidFill>
        </a:ln>
      </dgm:spPr>
      <dgm:t>
        <a:bodyPr/>
        <a:lstStyle/>
        <a:p>
          <a:endParaRPr lang="en-GB"/>
        </a:p>
      </dgm:t>
    </dgm:pt>
    <dgm:pt modelId="{ADD959A1-8FED-498C-9E6A-7C1FF6BD702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Human Trafficking</a:t>
          </a:r>
        </a:p>
      </dgm:t>
    </dgm:pt>
    <dgm:pt modelId="{A4323345-2983-484F-8E9A-147A32D6E4B3}" type="parTrans" cxnId="{10F2C130-226C-4700-9356-C1ECA82BC016}">
      <dgm:prSet/>
      <dgm:spPr/>
      <dgm:t>
        <a:bodyPr/>
        <a:lstStyle/>
        <a:p>
          <a:endParaRPr lang="en-GB"/>
        </a:p>
      </dgm:t>
    </dgm:pt>
    <dgm:pt modelId="{6BCD8EF8-5BCE-46F5-B4C5-91D6C65C7FED}" type="sibTrans" cxnId="{10F2C130-226C-4700-9356-C1ECA82BC016}">
      <dgm:prSet/>
      <dgm:spPr>
        <a:solidFill>
          <a:schemeClr val="accent1">
            <a:lumMod val="50000"/>
          </a:schemeClr>
        </a:solidFill>
        <a:ln>
          <a:solidFill>
            <a:schemeClr val="tx1"/>
          </a:solidFill>
        </a:ln>
      </dgm:spPr>
      <dgm:t>
        <a:bodyPr/>
        <a:lstStyle/>
        <a:p>
          <a:endParaRPr lang="en-GB"/>
        </a:p>
      </dgm:t>
    </dgm:pt>
    <dgm:pt modelId="{7582C1CE-0B16-4E08-BF69-A08C362CF71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Lack of Social Care/ Welfare</a:t>
          </a:r>
        </a:p>
      </dgm:t>
    </dgm:pt>
    <dgm:pt modelId="{1DB77A95-6FE4-49A1-8EE0-D72ED6CF2070}" type="parTrans" cxnId="{8572087A-6A78-47B3-ABF6-1A737BED1D96}">
      <dgm:prSet/>
      <dgm:spPr/>
      <dgm:t>
        <a:bodyPr/>
        <a:lstStyle/>
        <a:p>
          <a:endParaRPr lang="en-GB"/>
        </a:p>
      </dgm:t>
    </dgm:pt>
    <dgm:pt modelId="{C20932DB-CF36-49D6-9394-C44FF9068A74}" type="sibTrans" cxnId="{8572087A-6A78-47B3-ABF6-1A737BED1D96}">
      <dgm:prSet/>
      <dgm:spPr/>
      <dgm:t>
        <a:bodyPr/>
        <a:lstStyle/>
        <a:p>
          <a:endParaRPr lang="en-GB"/>
        </a:p>
      </dgm:t>
    </dgm:pt>
    <dgm:pt modelId="{B066E86B-6D35-42CC-9698-EB16F1E97183}" type="pres">
      <dgm:prSet presAssocID="{FD535D8B-20AC-4330-8652-1AD5D2951265}" presName="diagram" presStyleCnt="0">
        <dgm:presLayoutVars>
          <dgm:dir/>
          <dgm:resizeHandles val="exact"/>
        </dgm:presLayoutVars>
      </dgm:prSet>
      <dgm:spPr/>
    </dgm:pt>
    <dgm:pt modelId="{C1FF2736-140F-4B80-B243-A6813D219E89}" type="pres">
      <dgm:prSet presAssocID="{3C88AADB-DEFA-415A-A744-A565EDB39336}" presName="node" presStyleLbl="node1" presStyleIdx="0" presStyleCnt="4">
        <dgm:presLayoutVars>
          <dgm:bulletEnabled val="1"/>
        </dgm:presLayoutVars>
      </dgm:prSet>
      <dgm:spPr/>
    </dgm:pt>
    <dgm:pt modelId="{68C907D2-FC4F-4CE6-BEC0-9E4FC8EE72A8}" type="pres">
      <dgm:prSet presAssocID="{A0137470-F817-4DAB-BCFF-2AC3CE4D380A}" presName="sibTrans" presStyleLbl="sibTrans2D1" presStyleIdx="0" presStyleCnt="3"/>
      <dgm:spPr/>
    </dgm:pt>
    <dgm:pt modelId="{2CFC442F-EC8F-41C4-8BCF-192E3A58BFCE}" type="pres">
      <dgm:prSet presAssocID="{A0137470-F817-4DAB-BCFF-2AC3CE4D380A}" presName="connectorText" presStyleLbl="sibTrans2D1" presStyleIdx="0" presStyleCnt="3"/>
      <dgm:spPr/>
    </dgm:pt>
    <dgm:pt modelId="{ACC4DB10-2433-4919-B5AF-25B1D01C192C}" type="pres">
      <dgm:prSet presAssocID="{A0940873-DAA7-4ADF-BE40-A2DF2F3D8756}" presName="node" presStyleLbl="node1" presStyleIdx="1" presStyleCnt="4">
        <dgm:presLayoutVars>
          <dgm:bulletEnabled val="1"/>
        </dgm:presLayoutVars>
      </dgm:prSet>
      <dgm:spPr/>
    </dgm:pt>
    <dgm:pt modelId="{71449709-8909-4563-A906-72378925D818}" type="pres">
      <dgm:prSet presAssocID="{4C1FB1A1-42C4-4151-982D-EEA2338C9F04}" presName="sibTrans" presStyleLbl="sibTrans2D1" presStyleIdx="1" presStyleCnt="3"/>
      <dgm:spPr/>
    </dgm:pt>
    <dgm:pt modelId="{12EEBFE3-D274-4468-BB0A-63A956EB6417}" type="pres">
      <dgm:prSet presAssocID="{4C1FB1A1-42C4-4151-982D-EEA2338C9F04}" presName="connectorText" presStyleLbl="sibTrans2D1" presStyleIdx="1" presStyleCnt="3"/>
      <dgm:spPr/>
    </dgm:pt>
    <dgm:pt modelId="{91E5589D-FF7A-4520-8916-D1DA49FC84F3}" type="pres">
      <dgm:prSet presAssocID="{ADD959A1-8FED-498C-9E6A-7C1FF6BD702E}" presName="node" presStyleLbl="node1" presStyleIdx="2" presStyleCnt="4">
        <dgm:presLayoutVars>
          <dgm:bulletEnabled val="1"/>
        </dgm:presLayoutVars>
      </dgm:prSet>
      <dgm:spPr/>
    </dgm:pt>
    <dgm:pt modelId="{CFBB4219-136D-4BF5-9B12-EEF191F0E6CF}" type="pres">
      <dgm:prSet presAssocID="{6BCD8EF8-5BCE-46F5-B4C5-91D6C65C7FED}" presName="sibTrans" presStyleLbl="sibTrans2D1" presStyleIdx="2" presStyleCnt="3"/>
      <dgm:spPr/>
    </dgm:pt>
    <dgm:pt modelId="{1164542C-2E5D-459B-B29F-7235F14D2DBB}" type="pres">
      <dgm:prSet presAssocID="{6BCD8EF8-5BCE-46F5-B4C5-91D6C65C7FED}" presName="connectorText" presStyleLbl="sibTrans2D1" presStyleIdx="2" presStyleCnt="3"/>
      <dgm:spPr/>
    </dgm:pt>
    <dgm:pt modelId="{600D444C-1A0A-4454-9845-C5D5A9F7E0C7}" type="pres">
      <dgm:prSet presAssocID="{7582C1CE-0B16-4E08-BF69-A08C362CF716}" presName="node" presStyleLbl="node1" presStyleIdx="3" presStyleCnt="4">
        <dgm:presLayoutVars>
          <dgm:bulletEnabled val="1"/>
        </dgm:presLayoutVars>
      </dgm:prSet>
      <dgm:spPr/>
    </dgm:pt>
  </dgm:ptLst>
  <dgm:cxnLst>
    <dgm:cxn modelId="{26493E02-E37B-41B8-9C0F-98749F277902}" type="presOf" srcId="{FD535D8B-20AC-4330-8652-1AD5D2951265}" destId="{B066E86B-6D35-42CC-9698-EB16F1E97183}" srcOrd="0" destOrd="0" presId="urn:microsoft.com/office/officeart/2005/8/layout/process5"/>
    <dgm:cxn modelId="{32E8FE0D-62BE-4326-8AE1-743FDF55BD02}" type="presOf" srcId="{A0940873-DAA7-4ADF-BE40-A2DF2F3D8756}" destId="{ACC4DB10-2433-4919-B5AF-25B1D01C192C}" srcOrd="0" destOrd="0" presId="urn:microsoft.com/office/officeart/2005/8/layout/process5"/>
    <dgm:cxn modelId="{1CF4FA11-5A67-482E-B833-5AEDE293BAC6}" type="presOf" srcId="{6BCD8EF8-5BCE-46F5-B4C5-91D6C65C7FED}" destId="{CFBB4219-136D-4BF5-9B12-EEF191F0E6CF}" srcOrd="0" destOrd="0" presId="urn:microsoft.com/office/officeart/2005/8/layout/process5"/>
    <dgm:cxn modelId="{8CE22012-70DA-42E6-AC82-8561B571A9C5}" type="presOf" srcId="{4C1FB1A1-42C4-4151-982D-EEA2338C9F04}" destId="{71449709-8909-4563-A906-72378925D818}" srcOrd="0" destOrd="0" presId="urn:microsoft.com/office/officeart/2005/8/layout/process5"/>
    <dgm:cxn modelId="{72B9E31D-4774-4937-B40D-055D7531904B}" type="presOf" srcId="{A0137470-F817-4DAB-BCFF-2AC3CE4D380A}" destId="{2CFC442F-EC8F-41C4-8BCF-192E3A58BFCE}" srcOrd="1" destOrd="0" presId="urn:microsoft.com/office/officeart/2005/8/layout/process5"/>
    <dgm:cxn modelId="{D953E420-E8CA-46DA-9E13-2A55004E7D7F}" type="presOf" srcId="{6BCD8EF8-5BCE-46F5-B4C5-91D6C65C7FED}" destId="{1164542C-2E5D-459B-B29F-7235F14D2DBB}" srcOrd="1" destOrd="0" presId="urn:microsoft.com/office/officeart/2005/8/layout/process5"/>
    <dgm:cxn modelId="{51D5002C-3371-4AD0-B657-C2909C564BDB}" type="presOf" srcId="{7582C1CE-0B16-4E08-BF69-A08C362CF716}" destId="{600D444C-1A0A-4454-9845-C5D5A9F7E0C7}" srcOrd="0" destOrd="0" presId="urn:microsoft.com/office/officeart/2005/8/layout/process5"/>
    <dgm:cxn modelId="{10F2C130-226C-4700-9356-C1ECA82BC016}" srcId="{FD535D8B-20AC-4330-8652-1AD5D2951265}" destId="{ADD959A1-8FED-498C-9E6A-7C1FF6BD702E}" srcOrd="2" destOrd="0" parTransId="{A4323345-2983-484F-8E9A-147A32D6E4B3}" sibTransId="{6BCD8EF8-5BCE-46F5-B4C5-91D6C65C7FED}"/>
    <dgm:cxn modelId="{8154693A-4EDF-436A-AF20-978A68DFF77B}" type="presOf" srcId="{A0137470-F817-4DAB-BCFF-2AC3CE4D380A}" destId="{68C907D2-FC4F-4CE6-BEC0-9E4FC8EE72A8}" srcOrd="0" destOrd="0" presId="urn:microsoft.com/office/officeart/2005/8/layout/process5"/>
    <dgm:cxn modelId="{F9A3BB71-CF6D-466A-B28F-6DDA5FA473E6}" type="presOf" srcId="{3C88AADB-DEFA-415A-A744-A565EDB39336}" destId="{C1FF2736-140F-4B80-B243-A6813D219E89}" srcOrd="0" destOrd="0" presId="urn:microsoft.com/office/officeart/2005/8/layout/process5"/>
    <dgm:cxn modelId="{8572087A-6A78-47B3-ABF6-1A737BED1D96}" srcId="{FD535D8B-20AC-4330-8652-1AD5D2951265}" destId="{7582C1CE-0B16-4E08-BF69-A08C362CF716}" srcOrd="3" destOrd="0" parTransId="{1DB77A95-6FE4-49A1-8EE0-D72ED6CF2070}" sibTransId="{C20932DB-CF36-49D6-9394-C44FF9068A74}"/>
    <dgm:cxn modelId="{698D73B6-D20E-4641-BDD0-DE62575FB8AA}" type="presOf" srcId="{ADD959A1-8FED-498C-9E6A-7C1FF6BD702E}" destId="{91E5589D-FF7A-4520-8916-D1DA49FC84F3}" srcOrd="0" destOrd="0" presId="urn:microsoft.com/office/officeart/2005/8/layout/process5"/>
    <dgm:cxn modelId="{3C70ABE2-8AAE-494A-B0DD-E35671EC5F30}" srcId="{FD535D8B-20AC-4330-8652-1AD5D2951265}" destId="{3C88AADB-DEFA-415A-A744-A565EDB39336}" srcOrd="0" destOrd="0" parTransId="{84B016F2-C01D-4514-9BB4-48A67612679B}" sibTransId="{A0137470-F817-4DAB-BCFF-2AC3CE4D380A}"/>
    <dgm:cxn modelId="{7C1AD8FA-96DE-4F5C-9F7E-3F263E0987F7}" srcId="{FD535D8B-20AC-4330-8652-1AD5D2951265}" destId="{A0940873-DAA7-4ADF-BE40-A2DF2F3D8756}" srcOrd="1" destOrd="0" parTransId="{36E53337-FE4E-4076-9E6C-54CA5E37CA62}" sibTransId="{4C1FB1A1-42C4-4151-982D-EEA2338C9F04}"/>
    <dgm:cxn modelId="{B24D01FE-9D2C-4517-9B79-7CB534F43F47}" type="presOf" srcId="{4C1FB1A1-42C4-4151-982D-EEA2338C9F04}" destId="{12EEBFE3-D274-4468-BB0A-63A956EB6417}" srcOrd="1" destOrd="0" presId="urn:microsoft.com/office/officeart/2005/8/layout/process5"/>
    <dgm:cxn modelId="{CEF00E86-FEA5-4220-98D7-E20B3247D687}" type="presParOf" srcId="{B066E86B-6D35-42CC-9698-EB16F1E97183}" destId="{C1FF2736-140F-4B80-B243-A6813D219E89}" srcOrd="0" destOrd="0" presId="urn:microsoft.com/office/officeart/2005/8/layout/process5"/>
    <dgm:cxn modelId="{AAAF16ED-A037-4F4D-AF65-5F5557ED8F82}" type="presParOf" srcId="{B066E86B-6D35-42CC-9698-EB16F1E97183}" destId="{68C907D2-FC4F-4CE6-BEC0-9E4FC8EE72A8}" srcOrd="1" destOrd="0" presId="urn:microsoft.com/office/officeart/2005/8/layout/process5"/>
    <dgm:cxn modelId="{96ED5D65-6E3E-4936-B85F-DEE3E4CD12C9}" type="presParOf" srcId="{68C907D2-FC4F-4CE6-BEC0-9E4FC8EE72A8}" destId="{2CFC442F-EC8F-41C4-8BCF-192E3A58BFCE}" srcOrd="0" destOrd="0" presId="urn:microsoft.com/office/officeart/2005/8/layout/process5"/>
    <dgm:cxn modelId="{C2A0093C-9224-4841-8F6C-CB9E7B1B91B3}" type="presParOf" srcId="{B066E86B-6D35-42CC-9698-EB16F1E97183}" destId="{ACC4DB10-2433-4919-B5AF-25B1D01C192C}" srcOrd="2" destOrd="0" presId="urn:microsoft.com/office/officeart/2005/8/layout/process5"/>
    <dgm:cxn modelId="{5915526E-9651-4AEA-8DD3-B05BE3A02578}" type="presParOf" srcId="{B066E86B-6D35-42CC-9698-EB16F1E97183}" destId="{71449709-8909-4563-A906-72378925D818}" srcOrd="3" destOrd="0" presId="urn:microsoft.com/office/officeart/2005/8/layout/process5"/>
    <dgm:cxn modelId="{80053D15-2488-4A50-8331-0289CA627586}" type="presParOf" srcId="{71449709-8909-4563-A906-72378925D818}" destId="{12EEBFE3-D274-4468-BB0A-63A956EB6417}" srcOrd="0" destOrd="0" presId="urn:microsoft.com/office/officeart/2005/8/layout/process5"/>
    <dgm:cxn modelId="{D086B914-24BD-481E-9F59-1D9E455342FD}" type="presParOf" srcId="{B066E86B-6D35-42CC-9698-EB16F1E97183}" destId="{91E5589D-FF7A-4520-8916-D1DA49FC84F3}" srcOrd="4" destOrd="0" presId="urn:microsoft.com/office/officeart/2005/8/layout/process5"/>
    <dgm:cxn modelId="{B2AC9CCA-3B88-4DE2-AC2D-E0B73D660E2C}" type="presParOf" srcId="{B066E86B-6D35-42CC-9698-EB16F1E97183}" destId="{CFBB4219-136D-4BF5-9B12-EEF191F0E6CF}" srcOrd="5" destOrd="0" presId="urn:microsoft.com/office/officeart/2005/8/layout/process5"/>
    <dgm:cxn modelId="{2F900877-A8E3-4EB0-9A60-B6B5DB974C81}" type="presParOf" srcId="{CFBB4219-136D-4BF5-9B12-EEF191F0E6CF}" destId="{1164542C-2E5D-459B-B29F-7235F14D2DBB}" srcOrd="0" destOrd="0" presId="urn:microsoft.com/office/officeart/2005/8/layout/process5"/>
    <dgm:cxn modelId="{C29BE734-0ED8-4923-81CF-4DC2E96EFB64}" type="presParOf" srcId="{B066E86B-6D35-42CC-9698-EB16F1E97183}" destId="{600D444C-1A0A-4454-9845-C5D5A9F7E0C7}"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5B7F7C-764B-4466-B5E5-E30C3783D4B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57C704E9-60FB-468A-B2AB-C0232A1BBF2A}">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Harassment</a:t>
          </a:r>
        </a:p>
      </dgm:t>
    </dgm:pt>
    <dgm:pt modelId="{334EACEE-699A-4183-867D-2D780FD631D0}" type="parTrans" cxnId="{0A4ED5FD-C0D0-44AA-9754-FE98EFAD6C0A}">
      <dgm:prSet/>
      <dgm:spPr/>
      <dgm:t>
        <a:bodyPr/>
        <a:lstStyle/>
        <a:p>
          <a:endParaRPr lang="en-GB"/>
        </a:p>
      </dgm:t>
    </dgm:pt>
    <dgm:pt modelId="{D13C4EBA-FC8F-43E6-9F1A-D0C52080A683}" type="sibTrans" cxnId="{0A4ED5FD-C0D0-44AA-9754-FE98EFAD6C0A}">
      <dgm:prSet/>
      <dgm:spPr>
        <a:solidFill>
          <a:schemeClr val="accent1">
            <a:lumMod val="50000"/>
          </a:schemeClr>
        </a:solidFill>
        <a:ln>
          <a:solidFill>
            <a:schemeClr val="tx1"/>
          </a:solidFill>
        </a:ln>
      </dgm:spPr>
      <dgm:t>
        <a:bodyPr/>
        <a:lstStyle/>
        <a:p>
          <a:endParaRPr lang="en-GB"/>
        </a:p>
      </dgm:t>
    </dgm:pt>
    <dgm:pt modelId="{6C0AB177-13BB-474B-B258-662D1211A89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Environmental Waste</a:t>
          </a:r>
        </a:p>
      </dgm:t>
    </dgm:pt>
    <dgm:pt modelId="{A1B6A503-6620-491A-8C53-192B17A754DB}" type="parTrans" cxnId="{51B92FDA-1048-4EE1-A614-7A94DD88E6FF}">
      <dgm:prSet/>
      <dgm:spPr/>
      <dgm:t>
        <a:bodyPr/>
        <a:lstStyle/>
        <a:p>
          <a:endParaRPr lang="en-GB"/>
        </a:p>
      </dgm:t>
    </dgm:pt>
    <dgm:pt modelId="{B554CA44-3489-4E57-8438-3F500D688309}" type="sibTrans" cxnId="{51B92FDA-1048-4EE1-A614-7A94DD88E6FF}">
      <dgm:prSet/>
      <dgm:spPr>
        <a:solidFill>
          <a:schemeClr val="accent1">
            <a:lumMod val="50000"/>
          </a:schemeClr>
        </a:solidFill>
        <a:ln>
          <a:solidFill>
            <a:schemeClr val="tx1"/>
          </a:solidFill>
        </a:ln>
      </dgm:spPr>
      <dgm:t>
        <a:bodyPr/>
        <a:lstStyle/>
        <a:p>
          <a:endParaRPr lang="en-GB"/>
        </a:p>
      </dgm:t>
    </dgm:pt>
    <dgm:pt modelId="{86EF14F6-A723-4797-B7A6-702D433C8626}">
      <dgm:prSet phldrT="[Text]" custT="1"/>
      <dgm:spPr>
        <a:solidFill>
          <a:schemeClr val="accent1"/>
        </a:solidFill>
        <a:ln>
          <a:solidFill>
            <a:schemeClr val="tx1"/>
          </a:solidFill>
        </a:ln>
      </dgm:spPr>
      <dgm:t>
        <a:bodyPr/>
        <a:lstStyle/>
        <a:p>
          <a:r>
            <a:rPr lang="en-GB" sz="2400" dirty="0">
              <a:solidFill>
                <a:schemeClr val="tx1"/>
              </a:solidFill>
            </a:rPr>
            <a:t>Noise</a:t>
          </a:r>
        </a:p>
      </dgm:t>
    </dgm:pt>
    <dgm:pt modelId="{2CCEFECA-1968-48F1-BE9B-E7201AC5BFA4}" type="parTrans" cxnId="{BDF79269-4774-448E-B1E8-21C4C0FCEB52}">
      <dgm:prSet/>
      <dgm:spPr/>
      <dgm:t>
        <a:bodyPr/>
        <a:lstStyle/>
        <a:p>
          <a:endParaRPr lang="en-GB"/>
        </a:p>
      </dgm:t>
    </dgm:pt>
    <dgm:pt modelId="{BEFDC7CC-67F8-4C23-A263-0D9F5A72C7DD}" type="sibTrans" cxnId="{BDF79269-4774-448E-B1E8-21C4C0FCEB52}">
      <dgm:prSet/>
      <dgm:spPr>
        <a:solidFill>
          <a:schemeClr val="accent1">
            <a:lumMod val="50000"/>
          </a:schemeClr>
        </a:solidFill>
        <a:ln>
          <a:solidFill>
            <a:schemeClr val="tx1"/>
          </a:solidFill>
        </a:ln>
      </dgm:spPr>
      <dgm:t>
        <a:bodyPr/>
        <a:lstStyle/>
        <a:p>
          <a:endParaRPr lang="en-GB"/>
        </a:p>
      </dgm:t>
    </dgm:pt>
    <dgm:pt modelId="{B61C9B4A-D797-43ED-85D2-6B9B5FD81FF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Associated Crimes</a:t>
          </a:r>
        </a:p>
      </dgm:t>
    </dgm:pt>
    <dgm:pt modelId="{210135F4-34EA-453C-9056-D78E640B733C}" type="parTrans" cxnId="{A5FB7051-27D9-4A5F-8785-42B188422799}">
      <dgm:prSet/>
      <dgm:spPr/>
      <dgm:t>
        <a:bodyPr/>
        <a:lstStyle/>
        <a:p>
          <a:endParaRPr lang="en-GB"/>
        </a:p>
      </dgm:t>
    </dgm:pt>
    <dgm:pt modelId="{FB4C2E21-9254-4B88-9C10-554B8BA020DB}" type="sibTrans" cxnId="{A5FB7051-27D9-4A5F-8785-42B188422799}">
      <dgm:prSet/>
      <dgm:spPr>
        <a:solidFill>
          <a:schemeClr val="accent1">
            <a:lumMod val="50000"/>
          </a:schemeClr>
        </a:solidFill>
        <a:ln>
          <a:solidFill>
            <a:schemeClr val="tx1"/>
          </a:solidFill>
        </a:ln>
      </dgm:spPr>
      <dgm:t>
        <a:bodyPr/>
        <a:lstStyle/>
        <a:p>
          <a:endParaRPr lang="en-GB"/>
        </a:p>
      </dgm:t>
    </dgm:pt>
    <dgm:pt modelId="{5DAECA3A-8E46-459E-B988-2532F4BD37DD}">
      <dgm:prSet phldrT="[Text]" custT="1"/>
      <dgm:spPr>
        <a:solidFill>
          <a:schemeClr val="bg1">
            <a:lumMod val="75000"/>
          </a:schemeClr>
        </a:solidFill>
        <a:ln>
          <a:solidFill>
            <a:schemeClr val="tx1"/>
          </a:solidFill>
        </a:ln>
      </dgm:spPr>
      <dgm:t>
        <a:bodyPr/>
        <a:lstStyle/>
        <a:p>
          <a:r>
            <a:rPr lang="en-GB" sz="2400" dirty="0">
              <a:solidFill>
                <a:schemeClr val="tx1"/>
              </a:solidFill>
            </a:rPr>
            <a:t>Decline in house prices</a:t>
          </a:r>
        </a:p>
      </dgm:t>
    </dgm:pt>
    <dgm:pt modelId="{CD69C6AB-662F-47F1-ABAB-D35221C56DD6}" type="parTrans" cxnId="{0C0CD8C0-03A7-44C8-840C-95AA6014F0E8}">
      <dgm:prSet/>
      <dgm:spPr/>
      <dgm:t>
        <a:bodyPr/>
        <a:lstStyle/>
        <a:p>
          <a:endParaRPr lang="en-GB"/>
        </a:p>
      </dgm:t>
    </dgm:pt>
    <dgm:pt modelId="{78AEFFF7-7692-4635-971E-E2152999B034}" type="sibTrans" cxnId="{0C0CD8C0-03A7-44C8-840C-95AA6014F0E8}">
      <dgm:prSet/>
      <dgm:spPr/>
      <dgm:t>
        <a:bodyPr/>
        <a:lstStyle/>
        <a:p>
          <a:endParaRPr lang="en-GB"/>
        </a:p>
      </dgm:t>
    </dgm:pt>
    <dgm:pt modelId="{80720723-171C-432E-971D-ECD517660697}" type="pres">
      <dgm:prSet presAssocID="{EE5B7F7C-764B-4466-B5E5-E30C3783D4B0}" presName="diagram" presStyleCnt="0">
        <dgm:presLayoutVars>
          <dgm:dir/>
          <dgm:resizeHandles val="exact"/>
        </dgm:presLayoutVars>
      </dgm:prSet>
      <dgm:spPr/>
    </dgm:pt>
    <dgm:pt modelId="{19BFF7A2-E403-4DB9-85EF-C18BB8C5B9BB}" type="pres">
      <dgm:prSet presAssocID="{57C704E9-60FB-468A-B2AB-C0232A1BBF2A}" presName="node" presStyleLbl="node1" presStyleIdx="0" presStyleCnt="5">
        <dgm:presLayoutVars>
          <dgm:bulletEnabled val="1"/>
        </dgm:presLayoutVars>
      </dgm:prSet>
      <dgm:spPr/>
    </dgm:pt>
    <dgm:pt modelId="{F22C35AB-BEE3-4D21-BC10-16A71942CA87}" type="pres">
      <dgm:prSet presAssocID="{D13C4EBA-FC8F-43E6-9F1A-D0C52080A683}" presName="sibTrans" presStyleLbl="sibTrans2D1" presStyleIdx="0" presStyleCnt="4"/>
      <dgm:spPr/>
    </dgm:pt>
    <dgm:pt modelId="{46C10B2D-80A1-49D5-AF7E-04756F4B9AD6}" type="pres">
      <dgm:prSet presAssocID="{D13C4EBA-FC8F-43E6-9F1A-D0C52080A683}" presName="connectorText" presStyleLbl="sibTrans2D1" presStyleIdx="0" presStyleCnt="4"/>
      <dgm:spPr/>
    </dgm:pt>
    <dgm:pt modelId="{82E7FBDF-3471-4D4D-ACC3-854A1D1067F4}" type="pres">
      <dgm:prSet presAssocID="{6C0AB177-13BB-474B-B258-662D1211A892}" presName="node" presStyleLbl="node1" presStyleIdx="1" presStyleCnt="5">
        <dgm:presLayoutVars>
          <dgm:bulletEnabled val="1"/>
        </dgm:presLayoutVars>
      </dgm:prSet>
      <dgm:spPr/>
    </dgm:pt>
    <dgm:pt modelId="{732AC55A-299A-47A1-A82C-ACE2283A5D1F}" type="pres">
      <dgm:prSet presAssocID="{B554CA44-3489-4E57-8438-3F500D688309}" presName="sibTrans" presStyleLbl="sibTrans2D1" presStyleIdx="1" presStyleCnt="4"/>
      <dgm:spPr/>
    </dgm:pt>
    <dgm:pt modelId="{BC5BD22C-86E1-48A8-AA84-EE95ACC847CE}" type="pres">
      <dgm:prSet presAssocID="{B554CA44-3489-4E57-8438-3F500D688309}" presName="connectorText" presStyleLbl="sibTrans2D1" presStyleIdx="1" presStyleCnt="4"/>
      <dgm:spPr/>
    </dgm:pt>
    <dgm:pt modelId="{53441CCB-1BEA-482B-B77F-4514D71C73A7}" type="pres">
      <dgm:prSet presAssocID="{86EF14F6-A723-4797-B7A6-702D433C8626}" presName="node" presStyleLbl="node1" presStyleIdx="2" presStyleCnt="5">
        <dgm:presLayoutVars>
          <dgm:bulletEnabled val="1"/>
        </dgm:presLayoutVars>
      </dgm:prSet>
      <dgm:spPr/>
    </dgm:pt>
    <dgm:pt modelId="{C2EADBC3-6B72-4EEE-BDBF-66B26E2A3D92}" type="pres">
      <dgm:prSet presAssocID="{BEFDC7CC-67F8-4C23-A263-0D9F5A72C7DD}" presName="sibTrans" presStyleLbl="sibTrans2D1" presStyleIdx="2" presStyleCnt="4"/>
      <dgm:spPr/>
    </dgm:pt>
    <dgm:pt modelId="{DE24F8CA-F6EF-446B-AE3E-8C9AEEEF72E2}" type="pres">
      <dgm:prSet presAssocID="{BEFDC7CC-67F8-4C23-A263-0D9F5A72C7DD}" presName="connectorText" presStyleLbl="sibTrans2D1" presStyleIdx="2" presStyleCnt="4"/>
      <dgm:spPr/>
    </dgm:pt>
    <dgm:pt modelId="{0D28A8E7-70DD-479F-BD0B-5B1B1749200C}" type="pres">
      <dgm:prSet presAssocID="{B61C9B4A-D797-43ED-85D2-6B9B5FD81FF7}" presName="node" presStyleLbl="node1" presStyleIdx="3" presStyleCnt="5">
        <dgm:presLayoutVars>
          <dgm:bulletEnabled val="1"/>
        </dgm:presLayoutVars>
      </dgm:prSet>
      <dgm:spPr/>
    </dgm:pt>
    <dgm:pt modelId="{89AB59DB-C0FD-4393-8AC7-809594AA6EF1}" type="pres">
      <dgm:prSet presAssocID="{FB4C2E21-9254-4B88-9C10-554B8BA020DB}" presName="sibTrans" presStyleLbl="sibTrans2D1" presStyleIdx="3" presStyleCnt="4"/>
      <dgm:spPr/>
    </dgm:pt>
    <dgm:pt modelId="{E968B960-BBF9-4400-93D1-009C6AF99CFD}" type="pres">
      <dgm:prSet presAssocID="{FB4C2E21-9254-4B88-9C10-554B8BA020DB}" presName="connectorText" presStyleLbl="sibTrans2D1" presStyleIdx="3" presStyleCnt="4"/>
      <dgm:spPr/>
    </dgm:pt>
    <dgm:pt modelId="{404C3EFE-904F-4B3D-BFDB-4AC710F54AAB}" type="pres">
      <dgm:prSet presAssocID="{5DAECA3A-8E46-459E-B988-2532F4BD37DD}" presName="node" presStyleLbl="node1" presStyleIdx="4" presStyleCnt="5">
        <dgm:presLayoutVars>
          <dgm:bulletEnabled val="1"/>
        </dgm:presLayoutVars>
      </dgm:prSet>
      <dgm:spPr/>
    </dgm:pt>
  </dgm:ptLst>
  <dgm:cxnLst>
    <dgm:cxn modelId="{D7267B16-9C7C-4CC6-832A-F34DE689316E}" type="presOf" srcId="{86EF14F6-A723-4797-B7A6-702D433C8626}" destId="{53441CCB-1BEA-482B-B77F-4514D71C73A7}" srcOrd="0" destOrd="0" presId="urn:microsoft.com/office/officeart/2005/8/layout/process5"/>
    <dgm:cxn modelId="{3B02032E-522C-46D4-9495-B88C4272BDC4}" type="presOf" srcId="{6C0AB177-13BB-474B-B258-662D1211A892}" destId="{82E7FBDF-3471-4D4D-ACC3-854A1D1067F4}" srcOrd="0" destOrd="0" presId="urn:microsoft.com/office/officeart/2005/8/layout/process5"/>
    <dgm:cxn modelId="{D61F0A2F-2F49-4560-BC13-D4D7365ADF47}" type="presOf" srcId="{57C704E9-60FB-468A-B2AB-C0232A1BBF2A}" destId="{19BFF7A2-E403-4DB9-85EF-C18BB8C5B9BB}" srcOrd="0" destOrd="0" presId="urn:microsoft.com/office/officeart/2005/8/layout/process5"/>
    <dgm:cxn modelId="{66DFE261-C8ED-4887-83C7-94AAABBF560E}" type="presOf" srcId="{EE5B7F7C-764B-4466-B5E5-E30C3783D4B0}" destId="{80720723-171C-432E-971D-ECD517660697}" srcOrd="0" destOrd="0" presId="urn:microsoft.com/office/officeart/2005/8/layout/process5"/>
    <dgm:cxn modelId="{BDF79269-4774-448E-B1E8-21C4C0FCEB52}" srcId="{EE5B7F7C-764B-4466-B5E5-E30C3783D4B0}" destId="{86EF14F6-A723-4797-B7A6-702D433C8626}" srcOrd="2" destOrd="0" parTransId="{2CCEFECA-1968-48F1-BE9B-E7201AC5BFA4}" sibTransId="{BEFDC7CC-67F8-4C23-A263-0D9F5A72C7DD}"/>
    <dgm:cxn modelId="{1EC24C4B-CB37-40B9-B32B-50F7923A74DE}" type="presOf" srcId="{FB4C2E21-9254-4B88-9C10-554B8BA020DB}" destId="{E968B960-BBF9-4400-93D1-009C6AF99CFD}" srcOrd="1" destOrd="0" presId="urn:microsoft.com/office/officeart/2005/8/layout/process5"/>
    <dgm:cxn modelId="{A5FB7051-27D9-4A5F-8785-42B188422799}" srcId="{EE5B7F7C-764B-4466-B5E5-E30C3783D4B0}" destId="{B61C9B4A-D797-43ED-85D2-6B9B5FD81FF7}" srcOrd="3" destOrd="0" parTransId="{210135F4-34EA-453C-9056-D78E640B733C}" sibTransId="{FB4C2E21-9254-4B88-9C10-554B8BA020DB}"/>
    <dgm:cxn modelId="{8A628457-9198-4F76-884C-D4CEEE1C55EA}" type="presOf" srcId="{5DAECA3A-8E46-459E-B988-2532F4BD37DD}" destId="{404C3EFE-904F-4B3D-BFDB-4AC710F54AAB}" srcOrd="0" destOrd="0" presId="urn:microsoft.com/office/officeart/2005/8/layout/process5"/>
    <dgm:cxn modelId="{C9B31B59-E803-468E-95F3-E26DA4B37B44}" type="presOf" srcId="{FB4C2E21-9254-4B88-9C10-554B8BA020DB}" destId="{89AB59DB-C0FD-4393-8AC7-809594AA6EF1}" srcOrd="0" destOrd="0" presId="urn:microsoft.com/office/officeart/2005/8/layout/process5"/>
    <dgm:cxn modelId="{2778707F-C9A3-40E0-9A20-83380C2DCC1A}" type="presOf" srcId="{BEFDC7CC-67F8-4C23-A263-0D9F5A72C7DD}" destId="{DE24F8CA-F6EF-446B-AE3E-8C9AEEEF72E2}" srcOrd="1" destOrd="0" presId="urn:microsoft.com/office/officeart/2005/8/layout/process5"/>
    <dgm:cxn modelId="{FBE91C91-4EEC-4E32-B698-373004C88B88}" type="presOf" srcId="{D13C4EBA-FC8F-43E6-9F1A-D0C52080A683}" destId="{F22C35AB-BEE3-4D21-BC10-16A71942CA87}" srcOrd="0" destOrd="0" presId="urn:microsoft.com/office/officeart/2005/8/layout/process5"/>
    <dgm:cxn modelId="{3C8687A2-B82B-4097-AFC4-588F2A3B8057}" type="presOf" srcId="{B554CA44-3489-4E57-8438-3F500D688309}" destId="{BC5BD22C-86E1-48A8-AA84-EE95ACC847CE}" srcOrd="1" destOrd="0" presId="urn:microsoft.com/office/officeart/2005/8/layout/process5"/>
    <dgm:cxn modelId="{BBF8FBAA-406D-4D75-9166-AFA7387732C6}" type="presOf" srcId="{D13C4EBA-FC8F-43E6-9F1A-D0C52080A683}" destId="{46C10B2D-80A1-49D5-AF7E-04756F4B9AD6}" srcOrd="1" destOrd="0" presId="urn:microsoft.com/office/officeart/2005/8/layout/process5"/>
    <dgm:cxn modelId="{054280B5-D49A-4874-A6E5-E4A022D78BD1}" type="presOf" srcId="{B61C9B4A-D797-43ED-85D2-6B9B5FD81FF7}" destId="{0D28A8E7-70DD-479F-BD0B-5B1B1749200C}" srcOrd="0" destOrd="0" presId="urn:microsoft.com/office/officeart/2005/8/layout/process5"/>
    <dgm:cxn modelId="{0C0CD8C0-03A7-44C8-840C-95AA6014F0E8}" srcId="{EE5B7F7C-764B-4466-B5E5-E30C3783D4B0}" destId="{5DAECA3A-8E46-459E-B988-2532F4BD37DD}" srcOrd="4" destOrd="0" parTransId="{CD69C6AB-662F-47F1-ABAB-D35221C56DD6}" sibTransId="{78AEFFF7-7692-4635-971E-E2152999B034}"/>
    <dgm:cxn modelId="{24CBC5CF-465A-45C4-8DFE-301FB01F9D8A}" type="presOf" srcId="{B554CA44-3489-4E57-8438-3F500D688309}" destId="{732AC55A-299A-47A1-A82C-ACE2283A5D1F}" srcOrd="0" destOrd="0" presId="urn:microsoft.com/office/officeart/2005/8/layout/process5"/>
    <dgm:cxn modelId="{2CA912D9-0DD2-4F42-88EA-36B93CEEFC98}" type="presOf" srcId="{BEFDC7CC-67F8-4C23-A263-0D9F5A72C7DD}" destId="{C2EADBC3-6B72-4EEE-BDBF-66B26E2A3D92}" srcOrd="0" destOrd="0" presId="urn:microsoft.com/office/officeart/2005/8/layout/process5"/>
    <dgm:cxn modelId="{51B92FDA-1048-4EE1-A614-7A94DD88E6FF}" srcId="{EE5B7F7C-764B-4466-B5E5-E30C3783D4B0}" destId="{6C0AB177-13BB-474B-B258-662D1211A892}" srcOrd="1" destOrd="0" parTransId="{A1B6A503-6620-491A-8C53-192B17A754DB}" sibTransId="{B554CA44-3489-4E57-8438-3F500D688309}"/>
    <dgm:cxn modelId="{0A4ED5FD-C0D0-44AA-9754-FE98EFAD6C0A}" srcId="{EE5B7F7C-764B-4466-B5E5-E30C3783D4B0}" destId="{57C704E9-60FB-468A-B2AB-C0232A1BBF2A}" srcOrd="0" destOrd="0" parTransId="{334EACEE-699A-4183-867D-2D780FD631D0}" sibTransId="{D13C4EBA-FC8F-43E6-9F1A-D0C52080A683}"/>
    <dgm:cxn modelId="{5081D408-1E2F-4BB3-9B7B-49FBAE0FC4EC}" type="presParOf" srcId="{80720723-171C-432E-971D-ECD517660697}" destId="{19BFF7A2-E403-4DB9-85EF-C18BB8C5B9BB}" srcOrd="0" destOrd="0" presId="urn:microsoft.com/office/officeart/2005/8/layout/process5"/>
    <dgm:cxn modelId="{5A633175-7742-4F7C-8850-9B26CBD6EAB7}" type="presParOf" srcId="{80720723-171C-432E-971D-ECD517660697}" destId="{F22C35AB-BEE3-4D21-BC10-16A71942CA87}" srcOrd="1" destOrd="0" presId="urn:microsoft.com/office/officeart/2005/8/layout/process5"/>
    <dgm:cxn modelId="{26B60E21-2107-4E2C-986F-3F6CA0DAE59D}" type="presParOf" srcId="{F22C35AB-BEE3-4D21-BC10-16A71942CA87}" destId="{46C10B2D-80A1-49D5-AF7E-04756F4B9AD6}" srcOrd="0" destOrd="0" presId="urn:microsoft.com/office/officeart/2005/8/layout/process5"/>
    <dgm:cxn modelId="{177880EE-2C73-4B30-B839-24E6AC2A49FE}" type="presParOf" srcId="{80720723-171C-432E-971D-ECD517660697}" destId="{82E7FBDF-3471-4D4D-ACC3-854A1D1067F4}" srcOrd="2" destOrd="0" presId="urn:microsoft.com/office/officeart/2005/8/layout/process5"/>
    <dgm:cxn modelId="{D108FB8A-494E-45FB-A047-66B3CE479A6F}" type="presParOf" srcId="{80720723-171C-432E-971D-ECD517660697}" destId="{732AC55A-299A-47A1-A82C-ACE2283A5D1F}" srcOrd="3" destOrd="0" presId="urn:microsoft.com/office/officeart/2005/8/layout/process5"/>
    <dgm:cxn modelId="{A2D6702C-BF26-41F4-938C-0073DE86CE3E}" type="presParOf" srcId="{732AC55A-299A-47A1-A82C-ACE2283A5D1F}" destId="{BC5BD22C-86E1-48A8-AA84-EE95ACC847CE}" srcOrd="0" destOrd="0" presId="urn:microsoft.com/office/officeart/2005/8/layout/process5"/>
    <dgm:cxn modelId="{5886E8DB-A078-4A19-AE88-9E5C58B6ADBD}" type="presParOf" srcId="{80720723-171C-432E-971D-ECD517660697}" destId="{53441CCB-1BEA-482B-B77F-4514D71C73A7}" srcOrd="4" destOrd="0" presId="urn:microsoft.com/office/officeart/2005/8/layout/process5"/>
    <dgm:cxn modelId="{48BD2B7B-CE85-4E01-8023-2363A205B40C}" type="presParOf" srcId="{80720723-171C-432E-971D-ECD517660697}" destId="{C2EADBC3-6B72-4EEE-BDBF-66B26E2A3D92}" srcOrd="5" destOrd="0" presId="urn:microsoft.com/office/officeart/2005/8/layout/process5"/>
    <dgm:cxn modelId="{F9C57539-3D83-4DFD-B22E-C20EC7CB1899}" type="presParOf" srcId="{C2EADBC3-6B72-4EEE-BDBF-66B26E2A3D92}" destId="{DE24F8CA-F6EF-446B-AE3E-8C9AEEEF72E2}" srcOrd="0" destOrd="0" presId="urn:microsoft.com/office/officeart/2005/8/layout/process5"/>
    <dgm:cxn modelId="{89649775-6CAD-4EA8-B8C6-7FE89F73A4EC}" type="presParOf" srcId="{80720723-171C-432E-971D-ECD517660697}" destId="{0D28A8E7-70DD-479F-BD0B-5B1B1749200C}" srcOrd="6" destOrd="0" presId="urn:microsoft.com/office/officeart/2005/8/layout/process5"/>
    <dgm:cxn modelId="{A6EBDF49-9D4C-48F2-A356-38BF077CDF11}" type="presParOf" srcId="{80720723-171C-432E-971D-ECD517660697}" destId="{89AB59DB-C0FD-4393-8AC7-809594AA6EF1}" srcOrd="7" destOrd="0" presId="urn:microsoft.com/office/officeart/2005/8/layout/process5"/>
    <dgm:cxn modelId="{8B706A48-4402-4172-8311-78855D490E52}" type="presParOf" srcId="{89AB59DB-C0FD-4393-8AC7-809594AA6EF1}" destId="{E968B960-BBF9-4400-93D1-009C6AF99CFD}" srcOrd="0" destOrd="0" presId="urn:microsoft.com/office/officeart/2005/8/layout/process5"/>
    <dgm:cxn modelId="{43B09589-A458-4BD1-87FC-A588CD208877}" type="presParOf" srcId="{80720723-171C-432E-971D-ECD517660697}" destId="{404C3EFE-904F-4B3D-BFDB-4AC710F54AAB}"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32C872-ED13-46D5-9390-A8916990AA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D934D19-70FB-43EA-954C-AA12D526F345}">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Loitering or Soliciting</a:t>
          </a:r>
        </a:p>
        <a:p>
          <a:r>
            <a:rPr lang="en-GB" sz="2400" b="0" i="0" dirty="0">
              <a:solidFill>
                <a:schemeClr val="tx1"/>
              </a:solidFill>
            </a:rPr>
            <a:t>S1 of the Street Offences Act 1959</a:t>
          </a:r>
        </a:p>
      </dgm:t>
    </dgm:pt>
    <dgm:pt modelId="{32D49CAE-1392-466A-9451-49F357704084}" type="parTrans" cxnId="{8C418874-D7C3-4E5C-BFEA-D1B670026AC9}">
      <dgm:prSet/>
      <dgm:spPr/>
      <dgm:t>
        <a:bodyPr/>
        <a:lstStyle/>
        <a:p>
          <a:endParaRPr lang="en-GB"/>
        </a:p>
      </dgm:t>
    </dgm:pt>
    <dgm:pt modelId="{31D5148C-3DE0-40CF-8CBE-D7CB49CA7C65}" type="sibTrans" cxnId="{8C418874-D7C3-4E5C-BFEA-D1B670026AC9}">
      <dgm:prSet/>
      <dgm:spPr/>
      <dgm:t>
        <a:bodyPr/>
        <a:lstStyle/>
        <a:p>
          <a:endParaRPr lang="en-GB"/>
        </a:p>
      </dgm:t>
    </dgm:pt>
    <dgm:pt modelId="{FD2B954B-CE72-461B-A3A1-6BBAC1021649}">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Soliciting Another Person for Sexual Services as a Prostitute</a:t>
          </a:r>
        </a:p>
        <a:p>
          <a:r>
            <a:rPr lang="en-GB" sz="2400" dirty="0">
              <a:solidFill>
                <a:schemeClr val="tx1"/>
              </a:solidFill>
            </a:rPr>
            <a:t>S51A of the Sexual Offences Act 2003</a:t>
          </a:r>
        </a:p>
      </dgm:t>
    </dgm:pt>
    <dgm:pt modelId="{CCA363FB-944E-43B7-9690-22B91FF264BB}" type="parTrans" cxnId="{3BCD38D3-A40B-43F7-858F-637F40A8EE0C}">
      <dgm:prSet/>
      <dgm:spPr/>
      <dgm:t>
        <a:bodyPr/>
        <a:lstStyle/>
        <a:p>
          <a:endParaRPr lang="en-GB"/>
        </a:p>
      </dgm:t>
    </dgm:pt>
    <dgm:pt modelId="{2337D879-F7A9-4702-9215-64A3A7665F3E}" type="sibTrans" cxnId="{3BCD38D3-A40B-43F7-858F-637F40A8EE0C}">
      <dgm:prSet/>
      <dgm:spPr/>
      <dgm:t>
        <a:bodyPr/>
        <a:lstStyle/>
        <a:p>
          <a:endParaRPr lang="en-GB"/>
        </a:p>
      </dgm:t>
    </dgm:pt>
    <dgm:pt modelId="{C6B82CEF-63C0-4B7B-8FEA-A915B7E00CFE}">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Causing or Inciting Prostitution for Gain</a:t>
          </a:r>
        </a:p>
        <a:p>
          <a:r>
            <a:rPr lang="en-GB" sz="2400" dirty="0">
              <a:solidFill>
                <a:schemeClr val="tx1"/>
              </a:solidFill>
            </a:rPr>
            <a:t>S52 of the Sexual Offences Act 2003</a:t>
          </a:r>
        </a:p>
      </dgm:t>
    </dgm:pt>
    <dgm:pt modelId="{4C0C8676-AFDD-4EE6-97C3-4BF9B3AD0C1B}" type="parTrans" cxnId="{C48164D4-B1F4-4F18-ACA3-BD3E35FE3D00}">
      <dgm:prSet/>
      <dgm:spPr/>
      <dgm:t>
        <a:bodyPr/>
        <a:lstStyle/>
        <a:p>
          <a:endParaRPr lang="en-GB"/>
        </a:p>
      </dgm:t>
    </dgm:pt>
    <dgm:pt modelId="{7CF33F78-EFC4-4FD7-AC99-1CB4FFB88C2B}" type="sibTrans" cxnId="{C48164D4-B1F4-4F18-ACA3-BD3E35FE3D00}">
      <dgm:prSet/>
      <dgm:spPr/>
      <dgm:t>
        <a:bodyPr/>
        <a:lstStyle/>
        <a:p>
          <a:endParaRPr lang="en-GB"/>
        </a:p>
      </dgm:t>
    </dgm:pt>
    <dgm:pt modelId="{0AD2DBD1-1E13-400D-8B47-07ABB3009A44}">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Paying for Sexual Services of a Prostitute Subjected to Force</a:t>
          </a:r>
        </a:p>
        <a:p>
          <a:r>
            <a:rPr lang="en-GB" sz="2400" dirty="0">
              <a:solidFill>
                <a:schemeClr val="tx1"/>
              </a:solidFill>
            </a:rPr>
            <a:t>S53A Sexual Offences Act 2003</a:t>
          </a:r>
        </a:p>
      </dgm:t>
    </dgm:pt>
    <dgm:pt modelId="{432A19B4-803A-4921-BBF7-C25158D87E9E}" type="parTrans" cxnId="{366053B4-FE92-48B5-AD2F-0AF5FA379405}">
      <dgm:prSet/>
      <dgm:spPr/>
      <dgm:t>
        <a:bodyPr/>
        <a:lstStyle/>
        <a:p>
          <a:endParaRPr lang="en-GB"/>
        </a:p>
      </dgm:t>
    </dgm:pt>
    <dgm:pt modelId="{29F546BF-780A-49CF-8721-1C3212588B02}" type="sibTrans" cxnId="{366053B4-FE92-48B5-AD2F-0AF5FA379405}">
      <dgm:prSet/>
      <dgm:spPr/>
      <dgm:t>
        <a:bodyPr/>
        <a:lstStyle/>
        <a:p>
          <a:endParaRPr lang="en-GB"/>
        </a:p>
      </dgm:t>
    </dgm:pt>
    <dgm:pt modelId="{58A5568D-D489-4511-B048-E58186AF6EAA}" type="pres">
      <dgm:prSet presAssocID="{B532C872-ED13-46D5-9390-A8916990AA94}" presName="diagram" presStyleCnt="0">
        <dgm:presLayoutVars>
          <dgm:dir/>
          <dgm:resizeHandles val="exact"/>
        </dgm:presLayoutVars>
      </dgm:prSet>
      <dgm:spPr/>
    </dgm:pt>
    <dgm:pt modelId="{4496C484-D66A-483F-B38B-C2C420DF0FCB}" type="pres">
      <dgm:prSet presAssocID="{AD934D19-70FB-43EA-954C-AA12D526F345}" presName="node" presStyleLbl="node1" presStyleIdx="0" presStyleCnt="4">
        <dgm:presLayoutVars>
          <dgm:bulletEnabled val="1"/>
        </dgm:presLayoutVars>
      </dgm:prSet>
      <dgm:spPr/>
    </dgm:pt>
    <dgm:pt modelId="{CFA0B092-C654-4B78-A320-172FEF5DCAB1}" type="pres">
      <dgm:prSet presAssocID="{31D5148C-3DE0-40CF-8CBE-D7CB49CA7C65}" presName="sibTrans" presStyleCnt="0"/>
      <dgm:spPr/>
    </dgm:pt>
    <dgm:pt modelId="{1363FAD7-BC84-4690-B27E-207EC06C1380}" type="pres">
      <dgm:prSet presAssocID="{FD2B954B-CE72-461B-A3A1-6BBAC1021649}" presName="node" presStyleLbl="node1" presStyleIdx="1" presStyleCnt="4">
        <dgm:presLayoutVars>
          <dgm:bulletEnabled val="1"/>
        </dgm:presLayoutVars>
      </dgm:prSet>
      <dgm:spPr/>
    </dgm:pt>
    <dgm:pt modelId="{0487140D-1A72-4E26-AE59-105E0A80AFBC}" type="pres">
      <dgm:prSet presAssocID="{2337D879-F7A9-4702-9215-64A3A7665F3E}" presName="sibTrans" presStyleCnt="0"/>
      <dgm:spPr/>
    </dgm:pt>
    <dgm:pt modelId="{825C8259-5669-4AE8-9C0B-E0C5D3AA45B0}" type="pres">
      <dgm:prSet presAssocID="{C6B82CEF-63C0-4B7B-8FEA-A915B7E00CFE}" presName="node" presStyleLbl="node1" presStyleIdx="2" presStyleCnt="4">
        <dgm:presLayoutVars>
          <dgm:bulletEnabled val="1"/>
        </dgm:presLayoutVars>
      </dgm:prSet>
      <dgm:spPr/>
    </dgm:pt>
    <dgm:pt modelId="{E5E7F1F2-A4EC-42C0-8611-C2B71C09B42C}" type="pres">
      <dgm:prSet presAssocID="{7CF33F78-EFC4-4FD7-AC99-1CB4FFB88C2B}" presName="sibTrans" presStyleCnt="0"/>
      <dgm:spPr/>
    </dgm:pt>
    <dgm:pt modelId="{93759893-9702-42BC-A6CE-8F5C00159141}" type="pres">
      <dgm:prSet presAssocID="{0AD2DBD1-1E13-400D-8B47-07ABB3009A44}" presName="node" presStyleLbl="node1" presStyleIdx="3" presStyleCnt="4">
        <dgm:presLayoutVars>
          <dgm:bulletEnabled val="1"/>
        </dgm:presLayoutVars>
      </dgm:prSet>
      <dgm:spPr/>
    </dgm:pt>
  </dgm:ptLst>
  <dgm:cxnLst>
    <dgm:cxn modelId="{E59A6D24-FD65-462A-8C3D-453EC625751E}" type="presOf" srcId="{0AD2DBD1-1E13-400D-8B47-07ABB3009A44}" destId="{93759893-9702-42BC-A6CE-8F5C00159141}" srcOrd="0" destOrd="0" presId="urn:microsoft.com/office/officeart/2005/8/layout/default"/>
    <dgm:cxn modelId="{A8F84436-D661-4529-A9AA-A1D2A0057CC9}" type="presOf" srcId="{FD2B954B-CE72-461B-A3A1-6BBAC1021649}" destId="{1363FAD7-BC84-4690-B27E-207EC06C1380}" srcOrd="0" destOrd="0" presId="urn:microsoft.com/office/officeart/2005/8/layout/default"/>
    <dgm:cxn modelId="{99CF8640-E181-437B-9F6B-22A97B652AFC}" type="presOf" srcId="{AD934D19-70FB-43EA-954C-AA12D526F345}" destId="{4496C484-D66A-483F-B38B-C2C420DF0FCB}" srcOrd="0" destOrd="0" presId="urn:microsoft.com/office/officeart/2005/8/layout/default"/>
    <dgm:cxn modelId="{EB468441-50FC-4201-912A-E3E316789266}" type="presOf" srcId="{B532C872-ED13-46D5-9390-A8916990AA94}" destId="{58A5568D-D489-4511-B048-E58186AF6EAA}" srcOrd="0" destOrd="0" presId="urn:microsoft.com/office/officeart/2005/8/layout/default"/>
    <dgm:cxn modelId="{A38C3467-1D17-4273-8AB3-B55D92EEA923}" type="presOf" srcId="{C6B82CEF-63C0-4B7B-8FEA-A915B7E00CFE}" destId="{825C8259-5669-4AE8-9C0B-E0C5D3AA45B0}" srcOrd="0" destOrd="0" presId="urn:microsoft.com/office/officeart/2005/8/layout/default"/>
    <dgm:cxn modelId="{8C418874-D7C3-4E5C-BFEA-D1B670026AC9}" srcId="{B532C872-ED13-46D5-9390-A8916990AA94}" destId="{AD934D19-70FB-43EA-954C-AA12D526F345}" srcOrd="0" destOrd="0" parTransId="{32D49CAE-1392-466A-9451-49F357704084}" sibTransId="{31D5148C-3DE0-40CF-8CBE-D7CB49CA7C65}"/>
    <dgm:cxn modelId="{366053B4-FE92-48B5-AD2F-0AF5FA379405}" srcId="{B532C872-ED13-46D5-9390-A8916990AA94}" destId="{0AD2DBD1-1E13-400D-8B47-07ABB3009A44}" srcOrd="3" destOrd="0" parTransId="{432A19B4-803A-4921-BBF7-C25158D87E9E}" sibTransId="{29F546BF-780A-49CF-8721-1C3212588B02}"/>
    <dgm:cxn modelId="{3BCD38D3-A40B-43F7-858F-637F40A8EE0C}" srcId="{B532C872-ED13-46D5-9390-A8916990AA94}" destId="{FD2B954B-CE72-461B-A3A1-6BBAC1021649}" srcOrd="1" destOrd="0" parTransId="{CCA363FB-944E-43B7-9690-22B91FF264BB}" sibTransId="{2337D879-F7A9-4702-9215-64A3A7665F3E}"/>
    <dgm:cxn modelId="{C48164D4-B1F4-4F18-ACA3-BD3E35FE3D00}" srcId="{B532C872-ED13-46D5-9390-A8916990AA94}" destId="{C6B82CEF-63C0-4B7B-8FEA-A915B7E00CFE}" srcOrd="2" destOrd="0" parTransId="{4C0C8676-AFDD-4EE6-97C3-4BF9B3AD0C1B}" sibTransId="{7CF33F78-EFC4-4FD7-AC99-1CB4FFB88C2B}"/>
    <dgm:cxn modelId="{ECF5653D-E63E-4A7B-9760-79C9F8AAA7B3}" type="presParOf" srcId="{58A5568D-D489-4511-B048-E58186AF6EAA}" destId="{4496C484-D66A-483F-B38B-C2C420DF0FCB}" srcOrd="0" destOrd="0" presId="urn:microsoft.com/office/officeart/2005/8/layout/default"/>
    <dgm:cxn modelId="{4D7E420D-24CB-4A7F-86C2-DA7B5EBAEE55}" type="presParOf" srcId="{58A5568D-D489-4511-B048-E58186AF6EAA}" destId="{CFA0B092-C654-4B78-A320-172FEF5DCAB1}" srcOrd="1" destOrd="0" presId="urn:microsoft.com/office/officeart/2005/8/layout/default"/>
    <dgm:cxn modelId="{BF72A455-F5B0-447A-BA37-7B1281837CD0}" type="presParOf" srcId="{58A5568D-D489-4511-B048-E58186AF6EAA}" destId="{1363FAD7-BC84-4690-B27E-207EC06C1380}" srcOrd="2" destOrd="0" presId="urn:microsoft.com/office/officeart/2005/8/layout/default"/>
    <dgm:cxn modelId="{9EE25AFE-BB9F-4767-B134-FAEC659F023D}" type="presParOf" srcId="{58A5568D-D489-4511-B048-E58186AF6EAA}" destId="{0487140D-1A72-4E26-AE59-105E0A80AFBC}" srcOrd="3" destOrd="0" presId="urn:microsoft.com/office/officeart/2005/8/layout/default"/>
    <dgm:cxn modelId="{76681BFD-EAEB-4544-B74F-4103896BA18D}" type="presParOf" srcId="{58A5568D-D489-4511-B048-E58186AF6EAA}" destId="{825C8259-5669-4AE8-9C0B-E0C5D3AA45B0}" srcOrd="4" destOrd="0" presId="urn:microsoft.com/office/officeart/2005/8/layout/default"/>
    <dgm:cxn modelId="{24C858C7-3AC2-4C5C-90F9-EFB5AC6CD594}" type="presParOf" srcId="{58A5568D-D489-4511-B048-E58186AF6EAA}" destId="{E5E7F1F2-A4EC-42C0-8611-C2B71C09B42C}" srcOrd="5" destOrd="0" presId="urn:microsoft.com/office/officeart/2005/8/layout/default"/>
    <dgm:cxn modelId="{A3EC7210-15A9-4C16-A7AE-A983A3E9B2B6}" type="presParOf" srcId="{58A5568D-D489-4511-B048-E58186AF6EAA}" destId="{93759893-9702-42BC-A6CE-8F5C0015914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481A84-4004-4E96-AF29-5CAF5F7EFD3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A84AB5D-26F2-4D7A-A718-AF983EB0AAB9}">
      <dgm:prSet phldrT="[Text]" custT="1"/>
      <dgm:spPr>
        <a:solidFill>
          <a:schemeClr val="tx2">
            <a:lumMod val="40000"/>
            <a:lumOff val="60000"/>
          </a:schemeClr>
        </a:solidFill>
        <a:ln>
          <a:solidFill>
            <a:schemeClr val="tx1"/>
          </a:solidFill>
        </a:ln>
      </dgm:spPr>
      <dgm:t>
        <a:bodyPr/>
        <a:lstStyle/>
        <a:p>
          <a:r>
            <a:rPr lang="en-GB" sz="2400" b="1" i="1" dirty="0">
              <a:solidFill>
                <a:schemeClr val="tx1"/>
              </a:solidFill>
            </a:rPr>
            <a:t>Keeping A Brothel</a:t>
          </a:r>
        </a:p>
        <a:p>
          <a:r>
            <a:rPr lang="en-GB" sz="2400" dirty="0">
              <a:solidFill>
                <a:schemeClr val="tx1"/>
              </a:solidFill>
            </a:rPr>
            <a:t>S33 &amp; S33A Sexual Offences Act 1956</a:t>
          </a:r>
        </a:p>
      </dgm:t>
    </dgm:pt>
    <dgm:pt modelId="{8044828B-07A0-4A5E-8BC7-FF8C2971FD82}" type="parTrans" cxnId="{ECA989C2-F59B-4565-9078-EF0BB34D5466}">
      <dgm:prSet/>
      <dgm:spPr/>
      <dgm:t>
        <a:bodyPr/>
        <a:lstStyle/>
        <a:p>
          <a:endParaRPr lang="en-GB"/>
        </a:p>
      </dgm:t>
    </dgm:pt>
    <dgm:pt modelId="{41BD917F-822C-44A8-912E-1ED94BFD9735}" type="sibTrans" cxnId="{ECA989C2-F59B-4565-9078-EF0BB34D5466}">
      <dgm:prSet/>
      <dgm:spPr/>
      <dgm:t>
        <a:bodyPr/>
        <a:lstStyle/>
        <a:p>
          <a:endParaRPr lang="en-GB"/>
        </a:p>
      </dgm:t>
    </dgm:pt>
    <dgm:pt modelId="{B0B1715F-766D-4453-AEEF-194917BE5D53}">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Placing an Advert Regarding Prostitution</a:t>
          </a:r>
        </a:p>
        <a:p>
          <a:r>
            <a:rPr lang="en-GB" sz="2400" dirty="0">
              <a:solidFill>
                <a:schemeClr val="tx1"/>
              </a:solidFill>
            </a:rPr>
            <a:t>S46 of the Criminal Justice &amp; Police Act 2001</a:t>
          </a:r>
        </a:p>
      </dgm:t>
    </dgm:pt>
    <dgm:pt modelId="{527A8413-B0E9-46F0-A30E-90304A2C1C5E}" type="parTrans" cxnId="{B54BF077-4132-43CD-9612-9E8E766A5F4F}">
      <dgm:prSet/>
      <dgm:spPr/>
      <dgm:t>
        <a:bodyPr/>
        <a:lstStyle/>
        <a:p>
          <a:endParaRPr lang="en-GB"/>
        </a:p>
      </dgm:t>
    </dgm:pt>
    <dgm:pt modelId="{EF45F3A0-877D-4F26-B418-EA3F421C13FF}" type="sibTrans" cxnId="{B54BF077-4132-43CD-9612-9E8E766A5F4F}">
      <dgm:prSet/>
      <dgm:spPr/>
      <dgm:t>
        <a:bodyPr/>
        <a:lstStyle/>
        <a:p>
          <a:endParaRPr lang="en-GB"/>
        </a:p>
      </dgm:t>
    </dgm:pt>
    <dgm:pt modelId="{1B4AAC73-C618-4766-A545-500D07E5B4F7}">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Kerb Crawling</a:t>
          </a:r>
        </a:p>
        <a:p>
          <a:r>
            <a:rPr lang="en-GB" sz="2400" dirty="0">
              <a:solidFill>
                <a:schemeClr val="tx1"/>
              </a:solidFill>
            </a:rPr>
            <a:t>S1 of the Sexual Offences Act 1985</a:t>
          </a:r>
        </a:p>
      </dgm:t>
    </dgm:pt>
    <dgm:pt modelId="{B0F5B2E7-B0EC-4B06-81C0-902ACCD7A9DD}" type="parTrans" cxnId="{38A9A476-6CED-45D7-9360-10636C4BCD43}">
      <dgm:prSet/>
      <dgm:spPr/>
      <dgm:t>
        <a:bodyPr/>
        <a:lstStyle/>
        <a:p>
          <a:endParaRPr lang="en-GB"/>
        </a:p>
      </dgm:t>
    </dgm:pt>
    <dgm:pt modelId="{66D00336-1C30-4B07-8FDE-F89B8E4335E9}" type="sibTrans" cxnId="{38A9A476-6CED-45D7-9360-10636C4BCD43}">
      <dgm:prSet/>
      <dgm:spPr/>
      <dgm:t>
        <a:bodyPr/>
        <a:lstStyle/>
        <a:p>
          <a:endParaRPr lang="en-GB"/>
        </a:p>
      </dgm:t>
    </dgm:pt>
    <dgm:pt modelId="{EDFED5B3-BF5C-4B52-AE8F-262AD0E2E2C7}">
      <dgm:prSet phldrT="[Text]" custT="1"/>
      <dgm:spPr>
        <a:solidFill>
          <a:schemeClr val="tx2">
            <a:lumMod val="40000"/>
            <a:lumOff val="60000"/>
          </a:schemeClr>
        </a:solidFill>
        <a:ln>
          <a:solidFill>
            <a:schemeClr val="tx1"/>
          </a:solidFill>
        </a:ln>
      </dgm:spPr>
      <dgm:t>
        <a:bodyPr/>
        <a:lstStyle/>
        <a:p>
          <a:r>
            <a:rPr lang="en-GB" sz="2400" b="1" i="1" dirty="0">
              <a:solidFill>
                <a:schemeClr val="tx1"/>
              </a:solidFill>
            </a:rPr>
            <a:t>Trafficking People for Sexual Exploitation</a:t>
          </a:r>
        </a:p>
        <a:p>
          <a:r>
            <a:rPr lang="en-GB" sz="2400" dirty="0">
              <a:solidFill>
                <a:schemeClr val="tx1"/>
              </a:solidFill>
            </a:rPr>
            <a:t>S59A Sexual Offences Act 2003 further ratified by the Modern Slavery Act 2015</a:t>
          </a:r>
        </a:p>
      </dgm:t>
    </dgm:pt>
    <dgm:pt modelId="{4C3BC958-A300-4F64-8516-DDFFC06A7961}" type="parTrans" cxnId="{9D9B6B26-2F61-40E1-9579-139B326500A0}">
      <dgm:prSet/>
      <dgm:spPr/>
      <dgm:t>
        <a:bodyPr/>
        <a:lstStyle/>
        <a:p>
          <a:endParaRPr lang="en-GB"/>
        </a:p>
      </dgm:t>
    </dgm:pt>
    <dgm:pt modelId="{921F3AA4-CD24-4710-B84B-B3778F29A97D}" type="sibTrans" cxnId="{9D9B6B26-2F61-40E1-9579-139B326500A0}">
      <dgm:prSet/>
      <dgm:spPr/>
      <dgm:t>
        <a:bodyPr/>
        <a:lstStyle/>
        <a:p>
          <a:endParaRPr lang="en-GB"/>
        </a:p>
      </dgm:t>
    </dgm:pt>
    <dgm:pt modelId="{01F1A9A6-32AF-4EA5-B1A0-EFC70A8BEE3B}" type="pres">
      <dgm:prSet presAssocID="{C6481A84-4004-4E96-AF29-5CAF5F7EFD32}" presName="diagram" presStyleCnt="0">
        <dgm:presLayoutVars>
          <dgm:dir/>
          <dgm:resizeHandles val="exact"/>
        </dgm:presLayoutVars>
      </dgm:prSet>
      <dgm:spPr/>
    </dgm:pt>
    <dgm:pt modelId="{1FE69D06-7F52-436F-8F24-2B4A2B2DE2DE}" type="pres">
      <dgm:prSet presAssocID="{BA84AB5D-26F2-4D7A-A718-AF983EB0AAB9}" presName="node" presStyleLbl="node1" presStyleIdx="0" presStyleCnt="4">
        <dgm:presLayoutVars>
          <dgm:bulletEnabled val="1"/>
        </dgm:presLayoutVars>
      </dgm:prSet>
      <dgm:spPr/>
    </dgm:pt>
    <dgm:pt modelId="{1FD03DA3-60C9-46DB-9453-F4CBFB3CA956}" type="pres">
      <dgm:prSet presAssocID="{41BD917F-822C-44A8-912E-1ED94BFD9735}" presName="sibTrans" presStyleCnt="0"/>
      <dgm:spPr/>
    </dgm:pt>
    <dgm:pt modelId="{B0F19915-C8AD-436E-B30B-CAA04DEF197D}" type="pres">
      <dgm:prSet presAssocID="{B0B1715F-766D-4453-AEEF-194917BE5D53}" presName="node" presStyleLbl="node1" presStyleIdx="1" presStyleCnt="4">
        <dgm:presLayoutVars>
          <dgm:bulletEnabled val="1"/>
        </dgm:presLayoutVars>
      </dgm:prSet>
      <dgm:spPr/>
    </dgm:pt>
    <dgm:pt modelId="{C2855896-1E42-43BB-A9A5-17BD838E26C4}" type="pres">
      <dgm:prSet presAssocID="{EF45F3A0-877D-4F26-B418-EA3F421C13FF}" presName="sibTrans" presStyleCnt="0"/>
      <dgm:spPr/>
    </dgm:pt>
    <dgm:pt modelId="{CC72EE97-C924-4E9A-B1CD-9C2EE4B47751}" type="pres">
      <dgm:prSet presAssocID="{1B4AAC73-C618-4766-A545-500D07E5B4F7}" presName="node" presStyleLbl="node1" presStyleIdx="2" presStyleCnt="4">
        <dgm:presLayoutVars>
          <dgm:bulletEnabled val="1"/>
        </dgm:presLayoutVars>
      </dgm:prSet>
      <dgm:spPr/>
    </dgm:pt>
    <dgm:pt modelId="{22853DBC-666A-4668-BA3F-CE1CBF9F4858}" type="pres">
      <dgm:prSet presAssocID="{66D00336-1C30-4B07-8FDE-F89B8E4335E9}" presName="sibTrans" presStyleCnt="0"/>
      <dgm:spPr/>
    </dgm:pt>
    <dgm:pt modelId="{B17381F6-3B9A-4754-A8DC-91DF9F49EC28}" type="pres">
      <dgm:prSet presAssocID="{EDFED5B3-BF5C-4B52-AE8F-262AD0E2E2C7}" presName="node" presStyleLbl="node1" presStyleIdx="3" presStyleCnt="4">
        <dgm:presLayoutVars>
          <dgm:bulletEnabled val="1"/>
        </dgm:presLayoutVars>
      </dgm:prSet>
      <dgm:spPr/>
    </dgm:pt>
  </dgm:ptLst>
  <dgm:cxnLst>
    <dgm:cxn modelId="{4300AB1A-4B73-43D0-95D6-DA7CD4CC6717}" type="presOf" srcId="{B0B1715F-766D-4453-AEEF-194917BE5D53}" destId="{B0F19915-C8AD-436E-B30B-CAA04DEF197D}" srcOrd="0" destOrd="0" presId="urn:microsoft.com/office/officeart/2005/8/layout/default"/>
    <dgm:cxn modelId="{9D9B6B26-2F61-40E1-9579-139B326500A0}" srcId="{C6481A84-4004-4E96-AF29-5CAF5F7EFD32}" destId="{EDFED5B3-BF5C-4B52-AE8F-262AD0E2E2C7}" srcOrd="3" destOrd="0" parTransId="{4C3BC958-A300-4F64-8516-DDFFC06A7961}" sibTransId="{921F3AA4-CD24-4710-B84B-B3778F29A97D}"/>
    <dgm:cxn modelId="{54523E3A-A0DC-48B5-B212-9C7012CEB073}" type="presOf" srcId="{1B4AAC73-C618-4766-A545-500D07E5B4F7}" destId="{CC72EE97-C924-4E9A-B1CD-9C2EE4B47751}" srcOrd="0" destOrd="0" presId="urn:microsoft.com/office/officeart/2005/8/layout/default"/>
    <dgm:cxn modelId="{EEE21A3B-36A2-4158-98AA-056AEC38B8C8}" type="presOf" srcId="{BA84AB5D-26F2-4D7A-A718-AF983EB0AAB9}" destId="{1FE69D06-7F52-436F-8F24-2B4A2B2DE2DE}" srcOrd="0" destOrd="0" presId="urn:microsoft.com/office/officeart/2005/8/layout/default"/>
    <dgm:cxn modelId="{38A9A476-6CED-45D7-9360-10636C4BCD43}" srcId="{C6481A84-4004-4E96-AF29-5CAF5F7EFD32}" destId="{1B4AAC73-C618-4766-A545-500D07E5B4F7}" srcOrd="2" destOrd="0" parTransId="{B0F5B2E7-B0EC-4B06-81C0-902ACCD7A9DD}" sibTransId="{66D00336-1C30-4B07-8FDE-F89B8E4335E9}"/>
    <dgm:cxn modelId="{B54BF077-4132-43CD-9612-9E8E766A5F4F}" srcId="{C6481A84-4004-4E96-AF29-5CAF5F7EFD32}" destId="{B0B1715F-766D-4453-AEEF-194917BE5D53}" srcOrd="1" destOrd="0" parTransId="{527A8413-B0E9-46F0-A30E-90304A2C1C5E}" sibTransId="{EF45F3A0-877D-4F26-B418-EA3F421C13FF}"/>
    <dgm:cxn modelId="{124EB958-8045-483A-AFA2-842B1FD0D988}" type="presOf" srcId="{EDFED5B3-BF5C-4B52-AE8F-262AD0E2E2C7}" destId="{B17381F6-3B9A-4754-A8DC-91DF9F49EC28}" srcOrd="0" destOrd="0" presId="urn:microsoft.com/office/officeart/2005/8/layout/default"/>
    <dgm:cxn modelId="{3A9E748A-6D69-4D78-B15F-4ADDA39C57DB}" type="presOf" srcId="{C6481A84-4004-4E96-AF29-5CAF5F7EFD32}" destId="{01F1A9A6-32AF-4EA5-B1A0-EFC70A8BEE3B}" srcOrd="0" destOrd="0" presId="urn:microsoft.com/office/officeart/2005/8/layout/default"/>
    <dgm:cxn modelId="{ECA989C2-F59B-4565-9078-EF0BB34D5466}" srcId="{C6481A84-4004-4E96-AF29-5CAF5F7EFD32}" destId="{BA84AB5D-26F2-4D7A-A718-AF983EB0AAB9}" srcOrd="0" destOrd="0" parTransId="{8044828B-07A0-4A5E-8BC7-FF8C2971FD82}" sibTransId="{41BD917F-822C-44A8-912E-1ED94BFD9735}"/>
    <dgm:cxn modelId="{923BE08B-31D3-4969-BF36-EEB8FD4705F9}" type="presParOf" srcId="{01F1A9A6-32AF-4EA5-B1A0-EFC70A8BEE3B}" destId="{1FE69D06-7F52-436F-8F24-2B4A2B2DE2DE}" srcOrd="0" destOrd="0" presId="urn:microsoft.com/office/officeart/2005/8/layout/default"/>
    <dgm:cxn modelId="{EDE46A0E-17E2-440E-9863-783F2E3CDFE2}" type="presParOf" srcId="{01F1A9A6-32AF-4EA5-B1A0-EFC70A8BEE3B}" destId="{1FD03DA3-60C9-46DB-9453-F4CBFB3CA956}" srcOrd="1" destOrd="0" presId="urn:microsoft.com/office/officeart/2005/8/layout/default"/>
    <dgm:cxn modelId="{5325BBEF-4062-43E6-9BA6-0B05B9C822EF}" type="presParOf" srcId="{01F1A9A6-32AF-4EA5-B1A0-EFC70A8BEE3B}" destId="{B0F19915-C8AD-436E-B30B-CAA04DEF197D}" srcOrd="2" destOrd="0" presId="urn:microsoft.com/office/officeart/2005/8/layout/default"/>
    <dgm:cxn modelId="{02813B2E-5839-4A86-BDB1-CAD753A925B8}" type="presParOf" srcId="{01F1A9A6-32AF-4EA5-B1A0-EFC70A8BEE3B}" destId="{C2855896-1E42-43BB-A9A5-17BD838E26C4}" srcOrd="3" destOrd="0" presId="urn:microsoft.com/office/officeart/2005/8/layout/default"/>
    <dgm:cxn modelId="{CDA1014F-4248-4E74-9FC9-647D5695F593}" type="presParOf" srcId="{01F1A9A6-32AF-4EA5-B1A0-EFC70A8BEE3B}" destId="{CC72EE97-C924-4E9A-B1CD-9C2EE4B47751}" srcOrd="4" destOrd="0" presId="urn:microsoft.com/office/officeart/2005/8/layout/default"/>
    <dgm:cxn modelId="{0015C208-ABC9-4BEC-B1C1-DA43ED22137F}" type="presParOf" srcId="{01F1A9A6-32AF-4EA5-B1A0-EFC70A8BEE3B}" destId="{22853DBC-666A-4668-BA3F-CE1CBF9F4858}" srcOrd="5" destOrd="0" presId="urn:microsoft.com/office/officeart/2005/8/layout/default"/>
    <dgm:cxn modelId="{C3560D5B-D64C-4DED-B9A8-FEDFC32151BB}" type="presParOf" srcId="{01F1A9A6-32AF-4EA5-B1A0-EFC70A8BEE3B}" destId="{B17381F6-3B9A-4754-A8DC-91DF9F49EC2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A7E5B0-6A70-4386-B0A3-9F61537D556C}"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0E747754-4A58-4A00-90AD-B48E1DDCBDD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Proportionate response</a:t>
          </a:r>
        </a:p>
      </dgm:t>
    </dgm:pt>
    <dgm:pt modelId="{92094C66-1539-4A63-ADA9-087A7EEFF4FC}" type="parTrans" cxnId="{CDF421F6-FA35-4174-B654-50D58ADF630E}">
      <dgm:prSet/>
      <dgm:spPr/>
      <dgm:t>
        <a:bodyPr/>
        <a:lstStyle/>
        <a:p>
          <a:endParaRPr lang="en-GB"/>
        </a:p>
      </dgm:t>
    </dgm:pt>
    <dgm:pt modelId="{638F9362-8938-441F-AE1C-9CE871581298}" type="sibTrans" cxnId="{CDF421F6-FA35-4174-B654-50D58ADF630E}">
      <dgm:prSet/>
      <dgm:spPr>
        <a:ln w="76200">
          <a:solidFill>
            <a:schemeClr val="accent5">
              <a:lumMod val="50000"/>
            </a:schemeClr>
          </a:solidFill>
        </a:ln>
      </dgm:spPr>
      <dgm:t>
        <a:bodyPr/>
        <a:lstStyle/>
        <a:p>
          <a:endParaRPr lang="en-GB"/>
        </a:p>
      </dgm:t>
    </dgm:pt>
    <dgm:pt modelId="{82A5AA80-7674-452D-ACB7-D0C50E53DA66}">
      <dgm:prSet phldrT="[Text]" custT="1"/>
      <dgm:spPr>
        <a:ln>
          <a:solidFill>
            <a:schemeClr val="tx1"/>
          </a:solidFill>
        </a:ln>
      </dgm:spPr>
      <dgm:t>
        <a:bodyPr/>
        <a:lstStyle/>
        <a:p>
          <a:r>
            <a:rPr lang="en-GB" sz="2400" dirty="0">
              <a:solidFill>
                <a:schemeClr val="tx1"/>
              </a:solidFill>
            </a:rPr>
            <a:t>Public confidence</a:t>
          </a:r>
        </a:p>
      </dgm:t>
    </dgm:pt>
    <dgm:pt modelId="{8ED62C97-553F-48AF-9848-07C724DC9AB8}" type="parTrans" cxnId="{703877AC-069A-4539-997C-69F4F9B62F58}">
      <dgm:prSet/>
      <dgm:spPr/>
      <dgm:t>
        <a:bodyPr/>
        <a:lstStyle/>
        <a:p>
          <a:endParaRPr lang="en-GB"/>
        </a:p>
      </dgm:t>
    </dgm:pt>
    <dgm:pt modelId="{B0C538ED-0B50-4890-89C5-A5C917C05603}" type="sibTrans" cxnId="{703877AC-069A-4539-997C-69F4F9B62F58}">
      <dgm:prSet/>
      <dgm:spPr>
        <a:ln w="76200">
          <a:solidFill>
            <a:schemeClr val="accent5">
              <a:lumMod val="50000"/>
            </a:schemeClr>
          </a:solidFill>
        </a:ln>
      </dgm:spPr>
      <dgm:t>
        <a:bodyPr/>
        <a:lstStyle/>
        <a:p>
          <a:endParaRPr lang="en-GB"/>
        </a:p>
      </dgm:t>
    </dgm:pt>
    <dgm:pt modelId="{FCC57E51-51D3-43D1-8A20-C59B9B6CDCF9}">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Focus on the community as a whole</a:t>
          </a:r>
        </a:p>
      </dgm:t>
    </dgm:pt>
    <dgm:pt modelId="{0E98068D-D2A4-4FC8-A5FF-85B90EADD680}" type="parTrans" cxnId="{05D7C78A-F5EA-41B7-B929-83B4AB84B86E}">
      <dgm:prSet/>
      <dgm:spPr/>
      <dgm:t>
        <a:bodyPr/>
        <a:lstStyle/>
        <a:p>
          <a:endParaRPr lang="en-GB"/>
        </a:p>
      </dgm:t>
    </dgm:pt>
    <dgm:pt modelId="{30D99C0F-2F48-4FB4-A34B-A74210D27756}" type="sibTrans" cxnId="{05D7C78A-F5EA-41B7-B929-83B4AB84B86E}">
      <dgm:prSet/>
      <dgm:spPr>
        <a:solidFill>
          <a:schemeClr val="accent5">
            <a:lumMod val="50000"/>
          </a:schemeClr>
        </a:solidFill>
        <a:ln w="76200">
          <a:solidFill>
            <a:schemeClr val="accent5">
              <a:lumMod val="50000"/>
            </a:schemeClr>
          </a:solidFill>
        </a:ln>
      </dgm:spPr>
      <dgm:t>
        <a:bodyPr/>
        <a:lstStyle/>
        <a:p>
          <a:endParaRPr lang="en-GB"/>
        </a:p>
      </dgm:t>
    </dgm:pt>
    <dgm:pt modelId="{C0286A6F-44E0-4377-8C4A-DFCF4BCF322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Engage &amp; work with internal &amp; external partner agencies</a:t>
          </a:r>
        </a:p>
      </dgm:t>
    </dgm:pt>
    <dgm:pt modelId="{8199F8C1-0BD7-4CFC-A84E-6815A0E39FD4}" type="parTrans" cxnId="{6FB9C43C-EC5F-46F8-B519-0CBE7859E226}">
      <dgm:prSet/>
      <dgm:spPr/>
      <dgm:t>
        <a:bodyPr/>
        <a:lstStyle/>
        <a:p>
          <a:endParaRPr lang="en-GB"/>
        </a:p>
      </dgm:t>
    </dgm:pt>
    <dgm:pt modelId="{B65FCA08-F149-4C54-AEC6-486BE1701A5B}" type="sibTrans" cxnId="{6FB9C43C-EC5F-46F8-B519-0CBE7859E226}">
      <dgm:prSet/>
      <dgm:spPr>
        <a:ln w="76200">
          <a:solidFill>
            <a:schemeClr val="accent5">
              <a:lumMod val="50000"/>
            </a:schemeClr>
          </a:solidFill>
        </a:ln>
      </dgm:spPr>
      <dgm:t>
        <a:bodyPr/>
        <a:lstStyle/>
        <a:p>
          <a:endParaRPr lang="en-GB"/>
        </a:p>
      </dgm:t>
    </dgm:pt>
    <dgm:pt modelId="{A0B24AE1-E66A-4C0E-9292-0713E0746AC4}">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Avoid displacement</a:t>
          </a:r>
        </a:p>
      </dgm:t>
    </dgm:pt>
    <dgm:pt modelId="{924C333F-EFE2-40E6-A7B5-B0695429E4E5}" type="parTrans" cxnId="{3B62D390-4615-4B5E-AA9F-D229967C284B}">
      <dgm:prSet/>
      <dgm:spPr/>
      <dgm:t>
        <a:bodyPr/>
        <a:lstStyle/>
        <a:p>
          <a:endParaRPr lang="en-GB"/>
        </a:p>
      </dgm:t>
    </dgm:pt>
    <dgm:pt modelId="{274C5BFC-B714-47E6-812B-1BC72B16DB64}" type="sibTrans" cxnId="{3B62D390-4615-4B5E-AA9F-D229967C284B}">
      <dgm:prSet/>
      <dgm:spPr>
        <a:ln w="76200">
          <a:solidFill>
            <a:schemeClr val="accent5">
              <a:lumMod val="50000"/>
            </a:schemeClr>
          </a:solidFill>
        </a:ln>
      </dgm:spPr>
      <dgm:t>
        <a:bodyPr/>
        <a:lstStyle/>
        <a:p>
          <a:endParaRPr lang="en-GB"/>
        </a:p>
      </dgm:t>
    </dgm:pt>
    <dgm:pt modelId="{6248E72E-1DC2-4771-BB76-D003F98E8E19}">
      <dgm:prSet phldrT="[Text]" custT="1"/>
      <dgm:spPr>
        <a:ln>
          <a:solidFill>
            <a:schemeClr val="tx1"/>
          </a:solidFill>
        </a:ln>
      </dgm:spPr>
      <dgm:t>
        <a:bodyPr/>
        <a:lstStyle/>
        <a:p>
          <a:r>
            <a:rPr lang="en-GB" sz="2400" dirty="0">
              <a:solidFill>
                <a:schemeClr val="tx1"/>
              </a:solidFill>
            </a:rPr>
            <a:t>Intelligence led policing</a:t>
          </a:r>
        </a:p>
      </dgm:t>
    </dgm:pt>
    <dgm:pt modelId="{EA41CE33-76F3-4C48-A5BC-69F45748AE76}" type="parTrans" cxnId="{33DB4889-4413-4D68-9C3B-139AEC8ACF57}">
      <dgm:prSet/>
      <dgm:spPr/>
      <dgm:t>
        <a:bodyPr/>
        <a:lstStyle/>
        <a:p>
          <a:endParaRPr lang="en-GB"/>
        </a:p>
      </dgm:t>
    </dgm:pt>
    <dgm:pt modelId="{1429C1E5-6BD7-4919-9C93-44C47F1DA722}" type="sibTrans" cxnId="{33DB4889-4413-4D68-9C3B-139AEC8ACF57}">
      <dgm:prSet/>
      <dgm:spPr/>
      <dgm:t>
        <a:bodyPr/>
        <a:lstStyle/>
        <a:p>
          <a:endParaRPr lang="en-GB"/>
        </a:p>
      </dgm:t>
    </dgm:pt>
    <dgm:pt modelId="{B4729A60-E091-4C64-B31E-F7800C63AA68}" type="pres">
      <dgm:prSet presAssocID="{27A7E5B0-6A70-4386-B0A3-9F61537D556C}" presName="Name0" presStyleCnt="0">
        <dgm:presLayoutVars>
          <dgm:dir/>
          <dgm:resizeHandles val="exact"/>
        </dgm:presLayoutVars>
      </dgm:prSet>
      <dgm:spPr/>
    </dgm:pt>
    <dgm:pt modelId="{3DB84EFC-BA44-490B-9C63-D569972F4216}" type="pres">
      <dgm:prSet presAssocID="{0E747754-4A58-4A00-90AD-B48E1DDCBDD8}" presName="node" presStyleLbl="node1" presStyleIdx="0" presStyleCnt="6">
        <dgm:presLayoutVars>
          <dgm:bulletEnabled val="1"/>
        </dgm:presLayoutVars>
      </dgm:prSet>
      <dgm:spPr/>
    </dgm:pt>
    <dgm:pt modelId="{BB0FA6F0-5488-4186-8D0A-66301FDF327A}" type="pres">
      <dgm:prSet presAssocID="{638F9362-8938-441F-AE1C-9CE871581298}" presName="sibTrans" presStyleLbl="sibTrans1D1" presStyleIdx="0" presStyleCnt="5"/>
      <dgm:spPr/>
    </dgm:pt>
    <dgm:pt modelId="{EFA73031-D0BC-4FF7-BA13-B97D936341AD}" type="pres">
      <dgm:prSet presAssocID="{638F9362-8938-441F-AE1C-9CE871581298}" presName="connectorText" presStyleLbl="sibTrans1D1" presStyleIdx="0" presStyleCnt="5"/>
      <dgm:spPr/>
    </dgm:pt>
    <dgm:pt modelId="{C38ED50C-02A9-4D5E-B2E2-4579FB007885}" type="pres">
      <dgm:prSet presAssocID="{82A5AA80-7674-452D-ACB7-D0C50E53DA66}" presName="node" presStyleLbl="node1" presStyleIdx="1" presStyleCnt="6">
        <dgm:presLayoutVars>
          <dgm:bulletEnabled val="1"/>
        </dgm:presLayoutVars>
      </dgm:prSet>
      <dgm:spPr/>
    </dgm:pt>
    <dgm:pt modelId="{E3FC0594-4B0B-4106-8F07-4D73B9EDBE07}" type="pres">
      <dgm:prSet presAssocID="{B0C538ED-0B50-4890-89C5-A5C917C05603}" presName="sibTrans" presStyleLbl="sibTrans1D1" presStyleIdx="1" presStyleCnt="5"/>
      <dgm:spPr/>
    </dgm:pt>
    <dgm:pt modelId="{0BB95898-8BA6-4C81-AD06-1515D5997DCB}" type="pres">
      <dgm:prSet presAssocID="{B0C538ED-0B50-4890-89C5-A5C917C05603}" presName="connectorText" presStyleLbl="sibTrans1D1" presStyleIdx="1" presStyleCnt="5"/>
      <dgm:spPr/>
    </dgm:pt>
    <dgm:pt modelId="{3D943EEB-0B3F-4561-884C-D1C2FE915B28}" type="pres">
      <dgm:prSet presAssocID="{FCC57E51-51D3-43D1-8A20-C59B9B6CDCF9}" presName="node" presStyleLbl="node1" presStyleIdx="2" presStyleCnt="6">
        <dgm:presLayoutVars>
          <dgm:bulletEnabled val="1"/>
        </dgm:presLayoutVars>
      </dgm:prSet>
      <dgm:spPr/>
    </dgm:pt>
    <dgm:pt modelId="{198C8BF2-7FB7-4302-9206-623D561D8241}" type="pres">
      <dgm:prSet presAssocID="{30D99C0F-2F48-4FB4-A34B-A74210D27756}" presName="sibTrans" presStyleLbl="sibTrans1D1" presStyleIdx="2" presStyleCnt="5"/>
      <dgm:spPr/>
    </dgm:pt>
    <dgm:pt modelId="{783F81E8-0F07-4598-AF49-2E2B2C21E844}" type="pres">
      <dgm:prSet presAssocID="{30D99C0F-2F48-4FB4-A34B-A74210D27756}" presName="connectorText" presStyleLbl="sibTrans1D1" presStyleIdx="2" presStyleCnt="5"/>
      <dgm:spPr/>
    </dgm:pt>
    <dgm:pt modelId="{34715113-FF81-4F02-8FE4-677891606CA0}" type="pres">
      <dgm:prSet presAssocID="{C0286A6F-44E0-4377-8C4A-DFCF4BCF3225}" presName="node" presStyleLbl="node1" presStyleIdx="3" presStyleCnt="6">
        <dgm:presLayoutVars>
          <dgm:bulletEnabled val="1"/>
        </dgm:presLayoutVars>
      </dgm:prSet>
      <dgm:spPr/>
    </dgm:pt>
    <dgm:pt modelId="{6D19D0D6-184B-4863-8D0D-87DCC5E04161}" type="pres">
      <dgm:prSet presAssocID="{B65FCA08-F149-4C54-AEC6-486BE1701A5B}" presName="sibTrans" presStyleLbl="sibTrans1D1" presStyleIdx="3" presStyleCnt="5"/>
      <dgm:spPr/>
    </dgm:pt>
    <dgm:pt modelId="{1A79FA83-665A-4738-A7F4-2746B1980945}" type="pres">
      <dgm:prSet presAssocID="{B65FCA08-F149-4C54-AEC6-486BE1701A5B}" presName="connectorText" presStyleLbl="sibTrans1D1" presStyleIdx="3" presStyleCnt="5"/>
      <dgm:spPr/>
    </dgm:pt>
    <dgm:pt modelId="{9878FE53-483A-4A52-9B52-EAA265A971AA}" type="pres">
      <dgm:prSet presAssocID="{A0B24AE1-E66A-4C0E-9292-0713E0746AC4}" presName="node" presStyleLbl="node1" presStyleIdx="4" presStyleCnt="6">
        <dgm:presLayoutVars>
          <dgm:bulletEnabled val="1"/>
        </dgm:presLayoutVars>
      </dgm:prSet>
      <dgm:spPr/>
    </dgm:pt>
    <dgm:pt modelId="{7EE0C5C0-9B85-48F6-A4A0-AFBCA2BF394A}" type="pres">
      <dgm:prSet presAssocID="{274C5BFC-B714-47E6-812B-1BC72B16DB64}" presName="sibTrans" presStyleLbl="sibTrans1D1" presStyleIdx="4" presStyleCnt="5"/>
      <dgm:spPr/>
    </dgm:pt>
    <dgm:pt modelId="{66FE980F-AB3D-413B-BDC6-E02956CEE199}" type="pres">
      <dgm:prSet presAssocID="{274C5BFC-B714-47E6-812B-1BC72B16DB64}" presName="connectorText" presStyleLbl="sibTrans1D1" presStyleIdx="4" presStyleCnt="5"/>
      <dgm:spPr/>
    </dgm:pt>
    <dgm:pt modelId="{D2A7D25E-0842-49C9-9A6F-7F6BDFDD28D0}" type="pres">
      <dgm:prSet presAssocID="{6248E72E-1DC2-4771-BB76-D003F98E8E19}" presName="node" presStyleLbl="node1" presStyleIdx="5" presStyleCnt="6">
        <dgm:presLayoutVars>
          <dgm:bulletEnabled val="1"/>
        </dgm:presLayoutVars>
      </dgm:prSet>
      <dgm:spPr/>
    </dgm:pt>
  </dgm:ptLst>
  <dgm:cxnLst>
    <dgm:cxn modelId="{0781C721-94CA-4160-B16E-A351DA160D73}" type="presOf" srcId="{30D99C0F-2F48-4FB4-A34B-A74210D27756}" destId="{783F81E8-0F07-4598-AF49-2E2B2C21E844}" srcOrd="1" destOrd="0" presId="urn:microsoft.com/office/officeart/2005/8/layout/bProcess3"/>
    <dgm:cxn modelId="{1CECAC30-3F1F-44B5-BAD0-007C757D130D}" type="presOf" srcId="{274C5BFC-B714-47E6-812B-1BC72B16DB64}" destId="{7EE0C5C0-9B85-48F6-A4A0-AFBCA2BF394A}" srcOrd="0" destOrd="0" presId="urn:microsoft.com/office/officeart/2005/8/layout/bProcess3"/>
    <dgm:cxn modelId="{42AC4D33-84E7-462F-AF13-E1606BF7E61E}" type="presOf" srcId="{B0C538ED-0B50-4890-89C5-A5C917C05603}" destId="{0BB95898-8BA6-4C81-AD06-1515D5997DCB}" srcOrd="1" destOrd="0" presId="urn:microsoft.com/office/officeart/2005/8/layout/bProcess3"/>
    <dgm:cxn modelId="{0A158538-DB7B-4F2B-8501-C85FB0DECAC2}" type="presOf" srcId="{30D99C0F-2F48-4FB4-A34B-A74210D27756}" destId="{198C8BF2-7FB7-4302-9206-623D561D8241}" srcOrd="0" destOrd="0" presId="urn:microsoft.com/office/officeart/2005/8/layout/bProcess3"/>
    <dgm:cxn modelId="{6FB9C43C-EC5F-46F8-B519-0CBE7859E226}" srcId="{27A7E5B0-6A70-4386-B0A3-9F61537D556C}" destId="{C0286A6F-44E0-4377-8C4A-DFCF4BCF3225}" srcOrd="3" destOrd="0" parTransId="{8199F8C1-0BD7-4CFC-A84E-6815A0E39FD4}" sibTransId="{B65FCA08-F149-4C54-AEC6-486BE1701A5B}"/>
    <dgm:cxn modelId="{052EF13D-A462-42D1-B18C-139213C4878C}" type="presOf" srcId="{82A5AA80-7674-452D-ACB7-D0C50E53DA66}" destId="{C38ED50C-02A9-4D5E-B2E2-4579FB007885}" srcOrd="0" destOrd="0" presId="urn:microsoft.com/office/officeart/2005/8/layout/bProcess3"/>
    <dgm:cxn modelId="{2DB95760-A51C-4615-B4B6-DBEF30D308EC}" type="presOf" srcId="{27A7E5B0-6A70-4386-B0A3-9F61537D556C}" destId="{B4729A60-E091-4C64-B31E-F7800C63AA68}" srcOrd="0" destOrd="0" presId="urn:microsoft.com/office/officeart/2005/8/layout/bProcess3"/>
    <dgm:cxn modelId="{55787C72-1E41-4B62-978A-02EDD04C2792}" type="presOf" srcId="{274C5BFC-B714-47E6-812B-1BC72B16DB64}" destId="{66FE980F-AB3D-413B-BDC6-E02956CEE199}" srcOrd="1" destOrd="0" presId="urn:microsoft.com/office/officeart/2005/8/layout/bProcess3"/>
    <dgm:cxn modelId="{33DB4889-4413-4D68-9C3B-139AEC8ACF57}" srcId="{27A7E5B0-6A70-4386-B0A3-9F61537D556C}" destId="{6248E72E-1DC2-4771-BB76-D003F98E8E19}" srcOrd="5" destOrd="0" parTransId="{EA41CE33-76F3-4C48-A5BC-69F45748AE76}" sibTransId="{1429C1E5-6BD7-4919-9C93-44C47F1DA722}"/>
    <dgm:cxn modelId="{05D7C78A-F5EA-41B7-B929-83B4AB84B86E}" srcId="{27A7E5B0-6A70-4386-B0A3-9F61537D556C}" destId="{FCC57E51-51D3-43D1-8A20-C59B9B6CDCF9}" srcOrd="2" destOrd="0" parTransId="{0E98068D-D2A4-4FC8-A5FF-85B90EADD680}" sibTransId="{30D99C0F-2F48-4FB4-A34B-A74210D27756}"/>
    <dgm:cxn modelId="{3B62D390-4615-4B5E-AA9F-D229967C284B}" srcId="{27A7E5B0-6A70-4386-B0A3-9F61537D556C}" destId="{A0B24AE1-E66A-4C0E-9292-0713E0746AC4}" srcOrd="4" destOrd="0" parTransId="{924C333F-EFE2-40E6-A7B5-B0695429E4E5}" sibTransId="{274C5BFC-B714-47E6-812B-1BC72B16DB64}"/>
    <dgm:cxn modelId="{441ED8A1-A249-48BA-9694-26F9E3361EC8}" type="presOf" srcId="{A0B24AE1-E66A-4C0E-9292-0713E0746AC4}" destId="{9878FE53-483A-4A52-9B52-EAA265A971AA}" srcOrd="0" destOrd="0" presId="urn:microsoft.com/office/officeart/2005/8/layout/bProcess3"/>
    <dgm:cxn modelId="{B1E544AA-EEFD-40C0-A400-088DE6A1F5D6}" type="presOf" srcId="{B0C538ED-0B50-4890-89C5-A5C917C05603}" destId="{E3FC0594-4B0B-4106-8F07-4D73B9EDBE07}" srcOrd="0" destOrd="0" presId="urn:microsoft.com/office/officeart/2005/8/layout/bProcess3"/>
    <dgm:cxn modelId="{703877AC-069A-4539-997C-69F4F9B62F58}" srcId="{27A7E5B0-6A70-4386-B0A3-9F61537D556C}" destId="{82A5AA80-7674-452D-ACB7-D0C50E53DA66}" srcOrd="1" destOrd="0" parTransId="{8ED62C97-553F-48AF-9848-07C724DC9AB8}" sibTransId="{B0C538ED-0B50-4890-89C5-A5C917C05603}"/>
    <dgm:cxn modelId="{BD3F2DB4-5E93-46F4-A68F-63E701E8AAAC}" type="presOf" srcId="{638F9362-8938-441F-AE1C-9CE871581298}" destId="{BB0FA6F0-5488-4186-8D0A-66301FDF327A}" srcOrd="0" destOrd="0" presId="urn:microsoft.com/office/officeart/2005/8/layout/bProcess3"/>
    <dgm:cxn modelId="{69A9A5B9-C4D9-43DA-B27B-84DFD524E37F}" type="presOf" srcId="{638F9362-8938-441F-AE1C-9CE871581298}" destId="{EFA73031-D0BC-4FF7-BA13-B97D936341AD}" srcOrd="1" destOrd="0" presId="urn:microsoft.com/office/officeart/2005/8/layout/bProcess3"/>
    <dgm:cxn modelId="{324225BF-F98A-4720-BE46-E96687B57AF9}" type="presOf" srcId="{C0286A6F-44E0-4377-8C4A-DFCF4BCF3225}" destId="{34715113-FF81-4F02-8FE4-677891606CA0}" srcOrd="0" destOrd="0" presId="urn:microsoft.com/office/officeart/2005/8/layout/bProcess3"/>
    <dgm:cxn modelId="{AC4E5DD4-3687-4EBC-B448-A8E102061EAC}" type="presOf" srcId="{B65FCA08-F149-4C54-AEC6-486BE1701A5B}" destId="{6D19D0D6-184B-4863-8D0D-87DCC5E04161}" srcOrd="0" destOrd="0" presId="urn:microsoft.com/office/officeart/2005/8/layout/bProcess3"/>
    <dgm:cxn modelId="{A64A0EE2-B9FE-4344-A37F-1179A5C53AAF}" type="presOf" srcId="{B65FCA08-F149-4C54-AEC6-486BE1701A5B}" destId="{1A79FA83-665A-4738-A7F4-2746B1980945}" srcOrd="1" destOrd="0" presId="urn:microsoft.com/office/officeart/2005/8/layout/bProcess3"/>
    <dgm:cxn modelId="{2D9171E3-C7C6-4185-9A73-CB59900B18B2}" type="presOf" srcId="{FCC57E51-51D3-43D1-8A20-C59B9B6CDCF9}" destId="{3D943EEB-0B3F-4561-884C-D1C2FE915B28}" srcOrd="0" destOrd="0" presId="urn:microsoft.com/office/officeart/2005/8/layout/bProcess3"/>
    <dgm:cxn modelId="{2FD7CAE7-9C0C-46DF-8797-7029630F0FE7}" type="presOf" srcId="{0E747754-4A58-4A00-90AD-B48E1DDCBDD8}" destId="{3DB84EFC-BA44-490B-9C63-D569972F4216}" srcOrd="0" destOrd="0" presId="urn:microsoft.com/office/officeart/2005/8/layout/bProcess3"/>
    <dgm:cxn modelId="{FD6060ED-E2BD-4507-BE76-03AF4DE5570F}" type="presOf" srcId="{6248E72E-1DC2-4771-BB76-D003F98E8E19}" destId="{D2A7D25E-0842-49C9-9A6F-7F6BDFDD28D0}" srcOrd="0" destOrd="0" presId="urn:microsoft.com/office/officeart/2005/8/layout/bProcess3"/>
    <dgm:cxn modelId="{CDF421F6-FA35-4174-B654-50D58ADF630E}" srcId="{27A7E5B0-6A70-4386-B0A3-9F61537D556C}" destId="{0E747754-4A58-4A00-90AD-B48E1DDCBDD8}" srcOrd="0" destOrd="0" parTransId="{92094C66-1539-4A63-ADA9-087A7EEFF4FC}" sibTransId="{638F9362-8938-441F-AE1C-9CE871581298}"/>
    <dgm:cxn modelId="{667FD894-6494-4795-96CE-5D38D972144D}" type="presParOf" srcId="{B4729A60-E091-4C64-B31E-F7800C63AA68}" destId="{3DB84EFC-BA44-490B-9C63-D569972F4216}" srcOrd="0" destOrd="0" presId="urn:microsoft.com/office/officeart/2005/8/layout/bProcess3"/>
    <dgm:cxn modelId="{773D295F-1C50-4E14-88E5-13BC275AB4EC}" type="presParOf" srcId="{B4729A60-E091-4C64-B31E-F7800C63AA68}" destId="{BB0FA6F0-5488-4186-8D0A-66301FDF327A}" srcOrd="1" destOrd="0" presId="urn:microsoft.com/office/officeart/2005/8/layout/bProcess3"/>
    <dgm:cxn modelId="{CFC92A62-BEA8-44BE-B7EF-1E5EA4DF7F56}" type="presParOf" srcId="{BB0FA6F0-5488-4186-8D0A-66301FDF327A}" destId="{EFA73031-D0BC-4FF7-BA13-B97D936341AD}" srcOrd="0" destOrd="0" presId="urn:microsoft.com/office/officeart/2005/8/layout/bProcess3"/>
    <dgm:cxn modelId="{897F59A5-3EDA-4F51-B0BB-E0307D497229}" type="presParOf" srcId="{B4729A60-E091-4C64-B31E-F7800C63AA68}" destId="{C38ED50C-02A9-4D5E-B2E2-4579FB007885}" srcOrd="2" destOrd="0" presId="urn:microsoft.com/office/officeart/2005/8/layout/bProcess3"/>
    <dgm:cxn modelId="{1E59523A-DCFB-4938-A138-417802C8D20C}" type="presParOf" srcId="{B4729A60-E091-4C64-B31E-F7800C63AA68}" destId="{E3FC0594-4B0B-4106-8F07-4D73B9EDBE07}" srcOrd="3" destOrd="0" presId="urn:microsoft.com/office/officeart/2005/8/layout/bProcess3"/>
    <dgm:cxn modelId="{8630DF3E-502D-4293-98ED-DC013CE2ED07}" type="presParOf" srcId="{E3FC0594-4B0B-4106-8F07-4D73B9EDBE07}" destId="{0BB95898-8BA6-4C81-AD06-1515D5997DCB}" srcOrd="0" destOrd="0" presId="urn:microsoft.com/office/officeart/2005/8/layout/bProcess3"/>
    <dgm:cxn modelId="{CFE574EB-1C14-4A2E-9DB3-C77FC359543B}" type="presParOf" srcId="{B4729A60-E091-4C64-B31E-F7800C63AA68}" destId="{3D943EEB-0B3F-4561-884C-D1C2FE915B28}" srcOrd="4" destOrd="0" presId="urn:microsoft.com/office/officeart/2005/8/layout/bProcess3"/>
    <dgm:cxn modelId="{E0FD78CC-7DBB-4652-94E4-072ADA03564A}" type="presParOf" srcId="{B4729A60-E091-4C64-B31E-F7800C63AA68}" destId="{198C8BF2-7FB7-4302-9206-623D561D8241}" srcOrd="5" destOrd="0" presId="urn:microsoft.com/office/officeart/2005/8/layout/bProcess3"/>
    <dgm:cxn modelId="{3BD1E04A-8D2C-47A3-A5A8-6B09B2098FD7}" type="presParOf" srcId="{198C8BF2-7FB7-4302-9206-623D561D8241}" destId="{783F81E8-0F07-4598-AF49-2E2B2C21E844}" srcOrd="0" destOrd="0" presId="urn:microsoft.com/office/officeart/2005/8/layout/bProcess3"/>
    <dgm:cxn modelId="{881F0F27-8B63-401F-B092-24F469C243CE}" type="presParOf" srcId="{B4729A60-E091-4C64-B31E-F7800C63AA68}" destId="{34715113-FF81-4F02-8FE4-677891606CA0}" srcOrd="6" destOrd="0" presId="urn:microsoft.com/office/officeart/2005/8/layout/bProcess3"/>
    <dgm:cxn modelId="{CC2F50AA-53FA-4F83-94B2-066F3938D208}" type="presParOf" srcId="{B4729A60-E091-4C64-B31E-F7800C63AA68}" destId="{6D19D0D6-184B-4863-8D0D-87DCC5E04161}" srcOrd="7" destOrd="0" presId="urn:microsoft.com/office/officeart/2005/8/layout/bProcess3"/>
    <dgm:cxn modelId="{B07C4630-643F-414E-9185-E2EC3ABAF293}" type="presParOf" srcId="{6D19D0D6-184B-4863-8D0D-87DCC5E04161}" destId="{1A79FA83-665A-4738-A7F4-2746B1980945}" srcOrd="0" destOrd="0" presId="urn:microsoft.com/office/officeart/2005/8/layout/bProcess3"/>
    <dgm:cxn modelId="{CBF26AF1-B6DD-4D76-809B-B37297B7BF23}" type="presParOf" srcId="{B4729A60-E091-4C64-B31E-F7800C63AA68}" destId="{9878FE53-483A-4A52-9B52-EAA265A971AA}" srcOrd="8" destOrd="0" presId="urn:microsoft.com/office/officeart/2005/8/layout/bProcess3"/>
    <dgm:cxn modelId="{B09C6A0E-529E-42BF-AA37-04E47AD7E68C}" type="presParOf" srcId="{B4729A60-E091-4C64-B31E-F7800C63AA68}" destId="{7EE0C5C0-9B85-48F6-A4A0-AFBCA2BF394A}" srcOrd="9" destOrd="0" presId="urn:microsoft.com/office/officeart/2005/8/layout/bProcess3"/>
    <dgm:cxn modelId="{323CA14B-C094-4749-8D2D-F31EF771302C}" type="presParOf" srcId="{7EE0C5C0-9B85-48F6-A4A0-AFBCA2BF394A}" destId="{66FE980F-AB3D-413B-BDC6-E02956CEE199}" srcOrd="0" destOrd="0" presId="urn:microsoft.com/office/officeart/2005/8/layout/bProcess3"/>
    <dgm:cxn modelId="{DDA3860B-B728-48A3-A74A-E158E0128E75}" type="presParOf" srcId="{B4729A60-E091-4C64-B31E-F7800C63AA68}" destId="{D2A7D25E-0842-49C9-9A6F-7F6BDFDD28D0}"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6665B5-D9E9-4048-81C0-08AAA4CF338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F903B35-EC9D-42D4-8E34-3FCE21F7166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Treat with dignity &amp; respect</a:t>
          </a:r>
        </a:p>
      </dgm:t>
    </dgm:pt>
    <dgm:pt modelId="{9C75CFF7-D17D-4F28-B342-4366AFCF8739}" type="parTrans" cxnId="{43C71DA6-5332-4294-BB48-EC1B8A57020D}">
      <dgm:prSet/>
      <dgm:spPr/>
      <dgm:t>
        <a:bodyPr/>
        <a:lstStyle/>
        <a:p>
          <a:endParaRPr lang="en-GB"/>
        </a:p>
      </dgm:t>
    </dgm:pt>
    <dgm:pt modelId="{DBF330F9-6DC9-462D-B6F3-554036042010}" type="sibTrans" cxnId="{43C71DA6-5332-4294-BB48-EC1B8A57020D}">
      <dgm:prSet/>
      <dgm:spPr>
        <a:ln w="76200">
          <a:solidFill>
            <a:srgbClr val="002060"/>
          </a:solidFill>
        </a:ln>
      </dgm:spPr>
      <dgm:t>
        <a:bodyPr/>
        <a:lstStyle/>
        <a:p>
          <a:endParaRPr lang="en-GB"/>
        </a:p>
      </dgm:t>
    </dgm:pt>
    <dgm:pt modelId="{A34C3904-0AC7-493D-9AD8-4F91CAFF36B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Provide information of support agencies</a:t>
          </a:r>
        </a:p>
      </dgm:t>
    </dgm:pt>
    <dgm:pt modelId="{4D456906-DCD4-46A5-8FD6-F0ABF23AA5FD}" type="parTrans" cxnId="{0D58CEC5-1588-4985-854D-A72FB8FAB6CF}">
      <dgm:prSet/>
      <dgm:spPr/>
      <dgm:t>
        <a:bodyPr/>
        <a:lstStyle/>
        <a:p>
          <a:endParaRPr lang="en-GB"/>
        </a:p>
      </dgm:t>
    </dgm:pt>
    <dgm:pt modelId="{A39663BF-EF4B-4662-901A-494AB357DDE5}" type="sibTrans" cxnId="{0D58CEC5-1588-4985-854D-A72FB8FAB6CF}">
      <dgm:prSet/>
      <dgm:spPr>
        <a:ln w="76200">
          <a:solidFill>
            <a:srgbClr val="002060"/>
          </a:solidFill>
        </a:ln>
      </dgm:spPr>
      <dgm:t>
        <a:bodyPr/>
        <a:lstStyle/>
        <a:p>
          <a:endParaRPr lang="en-GB"/>
        </a:p>
      </dgm:t>
    </dgm:pt>
    <dgm:pt modelId="{19C362B0-CFA4-48BC-BFC4-570D10ABF85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Provide support for leaving the sex industry</a:t>
          </a:r>
        </a:p>
      </dgm:t>
    </dgm:pt>
    <dgm:pt modelId="{EB97A18F-EC85-46D9-AA45-CC6AFD33C57C}" type="parTrans" cxnId="{6E2EA49F-A89E-45A3-B7E6-12E7701B4B34}">
      <dgm:prSet/>
      <dgm:spPr/>
      <dgm:t>
        <a:bodyPr/>
        <a:lstStyle/>
        <a:p>
          <a:endParaRPr lang="en-GB"/>
        </a:p>
      </dgm:t>
    </dgm:pt>
    <dgm:pt modelId="{279953ED-7CA6-4BD8-8717-D9C1119834CF}" type="sibTrans" cxnId="{6E2EA49F-A89E-45A3-B7E6-12E7701B4B34}">
      <dgm:prSet/>
      <dgm:spPr>
        <a:solidFill>
          <a:srgbClr val="002060"/>
        </a:solidFill>
        <a:ln w="76200">
          <a:solidFill>
            <a:srgbClr val="002060"/>
          </a:solidFill>
        </a:ln>
      </dgm:spPr>
      <dgm:t>
        <a:bodyPr/>
        <a:lstStyle/>
        <a:p>
          <a:endParaRPr lang="en-GB"/>
        </a:p>
      </dgm:t>
    </dgm:pt>
    <dgm:pt modelId="{CD347CD3-3F13-4A5C-B992-B7A85F0557B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Adopt a Multiagency approach including outreach centres</a:t>
          </a:r>
        </a:p>
      </dgm:t>
    </dgm:pt>
    <dgm:pt modelId="{8FF19BF7-E59D-43E7-960F-626C1BDB2ABF}" type="parTrans" cxnId="{14C058F3-67A8-4AFF-BB85-B54B344BBB1C}">
      <dgm:prSet/>
      <dgm:spPr/>
      <dgm:t>
        <a:bodyPr/>
        <a:lstStyle/>
        <a:p>
          <a:endParaRPr lang="en-GB"/>
        </a:p>
      </dgm:t>
    </dgm:pt>
    <dgm:pt modelId="{6C489563-1697-40CE-A7C3-3AA0F44F12FD}" type="sibTrans" cxnId="{14C058F3-67A8-4AFF-BB85-B54B344BBB1C}">
      <dgm:prSet/>
      <dgm:spPr>
        <a:ln w="76200">
          <a:solidFill>
            <a:srgbClr val="002060"/>
          </a:solidFill>
        </a:ln>
      </dgm:spPr>
      <dgm:t>
        <a:bodyPr/>
        <a:lstStyle/>
        <a:p>
          <a:endParaRPr lang="en-GB"/>
        </a:p>
      </dgm:t>
    </dgm:pt>
    <dgm:pt modelId="{3EC0CF68-C214-42B7-A2EA-B8E2E75948D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Recognise other vulnerabilities</a:t>
          </a:r>
        </a:p>
      </dgm:t>
    </dgm:pt>
    <dgm:pt modelId="{46278ED0-FAEC-4D81-8BA7-039D1FE50BB7}" type="parTrans" cxnId="{1893F975-EAB4-437C-804C-D5FB588E4954}">
      <dgm:prSet/>
      <dgm:spPr/>
      <dgm:t>
        <a:bodyPr/>
        <a:lstStyle/>
        <a:p>
          <a:endParaRPr lang="en-GB"/>
        </a:p>
      </dgm:t>
    </dgm:pt>
    <dgm:pt modelId="{BA7486CB-4AAC-4C5B-BD3F-E1EF6C2865DC}" type="sibTrans" cxnId="{1893F975-EAB4-437C-804C-D5FB588E4954}">
      <dgm:prSet/>
      <dgm:spPr>
        <a:ln w="76200"/>
      </dgm:spPr>
      <dgm:t>
        <a:bodyPr/>
        <a:lstStyle/>
        <a:p>
          <a:endParaRPr lang="en-GB"/>
        </a:p>
      </dgm:t>
    </dgm:pt>
    <dgm:pt modelId="{6F0FB104-5901-4F98-8225-61C87EA208A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Investigate all reports of violence, they are NOT ‘occupational hazards’</a:t>
          </a:r>
        </a:p>
      </dgm:t>
    </dgm:pt>
    <dgm:pt modelId="{F7FB35D1-BC8A-479E-BA04-39F2C5CFA0FB}" type="parTrans" cxnId="{2C45F26D-C497-4F34-81AD-8368E2D63F1D}">
      <dgm:prSet/>
      <dgm:spPr/>
      <dgm:t>
        <a:bodyPr/>
        <a:lstStyle/>
        <a:p>
          <a:endParaRPr lang="en-GB"/>
        </a:p>
      </dgm:t>
    </dgm:pt>
    <dgm:pt modelId="{52033F9A-D512-47BA-A967-AC94D80177AD}" type="sibTrans" cxnId="{2C45F26D-C497-4F34-81AD-8368E2D63F1D}">
      <dgm:prSet/>
      <dgm:spPr/>
      <dgm:t>
        <a:bodyPr/>
        <a:lstStyle/>
        <a:p>
          <a:endParaRPr lang="en-GB"/>
        </a:p>
      </dgm:t>
    </dgm:pt>
    <dgm:pt modelId="{C292BB2C-2B30-47B9-9A17-014FD2DEE890}" type="pres">
      <dgm:prSet presAssocID="{6B6665B5-D9E9-4048-81C0-08AAA4CF3388}" presName="Name0" presStyleCnt="0">
        <dgm:presLayoutVars>
          <dgm:dir/>
          <dgm:resizeHandles val="exact"/>
        </dgm:presLayoutVars>
      </dgm:prSet>
      <dgm:spPr/>
    </dgm:pt>
    <dgm:pt modelId="{CC640981-CB43-4B6D-9632-7C91B798FE25}" type="pres">
      <dgm:prSet presAssocID="{CF903B35-EC9D-42D4-8E34-3FCE21F71661}" presName="node" presStyleLbl="node1" presStyleIdx="0" presStyleCnt="6">
        <dgm:presLayoutVars>
          <dgm:bulletEnabled val="1"/>
        </dgm:presLayoutVars>
      </dgm:prSet>
      <dgm:spPr/>
    </dgm:pt>
    <dgm:pt modelId="{D5740805-3FE8-41CF-9F54-B55F7CB601C7}" type="pres">
      <dgm:prSet presAssocID="{DBF330F9-6DC9-462D-B6F3-554036042010}" presName="sibTrans" presStyleLbl="sibTrans1D1" presStyleIdx="0" presStyleCnt="5"/>
      <dgm:spPr/>
    </dgm:pt>
    <dgm:pt modelId="{1F09787B-EA99-48FF-9D20-7511FF174519}" type="pres">
      <dgm:prSet presAssocID="{DBF330F9-6DC9-462D-B6F3-554036042010}" presName="connectorText" presStyleLbl="sibTrans1D1" presStyleIdx="0" presStyleCnt="5"/>
      <dgm:spPr/>
    </dgm:pt>
    <dgm:pt modelId="{BBE73F30-A881-46BF-8D0E-81DDD0F0715B}" type="pres">
      <dgm:prSet presAssocID="{A34C3904-0AC7-493D-9AD8-4F91CAFF36B3}" presName="node" presStyleLbl="node1" presStyleIdx="1" presStyleCnt="6">
        <dgm:presLayoutVars>
          <dgm:bulletEnabled val="1"/>
        </dgm:presLayoutVars>
      </dgm:prSet>
      <dgm:spPr/>
    </dgm:pt>
    <dgm:pt modelId="{215A58B1-C032-4D66-8884-C47D6FB2C617}" type="pres">
      <dgm:prSet presAssocID="{A39663BF-EF4B-4662-901A-494AB357DDE5}" presName="sibTrans" presStyleLbl="sibTrans1D1" presStyleIdx="1" presStyleCnt="5"/>
      <dgm:spPr/>
    </dgm:pt>
    <dgm:pt modelId="{86E60C82-C2C9-4BD6-95B5-3EB91680E768}" type="pres">
      <dgm:prSet presAssocID="{A39663BF-EF4B-4662-901A-494AB357DDE5}" presName="connectorText" presStyleLbl="sibTrans1D1" presStyleIdx="1" presStyleCnt="5"/>
      <dgm:spPr/>
    </dgm:pt>
    <dgm:pt modelId="{C959C3C9-044A-44DD-A866-992B92B9D109}" type="pres">
      <dgm:prSet presAssocID="{19C362B0-CFA4-48BC-BFC4-570D10ABF859}" presName="node" presStyleLbl="node1" presStyleIdx="2" presStyleCnt="6">
        <dgm:presLayoutVars>
          <dgm:bulletEnabled val="1"/>
        </dgm:presLayoutVars>
      </dgm:prSet>
      <dgm:spPr/>
    </dgm:pt>
    <dgm:pt modelId="{E073B5DC-6BFA-4F70-95F4-A5086CF2B564}" type="pres">
      <dgm:prSet presAssocID="{279953ED-7CA6-4BD8-8717-D9C1119834CF}" presName="sibTrans" presStyleLbl="sibTrans1D1" presStyleIdx="2" presStyleCnt="5"/>
      <dgm:spPr/>
    </dgm:pt>
    <dgm:pt modelId="{91B70B5A-6669-4070-90B1-C03A5E58A641}" type="pres">
      <dgm:prSet presAssocID="{279953ED-7CA6-4BD8-8717-D9C1119834CF}" presName="connectorText" presStyleLbl="sibTrans1D1" presStyleIdx="2" presStyleCnt="5"/>
      <dgm:spPr/>
    </dgm:pt>
    <dgm:pt modelId="{D0AE89E1-5189-4D32-9D0D-480396016CB1}" type="pres">
      <dgm:prSet presAssocID="{CD347CD3-3F13-4A5C-B992-B7A85F0557BA}" presName="node" presStyleLbl="node1" presStyleIdx="3" presStyleCnt="6">
        <dgm:presLayoutVars>
          <dgm:bulletEnabled val="1"/>
        </dgm:presLayoutVars>
      </dgm:prSet>
      <dgm:spPr/>
    </dgm:pt>
    <dgm:pt modelId="{2CCF880F-943F-4435-9D07-C0F7AAD38BF2}" type="pres">
      <dgm:prSet presAssocID="{6C489563-1697-40CE-A7C3-3AA0F44F12FD}" presName="sibTrans" presStyleLbl="sibTrans1D1" presStyleIdx="3" presStyleCnt="5"/>
      <dgm:spPr/>
    </dgm:pt>
    <dgm:pt modelId="{0C896724-2015-4CF9-A089-6B527F8F4A7F}" type="pres">
      <dgm:prSet presAssocID="{6C489563-1697-40CE-A7C3-3AA0F44F12FD}" presName="connectorText" presStyleLbl="sibTrans1D1" presStyleIdx="3" presStyleCnt="5"/>
      <dgm:spPr/>
    </dgm:pt>
    <dgm:pt modelId="{3A44721D-D4B7-44F2-980F-39C45DE70C49}" type="pres">
      <dgm:prSet presAssocID="{3EC0CF68-C214-42B7-A2EA-B8E2E75948D8}" presName="node" presStyleLbl="node1" presStyleIdx="4" presStyleCnt="6">
        <dgm:presLayoutVars>
          <dgm:bulletEnabled val="1"/>
        </dgm:presLayoutVars>
      </dgm:prSet>
      <dgm:spPr/>
    </dgm:pt>
    <dgm:pt modelId="{4B9A7864-BC16-40A1-9082-C8CC08CFCCA5}" type="pres">
      <dgm:prSet presAssocID="{BA7486CB-4AAC-4C5B-BD3F-E1EF6C2865DC}" presName="sibTrans" presStyleLbl="sibTrans1D1" presStyleIdx="4" presStyleCnt="5"/>
      <dgm:spPr/>
    </dgm:pt>
    <dgm:pt modelId="{4728305B-1246-4513-B6E5-BC549E07EEB0}" type="pres">
      <dgm:prSet presAssocID="{BA7486CB-4AAC-4C5B-BD3F-E1EF6C2865DC}" presName="connectorText" presStyleLbl="sibTrans1D1" presStyleIdx="4" presStyleCnt="5"/>
      <dgm:spPr/>
    </dgm:pt>
    <dgm:pt modelId="{1A426C0E-7C93-4CB1-B915-2EF0DB4B5D46}" type="pres">
      <dgm:prSet presAssocID="{6F0FB104-5901-4F98-8225-61C87EA208AC}" presName="node" presStyleLbl="node1" presStyleIdx="5" presStyleCnt="6">
        <dgm:presLayoutVars>
          <dgm:bulletEnabled val="1"/>
        </dgm:presLayoutVars>
      </dgm:prSet>
      <dgm:spPr/>
    </dgm:pt>
  </dgm:ptLst>
  <dgm:cxnLst>
    <dgm:cxn modelId="{2C901801-8462-4E40-A5F8-EB6623359EA4}" type="presOf" srcId="{6C489563-1697-40CE-A7C3-3AA0F44F12FD}" destId="{2CCF880F-943F-4435-9D07-C0F7AAD38BF2}" srcOrd="0" destOrd="0" presId="urn:microsoft.com/office/officeart/2005/8/layout/bProcess3"/>
    <dgm:cxn modelId="{DBC63209-0C18-496D-9415-BBA94A821C89}" type="presOf" srcId="{CD347CD3-3F13-4A5C-B992-B7A85F0557BA}" destId="{D0AE89E1-5189-4D32-9D0D-480396016CB1}" srcOrd="0" destOrd="0" presId="urn:microsoft.com/office/officeart/2005/8/layout/bProcess3"/>
    <dgm:cxn modelId="{E84F121D-A998-41E1-8E46-FE436C389D1D}" type="presOf" srcId="{DBF330F9-6DC9-462D-B6F3-554036042010}" destId="{1F09787B-EA99-48FF-9D20-7511FF174519}" srcOrd="1" destOrd="0" presId="urn:microsoft.com/office/officeart/2005/8/layout/bProcess3"/>
    <dgm:cxn modelId="{F39D7B63-ABEB-492C-8870-36B6016B0880}" type="presOf" srcId="{3EC0CF68-C214-42B7-A2EA-B8E2E75948D8}" destId="{3A44721D-D4B7-44F2-980F-39C45DE70C49}" srcOrd="0" destOrd="0" presId="urn:microsoft.com/office/officeart/2005/8/layout/bProcess3"/>
    <dgm:cxn modelId="{A4ED484A-9A0C-43B1-BB65-9D7B63E03DD0}" type="presOf" srcId="{CF903B35-EC9D-42D4-8E34-3FCE21F71661}" destId="{CC640981-CB43-4B6D-9632-7C91B798FE25}" srcOrd="0" destOrd="0" presId="urn:microsoft.com/office/officeart/2005/8/layout/bProcess3"/>
    <dgm:cxn modelId="{5AC7E96C-B3B8-4615-B376-905377EB431A}" type="presOf" srcId="{DBF330F9-6DC9-462D-B6F3-554036042010}" destId="{D5740805-3FE8-41CF-9F54-B55F7CB601C7}" srcOrd="0" destOrd="0" presId="urn:microsoft.com/office/officeart/2005/8/layout/bProcess3"/>
    <dgm:cxn modelId="{2C45F26D-C497-4F34-81AD-8368E2D63F1D}" srcId="{6B6665B5-D9E9-4048-81C0-08AAA4CF3388}" destId="{6F0FB104-5901-4F98-8225-61C87EA208AC}" srcOrd="5" destOrd="0" parTransId="{F7FB35D1-BC8A-479E-BA04-39F2C5CFA0FB}" sibTransId="{52033F9A-D512-47BA-A967-AC94D80177AD}"/>
    <dgm:cxn modelId="{11E63653-E354-486E-A1F8-8FB871A408B0}" type="presOf" srcId="{6B6665B5-D9E9-4048-81C0-08AAA4CF3388}" destId="{C292BB2C-2B30-47B9-9A17-014FD2DEE890}" srcOrd="0" destOrd="0" presId="urn:microsoft.com/office/officeart/2005/8/layout/bProcess3"/>
    <dgm:cxn modelId="{1893F975-EAB4-437C-804C-D5FB588E4954}" srcId="{6B6665B5-D9E9-4048-81C0-08AAA4CF3388}" destId="{3EC0CF68-C214-42B7-A2EA-B8E2E75948D8}" srcOrd="4" destOrd="0" parTransId="{46278ED0-FAEC-4D81-8BA7-039D1FE50BB7}" sibTransId="{BA7486CB-4AAC-4C5B-BD3F-E1EF6C2865DC}"/>
    <dgm:cxn modelId="{0A883795-2198-4909-BEBC-CAC526A45541}" type="presOf" srcId="{BA7486CB-4AAC-4C5B-BD3F-E1EF6C2865DC}" destId="{4B9A7864-BC16-40A1-9082-C8CC08CFCCA5}" srcOrd="0" destOrd="0" presId="urn:microsoft.com/office/officeart/2005/8/layout/bProcess3"/>
    <dgm:cxn modelId="{6E2EA49F-A89E-45A3-B7E6-12E7701B4B34}" srcId="{6B6665B5-D9E9-4048-81C0-08AAA4CF3388}" destId="{19C362B0-CFA4-48BC-BFC4-570D10ABF859}" srcOrd="2" destOrd="0" parTransId="{EB97A18F-EC85-46D9-AA45-CC6AFD33C57C}" sibTransId="{279953ED-7CA6-4BD8-8717-D9C1119834CF}"/>
    <dgm:cxn modelId="{43C71DA6-5332-4294-BB48-EC1B8A57020D}" srcId="{6B6665B5-D9E9-4048-81C0-08AAA4CF3388}" destId="{CF903B35-EC9D-42D4-8E34-3FCE21F71661}" srcOrd="0" destOrd="0" parTransId="{9C75CFF7-D17D-4F28-B342-4366AFCF8739}" sibTransId="{DBF330F9-6DC9-462D-B6F3-554036042010}"/>
    <dgm:cxn modelId="{0361B8A8-AC6D-4B77-9A4F-A9D3C199ED87}" type="presOf" srcId="{279953ED-7CA6-4BD8-8717-D9C1119834CF}" destId="{91B70B5A-6669-4070-90B1-C03A5E58A641}" srcOrd="1" destOrd="0" presId="urn:microsoft.com/office/officeart/2005/8/layout/bProcess3"/>
    <dgm:cxn modelId="{FE591AC4-07A6-4228-9887-EA2BD44EF0F3}" type="presOf" srcId="{6C489563-1697-40CE-A7C3-3AA0F44F12FD}" destId="{0C896724-2015-4CF9-A089-6B527F8F4A7F}" srcOrd="1" destOrd="0" presId="urn:microsoft.com/office/officeart/2005/8/layout/bProcess3"/>
    <dgm:cxn modelId="{0D58CEC5-1588-4985-854D-A72FB8FAB6CF}" srcId="{6B6665B5-D9E9-4048-81C0-08AAA4CF3388}" destId="{A34C3904-0AC7-493D-9AD8-4F91CAFF36B3}" srcOrd="1" destOrd="0" parTransId="{4D456906-DCD4-46A5-8FD6-F0ABF23AA5FD}" sibTransId="{A39663BF-EF4B-4662-901A-494AB357DDE5}"/>
    <dgm:cxn modelId="{AC7C4AC9-B23C-435D-BC67-F7C06D725BCA}" type="presOf" srcId="{A39663BF-EF4B-4662-901A-494AB357DDE5}" destId="{215A58B1-C032-4D66-8884-C47D6FB2C617}" srcOrd="0" destOrd="0" presId="urn:microsoft.com/office/officeart/2005/8/layout/bProcess3"/>
    <dgm:cxn modelId="{2CA5AACE-6C68-4963-9CA8-588F403073E0}" type="presOf" srcId="{279953ED-7CA6-4BD8-8717-D9C1119834CF}" destId="{E073B5DC-6BFA-4F70-95F4-A5086CF2B564}" srcOrd="0" destOrd="0" presId="urn:microsoft.com/office/officeart/2005/8/layout/bProcess3"/>
    <dgm:cxn modelId="{2C9CEED3-9EBC-4450-9BB7-1CABEED0BA55}" type="presOf" srcId="{A34C3904-0AC7-493D-9AD8-4F91CAFF36B3}" destId="{BBE73F30-A881-46BF-8D0E-81DDD0F0715B}" srcOrd="0" destOrd="0" presId="urn:microsoft.com/office/officeart/2005/8/layout/bProcess3"/>
    <dgm:cxn modelId="{403E85D4-E7C0-47D9-801F-6BE34601E1E8}" type="presOf" srcId="{19C362B0-CFA4-48BC-BFC4-570D10ABF859}" destId="{C959C3C9-044A-44DD-A866-992B92B9D109}" srcOrd="0" destOrd="0" presId="urn:microsoft.com/office/officeart/2005/8/layout/bProcess3"/>
    <dgm:cxn modelId="{A2FF98D6-2EDF-49E0-80FC-79024CAEB9A2}" type="presOf" srcId="{A39663BF-EF4B-4662-901A-494AB357DDE5}" destId="{86E60C82-C2C9-4BD6-95B5-3EB91680E768}" srcOrd="1" destOrd="0" presId="urn:microsoft.com/office/officeart/2005/8/layout/bProcess3"/>
    <dgm:cxn modelId="{592D14EC-95BA-4834-BD54-D3B3ECC09F02}" type="presOf" srcId="{BA7486CB-4AAC-4C5B-BD3F-E1EF6C2865DC}" destId="{4728305B-1246-4513-B6E5-BC549E07EEB0}" srcOrd="1" destOrd="0" presId="urn:microsoft.com/office/officeart/2005/8/layout/bProcess3"/>
    <dgm:cxn modelId="{14C058F3-67A8-4AFF-BB85-B54B344BBB1C}" srcId="{6B6665B5-D9E9-4048-81C0-08AAA4CF3388}" destId="{CD347CD3-3F13-4A5C-B992-B7A85F0557BA}" srcOrd="3" destOrd="0" parTransId="{8FF19BF7-E59D-43E7-960F-626C1BDB2ABF}" sibTransId="{6C489563-1697-40CE-A7C3-3AA0F44F12FD}"/>
    <dgm:cxn modelId="{D33F00F8-BA13-4BCF-B5F4-6CF7F69F5736}" type="presOf" srcId="{6F0FB104-5901-4F98-8225-61C87EA208AC}" destId="{1A426C0E-7C93-4CB1-B915-2EF0DB4B5D46}" srcOrd="0" destOrd="0" presId="urn:microsoft.com/office/officeart/2005/8/layout/bProcess3"/>
    <dgm:cxn modelId="{7B4BE608-E63A-4EA4-89B6-3625D8B0CA9A}" type="presParOf" srcId="{C292BB2C-2B30-47B9-9A17-014FD2DEE890}" destId="{CC640981-CB43-4B6D-9632-7C91B798FE25}" srcOrd="0" destOrd="0" presId="urn:microsoft.com/office/officeart/2005/8/layout/bProcess3"/>
    <dgm:cxn modelId="{88D51E51-3DD4-4F5E-BE44-56808C0C12C2}" type="presParOf" srcId="{C292BB2C-2B30-47B9-9A17-014FD2DEE890}" destId="{D5740805-3FE8-41CF-9F54-B55F7CB601C7}" srcOrd="1" destOrd="0" presId="urn:microsoft.com/office/officeart/2005/8/layout/bProcess3"/>
    <dgm:cxn modelId="{565B557B-E73E-4E1C-81DE-1CA6EB953EBC}" type="presParOf" srcId="{D5740805-3FE8-41CF-9F54-B55F7CB601C7}" destId="{1F09787B-EA99-48FF-9D20-7511FF174519}" srcOrd="0" destOrd="0" presId="urn:microsoft.com/office/officeart/2005/8/layout/bProcess3"/>
    <dgm:cxn modelId="{FFB617B9-7B18-4B3D-BD48-FB9FAE004FFE}" type="presParOf" srcId="{C292BB2C-2B30-47B9-9A17-014FD2DEE890}" destId="{BBE73F30-A881-46BF-8D0E-81DDD0F0715B}" srcOrd="2" destOrd="0" presId="urn:microsoft.com/office/officeart/2005/8/layout/bProcess3"/>
    <dgm:cxn modelId="{6D3CBD9B-3F0E-4582-8609-534DF7A26477}" type="presParOf" srcId="{C292BB2C-2B30-47B9-9A17-014FD2DEE890}" destId="{215A58B1-C032-4D66-8884-C47D6FB2C617}" srcOrd="3" destOrd="0" presId="urn:microsoft.com/office/officeart/2005/8/layout/bProcess3"/>
    <dgm:cxn modelId="{A1E37BFD-B70A-468A-BDCD-479E44FAF0A1}" type="presParOf" srcId="{215A58B1-C032-4D66-8884-C47D6FB2C617}" destId="{86E60C82-C2C9-4BD6-95B5-3EB91680E768}" srcOrd="0" destOrd="0" presId="urn:microsoft.com/office/officeart/2005/8/layout/bProcess3"/>
    <dgm:cxn modelId="{9DFC8126-1C23-4103-ADA9-1237CE708A34}" type="presParOf" srcId="{C292BB2C-2B30-47B9-9A17-014FD2DEE890}" destId="{C959C3C9-044A-44DD-A866-992B92B9D109}" srcOrd="4" destOrd="0" presId="urn:microsoft.com/office/officeart/2005/8/layout/bProcess3"/>
    <dgm:cxn modelId="{B58FB2C5-4462-4DC3-9EC0-DC50C84396CC}" type="presParOf" srcId="{C292BB2C-2B30-47B9-9A17-014FD2DEE890}" destId="{E073B5DC-6BFA-4F70-95F4-A5086CF2B564}" srcOrd="5" destOrd="0" presId="urn:microsoft.com/office/officeart/2005/8/layout/bProcess3"/>
    <dgm:cxn modelId="{D33CF874-3EFF-4115-A5DA-49705261C7B3}" type="presParOf" srcId="{E073B5DC-6BFA-4F70-95F4-A5086CF2B564}" destId="{91B70B5A-6669-4070-90B1-C03A5E58A641}" srcOrd="0" destOrd="0" presId="urn:microsoft.com/office/officeart/2005/8/layout/bProcess3"/>
    <dgm:cxn modelId="{0D63C27B-7908-47E0-9325-B105838BE887}" type="presParOf" srcId="{C292BB2C-2B30-47B9-9A17-014FD2DEE890}" destId="{D0AE89E1-5189-4D32-9D0D-480396016CB1}" srcOrd="6" destOrd="0" presId="urn:microsoft.com/office/officeart/2005/8/layout/bProcess3"/>
    <dgm:cxn modelId="{C0F4F8D9-6256-4202-8D1F-AA423A47847C}" type="presParOf" srcId="{C292BB2C-2B30-47B9-9A17-014FD2DEE890}" destId="{2CCF880F-943F-4435-9D07-C0F7AAD38BF2}" srcOrd="7" destOrd="0" presId="urn:microsoft.com/office/officeart/2005/8/layout/bProcess3"/>
    <dgm:cxn modelId="{01F0BB20-56A1-4E5D-AB05-B2E172AA2631}" type="presParOf" srcId="{2CCF880F-943F-4435-9D07-C0F7AAD38BF2}" destId="{0C896724-2015-4CF9-A089-6B527F8F4A7F}" srcOrd="0" destOrd="0" presId="urn:microsoft.com/office/officeart/2005/8/layout/bProcess3"/>
    <dgm:cxn modelId="{2361A458-99A8-45B8-BEB1-0AE359D3C1E2}" type="presParOf" srcId="{C292BB2C-2B30-47B9-9A17-014FD2DEE890}" destId="{3A44721D-D4B7-44F2-980F-39C45DE70C49}" srcOrd="8" destOrd="0" presId="urn:microsoft.com/office/officeart/2005/8/layout/bProcess3"/>
    <dgm:cxn modelId="{6E658760-E1DA-436F-80B3-F527F86A25D9}" type="presParOf" srcId="{C292BB2C-2B30-47B9-9A17-014FD2DEE890}" destId="{4B9A7864-BC16-40A1-9082-C8CC08CFCCA5}" srcOrd="9" destOrd="0" presId="urn:microsoft.com/office/officeart/2005/8/layout/bProcess3"/>
    <dgm:cxn modelId="{88BA725F-30EF-4128-99E7-314C70F2448A}" type="presParOf" srcId="{4B9A7864-BC16-40A1-9082-C8CC08CFCCA5}" destId="{4728305B-1246-4513-B6E5-BC549E07EEB0}" srcOrd="0" destOrd="0" presId="urn:microsoft.com/office/officeart/2005/8/layout/bProcess3"/>
    <dgm:cxn modelId="{0B121DD4-3155-44F7-9EA9-7580D9718048}" type="presParOf" srcId="{C292BB2C-2B30-47B9-9A17-014FD2DEE890}" destId="{1A426C0E-7C93-4CB1-B915-2EF0DB4B5D46}"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6665B5-D9E9-4048-81C0-08AAA4CF338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F903B35-EC9D-42D4-8E34-3FCE21F7166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Treat all cases on their own merit, give consideration to their particular needs</a:t>
          </a:r>
        </a:p>
      </dgm:t>
    </dgm:pt>
    <dgm:pt modelId="{9C75CFF7-D17D-4F28-B342-4366AFCF8739}" type="parTrans" cxnId="{43C71DA6-5332-4294-BB48-EC1B8A57020D}">
      <dgm:prSet/>
      <dgm:spPr/>
      <dgm:t>
        <a:bodyPr/>
        <a:lstStyle/>
        <a:p>
          <a:endParaRPr lang="en-GB"/>
        </a:p>
      </dgm:t>
    </dgm:pt>
    <dgm:pt modelId="{DBF330F9-6DC9-462D-B6F3-554036042010}" type="sibTrans" cxnId="{43C71DA6-5332-4294-BB48-EC1B8A57020D}">
      <dgm:prSet/>
      <dgm:spPr>
        <a:ln w="76200">
          <a:solidFill>
            <a:srgbClr val="002060"/>
          </a:solidFill>
        </a:ln>
      </dgm:spPr>
      <dgm:t>
        <a:bodyPr/>
        <a:lstStyle/>
        <a:p>
          <a:endParaRPr lang="en-GB"/>
        </a:p>
      </dgm:t>
    </dgm:pt>
    <dgm:pt modelId="{A34C3904-0AC7-493D-9AD8-4F91CAFF36B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Many</a:t>
          </a:r>
          <a:r>
            <a:rPr lang="en-GB" sz="2400" baseline="0" dirty="0">
              <a:solidFill>
                <a:schemeClr val="tx1"/>
              </a:solidFill>
            </a:rPr>
            <a:t> migrants fear reporting crimes due to their immigration status leaving them vulnerable</a:t>
          </a:r>
          <a:endParaRPr lang="en-GB" sz="2400" dirty="0">
            <a:solidFill>
              <a:schemeClr val="tx1"/>
            </a:solidFill>
          </a:endParaRPr>
        </a:p>
      </dgm:t>
    </dgm:pt>
    <dgm:pt modelId="{4D456906-DCD4-46A5-8FD6-F0ABF23AA5FD}" type="parTrans" cxnId="{0D58CEC5-1588-4985-854D-A72FB8FAB6CF}">
      <dgm:prSet/>
      <dgm:spPr/>
      <dgm:t>
        <a:bodyPr/>
        <a:lstStyle/>
        <a:p>
          <a:endParaRPr lang="en-GB"/>
        </a:p>
      </dgm:t>
    </dgm:pt>
    <dgm:pt modelId="{A39663BF-EF4B-4662-901A-494AB357DDE5}" type="sibTrans" cxnId="{0D58CEC5-1588-4985-854D-A72FB8FAB6CF}">
      <dgm:prSet/>
      <dgm:spPr>
        <a:ln w="76200">
          <a:solidFill>
            <a:srgbClr val="002060"/>
          </a:solidFill>
        </a:ln>
      </dgm:spPr>
      <dgm:t>
        <a:bodyPr/>
        <a:lstStyle/>
        <a:p>
          <a:endParaRPr lang="en-GB"/>
        </a:p>
      </dgm:t>
    </dgm:pt>
    <dgm:pt modelId="{19C362B0-CFA4-48BC-BFC4-570D10ABF859}">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Possible</a:t>
          </a:r>
          <a:r>
            <a:rPr lang="en-GB" sz="2400" dirty="0">
              <a:solidFill>
                <a:schemeClr val="tx1"/>
              </a:solidFill>
            </a:rPr>
            <a:t> sign of Trafficking</a:t>
          </a:r>
        </a:p>
      </dgm:t>
    </dgm:pt>
    <dgm:pt modelId="{EB97A18F-EC85-46D9-AA45-CC6AFD33C57C}" type="parTrans" cxnId="{6E2EA49F-A89E-45A3-B7E6-12E7701B4B34}">
      <dgm:prSet/>
      <dgm:spPr/>
      <dgm:t>
        <a:bodyPr/>
        <a:lstStyle/>
        <a:p>
          <a:endParaRPr lang="en-GB"/>
        </a:p>
      </dgm:t>
    </dgm:pt>
    <dgm:pt modelId="{279953ED-7CA6-4BD8-8717-D9C1119834CF}" type="sibTrans" cxnId="{6E2EA49F-A89E-45A3-B7E6-12E7701B4B34}">
      <dgm:prSet/>
      <dgm:spPr>
        <a:solidFill>
          <a:srgbClr val="002060"/>
        </a:solidFill>
        <a:ln w="76200">
          <a:solidFill>
            <a:srgbClr val="002060"/>
          </a:solidFill>
        </a:ln>
      </dgm:spPr>
      <dgm:t>
        <a:bodyPr/>
        <a:lstStyle/>
        <a:p>
          <a:endParaRPr lang="en-GB"/>
        </a:p>
      </dgm:t>
    </dgm:pt>
    <dgm:pt modelId="{CD347CD3-3F13-4A5C-B992-B7A85F0557B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Work</a:t>
          </a:r>
          <a:r>
            <a:rPr lang="en-GB" sz="2400" baseline="0" dirty="0">
              <a:solidFill>
                <a:schemeClr val="tx1"/>
              </a:solidFill>
            </a:rPr>
            <a:t> closely with support agencies</a:t>
          </a:r>
          <a:endParaRPr lang="en-GB" sz="2400" dirty="0">
            <a:solidFill>
              <a:schemeClr val="tx1"/>
            </a:solidFill>
          </a:endParaRPr>
        </a:p>
      </dgm:t>
    </dgm:pt>
    <dgm:pt modelId="{8FF19BF7-E59D-43E7-960F-626C1BDB2ABF}" type="parTrans" cxnId="{14C058F3-67A8-4AFF-BB85-B54B344BBB1C}">
      <dgm:prSet/>
      <dgm:spPr/>
      <dgm:t>
        <a:bodyPr/>
        <a:lstStyle/>
        <a:p>
          <a:endParaRPr lang="en-GB"/>
        </a:p>
      </dgm:t>
    </dgm:pt>
    <dgm:pt modelId="{6C489563-1697-40CE-A7C3-3AA0F44F12FD}" type="sibTrans" cxnId="{14C058F3-67A8-4AFF-BB85-B54B344BBB1C}">
      <dgm:prSet/>
      <dgm:spPr>
        <a:ln w="76200">
          <a:solidFill>
            <a:srgbClr val="002060"/>
          </a:solidFill>
        </a:ln>
      </dgm:spPr>
      <dgm:t>
        <a:bodyPr/>
        <a:lstStyle/>
        <a:p>
          <a:endParaRPr lang="en-GB"/>
        </a:p>
      </dgm:t>
    </dgm:pt>
    <dgm:pt modelId="{3EC0CF68-C214-42B7-A2EA-B8E2E75948D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Use</a:t>
          </a:r>
          <a:r>
            <a:rPr lang="en-GB" sz="2400" baseline="0" dirty="0">
              <a:solidFill>
                <a:schemeClr val="tx1"/>
              </a:solidFill>
            </a:rPr>
            <a:t> Language Line to assist with communication</a:t>
          </a:r>
          <a:endParaRPr lang="en-GB" sz="2400" dirty="0">
            <a:solidFill>
              <a:schemeClr val="tx1"/>
            </a:solidFill>
          </a:endParaRPr>
        </a:p>
      </dgm:t>
    </dgm:pt>
    <dgm:pt modelId="{46278ED0-FAEC-4D81-8BA7-039D1FE50BB7}" type="parTrans" cxnId="{1893F975-EAB4-437C-804C-D5FB588E4954}">
      <dgm:prSet/>
      <dgm:spPr/>
      <dgm:t>
        <a:bodyPr/>
        <a:lstStyle/>
        <a:p>
          <a:endParaRPr lang="en-GB"/>
        </a:p>
      </dgm:t>
    </dgm:pt>
    <dgm:pt modelId="{BA7486CB-4AAC-4C5B-BD3F-E1EF6C2865DC}" type="sibTrans" cxnId="{1893F975-EAB4-437C-804C-D5FB588E4954}">
      <dgm:prSet/>
      <dgm:spPr>
        <a:ln w="76200">
          <a:solidFill>
            <a:srgbClr val="002060"/>
          </a:solidFill>
        </a:ln>
      </dgm:spPr>
      <dgm:t>
        <a:bodyPr/>
        <a:lstStyle/>
        <a:p>
          <a:endParaRPr lang="en-GB"/>
        </a:p>
      </dgm:t>
    </dgm:pt>
    <dgm:pt modelId="{6F0FB104-5901-4F98-8225-61C87EA208A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Engage</a:t>
          </a:r>
          <a:r>
            <a:rPr lang="en-GB" sz="2400" baseline="0" dirty="0">
              <a:solidFill>
                <a:schemeClr val="tx1"/>
              </a:solidFill>
            </a:rPr>
            <a:t> with the settled migrant community to build trust</a:t>
          </a:r>
          <a:endParaRPr lang="en-GB" sz="2400" dirty="0">
            <a:solidFill>
              <a:schemeClr val="tx1"/>
            </a:solidFill>
          </a:endParaRPr>
        </a:p>
      </dgm:t>
    </dgm:pt>
    <dgm:pt modelId="{F7FB35D1-BC8A-479E-BA04-39F2C5CFA0FB}" type="parTrans" cxnId="{2C45F26D-C497-4F34-81AD-8368E2D63F1D}">
      <dgm:prSet/>
      <dgm:spPr/>
      <dgm:t>
        <a:bodyPr/>
        <a:lstStyle/>
        <a:p>
          <a:endParaRPr lang="en-GB"/>
        </a:p>
      </dgm:t>
    </dgm:pt>
    <dgm:pt modelId="{52033F9A-D512-47BA-A967-AC94D80177AD}" type="sibTrans" cxnId="{2C45F26D-C497-4F34-81AD-8368E2D63F1D}">
      <dgm:prSet/>
      <dgm:spPr/>
      <dgm:t>
        <a:bodyPr/>
        <a:lstStyle/>
        <a:p>
          <a:endParaRPr lang="en-GB"/>
        </a:p>
      </dgm:t>
    </dgm:pt>
    <dgm:pt modelId="{C292BB2C-2B30-47B9-9A17-014FD2DEE890}" type="pres">
      <dgm:prSet presAssocID="{6B6665B5-D9E9-4048-81C0-08AAA4CF3388}" presName="Name0" presStyleCnt="0">
        <dgm:presLayoutVars>
          <dgm:dir/>
          <dgm:resizeHandles val="exact"/>
        </dgm:presLayoutVars>
      </dgm:prSet>
      <dgm:spPr/>
    </dgm:pt>
    <dgm:pt modelId="{CC640981-CB43-4B6D-9632-7C91B798FE25}" type="pres">
      <dgm:prSet presAssocID="{CF903B35-EC9D-42D4-8E34-3FCE21F71661}" presName="node" presStyleLbl="node1" presStyleIdx="0" presStyleCnt="6">
        <dgm:presLayoutVars>
          <dgm:bulletEnabled val="1"/>
        </dgm:presLayoutVars>
      </dgm:prSet>
      <dgm:spPr/>
    </dgm:pt>
    <dgm:pt modelId="{D5740805-3FE8-41CF-9F54-B55F7CB601C7}" type="pres">
      <dgm:prSet presAssocID="{DBF330F9-6DC9-462D-B6F3-554036042010}" presName="sibTrans" presStyleLbl="sibTrans1D1" presStyleIdx="0" presStyleCnt="5"/>
      <dgm:spPr/>
    </dgm:pt>
    <dgm:pt modelId="{1F09787B-EA99-48FF-9D20-7511FF174519}" type="pres">
      <dgm:prSet presAssocID="{DBF330F9-6DC9-462D-B6F3-554036042010}" presName="connectorText" presStyleLbl="sibTrans1D1" presStyleIdx="0" presStyleCnt="5"/>
      <dgm:spPr/>
    </dgm:pt>
    <dgm:pt modelId="{BBE73F30-A881-46BF-8D0E-81DDD0F0715B}" type="pres">
      <dgm:prSet presAssocID="{A34C3904-0AC7-493D-9AD8-4F91CAFF36B3}" presName="node" presStyleLbl="node1" presStyleIdx="1" presStyleCnt="6">
        <dgm:presLayoutVars>
          <dgm:bulletEnabled val="1"/>
        </dgm:presLayoutVars>
      </dgm:prSet>
      <dgm:spPr/>
    </dgm:pt>
    <dgm:pt modelId="{215A58B1-C032-4D66-8884-C47D6FB2C617}" type="pres">
      <dgm:prSet presAssocID="{A39663BF-EF4B-4662-901A-494AB357DDE5}" presName="sibTrans" presStyleLbl="sibTrans1D1" presStyleIdx="1" presStyleCnt="5"/>
      <dgm:spPr/>
    </dgm:pt>
    <dgm:pt modelId="{86E60C82-C2C9-4BD6-95B5-3EB91680E768}" type="pres">
      <dgm:prSet presAssocID="{A39663BF-EF4B-4662-901A-494AB357DDE5}" presName="connectorText" presStyleLbl="sibTrans1D1" presStyleIdx="1" presStyleCnt="5"/>
      <dgm:spPr/>
    </dgm:pt>
    <dgm:pt modelId="{C959C3C9-044A-44DD-A866-992B92B9D109}" type="pres">
      <dgm:prSet presAssocID="{19C362B0-CFA4-48BC-BFC4-570D10ABF859}" presName="node" presStyleLbl="node1" presStyleIdx="2" presStyleCnt="6">
        <dgm:presLayoutVars>
          <dgm:bulletEnabled val="1"/>
        </dgm:presLayoutVars>
      </dgm:prSet>
      <dgm:spPr/>
    </dgm:pt>
    <dgm:pt modelId="{E073B5DC-6BFA-4F70-95F4-A5086CF2B564}" type="pres">
      <dgm:prSet presAssocID="{279953ED-7CA6-4BD8-8717-D9C1119834CF}" presName="sibTrans" presStyleLbl="sibTrans1D1" presStyleIdx="2" presStyleCnt="5"/>
      <dgm:spPr/>
    </dgm:pt>
    <dgm:pt modelId="{91B70B5A-6669-4070-90B1-C03A5E58A641}" type="pres">
      <dgm:prSet presAssocID="{279953ED-7CA6-4BD8-8717-D9C1119834CF}" presName="connectorText" presStyleLbl="sibTrans1D1" presStyleIdx="2" presStyleCnt="5"/>
      <dgm:spPr/>
    </dgm:pt>
    <dgm:pt modelId="{D0AE89E1-5189-4D32-9D0D-480396016CB1}" type="pres">
      <dgm:prSet presAssocID="{CD347CD3-3F13-4A5C-B992-B7A85F0557BA}" presName="node" presStyleLbl="node1" presStyleIdx="3" presStyleCnt="6">
        <dgm:presLayoutVars>
          <dgm:bulletEnabled val="1"/>
        </dgm:presLayoutVars>
      </dgm:prSet>
      <dgm:spPr/>
    </dgm:pt>
    <dgm:pt modelId="{2CCF880F-943F-4435-9D07-C0F7AAD38BF2}" type="pres">
      <dgm:prSet presAssocID="{6C489563-1697-40CE-A7C3-3AA0F44F12FD}" presName="sibTrans" presStyleLbl="sibTrans1D1" presStyleIdx="3" presStyleCnt="5"/>
      <dgm:spPr/>
    </dgm:pt>
    <dgm:pt modelId="{0C896724-2015-4CF9-A089-6B527F8F4A7F}" type="pres">
      <dgm:prSet presAssocID="{6C489563-1697-40CE-A7C3-3AA0F44F12FD}" presName="connectorText" presStyleLbl="sibTrans1D1" presStyleIdx="3" presStyleCnt="5"/>
      <dgm:spPr/>
    </dgm:pt>
    <dgm:pt modelId="{3A44721D-D4B7-44F2-980F-39C45DE70C49}" type="pres">
      <dgm:prSet presAssocID="{3EC0CF68-C214-42B7-A2EA-B8E2E75948D8}" presName="node" presStyleLbl="node1" presStyleIdx="4" presStyleCnt="6">
        <dgm:presLayoutVars>
          <dgm:bulletEnabled val="1"/>
        </dgm:presLayoutVars>
      </dgm:prSet>
      <dgm:spPr/>
    </dgm:pt>
    <dgm:pt modelId="{4B9A7864-BC16-40A1-9082-C8CC08CFCCA5}" type="pres">
      <dgm:prSet presAssocID="{BA7486CB-4AAC-4C5B-BD3F-E1EF6C2865DC}" presName="sibTrans" presStyleLbl="sibTrans1D1" presStyleIdx="4" presStyleCnt="5"/>
      <dgm:spPr/>
    </dgm:pt>
    <dgm:pt modelId="{4728305B-1246-4513-B6E5-BC549E07EEB0}" type="pres">
      <dgm:prSet presAssocID="{BA7486CB-4AAC-4C5B-BD3F-E1EF6C2865DC}" presName="connectorText" presStyleLbl="sibTrans1D1" presStyleIdx="4" presStyleCnt="5"/>
      <dgm:spPr/>
    </dgm:pt>
    <dgm:pt modelId="{1A426C0E-7C93-4CB1-B915-2EF0DB4B5D46}" type="pres">
      <dgm:prSet presAssocID="{6F0FB104-5901-4F98-8225-61C87EA208AC}" presName="node" presStyleLbl="node1" presStyleIdx="5" presStyleCnt="6">
        <dgm:presLayoutVars>
          <dgm:bulletEnabled val="1"/>
        </dgm:presLayoutVars>
      </dgm:prSet>
      <dgm:spPr/>
    </dgm:pt>
  </dgm:ptLst>
  <dgm:cxnLst>
    <dgm:cxn modelId="{2C901801-8462-4E40-A5F8-EB6623359EA4}" type="presOf" srcId="{6C489563-1697-40CE-A7C3-3AA0F44F12FD}" destId="{2CCF880F-943F-4435-9D07-C0F7AAD38BF2}" srcOrd="0" destOrd="0" presId="urn:microsoft.com/office/officeart/2005/8/layout/bProcess3"/>
    <dgm:cxn modelId="{DBC63209-0C18-496D-9415-BBA94A821C89}" type="presOf" srcId="{CD347CD3-3F13-4A5C-B992-B7A85F0557BA}" destId="{D0AE89E1-5189-4D32-9D0D-480396016CB1}" srcOrd="0" destOrd="0" presId="urn:microsoft.com/office/officeart/2005/8/layout/bProcess3"/>
    <dgm:cxn modelId="{E84F121D-A998-41E1-8E46-FE436C389D1D}" type="presOf" srcId="{DBF330F9-6DC9-462D-B6F3-554036042010}" destId="{1F09787B-EA99-48FF-9D20-7511FF174519}" srcOrd="1" destOrd="0" presId="urn:microsoft.com/office/officeart/2005/8/layout/bProcess3"/>
    <dgm:cxn modelId="{F39D7B63-ABEB-492C-8870-36B6016B0880}" type="presOf" srcId="{3EC0CF68-C214-42B7-A2EA-B8E2E75948D8}" destId="{3A44721D-D4B7-44F2-980F-39C45DE70C49}" srcOrd="0" destOrd="0" presId="urn:microsoft.com/office/officeart/2005/8/layout/bProcess3"/>
    <dgm:cxn modelId="{A4ED484A-9A0C-43B1-BB65-9D7B63E03DD0}" type="presOf" srcId="{CF903B35-EC9D-42D4-8E34-3FCE21F71661}" destId="{CC640981-CB43-4B6D-9632-7C91B798FE25}" srcOrd="0" destOrd="0" presId="urn:microsoft.com/office/officeart/2005/8/layout/bProcess3"/>
    <dgm:cxn modelId="{5AC7E96C-B3B8-4615-B376-905377EB431A}" type="presOf" srcId="{DBF330F9-6DC9-462D-B6F3-554036042010}" destId="{D5740805-3FE8-41CF-9F54-B55F7CB601C7}" srcOrd="0" destOrd="0" presId="urn:microsoft.com/office/officeart/2005/8/layout/bProcess3"/>
    <dgm:cxn modelId="{2C45F26D-C497-4F34-81AD-8368E2D63F1D}" srcId="{6B6665B5-D9E9-4048-81C0-08AAA4CF3388}" destId="{6F0FB104-5901-4F98-8225-61C87EA208AC}" srcOrd="5" destOrd="0" parTransId="{F7FB35D1-BC8A-479E-BA04-39F2C5CFA0FB}" sibTransId="{52033F9A-D512-47BA-A967-AC94D80177AD}"/>
    <dgm:cxn modelId="{11E63653-E354-486E-A1F8-8FB871A408B0}" type="presOf" srcId="{6B6665B5-D9E9-4048-81C0-08AAA4CF3388}" destId="{C292BB2C-2B30-47B9-9A17-014FD2DEE890}" srcOrd="0" destOrd="0" presId="urn:microsoft.com/office/officeart/2005/8/layout/bProcess3"/>
    <dgm:cxn modelId="{1893F975-EAB4-437C-804C-D5FB588E4954}" srcId="{6B6665B5-D9E9-4048-81C0-08AAA4CF3388}" destId="{3EC0CF68-C214-42B7-A2EA-B8E2E75948D8}" srcOrd="4" destOrd="0" parTransId="{46278ED0-FAEC-4D81-8BA7-039D1FE50BB7}" sibTransId="{BA7486CB-4AAC-4C5B-BD3F-E1EF6C2865DC}"/>
    <dgm:cxn modelId="{0A883795-2198-4909-BEBC-CAC526A45541}" type="presOf" srcId="{BA7486CB-4AAC-4C5B-BD3F-E1EF6C2865DC}" destId="{4B9A7864-BC16-40A1-9082-C8CC08CFCCA5}" srcOrd="0" destOrd="0" presId="urn:microsoft.com/office/officeart/2005/8/layout/bProcess3"/>
    <dgm:cxn modelId="{6E2EA49F-A89E-45A3-B7E6-12E7701B4B34}" srcId="{6B6665B5-D9E9-4048-81C0-08AAA4CF3388}" destId="{19C362B0-CFA4-48BC-BFC4-570D10ABF859}" srcOrd="2" destOrd="0" parTransId="{EB97A18F-EC85-46D9-AA45-CC6AFD33C57C}" sibTransId="{279953ED-7CA6-4BD8-8717-D9C1119834CF}"/>
    <dgm:cxn modelId="{43C71DA6-5332-4294-BB48-EC1B8A57020D}" srcId="{6B6665B5-D9E9-4048-81C0-08AAA4CF3388}" destId="{CF903B35-EC9D-42D4-8E34-3FCE21F71661}" srcOrd="0" destOrd="0" parTransId="{9C75CFF7-D17D-4F28-B342-4366AFCF8739}" sibTransId="{DBF330F9-6DC9-462D-B6F3-554036042010}"/>
    <dgm:cxn modelId="{0361B8A8-AC6D-4B77-9A4F-A9D3C199ED87}" type="presOf" srcId="{279953ED-7CA6-4BD8-8717-D9C1119834CF}" destId="{91B70B5A-6669-4070-90B1-C03A5E58A641}" srcOrd="1" destOrd="0" presId="urn:microsoft.com/office/officeart/2005/8/layout/bProcess3"/>
    <dgm:cxn modelId="{FE591AC4-07A6-4228-9887-EA2BD44EF0F3}" type="presOf" srcId="{6C489563-1697-40CE-A7C3-3AA0F44F12FD}" destId="{0C896724-2015-4CF9-A089-6B527F8F4A7F}" srcOrd="1" destOrd="0" presId="urn:microsoft.com/office/officeart/2005/8/layout/bProcess3"/>
    <dgm:cxn modelId="{0D58CEC5-1588-4985-854D-A72FB8FAB6CF}" srcId="{6B6665B5-D9E9-4048-81C0-08AAA4CF3388}" destId="{A34C3904-0AC7-493D-9AD8-4F91CAFF36B3}" srcOrd="1" destOrd="0" parTransId="{4D456906-DCD4-46A5-8FD6-F0ABF23AA5FD}" sibTransId="{A39663BF-EF4B-4662-901A-494AB357DDE5}"/>
    <dgm:cxn modelId="{AC7C4AC9-B23C-435D-BC67-F7C06D725BCA}" type="presOf" srcId="{A39663BF-EF4B-4662-901A-494AB357DDE5}" destId="{215A58B1-C032-4D66-8884-C47D6FB2C617}" srcOrd="0" destOrd="0" presId="urn:microsoft.com/office/officeart/2005/8/layout/bProcess3"/>
    <dgm:cxn modelId="{2CA5AACE-6C68-4963-9CA8-588F403073E0}" type="presOf" srcId="{279953ED-7CA6-4BD8-8717-D9C1119834CF}" destId="{E073B5DC-6BFA-4F70-95F4-A5086CF2B564}" srcOrd="0" destOrd="0" presId="urn:microsoft.com/office/officeart/2005/8/layout/bProcess3"/>
    <dgm:cxn modelId="{2C9CEED3-9EBC-4450-9BB7-1CABEED0BA55}" type="presOf" srcId="{A34C3904-0AC7-493D-9AD8-4F91CAFF36B3}" destId="{BBE73F30-A881-46BF-8D0E-81DDD0F0715B}" srcOrd="0" destOrd="0" presId="urn:microsoft.com/office/officeart/2005/8/layout/bProcess3"/>
    <dgm:cxn modelId="{403E85D4-E7C0-47D9-801F-6BE34601E1E8}" type="presOf" srcId="{19C362B0-CFA4-48BC-BFC4-570D10ABF859}" destId="{C959C3C9-044A-44DD-A866-992B92B9D109}" srcOrd="0" destOrd="0" presId="urn:microsoft.com/office/officeart/2005/8/layout/bProcess3"/>
    <dgm:cxn modelId="{A2FF98D6-2EDF-49E0-80FC-79024CAEB9A2}" type="presOf" srcId="{A39663BF-EF4B-4662-901A-494AB357DDE5}" destId="{86E60C82-C2C9-4BD6-95B5-3EB91680E768}" srcOrd="1" destOrd="0" presId="urn:microsoft.com/office/officeart/2005/8/layout/bProcess3"/>
    <dgm:cxn modelId="{592D14EC-95BA-4834-BD54-D3B3ECC09F02}" type="presOf" srcId="{BA7486CB-4AAC-4C5B-BD3F-E1EF6C2865DC}" destId="{4728305B-1246-4513-B6E5-BC549E07EEB0}" srcOrd="1" destOrd="0" presId="urn:microsoft.com/office/officeart/2005/8/layout/bProcess3"/>
    <dgm:cxn modelId="{14C058F3-67A8-4AFF-BB85-B54B344BBB1C}" srcId="{6B6665B5-D9E9-4048-81C0-08AAA4CF3388}" destId="{CD347CD3-3F13-4A5C-B992-B7A85F0557BA}" srcOrd="3" destOrd="0" parTransId="{8FF19BF7-E59D-43E7-960F-626C1BDB2ABF}" sibTransId="{6C489563-1697-40CE-A7C3-3AA0F44F12FD}"/>
    <dgm:cxn modelId="{D33F00F8-BA13-4BCF-B5F4-6CF7F69F5736}" type="presOf" srcId="{6F0FB104-5901-4F98-8225-61C87EA208AC}" destId="{1A426C0E-7C93-4CB1-B915-2EF0DB4B5D46}" srcOrd="0" destOrd="0" presId="urn:microsoft.com/office/officeart/2005/8/layout/bProcess3"/>
    <dgm:cxn modelId="{7B4BE608-E63A-4EA4-89B6-3625D8B0CA9A}" type="presParOf" srcId="{C292BB2C-2B30-47B9-9A17-014FD2DEE890}" destId="{CC640981-CB43-4B6D-9632-7C91B798FE25}" srcOrd="0" destOrd="0" presId="urn:microsoft.com/office/officeart/2005/8/layout/bProcess3"/>
    <dgm:cxn modelId="{88D51E51-3DD4-4F5E-BE44-56808C0C12C2}" type="presParOf" srcId="{C292BB2C-2B30-47B9-9A17-014FD2DEE890}" destId="{D5740805-3FE8-41CF-9F54-B55F7CB601C7}" srcOrd="1" destOrd="0" presId="urn:microsoft.com/office/officeart/2005/8/layout/bProcess3"/>
    <dgm:cxn modelId="{565B557B-E73E-4E1C-81DE-1CA6EB953EBC}" type="presParOf" srcId="{D5740805-3FE8-41CF-9F54-B55F7CB601C7}" destId="{1F09787B-EA99-48FF-9D20-7511FF174519}" srcOrd="0" destOrd="0" presId="urn:microsoft.com/office/officeart/2005/8/layout/bProcess3"/>
    <dgm:cxn modelId="{FFB617B9-7B18-4B3D-BD48-FB9FAE004FFE}" type="presParOf" srcId="{C292BB2C-2B30-47B9-9A17-014FD2DEE890}" destId="{BBE73F30-A881-46BF-8D0E-81DDD0F0715B}" srcOrd="2" destOrd="0" presId="urn:microsoft.com/office/officeart/2005/8/layout/bProcess3"/>
    <dgm:cxn modelId="{6D3CBD9B-3F0E-4582-8609-534DF7A26477}" type="presParOf" srcId="{C292BB2C-2B30-47B9-9A17-014FD2DEE890}" destId="{215A58B1-C032-4D66-8884-C47D6FB2C617}" srcOrd="3" destOrd="0" presId="urn:microsoft.com/office/officeart/2005/8/layout/bProcess3"/>
    <dgm:cxn modelId="{A1E37BFD-B70A-468A-BDCD-479E44FAF0A1}" type="presParOf" srcId="{215A58B1-C032-4D66-8884-C47D6FB2C617}" destId="{86E60C82-C2C9-4BD6-95B5-3EB91680E768}" srcOrd="0" destOrd="0" presId="urn:microsoft.com/office/officeart/2005/8/layout/bProcess3"/>
    <dgm:cxn modelId="{9DFC8126-1C23-4103-ADA9-1237CE708A34}" type="presParOf" srcId="{C292BB2C-2B30-47B9-9A17-014FD2DEE890}" destId="{C959C3C9-044A-44DD-A866-992B92B9D109}" srcOrd="4" destOrd="0" presId="urn:microsoft.com/office/officeart/2005/8/layout/bProcess3"/>
    <dgm:cxn modelId="{B58FB2C5-4462-4DC3-9EC0-DC50C84396CC}" type="presParOf" srcId="{C292BB2C-2B30-47B9-9A17-014FD2DEE890}" destId="{E073B5DC-6BFA-4F70-95F4-A5086CF2B564}" srcOrd="5" destOrd="0" presId="urn:microsoft.com/office/officeart/2005/8/layout/bProcess3"/>
    <dgm:cxn modelId="{D33CF874-3EFF-4115-A5DA-49705261C7B3}" type="presParOf" srcId="{E073B5DC-6BFA-4F70-95F4-A5086CF2B564}" destId="{91B70B5A-6669-4070-90B1-C03A5E58A641}" srcOrd="0" destOrd="0" presId="urn:microsoft.com/office/officeart/2005/8/layout/bProcess3"/>
    <dgm:cxn modelId="{0D63C27B-7908-47E0-9325-B105838BE887}" type="presParOf" srcId="{C292BB2C-2B30-47B9-9A17-014FD2DEE890}" destId="{D0AE89E1-5189-4D32-9D0D-480396016CB1}" srcOrd="6" destOrd="0" presId="urn:microsoft.com/office/officeart/2005/8/layout/bProcess3"/>
    <dgm:cxn modelId="{C0F4F8D9-6256-4202-8D1F-AA423A47847C}" type="presParOf" srcId="{C292BB2C-2B30-47B9-9A17-014FD2DEE890}" destId="{2CCF880F-943F-4435-9D07-C0F7AAD38BF2}" srcOrd="7" destOrd="0" presId="urn:microsoft.com/office/officeart/2005/8/layout/bProcess3"/>
    <dgm:cxn modelId="{01F0BB20-56A1-4E5D-AB05-B2E172AA2631}" type="presParOf" srcId="{2CCF880F-943F-4435-9D07-C0F7AAD38BF2}" destId="{0C896724-2015-4CF9-A089-6B527F8F4A7F}" srcOrd="0" destOrd="0" presId="urn:microsoft.com/office/officeart/2005/8/layout/bProcess3"/>
    <dgm:cxn modelId="{2361A458-99A8-45B8-BEB1-0AE359D3C1E2}" type="presParOf" srcId="{C292BB2C-2B30-47B9-9A17-014FD2DEE890}" destId="{3A44721D-D4B7-44F2-980F-39C45DE70C49}" srcOrd="8" destOrd="0" presId="urn:microsoft.com/office/officeart/2005/8/layout/bProcess3"/>
    <dgm:cxn modelId="{6E658760-E1DA-436F-80B3-F527F86A25D9}" type="presParOf" srcId="{C292BB2C-2B30-47B9-9A17-014FD2DEE890}" destId="{4B9A7864-BC16-40A1-9082-C8CC08CFCCA5}" srcOrd="9" destOrd="0" presId="urn:microsoft.com/office/officeart/2005/8/layout/bProcess3"/>
    <dgm:cxn modelId="{88BA725F-30EF-4128-99E7-314C70F2448A}" type="presParOf" srcId="{4B9A7864-BC16-40A1-9082-C8CC08CFCCA5}" destId="{4728305B-1246-4513-B6E5-BC549E07EEB0}" srcOrd="0" destOrd="0" presId="urn:microsoft.com/office/officeart/2005/8/layout/bProcess3"/>
    <dgm:cxn modelId="{0B121DD4-3155-44F7-9EA9-7580D9718048}" type="presParOf" srcId="{C292BB2C-2B30-47B9-9A17-014FD2DEE890}" destId="{1A426C0E-7C93-4CB1-B915-2EF0DB4B5D46}"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038339C-80CE-4483-9F32-95CFD9CF916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FD27D06-733A-4B99-902E-B932AE37733F}">
      <dgm:prSet phldrT="[Text]" custT="1"/>
      <dgm:spPr>
        <a:solidFill>
          <a:schemeClr val="tx2">
            <a:lumMod val="60000"/>
            <a:lumOff val="40000"/>
          </a:schemeClr>
        </a:solidFill>
        <a:ln>
          <a:solidFill>
            <a:srgbClr val="002060"/>
          </a:solidFill>
        </a:ln>
      </dgm:spPr>
      <dgm:t>
        <a:bodyPr/>
        <a:lstStyle/>
        <a:p>
          <a:r>
            <a:rPr lang="en-GB" sz="2400" dirty="0">
              <a:solidFill>
                <a:schemeClr val="tx1"/>
              </a:solidFill>
            </a:rPr>
            <a:t>Often face stigmatisation, increasing isolation</a:t>
          </a:r>
        </a:p>
      </dgm:t>
    </dgm:pt>
    <dgm:pt modelId="{0255DB49-145A-4A18-912F-F96841676938}" type="parTrans" cxnId="{33F4CF62-4753-4B35-BDEC-CB41704E86B4}">
      <dgm:prSet/>
      <dgm:spPr/>
      <dgm:t>
        <a:bodyPr/>
        <a:lstStyle/>
        <a:p>
          <a:endParaRPr lang="en-GB"/>
        </a:p>
      </dgm:t>
    </dgm:pt>
    <dgm:pt modelId="{B475F38A-A428-4497-896A-BC130EE4CA2D}" type="sibTrans" cxnId="{33F4CF62-4753-4B35-BDEC-CB41704E86B4}">
      <dgm:prSet/>
      <dgm:spPr>
        <a:solidFill>
          <a:srgbClr val="002060"/>
        </a:solidFill>
        <a:ln>
          <a:solidFill>
            <a:schemeClr val="tx1"/>
          </a:solidFill>
        </a:ln>
      </dgm:spPr>
      <dgm:t>
        <a:bodyPr/>
        <a:lstStyle/>
        <a:p>
          <a:endParaRPr lang="en-GB"/>
        </a:p>
      </dgm:t>
    </dgm:pt>
    <dgm:pt modelId="{4971E521-8C5E-4EDF-9732-D3865A5B541F}">
      <dgm:prSet phldrT="[Text]" custT="1"/>
      <dgm:spPr>
        <a:solidFill>
          <a:schemeClr val="tx2">
            <a:lumMod val="40000"/>
            <a:lumOff val="60000"/>
          </a:schemeClr>
        </a:solidFill>
        <a:ln>
          <a:solidFill>
            <a:srgbClr val="002060"/>
          </a:solidFill>
        </a:ln>
      </dgm:spPr>
      <dgm:t>
        <a:bodyPr/>
        <a:lstStyle/>
        <a:p>
          <a:r>
            <a:rPr lang="en-GB" sz="2400" dirty="0">
              <a:solidFill>
                <a:schemeClr val="tx1"/>
              </a:solidFill>
            </a:rPr>
            <a:t>Small number of male street sex workers, more private sellers</a:t>
          </a:r>
        </a:p>
      </dgm:t>
    </dgm:pt>
    <dgm:pt modelId="{8C74E7C0-29D5-4745-BF42-86FCF499EE94}" type="parTrans" cxnId="{9376235D-C72F-4815-94D9-7E8DD9826814}">
      <dgm:prSet/>
      <dgm:spPr/>
      <dgm:t>
        <a:bodyPr/>
        <a:lstStyle/>
        <a:p>
          <a:endParaRPr lang="en-GB"/>
        </a:p>
      </dgm:t>
    </dgm:pt>
    <dgm:pt modelId="{DB5A508E-AB75-4434-AC6E-BBA9EBF93F3D}" type="sibTrans" cxnId="{9376235D-C72F-4815-94D9-7E8DD9826814}">
      <dgm:prSet/>
      <dgm:spPr>
        <a:solidFill>
          <a:srgbClr val="002060"/>
        </a:solidFill>
        <a:ln>
          <a:solidFill>
            <a:srgbClr val="002060"/>
          </a:solidFill>
        </a:ln>
      </dgm:spPr>
      <dgm:t>
        <a:bodyPr/>
        <a:lstStyle/>
        <a:p>
          <a:endParaRPr lang="en-GB"/>
        </a:p>
      </dgm:t>
    </dgm:pt>
    <dgm:pt modelId="{0D41444C-9551-488E-8531-ABB74FDA198B}">
      <dgm:prSet phldrT="[Text]" custT="1"/>
      <dgm:spPr>
        <a:solidFill>
          <a:schemeClr val="accent3">
            <a:lumMod val="60000"/>
            <a:lumOff val="40000"/>
          </a:schemeClr>
        </a:solidFill>
        <a:ln>
          <a:solidFill>
            <a:srgbClr val="002060"/>
          </a:solidFill>
        </a:ln>
      </dgm:spPr>
      <dgm:t>
        <a:bodyPr/>
        <a:lstStyle/>
        <a:p>
          <a:r>
            <a:rPr lang="en-GB" sz="2400" dirty="0">
              <a:solidFill>
                <a:schemeClr val="tx1"/>
              </a:solidFill>
            </a:rPr>
            <a:t>Transgender sellers have additional social/ economic pressures</a:t>
          </a:r>
        </a:p>
      </dgm:t>
    </dgm:pt>
    <dgm:pt modelId="{05AA2DAB-A21D-4ED8-9EE0-78AE8E8CE245}" type="parTrans" cxnId="{5018D470-D38E-4365-BD00-A3FDC4070694}">
      <dgm:prSet/>
      <dgm:spPr/>
      <dgm:t>
        <a:bodyPr/>
        <a:lstStyle/>
        <a:p>
          <a:endParaRPr lang="en-GB"/>
        </a:p>
      </dgm:t>
    </dgm:pt>
    <dgm:pt modelId="{610C6E05-6667-49A1-96A6-F5348CFF0541}" type="sibTrans" cxnId="{5018D470-D38E-4365-BD00-A3FDC4070694}">
      <dgm:prSet/>
      <dgm:spPr>
        <a:solidFill>
          <a:srgbClr val="002060"/>
        </a:solidFill>
        <a:ln>
          <a:solidFill>
            <a:schemeClr val="tx1"/>
          </a:solidFill>
        </a:ln>
      </dgm:spPr>
      <dgm:t>
        <a:bodyPr/>
        <a:lstStyle/>
        <a:p>
          <a:endParaRPr lang="en-GB"/>
        </a:p>
      </dgm:t>
    </dgm:pt>
    <dgm:pt modelId="{C1A961C0-0B9E-48F0-BC85-65BAAC642FA4}">
      <dgm:prSet phldrT="[Text]" custT="1"/>
      <dgm:spPr>
        <a:solidFill>
          <a:schemeClr val="tx2">
            <a:lumMod val="20000"/>
            <a:lumOff val="80000"/>
          </a:schemeClr>
        </a:solidFill>
        <a:ln>
          <a:solidFill>
            <a:srgbClr val="002060"/>
          </a:solidFill>
        </a:ln>
      </dgm:spPr>
      <dgm:t>
        <a:bodyPr/>
        <a:lstStyle/>
        <a:p>
          <a:r>
            <a:rPr lang="en-GB" sz="2400" dirty="0">
              <a:solidFill>
                <a:schemeClr val="tx1"/>
              </a:solidFill>
            </a:rPr>
            <a:t>As previously, work closely with partner agencies &amp; treat each person with dignity &amp; respect  according to their needs</a:t>
          </a:r>
        </a:p>
      </dgm:t>
    </dgm:pt>
    <dgm:pt modelId="{227D26E1-59A4-4B6A-A124-1EE6F668CDCC}" type="parTrans" cxnId="{86F01CF6-733E-4AB8-AF51-E92E13DF40B9}">
      <dgm:prSet/>
      <dgm:spPr/>
      <dgm:t>
        <a:bodyPr/>
        <a:lstStyle/>
        <a:p>
          <a:endParaRPr lang="en-GB"/>
        </a:p>
      </dgm:t>
    </dgm:pt>
    <dgm:pt modelId="{900DFBC5-8C24-41C4-A82C-4EFCBFDC0F29}" type="sibTrans" cxnId="{86F01CF6-733E-4AB8-AF51-E92E13DF40B9}">
      <dgm:prSet/>
      <dgm:spPr/>
      <dgm:t>
        <a:bodyPr/>
        <a:lstStyle/>
        <a:p>
          <a:endParaRPr lang="en-GB"/>
        </a:p>
      </dgm:t>
    </dgm:pt>
    <dgm:pt modelId="{E7093445-C7D8-4218-8B14-63A60A8DB122}" type="pres">
      <dgm:prSet presAssocID="{2038339C-80CE-4483-9F32-95CFD9CF9168}" presName="diagram" presStyleCnt="0">
        <dgm:presLayoutVars>
          <dgm:dir/>
          <dgm:resizeHandles val="exact"/>
        </dgm:presLayoutVars>
      </dgm:prSet>
      <dgm:spPr/>
    </dgm:pt>
    <dgm:pt modelId="{176DB663-902F-4E8E-A93C-5FC558F79511}" type="pres">
      <dgm:prSet presAssocID="{AFD27D06-733A-4B99-902E-B932AE37733F}" presName="node" presStyleLbl="node1" presStyleIdx="0" presStyleCnt="4" custScaleX="140194">
        <dgm:presLayoutVars>
          <dgm:bulletEnabled val="1"/>
        </dgm:presLayoutVars>
      </dgm:prSet>
      <dgm:spPr/>
    </dgm:pt>
    <dgm:pt modelId="{B4681A2D-9316-4050-A279-4D98D37F9937}" type="pres">
      <dgm:prSet presAssocID="{B475F38A-A428-4497-896A-BC130EE4CA2D}" presName="sibTrans" presStyleLbl="sibTrans2D1" presStyleIdx="0" presStyleCnt="3"/>
      <dgm:spPr/>
    </dgm:pt>
    <dgm:pt modelId="{59F24376-010C-43B2-B944-404BB837E4FA}" type="pres">
      <dgm:prSet presAssocID="{B475F38A-A428-4497-896A-BC130EE4CA2D}" presName="connectorText" presStyleLbl="sibTrans2D1" presStyleIdx="0" presStyleCnt="3"/>
      <dgm:spPr/>
    </dgm:pt>
    <dgm:pt modelId="{B2502129-DBB5-4C14-AC46-22C79D38F61D}" type="pres">
      <dgm:prSet presAssocID="{4971E521-8C5E-4EDF-9732-D3865A5B541F}" presName="node" presStyleLbl="node1" presStyleIdx="1" presStyleCnt="4" custScaleX="135838">
        <dgm:presLayoutVars>
          <dgm:bulletEnabled val="1"/>
        </dgm:presLayoutVars>
      </dgm:prSet>
      <dgm:spPr/>
    </dgm:pt>
    <dgm:pt modelId="{8F001CCE-0D21-410C-9EA4-8407B070CD53}" type="pres">
      <dgm:prSet presAssocID="{DB5A508E-AB75-4434-AC6E-BBA9EBF93F3D}" presName="sibTrans" presStyleLbl="sibTrans2D1" presStyleIdx="1" presStyleCnt="3" custAng="2991"/>
      <dgm:spPr/>
    </dgm:pt>
    <dgm:pt modelId="{B574BAFE-5551-4D91-8F00-72AF955DE827}" type="pres">
      <dgm:prSet presAssocID="{DB5A508E-AB75-4434-AC6E-BBA9EBF93F3D}" presName="connectorText" presStyleLbl="sibTrans2D1" presStyleIdx="1" presStyleCnt="3"/>
      <dgm:spPr/>
    </dgm:pt>
    <dgm:pt modelId="{DAEDDF61-4C62-43EA-BD51-276CA7BECF4E}" type="pres">
      <dgm:prSet presAssocID="{0D41444C-9551-488E-8531-ABB74FDA198B}" presName="node" presStyleLbl="node1" presStyleIdx="2" presStyleCnt="4" custScaleX="135664">
        <dgm:presLayoutVars>
          <dgm:bulletEnabled val="1"/>
        </dgm:presLayoutVars>
      </dgm:prSet>
      <dgm:spPr/>
    </dgm:pt>
    <dgm:pt modelId="{1CCF9578-AC00-4399-A2EF-78BF52AD4829}" type="pres">
      <dgm:prSet presAssocID="{610C6E05-6667-49A1-96A6-F5348CFF0541}" presName="sibTrans" presStyleLbl="sibTrans2D1" presStyleIdx="2" presStyleCnt="3"/>
      <dgm:spPr/>
    </dgm:pt>
    <dgm:pt modelId="{32D779B1-9E85-42AB-A588-241F5F9D8919}" type="pres">
      <dgm:prSet presAssocID="{610C6E05-6667-49A1-96A6-F5348CFF0541}" presName="connectorText" presStyleLbl="sibTrans2D1" presStyleIdx="2" presStyleCnt="3"/>
      <dgm:spPr/>
    </dgm:pt>
    <dgm:pt modelId="{A91F46BB-9236-4591-87BD-B8DE9BDA92C0}" type="pres">
      <dgm:prSet presAssocID="{C1A961C0-0B9E-48F0-BC85-65BAAC642FA4}" presName="node" presStyleLbl="node1" presStyleIdx="3" presStyleCnt="4" custScaleX="143525">
        <dgm:presLayoutVars>
          <dgm:bulletEnabled val="1"/>
        </dgm:presLayoutVars>
      </dgm:prSet>
      <dgm:spPr/>
    </dgm:pt>
  </dgm:ptLst>
  <dgm:cxnLst>
    <dgm:cxn modelId="{66D56220-28B4-42E7-80B5-B13A81143328}" type="presOf" srcId="{DB5A508E-AB75-4434-AC6E-BBA9EBF93F3D}" destId="{8F001CCE-0D21-410C-9EA4-8407B070CD53}" srcOrd="0" destOrd="0" presId="urn:microsoft.com/office/officeart/2005/8/layout/process5"/>
    <dgm:cxn modelId="{9376235D-C72F-4815-94D9-7E8DD9826814}" srcId="{2038339C-80CE-4483-9F32-95CFD9CF9168}" destId="{4971E521-8C5E-4EDF-9732-D3865A5B541F}" srcOrd="1" destOrd="0" parTransId="{8C74E7C0-29D5-4745-BF42-86FCF499EE94}" sibTransId="{DB5A508E-AB75-4434-AC6E-BBA9EBF93F3D}"/>
    <dgm:cxn modelId="{33F4CF62-4753-4B35-BDEC-CB41704E86B4}" srcId="{2038339C-80CE-4483-9F32-95CFD9CF9168}" destId="{AFD27D06-733A-4B99-902E-B932AE37733F}" srcOrd="0" destOrd="0" parTransId="{0255DB49-145A-4A18-912F-F96841676938}" sibTransId="{B475F38A-A428-4497-896A-BC130EE4CA2D}"/>
    <dgm:cxn modelId="{D89DD867-AC05-4EFF-97D2-0D2E3CB0F213}" type="presOf" srcId="{AFD27D06-733A-4B99-902E-B932AE37733F}" destId="{176DB663-902F-4E8E-A93C-5FC558F79511}" srcOrd="0" destOrd="0" presId="urn:microsoft.com/office/officeart/2005/8/layout/process5"/>
    <dgm:cxn modelId="{A7FBB048-F638-4C46-8394-B3B9233A4E27}" type="presOf" srcId="{DB5A508E-AB75-4434-AC6E-BBA9EBF93F3D}" destId="{B574BAFE-5551-4D91-8F00-72AF955DE827}" srcOrd="1" destOrd="0" presId="urn:microsoft.com/office/officeart/2005/8/layout/process5"/>
    <dgm:cxn modelId="{5018D470-D38E-4365-BD00-A3FDC4070694}" srcId="{2038339C-80CE-4483-9F32-95CFD9CF9168}" destId="{0D41444C-9551-488E-8531-ABB74FDA198B}" srcOrd="2" destOrd="0" parTransId="{05AA2DAB-A21D-4ED8-9EE0-78AE8E8CE245}" sibTransId="{610C6E05-6667-49A1-96A6-F5348CFF0541}"/>
    <dgm:cxn modelId="{6E8EDD52-A011-4A29-A901-D36DC8E878A8}" type="presOf" srcId="{4971E521-8C5E-4EDF-9732-D3865A5B541F}" destId="{B2502129-DBB5-4C14-AC46-22C79D38F61D}" srcOrd="0" destOrd="0" presId="urn:microsoft.com/office/officeart/2005/8/layout/process5"/>
    <dgm:cxn modelId="{B1298278-10E9-44EA-AD43-3B1192AFC931}" type="presOf" srcId="{610C6E05-6667-49A1-96A6-F5348CFF0541}" destId="{32D779B1-9E85-42AB-A588-241F5F9D8919}" srcOrd="1" destOrd="0" presId="urn:microsoft.com/office/officeart/2005/8/layout/process5"/>
    <dgm:cxn modelId="{70C96B96-8DF9-43E5-BDDC-F036E5EF2F63}" type="presOf" srcId="{610C6E05-6667-49A1-96A6-F5348CFF0541}" destId="{1CCF9578-AC00-4399-A2EF-78BF52AD4829}" srcOrd="0" destOrd="0" presId="urn:microsoft.com/office/officeart/2005/8/layout/process5"/>
    <dgm:cxn modelId="{57FEB4AD-CC49-4B85-962D-9C4307EE99C3}" type="presOf" srcId="{C1A961C0-0B9E-48F0-BC85-65BAAC642FA4}" destId="{A91F46BB-9236-4591-87BD-B8DE9BDA92C0}" srcOrd="0" destOrd="0" presId="urn:microsoft.com/office/officeart/2005/8/layout/process5"/>
    <dgm:cxn modelId="{746320B1-2322-49CF-B67A-7835968B79FA}" type="presOf" srcId="{2038339C-80CE-4483-9F32-95CFD9CF9168}" destId="{E7093445-C7D8-4218-8B14-63A60A8DB122}" srcOrd="0" destOrd="0" presId="urn:microsoft.com/office/officeart/2005/8/layout/process5"/>
    <dgm:cxn modelId="{BA343EBA-ECFE-47E9-B2BC-60A46B3D829B}" type="presOf" srcId="{0D41444C-9551-488E-8531-ABB74FDA198B}" destId="{DAEDDF61-4C62-43EA-BD51-276CA7BECF4E}" srcOrd="0" destOrd="0" presId="urn:microsoft.com/office/officeart/2005/8/layout/process5"/>
    <dgm:cxn modelId="{BDBE60DF-66F8-403D-B559-32E529D733A0}" type="presOf" srcId="{B475F38A-A428-4497-896A-BC130EE4CA2D}" destId="{B4681A2D-9316-4050-A279-4D98D37F9937}" srcOrd="0" destOrd="0" presId="urn:microsoft.com/office/officeart/2005/8/layout/process5"/>
    <dgm:cxn modelId="{06C77CEE-603E-433E-AF21-9B4C941D8B97}" type="presOf" srcId="{B475F38A-A428-4497-896A-BC130EE4CA2D}" destId="{59F24376-010C-43B2-B944-404BB837E4FA}" srcOrd="1" destOrd="0" presId="urn:microsoft.com/office/officeart/2005/8/layout/process5"/>
    <dgm:cxn modelId="{86F01CF6-733E-4AB8-AF51-E92E13DF40B9}" srcId="{2038339C-80CE-4483-9F32-95CFD9CF9168}" destId="{C1A961C0-0B9E-48F0-BC85-65BAAC642FA4}" srcOrd="3" destOrd="0" parTransId="{227D26E1-59A4-4B6A-A124-1EE6F668CDCC}" sibTransId="{900DFBC5-8C24-41C4-A82C-4EFCBFDC0F29}"/>
    <dgm:cxn modelId="{F7ED136A-2D7A-4BB1-8E98-7CF7995844E2}" type="presParOf" srcId="{E7093445-C7D8-4218-8B14-63A60A8DB122}" destId="{176DB663-902F-4E8E-A93C-5FC558F79511}" srcOrd="0" destOrd="0" presId="urn:microsoft.com/office/officeart/2005/8/layout/process5"/>
    <dgm:cxn modelId="{F962A5F9-723B-4542-8524-B590AD1FD93C}" type="presParOf" srcId="{E7093445-C7D8-4218-8B14-63A60A8DB122}" destId="{B4681A2D-9316-4050-A279-4D98D37F9937}" srcOrd="1" destOrd="0" presId="urn:microsoft.com/office/officeart/2005/8/layout/process5"/>
    <dgm:cxn modelId="{5DB0AB06-EECC-42DF-B286-E193049AB909}" type="presParOf" srcId="{B4681A2D-9316-4050-A279-4D98D37F9937}" destId="{59F24376-010C-43B2-B944-404BB837E4FA}" srcOrd="0" destOrd="0" presId="urn:microsoft.com/office/officeart/2005/8/layout/process5"/>
    <dgm:cxn modelId="{552E763F-6A91-4D79-8068-607449DC83E3}" type="presParOf" srcId="{E7093445-C7D8-4218-8B14-63A60A8DB122}" destId="{B2502129-DBB5-4C14-AC46-22C79D38F61D}" srcOrd="2" destOrd="0" presId="urn:microsoft.com/office/officeart/2005/8/layout/process5"/>
    <dgm:cxn modelId="{454C4EA0-B85D-42E2-9166-1F17B7C9ECA7}" type="presParOf" srcId="{E7093445-C7D8-4218-8B14-63A60A8DB122}" destId="{8F001CCE-0D21-410C-9EA4-8407B070CD53}" srcOrd="3" destOrd="0" presId="urn:microsoft.com/office/officeart/2005/8/layout/process5"/>
    <dgm:cxn modelId="{0F820F2F-3DAC-45DA-9424-11820A27F3D6}" type="presParOf" srcId="{8F001CCE-0D21-410C-9EA4-8407B070CD53}" destId="{B574BAFE-5551-4D91-8F00-72AF955DE827}" srcOrd="0" destOrd="0" presId="urn:microsoft.com/office/officeart/2005/8/layout/process5"/>
    <dgm:cxn modelId="{6BEB4B13-4112-4C6B-A923-0432A6D46F28}" type="presParOf" srcId="{E7093445-C7D8-4218-8B14-63A60A8DB122}" destId="{DAEDDF61-4C62-43EA-BD51-276CA7BECF4E}" srcOrd="4" destOrd="0" presId="urn:microsoft.com/office/officeart/2005/8/layout/process5"/>
    <dgm:cxn modelId="{B8B4E0AC-164F-47D2-9360-CA15596292D5}" type="presParOf" srcId="{E7093445-C7D8-4218-8B14-63A60A8DB122}" destId="{1CCF9578-AC00-4399-A2EF-78BF52AD4829}" srcOrd="5" destOrd="0" presId="urn:microsoft.com/office/officeart/2005/8/layout/process5"/>
    <dgm:cxn modelId="{BA28F242-93A8-4392-A5A0-B00330A99935}" type="presParOf" srcId="{1CCF9578-AC00-4399-A2EF-78BF52AD4829}" destId="{32D779B1-9E85-42AB-A588-241F5F9D8919}" srcOrd="0" destOrd="0" presId="urn:microsoft.com/office/officeart/2005/8/layout/process5"/>
    <dgm:cxn modelId="{646939CE-1901-463D-ABF8-DB50830811CD}" type="presParOf" srcId="{E7093445-C7D8-4218-8B14-63A60A8DB122}" destId="{A91F46BB-9236-4591-87BD-B8DE9BDA92C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6665B5-D9E9-4048-81C0-08AAA4CF338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F903B35-EC9D-42D4-8E34-3FCE21F7166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Sex</a:t>
          </a:r>
          <a:r>
            <a:rPr lang="en-GB" sz="2400" baseline="0" dirty="0">
              <a:solidFill>
                <a:schemeClr val="tx1"/>
              </a:solidFill>
            </a:rPr>
            <a:t> Workers should not be approached as offenders</a:t>
          </a:r>
          <a:endParaRPr lang="en-GB" sz="2400" dirty="0">
            <a:solidFill>
              <a:schemeClr val="tx1"/>
            </a:solidFill>
          </a:endParaRPr>
        </a:p>
      </dgm:t>
    </dgm:pt>
    <dgm:pt modelId="{9C75CFF7-D17D-4F28-B342-4366AFCF8739}" type="parTrans" cxnId="{43C71DA6-5332-4294-BB48-EC1B8A57020D}">
      <dgm:prSet/>
      <dgm:spPr/>
      <dgm:t>
        <a:bodyPr/>
        <a:lstStyle/>
        <a:p>
          <a:endParaRPr lang="en-GB"/>
        </a:p>
      </dgm:t>
    </dgm:pt>
    <dgm:pt modelId="{DBF330F9-6DC9-462D-B6F3-554036042010}" type="sibTrans" cxnId="{43C71DA6-5332-4294-BB48-EC1B8A57020D}">
      <dgm:prSet/>
      <dgm:spPr>
        <a:ln w="76200">
          <a:solidFill>
            <a:srgbClr val="002060"/>
          </a:solidFill>
        </a:ln>
      </dgm:spPr>
      <dgm:t>
        <a:bodyPr/>
        <a:lstStyle/>
        <a:p>
          <a:endParaRPr lang="en-GB"/>
        </a:p>
      </dgm:t>
    </dgm:pt>
    <dgm:pt modelId="{A34C3904-0AC7-493D-9AD8-4F91CAFF36B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Instead they should be treated as potential victims who are vulnerable to many crimes</a:t>
          </a:r>
        </a:p>
      </dgm:t>
    </dgm:pt>
    <dgm:pt modelId="{4D456906-DCD4-46A5-8FD6-F0ABF23AA5FD}" type="parTrans" cxnId="{0D58CEC5-1588-4985-854D-A72FB8FAB6CF}">
      <dgm:prSet/>
      <dgm:spPr/>
      <dgm:t>
        <a:bodyPr/>
        <a:lstStyle/>
        <a:p>
          <a:endParaRPr lang="en-GB"/>
        </a:p>
      </dgm:t>
    </dgm:pt>
    <dgm:pt modelId="{A39663BF-EF4B-4662-901A-494AB357DDE5}" type="sibTrans" cxnId="{0D58CEC5-1588-4985-854D-A72FB8FAB6CF}">
      <dgm:prSet/>
      <dgm:spPr>
        <a:ln w="76200">
          <a:solidFill>
            <a:srgbClr val="002060"/>
          </a:solidFill>
        </a:ln>
      </dgm:spPr>
      <dgm:t>
        <a:bodyPr/>
        <a:lstStyle/>
        <a:p>
          <a:endParaRPr lang="en-GB"/>
        </a:p>
      </dgm:t>
    </dgm:pt>
    <dgm:pt modelId="{19C362B0-CFA4-48BC-BFC4-570D10ABF85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Support</a:t>
          </a:r>
          <a:r>
            <a:rPr lang="en-GB" sz="2400" baseline="0" dirty="0">
              <a:solidFill>
                <a:schemeClr val="tx1"/>
              </a:solidFill>
            </a:rPr>
            <a:t> should be given to those who no longer wish to be a sex worker </a:t>
          </a:r>
          <a:endParaRPr lang="en-GB" sz="2400" dirty="0">
            <a:solidFill>
              <a:schemeClr val="tx1"/>
            </a:solidFill>
          </a:endParaRPr>
        </a:p>
      </dgm:t>
    </dgm:pt>
    <dgm:pt modelId="{EB97A18F-EC85-46D9-AA45-CC6AFD33C57C}" type="parTrans" cxnId="{6E2EA49F-A89E-45A3-B7E6-12E7701B4B34}">
      <dgm:prSet/>
      <dgm:spPr/>
      <dgm:t>
        <a:bodyPr/>
        <a:lstStyle/>
        <a:p>
          <a:endParaRPr lang="en-GB"/>
        </a:p>
      </dgm:t>
    </dgm:pt>
    <dgm:pt modelId="{279953ED-7CA6-4BD8-8717-D9C1119834CF}" type="sibTrans" cxnId="{6E2EA49F-A89E-45A3-B7E6-12E7701B4B34}">
      <dgm:prSet/>
      <dgm:spPr>
        <a:solidFill>
          <a:srgbClr val="002060"/>
        </a:solidFill>
        <a:ln w="76200">
          <a:solidFill>
            <a:srgbClr val="002060"/>
          </a:solidFill>
        </a:ln>
      </dgm:spPr>
      <dgm:t>
        <a:bodyPr/>
        <a:lstStyle/>
        <a:p>
          <a:endParaRPr lang="en-GB"/>
        </a:p>
      </dgm:t>
    </dgm:pt>
    <dgm:pt modelId="{CD347CD3-3F13-4A5C-B992-B7A85F0557B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Forces</a:t>
          </a:r>
          <a:r>
            <a:rPr lang="en-GB" sz="2400" baseline="0" dirty="0">
              <a:solidFill>
                <a:schemeClr val="tx1"/>
              </a:solidFill>
            </a:rPr>
            <a:t> are encouraged to build &amp; forge continuing relationships with partner agencies</a:t>
          </a:r>
          <a:endParaRPr lang="en-GB" sz="2400" dirty="0">
            <a:solidFill>
              <a:schemeClr val="tx1"/>
            </a:solidFill>
          </a:endParaRPr>
        </a:p>
      </dgm:t>
    </dgm:pt>
    <dgm:pt modelId="{8FF19BF7-E59D-43E7-960F-626C1BDB2ABF}" type="parTrans" cxnId="{14C058F3-67A8-4AFF-BB85-B54B344BBB1C}">
      <dgm:prSet/>
      <dgm:spPr/>
      <dgm:t>
        <a:bodyPr/>
        <a:lstStyle/>
        <a:p>
          <a:endParaRPr lang="en-GB"/>
        </a:p>
      </dgm:t>
    </dgm:pt>
    <dgm:pt modelId="{6C489563-1697-40CE-A7C3-3AA0F44F12FD}" type="sibTrans" cxnId="{14C058F3-67A8-4AFF-BB85-B54B344BBB1C}">
      <dgm:prSet/>
      <dgm:spPr>
        <a:ln w="76200">
          <a:solidFill>
            <a:srgbClr val="002060"/>
          </a:solidFill>
        </a:ln>
      </dgm:spPr>
      <dgm:t>
        <a:bodyPr/>
        <a:lstStyle/>
        <a:p>
          <a:endParaRPr lang="en-GB"/>
        </a:p>
      </dgm:t>
    </dgm:pt>
    <dgm:pt modelId="{3EC0CF68-C214-42B7-A2EA-B8E2E75948D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 holistic approach to community issues</a:t>
          </a:r>
        </a:p>
      </dgm:t>
    </dgm:pt>
    <dgm:pt modelId="{46278ED0-FAEC-4D81-8BA7-039D1FE50BB7}" type="parTrans" cxnId="{1893F975-EAB4-437C-804C-D5FB588E4954}">
      <dgm:prSet/>
      <dgm:spPr/>
      <dgm:t>
        <a:bodyPr/>
        <a:lstStyle/>
        <a:p>
          <a:endParaRPr lang="en-GB"/>
        </a:p>
      </dgm:t>
    </dgm:pt>
    <dgm:pt modelId="{BA7486CB-4AAC-4C5B-BD3F-E1EF6C2865DC}" type="sibTrans" cxnId="{1893F975-EAB4-437C-804C-D5FB588E4954}">
      <dgm:prSet/>
      <dgm:spPr>
        <a:ln w="76200"/>
      </dgm:spPr>
      <dgm:t>
        <a:bodyPr/>
        <a:lstStyle/>
        <a:p>
          <a:endParaRPr lang="en-GB"/>
        </a:p>
      </dgm:t>
    </dgm:pt>
    <dgm:pt modelId="{6F0FB104-5901-4F98-8225-61C87EA208A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Robust</a:t>
          </a:r>
          <a:r>
            <a:rPr lang="en-GB" sz="2400" baseline="0" dirty="0">
              <a:solidFill>
                <a:schemeClr val="tx1"/>
              </a:solidFill>
            </a:rPr>
            <a:t> &amp; professional investigation of offenders</a:t>
          </a:r>
          <a:endParaRPr lang="en-GB" sz="2400" dirty="0">
            <a:solidFill>
              <a:schemeClr val="tx1"/>
            </a:solidFill>
          </a:endParaRPr>
        </a:p>
      </dgm:t>
    </dgm:pt>
    <dgm:pt modelId="{F7FB35D1-BC8A-479E-BA04-39F2C5CFA0FB}" type="parTrans" cxnId="{2C45F26D-C497-4F34-81AD-8368E2D63F1D}">
      <dgm:prSet/>
      <dgm:spPr/>
      <dgm:t>
        <a:bodyPr/>
        <a:lstStyle/>
        <a:p>
          <a:endParaRPr lang="en-GB"/>
        </a:p>
      </dgm:t>
    </dgm:pt>
    <dgm:pt modelId="{52033F9A-D512-47BA-A967-AC94D80177AD}" type="sibTrans" cxnId="{2C45F26D-C497-4F34-81AD-8368E2D63F1D}">
      <dgm:prSet/>
      <dgm:spPr/>
      <dgm:t>
        <a:bodyPr/>
        <a:lstStyle/>
        <a:p>
          <a:endParaRPr lang="en-GB"/>
        </a:p>
      </dgm:t>
    </dgm:pt>
    <dgm:pt modelId="{C292BB2C-2B30-47B9-9A17-014FD2DEE890}" type="pres">
      <dgm:prSet presAssocID="{6B6665B5-D9E9-4048-81C0-08AAA4CF3388}" presName="Name0" presStyleCnt="0">
        <dgm:presLayoutVars>
          <dgm:dir/>
          <dgm:resizeHandles val="exact"/>
        </dgm:presLayoutVars>
      </dgm:prSet>
      <dgm:spPr/>
    </dgm:pt>
    <dgm:pt modelId="{CC640981-CB43-4B6D-9632-7C91B798FE25}" type="pres">
      <dgm:prSet presAssocID="{CF903B35-EC9D-42D4-8E34-3FCE21F71661}" presName="node" presStyleLbl="node1" presStyleIdx="0" presStyleCnt="6">
        <dgm:presLayoutVars>
          <dgm:bulletEnabled val="1"/>
        </dgm:presLayoutVars>
      </dgm:prSet>
      <dgm:spPr/>
    </dgm:pt>
    <dgm:pt modelId="{D5740805-3FE8-41CF-9F54-B55F7CB601C7}" type="pres">
      <dgm:prSet presAssocID="{DBF330F9-6DC9-462D-B6F3-554036042010}" presName="sibTrans" presStyleLbl="sibTrans1D1" presStyleIdx="0" presStyleCnt="5"/>
      <dgm:spPr/>
    </dgm:pt>
    <dgm:pt modelId="{1F09787B-EA99-48FF-9D20-7511FF174519}" type="pres">
      <dgm:prSet presAssocID="{DBF330F9-6DC9-462D-B6F3-554036042010}" presName="connectorText" presStyleLbl="sibTrans1D1" presStyleIdx="0" presStyleCnt="5"/>
      <dgm:spPr/>
    </dgm:pt>
    <dgm:pt modelId="{BBE73F30-A881-46BF-8D0E-81DDD0F0715B}" type="pres">
      <dgm:prSet presAssocID="{A34C3904-0AC7-493D-9AD8-4F91CAFF36B3}" presName="node" presStyleLbl="node1" presStyleIdx="1" presStyleCnt="6">
        <dgm:presLayoutVars>
          <dgm:bulletEnabled val="1"/>
        </dgm:presLayoutVars>
      </dgm:prSet>
      <dgm:spPr/>
    </dgm:pt>
    <dgm:pt modelId="{215A58B1-C032-4D66-8884-C47D6FB2C617}" type="pres">
      <dgm:prSet presAssocID="{A39663BF-EF4B-4662-901A-494AB357DDE5}" presName="sibTrans" presStyleLbl="sibTrans1D1" presStyleIdx="1" presStyleCnt="5"/>
      <dgm:spPr/>
    </dgm:pt>
    <dgm:pt modelId="{86E60C82-C2C9-4BD6-95B5-3EB91680E768}" type="pres">
      <dgm:prSet presAssocID="{A39663BF-EF4B-4662-901A-494AB357DDE5}" presName="connectorText" presStyleLbl="sibTrans1D1" presStyleIdx="1" presStyleCnt="5"/>
      <dgm:spPr/>
    </dgm:pt>
    <dgm:pt modelId="{C959C3C9-044A-44DD-A866-992B92B9D109}" type="pres">
      <dgm:prSet presAssocID="{19C362B0-CFA4-48BC-BFC4-570D10ABF859}" presName="node" presStyleLbl="node1" presStyleIdx="2" presStyleCnt="6">
        <dgm:presLayoutVars>
          <dgm:bulletEnabled val="1"/>
        </dgm:presLayoutVars>
      </dgm:prSet>
      <dgm:spPr/>
    </dgm:pt>
    <dgm:pt modelId="{E073B5DC-6BFA-4F70-95F4-A5086CF2B564}" type="pres">
      <dgm:prSet presAssocID="{279953ED-7CA6-4BD8-8717-D9C1119834CF}" presName="sibTrans" presStyleLbl="sibTrans1D1" presStyleIdx="2" presStyleCnt="5"/>
      <dgm:spPr/>
    </dgm:pt>
    <dgm:pt modelId="{91B70B5A-6669-4070-90B1-C03A5E58A641}" type="pres">
      <dgm:prSet presAssocID="{279953ED-7CA6-4BD8-8717-D9C1119834CF}" presName="connectorText" presStyleLbl="sibTrans1D1" presStyleIdx="2" presStyleCnt="5"/>
      <dgm:spPr/>
    </dgm:pt>
    <dgm:pt modelId="{D0AE89E1-5189-4D32-9D0D-480396016CB1}" type="pres">
      <dgm:prSet presAssocID="{CD347CD3-3F13-4A5C-B992-B7A85F0557BA}" presName="node" presStyleLbl="node1" presStyleIdx="3" presStyleCnt="6">
        <dgm:presLayoutVars>
          <dgm:bulletEnabled val="1"/>
        </dgm:presLayoutVars>
      </dgm:prSet>
      <dgm:spPr/>
    </dgm:pt>
    <dgm:pt modelId="{2CCF880F-943F-4435-9D07-C0F7AAD38BF2}" type="pres">
      <dgm:prSet presAssocID="{6C489563-1697-40CE-A7C3-3AA0F44F12FD}" presName="sibTrans" presStyleLbl="sibTrans1D1" presStyleIdx="3" presStyleCnt="5"/>
      <dgm:spPr/>
    </dgm:pt>
    <dgm:pt modelId="{0C896724-2015-4CF9-A089-6B527F8F4A7F}" type="pres">
      <dgm:prSet presAssocID="{6C489563-1697-40CE-A7C3-3AA0F44F12FD}" presName="connectorText" presStyleLbl="sibTrans1D1" presStyleIdx="3" presStyleCnt="5"/>
      <dgm:spPr/>
    </dgm:pt>
    <dgm:pt modelId="{3A44721D-D4B7-44F2-980F-39C45DE70C49}" type="pres">
      <dgm:prSet presAssocID="{3EC0CF68-C214-42B7-A2EA-B8E2E75948D8}" presName="node" presStyleLbl="node1" presStyleIdx="4" presStyleCnt="6">
        <dgm:presLayoutVars>
          <dgm:bulletEnabled val="1"/>
        </dgm:presLayoutVars>
      </dgm:prSet>
      <dgm:spPr/>
    </dgm:pt>
    <dgm:pt modelId="{4B9A7864-BC16-40A1-9082-C8CC08CFCCA5}" type="pres">
      <dgm:prSet presAssocID="{BA7486CB-4AAC-4C5B-BD3F-E1EF6C2865DC}" presName="sibTrans" presStyleLbl="sibTrans1D1" presStyleIdx="4" presStyleCnt="5"/>
      <dgm:spPr/>
    </dgm:pt>
    <dgm:pt modelId="{4728305B-1246-4513-B6E5-BC549E07EEB0}" type="pres">
      <dgm:prSet presAssocID="{BA7486CB-4AAC-4C5B-BD3F-E1EF6C2865DC}" presName="connectorText" presStyleLbl="sibTrans1D1" presStyleIdx="4" presStyleCnt="5"/>
      <dgm:spPr/>
    </dgm:pt>
    <dgm:pt modelId="{1A426C0E-7C93-4CB1-B915-2EF0DB4B5D46}" type="pres">
      <dgm:prSet presAssocID="{6F0FB104-5901-4F98-8225-61C87EA208AC}" presName="node" presStyleLbl="node1" presStyleIdx="5" presStyleCnt="6">
        <dgm:presLayoutVars>
          <dgm:bulletEnabled val="1"/>
        </dgm:presLayoutVars>
      </dgm:prSet>
      <dgm:spPr/>
    </dgm:pt>
  </dgm:ptLst>
  <dgm:cxnLst>
    <dgm:cxn modelId="{2C901801-8462-4E40-A5F8-EB6623359EA4}" type="presOf" srcId="{6C489563-1697-40CE-A7C3-3AA0F44F12FD}" destId="{2CCF880F-943F-4435-9D07-C0F7AAD38BF2}" srcOrd="0" destOrd="0" presId="urn:microsoft.com/office/officeart/2005/8/layout/bProcess3"/>
    <dgm:cxn modelId="{DBC63209-0C18-496D-9415-BBA94A821C89}" type="presOf" srcId="{CD347CD3-3F13-4A5C-B992-B7A85F0557BA}" destId="{D0AE89E1-5189-4D32-9D0D-480396016CB1}" srcOrd="0" destOrd="0" presId="urn:microsoft.com/office/officeart/2005/8/layout/bProcess3"/>
    <dgm:cxn modelId="{E84F121D-A998-41E1-8E46-FE436C389D1D}" type="presOf" srcId="{DBF330F9-6DC9-462D-B6F3-554036042010}" destId="{1F09787B-EA99-48FF-9D20-7511FF174519}" srcOrd="1" destOrd="0" presId="urn:microsoft.com/office/officeart/2005/8/layout/bProcess3"/>
    <dgm:cxn modelId="{F39D7B63-ABEB-492C-8870-36B6016B0880}" type="presOf" srcId="{3EC0CF68-C214-42B7-A2EA-B8E2E75948D8}" destId="{3A44721D-D4B7-44F2-980F-39C45DE70C49}" srcOrd="0" destOrd="0" presId="urn:microsoft.com/office/officeart/2005/8/layout/bProcess3"/>
    <dgm:cxn modelId="{A4ED484A-9A0C-43B1-BB65-9D7B63E03DD0}" type="presOf" srcId="{CF903B35-EC9D-42D4-8E34-3FCE21F71661}" destId="{CC640981-CB43-4B6D-9632-7C91B798FE25}" srcOrd="0" destOrd="0" presId="urn:microsoft.com/office/officeart/2005/8/layout/bProcess3"/>
    <dgm:cxn modelId="{5AC7E96C-B3B8-4615-B376-905377EB431A}" type="presOf" srcId="{DBF330F9-6DC9-462D-B6F3-554036042010}" destId="{D5740805-3FE8-41CF-9F54-B55F7CB601C7}" srcOrd="0" destOrd="0" presId="urn:microsoft.com/office/officeart/2005/8/layout/bProcess3"/>
    <dgm:cxn modelId="{2C45F26D-C497-4F34-81AD-8368E2D63F1D}" srcId="{6B6665B5-D9E9-4048-81C0-08AAA4CF3388}" destId="{6F0FB104-5901-4F98-8225-61C87EA208AC}" srcOrd="5" destOrd="0" parTransId="{F7FB35D1-BC8A-479E-BA04-39F2C5CFA0FB}" sibTransId="{52033F9A-D512-47BA-A967-AC94D80177AD}"/>
    <dgm:cxn modelId="{11E63653-E354-486E-A1F8-8FB871A408B0}" type="presOf" srcId="{6B6665B5-D9E9-4048-81C0-08AAA4CF3388}" destId="{C292BB2C-2B30-47B9-9A17-014FD2DEE890}" srcOrd="0" destOrd="0" presId="urn:microsoft.com/office/officeart/2005/8/layout/bProcess3"/>
    <dgm:cxn modelId="{1893F975-EAB4-437C-804C-D5FB588E4954}" srcId="{6B6665B5-D9E9-4048-81C0-08AAA4CF3388}" destId="{3EC0CF68-C214-42B7-A2EA-B8E2E75948D8}" srcOrd="4" destOrd="0" parTransId="{46278ED0-FAEC-4D81-8BA7-039D1FE50BB7}" sibTransId="{BA7486CB-4AAC-4C5B-BD3F-E1EF6C2865DC}"/>
    <dgm:cxn modelId="{0A883795-2198-4909-BEBC-CAC526A45541}" type="presOf" srcId="{BA7486CB-4AAC-4C5B-BD3F-E1EF6C2865DC}" destId="{4B9A7864-BC16-40A1-9082-C8CC08CFCCA5}" srcOrd="0" destOrd="0" presId="urn:microsoft.com/office/officeart/2005/8/layout/bProcess3"/>
    <dgm:cxn modelId="{6E2EA49F-A89E-45A3-B7E6-12E7701B4B34}" srcId="{6B6665B5-D9E9-4048-81C0-08AAA4CF3388}" destId="{19C362B0-CFA4-48BC-BFC4-570D10ABF859}" srcOrd="2" destOrd="0" parTransId="{EB97A18F-EC85-46D9-AA45-CC6AFD33C57C}" sibTransId="{279953ED-7CA6-4BD8-8717-D9C1119834CF}"/>
    <dgm:cxn modelId="{43C71DA6-5332-4294-BB48-EC1B8A57020D}" srcId="{6B6665B5-D9E9-4048-81C0-08AAA4CF3388}" destId="{CF903B35-EC9D-42D4-8E34-3FCE21F71661}" srcOrd="0" destOrd="0" parTransId="{9C75CFF7-D17D-4F28-B342-4366AFCF8739}" sibTransId="{DBF330F9-6DC9-462D-B6F3-554036042010}"/>
    <dgm:cxn modelId="{0361B8A8-AC6D-4B77-9A4F-A9D3C199ED87}" type="presOf" srcId="{279953ED-7CA6-4BD8-8717-D9C1119834CF}" destId="{91B70B5A-6669-4070-90B1-C03A5E58A641}" srcOrd="1" destOrd="0" presId="urn:microsoft.com/office/officeart/2005/8/layout/bProcess3"/>
    <dgm:cxn modelId="{FE591AC4-07A6-4228-9887-EA2BD44EF0F3}" type="presOf" srcId="{6C489563-1697-40CE-A7C3-3AA0F44F12FD}" destId="{0C896724-2015-4CF9-A089-6B527F8F4A7F}" srcOrd="1" destOrd="0" presId="urn:microsoft.com/office/officeart/2005/8/layout/bProcess3"/>
    <dgm:cxn modelId="{0D58CEC5-1588-4985-854D-A72FB8FAB6CF}" srcId="{6B6665B5-D9E9-4048-81C0-08AAA4CF3388}" destId="{A34C3904-0AC7-493D-9AD8-4F91CAFF36B3}" srcOrd="1" destOrd="0" parTransId="{4D456906-DCD4-46A5-8FD6-F0ABF23AA5FD}" sibTransId="{A39663BF-EF4B-4662-901A-494AB357DDE5}"/>
    <dgm:cxn modelId="{AC7C4AC9-B23C-435D-BC67-F7C06D725BCA}" type="presOf" srcId="{A39663BF-EF4B-4662-901A-494AB357DDE5}" destId="{215A58B1-C032-4D66-8884-C47D6FB2C617}" srcOrd="0" destOrd="0" presId="urn:microsoft.com/office/officeart/2005/8/layout/bProcess3"/>
    <dgm:cxn modelId="{2CA5AACE-6C68-4963-9CA8-588F403073E0}" type="presOf" srcId="{279953ED-7CA6-4BD8-8717-D9C1119834CF}" destId="{E073B5DC-6BFA-4F70-95F4-A5086CF2B564}" srcOrd="0" destOrd="0" presId="urn:microsoft.com/office/officeart/2005/8/layout/bProcess3"/>
    <dgm:cxn modelId="{2C9CEED3-9EBC-4450-9BB7-1CABEED0BA55}" type="presOf" srcId="{A34C3904-0AC7-493D-9AD8-4F91CAFF36B3}" destId="{BBE73F30-A881-46BF-8D0E-81DDD0F0715B}" srcOrd="0" destOrd="0" presId="urn:microsoft.com/office/officeart/2005/8/layout/bProcess3"/>
    <dgm:cxn modelId="{403E85D4-E7C0-47D9-801F-6BE34601E1E8}" type="presOf" srcId="{19C362B0-CFA4-48BC-BFC4-570D10ABF859}" destId="{C959C3C9-044A-44DD-A866-992B92B9D109}" srcOrd="0" destOrd="0" presId="urn:microsoft.com/office/officeart/2005/8/layout/bProcess3"/>
    <dgm:cxn modelId="{A2FF98D6-2EDF-49E0-80FC-79024CAEB9A2}" type="presOf" srcId="{A39663BF-EF4B-4662-901A-494AB357DDE5}" destId="{86E60C82-C2C9-4BD6-95B5-3EB91680E768}" srcOrd="1" destOrd="0" presId="urn:microsoft.com/office/officeart/2005/8/layout/bProcess3"/>
    <dgm:cxn modelId="{592D14EC-95BA-4834-BD54-D3B3ECC09F02}" type="presOf" srcId="{BA7486CB-4AAC-4C5B-BD3F-E1EF6C2865DC}" destId="{4728305B-1246-4513-B6E5-BC549E07EEB0}" srcOrd="1" destOrd="0" presId="urn:microsoft.com/office/officeart/2005/8/layout/bProcess3"/>
    <dgm:cxn modelId="{14C058F3-67A8-4AFF-BB85-B54B344BBB1C}" srcId="{6B6665B5-D9E9-4048-81C0-08AAA4CF3388}" destId="{CD347CD3-3F13-4A5C-B992-B7A85F0557BA}" srcOrd="3" destOrd="0" parTransId="{8FF19BF7-E59D-43E7-960F-626C1BDB2ABF}" sibTransId="{6C489563-1697-40CE-A7C3-3AA0F44F12FD}"/>
    <dgm:cxn modelId="{D33F00F8-BA13-4BCF-B5F4-6CF7F69F5736}" type="presOf" srcId="{6F0FB104-5901-4F98-8225-61C87EA208AC}" destId="{1A426C0E-7C93-4CB1-B915-2EF0DB4B5D46}" srcOrd="0" destOrd="0" presId="urn:microsoft.com/office/officeart/2005/8/layout/bProcess3"/>
    <dgm:cxn modelId="{7B4BE608-E63A-4EA4-89B6-3625D8B0CA9A}" type="presParOf" srcId="{C292BB2C-2B30-47B9-9A17-014FD2DEE890}" destId="{CC640981-CB43-4B6D-9632-7C91B798FE25}" srcOrd="0" destOrd="0" presId="urn:microsoft.com/office/officeart/2005/8/layout/bProcess3"/>
    <dgm:cxn modelId="{88D51E51-3DD4-4F5E-BE44-56808C0C12C2}" type="presParOf" srcId="{C292BB2C-2B30-47B9-9A17-014FD2DEE890}" destId="{D5740805-3FE8-41CF-9F54-B55F7CB601C7}" srcOrd="1" destOrd="0" presId="urn:microsoft.com/office/officeart/2005/8/layout/bProcess3"/>
    <dgm:cxn modelId="{565B557B-E73E-4E1C-81DE-1CA6EB953EBC}" type="presParOf" srcId="{D5740805-3FE8-41CF-9F54-B55F7CB601C7}" destId="{1F09787B-EA99-48FF-9D20-7511FF174519}" srcOrd="0" destOrd="0" presId="urn:microsoft.com/office/officeart/2005/8/layout/bProcess3"/>
    <dgm:cxn modelId="{FFB617B9-7B18-4B3D-BD48-FB9FAE004FFE}" type="presParOf" srcId="{C292BB2C-2B30-47B9-9A17-014FD2DEE890}" destId="{BBE73F30-A881-46BF-8D0E-81DDD0F0715B}" srcOrd="2" destOrd="0" presId="urn:microsoft.com/office/officeart/2005/8/layout/bProcess3"/>
    <dgm:cxn modelId="{6D3CBD9B-3F0E-4582-8609-534DF7A26477}" type="presParOf" srcId="{C292BB2C-2B30-47B9-9A17-014FD2DEE890}" destId="{215A58B1-C032-4D66-8884-C47D6FB2C617}" srcOrd="3" destOrd="0" presId="urn:microsoft.com/office/officeart/2005/8/layout/bProcess3"/>
    <dgm:cxn modelId="{A1E37BFD-B70A-468A-BDCD-479E44FAF0A1}" type="presParOf" srcId="{215A58B1-C032-4D66-8884-C47D6FB2C617}" destId="{86E60C82-C2C9-4BD6-95B5-3EB91680E768}" srcOrd="0" destOrd="0" presId="urn:microsoft.com/office/officeart/2005/8/layout/bProcess3"/>
    <dgm:cxn modelId="{9DFC8126-1C23-4103-ADA9-1237CE708A34}" type="presParOf" srcId="{C292BB2C-2B30-47B9-9A17-014FD2DEE890}" destId="{C959C3C9-044A-44DD-A866-992B92B9D109}" srcOrd="4" destOrd="0" presId="urn:microsoft.com/office/officeart/2005/8/layout/bProcess3"/>
    <dgm:cxn modelId="{B58FB2C5-4462-4DC3-9EC0-DC50C84396CC}" type="presParOf" srcId="{C292BB2C-2B30-47B9-9A17-014FD2DEE890}" destId="{E073B5DC-6BFA-4F70-95F4-A5086CF2B564}" srcOrd="5" destOrd="0" presId="urn:microsoft.com/office/officeart/2005/8/layout/bProcess3"/>
    <dgm:cxn modelId="{D33CF874-3EFF-4115-A5DA-49705261C7B3}" type="presParOf" srcId="{E073B5DC-6BFA-4F70-95F4-A5086CF2B564}" destId="{91B70B5A-6669-4070-90B1-C03A5E58A641}" srcOrd="0" destOrd="0" presId="urn:microsoft.com/office/officeart/2005/8/layout/bProcess3"/>
    <dgm:cxn modelId="{0D63C27B-7908-47E0-9325-B105838BE887}" type="presParOf" srcId="{C292BB2C-2B30-47B9-9A17-014FD2DEE890}" destId="{D0AE89E1-5189-4D32-9D0D-480396016CB1}" srcOrd="6" destOrd="0" presId="urn:microsoft.com/office/officeart/2005/8/layout/bProcess3"/>
    <dgm:cxn modelId="{C0F4F8D9-6256-4202-8D1F-AA423A47847C}" type="presParOf" srcId="{C292BB2C-2B30-47B9-9A17-014FD2DEE890}" destId="{2CCF880F-943F-4435-9D07-C0F7AAD38BF2}" srcOrd="7" destOrd="0" presId="urn:microsoft.com/office/officeart/2005/8/layout/bProcess3"/>
    <dgm:cxn modelId="{01F0BB20-56A1-4E5D-AB05-B2E172AA2631}" type="presParOf" srcId="{2CCF880F-943F-4435-9D07-C0F7AAD38BF2}" destId="{0C896724-2015-4CF9-A089-6B527F8F4A7F}" srcOrd="0" destOrd="0" presId="urn:microsoft.com/office/officeart/2005/8/layout/bProcess3"/>
    <dgm:cxn modelId="{2361A458-99A8-45B8-BEB1-0AE359D3C1E2}" type="presParOf" srcId="{C292BB2C-2B30-47B9-9A17-014FD2DEE890}" destId="{3A44721D-D4B7-44F2-980F-39C45DE70C49}" srcOrd="8" destOrd="0" presId="urn:microsoft.com/office/officeart/2005/8/layout/bProcess3"/>
    <dgm:cxn modelId="{6E658760-E1DA-436F-80B3-F527F86A25D9}" type="presParOf" srcId="{C292BB2C-2B30-47B9-9A17-014FD2DEE890}" destId="{4B9A7864-BC16-40A1-9082-C8CC08CFCCA5}" srcOrd="9" destOrd="0" presId="urn:microsoft.com/office/officeart/2005/8/layout/bProcess3"/>
    <dgm:cxn modelId="{88BA725F-30EF-4128-99E7-314C70F2448A}" type="presParOf" srcId="{4B9A7864-BC16-40A1-9082-C8CC08CFCCA5}" destId="{4728305B-1246-4513-B6E5-BC549E07EEB0}" srcOrd="0" destOrd="0" presId="urn:microsoft.com/office/officeart/2005/8/layout/bProcess3"/>
    <dgm:cxn modelId="{0B121DD4-3155-44F7-9EA9-7580D9718048}" type="presParOf" srcId="{C292BB2C-2B30-47B9-9A17-014FD2DEE890}" destId="{1A426C0E-7C93-4CB1-B915-2EF0DB4B5D46}"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9011F-E199-4093-AAF6-F2EF4537FDE7}">
      <dsp:nvSpPr>
        <dsp:cNvPr id="0" name=""/>
        <dsp:cNvSpPr/>
      </dsp:nvSpPr>
      <dsp:spPr>
        <a:xfrm>
          <a:off x="1025174" y="1979"/>
          <a:ext cx="2675995" cy="1337997"/>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Terminology</a:t>
          </a:r>
        </a:p>
      </dsp:txBody>
      <dsp:txXfrm>
        <a:off x="1064363" y="41168"/>
        <a:ext cx="2597617" cy="1259619"/>
      </dsp:txXfrm>
    </dsp:sp>
    <dsp:sp modelId="{7C705C56-FFF9-49BE-AB35-CA55FFED4862}">
      <dsp:nvSpPr>
        <dsp:cNvPr id="0" name=""/>
        <dsp:cNvSpPr/>
      </dsp:nvSpPr>
      <dsp:spPr>
        <a:xfrm>
          <a:off x="1292773" y="1339977"/>
          <a:ext cx="267599" cy="1003498"/>
        </a:xfrm>
        <a:custGeom>
          <a:avLst/>
          <a:gdLst/>
          <a:ahLst/>
          <a:cxnLst/>
          <a:rect l="0" t="0" r="0" b="0"/>
          <a:pathLst>
            <a:path>
              <a:moveTo>
                <a:pt x="0" y="0"/>
              </a:moveTo>
              <a:lnTo>
                <a:pt x="0" y="1003498"/>
              </a:lnTo>
              <a:lnTo>
                <a:pt x="267599" y="1003498"/>
              </a:lnTo>
            </a:path>
          </a:pathLst>
        </a:custGeom>
        <a:noFill/>
        <a:ln w="76200" cap="flat" cmpd="sng" algn="ctr">
          <a:solidFill>
            <a:schemeClr val="accent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81CE3240-C1DA-4919-9DBA-A1ADF667AF1B}">
      <dsp:nvSpPr>
        <dsp:cNvPr id="0" name=""/>
        <dsp:cNvSpPr/>
      </dsp:nvSpPr>
      <dsp:spPr>
        <a:xfrm>
          <a:off x="1560373" y="1674476"/>
          <a:ext cx="2140796" cy="1337997"/>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Hooker, Pimp, Sex Worker, Escort</a:t>
          </a:r>
        </a:p>
      </dsp:txBody>
      <dsp:txXfrm>
        <a:off x="1599562" y="1713665"/>
        <a:ext cx="2062418" cy="1259619"/>
      </dsp:txXfrm>
    </dsp:sp>
    <dsp:sp modelId="{BEC7C449-B1F4-46D6-97D0-E046C0F5F584}">
      <dsp:nvSpPr>
        <dsp:cNvPr id="0" name=""/>
        <dsp:cNvSpPr/>
      </dsp:nvSpPr>
      <dsp:spPr>
        <a:xfrm>
          <a:off x="1292773" y="1339977"/>
          <a:ext cx="267599" cy="2675995"/>
        </a:xfrm>
        <a:custGeom>
          <a:avLst/>
          <a:gdLst/>
          <a:ahLst/>
          <a:cxnLst/>
          <a:rect l="0" t="0" r="0" b="0"/>
          <a:pathLst>
            <a:path>
              <a:moveTo>
                <a:pt x="0" y="0"/>
              </a:moveTo>
              <a:lnTo>
                <a:pt x="0" y="2675995"/>
              </a:lnTo>
              <a:lnTo>
                <a:pt x="267599" y="2675995"/>
              </a:lnTo>
            </a:path>
          </a:pathLst>
        </a:custGeom>
        <a:noFill/>
        <a:ln w="76200" cap="flat" cmpd="sng" algn="ctr">
          <a:solidFill>
            <a:schemeClr val="accent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9E7D7C4B-220D-4B6A-BBA1-217DE09F64CF}">
      <dsp:nvSpPr>
        <dsp:cNvPr id="0" name=""/>
        <dsp:cNvSpPr/>
      </dsp:nvSpPr>
      <dsp:spPr>
        <a:xfrm>
          <a:off x="1560373" y="3346973"/>
          <a:ext cx="2140796" cy="1337997"/>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Working Girl, Call Girl, Rent Boy, Brothel</a:t>
          </a:r>
        </a:p>
      </dsp:txBody>
      <dsp:txXfrm>
        <a:off x="1599562" y="3386162"/>
        <a:ext cx="2062418" cy="1259619"/>
      </dsp:txXfrm>
    </dsp:sp>
    <dsp:sp modelId="{21573B7C-C404-47FB-B65D-12ACF79BBAB1}">
      <dsp:nvSpPr>
        <dsp:cNvPr id="0" name=""/>
        <dsp:cNvSpPr/>
      </dsp:nvSpPr>
      <dsp:spPr>
        <a:xfrm>
          <a:off x="4370168" y="1979"/>
          <a:ext cx="2675995" cy="1337997"/>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Two types on Prostitution</a:t>
          </a:r>
        </a:p>
      </dsp:txBody>
      <dsp:txXfrm>
        <a:off x="4409357" y="41168"/>
        <a:ext cx="2597617" cy="1259619"/>
      </dsp:txXfrm>
    </dsp:sp>
    <dsp:sp modelId="{F4E61415-5B16-4936-B68D-B3438FFBB795}">
      <dsp:nvSpPr>
        <dsp:cNvPr id="0" name=""/>
        <dsp:cNvSpPr/>
      </dsp:nvSpPr>
      <dsp:spPr>
        <a:xfrm>
          <a:off x="4637767" y="1339977"/>
          <a:ext cx="267599" cy="1003498"/>
        </a:xfrm>
        <a:custGeom>
          <a:avLst/>
          <a:gdLst/>
          <a:ahLst/>
          <a:cxnLst/>
          <a:rect l="0" t="0" r="0" b="0"/>
          <a:pathLst>
            <a:path>
              <a:moveTo>
                <a:pt x="0" y="0"/>
              </a:moveTo>
              <a:lnTo>
                <a:pt x="0" y="1003498"/>
              </a:lnTo>
              <a:lnTo>
                <a:pt x="267599" y="1003498"/>
              </a:lnTo>
            </a:path>
          </a:pathLst>
        </a:custGeom>
        <a:noFill/>
        <a:ln w="76200" cap="flat" cmpd="sng" algn="ctr">
          <a:solidFill>
            <a:schemeClr val="accent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BB1EDE29-DACC-423D-B714-2A1AC89E24D7}">
      <dsp:nvSpPr>
        <dsp:cNvPr id="0" name=""/>
        <dsp:cNvSpPr/>
      </dsp:nvSpPr>
      <dsp:spPr>
        <a:xfrm>
          <a:off x="4905367" y="1674476"/>
          <a:ext cx="2140796" cy="1337997"/>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On street</a:t>
          </a:r>
        </a:p>
      </dsp:txBody>
      <dsp:txXfrm>
        <a:off x="4944556" y="1713665"/>
        <a:ext cx="2062418" cy="1259619"/>
      </dsp:txXfrm>
    </dsp:sp>
    <dsp:sp modelId="{6BEF22E0-0A91-42C4-B5B1-1448AEF84FF1}">
      <dsp:nvSpPr>
        <dsp:cNvPr id="0" name=""/>
        <dsp:cNvSpPr/>
      </dsp:nvSpPr>
      <dsp:spPr>
        <a:xfrm>
          <a:off x="4637767" y="1339977"/>
          <a:ext cx="267599" cy="2675995"/>
        </a:xfrm>
        <a:custGeom>
          <a:avLst/>
          <a:gdLst/>
          <a:ahLst/>
          <a:cxnLst/>
          <a:rect l="0" t="0" r="0" b="0"/>
          <a:pathLst>
            <a:path>
              <a:moveTo>
                <a:pt x="0" y="0"/>
              </a:moveTo>
              <a:lnTo>
                <a:pt x="0" y="2675995"/>
              </a:lnTo>
              <a:lnTo>
                <a:pt x="267599" y="2675995"/>
              </a:lnTo>
            </a:path>
          </a:pathLst>
        </a:custGeom>
        <a:noFill/>
        <a:ln w="76200" cap="flat" cmpd="sng" algn="ctr">
          <a:solidFill>
            <a:schemeClr val="accent1">
              <a:lumMod val="50000"/>
            </a:schemeClr>
          </a:solidFill>
          <a:prstDash val="solid"/>
          <a:miter lim="800000"/>
        </a:ln>
        <a:effectLst/>
      </dsp:spPr>
      <dsp:style>
        <a:lnRef idx="2">
          <a:scrgbClr r="0" g="0" b="0"/>
        </a:lnRef>
        <a:fillRef idx="0">
          <a:scrgbClr r="0" g="0" b="0"/>
        </a:fillRef>
        <a:effectRef idx="0">
          <a:scrgbClr r="0" g="0" b="0"/>
        </a:effectRef>
        <a:fontRef idx="minor"/>
      </dsp:style>
    </dsp:sp>
    <dsp:sp modelId="{B75A8835-B550-495A-B436-F6B70C64C2DD}">
      <dsp:nvSpPr>
        <dsp:cNvPr id="0" name=""/>
        <dsp:cNvSpPr/>
      </dsp:nvSpPr>
      <dsp:spPr>
        <a:xfrm>
          <a:off x="4905367" y="3346973"/>
          <a:ext cx="2140796" cy="1337997"/>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Off street</a:t>
          </a:r>
        </a:p>
      </dsp:txBody>
      <dsp:txXfrm>
        <a:off x="4944556" y="3386162"/>
        <a:ext cx="2062418" cy="1259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F6430-5C35-400D-98AB-C2BCEF504473}">
      <dsp:nvSpPr>
        <dsp:cNvPr id="0" name=""/>
        <dsp:cNvSpPr/>
      </dsp:nvSpPr>
      <dsp:spPr>
        <a:xfrm>
          <a:off x="3307" y="883203"/>
          <a:ext cx="2623885" cy="1574331"/>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Prostitution only involves women offering sexual services</a:t>
          </a:r>
        </a:p>
      </dsp:txBody>
      <dsp:txXfrm>
        <a:off x="3307" y="883203"/>
        <a:ext cx="2623885" cy="1574331"/>
      </dsp:txXfrm>
    </dsp:sp>
    <dsp:sp modelId="{8985CD77-4033-4FF9-844B-5806060BD0E8}">
      <dsp:nvSpPr>
        <dsp:cNvPr id="0" name=""/>
        <dsp:cNvSpPr/>
      </dsp:nvSpPr>
      <dsp:spPr>
        <a:xfrm>
          <a:off x="2889581" y="883203"/>
          <a:ext cx="2623885" cy="1574331"/>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All women selling sex to men are heterosexual</a:t>
          </a:r>
        </a:p>
      </dsp:txBody>
      <dsp:txXfrm>
        <a:off x="2889581" y="883203"/>
        <a:ext cx="2623885" cy="1574331"/>
      </dsp:txXfrm>
    </dsp:sp>
    <dsp:sp modelId="{1D919301-C424-4356-A132-A84FA4194EA0}">
      <dsp:nvSpPr>
        <dsp:cNvPr id="0" name=""/>
        <dsp:cNvSpPr/>
      </dsp:nvSpPr>
      <dsp:spPr>
        <a:xfrm>
          <a:off x="5775855" y="883203"/>
          <a:ext cx="2623885" cy="157433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All men selling sex to men are gay</a:t>
          </a:r>
        </a:p>
      </dsp:txBody>
      <dsp:txXfrm>
        <a:off x="5775855" y="883203"/>
        <a:ext cx="2623885" cy="1574331"/>
      </dsp:txXfrm>
    </dsp:sp>
    <dsp:sp modelId="{B357E285-BEC5-40B3-BB64-2C8EC7E72C1C}">
      <dsp:nvSpPr>
        <dsp:cNvPr id="0" name=""/>
        <dsp:cNvSpPr/>
      </dsp:nvSpPr>
      <dsp:spPr>
        <a:xfrm>
          <a:off x="8662129" y="883203"/>
          <a:ext cx="2623885" cy="1574331"/>
        </a:xfrm>
        <a:prstGeom prst="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Prostitution is always a choice</a:t>
          </a:r>
        </a:p>
      </dsp:txBody>
      <dsp:txXfrm>
        <a:off x="8662129" y="883203"/>
        <a:ext cx="2623885" cy="1574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F2736-140F-4B80-B243-A6813D219E89}">
      <dsp:nvSpPr>
        <dsp:cNvPr id="0" name=""/>
        <dsp:cNvSpPr/>
      </dsp:nvSpPr>
      <dsp:spPr>
        <a:xfrm>
          <a:off x="1224837" y="422"/>
          <a:ext cx="2189359" cy="1313615"/>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Drugs</a:t>
          </a:r>
        </a:p>
      </dsp:txBody>
      <dsp:txXfrm>
        <a:off x="1263311" y="38896"/>
        <a:ext cx="2112411" cy="1236667"/>
      </dsp:txXfrm>
    </dsp:sp>
    <dsp:sp modelId="{68C907D2-FC4F-4CE6-BEC0-9E4FC8EE72A8}">
      <dsp:nvSpPr>
        <dsp:cNvPr id="0" name=""/>
        <dsp:cNvSpPr/>
      </dsp:nvSpPr>
      <dsp:spPr>
        <a:xfrm>
          <a:off x="3606860" y="385750"/>
          <a:ext cx="464144" cy="5429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606860" y="494342"/>
        <a:ext cx="324901" cy="325777"/>
      </dsp:txXfrm>
    </dsp:sp>
    <dsp:sp modelId="{ACC4DB10-2433-4919-B5AF-25B1D01C192C}">
      <dsp:nvSpPr>
        <dsp:cNvPr id="0" name=""/>
        <dsp:cNvSpPr/>
      </dsp:nvSpPr>
      <dsp:spPr>
        <a:xfrm>
          <a:off x="4289940" y="422"/>
          <a:ext cx="2189359" cy="1313615"/>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Anti-social behaviour</a:t>
          </a:r>
        </a:p>
      </dsp:txBody>
      <dsp:txXfrm>
        <a:off x="4328414" y="38896"/>
        <a:ext cx="2112411" cy="1236667"/>
      </dsp:txXfrm>
    </dsp:sp>
    <dsp:sp modelId="{71449709-8909-4563-A906-72378925D818}">
      <dsp:nvSpPr>
        <dsp:cNvPr id="0" name=""/>
        <dsp:cNvSpPr/>
      </dsp:nvSpPr>
      <dsp:spPr>
        <a:xfrm rot="5400000">
          <a:off x="5152548" y="1467293"/>
          <a:ext cx="464144" cy="5429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5221732" y="1506702"/>
        <a:ext cx="325777" cy="324901"/>
      </dsp:txXfrm>
    </dsp:sp>
    <dsp:sp modelId="{91E5589D-FF7A-4520-8916-D1DA49FC84F3}">
      <dsp:nvSpPr>
        <dsp:cNvPr id="0" name=""/>
        <dsp:cNvSpPr/>
      </dsp:nvSpPr>
      <dsp:spPr>
        <a:xfrm>
          <a:off x="4289940" y="2189782"/>
          <a:ext cx="2189359" cy="131361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Human Trafficking</a:t>
          </a:r>
        </a:p>
      </dsp:txBody>
      <dsp:txXfrm>
        <a:off x="4328414" y="2228256"/>
        <a:ext cx="2112411" cy="1236667"/>
      </dsp:txXfrm>
    </dsp:sp>
    <dsp:sp modelId="{CFBB4219-136D-4BF5-9B12-EEF191F0E6CF}">
      <dsp:nvSpPr>
        <dsp:cNvPr id="0" name=""/>
        <dsp:cNvSpPr/>
      </dsp:nvSpPr>
      <dsp:spPr>
        <a:xfrm rot="10800000">
          <a:off x="3633133" y="2575109"/>
          <a:ext cx="464144" cy="54296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3772376" y="2683701"/>
        <a:ext cx="324901" cy="325777"/>
      </dsp:txXfrm>
    </dsp:sp>
    <dsp:sp modelId="{600D444C-1A0A-4454-9845-C5D5A9F7E0C7}">
      <dsp:nvSpPr>
        <dsp:cNvPr id="0" name=""/>
        <dsp:cNvSpPr/>
      </dsp:nvSpPr>
      <dsp:spPr>
        <a:xfrm>
          <a:off x="1224837" y="2189782"/>
          <a:ext cx="2189359" cy="131361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Social Care/ Welfare</a:t>
          </a:r>
        </a:p>
      </dsp:txBody>
      <dsp:txXfrm>
        <a:off x="1263311" y="2228256"/>
        <a:ext cx="2112411" cy="1236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FF7A2-E403-4DB9-85EF-C18BB8C5B9BB}">
      <dsp:nvSpPr>
        <dsp:cNvPr id="0" name=""/>
        <dsp:cNvSpPr/>
      </dsp:nvSpPr>
      <dsp:spPr>
        <a:xfrm>
          <a:off x="7762" y="853204"/>
          <a:ext cx="2320161" cy="1392096"/>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Harassment</a:t>
          </a:r>
        </a:p>
      </dsp:txBody>
      <dsp:txXfrm>
        <a:off x="48535" y="893977"/>
        <a:ext cx="2238615" cy="1310550"/>
      </dsp:txXfrm>
    </dsp:sp>
    <dsp:sp modelId="{F22C35AB-BEE3-4D21-BC10-16A71942CA87}">
      <dsp:nvSpPr>
        <dsp:cNvPr id="0" name=""/>
        <dsp:cNvSpPr/>
      </dsp:nvSpPr>
      <dsp:spPr>
        <a:xfrm>
          <a:off x="2532098" y="1261552"/>
          <a:ext cx="491874" cy="57540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532098" y="1376632"/>
        <a:ext cx="344312" cy="345240"/>
      </dsp:txXfrm>
    </dsp:sp>
    <dsp:sp modelId="{82E7FBDF-3471-4D4D-ACC3-854A1D1067F4}">
      <dsp:nvSpPr>
        <dsp:cNvPr id="0" name=""/>
        <dsp:cNvSpPr/>
      </dsp:nvSpPr>
      <dsp:spPr>
        <a:xfrm>
          <a:off x="3255988" y="853204"/>
          <a:ext cx="2320161" cy="139209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Environmental Waste</a:t>
          </a:r>
        </a:p>
      </dsp:txBody>
      <dsp:txXfrm>
        <a:off x="3296761" y="893977"/>
        <a:ext cx="2238615" cy="1310550"/>
      </dsp:txXfrm>
    </dsp:sp>
    <dsp:sp modelId="{732AC55A-299A-47A1-A82C-ACE2283A5D1F}">
      <dsp:nvSpPr>
        <dsp:cNvPr id="0" name=""/>
        <dsp:cNvSpPr/>
      </dsp:nvSpPr>
      <dsp:spPr>
        <a:xfrm>
          <a:off x="5780324" y="1261552"/>
          <a:ext cx="491874" cy="57540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780324" y="1376632"/>
        <a:ext cx="344312" cy="345240"/>
      </dsp:txXfrm>
    </dsp:sp>
    <dsp:sp modelId="{53441CCB-1BEA-482B-B77F-4514D71C73A7}">
      <dsp:nvSpPr>
        <dsp:cNvPr id="0" name=""/>
        <dsp:cNvSpPr/>
      </dsp:nvSpPr>
      <dsp:spPr>
        <a:xfrm>
          <a:off x="6504214" y="853204"/>
          <a:ext cx="2320161" cy="1392096"/>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Noise</a:t>
          </a:r>
        </a:p>
      </dsp:txBody>
      <dsp:txXfrm>
        <a:off x="6544987" y="893977"/>
        <a:ext cx="2238615" cy="1310550"/>
      </dsp:txXfrm>
    </dsp:sp>
    <dsp:sp modelId="{C2EADBC3-6B72-4EEE-BDBF-66B26E2A3D92}">
      <dsp:nvSpPr>
        <dsp:cNvPr id="0" name=""/>
        <dsp:cNvSpPr/>
      </dsp:nvSpPr>
      <dsp:spPr>
        <a:xfrm rot="5400000">
          <a:off x="7418358" y="2407712"/>
          <a:ext cx="491874" cy="57540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7491675" y="2449475"/>
        <a:ext cx="345240" cy="344312"/>
      </dsp:txXfrm>
    </dsp:sp>
    <dsp:sp modelId="{0D28A8E7-70DD-479F-BD0B-5B1B1749200C}">
      <dsp:nvSpPr>
        <dsp:cNvPr id="0" name=""/>
        <dsp:cNvSpPr/>
      </dsp:nvSpPr>
      <dsp:spPr>
        <a:xfrm>
          <a:off x="6504214" y="3173365"/>
          <a:ext cx="2320161" cy="139209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Associated Crimes</a:t>
          </a:r>
        </a:p>
      </dsp:txBody>
      <dsp:txXfrm>
        <a:off x="6544987" y="3214138"/>
        <a:ext cx="2238615" cy="1310550"/>
      </dsp:txXfrm>
    </dsp:sp>
    <dsp:sp modelId="{89AB59DB-C0FD-4393-8AC7-809594AA6EF1}">
      <dsp:nvSpPr>
        <dsp:cNvPr id="0" name=""/>
        <dsp:cNvSpPr/>
      </dsp:nvSpPr>
      <dsp:spPr>
        <a:xfrm rot="10800000">
          <a:off x="5808166" y="3581714"/>
          <a:ext cx="491874" cy="57540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5955728" y="3696794"/>
        <a:ext cx="344312" cy="345240"/>
      </dsp:txXfrm>
    </dsp:sp>
    <dsp:sp modelId="{404C3EFE-904F-4B3D-BFDB-4AC710F54AAB}">
      <dsp:nvSpPr>
        <dsp:cNvPr id="0" name=""/>
        <dsp:cNvSpPr/>
      </dsp:nvSpPr>
      <dsp:spPr>
        <a:xfrm>
          <a:off x="3255988" y="3173365"/>
          <a:ext cx="2320161" cy="1392096"/>
        </a:xfrm>
        <a:prstGeom prst="roundRect">
          <a:avLst>
            <a:gd name="adj" fmla="val 10000"/>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Decline in house prices</a:t>
          </a:r>
        </a:p>
      </dsp:txBody>
      <dsp:txXfrm>
        <a:off x="3296761" y="3214138"/>
        <a:ext cx="2238615" cy="13105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6C484-D66A-483F-B38B-C2C420DF0FCB}">
      <dsp:nvSpPr>
        <dsp:cNvPr id="0" name=""/>
        <dsp:cNvSpPr/>
      </dsp:nvSpPr>
      <dsp:spPr>
        <a:xfrm>
          <a:off x="1112192" y="2126"/>
          <a:ext cx="3295054" cy="197703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Loitering or Soliciting</a:t>
          </a:r>
        </a:p>
        <a:p>
          <a:pPr marL="0" lvl="0" indent="0" algn="ctr" defTabSz="1066800">
            <a:lnSpc>
              <a:spcPct val="90000"/>
            </a:lnSpc>
            <a:spcBef>
              <a:spcPct val="0"/>
            </a:spcBef>
            <a:spcAft>
              <a:spcPct val="35000"/>
            </a:spcAft>
            <a:buNone/>
          </a:pPr>
          <a:r>
            <a:rPr lang="en-GB" sz="2400" b="0" i="0" kern="1200" dirty="0">
              <a:solidFill>
                <a:schemeClr val="tx1"/>
              </a:solidFill>
            </a:rPr>
            <a:t>S1 of the Street Offences Act 1959</a:t>
          </a:r>
        </a:p>
      </dsp:txBody>
      <dsp:txXfrm>
        <a:off x="1112192" y="2126"/>
        <a:ext cx="3295054" cy="1977032"/>
      </dsp:txXfrm>
    </dsp:sp>
    <dsp:sp modelId="{1363FAD7-BC84-4690-B27E-207EC06C1380}">
      <dsp:nvSpPr>
        <dsp:cNvPr id="0" name=""/>
        <dsp:cNvSpPr/>
      </dsp:nvSpPr>
      <dsp:spPr>
        <a:xfrm>
          <a:off x="4736752" y="2126"/>
          <a:ext cx="3295054" cy="1977032"/>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Soliciting Another Person for Sexual Services as a Prostitute</a:t>
          </a:r>
        </a:p>
        <a:p>
          <a:pPr marL="0" lvl="0" indent="0" algn="ctr" defTabSz="1066800">
            <a:lnSpc>
              <a:spcPct val="90000"/>
            </a:lnSpc>
            <a:spcBef>
              <a:spcPct val="0"/>
            </a:spcBef>
            <a:spcAft>
              <a:spcPct val="35000"/>
            </a:spcAft>
            <a:buNone/>
          </a:pPr>
          <a:r>
            <a:rPr lang="en-GB" sz="2400" kern="1200" dirty="0">
              <a:solidFill>
                <a:schemeClr val="tx1"/>
              </a:solidFill>
            </a:rPr>
            <a:t>S51A of the Sexual Offences Act 2003</a:t>
          </a:r>
        </a:p>
      </dsp:txBody>
      <dsp:txXfrm>
        <a:off x="4736752" y="2126"/>
        <a:ext cx="3295054" cy="1977032"/>
      </dsp:txXfrm>
    </dsp:sp>
    <dsp:sp modelId="{825C8259-5669-4AE8-9C0B-E0C5D3AA45B0}">
      <dsp:nvSpPr>
        <dsp:cNvPr id="0" name=""/>
        <dsp:cNvSpPr/>
      </dsp:nvSpPr>
      <dsp:spPr>
        <a:xfrm>
          <a:off x="1112192" y="2308664"/>
          <a:ext cx="3295054" cy="1977032"/>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Causing or Inciting Prostitution for Gain</a:t>
          </a:r>
        </a:p>
        <a:p>
          <a:pPr marL="0" lvl="0" indent="0" algn="ctr" defTabSz="1066800">
            <a:lnSpc>
              <a:spcPct val="90000"/>
            </a:lnSpc>
            <a:spcBef>
              <a:spcPct val="0"/>
            </a:spcBef>
            <a:spcAft>
              <a:spcPct val="35000"/>
            </a:spcAft>
            <a:buNone/>
          </a:pPr>
          <a:r>
            <a:rPr lang="en-GB" sz="2400" kern="1200" dirty="0">
              <a:solidFill>
                <a:schemeClr val="tx1"/>
              </a:solidFill>
            </a:rPr>
            <a:t>S52 of the Sexual Offences Act 2003</a:t>
          </a:r>
        </a:p>
      </dsp:txBody>
      <dsp:txXfrm>
        <a:off x="1112192" y="2308664"/>
        <a:ext cx="3295054" cy="1977032"/>
      </dsp:txXfrm>
    </dsp:sp>
    <dsp:sp modelId="{93759893-9702-42BC-A6CE-8F5C00159141}">
      <dsp:nvSpPr>
        <dsp:cNvPr id="0" name=""/>
        <dsp:cNvSpPr/>
      </dsp:nvSpPr>
      <dsp:spPr>
        <a:xfrm>
          <a:off x="4736752" y="2308664"/>
          <a:ext cx="3295054" cy="197703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Paying for Sexual Services of a Prostitute Subjected to Force</a:t>
          </a:r>
        </a:p>
        <a:p>
          <a:pPr marL="0" lvl="0" indent="0" algn="ctr" defTabSz="1066800">
            <a:lnSpc>
              <a:spcPct val="90000"/>
            </a:lnSpc>
            <a:spcBef>
              <a:spcPct val="0"/>
            </a:spcBef>
            <a:spcAft>
              <a:spcPct val="35000"/>
            </a:spcAft>
            <a:buNone/>
          </a:pPr>
          <a:r>
            <a:rPr lang="en-GB" sz="2400" kern="1200" dirty="0">
              <a:solidFill>
                <a:schemeClr val="tx1"/>
              </a:solidFill>
            </a:rPr>
            <a:t>S53A Sexual Offences Act 2003</a:t>
          </a:r>
        </a:p>
      </dsp:txBody>
      <dsp:txXfrm>
        <a:off x="4736752" y="2308664"/>
        <a:ext cx="3295054" cy="1977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69D06-7F52-436F-8F24-2B4A2B2DE2DE}">
      <dsp:nvSpPr>
        <dsp:cNvPr id="0" name=""/>
        <dsp:cNvSpPr/>
      </dsp:nvSpPr>
      <dsp:spPr>
        <a:xfrm>
          <a:off x="1103975" y="659"/>
          <a:ext cx="3604330" cy="216259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Keeping A Brothel</a:t>
          </a:r>
        </a:p>
        <a:p>
          <a:pPr marL="0" lvl="0" indent="0" algn="ctr" defTabSz="1066800">
            <a:lnSpc>
              <a:spcPct val="90000"/>
            </a:lnSpc>
            <a:spcBef>
              <a:spcPct val="0"/>
            </a:spcBef>
            <a:spcAft>
              <a:spcPct val="35000"/>
            </a:spcAft>
            <a:buNone/>
          </a:pPr>
          <a:r>
            <a:rPr lang="en-GB" sz="2400" kern="1200" dirty="0">
              <a:solidFill>
                <a:schemeClr val="tx1"/>
              </a:solidFill>
            </a:rPr>
            <a:t>S33 &amp; S33A Sexual Offences Act 1956</a:t>
          </a:r>
        </a:p>
      </dsp:txBody>
      <dsp:txXfrm>
        <a:off x="1103975" y="659"/>
        <a:ext cx="3604330" cy="2162598"/>
      </dsp:txXfrm>
    </dsp:sp>
    <dsp:sp modelId="{B0F19915-C8AD-436E-B30B-CAA04DEF197D}">
      <dsp:nvSpPr>
        <dsp:cNvPr id="0" name=""/>
        <dsp:cNvSpPr/>
      </dsp:nvSpPr>
      <dsp:spPr>
        <a:xfrm>
          <a:off x="5068739" y="659"/>
          <a:ext cx="3604330" cy="216259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Placing an Advert Regarding Prostitution</a:t>
          </a:r>
        </a:p>
        <a:p>
          <a:pPr marL="0" lvl="0" indent="0" algn="ctr" defTabSz="1066800">
            <a:lnSpc>
              <a:spcPct val="90000"/>
            </a:lnSpc>
            <a:spcBef>
              <a:spcPct val="0"/>
            </a:spcBef>
            <a:spcAft>
              <a:spcPct val="35000"/>
            </a:spcAft>
            <a:buNone/>
          </a:pPr>
          <a:r>
            <a:rPr lang="en-GB" sz="2400" kern="1200" dirty="0">
              <a:solidFill>
                <a:schemeClr val="tx1"/>
              </a:solidFill>
            </a:rPr>
            <a:t>S46 of the Criminal Justice &amp; Police Act 2001</a:t>
          </a:r>
        </a:p>
      </dsp:txBody>
      <dsp:txXfrm>
        <a:off x="5068739" y="659"/>
        <a:ext cx="3604330" cy="2162598"/>
      </dsp:txXfrm>
    </dsp:sp>
    <dsp:sp modelId="{CC72EE97-C924-4E9A-B1CD-9C2EE4B47751}">
      <dsp:nvSpPr>
        <dsp:cNvPr id="0" name=""/>
        <dsp:cNvSpPr/>
      </dsp:nvSpPr>
      <dsp:spPr>
        <a:xfrm>
          <a:off x="1103975" y="2523691"/>
          <a:ext cx="3604330" cy="216259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Kerb Crawling</a:t>
          </a:r>
        </a:p>
        <a:p>
          <a:pPr marL="0" lvl="0" indent="0" algn="ctr" defTabSz="1066800">
            <a:lnSpc>
              <a:spcPct val="90000"/>
            </a:lnSpc>
            <a:spcBef>
              <a:spcPct val="0"/>
            </a:spcBef>
            <a:spcAft>
              <a:spcPct val="35000"/>
            </a:spcAft>
            <a:buNone/>
          </a:pPr>
          <a:r>
            <a:rPr lang="en-GB" sz="2400" kern="1200" dirty="0">
              <a:solidFill>
                <a:schemeClr val="tx1"/>
              </a:solidFill>
            </a:rPr>
            <a:t>S1 of the Sexual Offences Act 1985</a:t>
          </a:r>
        </a:p>
      </dsp:txBody>
      <dsp:txXfrm>
        <a:off x="1103975" y="2523691"/>
        <a:ext cx="3604330" cy="2162598"/>
      </dsp:txXfrm>
    </dsp:sp>
    <dsp:sp modelId="{B17381F6-3B9A-4754-A8DC-91DF9F49EC28}">
      <dsp:nvSpPr>
        <dsp:cNvPr id="0" name=""/>
        <dsp:cNvSpPr/>
      </dsp:nvSpPr>
      <dsp:spPr>
        <a:xfrm>
          <a:off x="5068739" y="2523691"/>
          <a:ext cx="3604330" cy="216259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Trafficking People for Sexual Exploitation</a:t>
          </a:r>
        </a:p>
        <a:p>
          <a:pPr marL="0" lvl="0" indent="0" algn="ctr" defTabSz="1066800">
            <a:lnSpc>
              <a:spcPct val="90000"/>
            </a:lnSpc>
            <a:spcBef>
              <a:spcPct val="0"/>
            </a:spcBef>
            <a:spcAft>
              <a:spcPct val="35000"/>
            </a:spcAft>
            <a:buNone/>
          </a:pPr>
          <a:r>
            <a:rPr lang="en-GB" sz="2400" kern="1200" dirty="0">
              <a:solidFill>
                <a:schemeClr val="tx1"/>
              </a:solidFill>
            </a:rPr>
            <a:t>S59A Sexual Offences Act 2003 further ratified by the Modern Slavery Act 2015</a:t>
          </a:r>
        </a:p>
      </dsp:txBody>
      <dsp:txXfrm>
        <a:off x="5068739" y="2523691"/>
        <a:ext cx="3604330" cy="21625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FA6F0-5488-4186-8D0A-66301FDF327A}">
      <dsp:nvSpPr>
        <dsp:cNvPr id="0" name=""/>
        <dsp:cNvSpPr/>
      </dsp:nvSpPr>
      <dsp:spPr>
        <a:xfrm>
          <a:off x="2969560" y="1343129"/>
          <a:ext cx="651002" cy="91440"/>
        </a:xfrm>
        <a:custGeom>
          <a:avLst/>
          <a:gdLst/>
          <a:ahLst/>
          <a:cxnLst/>
          <a:rect l="0" t="0" r="0" b="0"/>
          <a:pathLst>
            <a:path>
              <a:moveTo>
                <a:pt x="0" y="45720"/>
              </a:moveTo>
              <a:lnTo>
                <a:pt x="651002" y="45720"/>
              </a:lnTo>
            </a:path>
          </a:pathLst>
        </a:custGeom>
        <a:noFill/>
        <a:ln w="76200" cap="flat" cmpd="sng" algn="ctr">
          <a:solidFill>
            <a:schemeClr val="accent5">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78022" y="1385441"/>
        <a:ext cx="34080" cy="6816"/>
      </dsp:txXfrm>
    </dsp:sp>
    <dsp:sp modelId="{3DB84EFC-BA44-490B-9C63-D569972F4216}">
      <dsp:nvSpPr>
        <dsp:cNvPr id="0" name=""/>
        <dsp:cNvSpPr/>
      </dsp:nvSpPr>
      <dsp:spPr>
        <a:xfrm>
          <a:off x="7872" y="499802"/>
          <a:ext cx="2963488" cy="177809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Proportionate response</a:t>
          </a:r>
        </a:p>
      </dsp:txBody>
      <dsp:txXfrm>
        <a:off x="7872" y="499802"/>
        <a:ext cx="2963488" cy="1778093"/>
      </dsp:txXfrm>
    </dsp:sp>
    <dsp:sp modelId="{E3FC0594-4B0B-4106-8F07-4D73B9EDBE07}">
      <dsp:nvSpPr>
        <dsp:cNvPr id="0" name=""/>
        <dsp:cNvSpPr/>
      </dsp:nvSpPr>
      <dsp:spPr>
        <a:xfrm>
          <a:off x="6614651" y="1343129"/>
          <a:ext cx="651002" cy="91440"/>
        </a:xfrm>
        <a:custGeom>
          <a:avLst/>
          <a:gdLst/>
          <a:ahLst/>
          <a:cxnLst/>
          <a:rect l="0" t="0" r="0" b="0"/>
          <a:pathLst>
            <a:path>
              <a:moveTo>
                <a:pt x="0" y="45720"/>
              </a:moveTo>
              <a:lnTo>
                <a:pt x="651002" y="45720"/>
              </a:lnTo>
            </a:path>
          </a:pathLst>
        </a:custGeom>
        <a:noFill/>
        <a:ln w="76200" cap="flat" cmpd="sng" algn="ctr">
          <a:solidFill>
            <a:schemeClr val="accent5">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23112" y="1385441"/>
        <a:ext cx="34080" cy="6816"/>
      </dsp:txXfrm>
    </dsp:sp>
    <dsp:sp modelId="{C38ED50C-02A9-4D5E-B2E2-4579FB007885}">
      <dsp:nvSpPr>
        <dsp:cNvPr id="0" name=""/>
        <dsp:cNvSpPr/>
      </dsp:nvSpPr>
      <dsp:spPr>
        <a:xfrm>
          <a:off x="3652963" y="499802"/>
          <a:ext cx="2963488" cy="1778093"/>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Public confidence</a:t>
          </a:r>
        </a:p>
      </dsp:txBody>
      <dsp:txXfrm>
        <a:off x="3652963" y="499802"/>
        <a:ext cx="2963488" cy="1778093"/>
      </dsp:txXfrm>
    </dsp:sp>
    <dsp:sp modelId="{198C8BF2-7FB7-4302-9206-623D561D8241}">
      <dsp:nvSpPr>
        <dsp:cNvPr id="0" name=""/>
        <dsp:cNvSpPr/>
      </dsp:nvSpPr>
      <dsp:spPr>
        <a:xfrm>
          <a:off x="1489616" y="2276095"/>
          <a:ext cx="7290181" cy="651002"/>
        </a:xfrm>
        <a:custGeom>
          <a:avLst/>
          <a:gdLst/>
          <a:ahLst/>
          <a:cxnLst/>
          <a:rect l="0" t="0" r="0" b="0"/>
          <a:pathLst>
            <a:path>
              <a:moveTo>
                <a:pt x="7290181" y="0"/>
              </a:moveTo>
              <a:lnTo>
                <a:pt x="7290181" y="342601"/>
              </a:lnTo>
              <a:lnTo>
                <a:pt x="0" y="342601"/>
              </a:lnTo>
              <a:lnTo>
                <a:pt x="0" y="651002"/>
              </a:lnTo>
            </a:path>
          </a:pathLst>
        </a:custGeom>
        <a:noFill/>
        <a:ln w="76200" cap="flat" cmpd="sng" algn="ctr">
          <a:solidFill>
            <a:schemeClr val="accent5">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51658" y="2598188"/>
        <a:ext cx="366098" cy="6816"/>
      </dsp:txXfrm>
    </dsp:sp>
    <dsp:sp modelId="{3D943EEB-0B3F-4561-884C-D1C2FE915B28}">
      <dsp:nvSpPr>
        <dsp:cNvPr id="0" name=""/>
        <dsp:cNvSpPr/>
      </dsp:nvSpPr>
      <dsp:spPr>
        <a:xfrm>
          <a:off x="7298054" y="499802"/>
          <a:ext cx="2963488" cy="1778093"/>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Focus on the community as a whole</a:t>
          </a:r>
        </a:p>
      </dsp:txBody>
      <dsp:txXfrm>
        <a:off x="7298054" y="499802"/>
        <a:ext cx="2963488" cy="1778093"/>
      </dsp:txXfrm>
    </dsp:sp>
    <dsp:sp modelId="{6D19D0D6-184B-4863-8D0D-87DCC5E04161}">
      <dsp:nvSpPr>
        <dsp:cNvPr id="0" name=""/>
        <dsp:cNvSpPr/>
      </dsp:nvSpPr>
      <dsp:spPr>
        <a:xfrm>
          <a:off x="2969560" y="3802824"/>
          <a:ext cx="651002" cy="91440"/>
        </a:xfrm>
        <a:custGeom>
          <a:avLst/>
          <a:gdLst/>
          <a:ahLst/>
          <a:cxnLst/>
          <a:rect l="0" t="0" r="0" b="0"/>
          <a:pathLst>
            <a:path>
              <a:moveTo>
                <a:pt x="0" y="45720"/>
              </a:moveTo>
              <a:lnTo>
                <a:pt x="651002" y="45720"/>
              </a:lnTo>
            </a:path>
          </a:pathLst>
        </a:custGeom>
        <a:noFill/>
        <a:ln w="76200" cap="flat" cmpd="sng" algn="ctr">
          <a:solidFill>
            <a:schemeClr val="accent5">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78022" y="3845136"/>
        <a:ext cx="34080" cy="6816"/>
      </dsp:txXfrm>
    </dsp:sp>
    <dsp:sp modelId="{34715113-FF81-4F02-8FE4-677891606CA0}">
      <dsp:nvSpPr>
        <dsp:cNvPr id="0" name=""/>
        <dsp:cNvSpPr/>
      </dsp:nvSpPr>
      <dsp:spPr>
        <a:xfrm>
          <a:off x="7872" y="2959498"/>
          <a:ext cx="2963488" cy="1778093"/>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Engage &amp; work with internal &amp; external partner agencies</a:t>
          </a:r>
        </a:p>
      </dsp:txBody>
      <dsp:txXfrm>
        <a:off x="7872" y="2959498"/>
        <a:ext cx="2963488" cy="1778093"/>
      </dsp:txXfrm>
    </dsp:sp>
    <dsp:sp modelId="{7EE0C5C0-9B85-48F6-A4A0-AFBCA2BF394A}">
      <dsp:nvSpPr>
        <dsp:cNvPr id="0" name=""/>
        <dsp:cNvSpPr/>
      </dsp:nvSpPr>
      <dsp:spPr>
        <a:xfrm>
          <a:off x="6614651" y="3802824"/>
          <a:ext cx="651002" cy="91440"/>
        </a:xfrm>
        <a:custGeom>
          <a:avLst/>
          <a:gdLst/>
          <a:ahLst/>
          <a:cxnLst/>
          <a:rect l="0" t="0" r="0" b="0"/>
          <a:pathLst>
            <a:path>
              <a:moveTo>
                <a:pt x="0" y="45720"/>
              </a:moveTo>
              <a:lnTo>
                <a:pt x="651002" y="45720"/>
              </a:lnTo>
            </a:path>
          </a:pathLst>
        </a:custGeom>
        <a:noFill/>
        <a:ln w="76200" cap="flat" cmpd="sng" algn="ctr">
          <a:solidFill>
            <a:schemeClr val="accent5">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23112" y="3845136"/>
        <a:ext cx="34080" cy="6816"/>
      </dsp:txXfrm>
    </dsp:sp>
    <dsp:sp modelId="{9878FE53-483A-4A52-9B52-EAA265A971AA}">
      <dsp:nvSpPr>
        <dsp:cNvPr id="0" name=""/>
        <dsp:cNvSpPr/>
      </dsp:nvSpPr>
      <dsp:spPr>
        <a:xfrm>
          <a:off x="3652963" y="2959498"/>
          <a:ext cx="2963488" cy="1778093"/>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Avoid displacement</a:t>
          </a:r>
        </a:p>
      </dsp:txBody>
      <dsp:txXfrm>
        <a:off x="3652963" y="2959498"/>
        <a:ext cx="2963488" cy="1778093"/>
      </dsp:txXfrm>
    </dsp:sp>
    <dsp:sp modelId="{D2A7D25E-0842-49C9-9A6F-7F6BDFDD28D0}">
      <dsp:nvSpPr>
        <dsp:cNvPr id="0" name=""/>
        <dsp:cNvSpPr/>
      </dsp:nvSpPr>
      <dsp:spPr>
        <a:xfrm>
          <a:off x="7298054" y="2959498"/>
          <a:ext cx="2963488" cy="1778093"/>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Intelligence led policing</a:t>
          </a:r>
        </a:p>
      </dsp:txBody>
      <dsp:txXfrm>
        <a:off x="7298054" y="2959498"/>
        <a:ext cx="2963488" cy="17780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0805-3FE8-41CF-9F54-B55F7CB601C7}">
      <dsp:nvSpPr>
        <dsp:cNvPr id="0" name=""/>
        <dsp:cNvSpPr/>
      </dsp:nvSpPr>
      <dsp:spPr>
        <a:xfrm>
          <a:off x="3012405"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923418"/>
        <a:ext cx="34513" cy="6909"/>
      </dsp:txXfrm>
    </dsp:sp>
    <dsp:sp modelId="{CC640981-CB43-4B6D-9632-7C91B798FE25}">
      <dsp:nvSpPr>
        <dsp:cNvPr id="0" name=""/>
        <dsp:cNvSpPr/>
      </dsp:nvSpPr>
      <dsp:spPr>
        <a:xfrm>
          <a:off x="13055" y="26528"/>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Treat with dignity &amp; respect</a:t>
          </a:r>
        </a:p>
      </dsp:txBody>
      <dsp:txXfrm>
        <a:off x="13055" y="26528"/>
        <a:ext cx="3001150" cy="1800690"/>
      </dsp:txXfrm>
    </dsp:sp>
    <dsp:sp modelId="{215A58B1-C032-4D66-8884-C47D6FB2C617}">
      <dsp:nvSpPr>
        <dsp:cNvPr id="0" name=""/>
        <dsp:cNvSpPr/>
      </dsp:nvSpPr>
      <dsp:spPr>
        <a:xfrm>
          <a:off x="6703820"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923418"/>
        <a:ext cx="34513" cy="6909"/>
      </dsp:txXfrm>
    </dsp:sp>
    <dsp:sp modelId="{BBE73F30-A881-46BF-8D0E-81DDD0F0715B}">
      <dsp:nvSpPr>
        <dsp:cNvPr id="0" name=""/>
        <dsp:cNvSpPr/>
      </dsp:nvSpPr>
      <dsp:spPr>
        <a:xfrm>
          <a:off x="3704470" y="26528"/>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information of support agencies</a:t>
          </a:r>
        </a:p>
      </dsp:txBody>
      <dsp:txXfrm>
        <a:off x="3704470" y="26528"/>
        <a:ext cx="3001150" cy="1800690"/>
      </dsp:txXfrm>
    </dsp:sp>
    <dsp:sp modelId="{E073B5DC-6BFA-4F70-95F4-A5086CF2B564}">
      <dsp:nvSpPr>
        <dsp:cNvPr id="0" name=""/>
        <dsp:cNvSpPr/>
      </dsp:nvSpPr>
      <dsp:spPr>
        <a:xfrm>
          <a:off x="1513630" y="1825418"/>
          <a:ext cx="7382829" cy="659664"/>
        </a:xfrm>
        <a:custGeom>
          <a:avLst/>
          <a:gdLst/>
          <a:ahLst/>
          <a:cxnLst/>
          <a:rect l="0" t="0" r="0" b="0"/>
          <a:pathLst>
            <a:path>
              <a:moveTo>
                <a:pt x="7382829" y="0"/>
              </a:moveTo>
              <a:lnTo>
                <a:pt x="7382829" y="346932"/>
              </a:lnTo>
              <a:lnTo>
                <a:pt x="0" y="346932"/>
              </a:lnTo>
              <a:lnTo>
                <a:pt x="0" y="659664"/>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19669" y="2151796"/>
        <a:ext cx="370751" cy="6909"/>
      </dsp:txXfrm>
    </dsp:sp>
    <dsp:sp modelId="{C959C3C9-044A-44DD-A866-992B92B9D109}">
      <dsp:nvSpPr>
        <dsp:cNvPr id="0" name=""/>
        <dsp:cNvSpPr/>
      </dsp:nvSpPr>
      <dsp:spPr>
        <a:xfrm>
          <a:off x="7395885" y="26528"/>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support for leaving the sex industry</a:t>
          </a:r>
        </a:p>
      </dsp:txBody>
      <dsp:txXfrm>
        <a:off x="7395885" y="26528"/>
        <a:ext cx="3001150" cy="1800690"/>
      </dsp:txXfrm>
    </dsp:sp>
    <dsp:sp modelId="{2CCF880F-943F-4435-9D07-C0F7AAD38BF2}">
      <dsp:nvSpPr>
        <dsp:cNvPr id="0" name=""/>
        <dsp:cNvSpPr/>
      </dsp:nvSpPr>
      <dsp:spPr>
        <a:xfrm>
          <a:off x="3012405" y="3372108"/>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3414373"/>
        <a:ext cx="34513" cy="6909"/>
      </dsp:txXfrm>
    </dsp:sp>
    <dsp:sp modelId="{D0AE89E1-5189-4D32-9D0D-480396016CB1}">
      <dsp:nvSpPr>
        <dsp:cNvPr id="0" name=""/>
        <dsp:cNvSpPr/>
      </dsp:nvSpPr>
      <dsp:spPr>
        <a:xfrm>
          <a:off x="13055" y="2517483"/>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Adopt a Multiagency approach including outreach centres</a:t>
          </a:r>
        </a:p>
      </dsp:txBody>
      <dsp:txXfrm>
        <a:off x="13055" y="2517483"/>
        <a:ext cx="3001150" cy="1800690"/>
      </dsp:txXfrm>
    </dsp:sp>
    <dsp:sp modelId="{4B9A7864-BC16-40A1-9082-C8CC08CFCCA5}">
      <dsp:nvSpPr>
        <dsp:cNvPr id="0" name=""/>
        <dsp:cNvSpPr/>
      </dsp:nvSpPr>
      <dsp:spPr>
        <a:xfrm>
          <a:off x="6703820" y="3372108"/>
          <a:ext cx="659664" cy="91440"/>
        </a:xfrm>
        <a:custGeom>
          <a:avLst/>
          <a:gdLst/>
          <a:ahLst/>
          <a:cxnLst/>
          <a:rect l="0" t="0" r="0" b="0"/>
          <a:pathLst>
            <a:path>
              <a:moveTo>
                <a:pt x="0" y="45720"/>
              </a:moveTo>
              <a:lnTo>
                <a:pt x="659664" y="45720"/>
              </a:lnTo>
            </a:path>
          </a:pathLst>
        </a:custGeom>
        <a:noFill/>
        <a:ln w="76200" cap="flat" cmpd="sng" algn="ctr">
          <a:solidFill>
            <a:scrgbClr r="0" g="0" b="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3414373"/>
        <a:ext cx="34513" cy="6909"/>
      </dsp:txXfrm>
    </dsp:sp>
    <dsp:sp modelId="{3A44721D-D4B7-44F2-980F-39C45DE70C49}">
      <dsp:nvSpPr>
        <dsp:cNvPr id="0" name=""/>
        <dsp:cNvSpPr/>
      </dsp:nvSpPr>
      <dsp:spPr>
        <a:xfrm>
          <a:off x="3704470" y="2517483"/>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Recognise other vulnerabilities</a:t>
          </a:r>
        </a:p>
      </dsp:txBody>
      <dsp:txXfrm>
        <a:off x="3704470" y="2517483"/>
        <a:ext cx="3001150" cy="1800690"/>
      </dsp:txXfrm>
    </dsp:sp>
    <dsp:sp modelId="{1A426C0E-7C93-4CB1-B915-2EF0DB4B5D46}">
      <dsp:nvSpPr>
        <dsp:cNvPr id="0" name=""/>
        <dsp:cNvSpPr/>
      </dsp:nvSpPr>
      <dsp:spPr>
        <a:xfrm>
          <a:off x="7395885" y="2517483"/>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all reports of violence, they are NOT ‘occupational hazards’</a:t>
          </a:r>
        </a:p>
      </dsp:txBody>
      <dsp:txXfrm>
        <a:off x="7395885" y="2517483"/>
        <a:ext cx="3001150" cy="18006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0805-3FE8-41CF-9F54-B55F7CB601C7}">
      <dsp:nvSpPr>
        <dsp:cNvPr id="0" name=""/>
        <dsp:cNvSpPr/>
      </dsp:nvSpPr>
      <dsp:spPr>
        <a:xfrm>
          <a:off x="3012405"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923418"/>
        <a:ext cx="34513" cy="6909"/>
      </dsp:txXfrm>
    </dsp:sp>
    <dsp:sp modelId="{CC640981-CB43-4B6D-9632-7C91B798FE25}">
      <dsp:nvSpPr>
        <dsp:cNvPr id="0" name=""/>
        <dsp:cNvSpPr/>
      </dsp:nvSpPr>
      <dsp:spPr>
        <a:xfrm>
          <a:off x="13055" y="26528"/>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Treat all cases on their own merit, give consideration to their particular needs</a:t>
          </a:r>
        </a:p>
      </dsp:txBody>
      <dsp:txXfrm>
        <a:off x="13055" y="26528"/>
        <a:ext cx="3001150" cy="1800690"/>
      </dsp:txXfrm>
    </dsp:sp>
    <dsp:sp modelId="{215A58B1-C032-4D66-8884-C47D6FB2C617}">
      <dsp:nvSpPr>
        <dsp:cNvPr id="0" name=""/>
        <dsp:cNvSpPr/>
      </dsp:nvSpPr>
      <dsp:spPr>
        <a:xfrm>
          <a:off x="6703820"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923418"/>
        <a:ext cx="34513" cy="6909"/>
      </dsp:txXfrm>
    </dsp:sp>
    <dsp:sp modelId="{BBE73F30-A881-46BF-8D0E-81DDD0F0715B}">
      <dsp:nvSpPr>
        <dsp:cNvPr id="0" name=""/>
        <dsp:cNvSpPr/>
      </dsp:nvSpPr>
      <dsp:spPr>
        <a:xfrm>
          <a:off x="3704470" y="26528"/>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Many</a:t>
          </a:r>
          <a:r>
            <a:rPr lang="en-GB" sz="2400" kern="1200" baseline="0" dirty="0">
              <a:solidFill>
                <a:schemeClr val="tx1"/>
              </a:solidFill>
            </a:rPr>
            <a:t> migrants fear reporting crimes due to their immigration status leaving them vulnerable</a:t>
          </a:r>
          <a:endParaRPr lang="en-GB" sz="2400" kern="1200" dirty="0">
            <a:solidFill>
              <a:schemeClr val="tx1"/>
            </a:solidFill>
          </a:endParaRPr>
        </a:p>
      </dsp:txBody>
      <dsp:txXfrm>
        <a:off x="3704470" y="26528"/>
        <a:ext cx="3001150" cy="1800690"/>
      </dsp:txXfrm>
    </dsp:sp>
    <dsp:sp modelId="{E073B5DC-6BFA-4F70-95F4-A5086CF2B564}">
      <dsp:nvSpPr>
        <dsp:cNvPr id="0" name=""/>
        <dsp:cNvSpPr/>
      </dsp:nvSpPr>
      <dsp:spPr>
        <a:xfrm>
          <a:off x="1513630" y="1825418"/>
          <a:ext cx="7382829" cy="659664"/>
        </a:xfrm>
        <a:custGeom>
          <a:avLst/>
          <a:gdLst/>
          <a:ahLst/>
          <a:cxnLst/>
          <a:rect l="0" t="0" r="0" b="0"/>
          <a:pathLst>
            <a:path>
              <a:moveTo>
                <a:pt x="7382829" y="0"/>
              </a:moveTo>
              <a:lnTo>
                <a:pt x="7382829" y="346932"/>
              </a:lnTo>
              <a:lnTo>
                <a:pt x="0" y="346932"/>
              </a:lnTo>
              <a:lnTo>
                <a:pt x="0" y="659664"/>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19669" y="2151796"/>
        <a:ext cx="370751" cy="6909"/>
      </dsp:txXfrm>
    </dsp:sp>
    <dsp:sp modelId="{C959C3C9-044A-44DD-A866-992B92B9D109}">
      <dsp:nvSpPr>
        <dsp:cNvPr id="0" name=""/>
        <dsp:cNvSpPr/>
      </dsp:nvSpPr>
      <dsp:spPr>
        <a:xfrm>
          <a:off x="7395885" y="26528"/>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Possible</a:t>
          </a:r>
          <a:r>
            <a:rPr lang="en-GB" sz="2400" kern="1200" dirty="0">
              <a:solidFill>
                <a:schemeClr val="tx1"/>
              </a:solidFill>
            </a:rPr>
            <a:t> sign of Trafficking</a:t>
          </a:r>
        </a:p>
      </dsp:txBody>
      <dsp:txXfrm>
        <a:off x="7395885" y="26528"/>
        <a:ext cx="3001150" cy="1800690"/>
      </dsp:txXfrm>
    </dsp:sp>
    <dsp:sp modelId="{2CCF880F-943F-4435-9D07-C0F7AAD38BF2}">
      <dsp:nvSpPr>
        <dsp:cNvPr id="0" name=""/>
        <dsp:cNvSpPr/>
      </dsp:nvSpPr>
      <dsp:spPr>
        <a:xfrm>
          <a:off x="3012405" y="3372108"/>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3414373"/>
        <a:ext cx="34513" cy="6909"/>
      </dsp:txXfrm>
    </dsp:sp>
    <dsp:sp modelId="{D0AE89E1-5189-4D32-9D0D-480396016CB1}">
      <dsp:nvSpPr>
        <dsp:cNvPr id="0" name=""/>
        <dsp:cNvSpPr/>
      </dsp:nvSpPr>
      <dsp:spPr>
        <a:xfrm>
          <a:off x="13055" y="2517483"/>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Work</a:t>
          </a:r>
          <a:r>
            <a:rPr lang="en-GB" sz="2400" kern="1200" baseline="0" dirty="0">
              <a:solidFill>
                <a:schemeClr val="tx1"/>
              </a:solidFill>
            </a:rPr>
            <a:t> closely with support agencies</a:t>
          </a:r>
          <a:endParaRPr lang="en-GB" sz="2400" kern="1200" dirty="0">
            <a:solidFill>
              <a:schemeClr val="tx1"/>
            </a:solidFill>
          </a:endParaRPr>
        </a:p>
      </dsp:txBody>
      <dsp:txXfrm>
        <a:off x="13055" y="2517483"/>
        <a:ext cx="3001150" cy="1800690"/>
      </dsp:txXfrm>
    </dsp:sp>
    <dsp:sp modelId="{4B9A7864-BC16-40A1-9082-C8CC08CFCCA5}">
      <dsp:nvSpPr>
        <dsp:cNvPr id="0" name=""/>
        <dsp:cNvSpPr/>
      </dsp:nvSpPr>
      <dsp:spPr>
        <a:xfrm>
          <a:off x="6703820" y="3372108"/>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3414373"/>
        <a:ext cx="34513" cy="6909"/>
      </dsp:txXfrm>
    </dsp:sp>
    <dsp:sp modelId="{3A44721D-D4B7-44F2-980F-39C45DE70C49}">
      <dsp:nvSpPr>
        <dsp:cNvPr id="0" name=""/>
        <dsp:cNvSpPr/>
      </dsp:nvSpPr>
      <dsp:spPr>
        <a:xfrm>
          <a:off x="3704470" y="2517483"/>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a:t>
          </a:r>
          <a:r>
            <a:rPr lang="en-GB" sz="2400" kern="1200" baseline="0" dirty="0">
              <a:solidFill>
                <a:schemeClr val="tx1"/>
              </a:solidFill>
            </a:rPr>
            <a:t> Language Line to assist with communication</a:t>
          </a:r>
          <a:endParaRPr lang="en-GB" sz="2400" kern="1200" dirty="0">
            <a:solidFill>
              <a:schemeClr val="tx1"/>
            </a:solidFill>
          </a:endParaRPr>
        </a:p>
      </dsp:txBody>
      <dsp:txXfrm>
        <a:off x="3704470" y="2517483"/>
        <a:ext cx="3001150" cy="1800690"/>
      </dsp:txXfrm>
    </dsp:sp>
    <dsp:sp modelId="{1A426C0E-7C93-4CB1-B915-2EF0DB4B5D46}">
      <dsp:nvSpPr>
        <dsp:cNvPr id="0" name=""/>
        <dsp:cNvSpPr/>
      </dsp:nvSpPr>
      <dsp:spPr>
        <a:xfrm>
          <a:off x="7395885" y="2517483"/>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Engage</a:t>
          </a:r>
          <a:r>
            <a:rPr lang="en-GB" sz="2400" kern="1200" baseline="0" dirty="0">
              <a:solidFill>
                <a:schemeClr val="tx1"/>
              </a:solidFill>
            </a:rPr>
            <a:t> with the settled migrant community to build trust</a:t>
          </a:r>
          <a:endParaRPr lang="en-GB" sz="2400" kern="1200" dirty="0">
            <a:solidFill>
              <a:schemeClr val="tx1"/>
            </a:solidFill>
          </a:endParaRPr>
        </a:p>
      </dsp:txBody>
      <dsp:txXfrm>
        <a:off x="7395885" y="2517483"/>
        <a:ext cx="3001150" cy="18006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DB663-902F-4E8E-A93C-5FC558F79511}">
      <dsp:nvSpPr>
        <dsp:cNvPr id="0" name=""/>
        <dsp:cNvSpPr/>
      </dsp:nvSpPr>
      <dsp:spPr>
        <a:xfrm>
          <a:off x="568184" y="3121"/>
          <a:ext cx="4147518" cy="1775048"/>
        </a:xfrm>
        <a:prstGeom prst="roundRect">
          <a:avLst>
            <a:gd name="adj" fmla="val 10000"/>
          </a:avLst>
        </a:prstGeom>
        <a:solidFill>
          <a:schemeClr val="tx2">
            <a:lumMod val="60000"/>
            <a:lumOff val="4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Often face stigmatisation, increasing isolation</a:t>
          </a:r>
        </a:p>
      </dsp:txBody>
      <dsp:txXfrm>
        <a:off x="620173" y="55110"/>
        <a:ext cx="4043540" cy="1671070"/>
      </dsp:txXfrm>
    </dsp:sp>
    <dsp:sp modelId="{B4681A2D-9316-4050-A279-4D98D37F9937}">
      <dsp:nvSpPr>
        <dsp:cNvPr id="0" name=""/>
        <dsp:cNvSpPr/>
      </dsp:nvSpPr>
      <dsp:spPr>
        <a:xfrm>
          <a:off x="4976043" y="523802"/>
          <a:ext cx="627183" cy="7336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4976043" y="670539"/>
        <a:ext cx="439028" cy="440212"/>
      </dsp:txXfrm>
    </dsp:sp>
    <dsp:sp modelId="{B2502129-DBB5-4C14-AC46-22C79D38F61D}">
      <dsp:nvSpPr>
        <dsp:cNvPr id="0" name=""/>
        <dsp:cNvSpPr/>
      </dsp:nvSpPr>
      <dsp:spPr>
        <a:xfrm>
          <a:off x="5899068" y="3121"/>
          <a:ext cx="4018649" cy="1775048"/>
        </a:xfrm>
        <a:prstGeom prst="roundRect">
          <a:avLst>
            <a:gd name="adj" fmla="val 10000"/>
          </a:avLst>
        </a:prstGeom>
        <a:solidFill>
          <a:schemeClr val="tx2">
            <a:lumMod val="40000"/>
            <a:lumOff val="6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Small number of male street sex workers, more private sellers</a:t>
          </a:r>
        </a:p>
      </dsp:txBody>
      <dsp:txXfrm>
        <a:off x="5951057" y="55110"/>
        <a:ext cx="3914671" cy="1671070"/>
      </dsp:txXfrm>
    </dsp:sp>
    <dsp:sp modelId="{8F001CCE-0D21-410C-9EA4-8407B070CD53}">
      <dsp:nvSpPr>
        <dsp:cNvPr id="0" name=""/>
        <dsp:cNvSpPr/>
      </dsp:nvSpPr>
      <dsp:spPr>
        <a:xfrm rot="5400000">
          <a:off x="7596072" y="1985258"/>
          <a:ext cx="627183" cy="733686"/>
        </a:xfrm>
        <a:prstGeom prst="rightArrow">
          <a:avLst>
            <a:gd name="adj1" fmla="val 60000"/>
            <a:gd name="adj2" fmla="val 50000"/>
          </a:avLst>
        </a:prstGeom>
        <a:solidFill>
          <a:srgbClr val="002060"/>
        </a:solidFill>
        <a:ln>
          <a:solidFill>
            <a:srgbClr val="00206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7689558" y="2038510"/>
        <a:ext cx="440212" cy="439028"/>
      </dsp:txXfrm>
    </dsp:sp>
    <dsp:sp modelId="{DAEDDF61-4C62-43EA-BD51-276CA7BECF4E}">
      <dsp:nvSpPr>
        <dsp:cNvPr id="0" name=""/>
        <dsp:cNvSpPr/>
      </dsp:nvSpPr>
      <dsp:spPr>
        <a:xfrm>
          <a:off x="5904216" y="2961535"/>
          <a:ext cx="4013502" cy="1775048"/>
        </a:xfrm>
        <a:prstGeom prst="roundRect">
          <a:avLst>
            <a:gd name="adj" fmla="val 10000"/>
          </a:avLst>
        </a:prstGeom>
        <a:solidFill>
          <a:schemeClr val="accent3">
            <a:lumMod val="60000"/>
            <a:lumOff val="4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Transgender sellers have additional social/ economic pressures</a:t>
          </a:r>
        </a:p>
      </dsp:txBody>
      <dsp:txXfrm>
        <a:off x="5956205" y="3013524"/>
        <a:ext cx="3909524" cy="1671070"/>
      </dsp:txXfrm>
    </dsp:sp>
    <dsp:sp modelId="{1CCF9578-AC00-4399-A2EF-78BF52AD4829}">
      <dsp:nvSpPr>
        <dsp:cNvPr id="0" name=""/>
        <dsp:cNvSpPr/>
      </dsp:nvSpPr>
      <dsp:spPr>
        <a:xfrm rot="10800000">
          <a:off x="5016692" y="3482216"/>
          <a:ext cx="627183" cy="73368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5204847" y="3628953"/>
        <a:ext cx="439028" cy="440212"/>
      </dsp:txXfrm>
    </dsp:sp>
    <dsp:sp modelId="{A91F46BB-9236-4591-87BD-B8DE9BDA92C0}">
      <dsp:nvSpPr>
        <dsp:cNvPr id="0" name=""/>
        <dsp:cNvSpPr/>
      </dsp:nvSpPr>
      <dsp:spPr>
        <a:xfrm>
          <a:off x="474787" y="2961535"/>
          <a:ext cx="4246063" cy="1775048"/>
        </a:xfrm>
        <a:prstGeom prst="roundRect">
          <a:avLst>
            <a:gd name="adj" fmla="val 10000"/>
          </a:avLst>
        </a:prstGeom>
        <a:solidFill>
          <a:schemeClr val="tx2">
            <a:lumMod val="20000"/>
            <a:lumOff val="8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 previously, work closely with partner agencies &amp; treat each person with dignity &amp; respect  according to their needs</a:t>
          </a:r>
        </a:p>
      </dsp:txBody>
      <dsp:txXfrm>
        <a:off x="526776" y="3013524"/>
        <a:ext cx="4142085" cy="16710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40805-3FE8-41CF-9F54-B55F7CB601C7}">
      <dsp:nvSpPr>
        <dsp:cNvPr id="0" name=""/>
        <dsp:cNvSpPr/>
      </dsp:nvSpPr>
      <dsp:spPr>
        <a:xfrm>
          <a:off x="3012405"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923418"/>
        <a:ext cx="34513" cy="6909"/>
      </dsp:txXfrm>
    </dsp:sp>
    <dsp:sp modelId="{CC640981-CB43-4B6D-9632-7C91B798FE25}">
      <dsp:nvSpPr>
        <dsp:cNvPr id="0" name=""/>
        <dsp:cNvSpPr/>
      </dsp:nvSpPr>
      <dsp:spPr>
        <a:xfrm>
          <a:off x="13055" y="26528"/>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a:t>
          </a:r>
          <a:r>
            <a:rPr lang="en-GB" sz="2400" kern="1200" baseline="0" dirty="0">
              <a:solidFill>
                <a:schemeClr val="tx1"/>
              </a:solidFill>
            </a:rPr>
            <a:t> Workers should not be approached as offenders</a:t>
          </a:r>
          <a:endParaRPr lang="en-GB" sz="2400" kern="1200" dirty="0">
            <a:solidFill>
              <a:schemeClr val="tx1"/>
            </a:solidFill>
          </a:endParaRPr>
        </a:p>
      </dsp:txBody>
      <dsp:txXfrm>
        <a:off x="13055" y="26528"/>
        <a:ext cx="3001150" cy="1800690"/>
      </dsp:txXfrm>
    </dsp:sp>
    <dsp:sp modelId="{215A58B1-C032-4D66-8884-C47D6FB2C617}">
      <dsp:nvSpPr>
        <dsp:cNvPr id="0" name=""/>
        <dsp:cNvSpPr/>
      </dsp:nvSpPr>
      <dsp:spPr>
        <a:xfrm>
          <a:off x="6703820" y="881153"/>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923418"/>
        <a:ext cx="34513" cy="6909"/>
      </dsp:txXfrm>
    </dsp:sp>
    <dsp:sp modelId="{BBE73F30-A881-46BF-8D0E-81DDD0F0715B}">
      <dsp:nvSpPr>
        <dsp:cNvPr id="0" name=""/>
        <dsp:cNvSpPr/>
      </dsp:nvSpPr>
      <dsp:spPr>
        <a:xfrm>
          <a:off x="3704470" y="26528"/>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Instead they should be treated as potential victims who are vulnerable to many crimes</a:t>
          </a:r>
        </a:p>
      </dsp:txBody>
      <dsp:txXfrm>
        <a:off x="3704470" y="26528"/>
        <a:ext cx="3001150" cy="1800690"/>
      </dsp:txXfrm>
    </dsp:sp>
    <dsp:sp modelId="{E073B5DC-6BFA-4F70-95F4-A5086CF2B564}">
      <dsp:nvSpPr>
        <dsp:cNvPr id="0" name=""/>
        <dsp:cNvSpPr/>
      </dsp:nvSpPr>
      <dsp:spPr>
        <a:xfrm>
          <a:off x="1513630" y="1825418"/>
          <a:ext cx="7382829" cy="659664"/>
        </a:xfrm>
        <a:custGeom>
          <a:avLst/>
          <a:gdLst/>
          <a:ahLst/>
          <a:cxnLst/>
          <a:rect l="0" t="0" r="0" b="0"/>
          <a:pathLst>
            <a:path>
              <a:moveTo>
                <a:pt x="7382829" y="0"/>
              </a:moveTo>
              <a:lnTo>
                <a:pt x="7382829" y="346932"/>
              </a:lnTo>
              <a:lnTo>
                <a:pt x="0" y="346932"/>
              </a:lnTo>
              <a:lnTo>
                <a:pt x="0" y="659664"/>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19669" y="2151796"/>
        <a:ext cx="370751" cy="6909"/>
      </dsp:txXfrm>
    </dsp:sp>
    <dsp:sp modelId="{C959C3C9-044A-44DD-A866-992B92B9D109}">
      <dsp:nvSpPr>
        <dsp:cNvPr id="0" name=""/>
        <dsp:cNvSpPr/>
      </dsp:nvSpPr>
      <dsp:spPr>
        <a:xfrm>
          <a:off x="7395885" y="26528"/>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Support</a:t>
          </a:r>
          <a:r>
            <a:rPr lang="en-GB" sz="2400" kern="1200" baseline="0" dirty="0">
              <a:solidFill>
                <a:schemeClr val="tx1"/>
              </a:solidFill>
            </a:rPr>
            <a:t> should be given to those who no longer wish to be a sex worker </a:t>
          </a:r>
          <a:endParaRPr lang="en-GB" sz="2400" kern="1200" dirty="0">
            <a:solidFill>
              <a:schemeClr val="tx1"/>
            </a:solidFill>
          </a:endParaRPr>
        </a:p>
      </dsp:txBody>
      <dsp:txXfrm>
        <a:off x="7395885" y="26528"/>
        <a:ext cx="3001150" cy="1800690"/>
      </dsp:txXfrm>
    </dsp:sp>
    <dsp:sp modelId="{2CCF880F-943F-4435-9D07-C0F7AAD38BF2}">
      <dsp:nvSpPr>
        <dsp:cNvPr id="0" name=""/>
        <dsp:cNvSpPr/>
      </dsp:nvSpPr>
      <dsp:spPr>
        <a:xfrm>
          <a:off x="3012405" y="3372108"/>
          <a:ext cx="659664" cy="91440"/>
        </a:xfrm>
        <a:custGeom>
          <a:avLst/>
          <a:gdLst/>
          <a:ahLst/>
          <a:cxnLst/>
          <a:rect l="0" t="0" r="0" b="0"/>
          <a:pathLst>
            <a:path>
              <a:moveTo>
                <a:pt x="0" y="45720"/>
              </a:moveTo>
              <a:lnTo>
                <a:pt x="659664" y="45720"/>
              </a:lnTo>
            </a:path>
          </a:pathLst>
        </a:custGeom>
        <a:noFill/>
        <a:ln w="762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24981" y="3414373"/>
        <a:ext cx="34513" cy="6909"/>
      </dsp:txXfrm>
    </dsp:sp>
    <dsp:sp modelId="{D0AE89E1-5189-4D32-9D0D-480396016CB1}">
      <dsp:nvSpPr>
        <dsp:cNvPr id="0" name=""/>
        <dsp:cNvSpPr/>
      </dsp:nvSpPr>
      <dsp:spPr>
        <a:xfrm>
          <a:off x="13055" y="2517483"/>
          <a:ext cx="3001150" cy="18006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Forces</a:t>
          </a:r>
          <a:r>
            <a:rPr lang="en-GB" sz="2400" kern="1200" baseline="0" dirty="0">
              <a:solidFill>
                <a:schemeClr val="tx1"/>
              </a:solidFill>
            </a:rPr>
            <a:t> are encouraged to build &amp; forge continuing relationships with partner agencies</a:t>
          </a:r>
          <a:endParaRPr lang="en-GB" sz="2400" kern="1200" dirty="0">
            <a:solidFill>
              <a:schemeClr val="tx1"/>
            </a:solidFill>
          </a:endParaRPr>
        </a:p>
      </dsp:txBody>
      <dsp:txXfrm>
        <a:off x="13055" y="2517483"/>
        <a:ext cx="3001150" cy="1800690"/>
      </dsp:txXfrm>
    </dsp:sp>
    <dsp:sp modelId="{4B9A7864-BC16-40A1-9082-C8CC08CFCCA5}">
      <dsp:nvSpPr>
        <dsp:cNvPr id="0" name=""/>
        <dsp:cNvSpPr/>
      </dsp:nvSpPr>
      <dsp:spPr>
        <a:xfrm>
          <a:off x="6703820" y="3372108"/>
          <a:ext cx="659664" cy="91440"/>
        </a:xfrm>
        <a:custGeom>
          <a:avLst/>
          <a:gdLst/>
          <a:ahLst/>
          <a:cxnLst/>
          <a:rect l="0" t="0" r="0" b="0"/>
          <a:pathLst>
            <a:path>
              <a:moveTo>
                <a:pt x="0" y="45720"/>
              </a:moveTo>
              <a:lnTo>
                <a:pt x="659664" y="45720"/>
              </a:lnTo>
            </a:path>
          </a:pathLst>
        </a:custGeom>
        <a:noFill/>
        <a:ln w="76200" cap="flat" cmpd="sng" algn="ctr">
          <a:solidFill>
            <a:scrgbClr r="0" g="0" b="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16396" y="3414373"/>
        <a:ext cx="34513" cy="6909"/>
      </dsp:txXfrm>
    </dsp:sp>
    <dsp:sp modelId="{3A44721D-D4B7-44F2-980F-39C45DE70C49}">
      <dsp:nvSpPr>
        <dsp:cNvPr id="0" name=""/>
        <dsp:cNvSpPr/>
      </dsp:nvSpPr>
      <dsp:spPr>
        <a:xfrm>
          <a:off x="3704470" y="2517483"/>
          <a:ext cx="3001150" cy="180069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holistic approach to community issues</a:t>
          </a:r>
        </a:p>
      </dsp:txBody>
      <dsp:txXfrm>
        <a:off x="3704470" y="2517483"/>
        <a:ext cx="3001150" cy="1800690"/>
      </dsp:txXfrm>
    </dsp:sp>
    <dsp:sp modelId="{1A426C0E-7C93-4CB1-B915-2EF0DB4B5D46}">
      <dsp:nvSpPr>
        <dsp:cNvPr id="0" name=""/>
        <dsp:cNvSpPr/>
      </dsp:nvSpPr>
      <dsp:spPr>
        <a:xfrm>
          <a:off x="7395885" y="2517483"/>
          <a:ext cx="3001150" cy="18006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Robust</a:t>
          </a:r>
          <a:r>
            <a:rPr lang="en-GB" sz="2400" kern="1200" baseline="0" dirty="0">
              <a:solidFill>
                <a:schemeClr val="tx1"/>
              </a:solidFill>
            </a:rPr>
            <a:t> &amp; professional investigation of offenders</a:t>
          </a:r>
          <a:endParaRPr lang="en-GB" sz="2400" kern="1200" dirty="0">
            <a:solidFill>
              <a:schemeClr val="tx1"/>
            </a:solidFill>
          </a:endParaRPr>
        </a:p>
      </dsp:txBody>
      <dsp:txXfrm>
        <a:off x="7395885" y="2517483"/>
        <a:ext cx="3001150" cy="180069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09/12/2022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pnld.westyorkshire.pnn.police.uk/docmanager/content/D13266.htm"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pnld.westyorkshire.pnn.police.uk/docmanager/content/D13203.htm" TargetMode="External"/><Relationship Id="rId5" Type="http://schemas.openxmlformats.org/officeDocument/2006/relationships/hyperlink" Target="http://pnld.westyorkshire.pnn.police.uk/docmanager/content/D13272.htm" TargetMode="External"/><Relationship Id="rId4" Type="http://schemas.openxmlformats.org/officeDocument/2006/relationships/hyperlink" Target="http://pnld.westyorkshire.pnn.police.uk/docmanager/content/D13202.htm"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what constitutes prostitution and the differing types.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risks that communities face as a result of prostitution.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offences linked to prostitution.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policing response to prostitution including the treatment of sex workers.</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446605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51013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dirty="0">
                <a:latin typeface="Arial" panose="020B0604020202020204" pitchFamily="34" charset="0"/>
                <a:cs typeface="Arial" panose="020B0604020202020204" pitchFamily="34" charset="0"/>
              </a:rPr>
              <a:t>Terminology may include – Hooker, Pimp, Sex Worker, Escort, Working Girl, Call Girl, Rent Boy, Brothel</a:t>
            </a:r>
          </a:p>
          <a:p>
            <a:pPr>
              <a:defRPr/>
            </a:pPr>
            <a:endParaRPr lang="en-US" altLang="en-US" sz="1100" dirty="0">
              <a:latin typeface="Arial" panose="020B0604020202020204" pitchFamily="34" charset="0"/>
              <a:cs typeface="Arial" panose="020B0604020202020204" pitchFamily="34" charset="0"/>
            </a:endParaRPr>
          </a:p>
          <a:p>
            <a:pPr marL="171450" indent="-171450">
              <a:buFontTx/>
              <a:buChar char="-"/>
              <a:defRPr/>
            </a:pPr>
            <a:r>
              <a:rPr lang="en-US" altLang="en-US" sz="1100" dirty="0">
                <a:latin typeface="Arial" panose="020B0604020202020204" pitchFamily="34" charset="0"/>
                <a:cs typeface="Arial" panose="020B0604020202020204" pitchFamily="34" charset="0"/>
              </a:rPr>
              <a:t>Brothel A place used for the purpose of male or female prostitution – taken from the Oxford Dictionary of Law</a:t>
            </a:r>
          </a:p>
          <a:p>
            <a:pPr marL="171450" indent="-171450">
              <a:buFontTx/>
              <a:buChar char="-"/>
              <a:defRPr/>
            </a:pPr>
            <a:r>
              <a:rPr lang="en-US" altLang="en-US" sz="1100" dirty="0">
                <a:latin typeface="Arial" panose="020B0604020202020204" pitchFamily="34" charset="0"/>
                <a:cs typeface="Arial" panose="020B0604020202020204" pitchFamily="34" charset="0"/>
              </a:rPr>
              <a:t>Places are only considered to be Brothels if more than one person uses the property for prostitution (either at the same time, or one person using it at a time)</a:t>
            </a:r>
          </a:p>
          <a:p>
            <a:pPr marL="171450" indent="-171450">
              <a:buFontTx/>
              <a:buChar char="-"/>
              <a:defRPr/>
            </a:pPr>
            <a:endParaRPr lang="en-US" altLang="en-US" sz="1100" dirty="0">
              <a:latin typeface="Arial" panose="020B0604020202020204" pitchFamily="34" charset="0"/>
              <a:cs typeface="Arial" panose="020B0604020202020204" pitchFamily="34" charset="0"/>
            </a:endParaRPr>
          </a:p>
          <a:p>
            <a:pPr>
              <a:defRPr/>
            </a:pPr>
            <a:r>
              <a:rPr lang="en-US" altLang="en-US" sz="1100" dirty="0">
                <a:latin typeface="Arial" panose="020B0604020202020204" pitchFamily="34" charset="0"/>
                <a:cs typeface="Arial" panose="020B0604020202020204" pitchFamily="34" charset="0"/>
              </a:rPr>
              <a:t>*** It is not illegal to sell sex at a brothel unless the person is involved in the management or control of a brothel, so one person living in a house and being used by that person alone for prostitution would not be a brothel***</a:t>
            </a:r>
          </a:p>
          <a:p>
            <a:endParaRPr lang="en-US" altLang="en-US" sz="1100" dirty="0">
              <a:latin typeface="Arial" panose="020B0604020202020204" pitchFamily="34" charset="0"/>
              <a:ea typeface="ＭＳ Ｐゴシック" panose="020B0600070205080204" pitchFamily="34" charset="-128"/>
            </a:endParaRP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On-street prostitution: This is where prostitution occurs on the streets. This includes parks, cars, stairwells and other public places. </a:t>
            </a:r>
          </a:p>
          <a:p>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Off-street prostitution: This can be defined as any type of prostitution which does not take place on the streets. It generally includes prostitution that takes place in brothels, massage </a:t>
            </a:r>
            <a:r>
              <a:rPr lang="en-US" altLang="en-US" sz="1100" dirty="0" err="1">
                <a:latin typeface="Arial" panose="020B0604020202020204" pitchFamily="34" charset="0"/>
                <a:ea typeface="ＭＳ Ｐゴシック" panose="020B0600070205080204" pitchFamily="34" charset="-128"/>
              </a:rPr>
              <a:t>parlours</a:t>
            </a:r>
            <a:r>
              <a:rPr lang="en-US" altLang="en-US" sz="1100" dirty="0">
                <a:latin typeface="Arial" panose="020B0604020202020204" pitchFamily="34" charset="0"/>
                <a:ea typeface="ＭＳ Ｐゴシック" panose="020B0600070205080204" pitchFamily="34" charset="-128"/>
              </a:rPr>
              <a:t> and saunas or through escort agencies or call-out services. It also includes prostitution that takes place in privately owned flats or houses which is often far more inconspicuous. </a:t>
            </a:r>
            <a:endParaRPr lang="en-US" altLang="en-US" sz="1100" b="1" dirty="0">
              <a:latin typeface="Arial" panose="020B0604020202020204" pitchFamily="34" charset="0"/>
              <a:ea typeface="ＭＳ Ｐゴシック" panose="020B0600070205080204" pitchFamily="34" charset="-128"/>
            </a:endParaRP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They are </a:t>
            </a:r>
            <a:r>
              <a:rPr lang="en-US" altLang="en-US" sz="1100" dirty="0" err="1">
                <a:latin typeface="Arial" panose="020B0604020202020204" pitchFamily="34" charset="0"/>
                <a:ea typeface="ＭＳ Ｐゴシック" panose="020B0600070205080204" pitchFamily="34" charset="-128"/>
              </a:rPr>
              <a:t>categorised</a:t>
            </a:r>
            <a:r>
              <a:rPr lang="en-US" altLang="en-US" sz="1100" dirty="0">
                <a:latin typeface="Arial" panose="020B0604020202020204" pitchFamily="34" charset="0"/>
                <a:ea typeface="ＭＳ Ｐゴシック" panose="020B0600070205080204" pitchFamily="34" charset="-128"/>
              </a:rPr>
              <a:t> separately due to the different risks linked to them. </a:t>
            </a:r>
          </a:p>
          <a:p>
            <a:r>
              <a:rPr lang="en-US" altLang="en-US" sz="1100" dirty="0">
                <a:latin typeface="Arial" panose="020B0604020202020204" pitchFamily="34" charset="0"/>
                <a:ea typeface="ＭＳ Ｐゴシック" panose="020B0600070205080204" pitchFamily="34" charset="-128"/>
              </a:rPr>
              <a:t>On- street for example has associated substance misuse, homelessness and social exclusion. </a:t>
            </a:r>
          </a:p>
          <a:p>
            <a:r>
              <a:rPr lang="en-US" altLang="en-US" sz="1100" dirty="0">
                <a:latin typeface="Arial" panose="020B0604020202020204" pitchFamily="34" charset="0"/>
                <a:ea typeface="ＭＳ Ｐゴシック" panose="020B0600070205080204" pitchFamily="34" charset="-128"/>
              </a:rPr>
              <a:t>Off- street has links to trafficking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101261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Tx/>
              <a:buAutoNum type="arabicPeriod"/>
            </a:pPr>
            <a:r>
              <a:rPr lang="en-US" altLang="en-US" sz="1100" dirty="0">
                <a:latin typeface="Arial" panose="020B0604020202020204" pitchFamily="34" charset="0"/>
                <a:ea typeface="ＭＳ Ｐゴシック" panose="020B0600070205080204" pitchFamily="34" charset="-128"/>
              </a:rPr>
              <a:t>FALSE - Prostitution involves both men and women offering sexual services.</a:t>
            </a:r>
          </a:p>
          <a:p>
            <a:pPr marL="228600" indent="-228600">
              <a:buFontTx/>
              <a:buAutoNum type="arabicPeriod"/>
            </a:pPr>
            <a:r>
              <a:rPr lang="en-US" altLang="en-US" sz="1100" dirty="0">
                <a:latin typeface="Arial" panose="020B0604020202020204" pitchFamily="34" charset="0"/>
                <a:ea typeface="ＭＳ Ｐゴシック" panose="020B0600070205080204" pitchFamily="34" charset="-128"/>
              </a:rPr>
              <a:t>FALSE – Lesbian and bi-sexual women sell heterosexual sex</a:t>
            </a:r>
          </a:p>
          <a:p>
            <a:pPr marL="228600" indent="-228600">
              <a:buFontTx/>
              <a:buAutoNum type="arabicPeriod"/>
            </a:pPr>
            <a:r>
              <a:rPr lang="en-US" altLang="en-US" sz="1100" dirty="0">
                <a:latin typeface="Arial" panose="020B0604020202020204" pitchFamily="34" charset="0"/>
                <a:ea typeface="ＭＳ Ｐゴシック" panose="020B0600070205080204" pitchFamily="34" charset="-128"/>
              </a:rPr>
              <a:t>FALSE – Heterosexual and bi-sexual men sell homosexual sex</a:t>
            </a:r>
          </a:p>
          <a:p>
            <a:pPr marL="228600" indent="-228600">
              <a:buFontTx/>
              <a:buAutoNum type="arabicPeriod"/>
            </a:pPr>
            <a:r>
              <a:rPr lang="en-US" altLang="en-US" sz="1100" dirty="0">
                <a:latin typeface="Arial" panose="020B0604020202020204" pitchFamily="34" charset="0"/>
                <a:ea typeface="ＭＳ Ｐゴシック" panose="020B0600070205080204" pitchFamily="34" charset="-128"/>
              </a:rPr>
              <a:t>FALSE – For many – prostitution is anything but a choice.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301733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98064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Forces work together in partnership with other agencies to help tackle the issues that are associated with prostitution:</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The risk, threat and harm that can be inflicted on communities by prostitution include: </a:t>
            </a:r>
          </a:p>
          <a:p>
            <a:r>
              <a:rPr lang="en-US" altLang="en-US" sz="1100" dirty="0">
                <a:latin typeface="Arial" panose="020B0604020202020204" pitchFamily="34" charset="0"/>
                <a:ea typeface="ＭＳ Ｐゴシック" panose="020B0600070205080204" pitchFamily="34" charset="-128"/>
              </a:rPr>
              <a:t>harassment of people – generally women by </a:t>
            </a:r>
            <a:r>
              <a:rPr lang="en-US" altLang="en-US" sz="1100" dirty="0" err="1">
                <a:latin typeface="Arial" panose="020B0604020202020204" pitchFamily="34" charset="0"/>
                <a:ea typeface="ＭＳ Ｐゴシック" panose="020B0600070205080204" pitchFamily="34" charset="-128"/>
              </a:rPr>
              <a:t>kerb</a:t>
            </a:r>
            <a:r>
              <a:rPr lang="en-US" altLang="en-US" sz="1100" dirty="0">
                <a:latin typeface="Arial" panose="020B0604020202020204" pitchFamily="34" charset="0"/>
                <a:ea typeface="ＭＳ Ｐゴシック" panose="020B0600070205080204" pitchFamily="34" charset="-128"/>
              </a:rPr>
              <a:t> crawlers; </a:t>
            </a:r>
          </a:p>
          <a:p>
            <a:r>
              <a:rPr lang="en-US" altLang="en-US" sz="1100" dirty="0">
                <a:latin typeface="Arial" panose="020B0604020202020204" pitchFamily="34" charset="0"/>
                <a:ea typeface="ＭＳ Ｐゴシック" panose="020B0600070205080204" pitchFamily="34" charset="-128"/>
              </a:rPr>
              <a:t>environmental – e.g. discarded syringes and used condoms; </a:t>
            </a:r>
          </a:p>
          <a:p>
            <a:r>
              <a:rPr lang="en-US" altLang="en-US" sz="1100" dirty="0">
                <a:latin typeface="Arial" panose="020B0604020202020204" pitchFamily="34" charset="0"/>
                <a:ea typeface="ＭＳ Ｐゴシック" panose="020B0600070205080204" pitchFamily="34" charset="-128"/>
              </a:rPr>
              <a:t>noise/visual pollution – sex workers and those associated with them loitering in the </a:t>
            </a:r>
            <a:r>
              <a:rPr lang="en-US" altLang="en-US" sz="1100" dirty="0" err="1">
                <a:latin typeface="Arial" panose="020B0604020202020204" pitchFamily="34" charset="0"/>
                <a:ea typeface="ＭＳ Ｐゴシック" panose="020B0600070205080204" pitchFamily="34" charset="-128"/>
              </a:rPr>
              <a:t>neighbourhood</a:t>
            </a:r>
            <a:r>
              <a:rPr lang="en-US" altLang="en-US" sz="1100" dirty="0">
                <a:latin typeface="Arial" panose="020B0604020202020204" pitchFamily="34" charset="0"/>
                <a:ea typeface="ＭＳ Ｐゴシック" panose="020B0600070205080204" pitchFamily="34" charset="-128"/>
              </a:rPr>
              <a:t>, sex workers’ cards in phone booths; </a:t>
            </a:r>
          </a:p>
          <a:p>
            <a:r>
              <a:rPr lang="en-US" altLang="en-US" sz="1100" dirty="0">
                <a:latin typeface="Arial" panose="020B0604020202020204" pitchFamily="34" charset="0"/>
                <a:ea typeface="ＭＳ Ｐゴシック" panose="020B0600070205080204" pitchFamily="34" charset="-128"/>
              </a:rPr>
              <a:t>associated crimes – e.g. drug dealing, robbery, blackmail, protection; </a:t>
            </a:r>
          </a:p>
          <a:p>
            <a:r>
              <a:rPr lang="en-US" altLang="en-US" sz="1100" dirty="0">
                <a:latin typeface="Arial" panose="020B0604020202020204" pitchFamily="34" charset="0"/>
                <a:ea typeface="ＭＳ Ｐゴシック" panose="020B0600070205080204" pitchFamily="34" charset="-128"/>
              </a:rPr>
              <a:t>loss of real-estate and other economic value to the </a:t>
            </a:r>
            <a:r>
              <a:rPr lang="en-US" altLang="en-US" sz="1100" dirty="0" err="1">
                <a:latin typeface="Arial" panose="020B0604020202020204" pitchFamily="34" charset="0"/>
                <a:ea typeface="ＭＳ Ｐゴシック" panose="020B0600070205080204" pitchFamily="34" charset="-128"/>
              </a:rPr>
              <a:t>neighbourhood</a:t>
            </a:r>
            <a:r>
              <a:rPr lang="en-US" altLang="en-US" sz="1100" dirty="0">
                <a:latin typeface="Arial" panose="020B0604020202020204" pitchFamily="34" charset="0"/>
                <a:ea typeface="ＭＳ Ｐゴシック" panose="020B0600070205080204" pitchFamily="34" charset="-128"/>
              </a:rPr>
              <a:t> – low house prices and restricted business opportunities; </a:t>
            </a:r>
          </a:p>
          <a:p>
            <a:r>
              <a:rPr lang="en-US" altLang="en-US" sz="1100" dirty="0">
                <a:latin typeface="Arial" panose="020B0604020202020204" pitchFamily="34" charset="0"/>
                <a:ea typeface="ＭＳ Ｐゴシック" panose="020B0600070205080204" pitchFamily="34" charset="-128"/>
              </a:rPr>
              <a:t>exposure to risk by the vulnerable, especially children and young people, which can lead to serious violent and sexual crime, causing long-lasting physical and emotional harm to the individual, and threats or acts of violence to their families.</a:t>
            </a:r>
          </a:p>
          <a:p>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The world of the sex trade is potentially complex and can have links to the drugs trade, firearms, </a:t>
            </a:r>
            <a:r>
              <a:rPr lang="en-US" altLang="en-US" sz="1100" dirty="0" err="1">
                <a:latin typeface="Arial" panose="020B0604020202020204" pitchFamily="34" charset="0"/>
                <a:ea typeface="ＭＳ Ｐゴシック" panose="020B0600070205080204" pitchFamily="34" charset="-128"/>
              </a:rPr>
              <a:t>organised</a:t>
            </a:r>
            <a:r>
              <a:rPr lang="en-US" altLang="en-US" sz="1100" dirty="0">
                <a:latin typeface="Arial" panose="020B0604020202020204" pitchFamily="34" charset="0"/>
                <a:ea typeface="ＭＳ Ｐゴシック" panose="020B0600070205080204" pitchFamily="34" charset="-128"/>
              </a:rPr>
              <a:t> crime, human trafficking and child abuse. It can stretch from low level, street-corner activity up to serious international criminality.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386928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US" altLang="en-US" sz="1100" b="1" dirty="0">
                <a:solidFill>
                  <a:schemeClr val="bg1"/>
                </a:solidFill>
                <a:latin typeface="Arial" panose="020B0604020202020204" pitchFamily="34" charset="0"/>
                <a:ea typeface="ＭＳ Ｐゴシック" panose="020B0600070205080204" pitchFamily="34" charset="-128"/>
              </a:rPr>
              <a:t>'Loiter'</a:t>
            </a:r>
            <a:r>
              <a:rPr lang="en-US" altLang="en-US" sz="1100" dirty="0">
                <a:solidFill>
                  <a:schemeClr val="bg1"/>
                </a:solidFill>
                <a:latin typeface="Arial" panose="020B0604020202020204" pitchFamily="34" charset="0"/>
                <a:ea typeface="ＭＳ Ｐゴシック" panose="020B0600070205080204" pitchFamily="34" charset="-128"/>
              </a:rPr>
              <a:t> is not defined by legislation, but the Oxford Dictionary defines it as </a:t>
            </a:r>
            <a:r>
              <a:rPr lang="en-US" altLang="en-US" sz="1100" u="sng" dirty="0">
                <a:solidFill>
                  <a:schemeClr val="bg1"/>
                </a:solidFill>
                <a:latin typeface="Arial" panose="020B0604020202020204" pitchFamily="34" charset="0"/>
                <a:ea typeface="ＭＳ Ｐゴシック" panose="020B0600070205080204" pitchFamily="34" charset="-128"/>
              </a:rPr>
              <a:t>'dawdle or linger </a:t>
            </a:r>
            <a:r>
              <a:rPr lang="en-US" altLang="en-US" sz="1100" dirty="0">
                <a:solidFill>
                  <a:schemeClr val="bg1"/>
                </a:solidFill>
                <a:latin typeface="Arial" panose="020B0604020202020204" pitchFamily="34" charset="0"/>
                <a:ea typeface="ＭＳ Ｐゴシック" panose="020B0600070205080204" pitchFamily="34" charset="-128"/>
              </a:rPr>
              <a:t>idly about a place, proceeding with frequent pauses'. This has been further defined by the courts as 'implying the idea of lingering, slowing down on one particular occasion does not amount to loitering'; </a:t>
            </a:r>
          </a:p>
          <a:p>
            <a:pPr eaLnBrk="1" hangingPunct="1">
              <a:lnSpc>
                <a:spcPct val="100000"/>
              </a:lnSpc>
            </a:pPr>
            <a:endParaRPr lang="en-US" altLang="en-US" sz="1100" b="1" dirty="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b="1" dirty="0">
                <a:solidFill>
                  <a:schemeClr val="bg1"/>
                </a:solidFill>
                <a:latin typeface="Arial" panose="020B0604020202020204" pitchFamily="34" charset="0"/>
                <a:ea typeface="ＭＳ Ｐゴシック" panose="020B0600070205080204" pitchFamily="34" charset="-128"/>
              </a:rPr>
              <a:t>'Solicit' </a:t>
            </a:r>
            <a:r>
              <a:rPr lang="en-US" altLang="en-US" sz="1100" dirty="0">
                <a:solidFill>
                  <a:schemeClr val="bg1"/>
                </a:solidFill>
                <a:latin typeface="Arial" panose="020B0604020202020204" pitchFamily="34" charset="0"/>
                <a:ea typeface="ＭＳ Ｐゴシック" panose="020B0600070205080204" pitchFamily="34" charset="-128"/>
              </a:rPr>
              <a:t>is not defined by legislation, but the Oxford Dictionary defines it as </a:t>
            </a:r>
            <a:r>
              <a:rPr lang="en-US" altLang="en-US" sz="1100" u="sng" dirty="0">
                <a:solidFill>
                  <a:schemeClr val="bg1"/>
                </a:solidFill>
                <a:latin typeface="Arial" panose="020B0604020202020204" pitchFamily="34" charset="0"/>
                <a:ea typeface="ＭＳ Ｐゴシック" panose="020B0600070205080204" pitchFamily="34" charset="-128"/>
              </a:rPr>
              <a:t>'to accost and offer oneself'. </a:t>
            </a:r>
            <a:r>
              <a:rPr lang="en-US" altLang="en-US" sz="1100" dirty="0">
                <a:solidFill>
                  <a:schemeClr val="bg1"/>
                </a:solidFill>
                <a:latin typeface="Arial" panose="020B0604020202020204" pitchFamily="34" charset="0"/>
                <a:ea typeface="ＭＳ Ｐゴシック" panose="020B0600070205080204" pitchFamily="34" charset="-128"/>
              </a:rPr>
              <a:t>This has been expanded to include 'an action unaccompanied by words and need not reach the mind of the person intended to be solicited';</a:t>
            </a:r>
          </a:p>
          <a:p>
            <a:pPr>
              <a:lnSpc>
                <a:spcPct val="100000"/>
              </a:lnSpc>
            </a:pPr>
            <a:endParaRPr lang="en-US" altLang="en-US" sz="1100" dirty="0">
              <a:latin typeface="Arial" panose="020B0604020202020204" pitchFamily="34" charset="0"/>
              <a:ea typeface="ＭＳ Ｐゴシック" panose="020B0600070205080204" pitchFamily="34" charset="-128"/>
            </a:endParaRPr>
          </a:p>
          <a:p>
            <a:pPr>
              <a:lnSpc>
                <a:spcPct val="100000"/>
              </a:lnSpc>
            </a:pPr>
            <a:endParaRPr lang="en-US" altLang="en-US" sz="1100" dirty="0">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err="1">
                <a:solidFill>
                  <a:schemeClr val="bg1"/>
                </a:solidFill>
                <a:latin typeface="Arial" panose="020B0604020202020204" pitchFamily="34" charset="0"/>
                <a:ea typeface="ＭＳ Ｐゴシック" panose="020B0600070205080204" pitchFamily="34" charset="-128"/>
              </a:rPr>
              <a:t>i</a:t>
            </a:r>
            <a:r>
              <a:rPr lang="en-US" altLang="en-US" sz="1100" dirty="0">
                <a:solidFill>
                  <a:schemeClr val="bg1"/>
                </a:solidFill>
                <a:latin typeface="Arial" panose="020B0604020202020204" pitchFamily="34" charset="0"/>
                <a:ea typeface="ＭＳ Ｐゴシック" panose="020B0600070205080204" pitchFamily="34" charset="-128"/>
              </a:rPr>
              <a:t>) There is </a:t>
            </a:r>
            <a:r>
              <a:rPr lang="en-US" altLang="en-US" sz="1100" dirty="0">
                <a:solidFill>
                  <a:srgbClr val="FFC000"/>
                </a:solidFill>
                <a:latin typeface="Arial" panose="020B0604020202020204" pitchFamily="34" charset="0"/>
                <a:ea typeface="ＭＳ Ｐゴシック" panose="020B0600070205080204" pitchFamily="34" charset="-128"/>
              </a:rPr>
              <a:t>no requirement </a:t>
            </a:r>
            <a:r>
              <a:rPr lang="en-US" altLang="en-US" sz="1100" dirty="0">
                <a:solidFill>
                  <a:schemeClr val="bg1"/>
                </a:solidFill>
                <a:latin typeface="Arial" panose="020B0604020202020204" pitchFamily="34" charset="0"/>
                <a:ea typeface="ＭＳ Ｐゴシック" panose="020B0600070205080204" pitchFamily="34" charset="-128"/>
              </a:rPr>
              <a:t>that the soliciting must involve any active form of approach. It has been held that a prostitute sitting on a stool in a window under a light is soliciting; </a:t>
            </a:r>
            <a:br>
              <a:rPr lang="en-US" altLang="en-US" sz="1100" dirty="0">
                <a:solidFill>
                  <a:schemeClr val="bg1"/>
                </a:solidFill>
                <a:latin typeface="Arial" panose="020B0604020202020204" pitchFamily="34" charset="0"/>
                <a:ea typeface="ＭＳ Ｐゴシック" panose="020B0600070205080204" pitchFamily="34" charset="-128"/>
              </a:rPr>
            </a:br>
            <a:endParaRPr lang="en-US" altLang="en-US" sz="1100" dirty="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a:solidFill>
                  <a:schemeClr val="bg1"/>
                </a:solidFill>
                <a:latin typeface="Arial" panose="020B0604020202020204" pitchFamily="34" charset="0"/>
                <a:ea typeface="ＭＳ Ｐゴシック" panose="020B0600070205080204" pitchFamily="34" charset="-128"/>
              </a:rPr>
              <a:t>(ii) A prostitute soliciting from the balcony or window of a house adjoining a street or public place is taken to be in the street or public place if the person being solicited is in the street or public place; </a:t>
            </a:r>
            <a:br>
              <a:rPr lang="en-US" altLang="en-US" sz="1100" dirty="0">
                <a:solidFill>
                  <a:schemeClr val="bg1"/>
                </a:solidFill>
                <a:latin typeface="Arial" panose="020B0604020202020204" pitchFamily="34" charset="0"/>
                <a:ea typeface="ＭＳ Ｐゴシック" panose="020B0600070205080204" pitchFamily="34" charset="-128"/>
              </a:rPr>
            </a:br>
            <a:endParaRPr lang="en-US" altLang="en-US" sz="1100" dirty="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a:solidFill>
                  <a:schemeClr val="bg1"/>
                </a:solidFill>
                <a:latin typeface="Arial" panose="020B0604020202020204" pitchFamily="34" charset="0"/>
                <a:ea typeface="ＭＳ Ｐゴシック" panose="020B0600070205080204" pitchFamily="34" charset="-128"/>
              </a:rPr>
              <a:t>(iii) The physical presence of the prostitute is necessary. The placing of notices in windows offering the services of a prostitute has been held </a:t>
            </a:r>
            <a:r>
              <a:rPr lang="en-US" altLang="en-US" sz="1100" b="1" dirty="0">
                <a:solidFill>
                  <a:schemeClr val="bg1"/>
                </a:solidFill>
                <a:latin typeface="Arial" panose="020B0604020202020204" pitchFamily="34" charset="0"/>
                <a:ea typeface="ＭＳ Ｐゴシック" panose="020B0600070205080204" pitchFamily="34" charset="-128"/>
              </a:rPr>
              <a:t>not </a:t>
            </a:r>
            <a:r>
              <a:rPr lang="en-US" altLang="en-US" sz="1100" dirty="0">
                <a:solidFill>
                  <a:schemeClr val="bg1"/>
                </a:solidFill>
                <a:latin typeface="Arial" panose="020B0604020202020204" pitchFamily="34" charset="0"/>
                <a:ea typeface="ＭＳ Ｐゴシック" panose="020B0600070205080204" pitchFamily="34" charset="-128"/>
              </a:rPr>
              <a:t>to be soliciting</a:t>
            </a:r>
          </a:p>
          <a:p>
            <a:pPr eaLnBrk="1" hangingPunct="1">
              <a:lnSpc>
                <a:spcPct val="100000"/>
              </a:lnSpc>
              <a:spcBef>
                <a:spcPct val="0"/>
              </a:spcBef>
            </a:pPr>
            <a:endParaRPr lang="en-US" altLang="en-US" sz="1100" b="1" dirty="0">
              <a:latin typeface="Arial" panose="020B0604020202020204" pitchFamily="34" charset="0"/>
              <a:ea typeface="ＭＳ Ｐゴシック" panose="020B0600070205080204" pitchFamily="34" charset="-128"/>
            </a:endParaRPr>
          </a:p>
          <a:p>
            <a:pPr eaLnBrk="1" hangingPunct="1">
              <a:lnSpc>
                <a:spcPct val="100000"/>
              </a:lnSpc>
              <a:spcBef>
                <a:spcPct val="0"/>
              </a:spcBef>
            </a:pPr>
            <a:r>
              <a:rPr lang="en-US" altLang="en-US" sz="1100" b="1" dirty="0">
                <a:latin typeface="Arial" panose="020B0604020202020204" pitchFamily="34" charset="0"/>
                <a:ea typeface="ＭＳ Ｐゴシック" panose="020B0600070205080204" pitchFamily="34" charset="-128"/>
              </a:rPr>
              <a:t>Sexual means</a:t>
            </a:r>
          </a:p>
          <a:p>
            <a:pPr>
              <a:lnSpc>
                <a:spcPct val="100000"/>
              </a:lnSpc>
            </a:pPr>
            <a:r>
              <a:rPr lang="en-GB" altLang="en-US" sz="1100" dirty="0">
                <a:latin typeface="Arial" panose="020B0604020202020204" pitchFamily="34" charset="0"/>
                <a:ea typeface="ＭＳ Ｐゴシック" panose="020B0600070205080204" pitchFamily="34" charset="-128"/>
              </a:rPr>
              <a:t>Section 78 of the Sexual Offences Act 2003 defines "sexual" for the purposes of part 1 (sections 1 - 79) (with the exception of section 71 which has a separate definition). 78 For the purposes of this part (except </a:t>
            </a:r>
            <a:r>
              <a:rPr lang="en-GB" altLang="en-US" sz="1100" dirty="0">
                <a:latin typeface="Arial" panose="020B0604020202020204" pitchFamily="34" charset="0"/>
                <a:ea typeface="ＭＳ Ｐゴシック" panose="020B0600070205080204" pitchFamily="34" charset="-128"/>
                <a:hlinkClick r:id="rId3" action="ppaction://hlinkfile"/>
              </a:rPr>
              <a:t>section 71</a:t>
            </a:r>
            <a:r>
              <a:rPr lang="en-GB" altLang="en-US" sz="1100" dirty="0">
                <a:latin typeface="Arial" panose="020B0604020202020204" pitchFamily="34" charset="0"/>
                <a:ea typeface="ＭＳ Ｐゴシック" panose="020B0600070205080204" pitchFamily="34" charset="-128"/>
              </a:rPr>
              <a:t>), penetration, touching or any other activity is sexual if a reasonable person would consider that - </a:t>
            </a:r>
          </a:p>
          <a:p>
            <a:pPr>
              <a:lnSpc>
                <a:spcPct val="100000"/>
              </a:lnSpc>
            </a:pPr>
            <a:r>
              <a:rPr lang="en-GB" altLang="en-US" sz="1100" dirty="0">
                <a:latin typeface="Arial" panose="020B0604020202020204" pitchFamily="34" charset="0"/>
                <a:ea typeface="ＭＳ Ｐゴシック" panose="020B0600070205080204" pitchFamily="34" charset="-128"/>
              </a:rPr>
              <a:t>(a) whatever its circumstances or any person's purpose in relation to it, it is because of its nature sexual, or </a:t>
            </a: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(b) because of its nature it may be sexual and because of its circumstances or the purpose of any person in relation to it (or both) it is sexual. </a:t>
            </a:r>
          </a:p>
          <a:p>
            <a:pPr>
              <a:lnSpc>
                <a:spcPct val="100000"/>
              </a:lnSpc>
            </a:pPr>
            <a:endParaRPr lang="en-GB" altLang="en-US" sz="1100" b="1"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Notes</a:t>
            </a:r>
            <a:br>
              <a:rPr lang="en-GB" altLang="en-US" sz="1100" b="1"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a:t>
            </a:r>
            <a:r>
              <a:rPr lang="en-GB" altLang="en-US" sz="1100" i="1" dirty="0" err="1">
                <a:latin typeface="Arial" panose="020B0604020202020204" pitchFamily="34" charset="0"/>
                <a:ea typeface="ＭＳ Ｐゴシック" panose="020B0600070205080204" pitchFamily="34" charset="-128"/>
              </a:rPr>
              <a:t>i</a:t>
            </a:r>
            <a:r>
              <a:rPr lang="en-GB" altLang="en-US" sz="1100" i="1" dirty="0">
                <a:latin typeface="Arial" panose="020B0604020202020204" pitchFamily="34" charset="0"/>
                <a:ea typeface="ＭＳ Ｐゴシック" panose="020B0600070205080204" pitchFamily="34" charset="-128"/>
              </a:rPr>
              <a:t>) This definition is relevant to many of the offences under this part (sections 1 - 79) For example, </a:t>
            </a:r>
            <a:r>
              <a:rPr lang="en-GB" altLang="en-US" sz="1100" i="1" dirty="0">
                <a:latin typeface="Arial" panose="020B0604020202020204" pitchFamily="34" charset="0"/>
                <a:ea typeface="ＭＳ Ｐゴシック" panose="020B0600070205080204" pitchFamily="34" charset="-128"/>
                <a:hlinkClick r:id="rId4" action="ppaction://hlinkfile"/>
              </a:rPr>
              <a:t>section 2(1)(b)</a:t>
            </a:r>
            <a:r>
              <a:rPr lang="en-GB" altLang="en-US" sz="1100" i="1" dirty="0">
                <a:latin typeface="Arial" panose="020B0604020202020204" pitchFamily="34" charset="0"/>
                <a:ea typeface="ＭＳ Ｐゴシック" panose="020B0600070205080204" pitchFamily="34" charset="-128"/>
              </a:rPr>
              <a:t> refers to </a:t>
            </a:r>
            <a:r>
              <a:rPr lang="en-GB" altLang="en-US" sz="1100" i="1" dirty="0">
                <a:latin typeface="Arial" panose="020B0604020202020204" pitchFamily="34" charset="0"/>
                <a:ea typeface="ＭＳ Ｐゴシック" panose="020B0600070205080204" pitchFamily="34" charset="-128"/>
                <a:hlinkClick r:id="rId5" action="ppaction://hlinkfile"/>
              </a:rPr>
              <a:t>penetration</a:t>
            </a:r>
            <a:r>
              <a:rPr lang="en-GB" altLang="en-US" sz="1100" i="1" dirty="0">
                <a:latin typeface="Arial" panose="020B0604020202020204" pitchFamily="34" charset="0"/>
                <a:ea typeface="ＭＳ Ｐゴシック" panose="020B0600070205080204" pitchFamily="34" charset="-128"/>
              </a:rPr>
              <a:t> which is sexual and </a:t>
            </a:r>
            <a:r>
              <a:rPr lang="en-GB" altLang="en-US" sz="1100" i="1" dirty="0">
                <a:latin typeface="Arial" panose="020B0604020202020204" pitchFamily="34" charset="0"/>
                <a:ea typeface="ＭＳ Ｐゴシック" panose="020B0600070205080204" pitchFamily="34" charset="-128"/>
                <a:hlinkClick r:id="rId6" action="ppaction://hlinkfile"/>
              </a:rPr>
              <a:t>section 3(1)(b)</a:t>
            </a:r>
            <a:r>
              <a:rPr lang="en-GB" altLang="en-US" sz="1100" i="1" dirty="0">
                <a:latin typeface="Arial" panose="020B0604020202020204" pitchFamily="34" charset="0"/>
                <a:ea typeface="ＭＳ Ｐゴシック" panose="020B0600070205080204" pitchFamily="34" charset="-128"/>
              </a:rPr>
              <a:t> refers to </a:t>
            </a:r>
            <a:r>
              <a:rPr lang="en-GB" altLang="en-US" sz="1100" i="1" dirty="0">
                <a:latin typeface="Arial" panose="020B0604020202020204" pitchFamily="34" charset="0"/>
                <a:ea typeface="ＭＳ Ｐゴシック" panose="020B0600070205080204" pitchFamily="34" charset="-128"/>
                <a:hlinkClick r:id="rId5" action="ppaction://hlinkfile"/>
              </a:rPr>
              <a:t>touching</a:t>
            </a:r>
            <a:r>
              <a:rPr lang="en-GB" altLang="en-US" sz="1100" i="1" dirty="0">
                <a:latin typeface="Arial" panose="020B0604020202020204" pitchFamily="34" charset="0"/>
                <a:ea typeface="ＭＳ Ｐゴシック" panose="020B0600070205080204" pitchFamily="34" charset="-128"/>
              </a:rPr>
              <a:t> which is sexual. </a:t>
            </a:r>
            <a:br>
              <a:rPr lang="en-GB" altLang="en-US" sz="1100" i="1" dirty="0">
                <a:latin typeface="Arial" panose="020B0604020202020204" pitchFamily="34" charset="0"/>
                <a:ea typeface="ＭＳ Ｐゴシック" panose="020B0600070205080204" pitchFamily="34" charset="-128"/>
              </a:rPr>
            </a:br>
            <a:br>
              <a:rPr lang="en-GB" altLang="en-US" sz="1100" i="1" dirty="0">
                <a:latin typeface="Arial" panose="020B0604020202020204" pitchFamily="34" charset="0"/>
                <a:ea typeface="ＭＳ Ｐゴシック" panose="020B0600070205080204" pitchFamily="34" charset="-128"/>
              </a:rPr>
            </a:br>
            <a:r>
              <a:rPr lang="en-GB" altLang="en-US" sz="1100" i="1" dirty="0">
                <a:latin typeface="Arial" panose="020B0604020202020204" pitchFamily="34" charset="0"/>
                <a:ea typeface="ＭＳ Ｐゴシック" panose="020B0600070205080204" pitchFamily="34" charset="-128"/>
              </a:rPr>
              <a:t>(ii) There are two alternative limbs to the definition of "sexual". Paragraph (a) covers activity that the reasonable person would always consider to be sexual because of its nature, such as sexual intercourse.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Where the activity is, for example, oral sex, it seems likely that the reasonable person would only need to consider the nature of the activity to determine that it is sexual. But where it is digital penetration of the vagina, the reasonable person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a:t>
            </a: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i="1" dirty="0">
                <a:latin typeface="Arial" panose="020B0604020202020204" pitchFamily="34" charset="0"/>
                <a:ea typeface="ＭＳ Ｐゴシック" panose="020B0600070205080204" pitchFamily="34" charset="-128"/>
              </a:rPr>
              <a:t>(iii) 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sexually relevant to a reasonable person (</a:t>
            </a:r>
            <a:r>
              <a:rPr lang="en-GB" altLang="en-US" sz="1100" i="1" dirty="0" err="1">
                <a:latin typeface="Arial" panose="020B0604020202020204" pitchFamily="34" charset="0"/>
                <a:ea typeface="ＭＳ Ｐゴシック" panose="020B0600070205080204" pitchFamily="34" charset="-128"/>
              </a:rPr>
              <a:t>e.g</a:t>
            </a:r>
            <a:r>
              <a:rPr lang="en-GB" altLang="en-US" sz="1100" i="1" dirty="0">
                <a:latin typeface="Arial" panose="020B0604020202020204" pitchFamily="34" charset="0"/>
                <a:ea typeface="ＭＳ Ｐゴシック" panose="020B0600070205080204" pitchFamily="34" charset="-128"/>
              </a:rPr>
              <a:t> removing a woman's shoe) do not fall within the definition of sexual activity</a:t>
            </a:r>
            <a:endParaRPr lang="en-GB"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88349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What is a Brothel ? </a:t>
            </a:r>
            <a:r>
              <a:rPr lang="en-US" altLang="en-US" sz="1100" dirty="0">
                <a:latin typeface="Arial" panose="020B0604020202020204" pitchFamily="34" charset="0"/>
                <a:ea typeface="ＭＳ Ｐゴシック" panose="020B0600070205080204" pitchFamily="34" charset="-128"/>
              </a:rPr>
              <a:t>“ A place used for the purpose of male or female prostitution” Oxford Dictionary of Law.</a:t>
            </a:r>
          </a:p>
          <a:p>
            <a:r>
              <a:rPr lang="en-US" altLang="en-US" sz="1100" dirty="0">
                <a:solidFill>
                  <a:schemeClr val="bg1"/>
                </a:solidFill>
                <a:latin typeface="Arial" panose="020B0604020202020204" pitchFamily="34" charset="0"/>
                <a:ea typeface="ＭＳ Ｐゴシック" panose="020B0600070205080204" pitchFamily="34" charset="-128"/>
              </a:rPr>
              <a:t>It is not illegal to sell sex at a brothel provided the sex worker is not involved in ‘management or control</a:t>
            </a:r>
            <a:endParaRPr lang="en-US"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138223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Taken from NPCC National Police Sex Worker Guidance 2015</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-The confidence and satisfaction of the public is important to the success and legitimacy of every police force. The public’s perception is formed by what they experience regularly and can be influenced by the media.</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5.16    The presence of visible prostitution in an area can have a negative impact on a community’s confidence and satisfaction. Conversely, the implementation of successful, sustainable strategies that eliminate or substantially reduce prostitution can increase community confidence and decrease the opportunities for other related forms of crime and disorder to emerge.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5.17     Police should concentrate on the community as a whole, rather than focusing on the single act of street sex working, ensuring they deal with other problems in the area such as drug dealing, anti social </a:t>
            </a:r>
            <a:r>
              <a:rPr lang="en-US" altLang="en-US" sz="1100" dirty="0" err="1">
                <a:latin typeface="Arial" panose="020B0604020202020204" pitchFamily="34" charset="0"/>
                <a:ea typeface="ＭＳ Ｐゴシック" panose="020B0600070205080204" pitchFamily="34" charset="-128"/>
              </a:rPr>
              <a:t>behaviour</a:t>
            </a:r>
            <a:r>
              <a:rPr lang="en-US" altLang="en-US" sz="1100" dirty="0">
                <a:latin typeface="Arial" panose="020B0604020202020204" pitchFamily="34" charset="0"/>
                <a:ea typeface="ＭＳ Ｐゴシック" panose="020B0600070205080204" pitchFamily="34" charset="-128"/>
              </a:rPr>
              <a:t> and poor environmental conditions.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5.19     Communities where there is a visible presence of street based prostitution can experience the following issues: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Harassment of people (most commonly reported of women) by men in cars &amp; on foot</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Environmental/littering – e.g. used condoms, discarded syringes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Noise</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Impingement on residents’ use of public space and some sex work encroaching on personal spaces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Fears re individuals coming into the area who may be committing associated crimes– e.g. drug dealing, robbery, coercion of sex workers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Concerns amongst some residents that the presence of street sex work may reduce value of real-estate and other economic value to the </a:t>
            </a:r>
            <a:r>
              <a:rPr lang="en-US" altLang="en-US" sz="1100" dirty="0" err="1">
                <a:latin typeface="Arial" panose="020B0604020202020204" pitchFamily="34" charset="0"/>
                <a:ea typeface="ＭＳ Ｐゴシック" panose="020B0600070205080204" pitchFamily="34" charset="-128"/>
              </a:rPr>
              <a:t>neighbourhood</a:t>
            </a:r>
            <a:r>
              <a:rPr lang="en-US" altLang="en-US" sz="1100" dirty="0">
                <a:latin typeface="Arial" panose="020B0604020202020204" pitchFamily="34" charset="0"/>
                <a:ea typeface="ＭＳ Ｐゴシック" panose="020B0600070205080204" pitchFamily="34" charset="-128"/>
              </a:rPr>
              <a:t> – e.g. lower house prices and restricted business opportunities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Fears and anxieties for the welfare and safety of sex workers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Fears that children, young people may witness soliciting and sexual activities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Traffic related issues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5.20       Impacts are also reported by some members of some communities in which indoor premises are located, for example, noise at unsociable hours, customers knocking on </a:t>
            </a:r>
            <a:r>
              <a:rPr lang="en-US" altLang="en-US" sz="1100" dirty="0" err="1">
                <a:latin typeface="Arial" panose="020B0604020202020204" pitchFamily="34" charset="0"/>
                <a:ea typeface="ＭＳ Ｐゴシック" panose="020B0600070205080204" pitchFamily="34" charset="-128"/>
              </a:rPr>
              <a:t>neighbouring</a:t>
            </a:r>
            <a:r>
              <a:rPr lang="en-US" altLang="en-US" sz="1100" dirty="0">
                <a:latin typeface="Arial" panose="020B0604020202020204" pitchFamily="34" charset="0"/>
                <a:ea typeface="ＭＳ Ｐゴシック" panose="020B0600070205080204" pitchFamily="34" charset="-128"/>
              </a:rPr>
              <a:t> doors by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mistake, concerns that women in premises may be victims of trafficking.  Other premises operate discretely and generate no community complaint.</a:t>
            </a:r>
            <a:endParaRPr lang="en-GB" altLang="en-US" sz="1100" dirty="0">
              <a:latin typeface="Arial" panose="020B0604020202020204" pitchFamily="34" charset="0"/>
              <a:ea typeface="ＭＳ Ｐゴシック" panose="020B0600070205080204" pitchFamily="34" charset="-128"/>
            </a:endParaRP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“Crackdowns” on either sex workers themselves or men in cars &amp; on foot are at the very best, likely to prove only short-term palliatives and may result in displacement to other areas. Displacement is not a solution and will put sex workers at greater risk.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727605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5.23</a:t>
            </a:r>
            <a:r>
              <a:rPr lang="en-GB" altLang="en-US" sz="1100" b="1"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Sex workers</a:t>
            </a:r>
            <a:r>
              <a:rPr lang="en-US" altLang="en-US" sz="1100" dirty="0">
                <a:latin typeface="Arial" panose="020B0604020202020204" pitchFamily="34" charset="0"/>
                <a:ea typeface="ＭＳ Ｐゴシック" panose="020B0600070205080204" pitchFamily="34" charset="-128"/>
              </a:rPr>
              <a:t> should always be treated with dignity and respect. A key aim of this guidance is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to improve the communication between the police and sex workers. Gaining the trust of the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individual will enhance the intelligence picture not only about prostitution but also the community</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as a whole. It will also increase the confidence of sex workers to report crimes against them.  Sex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workers feel they cannot safely report crimes as they fear being treated like criminals and not the </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victim (</a:t>
            </a:r>
            <a:r>
              <a:rPr lang="en-US" altLang="en-US" sz="1100" dirty="0" err="1">
                <a:latin typeface="Arial" panose="020B0604020202020204" pitchFamily="34" charset="0"/>
                <a:ea typeface="ＭＳ Ｐゴシック" panose="020B0600070205080204" pitchFamily="34" charset="-128"/>
              </a:rPr>
              <a:t>Boff</a:t>
            </a:r>
            <a:r>
              <a:rPr lang="en-US" altLang="en-US" sz="1100" dirty="0">
                <a:latin typeface="Arial" panose="020B0604020202020204" pitchFamily="34" charset="0"/>
                <a:ea typeface="ＭＳ Ｐゴシック" panose="020B0600070205080204" pitchFamily="34" charset="-128"/>
              </a:rPr>
              <a:t> 2012).</a:t>
            </a:r>
            <a:endParaRPr lang="en-GB" altLang="en-US" sz="1100" dirty="0">
              <a:latin typeface="Arial" panose="020B0604020202020204" pitchFamily="34" charset="0"/>
              <a:ea typeface="ＭＳ Ｐゴシック" panose="020B0600070205080204" pitchFamily="34" charset="-128"/>
            </a:endParaRP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5.24 It is important officers provide sex workers with information about health provision services, social care, housing, safety and drug treatment support necessary to address their needs and to </a:t>
            </a:r>
            <a:r>
              <a:rPr lang="en-US" altLang="en-US" sz="1100" dirty="0" err="1">
                <a:latin typeface="Arial" panose="020B0604020202020204" pitchFamily="34" charset="0"/>
                <a:ea typeface="ＭＳ Ｐゴシック" panose="020B0600070205080204" pitchFamily="34" charset="-128"/>
              </a:rPr>
              <a:t>minimise</a:t>
            </a:r>
            <a:r>
              <a:rPr lang="en-US" altLang="en-US" sz="1100" dirty="0">
                <a:latin typeface="Arial" panose="020B0604020202020204" pitchFamily="34" charset="0"/>
                <a:ea typeface="ＭＳ Ｐゴシック" panose="020B0600070205080204" pitchFamily="34" charset="-128"/>
              </a:rPr>
              <a:t> threat, risk and harm to them. </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5.25 Another key aim must be to ensure opportunities are created and appropriate interventions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provided to allow sex workers to leave prostitution if they choose to do so.  If no such services</a:t>
            </a:r>
            <a:endParaRPr lang="en-GB"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are available in a police force area, forces need to work with multi agency partners to develop such support.</a:t>
            </a:r>
            <a:endParaRPr lang="en-GB"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572915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5.31 Consideration must be given to their particular needs. Sex workers in the UK are stigmatised and face discrimination. When theses factors are combined with legal, cultural, language issues and racism faced by many migrant sex workers, a disadvantaged and excluded vulnerable group is created. </a:t>
            </a:r>
          </a:p>
          <a:p>
            <a:r>
              <a:rPr lang="en-US" altLang="en-US" sz="1100" dirty="0">
                <a:latin typeface="Arial" panose="020B0604020202020204" pitchFamily="34" charset="0"/>
                <a:ea typeface="ＭＳ Ｐゴシック" panose="020B0600070205080204" pitchFamily="34" charset="-128"/>
              </a:rPr>
              <a:t>5.32 </a:t>
            </a:r>
            <a:r>
              <a:rPr lang="en-GB" altLang="en-US" sz="1100" dirty="0">
                <a:latin typeface="Arial" panose="020B0604020202020204" pitchFamily="34" charset="0"/>
                <a:ea typeface="ＭＳ Ｐゴシック" panose="020B0600070205080204" pitchFamily="34" charset="-128"/>
              </a:rPr>
              <a:t>Many migrants especially those with undocumented or irregular immigration status are reluctant to report any crimes committed against them to the police for fear of prosecution for immigration offences and a lack of trust in the police, for some, due to poor experiences of police in home nations. </a:t>
            </a:r>
          </a:p>
          <a:p>
            <a:r>
              <a:rPr lang="en-GB" altLang="en-US" sz="1100" dirty="0">
                <a:latin typeface="Arial" panose="020B0604020202020204" pitchFamily="34" charset="0"/>
                <a:ea typeface="ＭＳ Ｐゴシック" panose="020B0600070205080204" pitchFamily="34" charset="-128"/>
              </a:rPr>
              <a:t>5.33 This leaves migrant workers vulnerable to targeted crimes with perpetrators believing they will not be reported.  ( NB amongst the last 10 murders of sex workers in the UK between October 2013-March 2015 at the time of writing, 9 of the victims were migrant women and one victim was a white British woman, a concerning trend)</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 Although it’s a possible sign, migrant sex workers may not be victims of trafficking…. ‘</a:t>
            </a:r>
            <a:r>
              <a:rPr lang="en-GB" altLang="en-US" sz="1100" b="1" dirty="0">
                <a:latin typeface="Arial" panose="020B0604020202020204" pitchFamily="34" charset="0"/>
                <a:ea typeface="ＭＳ Ｐゴシック" panose="020B0600070205080204" pitchFamily="34" charset="-128"/>
              </a:rPr>
              <a:t>Whilst police officers should always be vigilant to signs of trafficking and exploitation it should however be noted that there is a solid base of evidence that confirms that the majority of migrant sex workers are not trafficked (ACPO 2010</a:t>
            </a:r>
            <a:r>
              <a:rPr lang="en-GB" altLang="en-US" sz="1100" b="1" baseline="30000" dirty="0">
                <a:latin typeface="Arial" panose="020B0604020202020204" pitchFamily="34" charset="0"/>
                <a:ea typeface="ＭＳ Ｐゴシック" panose="020B0600070205080204" pitchFamily="34" charset="-128"/>
              </a:rPr>
              <a:t>1</a:t>
            </a:r>
            <a:r>
              <a:rPr lang="en-GB" altLang="en-US" sz="1100" b="1" dirty="0">
                <a:latin typeface="Arial" panose="020B0604020202020204" pitchFamily="34" charset="0"/>
                <a:ea typeface="ＭＳ Ｐゴシック" panose="020B0600070205080204" pitchFamily="34" charset="-128"/>
              </a:rPr>
              <a:t>) into the UK and may be here working legally’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706982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Male and transgender sex workers often face severe </a:t>
            </a:r>
            <a:r>
              <a:rPr lang="en-US" altLang="en-US" sz="1100" dirty="0" err="1">
                <a:latin typeface="Arial" panose="020B0604020202020204" pitchFamily="34" charset="0"/>
                <a:ea typeface="ＭＳ Ｐゴシック" panose="020B0600070205080204" pitchFamily="34" charset="-128"/>
              </a:rPr>
              <a:t>stigmatisation</a:t>
            </a:r>
            <a:r>
              <a:rPr lang="en-US" altLang="en-US" sz="1100" dirty="0">
                <a:latin typeface="Arial" panose="020B0604020202020204" pitchFamily="34" charset="0"/>
                <a:ea typeface="ＭＳ Ｐゴシック" panose="020B0600070205080204" pitchFamily="34" charset="-128"/>
              </a:rPr>
              <a:t>, increasing the isolation of an already socially </a:t>
            </a:r>
            <a:r>
              <a:rPr lang="en-US" altLang="en-US" sz="1100" dirty="0" err="1">
                <a:latin typeface="Arial" panose="020B0604020202020204" pitchFamily="34" charset="0"/>
                <a:ea typeface="ＭＳ Ｐゴシック" panose="020B0600070205080204" pitchFamily="34" charset="-128"/>
              </a:rPr>
              <a:t>marginalised</a:t>
            </a:r>
            <a:r>
              <a:rPr lang="en-US" altLang="en-US" sz="1100" dirty="0">
                <a:latin typeface="Arial" panose="020B0604020202020204" pitchFamily="34" charset="0"/>
                <a:ea typeface="ＭＳ Ｐゴシック" panose="020B0600070205080204" pitchFamily="34" charset="-128"/>
              </a:rPr>
              <a:t> group.  As with females, men sell sex in a variety of ways in a range of sectors and for a number of reasons.</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5.36 There are only a small number of male street sex work beats in the UK and the largest sector for men, as with women, is the private or independent internet based sector.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Transgender sex workers often face added pressures both socially and financially, which are not always </a:t>
            </a:r>
            <a:r>
              <a:rPr lang="en-US" altLang="en-US" sz="1100" dirty="0" err="1">
                <a:latin typeface="Arial" panose="020B0604020202020204" pitchFamily="34" charset="0"/>
                <a:ea typeface="ＭＳ Ｐゴシック" panose="020B0600070205080204" pitchFamily="34" charset="-128"/>
              </a:rPr>
              <a:t>recognised</a:t>
            </a:r>
            <a:r>
              <a:rPr lang="en-US" altLang="en-US" sz="1100" dirty="0">
                <a:latin typeface="Arial" panose="020B0604020202020204" pitchFamily="34" charset="0"/>
                <a:ea typeface="ＭＳ Ｐゴシック" panose="020B0600070205080204" pitchFamily="34" charset="-128"/>
              </a:rPr>
              <a:t> by authorities. In some cases sex work is one of a few viable options for transgender people in order to fund their treatments and experiencing difficulty in finding other forms of employment (UK NSWP 2008).</a:t>
            </a:r>
            <a:endParaRPr lang="en-GB"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817346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8064362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577508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911884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07013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05410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15343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69945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30513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2546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17905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28159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52355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368990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09/12/2022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09/12/2022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3412397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369F0D1-C79C-4CEB-8C16-6E88A183C564}"/>
              </a:ext>
            </a:extLst>
          </p:cNvPr>
          <p:cNvSpPr txBox="1"/>
          <p:nvPr/>
        </p:nvSpPr>
        <p:spPr>
          <a:xfrm>
            <a:off x="504610" y="-116000"/>
            <a:ext cx="4149686"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600" b="1" kern="1200" dirty="0">
                <a:solidFill>
                  <a:srgbClr val="002060"/>
                </a:solidFill>
                <a:latin typeface="Arial Nova Cond" panose="020B0506020202020204" pitchFamily="34" charset="0"/>
                <a:ea typeface="+mj-ea"/>
                <a:cs typeface="+mj-cs"/>
              </a:rPr>
              <a:t>Sex Work &amp; Prostitution</a:t>
            </a: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7319794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880" y="2268775"/>
            <a:ext cx="3971730" cy="2541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1"/>
          <p:cNvSpPr>
            <a:spLocks noChangeArrowheads="1"/>
          </p:cNvSpPr>
          <p:nvPr/>
        </p:nvSpPr>
        <p:spPr bwMode="auto">
          <a:xfrm>
            <a:off x="2819400" y="852464"/>
            <a:ext cx="6553199" cy="400110"/>
          </a:xfrm>
          <a:custGeom>
            <a:avLst/>
            <a:gdLst>
              <a:gd name="connsiteX0" fmla="*/ 0 w 6553199"/>
              <a:gd name="connsiteY0" fmla="*/ 0 h 400110"/>
              <a:gd name="connsiteX1" fmla="*/ 399149 w 6553199"/>
              <a:gd name="connsiteY1" fmla="*/ 0 h 400110"/>
              <a:gd name="connsiteX2" fmla="*/ 1125959 w 6553199"/>
              <a:gd name="connsiteY2" fmla="*/ 0 h 400110"/>
              <a:gd name="connsiteX3" fmla="*/ 1787236 w 6553199"/>
              <a:gd name="connsiteY3" fmla="*/ 0 h 400110"/>
              <a:gd name="connsiteX4" fmla="*/ 2186385 w 6553199"/>
              <a:gd name="connsiteY4" fmla="*/ 0 h 400110"/>
              <a:gd name="connsiteX5" fmla="*/ 2716599 w 6553199"/>
              <a:gd name="connsiteY5" fmla="*/ 0 h 400110"/>
              <a:gd name="connsiteX6" fmla="*/ 3443408 w 6553199"/>
              <a:gd name="connsiteY6" fmla="*/ 0 h 400110"/>
              <a:gd name="connsiteX7" fmla="*/ 4039154 w 6553199"/>
              <a:gd name="connsiteY7" fmla="*/ 0 h 400110"/>
              <a:gd name="connsiteX8" fmla="*/ 4700431 w 6553199"/>
              <a:gd name="connsiteY8" fmla="*/ 0 h 400110"/>
              <a:gd name="connsiteX9" fmla="*/ 5230644 w 6553199"/>
              <a:gd name="connsiteY9" fmla="*/ 0 h 400110"/>
              <a:gd name="connsiteX10" fmla="*/ 5826390 w 6553199"/>
              <a:gd name="connsiteY10" fmla="*/ 0 h 400110"/>
              <a:gd name="connsiteX11" fmla="*/ 6553199 w 6553199"/>
              <a:gd name="connsiteY11" fmla="*/ 0 h 400110"/>
              <a:gd name="connsiteX12" fmla="*/ 6553199 w 6553199"/>
              <a:gd name="connsiteY12" fmla="*/ 400110 h 400110"/>
              <a:gd name="connsiteX13" fmla="*/ 6154050 w 6553199"/>
              <a:gd name="connsiteY13" fmla="*/ 400110 h 400110"/>
              <a:gd name="connsiteX14" fmla="*/ 5754900 w 6553199"/>
              <a:gd name="connsiteY14" fmla="*/ 400110 h 400110"/>
              <a:gd name="connsiteX15" fmla="*/ 5093623 w 6553199"/>
              <a:gd name="connsiteY15" fmla="*/ 400110 h 400110"/>
              <a:gd name="connsiteX16" fmla="*/ 4694473 w 6553199"/>
              <a:gd name="connsiteY16" fmla="*/ 400110 h 400110"/>
              <a:gd name="connsiteX17" fmla="*/ 4098728 w 6553199"/>
              <a:gd name="connsiteY17" fmla="*/ 400110 h 400110"/>
              <a:gd name="connsiteX18" fmla="*/ 3634047 w 6553199"/>
              <a:gd name="connsiteY18" fmla="*/ 400110 h 400110"/>
              <a:gd name="connsiteX19" fmla="*/ 3038301 w 6553199"/>
              <a:gd name="connsiteY19" fmla="*/ 400110 h 400110"/>
              <a:gd name="connsiteX20" fmla="*/ 2442556 w 6553199"/>
              <a:gd name="connsiteY20" fmla="*/ 400110 h 400110"/>
              <a:gd name="connsiteX21" fmla="*/ 1846811 w 6553199"/>
              <a:gd name="connsiteY21" fmla="*/ 400110 h 400110"/>
              <a:gd name="connsiteX22" fmla="*/ 1251065 w 6553199"/>
              <a:gd name="connsiteY22" fmla="*/ 400110 h 400110"/>
              <a:gd name="connsiteX23" fmla="*/ 720852 w 6553199"/>
              <a:gd name="connsiteY23" fmla="*/ 400110 h 400110"/>
              <a:gd name="connsiteX24" fmla="*/ 0 w 6553199"/>
              <a:gd name="connsiteY24" fmla="*/ 400110 h 400110"/>
              <a:gd name="connsiteX25" fmla="*/ 0 w 6553199"/>
              <a:gd name="connsiteY25"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53199" h="400110" fill="none" extrusionOk="0">
                <a:moveTo>
                  <a:pt x="0" y="0"/>
                </a:moveTo>
                <a:cubicBezTo>
                  <a:pt x="140050" y="-21088"/>
                  <a:pt x="266201" y="30140"/>
                  <a:pt x="399149" y="0"/>
                </a:cubicBezTo>
                <a:cubicBezTo>
                  <a:pt x="532097" y="-30140"/>
                  <a:pt x="876430" y="18931"/>
                  <a:pt x="1125959" y="0"/>
                </a:cubicBezTo>
                <a:cubicBezTo>
                  <a:pt x="1375488" y="-18931"/>
                  <a:pt x="1604231" y="56623"/>
                  <a:pt x="1787236" y="0"/>
                </a:cubicBezTo>
                <a:cubicBezTo>
                  <a:pt x="1970241" y="-56623"/>
                  <a:pt x="2078987" y="33162"/>
                  <a:pt x="2186385" y="0"/>
                </a:cubicBezTo>
                <a:cubicBezTo>
                  <a:pt x="2293783" y="-33162"/>
                  <a:pt x="2485752" y="17977"/>
                  <a:pt x="2716599" y="0"/>
                </a:cubicBezTo>
                <a:cubicBezTo>
                  <a:pt x="2947446" y="-17977"/>
                  <a:pt x="3175693" y="4068"/>
                  <a:pt x="3443408" y="0"/>
                </a:cubicBezTo>
                <a:cubicBezTo>
                  <a:pt x="3711123" y="-4068"/>
                  <a:pt x="3907280" y="19082"/>
                  <a:pt x="4039154" y="0"/>
                </a:cubicBezTo>
                <a:cubicBezTo>
                  <a:pt x="4171028" y="-19082"/>
                  <a:pt x="4370155" y="27465"/>
                  <a:pt x="4700431" y="0"/>
                </a:cubicBezTo>
                <a:cubicBezTo>
                  <a:pt x="5030707" y="-27465"/>
                  <a:pt x="5056952" y="32016"/>
                  <a:pt x="5230644" y="0"/>
                </a:cubicBezTo>
                <a:cubicBezTo>
                  <a:pt x="5404336" y="-32016"/>
                  <a:pt x="5678222" y="59639"/>
                  <a:pt x="5826390" y="0"/>
                </a:cubicBezTo>
                <a:cubicBezTo>
                  <a:pt x="5974558" y="-59639"/>
                  <a:pt x="6347042" y="71100"/>
                  <a:pt x="6553199" y="0"/>
                </a:cubicBezTo>
                <a:cubicBezTo>
                  <a:pt x="6575188" y="134243"/>
                  <a:pt x="6544275" y="285309"/>
                  <a:pt x="6553199" y="400110"/>
                </a:cubicBezTo>
                <a:cubicBezTo>
                  <a:pt x="6448874" y="416911"/>
                  <a:pt x="6263261" y="371774"/>
                  <a:pt x="6154050" y="400110"/>
                </a:cubicBezTo>
                <a:cubicBezTo>
                  <a:pt x="6044839" y="428446"/>
                  <a:pt x="5946793" y="390392"/>
                  <a:pt x="5754900" y="400110"/>
                </a:cubicBezTo>
                <a:cubicBezTo>
                  <a:pt x="5563007" y="409828"/>
                  <a:pt x="5378458" y="399239"/>
                  <a:pt x="5093623" y="400110"/>
                </a:cubicBezTo>
                <a:cubicBezTo>
                  <a:pt x="4808788" y="400981"/>
                  <a:pt x="4810277" y="388212"/>
                  <a:pt x="4694473" y="400110"/>
                </a:cubicBezTo>
                <a:cubicBezTo>
                  <a:pt x="4578669" y="412008"/>
                  <a:pt x="4384601" y="344298"/>
                  <a:pt x="4098728" y="400110"/>
                </a:cubicBezTo>
                <a:cubicBezTo>
                  <a:pt x="3812856" y="455922"/>
                  <a:pt x="3852046" y="391912"/>
                  <a:pt x="3634047" y="400110"/>
                </a:cubicBezTo>
                <a:cubicBezTo>
                  <a:pt x="3416048" y="408308"/>
                  <a:pt x="3173078" y="384708"/>
                  <a:pt x="3038301" y="400110"/>
                </a:cubicBezTo>
                <a:cubicBezTo>
                  <a:pt x="2903524" y="415512"/>
                  <a:pt x="2652991" y="372188"/>
                  <a:pt x="2442556" y="400110"/>
                </a:cubicBezTo>
                <a:cubicBezTo>
                  <a:pt x="2232122" y="428032"/>
                  <a:pt x="2011737" y="365703"/>
                  <a:pt x="1846811" y="400110"/>
                </a:cubicBezTo>
                <a:cubicBezTo>
                  <a:pt x="1681886" y="434517"/>
                  <a:pt x="1404321" y="371571"/>
                  <a:pt x="1251065" y="400110"/>
                </a:cubicBezTo>
                <a:cubicBezTo>
                  <a:pt x="1097809" y="428649"/>
                  <a:pt x="850684" y="380602"/>
                  <a:pt x="720852" y="400110"/>
                </a:cubicBezTo>
                <a:cubicBezTo>
                  <a:pt x="591020" y="419618"/>
                  <a:pt x="241475" y="355639"/>
                  <a:pt x="0" y="400110"/>
                </a:cubicBezTo>
                <a:cubicBezTo>
                  <a:pt x="-40062" y="308730"/>
                  <a:pt x="45940" y="91802"/>
                  <a:pt x="0" y="0"/>
                </a:cubicBezTo>
                <a:close/>
              </a:path>
              <a:path w="6553199" h="400110" stroke="0" extrusionOk="0">
                <a:moveTo>
                  <a:pt x="0" y="0"/>
                </a:moveTo>
                <a:cubicBezTo>
                  <a:pt x="149612" y="-43330"/>
                  <a:pt x="284826" y="8160"/>
                  <a:pt x="530213" y="0"/>
                </a:cubicBezTo>
                <a:cubicBezTo>
                  <a:pt x="775600" y="-8160"/>
                  <a:pt x="782751" y="45491"/>
                  <a:pt x="929363" y="0"/>
                </a:cubicBezTo>
                <a:cubicBezTo>
                  <a:pt x="1075975" y="-45491"/>
                  <a:pt x="1341394" y="35582"/>
                  <a:pt x="1656172" y="0"/>
                </a:cubicBezTo>
                <a:cubicBezTo>
                  <a:pt x="1970950" y="-35582"/>
                  <a:pt x="2043557" y="719"/>
                  <a:pt x="2186385" y="0"/>
                </a:cubicBezTo>
                <a:cubicBezTo>
                  <a:pt x="2329213" y="-719"/>
                  <a:pt x="2471363" y="16544"/>
                  <a:pt x="2716599" y="0"/>
                </a:cubicBezTo>
                <a:cubicBezTo>
                  <a:pt x="2961835" y="-16544"/>
                  <a:pt x="3144551" y="26684"/>
                  <a:pt x="3443408" y="0"/>
                </a:cubicBezTo>
                <a:cubicBezTo>
                  <a:pt x="3742265" y="-26684"/>
                  <a:pt x="3694270" y="11256"/>
                  <a:pt x="3908090" y="0"/>
                </a:cubicBezTo>
                <a:cubicBezTo>
                  <a:pt x="4121910" y="-11256"/>
                  <a:pt x="4297007" y="36538"/>
                  <a:pt x="4634899" y="0"/>
                </a:cubicBezTo>
                <a:cubicBezTo>
                  <a:pt x="4972791" y="-36538"/>
                  <a:pt x="5086206" y="76195"/>
                  <a:pt x="5361708" y="0"/>
                </a:cubicBezTo>
                <a:cubicBezTo>
                  <a:pt x="5637210" y="-76195"/>
                  <a:pt x="5712561" y="61141"/>
                  <a:pt x="5957454" y="0"/>
                </a:cubicBezTo>
                <a:cubicBezTo>
                  <a:pt x="6202347" y="-61141"/>
                  <a:pt x="6352065" y="51169"/>
                  <a:pt x="6553199" y="0"/>
                </a:cubicBezTo>
                <a:cubicBezTo>
                  <a:pt x="6595226" y="134891"/>
                  <a:pt x="6511378" y="241539"/>
                  <a:pt x="6553199" y="400110"/>
                </a:cubicBezTo>
                <a:cubicBezTo>
                  <a:pt x="6452669" y="435524"/>
                  <a:pt x="6286240" y="378617"/>
                  <a:pt x="6154050" y="400110"/>
                </a:cubicBezTo>
                <a:cubicBezTo>
                  <a:pt x="6021860" y="421603"/>
                  <a:pt x="5658662" y="348717"/>
                  <a:pt x="5427240" y="400110"/>
                </a:cubicBezTo>
                <a:cubicBezTo>
                  <a:pt x="5195818" y="451503"/>
                  <a:pt x="5127508" y="388071"/>
                  <a:pt x="4962559" y="400110"/>
                </a:cubicBezTo>
                <a:cubicBezTo>
                  <a:pt x="4797610" y="412149"/>
                  <a:pt x="4623412" y="373777"/>
                  <a:pt x="4366814" y="400110"/>
                </a:cubicBezTo>
                <a:cubicBezTo>
                  <a:pt x="4110217" y="426443"/>
                  <a:pt x="3892073" y="327546"/>
                  <a:pt x="3640004" y="400110"/>
                </a:cubicBezTo>
                <a:cubicBezTo>
                  <a:pt x="3387935" y="472674"/>
                  <a:pt x="3197060" y="399167"/>
                  <a:pt x="3044259" y="400110"/>
                </a:cubicBezTo>
                <a:cubicBezTo>
                  <a:pt x="2891458" y="401053"/>
                  <a:pt x="2725852" y="372875"/>
                  <a:pt x="2645109" y="400110"/>
                </a:cubicBezTo>
                <a:cubicBezTo>
                  <a:pt x="2564366" y="427345"/>
                  <a:pt x="2300300" y="346888"/>
                  <a:pt x="2180428" y="400110"/>
                </a:cubicBezTo>
                <a:cubicBezTo>
                  <a:pt x="2060556" y="453332"/>
                  <a:pt x="1660509" y="335604"/>
                  <a:pt x="1453619" y="400110"/>
                </a:cubicBezTo>
                <a:cubicBezTo>
                  <a:pt x="1246729" y="464616"/>
                  <a:pt x="1136160" y="389569"/>
                  <a:pt x="857873" y="400110"/>
                </a:cubicBezTo>
                <a:cubicBezTo>
                  <a:pt x="579586" y="410651"/>
                  <a:pt x="343940" y="312202"/>
                  <a:pt x="0" y="400110"/>
                </a:cubicBezTo>
                <a:cubicBezTo>
                  <a:pt x="-21605" y="286782"/>
                  <a:pt x="33197" y="13418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US" altLang="en-US" sz="2000" dirty="0">
                <a:solidFill>
                  <a:schemeClr val="tx1"/>
                </a:solidFill>
                <a:latin typeface="Arial" panose="020B0604020202020204" pitchFamily="34" charset="0"/>
                <a:ea typeface="ＭＳ Ｐゴシック" panose="020B0600070205080204" pitchFamily="34" charset="-128"/>
              </a:rPr>
              <a:t>Section 51 Sexual Offences Act 2003</a:t>
            </a:r>
          </a:p>
        </p:txBody>
      </p:sp>
      <p:sp>
        <p:nvSpPr>
          <p:cNvPr id="5" name="TextBox 4"/>
          <p:cNvSpPr txBox="1"/>
          <p:nvPr/>
        </p:nvSpPr>
        <p:spPr>
          <a:xfrm>
            <a:off x="650631" y="197959"/>
            <a:ext cx="1099038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Prostitution</a:t>
            </a:r>
          </a:p>
        </p:txBody>
      </p:sp>
      <p:sp>
        <p:nvSpPr>
          <p:cNvPr id="7" name="Rectangle: Rounded Corners 6">
            <a:extLst>
              <a:ext uri="{FF2B5EF4-FFF2-40B4-BE49-F238E27FC236}">
                <a16:creationId xmlns:a16="http://schemas.microsoft.com/office/drawing/2014/main" id="{A2E863F8-A949-4FB4-8E29-DB068A15DA50}"/>
              </a:ext>
            </a:extLst>
          </p:cNvPr>
          <p:cNvSpPr/>
          <p:nvPr/>
        </p:nvSpPr>
        <p:spPr>
          <a:xfrm>
            <a:off x="5057192" y="1704821"/>
            <a:ext cx="6553199" cy="3669612"/>
          </a:xfrm>
          <a:custGeom>
            <a:avLst/>
            <a:gdLst>
              <a:gd name="connsiteX0" fmla="*/ 0 w 6553199"/>
              <a:gd name="connsiteY0" fmla="*/ 611614 h 3669612"/>
              <a:gd name="connsiteX1" fmla="*/ 611614 w 6553199"/>
              <a:gd name="connsiteY1" fmla="*/ 0 h 3669612"/>
              <a:gd name="connsiteX2" fmla="*/ 1310432 w 6553199"/>
              <a:gd name="connsiteY2" fmla="*/ 0 h 3669612"/>
              <a:gd name="connsiteX3" fmla="*/ 1796052 w 6553199"/>
              <a:gd name="connsiteY3" fmla="*/ 0 h 3669612"/>
              <a:gd name="connsiteX4" fmla="*/ 2228372 w 6553199"/>
              <a:gd name="connsiteY4" fmla="*/ 0 h 3669612"/>
              <a:gd name="connsiteX5" fmla="*/ 2713991 w 6553199"/>
              <a:gd name="connsiteY5" fmla="*/ 0 h 3669612"/>
              <a:gd name="connsiteX6" fmla="*/ 3252911 w 6553199"/>
              <a:gd name="connsiteY6" fmla="*/ 0 h 3669612"/>
              <a:gd name="connsiteX7" fmla="*/ 3845130 w 6553199"/>
              <a:gd name="connsiteY7" fmla="*/ 0 h 3669612"/>
              <a:gd name="connsiteX8" fmla="*/ 4330749 w 6553199"/>
              <a:gd name="connsiteY8" fmla="*/ 0 h 3669612"/>
              <a:gd name="connsiteX9" fmla="*/ 5029568 w 6553199"/>
              <a:gd name="connsiteY9" fmla="*/ 0 h 3669612"/>
              <a:gd name="connsiteX10" fmla="*/ 5941585 w 6553199"/>
              <a:gd name="connsiteY10" fmla="*/ 0 h 3669612"/>
              <a:gd name="connsiteX11" fmla="*/ 6553199 w 6553199"/>
              <a:gd name="connsiteY11" fmla="*/ 611614 h 3669612"/>
              <a:gd name="connsiteX12" fmla="*/ 6553199 w 6553199"/>
              <a:gd name="connsiteY12" fmla="*/ 1100891 h 3669612"/>
              <a:gd name="connsiteX13" fmla="*/ 6553199 w 6553199"/>
              <a:gd name="connsiteY13" fmla="*/ 1614631 h 3669612"/>
              <a:gd name="connsiteX14" fmla="*/ 6553199 w 6553199"/>
              <a:gd name="connsiteY14" fmla="*/ 2054981 h 3669612"/>
              <a:gd name="connsiteX15" fmla="*/ 6553199 w 6553199"/>
              <a:gd name="connsiteY15" fmla="*/ 2544257 h 3669612"/>
              <a:gd name="connsiteX16" fmla="*/ 6553199 w 6553199"/>
              <a:gd name="connsiteY16" fmla="*/ 3057998 h 3669612"/>
              <a:gd name="connsiteX17" fmla="*/ 5941585 w 6553199"/>
              <a:gd name="connsiteY17" fmla="*/ 3669612 h 3669612"/>
              <a:gd name="connsiteX18" fmla="*/ 5296066 w 6553199"/>
              <a:gd name="connsiteY18" fmla="*/ 3669612 h 3669612"/>
              <a:gd name="connsiteX19" fmla="*/ 4757147 w 6553199"/>
              <a:gd name="connsiteY19" fmla="*/ 3669612 h 3669612"/>
              <a:gd name="connsiteX20" fmla="*/ 4271527 w 6553199"/>
              <a:gd name="connsiteY20" fmla="*/ 3669612 h 3669612"/>
              <a:gd name="connsiteX21" fmla="*/ 3679308 w 6553199"/>
              <a:gd name="connsiteY21" fmla="*/ 3669612 h 3669612"/>
              <a:gd name="connsiteX22" fmla="*/ 3033790 w 6553199"/>
              <a:gd name="connsiteY22" fmla="*/ 3669612 h 3669612"/>
              <a:gd name="connsiteX23" fmla="*/ 2334971 w 6553199"/>
              <a:gd name="connsiteY23" fmla="*/ 3669612 h 3669612"/>
              <a:gd name="connsiteX24" fmla="*/ 1689453 w 6553199"/>
              <a:gd name="connsiteY24" fmla="*/ 3669612 h 3669612"/>
              <a:gd name="connsiteX25" fmla="*/ 611614 w 6553199"/>
              <a:gd name="connsiteY25" fmla="*/ 3669612 h 3669612"/>
              <a:gd name="connsiteX26" fmla="*/ 0 w 6553199"/>
              <a:gd name="connsiteY26" fmla="*/ 3057998 h 3669612"/>
              <a:gd name="connsiteX27" fmla="*/ 0 w 6553199"/>
              <a:gd name="connsiteY27" fmla="*/ 2568721 h 3669612"/>
              <a:gd name="connsiteX28" fmla="*/ 0 w 6553199"/>
              <a:gd name="connsiteY28" fmla="*/ 2103908 h 3669612"/>
              <a:gd name="connsiteX29" fmla="*/ 0 w 6553199"/>
              <a:gd name="connsiteY29" fmla="*/ 1663559 h 3669612"/>
              <a:gd name="connsiteX30" fmla="*/ 0 w 6553199"/>
              <a:gd name="connsiteY30" fmla="*/ 1247674 h 3669612"/>
              <a:gd name="connsiteX31" fmla="*/ 0 w 6553199"/>
              <a:gd name="connsiteY31" fmla="*/ 611614 h 3669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553199" h="3669612" fill="none" extrusionOk="0">
                <a:moveTo>
                  <a:pt x="0" y="611614"/>
                </a:moveTo>
                <a:cubicBezTo>
                  <a:pt x="-30942" y="291179"/>
                  <a:pt x="302016" y="76372"/>
                  <a:pt x="611614" y="0"/>
                </a:cubicBezTo>
                <a:cubicBezTo>
                  <a:pt x="813403" y="-10023"/>
                  <a:pt x="975126" y="75371"/>
                  <a:pt x="1310432" y="0"/>
                </a:cubicBezTo>
                <a:cubicBezTo>
                  <a:pt x="1645738" y="-75371"/>
                  <a:pt x="1581283" y="8225"/>
                  <a:pt x="1796052" y="0"/>
                </a:cubicBezTo>
                <a:cubicBezTo>
                  <a:pt x="2010821" y="-8225"/>
                  <a:pt x="2098412" y="46463"/>
                  <a:pt x="2228372" y="0"/>
                </a:cubicBezTo>
                <a:cubicBezTo>
                  <a:pt x="2358332" y="-46463"/>
                  <a:pt x="2548414" y="38251"/>
                  <a:pt x="2713991" y="0"/>
                </a:cubicBezTo>
                <a:cubicBezTo>
                  <a:pt x="2879568" y="-38251"/>
                  <a:pt x="3092076" y="4551"/>
                  <a:pt x="3252911" y="0"/>
                </a:cubicBezTo>
                <a:cubicBezTo>
                  <a:pt x="3413746" y="-4551"/>
                  <a:pt x="3687784" y="44368"/>
                  <a:pt x="3845130" y="0"/>
                </a:cubicBezTo>
                <a:cubicBezTo>
                  <a:pt x="4002476" y="-44368"/>
                  <a:pt x="4118519" y="54456"/>
                  <a:pt x="4330749" y="0"/>
                </a:cubicBezTo>
                <a:cubicBezTo>
                  <a:pt x="4542979" y="-54456"/>
                  <a:pt x="4812901" y="3322"/>
                  <a:pt x="5029568" y="0"/>
                </a:cubicBezTo>
                <a:cubicBezTo>
                  <a:pt x="5246235" y="-3322"/>
                  <a:pt x="5703193" y="22357"/>
                  <a:pt x="5941585" y="0"/>
                </a:cubicBezTo>
                <a:cubicBezTo>
                  <a:pt x="6282848" y="12211"/>
                  <a:pt x="6631652" y="306859"/>
                  <a:pt x="6553199" y="611614"/>
                </a:cubicBezTo>
                <a:cubicBezTo>
                  <a:pt x="6581329" y="852231"/>
                  <a:pt x="6521327" y="876558"/>
                  <a:pt x="6553199" y="1100891"/>
                </a:cubicBezTo>
                <a:cubicBezTo>
                  <a:pt x="6585071" y="1325224"/>
                  <a:pt x="6507661" y="1376493"/>
                  <a:pt x="6553199" y="1614631"/>
                </a:cubicBezTo>
                <a:cubicBezTo>
                  <a:pt x="6598737" y="1852769"/>
                  <a:pt x="6540421" y="1846104"/>
                  <a:pt x="6553199" y="2054981"/>
                </a:cubicBezTo>
                <a:cubicBezTo>
                  <a:pt x="6565977" y="2263858"/>
                  <a:pt x="6511585" y="2379967"/>
                  <a:pt x="6553199" y="2544257"/>
                </a:cubicBezTo>
                <a:cubicBezTo>
                  <a:pt x="6594813" y="2708547"/>
                  <a:pt x="6520516" y="2858986"/>
                  <a:pt x="6553199" y="3057998"/>
                </a:cubicBezTo>
                <a:cubicBezTo>
                  <a:pt x="6581639" y="3351505"/>
                  <a:pt x="6328639" y="3630841"/>
                  <a:pt x="5941585" y="3669612"/>
                </a:cubicBezTo>
                <a:cubicBezTo>
                  <a:pt x="5619807" y="3745362"/>
                  <a:pt x="5474655" y="3638449"/>
                  <a:pt x="5296066" y="3669612"/>
                </a:cubicBezTo>
                <a:cubicBezTo>
                  <a:pt x="5117477" y="3700775"/>
                  <a:pt x="4958377" y="3655532"/>
                  <a:pt x="4757147" y="3669612"/>
                </a:cubicBezTo>
                <a:cubicBezTo>
                  <a:pt x="4555917" y="3683692"/>
                  <a:pt x="4371215" y="3611769"/>
                  <a:pt x="4271527" y="3669612"/>
                </a:cubicBezTo>
                <a:cubicBezTo>
                  <a:pt x="4171839" y="3727455"/>
                  <a:pt x="3928373" y="3624514"/>
                  <a:pt x="3679308" y="3669612"/>
                </a:cubicBezTo>
                <a:cubicBezTo>
                  <a:pt x="3430243" y="3714710"/>
                  <a:pt x="3168369" y="3640243"/>
                  <a:pt x="3033790" y="3669612"/>
                </a:cubicBezTo>
                <a:cubicBezTo>
                  <a:pt x="2899211" y="3698981"/>
                  <a:pt x="2635558" y="3594084"/>
                  <a:pt x="2334971" y="3669612"/>
                </a:cubicBezTo>
                <a:cubicBezTo>
                  <a:pt x="2034384" y="3745140"/>
                  <a:pt x="1871523" y="3621710"/>
                  <a:pt x="1689453" y="3669612"/>
                </a:cubicBezTo>
                <a:cubicBezTo>
                  <a:pt x="1507383" y="3717514"/>
                  <a:pt x="908758" y="3560852"/>
                  <a:pt x="611614" y="3669612"/>
                </a:cubicBezTo>
                <a:cubicBezTo>
                  <a:pt x="250494" y="3667383"/>
                  <a:pt x="-72885" y="3427709"/>
                  <a:pt x="0" y="3057998"/>
                </a:cubicBezTo>
                <a:cubicBezTo>
                  <a:pt x="-23562" y="2916971"/>
                  <a:pt x="48498" y="2688040"/>
                  <a:pt x="0" y="2568721"/>
                </a:cubicBezTo>
                <a:cubicBezTo>
                  <a:pt x="-48498" y="2449402"/>
                  <a:pt x="36658" y="2323935"/>
                  <a:pt x="0" y="2103908"/>
                </a:cubicBezTo>
                <a:cubicBezTo>
                  <a:pt x="-36658" y="1883881"/>
                  <a:pt x="32753" y="1838230"/>
                  <a:pt x="0" y="1663559"/>
                </a:cubicBezTo>
                <a:cubicBezTo>
                  <a:pt x="-32753" y="1488888"/>
                  <a:pt x="38238" y="1378726"/>
                  <a:pt x="0" y="1247674"/>
                </a:cubicBezTo>
                <a:cubicBezTo>
                  <a:pt x="-38238" y="1116623"/>
                  <a:pt x="15386" y="895536"/>
                  <a:pt x="0" y="611614"/>
                </a:cubicBezTo>
                <a:close/>
              </a:path>
              <a:path w="6553199" h="3669612" stroke="0" extrusionOk="0">
                <a:moveTo>
                  <a:pt x="0" y="611614"/>
                </a:moveTo>
                <a:cubicBezTo>
                  <a:pt x="-20917" y="260927"/>
                  <a:pt x="258861" y="5618"/>
                  <a:pt x="611614" y="0"/>
                </a:cubicBezTo>
                <a:cubicBezTo>
                  <a:pt x="799551" y="-2424"/>
                  <a:pt x="1117322" y="52791"/>
                  <a:pt x="1310432" y="0"/>
                </a:cubicBezTo>
                <a:cubicBezTo>
                  <a:pt x="1503542" y="-52791"/>
                  <a:pt x="1646667" y="13316"/>
                  <a:pt x="1849352" y="0"/>
                </a:cubicBezTo>
                <a:cubicBezTo>
                  <a:pt x="2052037" y="-13316"/>
                  <a:pt x="2146845" y="436"/>
                  <a:pt x="2334971" y="0"/>
                </a:cubicBezTo>
                <a:cubicBezTo>
                  <a:pt x="2523097" y="-436"/>
                  <a:pt x="2682784" y="64431"/>
                  <a:pt x="2980490" y="0"/>
                </a:cubicBezTo>
                <a:cubicBezTo>
                  <a:pt x="3278196" y="-64431"/>
                  <a:pt x="3325134" y="38761"/>
                  <a:pt x="3519409" y="0"/>
                </a:cubicBezTo>
                <a:cubicBezTo>
                  <a:pt x="3713684" y="-38761"/>
                  <a:pt x="4065916" y="82483"/>
                  <a:pt x="4218228" y="0"/>
                </a:cubicBezTo>
                <a:cubicBezTo>
                  <a:pt x="4370540" y="-82483"/>
                  <a:pt x="4589160" y="23091"/>
                  <a:pt x="4703847" y="0"/>
                </a:cubicBezTo>
                <a:cubicBezTo>
                  <a:pt x="4818534" y="-23091"/>
                  <a:pt x="5088879" y="57000"/>
                  <a:pt x="5402666" y="0"/>
                </a:cubicBezTo>
                <a:cubicBezTo>
                  <a:pt x="5716453" y="-57000"/>
                  <a:pt x="5789736" y="6186"/>
                  <a:pt x="5941585" y="0"/>
                </a:cubicBezTo>
                <a:cubicBezTo>
                  <a:pt x="6213319" y="-3778"/>
                  <a:pt x="6582301" y="194025"/>
                  <a:pt x="6553199" y="611614"/>
                </a:cubicBezTo>
                <a:cubicBezTo>
                  <a:pt x="6600909" y="844086"/>
                  <a:pt x="6549104" y="882697"/>
                  <a:pt x="6553199" y="1125355"/>
                </a:cubicBezTo>
                <a:cubicBezTo>
                  <a:pt x="6557294" y="1368013"/>
                  <a:pt x="6491650" y="1427970"/>
                  <a:pt x="6553199" y="1663559"/>
                </a:cubicBezTo>
                <a:cubicBezTo>
                  <a:pt x="6614748" y="1899148"/>
                  <a:pt x="6545032" y="1936923"/>
                  <a:pt x="6553199" y="2201764"/>
                </a:cubicBezTo>
                <a:cubicBezTo>
                  <a:pt x="6561366" y="2466605"/>
                  <a:pt x="6522407" y="2670868"/>
                  <a:pt x="6553199" y="3057998"/>
                </a:cubicBezTo>
                <a:cubicBezTo>
                  <a:pt x="6537851" y="3381323"/>
                  <a:pt x="6226425" y="3590465"/>
                  <a:pt x="5941585" y="3669612"/>
                </a:cubicBezTo>
                <a:cubicBezTo>
                  <a:pt x="5655043" y="3688176"/>
                  <a:pt x="5609773" y="3629954"/>
                  <a:pt x="5296066" y="3669612"/>
                </a:cubicBezTo>
                <a:cubicBezTo>
                  <a:pt x="4982359" y="3709270"/>
                  <a:pt x="4995214" y="3643318"/>
                  <a:pt x="4863746" y="3669612"/>
                </a:cubicBezTo>
                <a:cubicBezTo>
                  <a:pt x="4732278" y="3695906"/>
                  <a:pt x="4616189" y="3661468"/>
                  <a:pt x="4378127" y="3669612"/>
                </a:cubicBezTo>
                <a:cubicBezTo>
                  <a:pt x="4140065" y="3677756"/>
                  <a:pt x="3847042" y="3629973"/>
                  <a:pt x="3679308" y="3669612"/>
                </a:cubicBezTo>
                <a:cubicBezTo>
                  <a:pt x="3511574" y="3709251"/>
                  <a:pt x="3212704" y="3620956"/>
                  <a:pt x="3087089" y="3669612"/>
                </a:cubicBezTo>
                <a:cubicBezTo>
                  <a:pt x="2961474" y="3718268"/>
                  <a:pt x="2770617" y="3657343"/>
                  <a:pt x="2601470" y="3669612"/>
                </a:cubicBezTo>
                <a:cubicBezTo>
                  <a:pt x="2432323" y="3681881"/>
                  <a:pt x="2276957" y="3646431"/>
                  <a:pt x="2009251" y="3669612"/>
                </a:cubicBezTo>
                <a:cubicBezTo>
                  <a:pt x="1741545" y="3692793"/>
                  <a:pt x="1691121" y="3661303"/>
                  <a:pt x="1576931" y="3669612"/>
                </a:cubicBezTo>
                <a:cubicBezTo>
                  <a:pt x="1462741" y="3677921"/>
                  <a:pt x="1334199" y="3627752"/>
                  <a:pt x="1144611" y="3669612"/>
                </a:cubicBezTo>
                <a:cubicBezTo>
                  <a:pt x="955023" y="3711472"/>
                  <a:pt x="720381" y="3659220"/>
                  <a:pt x="611614" y="3669612"/>
                </a:cubicBezTo>
                <a:cubicBezTo>
                  <a:pt x="293682" y="3676560"/>
                  <a:pt x="16088" y="3449973"/>
                  <a:pt x="0" y="3057998"/>
                </a:cubicBezTo>
                <a:cubicBezTo>
                  <a:pt x="-41349" y="2903876"/>
                  <a:pt x="20152" y="2832881"/>
                  <a:pt x="0" y="2642113"/>
                </a:cubicBezTo>
                <a:cubicBezTo>
                  <a:pt x="-20152" y="2451346"/>
                  <a:pt x="47537" y="2345327"/>
                  <a:pt x="0" y="2128372"/>
                </a:cubicBezTo>
                <a:cubicBezTo>
                  <a:pt x="-47537" y="1911417"/>
                  <a:pt x="42186" y="1813154"/>
                  <a:pt x="0" y="1712487"/>
                </a:cubicBezTo>
                <a:cubicBezTo>
                  <a:pt x="-42186" y="1611820"/>
                  <a:pt x="56052" y="1331466"/>
                  <a:pt x="0" y="1198746"/>
                </a:cubicBezTo>
                <a:cubicBezTo>
                  <a:pt x="-56052" y="1066026"/>
                  <a:pt x="23801" y="808100"/>
                  <a:pt x="0" y="611614"/>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who at least on one occasion &amp; whether or not compelled to do so, offers to provide sexual services to another person in return for payment or a promise of payment to themselves or a third person &amp; “prostitution” is to be interpreted accordingly</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7538" y="309924"/>
            <a:ext cx="1127173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Prostitution</a:t>
            </a:r>
          </a:p>
        </p:txBody>
      </p:sp>
      <p:graphicFrame>
        <p:nvGraphicFramePr>
          <p:cNvPr id="2" name="Diagram 1">
            <a:extLst>
              <a:ext uri="{FF2B5EF4-FFF2-40B4-BE49-F238E27FC236}">
                <a16:creationId xmlns:a16="http://schemas.microsoft.com/office/drawing/2014/main" id="{8453720A-8DBE-4991-B5BA-9856B064D142}"/>
              </a:ext>
            </a:extLst>
          </p:cNvPr>
          <p:cNvGraphicFramePr/>
          <p:nvPr>
            <p:extLst>
              <p:ext uri="{D42A27DB-BD31-4B8C-83A1-F6EECF244321}">
                <p14:modId xmlns:p14="http://schemas.microsoft.com/office/powerpoint/2010/main" val="1730815343"/>
              </p:ext>
            </p:extLst>
          </p:nvPr>
        </p:nvGraphicFramePr>
        <p:xfrm>
          <a:off x="1828801" y="1037492"/>
          <a:ext cx="8071338" cy="4686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3545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26255" b="28470"/>
          <a:stretch/>
        </p:blipFill>
        <p:spPr>
          <a:xfrm>
            <a:off x="2232502" y="1036319"/>
            <a:ext cx="8545165" cy="1484586"/>
          </a:xfrm>
          <a:prstGeom prst="rect">
            <a:avLst/>
          </a:prstGeom>
        </p:spPr>
      </p:pic>
      <p:sp>
        <p:nvSpPr>
          <p:cNvPr id="2" name="Title 1">
            <a:extLst>
              <a:ext uri="{FF2B5EF4-FFF2-40B4-BE49-F238E27FC236}">
                <a16:creationId xmlns:a16="http://schemas.microsoft.com/office/drawing/2014/main" id="{4EB440F6-4828-4601-90CF-F8FB68AE5A2D}"/>
              </a:ext>
            </a:extLst>
          </p:cNvPr>
          <p:cNvSpPr>
            <a:spLocks noGrp="1"/>
          </p:cNvSpPr>
          <p:nvPr>
            <p:ph type="title"/>
          </p:nvPr>
        </p:nvSpPr>
        <p:spPr>
          <a:xfrm>
            <a:off x="838200" y="365126"/>
            <a:ext cx="10515600" cy="531690"/>
          </a:xfrm>
          <a:solidFill>
            <a:srgbClr val="002060"/>
          </a:solidFill>
        </p:spPr>
        <p:txBody>
          <a:bodyPr>
            <a:normAutofit/>
          </a:bodyPr>
          <a:lstStyle/>
          <a:p>
            <a:pPr algn="ctr"/>
            <a:r>
              <a:rPr lang="en-GB" sz="3200" b="1" dirty="0">
                <a:solidFill>
                  <a:schemeClr val="bg1"/>
                </a:solidFill>
                <a:latin typeface="+mn-lt"/>
              </a:rPr>
              <a:t>Prostitution</a:t>
            </a:r>
          </a:p>
        </p:txBody>
      </p:sp>
      <p:graphicFrame>
        <p:nvGraphicFramePr>
          <p:cNvPr id="4" name="Diagram 3">
            <a:extLst>
              <a:ext uri="{FF2B5EF4-FFF2-40B4-BE49-F238E27FC236}">
                <a16:creationId xmlns:a16="http://schemas.microsoft.com/office/drawing/2014/main" id="{E3982D6A-70FC-4AF4-9A0F-ECB52F99187F}"/>
              </a:ext>
            </a:extLst>
          </p:cNvPr>
          <p:cNvGraphicFramePr/>
          <p:nvPr>
            <p:extLst>
              <p:ext uri="{D42A27DB-BD31-4B8C-83A1-F6EECF244321}">
                <p14:modId xmlns:p14="http://schemas.microsoft.com/office/powerpoint/2010/main" val="1776059440"/>
              </p:ext>
            </p:extLst>
          </p:nvPr>
        </p:nvGraphicFramePr>
        <p:xfrm>
          <a:off x="457200" y="2373923"/>
          <a:ext cx="11289323" cy="33407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427732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C1F6430-5C35-400D-98AB-C2BCEF504473}"/>
                                            </p:graphicEl>
                                          </p:spTgt>
                                        </p:tgtEl>
                                        <p:attrNameLst>
                                          <p:attrName>style.visibility</p:attrName>
                                        </p:attrNameLst>
                                      </p:cBhvr>
                                      <p:to>
                                        <p:strVal val="visible"/>
                                      </p:to>
                                    </p:set>
                                    <p:animEffect transition="in" filter="fade">
                                      <p:cBhvr>
                                        <p:cTn id="7" dur="500"/>
                                        <p:tgtEl>
                                          <p:spTgt spid="4">
                                            <p:graphicEl>
                                              <a:dgm id="{0C1F6430-5C35-400D-98AB-C2BCEF5044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985CD77-4033-4FF9-844B-5806060BD0E8}"/>
                                            </p:graphicEl>
                                          </p:spTgt>
                                        </p:tgtEl>
                                        <p:attrNameLst>
                                          <p:attrName>style.visibility</p:attrName>
                                        </p:attrNameLst>
                                      </p:cBhvr>
                                      <p:to>
                                        <p:strVal val="visible"/>
                                      </p:to>
                                    </p:set>
                                    <p:animEffect transition="in" filter="fade">
                                      <p:cBhvr>
                                        <p:cTn id="12" dur="500"/>
                                        <p:tgtEl>
                                          <p:spTgt spid="4">
                                            <p:graphicEl>
                                              <a:dgm id="{8985CD77-4033-4FF9-844B-5806060BD0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1D919301-C424-4356-A132-A84FA4194EA0}"/>
                                            </p:graphicEl>
                                          </p:spTgt>
                                        </p:tgtEl>
                                        <p:attrNameLst>
                                          <p:attrName>style.visibility</p:attrName>
                                        </p:attrNameLst>
                                      </p:cBhvr>
                                      <p:to>
                                        <p:strVal val="visible"/>
                                      </p:to>
                                    </p:set>
                                    <p:animEffect transition="in" filter="fade">
                                      <p:cBhvr>
                                        <p:cTn id="17" dur="500"/>
                                        <p:tgtEl>
                                          <p:spTgt spid="4">
                                            <p:graphicEl>
                                              <a:dgm id="{1D919301-C424-4356-A132-A84FA4194EA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B357E285-BEC5-40B3-BB64-2C8EC7E72C1C}"/>
                                            </p:graphicEl>
                                          </p:spTgt>
                                        </p:tgtEl>
                                        <p:attrNameLst>
                                          <p:attrName>style.visibility</p:attrName>
                                        </p:attrNameLst>
                                      </p:cBhvr>
                                      <p:to>
                                        <p:strVal val="visible"/>
                                      </p:to>
                                    </p:set>
                                    <p:animEffect transition="in" filter="fade">
                                      <p:cBhvr>
                                        <p:cTn id="22" dur="500"/>
                                        <p:tgtEl>
                                          <p:spTgt spid="4">
                                            <p:graphicEl>
                                              <a:dgm id="{B357E285-BEC5-40B3-BB64-2C8EC7E72C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2708" y="316164"/>
            <a:ext cx="1118381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Prostitution</a:t>
            </a:r>
          </a:p>
        </p:txBody>
      </p:sp>
      <p:sp>
        <p:nvSpPr>
          <p:cNvPr id="4" name="Rectangle: Rounded Corners 3">
            <a:extLst>
              <a:ext uri="{FF2B5EF4-FFF2-40B4-BE49-F238E27FC236}">
                <a16:creationId xmlns:a16="http://schemas.microsoft.com/office/drawing/2014/main" id="{6025C22D-26C5-4766-A5EC-B71D31CEEE97}"/>
              </a:ext>
            </a:extLst>
          </p:cNvPr>
          <p:cNvSpPr/>
          <p:nvPr/>
        </p:nvSpPr>
        <p:spPr>
          <a:xfrm>
            <a:off x="1318846" y="1068179"/>
            <a:ext cx="9935308" cy="914400"/>
          </a:xfrm>
          <a:custGeom>
            <a:avLst/>
            <a:gdLst>
              <a:gd name="connsiteX0" fmla="*/ 0 w 9935308"/>
              <a:gd name="connsiteY0" fmla="*/ 152403 h 914400"/>
              <a:gd name="connsiteX1" fmla="*/ 152403 w 9935308"/>
              <a:gd name="connsiteY1" fmla="*/ 0 h 914400"/>
              <a:gd name="connsiteX2" fmla="*/ 622598 w 9935308"/>
              <a:gd name="connsiteY2" fmla="*/ 0 h 914400"/>
              <a:gd name="connsiteX3" fmla="*/ 900183 w 9935308"/>
              <a:gd name="connsiteY3" fmla="*/ 0 h 914400"/>
              <a:gd name="connsiteX4" fmla="*/ 1659293 w 9935308"/>
              <a:gd name="connsiteY4" fmla="*/ 0 h 914400"/>
              <a:gd name="connsiteX5" fmla="*/ 2225793 w 9935308"/>
              <a:gd name="connsiteY5" fmla="*/ 0 h 914400"/>
              <a:gd name="connsiteX6" fmla="*/ 2984904 w 9935308"/>
              <a:gd name="connsiteY6" fmla="*/ 0 h 914400"/>
              <a:gd name="connsiteX7" fmla="*/ 3455099 w 9935308"/>
              <a:gd name="connsiteY7" fmla="*/ 0 h 914400"/>
              <a:gd name="connsiteX8" fmla="*/ 3828989 w 9935308"/>
              <a:gd name="connsiteY8" fmla="*/ 0 h 914400"/>
              <a:gd name="connsiteX9" fmla="*/ 4395489 w 9935308"/>
              <a:gd name="connsiteY9" fmla="*/ 0 h 914400"/>
              <a:gd name="connsiteX10" fmla="*/ 5058294 w 9935308"/>
              <a:gd name="connsiteY10" fmla="*/ 0 h 914400"/>
              <a:gd name="connsiteX11" fmla="*/ 5817404 w 9935308"/>
              <a:gd name="connsiteY11" fmla="*/ 0 h 914400"/>
              <a:gd name="connsiteX12" fmla="*/ 6480209 w 9935308"/>
              <a:gd name="connsiteY12" fmla="*/ 0 h 914400"/>
              <a:gd name="connsiteX13" fmla="*/ 7239319 w 9935308"/>
              <a:gd name="connsiteY13" fmla="*/ 0 h 914400"/>
              <a:gd name="connsiteX14" fmla="*/ 7902125 w 9935308"/>
              <a:gd name="connsiteY14" fmla="*/ 0 h 914400"/>
              <a:gd name="connsiteX15" fmla="*/ 8276015 w 9935308"/>
              <a:gd name="connsiteY15" fmla="*/ 0 h 914400"/>
              <a:gd name="connsiteX16" fmla="*/ 8938820 w 9935308"/>
              <a:gd name="connsiteY16" fmla="*/ 0 h 914400"/>
              <a:gd name="connsiteX17" fmla="*/ 9782905 w 9935308"/>
              <a:gd name="connsiteY17" fmla="*/ 0 h 914400"/>
              <a:gd name="connsiteX18" fmla="*/ 9935308 w 9935308"/>
              <a:gd name="connsiteY18" fmla="*/ 152403 h 914400"/>
              <a:gd name="connsiteX19" fmla="*/ 9935308 w 9935308"/>
              <a:gd name="connsiteY19" fmla="*/ 451104 h 914400"/>
              <a:gd name="connsiteX20" fmla="*/ 9935308 w 9935308"/>
              <a:gd name="connsiteY20" fmla="*/ 761997 h 914400"/>
              <a:gd name="connsiteX21" fmla="*/ 9782905 w 9935308"/>
              <a:gd name="connsiteY21" fmla="*/ 914400 h 914400"/>
              <a:gd name="connsiteX22" fmla="*/ 9023795 w 9935308"/>
              <a:gd name="connsiteY22" fmla="*/ 914400 h 914400"/>
              <a:gd name="connsiteX23" fmla="*/ 8264685 w 9935308"/>
              <a:gd name="connsiteY23" fmla="*/ 914400 h 914400"/>
              <a:gd name="connsiteX24" fmla="*/ 7890795 w 9935308"/>
              <a:gd name="connsiteY24" fmla="*/ 914400 h 914400"/>
              <a:gd name="connsiteX25" fmla="*/ 7131684 w 9935308"/>
              <a:gd name="connsiteY25" fmla="*/ 914400 h 914400"/>
              <a:gd name="connsiteX26" fmla="*/ 6757794 w 9935308"/>
              <a:gd name="connsiteY26" fmla="*/ 914400 h 914400"/>
              <a:gd name="connsiteX27" fmla="*/ 6094989 w 9935308"/>
              <a:gd name="connsiteY27" fmla="*/ 914400 h 914400"/>
              <a:gd name="connsiteX28" fmla="*/ 5335879 w 9935308"/>
              <a:gd name="connsiteY28" fmla="*/ 914400 h 914400"/>
              <a:gd name="connsiteX29" fmla="*/ 5058294 w 9935308"/>
              <a:gd name="connsiteY29" fmla="*/ 914400 h 914400"/>
              <a:gd name="connsiteX30" fmla="*/ 4299184 w 9935308"/>
              <a:gd name="connsiteY30" fmla="*/ 914400 h 914400"/>
              <a:gd name="connsiteX31" fmla="*/ 3540074 w 9935308"/>
              <a:gd name="connsiteY31" fmla="*/ 914400 h 914400"/>
              <a:gd name="connsiteX32" fmla="*/ 3262489 w 9935308"/>
              <a:gd name="connsiteY32" fmla="*/ 914400 h 914400"/>
              <a:gd name="connsiteX33" fmla="*/ 2695989 w 9935308"/>
              <a:gd name="connsiteY33" fmla="*/ 914400 h 914400"/>
              <a:gd name="connsiteX34" fmla="*/ 2225793 w 9935308"/>
              <a:gd name="connsiteY34" fmla="*/ 914400 h 914400"/>
              <a:gd name="connsiteX35" fmla="*/ 1755598 w 9935308"/>
              <a:gd name="connsiteY35" fmla="*/ 914400 h 914400"/>
              <a:gd name="connsiteX36" fmla="*/ 1285403 w 9935308"/>
              <a:gd name="connsiteY36" fmla="*/ 914400 h 914400"/>
              <a:gd name="connsiteX37" fmla="*/ 1007818 w 9935308"/>
              <a:gd name="connsiteY37" fmla="*/ 914400 h 914400"/>
              <a:gd name="connsiteX38" fmla="*/ 152403 w 9935308"/>
              <a:gd name="connsiteY38" fmla="*/ 914400 h 914400"/>
              <a:gd name="connsiteX39" fmla="*/ 0 w 9935308"/>
              <a:gd name="connsiteY39" fmla="*/ 761997 h 914400"/>
              <a:gd name="connsiteX40" fmla="*/ 0 w 9935308"/>
              <a:gd name="connsiteY40" fmla="*/ 475488 h 914400"/>
              <a:gd name="connsiteX41" fmla="*/ 0 w 9935308"/>
              <a:gd name="connsiteY41" fmla="*/ 152403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935308" h="914400" fill="none" extrusionOk="0">
                <a:moveTo>
                  <a:pt x="0" y="152403"/>
                </a:moveTo>
                <a:cubicBezTo>
                  <a:pt x="5944" y="69252"/>
                  <a:pt x="51108" y="6266"/>
                  <a:pt x="152403" y="0"/>
                </a:cubicBezTo>
                <a:cubicBezTo>
                  <a:pt x="259749" y="-34282"/>
                  <a:pt x="430101" y="25736"/>
                  <a:pt x="622598" y="0"/>
                </a:cubicBezTo>
                <a:cubicBezTo>
                  <a:pt x="815095" y="-25736"/>
                  <a:pt x="838994" y="6052"/>
                  <a:pt x="900183" y="0"/>
                </a:cubicBezTo>
                <a:cubicBezTo>
                  <a:pt x="961372" y="-6052"/>
                  <a:pt x="1453918" y="88027"/>
                  <a:pt x="1659293" y="0"/>
                </a:cubicBezTo>
                <a:cubicBezTo>
                  <a:pt x="1864668" y="-88027"/>
                  <a:pt x="2047707" y="40810"/>
                  <a:pt x="2225793" y="0"/>
                </a:cubicBezTo>
                <a:cubicBezTo>
                  <a:pt x="2403879" y="-40810"/>
                  <a:pt x="2618431" y="57157"/>
                  <a:pt x="2984904" y="0"/>
                </a:cubicBezTo>
                <a:cubicBezTo>
                  <a:pt x="3351377" y="-57157"/>
                  <a:pt x="3248800" y="32576"/>
                  <a:pt x="3455099" y="0"/>
                </a:cubicBezTo>
                <a:cubicBezTo>
                  <a:pt x="3661399" y="-32576"/>
                  <a:pt x="3645048" y="133"/>
                  <a:pt x="3828989" y="0"/>
                </a:cubicBezTo>
                <a:cubicBezTo>
                  <a:pt x="4012930" y="-133"/>
                  <a:pt x="4176668" y="19757"/>
                  <a:pt x="4395489" y="0"/>
                </a:cubicBezTo>
                <a:cubicBezTo>
                  <a:pt x="4614310" y="-19757"/>
                  <a:pt x="4776400" y="36227"/>
                  <a:pt x="5058294" y="0"/>
                </a:cubicBezTo>
                <a:cubicBezTo>
                  <a:pt x="5340189" y="-36227"/>
                  <a:pt x="5531054" y="38196"/>
                  <a:pt x="5817404" y="0"/>
                </a:cubicBezTo>
                <a:cubicBezTo>
                  <a:pt x="6103754" y="-38196"/>
                  <a:pt x="6314849" y="48173"/>
                  <a:pt x="6480209" y="0"/>
                </a:cubicBezTo>
                <a:cubicBezTo>
                  <a:pt x="6645570" y="-48173"/>
                  <a:pt x="6907954" y="49358"/>
                  <a:pt x="7239319" y="0"/>
                </a:cubicBezTo>
                <a:cubicBezTo>
                  <a:pt x="7570684" y="-49358"/>
                  <a:pt x="7724122" y="12212"/>
                  <a:pt x="7902125" y="0"/>
                </a:cubicBezTo>
                <a:cubicBezTo>
                  <a:pt x="8080128" y="-12212"/>
                  <a:pt x="8149251" y="32257"/>
                  <a:pt x="8276015" y="0"/>
                </a:cubicBezTo>
                <a:cubicBezTo>
                  <a:pt x="8402779" y="-32257"/>
                  <a:pt x="8793272" y="39963"/>
                  <a:pt x="8938820" y="0"/>
                </a:cubicBezTo>
                <a:cubicBezTo>
                  <a:pt x="9084368" y="-39963"/>
                  <a:pt x="9613721" y="591"/>
                  <a:pt x="9782905" y="0"/>
                </a:cubicBezTo>
                <a:cubicBezTo>
                  <a:pt x="9860764" y="1516"/>
                  <a:pt x="9938453" y="76859"/>
                  <a:pt x="9935308" y="152403"/>
                </a:cubicBezTo>
                <a:cubicBezTo>
                  <a:pt x="9957619" y="262621"/>
                  <a:pt x="9909327" y="329438"/>
                  <a:pt x="9935308" y="451104"/>
                </a:cubicBezTo>
                <a:cubicBezTo>
                  <a:pt x="9961289" y="572770"/>
                  <a:pt x="9916386" y="668996"/>
                  <a:pt x="9935308" y="761997"/>
                </a:cubicBezTo>
                <a:cubicBezTo>
                  <a:pt x="9948847" y="836842"/>
                  <a:pt x="9868744" y="912988"/>
                  <a:pt x="9782905" y="914400"/>
                </a:cubicBezTo>
                <a:cubicBezTo>
                  <a:pt x="9426710" y="956754"/>
                  <a:pt x="9217002" y="898469"/>
                  <a:pt x="9023795" y="914400"/>
                </a:cubicBezTo>
                <a:cubicBezTo>
                  <a:pt x="8830588" y="930331"/>
                  <a:pt x="8420308" y="896774"/>
                  <a:pt x="8264685" y="914400"/>
                </a:cubicBezTo>
                <a:cubicBezTo>
                  <a:pt x="8109062" y="932026"/>
                  <a:pt x="8032279" y="899617"/>
                  <a:pt x="7890795" y="914400"/>
                </a:cubicBezTo>
                <a:cubicBezTo>
                  <a:pt x="7749311" y="929183"/>
                  <a:pt x="7288292" y="905346"/>
                  <a:pt x="7131684" y="914400"/>
                </a:cubicBezTo>
                <a:cubicBezTo>
                  <a:pt x="6975076" y="923454"/>
                  <a:pt x="6840720" y="869942"/>
                  <a:pt x="6757794" y="914400"/>
                </a:cubicBezTo>
                <a:cubicBezTo>
                  <a:pt x="6674868" y="958858"/>
                  <a:pt x="6234600" y="901396"/>
                  <a:pt x="6094989" y="914400"/>
                </a:cubicBezTo>
                <a:cubicBezTo>
                  <a:pt x="5955378" y="927404"/>
                  <a:pt x="5701557" y="899972"/>
                  <a:pt x="5335879" y="914400"/>
                </a:cubicBezTo>
                <a:cubicBezTo>
                  <a:pt x="4970201" y="928828"/>
                  <a:pt x="5117572" y="899462"/>
                  <a:pt x="5058294" y="914400"/>
                </a:cubicBezTo>
                <a:cubicBezTo>
                  <a:pt x="4999017" y="929338"/>
                  <a:pt x="4488808" y="896322"/>
                  <a:pt x="4299184" y="914400"/>
                </a:cubicBezTo>
                <a:cubicBezTo>
                  <a:pt x="4109560" y="932478"/>
                  <a:pt x="3767057" y="910826"/>
                  <a:pt x="3540074" y="914400"/>
                </a:cubicBezTo>
                <a:cubicBezTo>
                  <a:pt x="3313091" y="917974"/>
                  <a:pt x="3376097" y="895023"/>
                  <a:pt x="3262489" y="914400"/>
                </a:cubicBezTo>
                <a:cubicBezTo>
                  <a:pt x="3148881" y="933777"/>
                  <a:pt x="2817493" y="913432"/>
                  <a:pt x="2695989" y="914400"/>
                </a:cubicBezTo>
                <a:cubicBezTo>
                  <a:pt x="2574485" y="915368"/>
                  <a:pt x="2401908" y="860870"/>
                  <a:pt x="2225793" y="914400"/>
                </a:cubicBezTo>
                <a:cubicBezTo>
                  <a:pt x="2049678" y="967930"/>
                  <a:pt x="1895709" y="898705"/>
                  <a:pt x="1755598" y="914400"/>
                </a:cubicBezTo>
                <a:cubicBezTo>
                  <a:pt x="1615487" y="930095"/>
                  <a:pt x="1437560" y="883906"/>
                  <a:pt x="1285403" y="914400"/>
                </a:cubicBezTo>
                <a:cubicBezTo>
                  <a:pt x="1133247" y="944894"/>
                  <a:pt x="1071465" y="910460"/>
                  <a:pt x="1007818" y="914400"/>
                </a:cubicBezTo>
                <a:cubicBezTo>
                  <a:pt x="944172" y="918340"/>
                  <a:pt x="435596" y="854900"/>
                  <a:pt x="152403" y="914400"/>
                </a:cubicBezTo>
                <a:cubicBezTo>
                  <a:pt x="65326" y="929040"/>
                  <a:pt x="-9581" y="828154"/>
                  <a:pt x="0" y="761997"/>
                </a:cubicBezTo>
                <a:cubicBezTo>
                  <a:pt x="-31400" y="696278"/>
                  <a:pt x="265" y="569022"/>
                  <a:pt x="0" y="475488"/>
                </a:cubicBezTo>
                <a:cubicBezTo>
                  <a:pt x="-265" y="381954"/>
                  <a:pt x="12796" y="273986"/>
                  <a:pt x="0" y="152403"/>
                </a:cubicBezTo>
                <a:close/>
              </a:path>
              <a:path w="9935308" h="914400" stroke="0" extrusionOk="0">
                <a:moveTo>
                  <a:pt x="0" y="152403"/>
                </a:moveTo>
                <a:cubicBezTo>
                  <a:pt x="-3817" y="65879"/>
                  <a:pt x="55279" y="4862"/>
                  <a:pt x="152403" y="0"/>
                </a:cubicBezTo>
                <a:cubicBezTo>
                  <a:pt x="519015" y="-60412"/>
                  <a:pt x="711167" y="82247"/>
                  <a:pt x="911513" y="0"/>
                </a:cubicBezTo>
                <a:cubicBezTo>
                  <a:pt x="1111859" y="-82247"/>
                  <a:pt x="1228045" y="10175"/>
                  <a:pt x="1381708" y="0"/>
                </a:cubicBezTo>
                <a:cubicBezTo>
                  <a:pt x="1535371" y="-10175"/>
                  <a:pt x="1602506" y="33697"/>
                  <a:pt x="1755598" y="0"/>
                </a:cubicBezTo>
                <a:cubicBezTo>
                  <a:pt x="1908690" y="-33697"/>
                  <a:pt x="2131154" y="49363"/>
                  <a:pt x="2418403" y="0"/>
                </a:cubicBezTo>
                <a:cubicBezTo>
                  <a:pt x="2705653" y="-49363"/>
                  <a:pt x="2653603" y="29947"/>
                  <a:pt x="2888599" y="0"/>
                </a:cubicBezTo>
                <a:cubicBezTo>
                  <a:pt x="3123595" y="-29947"/>
                  <a:pt x="3336299" y="34576"/>
                  <a:pt x="3647709" y="0"/>
                </a:cubicBezTo>
                <a:cubicBezTo>
                  <a:pt x="3959119" y="-34576"/>
                  <a:pt x="3873109" y="44089"/>
                  <a:pt x="4021599" y="0"/>
                </a:cubicBezTo>
                <a:cubicBezTo>
                  <a:pt x="4170089" y="-44089"/>
                  <a:pt x="4460957" y="66097"/>
                  <a:pt x="4780709" y="0"/>
                </a:cubicBezTo>
                <a:cubicBezTo>
                  <a:pt x="5100461" y="-66097"/>
                  <a:pt x="4967002" y="14182"/>
                  <a:pt x="5058294" y="0"/>
                </a:cubicBezTo>
                <a:cubicBezTo>
                  <a:pt x="5149586" y="-14182"/>
                  <a:pt x="5504484" y="16418"/>
                  <a:pt x="5624794" y="0"/>
                </a:cubicBezTo>
                <a:cubicBezTo>
                  <a:pt x="5745104" y="-16418"/>
                  <a:pt x="6031482" y="51494"/>
                  <a:pt x="6191294" y="0"/>
                </a:cubicBezTo>
                <a:cubicBezTo>
                  <a:pt x="6351106" y="-51494"/>
                  <a:pt x="6543390" y="3979"/>
                  <a:pt x="6661489" y="0"/>
                </a:cubicBezTo>
                <a:cubicBezTo>
                  <a:pt x="6779588" y="-3979"/>
                  <a:pt x="7111028" y="74609"/>
                  <a:pt x="7420600" y="0"/>
                </a:cubicBezTo>
                <a:cubicBezTo>
                  <a:pt x="7730172" y="-74609"/>
                  <a:pt x="7884258" y="66996"/>
                  <a:pt x="8179710" y="0"/>
                </a:cubicBezTo>
                <a:cubicBezTo>
                  <a:pt x="8475162" y="-66996"/>
                  <a:pt x="8389228" y="15516"/>
                  <a:pt x="8553600" y="0"/>
                </a:cubicBezTo>
                <a:cubicBezTo>
                  <a:pt x="8717972" y="-15516"/>
                  <a:pt x="8905210" y="4743"/>
                  <a:pt x="9120100" y="0"/>
                </a:cubicBezTo>
                <a:cubicBezTo>
                  <a:pt x="9334990" y="-4743"/>
                  <a:pt x="9474355" y="73840"/>
                  <a:pt x="9782905" y="0"/>
                </a:cubicBezTo>
                <a:cubicBezTo>
                  <a:pt x="9864081" y="-9008"/>
                  <a:pt x="9958219" y="63579"/>
                  <a:pt x="9935308" y="152403"/>
                </a:cubicBezTo>
                <a:cubicBezTo>
                  <a:pt x="9940605" y="264257"/>
                  <a:pt x="9917012" y="317735"/>
                  <a:pt x="9935308" y="438912"/>
                </a:cubicBezTo>
                <a:cubicBezTo>
                  <a:pt x="9953604" y="560089"/>
                  <a:pt x="9899396" y="686658"/>
                  <a:pt x="9935308" y="761997"/>
                </a:cubicBezTo>
                <a:cubicBezTo>
                  <a:pt x="9950890" y="842870"/>
                  <a:pt x="9868188" y="924969"/>
                  <a:pt x="9782905" y="914400"/>
                </a:cubicBezTo>
                <a:cubicBezTo>
                  <a:pt x="9656350" y="925145"/>
                  <a:pt x="9560708" y="879788"/>
                  <a:pt x="9409015" y="914400"/>
                </a:cubicBezTo>
                <a:cubicBezTo>
                  <a:pt x="9257322" y="949012"/>
                  <a:pt x="9262938" y="901643"/>
                  <a:pt x="9131430" y="914400"/>
                </a:cubicBezTo>
                <a:cubicBezTo>
                  <a:pt x="8999922" y="927157"/>
                  <a:pt x="8966163" y="893603"/>
                  <a:pt x="8853845" y="914400"/>
                </a:cubicBezTo>
                <a:cubicBezTo>
                  <a:pt x="8741528" y="935197"/>
                  <a:pt x="8525476" y="903152"/>
                  <a:pt x="8287345" y="914400"/>
                </a:cubicBezTo>
                <a:cubicBezTo>
                  <a:pt x="8049214" y="925648"/>
                  <a:pt x="8073972" y="894628"/>
                  <a:pt x="7913455" y="914400"/>
                </a:cubicBezTo>
                <a:cubicBezTo>
                  <a:pt x="7752938" y="934172"/>
                  <a:pt x="7479341" y="835581"/>
                  <a:pt x="7250649" y="914400"/>
                </a:cubicBezTo>
                <a:cubicBezTo>
                  <a:pt x="7021957" y="993219"/>
                  <a:pt x="7056858" y="894070"/>
                  <a:pt x="6876759" y="914400"/>
                </a:cubicBezTo>
                <a:cubicBezTo>
                  <a:pt x="6696660" y="934730"/>
                  <a:pt x="6530931" y="867625"/>
                  <a:pt x="6213954" y="914400"/>
                </a:cubicBezTo>
                <a:cubicBezTo>
                  <a:pt x="5896977" y="961175"/>
                  <a:pt x="6074827" y="885183"/>
                  <a:pt x="5936369" y="914400"/>
                </a:cubicBezTo>
                <a:cubicBezTo>
                  <a:pt x="5797911" y="943617"/>
                  <a:pt x="5458966" y="837488"/>
                  <a:pt x="5273564" y="914400"/>
                </a:cubicBezTo>
                <a:cubicBezTo>
                  <a:pt x="5088163" y="991312"/>
                  <a:pt x="4988907" y="904536"/>
                  <a:pt x="4899674" y="914400"/>
                </a:cubicBezTo>
                <a:cubicBezTo>
                  <a:pt x="4810441" y="924264"/>
                  <a:pt x="4712387" y="912548"/>
                  <a:pt x="4622089" y="914400"/>
                </a:cubicBezTo>
                <a:cubicBezTo>
                  <a:pt x="4531792" y="916252"/>
                  <a:pt x="4339471" y="892314"/>
                  <a:pt x="4248199" y="914400"/>
                </a:cubicBezTo>
                <a:cubicBezTo>
                  <a:pt x="4156927" y="936486"/>
                  <a:pt x="3916796" y="846000"/>
                  <a:pt x="3585394" y="914400"/>
                </a:cubicBezTo>
                <a:cubicBezTo>
                  <a:pt x="3253993" y="982800"/>
                  <a:pt x="3318681" y="879631"/>
                  <a:pt x="3211504" y="914400"/>
                </a:cubicBezTo>
                <a:cubicBezTo>
                  <a:pt x="3104327" y="949169"/>
                  <a:pt x="3004882" y="913751"/>
                  <a:pt x="2933919" y="914400"/>
                </a:cubicBezTo>
                <a:cubicBezTo>
                  <a:pt x="2862957" y="915049"/>
                  <a:pt x="2656485" y="877244"/>
                  <a:pt x="2560029" y="914400"/>
                </a:cubicBezTo>
                <a:cubicBezTo>
                  <a:pt x="2463573" y="951556"/>
                  <a:pt x="2241195" y="913569"/>
                  <a:pt x="2089833" y="914400"/>
                </a:cubicBezTo>
                <a:cubicBezTo>
                  <a:pt x="1938471" y="915231"/>
                  <a:pt x="1676043" y="896064"/>
                  <a:pt x="1523333" y="914400"/>
                </a:cubicBezTo>
                <a:cubicBezTo>
                  <a:pt x="1370623" y="932736"/>
                  <a:pt x="1255624" y="895094"/>
                  <a:pt x="1149443" y="914400"/>
                </a:cubicBezTo>
                <a:cubicBezTo>
                  <a:pt x="1043262" y="933706"/>
                  <a:pt x="405950" y="842527"/>
                  <a:pt x="152403" y="914400"/>
                </a:cubicBezTo>
                <a:cubicBezTo>
                  <a:pt x="59461" y="898732"/>
                  <a:pt x="-12129" y="851804"/>
                  <a:pt x="0" y="761997"/>
                </a:cubicBezTo>
                <a:cubicBezTo>
                  <a:pt x="-7290" y="675288"/>
                  <a:pt x="25754" y="597061"/>
                  <a:pt x="0" y="475488"/>
                </a:cubicBezTo>
                <a:cubicBezTo>
                  <a:pt x="-25754" y="353915"/>
                  <a:pt x="26321" y="276482"/>
                  <a:pt x="0" y="152403"/>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Prostitution could be the visible sign of many hidden crimes &amp; social issues</a:t>
            </a:r>
          </a:p>
        </p:txBody>
      </p:sp>
      <p:graphicFrame>
        <p:nvGraphicFramePr>
          <p:cNvPr id="5" name="Diagram 4">
            <a:extLst>
              <a:ext uri="{FF2B5EF4-FFF2-40B4-BE49-F238E27FC236}">
                <a16:creationId xmlns:a16="http://schemas.microsoft.com/office/drawing/2014/main" id="{947F5B8D-2FE0-44A0-BE2F-A93CFA8F8E8F}"/>
              </a:ext>
            </a:extLst>
          </p:cNvPr>
          <p:cNvGraphicFramePr/>
          <p:nvPr>
            <p:extLst>
              <p:ext uri="{D42A27DB-BD31-4B8C-83A1-F6EECF244321}">
                <p14:modId xmlns:p14="http://schemas.microsoft.com/office/powerpoint/2010/main" val="3326539565"/>
              </p:ext>
            </p:extLst>
          </p:nvPr>
        </p:nvGraphicFramePr>
        <p:xfrm>
          <a:off x="2032000" y="2135647"/>
          <a:ext cx="7704138" cy="35038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31386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C1FF2736-140F-4B80-B243-A6813D219E89}"/>
                                            </p:graphicEl>
                                          </p:spTgt>
                                        </p:tgtEl>
                                        <p:attrNameLst>
                                          <p:attrName>style.visibility</p:attrName>
                                        </p:attrNameLst>
                                      </p:cBhvr>
                                      <p:to>
                                        <p:strVal val="visible"/>
                                      </p:to>
                                    </p:set>
                                    <p:animEffect transition="in" filter="fade">
                                      <p:cBhvr>
                                        <p:cTn id="15" dur="500"/>
                                        <p:tgtEl>
                                          <p:spTgt spid="5">
                                            <p:graphicEl>
                                              <a:dgm id="{C1FF2736-140F-4B80-B243-A6813D219E8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8C907D2-FC4F-4CE6-BEC0-9E4FC8EE72A8}"/>
                                            </p:graphicEl>
                                          </p:spTgt>
                                        </p:tgtEl>
                                        <p:attrNameLst>
                                          <p:attrName>style.visibility</p:attrName>
                                        </p:attrNameLst>
                                      </p:cBhvr>
                                      <p:to>
                                        <p:strVal val="visible"/>
                                      </p:to>
                                    </p:set>
                                    <p:animEffect transition="in" filter="fade">
                                      <p:cBhvr>
                                        <p:cTn id="20" dur="500"/>
                                        <p:tgtEl>
                                          <p:spTgt spid="5">
                                            <p:graphicEl>
                                              <a:dgm id="{68C907D2-FC4F-4CE6-BEC0-9E4FC8EE72A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CC4DB10-2433-4919-B5AF-25B1D01C192C}"/>
                                            </p:graphicEl>
                                          </p:spTgt>
                                        </p:tgtEl>
                                        <p:attrNameLst>
                                          <p:attrName>style.visibility</p:attrName>
                                        </p:attrNameLst>
                                      </p:cBhvr>
                                      <p:to>
                                        <p:strVal val="visible"/>
                                      </p:to>
                                    </p:set>
                                    <p:animEffect transition="in" filter="fade">
                                      <p:cBhvr>
                                        <p:cTn id="23" dur="500"/>
                                        <p:tgtEl>
                                          <p:spTgt spid="5">
                                            <p:graphicEl>
                                              <a:dgm id="{ACC4DB10-2433-4919-B5AF-25B1D01C19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1449709-8909-4563-A906-72378925D818}"/>
                                            </p:graphicEl>
                                          </p:spTgt>
                                        </p:tgtEl>
                                        <p:attrNameLst>
                                          <p:attrName>style.visibility</p:attrName>
                                        </p:attrNameLst>
                                      </p:cBhvr>
                                      <p:to>
                                        <p:strVal val="visible"/>
                                      </p:to>
                                    </p:set>
                                    <p:animEffect transition="in" filter="fade">
                                      <p:cBhvr>
                                        <p:cTn id="28" dur="500"/>
                                        <p:tgtEl>
                                          <p:spTgt spid="5">
                                            <p:graphicEl>
                                              <a:dgm id="{71449709-8909-4563-A906-72378925D81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91E5589D-FF7A-4520-8916-D1DA49FC84F3}"/>
                                            </p:graphicEl>
                                          </p:spTgt>
                                        </p:tgtEl>
                                        <p:attrNameLst>
                                          <p:attrName>style.visibility</p:attrName>
                                        </p:attrNameLst>
                                      </p:cBhvr>
                                      <p:to>
                                        <p:strVal val="visible"/>
                                      </p:to>
                                    </p:set>
                                    <p:animEffect transition="in" filter="fade">
                                      <p:cBhvr>
                                        <p:cTn id="31" dur="500"/>
                                        <p:tgtEl>
                                          <p:spTgt spid="5">
                                            <p:graphicEl>
                                              <a:dgm id="{91E5589D-FF7A-4520-8916-D1DA49FC84F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CFBB4219-136D-4BF5-9B12-EEF191F0E6CF}"/>
                                            </p:graphicEl>
                                          </p:spTgt>
                                        </p:tgtEl>
                                        <p:attrNameLst>
                                          <p:attrName>style.visibility</p:attrName>
                                        </p:attrNameLst>
                                      </p:cBhvr>
                                      <p:to>
                                        <p:strVal val="visible"/>
                                      </p:to>
                                    </p:set>
                                    <p:animEffect transition="in" filter="fade">
                                      <p:cBhvr>
                                        <p:cTn id="36" dur="500"/>
                                        <p:tgtEl>
                                          <p:spTgt spid="5">
                                            <p:graphicEl>
                                              <a:dgm id="{CFBB4219-136D-4BF5-9B12-EEF191F0E6C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600D444C-1A0A-4454-9845-C5D5A9F7E0C7}"/>
                                            </p:graphicEl>
                                          </p:spTgt>
                                        </p:tgtEl>
                                        <p:attrNameLst>
                                          <p:attrName>style.visibility</p:attrName>
                                        </p:attrNameLst>
                                      </p:cBhvr>
                                      <p:to>
                                        <p:strVal val="visible"/>
                                      </p:to>
                                    </p:set>
                                    <p:animEffect transition="in" filter="fade">
                                      <p:cBhvr>
                                        <p:cTn id="39" dur="500"/>
                                        <p:tgtEl>
                                          <p:spTgt spid="5">
                                            <p:graphicEl>
                                              <a:dgm id="{600D444C-1A0A-4454-9845-C5D5A9F7E0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22129" b="18297"/>
          <a:stretch/>
        </p:blipFill>
        <p:spPr>
          <a:xfrm rot="18712427">
            <a:off x="263437" y="3168209"/>
            <a:ext cx="3445925" cy="1539647"/>
          </a:xfrm>
          <a:prstGeom prst="rect">
            <a:avLst/>
          </a:prstGeom>
        </p:spPr>
      </p:pic>
      <p:sp>
        <p:nvSpPr>
          <p:cNvPr id="4" name="TextBox 3"/>
          <p:cNvSpPr txBox="1"/>
          <p:nvPr/>
        </p:nvSpPr>
        <p:spPr>
          <a:xfrm>
            <a:off x="791308" y="316164"/>
            <a:ext cx="1070175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Risk to Communities</a:t>
            </a:r>
          </a:p>
        </p:txBody>
      </p:sp>
      <p:graphicFrame>
        <p:nvGraphicFramePr>
          <p:cNvPr id="2" name="Diagram 1">
            <a:extLst>
              <a:ext uri="{FF2B5EF4-FFF2-40B4-BE49-F238E27FC236}">
                <a16:creationId xmlns:a16="http://schemas.microsoft.com/office/drawing/2014/main" id="{263ED248-58D0-4585-A412-BFB85110CA78}"/>
              </a:ext>
            </a:extLst>
          </p:cNvPr>
          <p:cNvGraphicFramePr/>
          <p:nvPr>
            <p:extLst>
              <p:ext uri="{D42A27DB-BD31-4B8C-83A1-F6EECF244321}">
                <p14:modId xmlns:p14="http://schemas.microsoft.com/office/powerpoint/2010/main" val="2939754390"/>
              </p:ext>
            </p:extLst>
          </p:nvPr>
        </p:nvGraphicFramePr>
        <p:xfrm>
          <a:off x="1679930" y="316164"/>
          <a:ext cx="8832139"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1668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BFF7A2-E403-4DB9-85EF-C18BB8C5B9BB}"/>
                                            </p:graphicEl>
                                          </p:spTgt>
                                        </p:tgtEl>
                                        <p:attrNameLst>
                                          <p:attrName>style.visibility</p:attrName>
                                        </p:attrNameLst>
                                      </p:cBhvr>
                                      <p:to>
                                        <p:strVal val="visible"/>
                                      </p:to>
                                    </p:set>
                                    <p:animEffect transition="in" filter="fade">
                                      <p:cBhvr>
                                        <p:cTn id="7" dur="500"/>
                                        <p:tgtEl>
                                          <p:spTgt spid="2">
                                            <p:graphicEl>
                                              <a:dgm id="{19BFF7A2-E403-4DB9-85EF-C18BB8C5B9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22C35AB-BEE3-4D21-BC10-16A71942CA87}"/>
                                            </p:graphicEl>
                                          </p:spTgt>
                                        </p:tgtEl>
                                        <p:attrNameLst>
                                          <p:attrName>style.visibility</p:attrName>
                                        </p:attrNameLst>
                                      </p:cBhvr>
                                      <p:to>
                                        <p:strVal val="visible"/>
                                      </p:to>
                                    </p:set>
                                    <p:animEffect transition="in" filter="fade">
                                      <p:cBhvr>
                                        <p:cTn id="12" dur="500"/>
                                        <p:tgtEl>
                                          <p:spTgt spid="2">
                                            <p:graphicEl>
                                              <a:dgm id="{F22C35AB-BEE3-4D21-BC10-16A71942CA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2E7FBDF-3471-4D4D-ACC3-854A1D1067F4}"/>
                                            </p:graphicEl>
                                          </p:spTgt>
                                        </p:tgtEl>
                                        <p:attrNameLst>
                                          <p:attrName>style.visibility</p:attrName>
                                        </p:attrNameLst>
                                      </p:cBhvr>
                                      <p:to>
                                        <p:strVal val="visible"/>
                                      </p:to>
                                    </p:set>
                                    <p:animEffect transition="in" filter="fade">
                                      <p:cBhvr>
                                        <p:cTn id="15" dur="500"/>
                                        <p:tgtEl>
                                          <p:spTgt spid="2">
                                            <p:graphicEl>
                                              <a:dgm id="{82E7FBDF-3471-4D4D-ACC3-854A1D1067F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32AC55A-299A-47A1-A82C-ACE2283A5D1F}"/>
                                            </p:graphicEl>
                                          </p:spTgt>
                                        </p:tgtEl>
                                        <p:attrNameLst>
                                          <p:attrName>style.visibility</p:attrName>
                                        </p:attrNameLst>
                                      </p:cBhvr>
                                      <p:to>
                                        <p:strVal val="visible"/>
                                      </p:to>
                                    </p:set>
                                    <p:animEffect transition="in" filter="fade">
                                      <p:cBhvr>
                                        <p:cTn id="20" dur="500"/>
                                        <p:tgtEl>
                                          <p:spTgt spid="2">
                                            <p:graphicEl>
                                              <a:dgm id="{732AC55A-299A-47A1-A82C-ACE2283A5D1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3441CCB-1BEA-482B-B77F-4514D71C73A7}"/>
                                            </p:graphicEl>
                                          </p:spTgt>
                                        </p:tgtEl>
                                        <p:attrNameLst>
                                          <p:attrName>style.visibility</p:attrName>
                                        </p:attrNameLst>
                                      </p:cBhvr>
                                      <p:to>
                                        <p:strVal val="visible"/>
                                      </p:to>
                                    </p:set>
                                    <p:animEffect transition="in" filter="fade">
                                      <p:cBhvr>
                                        <p:cTn id="23" dur="500"/>
                                        <p:tgtEl>
                                          <p:spTgt spid="2">
                                            <p:graphicEl>
                                              <a:dgm id="{53441CCB-1BEA-482B-B77F-4514D71C73A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2EADBC3-6B72-4EEE-BDBF-66B26E2A3D92}"/>
                                            </p:graphicEl>
                                          </p:spTgt>
                                        </p:tgtEl>
                                        <p:attrNameLst>
                                          <p:attrName>style.visibility</p:attrName>
                                        </p:attrNameLst>
                                      </p:cBhvr>
                                      <p:to>
                                        <p:strVal val="visible"/>
                                      </p:to>
                                    </p:set>
                                    <p:animEffect transition="in" filter="fade">
                                      <p:cBhvr>
                                        <p:cTn id="28" dur="500"/>
                                        <p:tgtEl>
                                          <p:spTgt spid="2">
                                            <p:graphicEl>
                                              <a:dgm id="{C2EADBC3-6B72-4EEE-BDBF-66B26E2A3D9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D28A8E7-70DD-479F-BD0B-5B1B1749200C}"/>
                                            </p:graphicEl>
                                          </p:spTgt>
                                        </p:tgtEl>
                                        <p:attrNameLst>
                                          <p:attrName>style.visibility</p:attrName>
                                        </p:attrNameLst>
                                      </p:cBhvr>
                                      <p:to>
                                        <p:strVal val="visible"/>
                                      </p:to>
                                    </p:set>
                                    <p:animEffect transition="in" filter="fade">
                                      <p:cBhvr>
                                        <p:cTn id="31" dur="500"/>
                                        <p:tgtEl>
                                          <p:spTgt spid="2">
                                            <p:graphicEl>
                                              <a:dgm id="{0D28A8E7-70DD-479F-BD0B-5B1B1749200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89AB59DB-C0FD-4393-8AC7-809594AA6EF1}"/>
                                            </p:graphicEl>
                                          </p:spTgt>
                                        </p:tgtEl>
                                        <p:attrNameLst>
                                          <p:attrName>style.visibility</p:attrName>
                                        </p:attrNameLst>
                                      </p:cBhvr>
                                      <p:to>
                                        <p:strVal val="visible"/>
                                      </p:to>
                                    </p:set>
                                    <p:animEffect transition="in" filter="fade">
                                      <p:cBhvr>
                                        <p:cTn id="36" dur="500"/>
                                        <p:tgtEl>
                                          <p:spTgt spid="2">
                                            <p:graphicEl>
                                              <a:dgm id="{89AB59DB-C0FD-4393-8AC7-809594AA6EF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04C3EFE-904F-4B3D-BFDB-4AC710F54AAB}"/>
                                            </p:graphicEl>
                                          </p:spTgt>
                                        </p:tgtEl>
                                        <p:attrNameLst>
                                          <p:attrName>style.visibility</p:attrName>
                                        </p:attrNameLst>
                                      </p:cBhvr>
                                      <p:to>
                                        <p:strVal val="visible"/>
                                      </p:to>
                                    </p:set>
                                    <p:animEffect transition="in" filter="fade">
                                      <p:cBhvr>
                                        <p:cTn id="39" dur="500"/>
                                        <p:tgtEl>
                                          <p:spTgt spid="2">
                                            <p:graphicEl>
                                              <a:dgm id="{404C3EFE-904F-4B3D-BFDB-4AC710F54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45124" y="210657"/>
            <a:ext cx="110607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Prostitution is NOT an Offence …</a:t>
            </a:r>
          </a:p>
        </p:txBody>
      </p:sp>
      <p:sp>
        <p:nvSpPr>
          <p:cNvPr id="2" name="Rectangle 1">
            <a:extLst>
              <a:ext uri="{FF2B5EF4-FFF2-40B4-BE49-F238E27FC236}">
                <a16:creationId xmlns:a16="http://schemas.microsoft.com/office/drawing/2014/main" id="{A3A24884-EDE6-419E-9062-5F7EE6944457}"/>
              </a:ext>
            </a:extLst>
          </p:cNvPr>
          <p:cNvSpPr/>
          <p:nvPr/>
        </p:nvSpPr>
        <p:spPr>
          <a:xfrm>
            <a:off x="873369" y="828941"/>
            <a:ext cx="10445261" cy="584775"/>
          </a:xfrm>
          <a:custGeom>
            <a:avLst/>
            <a:gdLst>
              <a:gd name="connsiteX0" fmla="*/ 0 w 10445261"/>
              <a:gd name="connsiteY0" fmla="*/ 0 h 584775"/>
              <a:gd name="connsiteX1" fmla="*/ 266934 w 10445261"/>
              <a:gd name="connsiteY1" fmla="*/ 0 h 584775"/>
              <a:gd name="connsiteX2" fmla="*/ 1056132 w 10445261"/>
              <a:gd name="connsiteY2" fmla="*/ 0 h 584775"/>
              <a:gd name="connsiteX3" fmla="*/ 1636424 w 10445261"/>
              <a:gd name="connsiteY3" fmla="*/ 0 h 584775"/>
              <a:gd name="connsiteX4" fmla="*/ 1903359 w 10445261"/>
              <a:gd name="connsiteY4" fmla="*/ 0 h 584775"/>
              <a:gd name="connsiteX5" fmla="*/ 2483651 w 10445261"/>
              <a:gd name="connsiteY5" fmla="*/ 0 h 584775"/>
              <a:gd name="connsiteX6" fmla="*/ 3272848 w 10445261"/>
              <a:gd name="connsiteY6" fmla="*/ 0 h 584775"/>
              <a:gd name="connsiteX7" fmla="*/ 3748688 w 10445261"/>
              <a:gd name="connsiteY7" fmla="*/ 0 h 584775"/>
              <a:gd name="connsiteX8" fmla="*/ 4224528 w 10445261"/>
              <a:gd name="connsiteY8" fmla="*/ 0 h 584775"/>
              <a:gd name="connsiteX9" fmla="*/ 4804820 w 10445261"/>
              <a:gd name="connsiteY9" fmla="*/ 0 h 584775"/>
              <a:gd name="connsiteX10" fmla="*/ 5489565 w 10445261"/>
              <a:gd name="connsiteY10" fmla="*/ 0 h 584775"/>
              <a:gd name="connsiteX11" fmla="*/ 6174310 w 10445261"/>
              <a:gd name="connsiteY11" fmla="*/ 0 h 584775"/>
              <a:gd name="connsiteX12" fmla="*/ 6859055 w 10445261"/>
              <a:gd name="connsiteY12" fmla="*/ 0 h 584775"/>
              <a:gd name="connsiteX13" fmla="*/ 7648252 w 10445261"/>
              <a:gd name="connsiteY13" fmla="*/ 0 h 584775"/>
              <a:gd name="connsiteX14" fmla="*/ 8228544 w 10445261"/>
              <a:gd name="connsiteY14" fmla="*/ 0 h 584775"/>
              <a:gd name="connsiteX15" fmla="*/ 8913289 w 10445261"/>
              <a:gd name="connsiteY15" fmla="*/ 0 h 584775"/>
              <a:gd name="connsiteX16" fmla="*/ 9493582 w 10445261"/>
              <a:gd name="connsiteY16" fmla="*/ 0 h 584775"/>
              <a:gd name="connsiteX17" fmla="*/ 10445261 w 10445261"/>
              <a:gd name="connsiteY17" fmla="*/ 0 h 584775"/>
              <a:gd name="connsiteX18" fmla="*/ 10445261 w 10445261"/>
              <a:gd name="connsiteY18" fmla="*/ 584775 h 584775"/>
              <a:gd name="connsiteX19" fmla="*/ 9656064 w 10445261"/>
              <a:gd name="connsiteY19" fmla="*/ 584775 h 584775"/>
              <a:gd name="connsiteX20" fmla="*/ 9180224 w 10445261"/>
              <a:gd name="connsiteY20" fmla="*/ 584775 h 584775"/>
              <a:gd name="connsiteX21" fmla="*/ 8704384 w 10445261"/>
              <a:gd name="connsiteY21" fmla="*/ 584775 h 584775"/>
              <a:gd name="connsiteX22" fmla="*/ 8228544 w 10445261"/>
              <a:gd name="connsiteY22" fmla="*/ 584775 h 584775"/>
              <a:gd name="connsiteX23" fmla="*/ 7543800 w 10445261"/>
              <a:gd name="connsiteY23" fmla="*/ 584775 h 584775"/>
              <a:gd name="connsiteX24" fmla="*/ 6963507 w 10445261"/>
              <a:gd name="connsiteY24" fmla="*/ 584775 h 584775"/>
              <a:gd name="connsiteX25" fmla="*/ 6696573 w 10445261"/>
              <a:gd name="connsiteY25" fmla="*/ 584775 h 584775"/>
              <a:gd name="connsiteX26" fmla="*/ 6220733 w 10445261"/>
              <a:gd name="connsiteY26" fmla="*/ 584775 h 584775"/>
              <a:gd name="connsiteX27" fmla="*/ 5535988 w 10445261"/>
              <a:gd name="connsiteY27" fmla="*/ 584775 h 584775"/>
              <a:gd name="connsiteX28" fmla="*/ 5164601 w 10445261"/>
              <a:gd name="connsiteY28" fmla="*/ 584775 h 584775"/>
              <a:gd name="connsiteX29" fmla="*/ 4375404 w 10445261"/>
              <a:gd name="connsiteY29" fmla="*/ 584775 h 584775"/>
              <a:gd name="connsiteX30" fmla="*/ 3586206 w 10445261"/>
              <a:gd name="connsiteY30" fmla="*/ 584775 h 584775"/>
              <a:gd name="connsiteX31" fmla="*/ 3005914 w 10445261"/>
              <a:gd name="connsiteY31" fmla="*/ 584775 h 584775"/>
              <a:gd name="connsiteX32" fmla="*/ 2216717 w 10445261"/>
              <a:gd name="connsiteY32" fmla="*/ 584775 h 584775"/>
              <a:gd name="connsiteX33" fmla="*/ 1636424 w 10445261"/>
              <a:gd name="connsiteY33" fmla="*/ 584775 h 584775"/>
              <a:gd name="connsiteX34" fmla="*/ 951679 w 10445261"/>
              <a:gd name="connsiteY34" fmla="*/ 584775 h 584775"/>
              <a:gd name="connsiteX35" fmla="*/ 684745 w 10445261"/>
              <a:gd name="connsiteY35" fmla="*/ 584775 h 584775"/>
              <a:gd name="connsiteX36" fmla="*/ 0 w 10445261"/>
              <a:gd name="connsiteY36" fmla="*/ 584775 h 584775"/>
              <a:gd name="connsiteX37" fmla="*/ 0 w 10445261"/>
              <a:gd name="connsiteY37"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445261" h="584775" fill="none" extrusionOk="0">
                <a:moveTo>
                  <a:pt x="0" y="0"/>
                </a:moveTo>
                <a:cubicBezTo>
                  <a:pt x="129205" y="-272"/>
                  <a:pt x="155315" y="23895"/>
                  <a:pt x="266934" y="0"/>
                </a:cubicBezTo>
                <a:cubicBezTo>
                  <a:pt x="378553" y="-23895"/>
                  <a:pt x="862681" y="83975"/>
                  <a:pt x="1056132" y="0"/>
                </a:cubicBezTo>
                <a:cubicBezTo>
                  <a:pt x="1249583" y="-83975"/>
                  <a:pt x="1484269" y="43172"/>
                  <a:pt x="1636424" y="0"/>
                </a:cubicBezTo>
                <a:cubicBezTo>
                  <a:pt x="1788579" y="-43172"/>
                  <a:pt x="1794851" y="23970"/>
                  <a:pt x="1903359" y="0"/>
                </a:cubicBezTo>
                <a:cubicBezTo>
                  <a:pt x="2011867" y="-23970"/>
                  <a:pt x="2231820" y="40774"/>
                  <a:pt x="2483651" y="0"/>
                </a:cubicBezTo>
                <a:cubicBezTo>
                  <a:pt x="2735482" y="-40774"/>
                  <a:pt x="3016004" y="67777"/>
                  <a:pt x="3272848" y="0"/>
                </a:cubicBezTo>
                <a:cubicBezTo>
                  <a:pt x="3529692" y="-67777"/>
                  <a:pt x="3555599" y="13599"/>
                  <a:pt x="3748688" y="0"/>
                </a:cubicBezTo>
                <a:cubicBezTo>
                  <a:pt x="3941777" y="-13599"/>
                  <a:pt x="4065478" y="12785"/>
                  <a:pt x="4224528" y="0"/>
                </a:cubicBezTo>
                <a:cubicBezTo>
                  <a:pt x="4383578" y="-12785"/>
                  <a:pt x="4518780" y="8783"/>
                  <a:pt x="4804820" y="0"/>
                </a:cubicBezTo>
                <a:cubicBezTo>
                  <a:pt x="5090860" y="-8783"/>
                  <a:pt x="5301287" y="49697"/>
                  <a:pt x="5489565" y="0"/>
                </a:cubicBezTo>
                <a:cubicBezTo>
                  <a:pt x="5677843" y="-49697"/>
                  <a:pt x="5882542" y="10931"/>
                  <a:pt x="6174310" y="0"/>
                </a:cubicBezTo>
                <a:cubicBezTo>
                  <a:pt x="6466079" y="-10931"/>
                  <a:pt x="6526078" y="35452"/>
                  <a:pt x="6859055" y="0"/>
                </a:cubicBezTo>
                <a:cubicBezTo>
                  <a:pt x="7192033" y="-35452"/>
                  <a:pt x="7457623" y="69076"/>
                  <a:pt x="7648252" y="0"/>
                </a:cubicBezTo>
                <a:cubicBezTo>
                  <a:pt x="7838881" y="-69076"/>
                  <a:pt x="8079124" y="13945"/>
                  <a:pt x="8228544" y="0"/>
                </a:cubicBezTo>
                <a:cubicBezTo>
                  <a:pt x="8377964" y="-13945"/>
                  <a:pt x="8595907" y="60421"/>
                  <a:pt x="8913289" y="0"/>
                </a:cubicBezTo>
                <a:cubicBezTo>
                  <a:pt x="9230672" y="-60421"/>
                  <a:pt x="9212751" y="38022"/>
                  <a:pt x="9493582" y="0"/>
                </a:cubicBezTo>
                <a:cubicBezTo>
                  <a:pt x="9774413" y="-38022"/>
                  <a:pt x="10137526" y="24481"/>
                  <a:pt x="10445261" y="0"/>
                </a:cubicBezTo>
                <a:cubicBezTo>
                  <a:pt x="10469860" y="225183"/>
                  <a:pt x="10388864" y="412057"/>
                  <a:pt x="10445261" y="584775"/>
                </a:cubicBezTo>
                <a:cubicBezTo>
                  <a:pt x="10157386" y="607871"/>
                  <a:pt x="9982392" y="512159"/>
                  <a:pt x="9656064" y="584775"/>
                </a:cubicBezTo>
                <a:cubicBezTo>
                  <a:pt x="9329736" y="657391"/>
                  <a:pt x="9368793" y="547808"/>
                  <a:pt x="9180224" y="584775"/>
                </a:cubicBezTo>
                <a:cubicBezTo>
                  <a:pt x="8991655" y="621742"/>
                  <a:pt x="8927751" y="538920"/>
                  <a:pt x="8704384" y="584775"/>
                </a:cubicBezTo>
                <a:cubicBezTo>
                  <a:pt x="8481017" y="630630"/>
                  <a:pt x="8421285" y="582654"/>
                  <a:pt x="8228544" y="584775"/>
                </a:cubicBezTo>
                <a:cubicBezTo>
                  <a:pt x="8035803" y="586896"/>
                  <a:pt x="7703082" y="519575"/>
                  <a:pt x="7543800" y="584775"/>
                </a:cubicBezTo>
                <a:cubicBezTo>
                  <a:pt x="7384518" y="649975"/>
                  <a:pt x="7156196" y="566413"/>
                  <a:pt x="6963507" y="584775"/>
                </a:cubicBezTo>
                <a:cubicBezTo>
                  <a:pt x="6770818" y="603137"/>
                  <a:pt x="6752633" y="572011"/>
                  <a:pt x="6696573" y="584775"/>
                </a:cubicBezTo>
                <a:cubicBezTo>
                  <a:pt x="6640513" y="597539"/>
                  <a:pt x="6413874" y="558735"/>
                  <a:pt x="6220733" y="584775"/>
                </a:cubicBezTo>
                <a:cubicBezTo>
                  <a:pt x="6027592" y="610815"/>
                  <a:pt x="5776070" y="563394"/>
                  <a:pt x="5535988" y="584775"/>
                </a:cubicBezTo>
                <a:cubicBezTo>
                  <a:pt x="5295906" y="606156"/>
                  <a:pt x="5277562" y="567882"/>
                  <a:pt x="5164601" y="584775"/>
                </a:cubicBezTo>
                <a:cubicBezTo>
                  <a:pt x="5051640" y="601668"/>
                  <a:pt x="4546789" y="537472"/>
                  <a:pt x="4375404" y="584775"/>
                </a:cubicBezTo>
                <a:cubicBezTo>
                  <a:pt x="4204019" y="632078"/>
                  <a:pt x="3833270" y="503252"/>
                  <a:pt x="3586206" y="584775"/>
                </a:cubicBezTo>
                <a:cubicBezTo>
                  <a:pt x="3339142" y="666298"/>
                  <a:pt x="3254727" y="566592"/>
                  <a:pt x="3005914" y="584775"/>
                </a:cubicBezTo>
                <a:cubicBezTo>
                  <a:pt x="2757101" y="602958"/>
                  <a:pt x="2449307" y="494688"/>
                  <a:pt x="2216717" y="584775"/>
                </a:cubicBezTo>
                <a:cubicBezTo>
                  <a:pt x="1984127" y="674862"/>
                  <a:pt x="1785454" y="575910"/>
                  <a:pt x="1636424" y="584775"/>
                </a:cubicBezTo>
                <a:cubicBezTo>
                  <a:pt x="1487394" y="593640"/>
                  <a:pt x="1154228" y="552366"/>
                  <a:pt x="951679" y="584775"/>
                </a:cubicBezTo>
                <a:cubicBezTo>
                  <a:pt x="749130" y="617184"/>
                  <a:pt x="751407" y="572681"/>
                  <a:pt x="684745" y="584775"/>
                </a:cubicBezTo>
                <a:cubicBezTo>
                  <a:pt x="618083" y="596869"/>
                  <a:pt x="157331" y="531642"/>
                  <a:pt x="0" y="584775"/>
                </a:cubicBezTo>
                <a:cubicBezTo>
                  <a:pt x="-19979" y="407195"/>
                  <a:pt x="5561" y="281915"/>
                  <a:pt x="0" y="0"/>
                </a:cubicBezTo>
                <a:close/>
              </a:path>
              <a:path w="10445261" h="584775" stroke="0" extrusionOk="0">
                <a:moveTo>
                  <a:pt x="0" y="0"/>
                </a:moveTo>
                <a:cubicBezTo>
                  <a:pt x="182593" y="-41533"/>
                  <a:pt x="335924" y="37744"/>
                  <a:pt x="475840" y="0"/>
                </a:cubicBezTo>
                <a:cubicBezTo>
                  <a:pt x="615756" y="-37744"/>
                  <a:pt x="627286" y="18655"/>
                  <a:pt x="742774" y="0"/>
                </a:cubicBezTo>
                <a:cubicBezTo>
                  <a:pt x="858262" y="-18655"/>
                  <a:pt x="1196787" y="20033"/>
                  <a:pt x="1531972" y="0"/>
                </a:cubicBezTo>
                <a:cubicBezTo>
                  <a:pt x="1867157" y="-20033"/>
                  <a:pt x="1788989" y="11986"/>
                  <a:pt x="2007811" y="0"/>
                </a:cubicBezTo>
                <a:cubicBezTo>
                  <a:pt x="2226633" y="-11986"/>
                  <a:pt x="2368289" y="54663"/>
                  <a:pt x="2483651" y="0"/>
                </a:cubicBezTo>
                <a:cubicBezTo>
                  <a:pt x="2599013" y="-54663"/>
                  <a:pt x="3101859" y="76271"/>
                  <a:pt x="3272848" y="0"/>
                </a:cubicBezTo>
                <a:cubicBezTo>
                  <a:pt x="3443837" y="-76271"/>
                  <a:pt x="3554527" y="41341"/>
                  <a:pt x="3644236" y="0"/>
                </a:cubicBezTo>
                <a:cubicBezTo>
                  <a:pt x="3733945" y="-41341"/>
                  <a:pt x="4159246" y="59700"/>
                  <a:pt x="4433433" y="0"/>
                </a:cubicBezTo>
                <a:cubicBezTo>
                  <a:pt x="4707620" y="-59700"/>
                  <a:pt x="4934461" y="59470"/>
                  <a:pt x="5222630" y="0"/>
                </a:cubicBezTo>
                <a:cubicBezTo>
                  <a:pt x="5510799" y="-59470"/>
                  <a:pt x="5649094" y="54764"/>
                  <a:pt x="5802923" y="0"/>
                </a:cubicBezTo>
                <a:cubicBezTo>
                  <a:pt x="5956752" y="-54764"/>
                  <a:pt x="6428520" y="79146"/>
                  <a:pt x="6592120" y="0"/>
                </a:cubicBezTo>
                <a:cubicBezTo>
                  <a:pt x="6755720" y="-79146"/>
                  <a:pt x="6934470" y="38957"/>
                  <a:pt x="7067960" y="0"/>
                </a:cubicBezTo>
                <a:cubicBezTo>
                  <a:pt x="7201450" y="-38957"/>
                  <a:pt x="7367400" y="32836"/>
                  <a:pt x="7543800" y="0"/>
                </a:cubicBezTo>
                <a:cubicBezTo>
                  <a:pt x="7720200" y="-32836"/>
                  <a:pt x="7895555" y="36246"/>
                  <a:pt x="8228544" y="0"/>
                </a:cubicBezTo>
                <a:cubicBezTo>
                  <a:pt x="8561533" y="-36246"/>
                  <a:pt x="8509480" y="43505"/>
                  <a:pt x="8704384" y="0"/>
                </a:cubicBezTo>
                <a:cubicBezTo>
                  <a:pt x="8899288" y="-43505"/>
                  <a:pt x="9104309" y="3675"/>
                  <a:pt x="9493582" y="0"/>
                </a:cubicBezTo>
                <a:cubicBezTo>
                  <a:pt x="9882855" y="-3675"/>
                  <a:pt x="10218923" y="75746"/>
                  <a:pt x="10445261" y="0"/>
                </a:cubicBezTo>
                <a:cubicBezTo>
                  <a:pt x="10461913" y="175894"/>
                  <a:pt x="10391588" y="360279"/>
                  <a:pt x="10445261" y="584775"/>
                </a:cubicBezTo>
                <a:cubicBezTo>
                  <a:pt x="10218535" y="661375"/>
                  <a:pt x="9904726" y="521184"/>
                  <a:pt x="9760516" y="584775"/>
                </a:cubicBezTo>
                <a:cubicBezTo>
                  <a:pt x="9616306" y="648366"/>
                  <a:pt x="9506617" y="550503"/>
                  <a:pt x="9389129" y="584775"/>
                </a:cubicBezTo>
                <a:cubicBezTo>
                  <a:pt x="9271641" y="619047"/>
                  <a:pt x="8825573" y="534620"/>
                  <a:pt x="8599932" y="584775"/>
                </a:cubicBezTo>
                <a:cubicBezTo>
                  <a:pt x="8374291" y="634930"/>
                  <a:pt x="8273195" y="544615"/>
                  <a:pt x="8019639" y="584775"/>
                </a:cubicBezTo>
                <a:cubicBezTo>
                  <a:pt x="7766083" y="624935"/>
                  <a:pt x="7794768" y="555203"/>
                  <a:pt x="7648252" y="584775"/>
                </a:cubicBezTo>
                <a:cubicBezTo>
                  <a:pt x="7501736" y="614347"/>
                  <a:pt x="7243302" y="537723"/>
                  <a:pt x="7067960" y="584775"/>
                </a:cubicBezTo>
                <a:cubicBezTo>
                  <a:pt x="6892618" y="631827"/>
                  <a:pt x="6867279" y="582505"/>
                  <a:pt x="6801025" y="584775"/>
                </a:cubicBezTo>
                <a:cubicBezTo>
                  <a:pt x="6734772" y="587045"/>
                  <a:pt x="6646819" y="563741"/>
                  <a:pt x="6534091" y="584775"/>
                </a:cubicBezTo>
                <a:cubicBezTo>
                  <a:pt x="6421363" y="605809"/>
                  <a:pt x="6128519" y="531646"/>
                  <a:pt x="5953799" y="584775"/>
                </a:cubicBezTo>
                <a:cubicBezTo>
                  <a:pt x="5779079" y="637904"/>
                  <a:pt x="5730811" y="540520"/>
                  <a:pt x="5582412" y="584775"/>
                </a:cubicBezTo>
                <a:cubicBezTo>
                  <a:pt x="5434013" y="629030"/>
                  <a:pt x="5205082" y="509329"/>
                  <a:pt x="4897667" y="584775"/>
                </a:cubicBezTo>
                <a:cubicBezTo>
                  <a:pt x="4590252" y="660221"/>
                  <a:pt x="4644417" y="577449"/>
                  <a:pt x="4526280" y="584775"/>
                </a:cubicBezTo>
                <a:cubicBezTo>
                  <a:pt x="4408143" y="592101"/>
                  <a:pt x="4127737" y="512351"/>
                  <a:pt x="3841535" y="584775"/>
                </a:cubicBezTo>
                <a:cubicBezTo>
                  <a:pt x="3555333" y="657199"/>
                  <a:pt x="3689196" y="564588"/>
                  <a:pt x="3574600" y="584775"/>
                </a:cubicBezTo>
                <a:cubicBezTo>
                  <a:pt x="3460005" y="604962"/>
                  <a:pt x="3206435" y="553731"/>
                  <a:pt x="2889856" y="584775"/>
                </a:cubicBezTo>
                <a:cubicBezTo>
                  <a:pt x="2573277" y="615819"/>
                  <a:pt x="2605837" y="583977"/>
                  <a:pt x="2518468" y="584775"/>
                </a:cubicBezTo>
                <a:cubicBezTo>
                  <a:pt x="2431099" y="585573"/>
                  <a:pt x="2310279" y="556129"/>
                  <a:pt x="2251534" y="584775"/>
                </a:cubicBezTo>
                <a:cubicBezTo>
                  <a:pt x="2192789" y="613421"/>
                  <a:pt x="2003011" y="584525"/>
                  <a:pt x="1880147" y="584775"/>
                </a:cubicBezTo>
                <a:cubicBezTo>
                  <a:pt x="1757283" y="585025"/>
                  <a:pt x="1408689" y="519626"/>
                  <a:pt x="1195402" y="584775"/>
                </a:cubicBezTo>
                <a:cubicBezTo>
                  <a:pt x="982115" y="649924"/>
                  <a:pt x="1006077" y="566859"/>
                  <a:pt x="824015" y="584775"/>
                </a:cubicBezTo>
                <a:cubicBezTo>
                  <a:pt x="641953" y="602691"/>
                  <a:pt x="639076" y="564533"/>
                  <a:pt x="557081" y="584775"/>
                </a:cubicBezTo>
                <a:cubicBezTo>
                  <a:pt x="475086" y="605017"/>
                  <a:pt x="182506" y="547229"/>
                  <a:pt x="0" y="584775"/>
                </a:cubicBezTo>
                <a:cubicBezTo>
                  <a:pt x="-11093" y="409542"/>
                  <a:pt x="69843" y="12597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However, there are some offences, which are linked to prostitution:-</a:t>
            </a:r>
          </a:p>
        </p:txBody>
      </p:sp>
      <p:graphicFrame>
        <p:nvGraphicFramePr>
          <p:cNvPr id="3" name="Diagram 2">
            <a:extLst>
              <a:ext uri="{FF2B5EF4-FFF2-40B4-BE49-F238E27FC236}">
                <a16:creationId xmlns:a16="http://schemas.microsoft.com/office/drawing/2014/main" id="{6E24E560-883D-4FF4-8F80-77BF280E7B38}"/>
              </a:ext>
            </a:extLst>
          </p:cNvPr>
          <p:cNvGraphicFramePr/>
          <p:nvPr>
            <p:extLst>
              <p:ext uri="{D42A27DB-BD31-4B8C-83A1-F6EECF244321}">
                <p14:modId xmlns:p14="http://schemas.microsoft.com/office/powerpoint/2010/main" val="2998862436"/>
              </p:ext>
            </p:extLst>
          </p:nvPr>
        </p:nvGraphicFramePr>
        <p:xfrm>
          <a:off x="1336431" y="1569513"/>
          <a:ext cx="9143999" cy="4287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76432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496C484-D66A-483F-B38B-C2C420DF0FCB}"/>
                                            </p:graphicEl>
                                          </p:spTgt>
                                        </p:tgtEl>
                                        <p:attrNameLst>
                                          <p:attrName>style.visibility</p:attrName>
                                        </p:attrNameLst>
                                      </p:cBhvr>
                                      <p:to>
                                        <p:strVal val="visible"/>
                                      </p:to>
                                    </p:set>
                                    <p:animEffect transition="in" filter="fade">
                                      <p:cBhvr>
                                        <p:cTn id="7" dur="500"/>
                                        <p:tgtEl>
                                          <p:spTgt spid="3">
                                            <p:graphicEl>
                                              <a:dgm id="{4496C484-D66A-483F-B38B-C2C420DF0F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363FAD7-BC84-4690-B27E-207EC06C1380}"/>
                                            </p:graphicEl>
                                          </p:spTgt>
                                        </p:tgtEl>
                                        <p:attrNameLst>
                                          <p:attrName>style.visibility</p:attrName>
                                        </p:attrNameLst>
                                      </p:cBhvr>
                                      <p:to>
                                        <p:strVal val="visible"/>
                                      </p:to>
                                    </p:set>
                                    <p:animEffect transition="in" filter="fade">
                                      <p:cBhvr>
                                        <p:cTn id="12" dur="500"/>
                                        <p:tgtEl>
                                          <p:spTgt spid="3">
                                            <p:graphicEl>
                                              <a:dgm id="{1363FAD7-BC84-4690-B27E-207EC06C138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25C8259-5669-4AE8-9C0B-E0C5D3AA45B0}"/>
                                            </p:graphicEl>
                                          </p:spTgt>
                                        </p:tgtEl>
                                        <p:attrNameLst>
                                          <p:attrName>style.visibility</p:attrName>
                                        </p:attrNameLst>
                                      </p:cBhvr>
                                      <p:to>
                                        <p:strVal val="visible"/>
                                      </p:to>
                                    </p:set>
                                    <p:animEffect transition="in" filter="fade">
                                      <p:cBhvr>
                                        <p:cTn id="17" dur="500"/>
                                        <p:tgtEl>
                                          <p:spTgt spid="3">
                                            <p:graphicEl>
                                              <a:dgm id="{825C8259-5669-4AE8-9C0B-E0C5D3AA45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93759893-9702-42BC-A6CE-8F5C00159141}"/>
                                            </p:graphicEl>
                                          </p:spTgt>
                                        </p:tgtEl>
                                        <p:attrNameLst>
                                          <p:attrName>style.visibility</p:attrName>
                                        </p:attrNameLst>
                                      </p:cBhvr>
                                      <p:to>
                                        <p:strVal val="visible"/>
                                      </p:to>
                                    </p:set>
                                    <p:animEffect transition="in" filter="fade">
                                      <p:cBhvr>
                                        <p:cTn id="22" dur="500"/>
                                        <p:tgtEl>
                                          <p:spTgt spid="3">
                                            <p:graphicEl>
                                              <a:dgm id="{93759893-9702-42BC-A6CE-8F5C0015914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0E96817-08CD-4C7D-AA04-808E987874E2}"/>
              </a:ext>
            </a:extLst>
          </p:cNvPr>
          <p:cNvSpPr>
            <a:spLocks noGrp="1"/>
          </p:cNvSpPr>
          <p:nvPr>
            <p:ph type="title"/>
          </p:nvPr>
        </p:nvSpPr>
        <p:spPr>
          <a:xfrm>
            <a:off x="451338" y="242033"/>
            <a:ext cx="11289323" cy="514106"/>
          </a:xfrm>
          <a:solidFill>
            <a:srgbClr val="002060"/>
          </a:solidFill>
        </p:spPr>
        <p:txBody>
          <a:bodyPr>
            <a:normAutofit fontScale="90000"/>
          </a:bodyPr>
          <a:lstStyle/>
          <a:p>
            <a:pPr algn="ctr"/>
            <a:r>
              <a:rPr lang="en-GB" sz="3200" b="1" dirty="0">
                <a:solidFill>
                  <a:schemeClr val="bg1"/>
                </a:solidFill>
                <a:latin typeface="+mn-lt"/>
              </a:rPr>
              <a:t>Further Offences</a:t>
            </a:r>
          </a:p>
        </p:txBody>
      </p:sp>
      <p:graphicFrame>
        <p:nvGraphicFramePr>
          <p:cNvPr id="6" name="Diagram 5">
            <a:extLst>
              <a:ext uri="{FF2B5EF4-FFF2-40B4-BE49-F238E27FC236}">
                <a16:creationId xmlns:a16="http://schemas.microsoft.com/office/drawing/2014/main" id="{589E7943-A4A7-4718-A27C-FF1FEDD825C7}"/>
              </a:ext>
            </a:extLst>
          </p:cNvPr>
          <p:cNvGraphicFramePr/>
          <p:nvPr>
            <p:extLst>
              <p:ext uri="{D42A27DB-BD31-4B8C-83A1-F6EECF244321}">
                <p14:modId xmlns:p14="http://schemas.microsoft.com/office/powerpoint/2010/main" val="3958639676"/>
              </p:ext>
            </p:extLst>
          </p:nvPr>
        </p:nvGraphicFramePr>
        <p:xfrm>
          <a:off x="1406769" y="1072663"/>
          <a:ext cx="9777046" cy="468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4487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FE69D06-7F52-436F-8F24-2B4A2B2DE2DE}"/>
                                            </p:graphicEl>
                                          </p:spTgt>
                                        </p:tgtEl>
                                        <p:attrNameLst>
                                          <p:attrName>style.visibility</p:attrName>
                                        </p:attrNameLst>
                                      </p:cBhvr>
                                      <p:to>
                                        <p:strVal val="visible"/>
                                      </p:to>
                                    </p:set>
                                    <p:animEffect transition="in" filter="fade">
                                      <p:cBhvr>
                                        <p:cTn id="7" dur="500"/>
                                        <p:tgtEl>
                                          <p:spTgt spid="6">
                                            <p:graphicEl>
                                              <a:dgm id="{1FE69D06-7F52-436F-8F24-2B4A2B2DE2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F19915-C8AD-436E-B30B-CAA04DEF197D}"/>
                                            </p:graphicEl>
                                          </p:spTgt>
                                        </p:tgtEl>
                                        <p:attrNameLst>
                                          <p:attrName>style.visibility</p:attrName>
                                        </p:attrNameLst>
                                      </p:cBhvr>
                                      <p:to>
                                        <p:strVal val="visible"/>
                                      </p:to>
                                    </p:set>
                                    <p:animEffect transition="in" filter="fade">
                                      <p:cBhvr>
                                        <p:cTn id="12" dur="500"/>
                                        <p:tgtEl>
                                          <p:spTgt spid="6">
                                            <p:graphicEl>
                                              <a:dgm id="{B0F19915-C8AD-436E-B30B-CAA04DEF197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C72EE97-C924-4E9A-B1CD-9C2EE4B47751}"/>
                                            </p:graphicEl>
                                          </p:spTgt>
                                        </p:tgtEl>
                                        <p:attrNameLst>
                                          <p:attrName>style.visibility</p:attrName>
                                        </p:attrNameLst>
                                      </p:cBhvr>
                                      <p:to>
                                        <p:strVal val="visible"/>
                                      </p:to>
                                    </p:set>
                                    <p:animEffect transition="in" filter="fade">
                                      <p:cBhvr>
                                        <p:cTn id="17" dur="500"/>
                                        <p:tgtEl>
                                          <p:spTgt spid="6">
                                            <p:graphicEl>
                                              <a:dgm id="{CC72EE97-C924-4E9A-B1CD-9C2EE4B4775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17381F6-3B9A-4754-A8DC-91DF9F49EC28}"/>
                                            </p:graphicEl>
                                          </p:spTgt>
                                        </p:tgtEl>
                                        <p:attrNameLst>
                                          <p:attrName>style.visibility</p:attrName>
                                        </p:attrNameLst>
                                      </p:cBhvr>
                                      <p:to>
                                        <p:strVal val="visible"/>
                                      </p:to>
                                    </p:set>
                                    <p:animEffect transition="in" filter="fade">
                                      <p:cBhvr>
                                        <p:cTn id="22" dur="500"/>
                                        <p:tgtEl>
                                          <p:spTgt spid="6">
                                            <p:graphicEl>
                                              <a:dgm id="{B17381F6-3B9A-4754-A8DC-91DF9F49EC2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5462" y="316164"/>
            <a:ext cx="1092004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Policing Prostitution: Communities</a:t>
            </a:r>
          </a:p>
        </p:txBody>
      </p:sp>
      <p:graphicFrame>
        <p:nvGraphicFramePr>
          <p:cNvPr id="2" name="Diagram 1">
            <a:extLst>
              <a:ext uri="{FF2B5EF4-FFF2-40B4-BE49-F238E27FC236}">
                <a16:creationId xmlns:a16="http://schemas.microsoft.com/office/drawing/2014/main" id="{2E245187-4334-4CE3-B0AE-E6DFE608D878}"/>
              </a:ext>
            </a:extLst>
          </p:cNvPr>
          <p:cNvGraphicFramePr/>
          <p:nvPr>
            <p:extLst>
              <p:ext uri="{D42A27DB-BD31-4B8C-83A1-F6EECF244321}">
                <p14:modId xmlns:p14="http://schemas.microsoft.com/office/powerpoint/2010/main" val="3044745057"/>
              </p:ext>
            </p:extLst>
          </p:nvPr>
        </p:nvGraphicFramePr>
        <p:xfrm>
          <a:off x="961292" y="810303"/>
          <a:ext cx="10269415" cy="5237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908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DB84EFC-BA44-490B-9C63-D569972F4216}"/>
                                            </p:graphicEl>
                                          </p:spTgt>
                                        </p:tgtEl>
                                        <p:attrNameLst>
                                          <p:attrName>style.visibility</p:attrName>
                                        </p:attrNameLst>
                                      </p:cBhvr>
                                      <p:to>
                                        <p:strVal val="visible"/>
                                      </p:to>
                                    </p:set>
                                    <p:animEffect transition="in" filter="fade">
                                      <p:cBhvr>
                                        <p:cTn id="7" dur="500"/>
                                        <p:tgtEl>
                                          <p:spTgt spid="2">
                                            <p:graphicEl>
                                              <a:dgm id="{3DB84EFC-BA44-490B-9C63-D569972F42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B0FA6F0-5488-4186-8D0A-66301FDF327A}"/>
                                            </p:graphicEl>
                                          </p:spTgt>
                                        </p:tgtEl>
                                        <p:attrNameLst>
                                          <p:attrName>style.visibility</p:attrName>
                                        </p:attrNameLst>
                                      </p:cBhvr>
                                      <p:to>
                                        <p:strVal val="visible"/>
                                      </p:to>
                                    </p:set>
                                    <p:animEffect transition="in" filter="fade">
                                      <p:cBhvr>
                                        <p:cTn id="12" dur="500"/>
                                        <p:tgtEl>
                                          <p:spTgt spid="2">
                                            <p:graphicEl>
                                              <a:dgm id="{BB0FA6F0-5488-4186-8D0A-66301FDF327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38ED50C-02A9-4D5E-B2E2-4579FB007885}"/>
                                            </p:graphicEl>
                                          </p:spTgt>
                                        </p:tgtEl>
                                        <p:attrNameLst>
                                          <p:attrName>style.visibility</p:attrName>
                                        </p:attrNameLst>
                                      </p:cBhvr>
                                      <p:to>
                                        <p:strVal val="visible"/>
                                      </p:to>
                                    </p:set>
                                    <p:animEffect transition="in" filter="fade">
                                      <p:cBhvr>
                                        <p:cTn id="15" dur="500"/>
                                        <p:tgtEl>
                                          <p:spTgt spid="2">
                                            <p:graphicEl>
                                              <a:dgm id="{C38ED50C-02A9-4D5E-B2E2-4579FB00788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3FC0594-4B0B-4106-8F07-4D73B9EDBE07}"/>
                                            </p:graphicEl>
                                          </p:spTgt>
                                        </p:tgtEl>
                                        <p:attrNameLst>
                                          <p:attrName>style.visibility</p:attrName>
                                        </p:attrNameLst>
                                      </p:cBhvr>
                                      <p:to>
                                        <p:strVal val="visible"/>
                                      </p:to>
                                    </p:set>
                                    <p:animEffect transition="in" filter="fade">
                                      <p:cBhvr>
                                        <p:cTn id="20" dur="500"/>
                                        <p:tgtEl>
                                          <p:spTgt spid="2">
                                            <p:graphicEl>
                                              <a:dgm id="{E3FC0594-4B0B-4106-8F07-4D73B9EDBE0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D943EEB-0B3F-4561-884C-D1C2FE915B28}"/>
                                            </p:graphicEl>
                                          </p:spTgt>
                                        </p:tgtEl>
                                        <p:attrNameLst>
                                          <p:attrName>style.visibility</p:attrName>
                                        </p:attrNameLst>
                                      </p:cBhvr>
                                      <p:to>
                                        <p:strVal val="visible"/>
                                      </p:to>
                                    </p:set>
                                    <p:animEffect transition="in" filter="fade">
                                      <p:cBhvr>
                                        <p:cTn id="23" dur="500"/>
                                        <p:tgtEl>
                                          <p:spTgt spid="2">
                                            <p:graphicEl>
                                              <a:dgm id="{3D943EEB-0B3F-4561-884C-D1C2FE915B2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98C8BF2-7FB7-4302-9206-623D561D8241}"/>
                                            </p:graphicEl>
                                          </p:spTgt>
                                        </p:tgtEl>
                                        <p:attrNameLst>
                                          <p:attrName>style.visibility</p:attrName>
                                        </p:attrNameLst>
                                      </p:cBhvr>
                                      <p:to>
                                        <p:strVal val="visible"/>
                                      </p:to>
                                    </p:set>
                                    <p:animEffect transition="in" filter="fade">
                                      <p:cBhvr>
                                        <p:cTn id="28" dur="500"/>
                                        <p:tgtEl>
                                          <p:spTgt spid="2">
                                            <p:graphicEl>
                                              <a:dgm id="{198C8BF2-7FB7-4302-9206-623D561D824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4715113-FF81-4F02-8FE4-677891606CA0}"/>
                                            </p:graphicEl>
                                          </p:spTgt>
                                        </p:tgtEl>
                                        <p:attrNameLst>
                                          <p:attrName>style.visibility</p:attrName>
                                        </p:attrNameLst>
                                      </p:cBhvr>
                                      <p:to>
                                        <p:strVal val="visible"/>
                                      </p:to>
                                    </p:set>
                                    <p:animEffect transition="in" filter="fade">
                                      <p:cBhvr>
                                        <p:cTn id="31" dur="500"/>
                                        <p:tgtEl>
                                          <p:spTgt spid="2">
                                            <p:graphicEl>
                                              <a:dgm id="{34715113-FF81-4F02-8FE4-677891606CA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6D19D0D6-184B-4863-8D0D-87DCC5E04161}"/>
                                            </p:graphicEl>
                                          </p:spTgt>
                                        </p:tgtEl>
                                        <p:attrNameLst>
                                          <p:attrName>style.visibility</p:attrName>
                                        </p:attrNameLst>
                                      </p:cBhvr>
                                      <p:to>
                                        <p:strVal val="visible"/>
                                      </p:to>
                                    </p:set>
                                    <p:animEffect transition="in" filter="fade">
                                      <p:cBhvr>
                                        <p:cTn id="36" dur="500"/>
                                        <p:tgtEl>
                                          <p:spTgt spid="2">
                                            <p:graphicEl>
                                              <a:dgm id="{6D19D0D6-184B-4863-8D0D-87DCC5E0416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878FE53-483A-4A52-9B52-EAA265A971AA}"/>
                                            </p:graphicEl>
                                          </p:spTgt>
                                        </p:tgtEl>
                                        <p:attrNameLst>
                                          <p:attrName>style.visibility</p:attrName>
                                        </p:attrNameLst>
                                      </p:cBhvr>
                                      <p:to>
                                        <p:strVal val="visible"/>
                                      </p:to>
                                    </p:set>
                                    <p:animEffect transition="in" filter="fade">
                                      <p:cBhvr>
                                        <p:cTn id="39" dur="500"/>
                                        <p:tgtEl>
                                          <p:spTgt spid="2">
                                            <p:graphicEl>
                                              <a:dgm id="{9878FE53-483A-4A52-9B52-EAA265A971A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7EE0C5C0-9B85-48F6-A4A0-AFBCA2BF394A}"/>
                                            </p:graphicEl>
                                          </p:spTgt>
                                        </p:tgtEl>
                                        <p:attrNameLst>
                                          <p:attrName>style.visibility</p:attrName>
                                        </p:attrNameLst>
                                      </p:cBhvr>
                                      <p:to>
                                        <p:strVal val="visible"/>
                                      </p:to>
                                    </p:set>
                                    <p:animEffect transition="in" filter="fade">
                                      <p:cBhvr>
                                        <p:cTn id="44" dur="500"/>
                                        <p:tgtEl>
                                          <p:spTgt spid="2">
                                            <p:graphicEl>
                                              <a:dgm id="{7EE0C5C0-9B85-48F6-A4A0-AFBCA2BF394A}"/>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2A7D25E-0842-49C9-9A6F-7F6BDFDD28D0}"/>
                                            </p:graphicEl>
                                          </p:spTgt>
                                        </p:tgtEl>
                                        <p:attrNameLst>
                                          <p:attrName>style.visibility</p:attrName>
                                        </p:attrNameLst>
                                      </p:cBhvr>
                                      <p:to>
                                        <p:strVal val="visible"/>
                                      </p:to>
                                    </p:set>
                                    <p:animEffect transition="in" filter="fade">
                                      <p:cBhvr>
                                        <p:cTn id="47" dur="500"/>
                                        <p:tgtEl>
                                          <p:spTgt spid="2">
                                            <p:graphicEl>
                                              <a:dgm id="{D2A7D25E-0842-49C9-9A6F-7F6BDFDD2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0292" y="316164"/>
            <a:ext cx="109728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Policing Prostitution: Sex Workers</a:t>
            </a:r>
          </a:p>
        </p:txBody>
      </p:sp>
      <p:graphicFrame>
        <p:nvGraphicFramePr>
          <p:cNvPr id="2" name="Diagram 1">
            <a:extLst>
              <a:ext uri="{FF2B5EF4-FFF2-40B4-BE49-F238E27FC236}">
                <a16:creationId xmlns:a16="http://schemas.microsoft.com/office/drawing/2014/main" id="{1B234754-2247-434D-9F2B-CF58D64FB647}"/>
              </a:ext>
            </a:extLst>
          </p:cNvPr>
          <p:cNvGraphicFramePr/>
          <p:nvPr>
            <p:extLst>
              <p:ext uri="{D42A27DB-BD31-4B8C-83A1-F6EECF244321}">
                <p14:modId xmlns:p14="http://schemas.microsoft.com/office/powerpoint/2010/main" val="1139018675"/>
              </p:ext>
            </p:extLst>
          </p:nvPr>
        </p:nvGraphicFramePr>
        <p:xfrm>
          <a:off x="931985" y="1090246"/>
          <a:ext cx="10410091" cy="4344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801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640981-CB43-4B6D-9632-7C91B798FE25}"/>
                                            </p:graphicEl>
                                          </p:spTgt>
                                        </p:tgtEl>
                                        <p:attrNameLst>
                                          <p:attrName>style.visibility</p:attrName>
                                        </p:attrNameLst>
                                      </p:cBhvr>
                                      <p:to>
                                        <p:strVal val="visible"/>
                                      </p:to>
                                    </p:set>
                                    <p:animEffect transition="in" filter="fade">
                                      <p:cBhvr>
                                        <p:cTn id="7" dur="500"/>
                                        <p:tgtEl>
                                          <p:spTgt spid="2">
                                            <p:graphicEl>
                                              <a:dgm id="{CC640981-CB43-4B6D-9632-7C91B798FE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40805-3FE8-41CF-9F54-B55F7CB601C7}"/>
                                            </p:graphicEl>
                                          </p:spTgt>
                                        </p:tgtEl>
                                        <p:attrNameLst>
                                          <p:attrName>style.visibility</p:attrName>
                                        </p:attrNameLst>
                                      </p:cBhvr>
                                      <p:to>
                                        <p:strVal val="visible"/>
                                      </p:to>
                                    </p:set>
                                    <p:animEffect transition="in" filter="fade">
                                      <p:cBhvr>
                                        <p:cTn id="12" dur="500"/>
                                        <p:tgtEl>
                                          <p:spTgt spid="2">
                                            <p:graphicEl>
                                              <a:dgm id="{D5740805-3FE8-41CF-9F54-B55F7CB601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BE73F30-A881-46BF-8D0E-81DDD0F0715B}"/>
                                            </p:graphicEl>
                                          </p:spTgt>
                                        </p:tgtEl>
                                        <p:attrNameLst>
                                          <p:attrName>style.visibility</p:attrName>
                                        </p:attrNameLst>
                                      </p:cBhvr>
                                      <p:to>
                                        <p:strVal val="visible"/>
                                      </p:to>
                                    </p:set>
                                    <p:animEffect transition="in" filter="fade">
                                      <p:cBhvr>
                                        <p:cTn id="15" dur="500"/>
                                        <p:tgtEl>
                                          <p:spTgt spid="2">
                                            <p:graphicEl>
                                              <a:dgm id="{BBE73F30-A881-46BF-8D0E-81DDD0F071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15A58B1-C032-4D66-8884-C47D6FB2C617}"/>
                                            </p:graphicEl>
                                          </p:spTgt>
                                        </p:tgtEl>
                                        <p:attrNameLst>
                                          <p:attrName>style.visibility</p:attrName>
                                        </p:attrNameLst>
                                      </p:cBhvr>
                                      <p:to>
                                        <p:strVal val="visible"/>
                                      </p:to>
                                    </p:set>
                                    <p:animEffect transition="in" filter="fade">
                                      <p:cBhvr>
                                        <p:cTn id="20" dur="500"/>
                                        <p:tgtEl>
                                          <p:spTgt spid="2">
                                            <p:graphicEl>
                                              <a:dgm id="{215A58B1-C032-4D66-8884-C47D6FB2C61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959C3C9-044A-44DD-A866-992B92B9D109}"/>
                                            </p:graphicEl>
                                          </p:spTgt>
                                        </p:tgtEl>
                                        <p:attrNameLst>
                                          <p:attrName>style.visibility</p:attrName>
                                        </p:attrNameLst>
                                      </p:cBhvr>
                                      <p:to>
                                        <p:strVal val="visible"/>
                                      </p:to>
                                    </p:set>
                                    <p:animEffect transition="in" filter="fade">
                                      <p:cBhvr>
                                        <p:cTn id="23" dur="500"/>
                                        <p:tgtEl>
                                          <p:spTgt spid="2">
                                            <p:graphicEl>
                                              <a:dgm id="{C959C3C9-044A-44DD-A866-992B92B9D10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073B5DC-6BFA-4F70-95F4-A5086CF2B564}"/>
                                            </p:graphicEl>
                                          </p:spTgt>
                                        </p:tgtEl>
                                        <p:attrNameLst>
                                          <p:attrName>style.visibility</p:attrName>
                                        </p:attrNameLst>
                                      </p:cBhvr>
                                      <p:to>
                                        <p:strVal val="visible"/>
                                      </p:to>
                                    </p:set>
                                    <p:animEffect transition="in" filter="fade">
                                      <p:cBhvr>
                                        <p:cTn id="28" dur="500"/>
                                        <p:tgtEl>
                                          <p:spTgt spid="2">
                                            <p:graphicEl>
                                              <a:dgm id="{E073B5DC-6BFA-4F70-95F4-A5086CF2B5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0AE89E1-5189-4D32-9D0D-480396016CB1}"/>
                                            </p:graphicEl>
                                          </p:spTgt>
                                        </p:tgtEl>
                                        <p:attrNameLst>
                                          <p:attrName>style.visibility</p:attrName>
                                        </p:attrNameLst>
                                      </p:cBhvr>
                                      <p:to>
                                        <p:strVal val="visible"/>
                                      </p:to>
                                    </p:set>
                                    <p:animEffect transition="in" filter="fade">
                                      <p:cBhvr>
                                        <p:cTn id="31" dur="500"/>
                                        <p:tgtEl>
                                          <p:spTgt spid="2">
                                            <p:graphicEl>
                                              <a:dgm id="{D0AE89E1-5189-4D32-9D0D-480396016CB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2CCF880F-943F-4435-9D07-C0F7AAD38BF2}"/>
                                            </p:graphicEl>
                                          </p:spTgt>
                                        </p:tgtEl>
                                        <p:attrNameLst>
                                          <p:attrName>style.visibility</p:attrName>
                                        </p:attrNameLst>
                                      </p:cBhvr>
                                      <p:to>
                                        <p:strVal val="visible"/>
                                      </p:to>
                                    </p:set>
                                    <p:animEffect transition="in" filter="fade">
                                      <p:cBhvr>
                                        <p:cTn id="36" dur="500"/>
                                        <p:tgtEl>
                                          <p:spTgt spid="2">
                                            <p:graphicEl>
                                              <a:dgm id="{2CCF880F-943F-4435-9D07-C0F7AAD38BF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A44721D-D4B7-44F2-980F-39C45DE70C49}"/>
                                            </p:graphicEl>
                                          </p:spTgt>
                                        </p:tgtEl>
                                        <p:attrNameLst>
                                          <p:attrName>style.visibility</p:attrName>
                                        </p:attrNameLst>
                                      </p:cBhvr>
                                      <p:to>
                                        <p:strVal val="visible"/>
                                      </p:to>
                                    </p:set>
                                    <p:animEffect transition="in" filter="fade">
                                      <p:cBhvr>
                                        <p:cTn id="39" dur="500"/>
                                        <p:tgtEl>
                                          <p:spTgt spid="2">
                                            <p:graphicEl>
                                              <a:dgm id="{3A44721D-D4B7-44F2-980F-39C45DE70C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B9A7864-BC16-40A1-9082-C8CC08CFCCA5}"/>
                                            </p:graphicEl>
                                          </p:spTgt>
                                        </p:tgtEl>
                                        <p:attrNameLst>
                                          <p:attrName>style.visibility</p:attrName>
                                        </p:attrNameLst>
                                      </p:cBhvr>
                                      <p:to>
                                        <p:strVal val="visible"/>
                                      </p:to>
                                    </p:set>
                                    <p:animEffect transition="in" filter="fade">
                                      <p:cBhvr>
                                        <p:cTn id="44" dur="500"/>
                                        <p:tgtEl>
                                          <p:spTgt spid="2">
                                            <p:graphicEl>
                                              <a:dgm id="{4B9A7864-BC16-40A1-9082-C8CC08CFCCA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1A426C0E-7C93-4CB1-B915-2EF0DB4B5D46}"/>
                                            </p:graphicEl>
                                          </p:spTgt>
                                        </p:tgtEl>
                                        <p:attrNameLst>
                                          <p:attrName>style.visibility</p:attrName>
                                        </p:attrNameLst>
                                      </p:cBhvr>
                                      <p:to>
                                        <p:strVal val="visible"/>
                                      </p:to>
                                    </p:set>
                                    <p:animEffect transition="in" filter="fade">
                                      <p:cBhvr>
                                        <p:cTn id="47" dur="500"/>
                                        <p:tgtEl>
                                          <p:spTgt spid="2">
                                            <p:graphicEl>
                                              <a:dgm id="{1A426C0E-7C93-4CB1-B915-2EF0DB4B5D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97878" y="295839"/>
            <a:ext cx="1107830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Policing Prostitution: Migrant Sex Workers</a:t>
            </a:r>
          </a:p>
        </p:txBody>
      </p:sp>
      <p:graphicFrame>
        <p:nvGraphicFramePr>
          <p:cNvPr id="5" name="Diagram 4">
            <a:extLst>
              <a:ext uri="{FF2B5EF4-FFF2-40B4-BE49-F238E27FC236}">
                <a16:creationId xmlns:a16="http://schemas.microsoft.com/office/drawing/2014/main" id="{4BF668CA-A126-4FAD-9369-6D8629855554}"/>
              </a:ext>
            </a:extLst>
          </p:cNvPr>
          <p:cNvGraphicFramePr/>
          <p:nvPr>
            <p:extLst>
              <p:ext uri="{D42A27DB-BD31-4B8C-83A1-F6EECF244321}">
                <p14:modId xmlns:p14="http://schemas.microsoft.com/office/powerpoint/2010/main" val="2136724721"/>
              </p:ext>
            </p:extLst>
          </p:nvPr>
        </p:nvGraphicFramePr>
        <p:xfrm>
          <a:off x="931985" y="1090246"/>
          <a:ext cx="10410091" cy="4344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4483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C640981-CB43-4B6D-9632-7C91B798FE25}"/>
                                            </p:graphicEl>
                                          </p:spTgt>
                                        </p:tgtEl>
                                        <p:attrNameLst>
                                          <p:attrName>style.visibility</p:attrName>
                                        </p:attrNameLst>
                                      </p:cBhvr>
                                      <p:to>
                                        <p:strVal val="visible"/>
                                      </p:to>
                                    </p:set>
                                    <p:animEffect transition="in" filter="fade">
                                      <p:cBhvr>
                                        <p:cTn id="7" dur="500"/>
                                        <p:tgtEl>
                                          <p:spTgt spid="5">
                                            <p:graphicEl>
                                              <a:dgm id="{CC640981-CB43-4B6D-9632-7C91B798FE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5740805-3FE8-41CF-9F54-B55F7CB601C7}"/>
                                            </p:graphicEl>
                                          </p:spTgt>
                                        </p:tgtEl>
                                        <p:attrNameLst>
                                          <p:attrName>style.visibility</p:attrName>
                                        </p:attrNameLst>
                                      </p:cBhvr>
                                      <p:to>
                                        <p:strVal val="visible"/>
                                      </p:to>
                                    </p:set>
                                    <p:animEffect transition="in" filter="fade">
                                      <p:cBhvr>
                                        <p:cTn id="12" dur="500"/>
                                        <p:tgtEl>
                                          <p:spTgt spid="5">
                                            <p:graphicEl>
                                              <a:dgm id="{D5740805-3FE8-41CF-9F54-B55F7CB601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BBE73F30-A881-46BF-8D0E-81DDD0F0715B}"/>
                                            </p:graphicEl>
                                          </p:spTgt>
                                        </p:tgtEl>
                                        <p:attrNameLst>
                                          <p:attrName>style.visibility</p:attrName>
                                        </p:attrNameLst>
                                      </p:cBhvr>
                                      <p:to>
                                        <p:strVal val="visible"/>
                                      </p:to>
                                    </p:set>
                                    <p:animEffect transition="in" filter="fade">
                                      <p:cBhvr>
                                        <p:cTn id="15" dur="500"/>
                                        <p:tgtEl>
                                          <p:spTgt spid="5">
                                            <p:graphicEl>
                                              <a:dgm id="{BBE73F30-A881-46BF-8D0E-81DDD0F071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15A58B1-C032-4D66-8884-C47D6FB2C617}"/>
                                            </p:graphicEl>
                                          </p:spTgt>
                                        </p:tgtEl>
                                        <p:attrNameLst>
                                          <p:attrName>style.visibility</p:attrName>
                                        </p:attrNameLst>
                                      </p:cBhvr>
                                      <p:to>
                                        <p:strVal val="visible"/>
                                      </p:to>
                                    </p:set>
                                    <p:animEffect transition="in" filter="fade">
                                      <p:cBhvr>
                                        <p:cTn id="20" dur="500"/>
                                        <p:tgtEl>
                                          <p:spTgt spid="5">
                                            <p:graphicEl>
                                              <a:dgm id="{215A58B1-C032-4D66-8884-C47D6FB2C61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959C3C9-044A-44DD-A866-992B92B9D109}"/>
                                            </p:graphicEl>
                                          </p:spTgt>
                                        </p:tgtEl>
                                        <p:attrNameLst>
                                          <p:attrName>style.visibility</p:attrName>
                                        </p:attrNameLst>
                                      </p:cBhvr>
                                      <p:to>
                                        <p:strVal val="visible"/>
                                      </p:to>
                                    </p:set>
                                    <p:animEffect transition="in" filter="fade">
                                      <p:cBhvr>
                                        <p:cTn id="23" dur="500"/>
                                        <p:tgtEl>
                                          <p:spTgt spid="5">
                                            <p:graphicEl>
                                              <a:dgm id="{C959C3C9-044A-44DD-A866-992B92B9D10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E073B5DC-6BFA-4F70-95F4-A5086CF2B564}"/>
                                            </p:graphicEl>
                                          </p:spTgt>
                                        </p:tgtEl>
                                        <p:attrNameLst>
                                          <p:attrName>style.visibility</p:attrName>
                                        </p:attrNameLst>
                                      </p:cBhvr>
                                      <p:to>
                                        <p:strVal val="visible"/>
                                      </p:to>
                                    </p:set>
                                    <p:animEffect transition="in" filter="fade">
                                      <p:cBhvr>
                                        <p:cTn id="28" dur="500"/>
                                        <p:tgtEl>
                                          <p:spTgt spid="5">
                                            <p:graphicEl>
                                              <a:dgm id="{E073B5DC-6BFA-4F70-95F4-A5086CF2B5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D0AE89E1-5189-4D32-9D0D-480396016CB1}"/>
                                            </p:graphicEl>
                                          </p:spTgt>
                                        </p:tgtEl>
                                        <p:attrNameLst>
                                          <p:attrName>style.visibility</p:attrName>
                                        </p:attrNameLst>
                                      </p:cBhvr>
                                      <p:to>
                                        <p:strVal val="visible"/>
                                      </p:to>
                                    </p:set>
                                    <p:animEffect transition="in" filter="fade">
                                      <p:cBhvr>
                                        <p:cTn id="31" dur="500"/>
                                        <p:tgtEl>
                                          <p:spTgt spid="5">
                                            <p:graphicEl>
                                              <a:dgm id="{D0AE89E1-5189-4D32-9D0D-480396016CB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2CCF880F-943F-4435-9D07-C0F7AAD38BF2}"/>
                                            </p:graphicEl>
                                          </p:spTgt>
                                        </p:tgtEl>
                                        <p:attrNameLst>
                                          <p:attrName>style.visibility</p:attrName>
                                        </p:attrNameLst>
                                      </p:cBhvr>
                                      <p:to>
                                        <p:strVal val="visible"/>
                                      </p:to>
                                    </p:set>
                                    <p:animEffect transition="in" filter="fade">
                                      <p:cBhvr>
                                        <p:cTn id="36" dur="500"/>
                                        <p:tgtEl>
                                          <p:spTgt spid="5">
                                            <p:graphicEl>
                                              <a:dgm id="{2CCF880F-943F-4435-9D07-C0F7AAD38BF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3A44721D-D4B7-44F2-980F-39C45DE70C49}"/>
                                            </p:graphicEl>
                                          </p:spTgt>
                                        </p:tgtEl>
                                        <p:attrNameLst>
                                          <p:attrName>style.visibility</p:attrName>
                                        </p:attrNameLst>
                                      </p:cBhvr>
                                      <p:to>
                                        <p:strVal val="visible"/>
                                      </p:to>
                                    </p:set>
                                    <p:animEffect transition="in" filter="fade">
                                      <p:cBhvr>
                                        <p:cTn id="39" dur="500"/>
                                        <p:tgtEl>
                                          <p:spTgt spid="5">
                                            <p:graphicEl>
                                              <a:dgm id="{3A44721D-D4B7-44F2-980F-39C45DE70C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4B9A7864-BC16-40A1-9082-C8CC08CFCCA5}"/>
                                            </p:graphicEl>
                                          </p:spTgt>
                                        </p:tgtEl>
                                        <p:attrNameLst>
                                          <p:attrName>style.visibility</p:attrName>
                                        </p:attrNameLst>
                                      </p:cBhvr>
                                      <p:to>
                                        <p:strVal val="visible"/>
                                      </p:to>
                                    </p:set>
                                    <p:animEffect transition="in" filter="fade">
                                      <p:cBhvr>
                                        <p:cTn id="44" dur="500"/>
                                        <p:tgtEl>
                                          <p:spTgt spid="5">
                                            <p:graphicEl>
                                              <a:dgm id="{4B9A7864-BC16-40A1-9082-C8CC08CFCCA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1A426C0E-7C93-4CB1-B915-2EF0DB4B5D46}"/>
                                            </p:graphicEl>
                                          </p:spTgt>
                                        </p:tgtEl>
                                        <p:attrNameLst>
                                          <p:attrName>style.visibility</p:attrName>
                                        </p:attrNameLst>
                                      </p:cBhvr>
                                      <p:to>
                                        <p:strVal val="visible"/>
                                      </p:to>
                                    </p:set>
                                    <p:animEffect transition="in" filter="fade">
                                      <p:cBhvr>
                                        <p:cTn id="47" dur="500"/>
                                        <p:tgtEl>
                                          <p:spTgt spid="5">
                                            <p:graphicEl>
                                              <a:dgm id="{1A426C0E-7C93-4CB1-B915-2EF0DB4B5D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5462" y="280995"/>
            <a:ext cx="1106072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Policing Prostitution: Male or Transgender Sex Workers</a:t>
            </a:r>
          </a:p>
        </p:txBody>
      </p:sp>
      <p:graphicFrame>
        <p:nvGraphicFramePr>
          <p:cNvPr id="2" name="Diagram 1">
            <a:extLst>
              <a:ext uri="{FF2B5EF4-FFF2-40B4-BE49-F238E27FC236}">
                <a16:creationId xmlns:a16="http://schemas.microsoft.com/office/drawing/2014/main" id="{BE72A06A-CC21-4486-B86C-415B64D4AEF7}"/>
              </a:ext>
            </a:extLst>
          </p:cNvPr>
          <p:cNvGraphicFramePr/>
          <p:nvPr>
            <p:extLst>
              <p:ext uri="{D42A27DB-BD31-4B8C-83A1-F6EECF244321}">
                <p14:modId xmlns:p14="http://schemas.microsoft.com/office/powerpoint/2010/main" val="1814692313"/>
              </p:ext>
            </p:extLst>
          </p:nvPr>
        </p:nvGraphicFramePr>
        <p:xfrm>
          <a:off x="1019909" y="1019908"/>
          <a:ext cx="10392506" cy="4739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91509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76DB663-902F-4E8E-A93C-5FC558F79511}"/>
                                            </p:graphicEl>
                                          </p:spTgt>
                                        </p:tgtEl>
                                        <p:attrNameLst>
                                          <p:attrName>style.visibility</p:attrName>
                                        </p:attrNameLst>
                                      </p:cBhvr>
                                      <p:to>
                                        <p:strVal val="visible"/>
                                      </p:to>
                                    </p:set>
                                    <p:animEffect transition="in" filter="fade">
                                      <p:cBhvr>
                                        <p:cTn id="7" dur="500"/>
                                        <p:tgtEl>
                                          <p:spTgt spid="2">
                                            <p:graphicEl>
                                              <a:dgm id="{176DB663-902F-4E8E-A93C-5FC558F7951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681A2D-9316-4050-A279-4D98D37F9937}"/>
                                            </p:graphicEl>
                                          </p:spTgt>
                                        </p:tgtEl>
                                        <p:attrNameLst>
                                          <p:attrName>style.visibility</p:attrName>
                                        </p:attrNameLst>
                                      </p:cBhvr>
                                      <p:to>
                                        <p:strVal val="visible"/>
                                      </p:to>
                                    </p:set>
                                    <p:animEffect transition="in" filter="fade">
                                      <p:cBhvr>
                                        <p:cTn id="12" dur="500"/>
                                        <p:tgtEl>
                                          <p:spTgt spid="2">
                                            <p:graphicEl>
                                              <a:dgm id="{B4681A2D-9316-4050-A279-4D98D37F993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2502129-DBB5-4C14-AC46-22C79D38F61D}"/>
                                            </p:graphicEl>
                                          </p:spTgt>
                                        </p:tgtEl>
                                        <p:attrNameLst>
                                          <p:attrName>style.visibility</p:attrName>
                                        </p:attrNameLst>
                                      </p:cBhvr>
                                      <p:to>
                                        <p:strVal val="visible"/>
                                      </p:to>
                                    </p:set>
                                    <p:animEffect transition="in" filter="fade">
                                      <p:cBhvr>
                                        <p:cTn id="15" dur="500"/>
                                        <p:tgtEl>
                                          <p:spTgt spid="2">
                                            <p:graphicEl>
                                              <a:dgm id="{B2502129-DBB5-4C14-AC46-22C79D38F61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F001CCE-0D21-410C-9EA4-8407B070CD53}"/>
                                            </p:graphicEl>
                                          </p:spTgt>
                                        </p:tgtEl>
                                        <p:attrNameLst>
                                          <p:attrName>style.visibility</p:attrName>
                                        </p:attrNameLst>
                                      </p:cBhvr>
                                      <p:to>
                                        <p:strVal val="visible"/>
                                      </p:to>
                                    </p:set>
                                    <p:animEffect transition="in" filter="fade">
                                      <p:cBhvr>
                                        <p:cTn id="20" dur="500"/>
                                        <p:tgtEl>
                                          <p:spTgt spid="2">
                                            <p:graphicEl>
                                              <a:dgm id="{8F001CCE-0D21-410C-9EA4-8407B070CD5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EDDF61-4C62-43EA-BD51-276CA7BECF4E}"/>
                                            </p:graphicEl>
                                          </p:spTgt>
                                        </p:tgtEl>
                                        <p:attrNameLst>
                                          <p:attrName>style.visibility</p:attrName>
                                        </p:attrNameLst>
                                      </p:cBhvr>
                                      <p:to>
                                        <p:strVal val="visible"/>
                                      </p:to>
                                    </p:set>
                                    <p:animEffect transition="in" filter="fade">
                                      <p:cBhvr>
                                        <p:cTn id="23" dur="500"/>
                                        <p:tgtEl>
                                          <p:spTgt spid="2">
                                            <p:graphicEl>
                                              <a:dgm id="{DAEDDF61-4C62-43EA-BD51-276CA7BECF4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CCF9578-AC00-4399-A2EF-78BF52AD4829}"/>
                                            </p:graphicEl>
                                          </p:spTgt>
                                        </p:tgtEl>
                                        <p:attrNameLst>
                                          <p:attrName>style.visibility</p:attrName>
                                        </p:attrNameLst>
                                      </p:cBhvr>
                                      <p:to>
                                        <p:strVal val="visible"/>
                                      </p:to>
                                    </p:set>
                                    <p:animEffect transition="in" filter="fade">
                                      <p:cBhvr>
                                        <p:cTn id="28" dur="500"/>
                                        <p:tgtEl>
                                          <p:spTgt spid="2">
                                            <p:graphicEl>
                                              <a:dgm id="{1CCF9578-AC00-4399-A2EF-78BF52AD482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91F46BB-9236-4591-87BD-B8DE9BDA92C0}"/>
                                            </p:graphicEl>
                                          </p:spTgt>
                                        </p:tgtEl>
                                        <p:attrNameLst>
                                          <p:attrName>style.visibility</p:attrName>
                                        </p:attrNameLst>
                                      </p:cBhvr>
                                      <p:to>
                                        <p:strVal val="visible"/>
                                      </p:to>
                                    </p:set>
                                    <p:animEffect transition="in" filter="fade">
                                      <p:cBhvr>
                                        <p:cTn id="31" dur="500"/>
                                        <p:tgtEl>
                                          <p:spTgt spid="2">
                                            <p:graphicEl>
                                              <a:dgm id="{A91F46BB-9236-4591-87BD-B8DE9BDA92C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193072"/>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Prostitution – Key Themes</a:t>
            </a:r>
          </a:p>
        </p:txBody>
      </p:sp>
      <p:graphicFrame>
        <p:nvGraphicFramePr>
          <p:cNvPr id="5" name="Diagram 4">
            <a:extLst>
              <a:ext uri="{FF2B5EF4-FFF2-40B4-BE49-F238E27FC236}">
                <a16:creationId xmlns:a16="http://schemas.microsoft.com/office/drawing/2014/main" id="{2F914BEA-958D-4217-8764-997433E40350}"/>
              </a:ext>
            </a:extLst>
          </p:cNvPr>
          <p:cNvGraphicFramePr/>
          <p:nvPr>
            <p:extLst>
              <p:ext uri="{D42A27DB-BD31-4B8C-83A1-F6EECF244321}">
                <p14:modId xmlns:p14="http://schemas.microsoft.com/office/powerpoint/2010/main" val="3084967725"/>
              </p:ext>
            </p:extLst>
          </p:nvPr>
        </p:nvGraphicFramePr>
        <p:xfrm>
          <a:off x="931985" y="1090246"/>
          <a:ext cx="10410091" cy="4344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57265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C640981-CB43-4B6D-9632-7C91B798FE25}"/>
                                            </p:graphicEl>
                                          </p:spTgt>
                                        </p:tgtEl>
                                        <p:attrNameLst>
                                          <p:attrName>style.visibility</p:attrName>
                                        </p:attrNameLst>
                                      </p:cBhvr>
                                      <p:to>
                                        <p:strVal val="visible"/>
                                      </p:to>
                                    </p:set>
                                    <p:animEffect transition="in" filter="fade">
                                      <p:cBhvr>
                                        <p:cTn id="7" dur="500"/>
                                        <p:tgtEl>
                                          <p:spTgt spid="5">
                                            <p:graphicEl>
                                              <a:dgm id="{CC640981-CB43-4B6D-9632-7C91B798FE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5740805-3FE8-41CF-9F54-B55F7CB601C7}"/>
                                            </p:graphicEl>
                                          </p:spTgt>
                                        </p:tgtEl>
                                        <p:attrNameLst>
                                          <p:attrName>style.visibility</p:attrName>
                                        </p:attrNameLst>
                                      </p:cBhvr>
                                      <p:to>
                                        <p:strVal val="visible"/>
                                      </p:to>
                                    </p:set>
                                    <p:animEffect transition="in" filter="fade">
                                      <p:cBhvr>
                                        <p:cTn id="12" dur="500"/>
                                        <p:tgtEl>
                                          <p:spTgt spid="5">
                                            <p:graphicEl>
                                              <a:dgm id="{D5740805-3FE8-41CF-9F54-B55F7CB601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BBE73F30-A881-46BF-8D0E-81DDD0F0715B}"/>
                                            </p:graphicEl>
                                          </p:spTgt>
                                        </p:tgtEl>
                                        <p:attrNameLst>
                                          <p:attrName>style.visibility</p:attrName>
                                        </p:attrNameLst>
                                      </p:cBhvr>
                                      <p:to>
                                        <p:strVal val="visible"/>
                                      </p:to>
                                    </p:set>
                                    <p:animEffect transition="in" filter="fade">
                                      <p:cBhvr>
                                        <p:cTn id="15" dur="500"/>
                                        <p:tgtEl>
                                          <p:spTgt spid="5">
                                            <p:graphicEl>
                                              <a:dgm id="{BBE73F30-A881-46BF-8D0E-81DDD0F071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15A58B1-C032-4D66-8884-C47D6FB2C617}"/>
                                            </p:graphicEl>
                                          </p:spTgt>
                                        </p:tgtEl>
                                        <p:attrNameLst>
                                          <p:attrName>style.visibility</p:attrName>
                                        </p:attrNameLst>
                                      </p:cBhvr>
                                      <p:to>
                                        <p:strVal val="visible"/>
                                      </p:to>
                                    </p:set>
                                    <p:animEffect transition="in" filter="fade">
                                      <p:cBhvr>
                                        <p:cTn id="20" dur="500"/>
                                        <p:tgtEl>
                                          <p:spTgt spid="5">
                                            <p:graphicEl>
                                              <a:dgm id="{215A58B1-C032-4D66-8884-C47D6FB2C61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959C3C9-044A-44DD-A866-992B92B9D109}"/>
                                            </p:graphicEl>
                                          </p:spTgt>
                                        </p:tgtEl>
                                        <p:attrNameLst>
                                          <p:attrName>style.visibility</p:attrName>
                                        </p:attrNameLst>
                                      </p:cBhvr>
                                      <p:to>
                                        <p:strVal val="visible"/>
                                      </p:to>
                                    </p:set>
                                    <p:animEffect transition="in" filter="fade">
                                      <p:cBhvr>
                                        <p:cTn id="23" dur="500"/>
                                        <p:tgtEl>
                                          <p:spTgt spid="5">
                                            <p:graphicEl>
                                              <a:dgm id="{C959C3C9-044A-44DD-A866-992B92B9D10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E073B5DC-6BFA-4F70-95F4-A5086CF2B564}"/>
                                            </p:graphicEl>
                                          </p:spTgt>
                                        </p:tgtEl>
                                        <p:attrNameLst>
                                          <p:attrName>style.visibility</p:attrName>
                                        </p:attrNameLst>
                                      </p:cBhvr>
                                      <p:to>
                                        <p:strVal val="visible"/>
                                      </p:to>
                                    </p:set>
                                    <p:animEffect transition="in" filter="fade">
                                      <p:cBhvr>
                                        <p:cTn id="28" dur="500"/>
                                        <p:tgtEl>
                                          <p:spTgt spid="5">
                                            <p:graphicEl>
                                              <a:dgm id="{E073B5DC-6BFA-4F70-95F4-A5086CF2B5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D0AE89E1-5189-4D32-9D0D-480396016CB1}"/>
                                            </p:graphicEl>
                                          </p:spTgt>
                                        </p:tgtEl>
                                        <p:attrNameLst>
                                          <p:attrName>style.visibility</p:attrName>
                                        </p:attrNameLst>
                                      </p:cBhvr>
                                      <p:to>
                                        <p:strVal val="visible"/>
                                      </p:to>
                                    </p:set>
                                    <p:animEffect transition="in" filter="fade">
                                      <p:cBhvr>
                                        <p:cTn id="31" dur="500"/>
                                        <p:tgtEl>
                                          <p:spTgt spid="5">
                                            <p:graphicEl>
                                              <a:dgm id="{D0AE89E1-5189-4D32-9D0D-480396016CB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2CCF880F-943F-4435-9D07-C0F7AAD38BF2}"/>
                                            </p:graphicEl>
                                          </p:spTgt>
                                        </p:tgtEl>
                                        <p:attrNameLst>
                                          <p:attrName>style.visibility</p:attrName>
                                        </p:attrNameLst>
                                      </p:cBhvr>
                                      <p:to>
                                        <p:strVal val="visible"/>
                                      </p:to>
                                    </p:set>
                                    <p:animEffect transition="in" filter="fade">
                                      <p:cBhvr>
                                        <p:cTn id="36" dur="500"/>
                                        <p:tgtEl>
                                          <p:spTgt spid="5">
                                            <p:graphicEl>
                                              <a:dgm id="{2CCF880F-943F-4435-9D07-C0F7AAD38BF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3A44721D-D4B7-44F2-980F-39C45DE70C49}"/>
                                            </p:graphicEl>
                                          </p:spTgt>
                                        </p:tgtEl>
                                        <p:attrNameLst>
                                          <p:attrName>style.visibility</p:attrName>
                                        </p:attrNameLst>
                                      </p:cBhvr>
                                      <p:to>
                                        <p:strVal val="visible"/>
                                      </p:to>
                                    </p:set>
                                    <p:animEffect transition="in" filter="fade">
                                      <p:cBhvr>
                                        <p:cTn id="39" dur="500"/>
                                        <p:tgtEl>
                                          <p:spTgt spid="5">
                                            <p:graphicEl>
                                              <a:dgm id="{3A44721D-D4B7-44F2-980F-39C45DE70C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4B9A7864-BC16-40A1-9082-C8CC08CFCCA5}"/>
                                            </p:graphicEl>
                                          </p:spTgt>
                                        </p:tgtEl>
                                        <p:attrNameLst>
                                          <p:attrName>style.visibility</p:attrName>
                                        </p:attrNameLst>
                                      </p:cBhvr>
                                      <p:to>
                                        <p:strVal val="visible"/>
                                      </p:to>
                                    </p:set>
                                    <p:animEffect transition="in" filter="fade">
                                      <p:cBhvr>
                                        <p:cTn id="44" dur="500"/>
                                        <p:tgtEl>
                                          <p:spTgt spid="5">
                                            <p:graphicEl>
                                              <a:dgm id="{4B9A7864-BC16-40A1-9082-C8CC08CFCCA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1A426C0E-7C93-4CB1-B915-2EF0DB4B5D46}"/>
                                            </p:graphicEl>
                                          </p:spTgt>
                                        </p:tgtEl>
                                        <p:attrNameLst>
                                          <p:attrName>style.visibility</p:attrName>
                                        </p:attrNameLst>
                                      </p:cBhvr>
                                      <p:to>
                                        <p:strVal val="visible"/>
                                      </p:to>
                                    </p:set>
                                    <p:animEffect transition="in" filter="fade">
                                      <p:cBhvr>
                                        <p:cTn id="47" dur="500"/>
                                        <p:tgtEl>
                                          <p:spTgt spid="5">
                                            <p:graphicEl>
                                              <a:dgm id="{1A426C0E-7C93-4CB1-B915-2EF0DB4B5D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18236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2820</Words>
  <Application>Microsoft Office PowerPoint</Application>
  <PresentationFormat>Widescreen</PresentationFormat>
  <Paragraphs>192</Paragraphs>
  <Slides>14</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Arial Nova Cond</vt:lpstr>
      <vt:lpstr>Calibri</vt:lpstr>
      <vt:lpstr>Calibri Light</vt:lpstr>
      <vt:lpstr>Microsoft Sans Serif</vt:lpstr>
      <vt:lpstr>Office Theme</vt:lpstr>
      <vt:lpstr>1_Office Theme</vt:lpstr>
      <vt:lpstr>PowerPoint Presentation</vt:lpstr>
      <vt:lpstr>PowerPoint Presentation</vt:lpstr>
      <vt:lpstr>PowerPoint Presentation</vt:lpstr>
      <vt:lpstr>Prostitution</vt:lpstr>
      <vt:lpstr>PowerPoint Presentation</vt:lpstr>
      <vt:lpstr>PowerPoint Presentation</vt:lpstr>
      <vt:lpstr>PowerPoint Presentation</vt:lpstr>
      <vt:lpstr>Further Offences</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88</cp:revision>
  <dcterms:created xsi:type="dcterms:W3CDTF">2018-01-30T11:09:50Z</dcterms:created>
  <dcterms:modified xsi:type="dcterms:W3CDTF">2022-12-09T09:59:05Z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cf0f0fa3-a610-4c07-9809-68c6925ee884</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2022-06-23T07:04:02Z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b579fd08-3cc7-491b-b66c-c5346cf09b5d</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