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5" r:id="rId6"/>
    <p:sldId id="257" r:id="rId7"/>
    <p:sldId id="258" r:id="rId8"/>
    <p:sldId id="259" r:id="rId9"/>
    <p:sldId id="260" r:id="rId10"/>
    <p:sldId id="266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D1AA18-B1C3-4B88-8FAA-23927ACA1A38}" v="332" dt="2022-02-26T12:00:22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585795-7021-4439-A807-4E1FABD1BBAB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AC72B7-658D-49B2-B6A5-64B617901B1D}">
      <dgm:prSet phldrT="[Text]"/>
      <dgm:spPr/>
      <dgm:t>
        <a:bodyPr/>
        <a:lstStyle/>
        <a:p>
          <a:r>
            <a:rPr lang="en-US"/>
            <a:t>MS Office</a:t>
          </a:r>
        </a:p>
      </dgm:t>
    </dgm:pt>
    <dgm:pt modelId="{34D5BEBD-9210-4539-AB70-6380EF066806}" type="parTrans" cxnId="{ACB91F2A-B3D7-4BEA-976A-909DB0A62C3E}">
      <dgm:prSet/>
      <dgm:spPr/>
      <dgm:t>
        <a:bodyPr/>
        <a:lstStyle/>
        <a:p>
          <a:endParaRPr lang="en-US"/>
        </a:p>
      </dgm:t>
    </dgm:pt>
    <dgm:pt modelId="{7082AF27-8656-4CE2-9C98-E5558DCC43C5}" type="sibTrans" cxnId="{ACB91F2A-B3D7-4BEA-976A-909DB0A62C3E}">
      <dgm:prSet/>
      <dgm:spPr/>
      <dgm:t>
        <a:bodyPr/>
        <a:lstStyle/>
        <a:p>
          <a:endParaRPr lang="en-US"/>
        </a:p>
      </dgm:t>
    </dgm:pt>
    <dgm:pt modelId="{B5D167F7-E72A-45F5-B32F-CEDA303854AE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Through Microsoft Teams we have the ability to communicate quickly and efficiently</a:t>
          </a:r>
          <a:endParaRPr lang="en-US"/>
        </a:p>
      </dgm:t>
    </dgm:pt>
    <dgm:pt modelId="{AAFEBB83-5866-404B-AF69-43FFAE0D46AA}" type="parTrans" cxnId="{5D59F189-35B8-4B76-AD76-39543D484A2E}">
      <dgm:prSet/>
      <dgm:spPr/>
      <dgm:t>
        <a:bodyPr/>
        <a:lstStyle/>
        <a:p>
          <a:endParaRPr lang="en-US"/>
        </a:p>
      </dgm:t>
    </dgm:pt>
    <dgm:pt modelId="{82199883-5FAE-40B0-A389-360781D119DD}" type="sibTrans" cxnId="{5D59F189-35B8-4B76-AD76-39543D484A2E}">
      <dgm:prSet/>
      <dgm:spPr/>
      <dgm:t>
        <a:bodyPr/>
        <a:lstStyle/>
        <a:p>
          <a:endParaRPr lang="en-US"/>
        </a:p>
      </dgm:t>
    </dgm:pt>
    <dgm:pt modelId="{79D73E9D-66AC-4DF8-9C68-9510B0EA6792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Outlook is the quickest option to send information to each other, to send ducument or a survey.</a:t>
          </a:r>
          <a:endParaRPr lang="en-US"/>
        </a:p>
      </dgm:t>
    </dgm:pt>
    <dgm:pt modelId="{42239458-D863-449B-90AC-0ED9C207A55B}" type="parTrans" cxnId="{E4EB6363-A630-41EB-888E-76EF658DD86A}">
      <dgm:prSet/>
      <dgm:spPr/>
      <dgm:t>
        <a:bodyPr/>
        <a:lstStyle/>
        <a:p>
          <a:endParaRPr lang="en-US"/>
        </a:p>
      </dgm:t>
    </dgm:pt>
    <dgm:pt modelId="{A8A07CB9-F23E-4D91-9D3F-673A3D8CC5A2}" type="sibTrans" cxnId="{E4EB6363-A630-41EB-888E-76EF658DD86A}">
      <dgm:prSet/>
      <dgm:spPr/>
      <dgm:t>
        <a:bodyPr/>
        <a:lstStyle/>
        <a:p>
          <a:endParaRPr lang="en-US"/>
        </a:p>
      </dgm:t>
    </dgm:pt>
    <dgm:pt modelId="{14EAD2DB-2A1B-4929-B98E-F3686CF5A1A0}">
      <dgm:prSet phldr="0"/>
      <dgm:spPr/>
      <dgm:t>
        <a:bodyPr/>
        <a:lstStyle/>
        <a:p>
          <a:r>
            <a:rPr lang="en-US">
              <a:latin typeface="Corbel" panose="020B0503020204020204"/>
            </a:rPr>
            <a:t>Via Calendar at UWTSD we can send invitation for a meeting,  we can set up notes and can share it with another student.</a:t>
          </a:r>
          <a:endParaRPr lang="en-US"/>
        </a:p>
      </dgm:t>
    </dgm:pt>
    <dgm:pt modelId="{A5B69528-A163-4FD9-8626-85A32E0181DB}" type="parTrans" cxnId="{1E348734-53F2-4B80-BAEB-2D106223D568}">
      <dgm:prSet/>
      <dgm:spPr/>
      <dgm:t>
        <a:bodyPr/>
        <a:lstStyle/>
        <a:p>
          <a:endParaRPr lang="en-GB"/>
        </a:p>
      </dgm:t>
    </dgm:pt>
    <dgm:pt modelId="{158C5A91-6E8E-4ABC-B48A-30E4764F0320}" type="sibTrans" cxnId="{1E348734-53F2-4B80-BAEB-2D106223D568}">
      <dgm:prSet/>
      <dgm:spPr/>
      <dgm:t>
        <a:bodyPr/>
        <a:lstStyle/>
        <a:p>
          <a:endParaRPr lang="en-GB"/>
        </a:p>
      </dgm:t>
    </dgm:pt>
    <dgm:pt modelId="{79AA6DBA-6FAD-4C42-8DA3-4C840515194F}">
      <dgm:prSet phldr="0"/>
      <dgm:spPr/>
      <dgm:t>
        <a:bodyPr/>
        <a:lstStyle/>
        <a:p>
          <a:endParaRPr lang="en-US">
            <a:latin typeface="Corbel" panose="020B0503020204020204"/>
          </a:endParaRPr>
        </a:p>
      </dgm:t>
    </dgm:pt>
    <dgm:pt modelId="{AB482CF2-E79A-433C-A47D-BB74F787A36E}" type="parTrans" cxnId="{191522D9-8087-42FC-B6CA-49893070687A}">
      <dgm:prSet/>
      <dgm:spPr/>
      <dgm:t>
        <a:bodyPr/>
        <a:lstStyle/>
        <a:p>
          <a:endParaRPr lang="en-GB"/>
        </a:p>
      </dgm:t>
    </dgm:pt>
    <dgm:pt modelId="{EFEBCE0E-A0B0-4626-B154-BBABA55D0339}" type="sibTrans" cxnId="{191522D9-8087-42FC-B6CA-49893070687A}">
      <dgm:prSet/>
      <dgm:spPr/>
      <dgm:t>
        <a:bodyPr/>
        <a:lstStyle/>
        <a:p>
          <a:endParaRPr lang="en-GB"/>
        </a:p>
      </dgm:t>
    </dgm:pt>
    <dgm:pt modelId="{F17DA55B-0248-4DD4-B369-4AF6B8EF1AE4}">
      <dgm:prSet phldr="0"/>
      <dgm:spPr/>
      <dgm:t>
        <a:bodyPr/>
        <a:lstStyle/>
        <a:p>
          <a:pPr rtl="0"/>
          <a:endParaRPr lang="en-US">
            <a:latin typeface="Corbel" panose="020B0503020204020204"/>
          </a:endParaRPr>
        </a:p>
      </dgm:t>
    </dgm:pt>
    <dgm:pt modelId="{073B3357-7FDD-422F-B95F-18573E52E61E}" type="parTrans" cxnId="{74748641-C7B5-4BCD-BC87-D0C70736EDF6}">
      <dgm:prSet/>
      <dgm:spPr/>
      <dgm:t>
        <a:bodyPr/>
        <a:lstStyle/>
        <a:p>
          <a:endParaRPr lang="en-GB"/>
        </a:p>
      </dgm:t>
    </dgm:pt>
    <dgm:pt modelId="{E264EB08-D682-4EE9-8671-63BF8F835419}" type="sibTrans" cxnId="{74748641-C7B5-4BCD-BC87-D0C70736EDF6}">
      <dgm:prSet/>
      <dgm:spPr/>
      <dgm:t>
        <a:bodyPr/>
        <a:lstStyle/>
        <a:p>
          <a:endParaRPr lang="en-GB"/>
        </a:p>
      </dgm:t>
    </dgm:pt>
    <dgm:pt modelId="{CB9D36B1-7C35-4E2A-BD68-37BBAD546E81}">
      <dgm:prSet phldr="0"/>
      <dgm:spPr/>
      <dgm:t>
        <a:bodyPr/>
        <a:lstStyle/>
        <a:p>
          <a:pPr rtl="0"/>
          <a:endParaRPr lang="en-US">
            <a:latin typeface="Corbel" panose="020B0503020204020204"/>
          </a:endParaRPr>
        </a:p>
      </dgm:t>
    </dgm:pt>
    <dgm:pt modelId="{A692A025-40BC-419A-B580-824408801634}" type="parTrans" cxnId="{0AF686E7-9432-4B3F-8EE0-D312AA6E3D9E}">
      <dgm:prSet/>
      <dgm:spPr/>
      <dgm:t>
        <a:bodyPr/>
        <a:lstStyle/>
        <a:p>
          <a:endParaRPr lang="en-GB"/>
        </a:p>
      </dgm:t>
    </dgm:pt>
    <dgm:pt modelId="{9DB3F320-FCAE-4640-B269-3146C6D2B188}" type="sibTrans" cxnId="{0AF686E7-9432-4B3F-8EE0-D312AA6E3D9E}">
      <dgm:prSet/>
      <dgm:spPr/>
      <dgm:t>
        <a:bodyPr/>
        <a:lstStyle/>
        <a:p>
          <a:endParaRPr lang="en-GB"/>
        </a:p>
      </dgm:t>
    </dgm:pt>
    <dgm:pt modelId="{83979C0A-771F-4175-AE53-477C66D82AFB}" type="pres">
      <dgm:prSet presAssocID="{98585795-7021-4439-A807-4E1FABD1BBAB}" presName="Name0" presStyleCnt="0">
        <dgm:presLayoutVars>
          <dgm:dir/>
          <dgm:animLvl val="lvl"/>
          <dgm:resizeHandles/>
        </dgm:presLayoutVars>
      </dgm:prSet>
      <dgm:spPr/>
    </dgm:pt>
    <dgm:pt modelId="{1B7AA13D-BB12-4E0F-9348-E286675FAA3B}" type="pres">
      <dgm:prSet presAssocID="{85AC72B7-658D-49B2-B6A5-64B617901B1D}" presName="linNode" presStyleCnt="0"/>
      <dgm:spPr/>
    </dgm:pt>
    <dgm:pt modelId="{97D648A1-7A71-4025-BC61-8779803CE39A}" type="pres">
      <dgm:prSet presAssocID="{85AC72B7-658D-49B2-B6A5-64B617901B1D}" presName="parentShp" presStyleLbl="node1" presStyleIdx="0" presStyleCnt="1" custLinFactNeighborX="-11491" custLinFactNeighborY="376">
        <dgm:presLayoutVars>
          <dgm:bulletEnabled val="1"/>
        </dgm:presLayoutVars>
      </dgm:prSet>
      <dgm:spPr/>
    </dgm:pt>
    <dgm:pt modelId="{CC002BAD-951F-4500-B2CF-62729600F27F}" type="pres">
      <dgm:prSet presAssocID="{85AC72B7-658D-49B2-B6A5-64B617901B1D}" presName="childShp" presStyleLbl="bgAccFollowNode1" presStyleIdx="0" presStyleCnt="1">
        <dgm:presLayoutVars>
          <dgm:bulletEnabled val="1"/>
        </dgm:presLayoutVars>
      </dgm:prSet>
      <dgm:spPr/>
    </dgm:pt>
  </dgm:ptLst>
  <dgm:cxnLst>
    <dgm:cxn modelId="{ACB91F2A-B3D7-4BEA-976A-909DB0A62C3E}" srcId="{98585795-7021-4439-A807-4E1FABD1BBAB}" destId="{85AC72B7-658D-49B2-B6A5-64B617901B1D}" srcOrd="0" destOrd="0" parTransId="{34D5BEBD-9210-4539-AB70-6380EF066806}" sibTransId="{7082AF27-8656-4CE2-9C98-E5558DCC43C5}"/>
    <dgm:cxn modelId="{1E348734-53F2-4B80-BAEB-2D106223D568}" srcId="{85AC72B7-658D-49B2-B6A5-64B617901B1D}" destId="{14EAD2DB-2A1B-4929-B98E-F3686CF5A1A0}" srcOrd="5" destOrd="0" parTransId="{A5B69528-A163-4FD9-8626-85A32E0181DB}" sibTransId="{158C5A91-6E8E-4ABC-B48A-30E4764F0320}"/>
    <dgm:cxn modelId="{2CF06937-CE1E-4CF7-8FFF-9AC55989CB2C}" type="presOf" srcId="{B5D167F7-E72A-45F5-B32F-CEDA303854AE}" destId="{CC002BAD-951F-4500-B2CF-62729600F27F}" srcOrd="0" destOrd="0" presId="urn:microsoft.com/office/officeart/2005/8/layout/vList6"/>
    <dgm:cxn modelId="{6538E738-9A15-4C8F-9A36-184B8AB8008A}" type="presOf" srcId="{14EAD2DB-2A1B-4929-B98E-F3686CF5A1A0}" destId="{CC002BAD-951F-4500-B2CF-62729600F27F}" srcOrd="0" destOrd="5" presId="urn:microsoft.com/office/officeart/2005/8/layout/vList6"/>
    <dgm:cxn modelId="{74748641-C7B5-4BCD-BC87-D0C70736EDF6}" srcId="{85AC72B7-658D-49B2-B6A5-64B617901B1D}" destId="{F17DA55B-0248-4DD4-B369-4AF6B8EF1AE4}" srcOrd="3" destOrd="0" parTransId="{073B3357-7FDD-422F-B95F-18573E52E61E}" sibTransId="{E264EB08-D682-4EE9-8671-63BF8F835419}"/>
    <dgm:cxn modelId="{E4EB6363-A630-41EB-888E-76EF658DD86A}" srcId="{85AC72B7-658D-49B2-B6A5-64B617901B1D}" destId="{79D73E9D-66AC-4DF8-9C68-9510B0EA6792}" srcOrd="2" destOrd="0" parTransId="{42239458-D863-449B-90AC-0ED9C207A55B}" sibTransId="{A8A07CB9-F23E-4D91-9D3F-673A3D8CC5A2}"/>
    <dgm:cxn modelId="{A8F8CC67-5880-4D3A-B756-BD9DFAE2EA28}" type="presOf" srcId="{98585795-7021-4439-A807-4E1FABD1BBAB}" destId="{83979C0A-771F-4175-AE53-477C66D82AFB}" srcOrd="0" destOrd="0" presId="urn:microsoft.com/office/officeart/2005/8/layout/vList6"/>
    <dgm:cxn modelId="{1058B574-E15B-4F71-99DC-5C0C3D803EDC}" type="presOf" srcId="{85AC72B7-658D-49B2-B6A5-64B617901B1D}" destId="{97D648A1-7A71-4025-BC61-8779803CE39A}" srcOrd="0" destOrd="0" presId="urn:microsoft.com/office/officeart/2005/8/layout/vList6"/>
    <dgm:cxn modelId="{59BAD783-0076-4D25-A27C-39DEDD3D9CBB}" type="presOf" srcId="{79D73E9D-66AC-4DF8-9C68-9510B0EA6792}" destId="{CC002BAD-951F-4500-B2CF-62729600F27F}" srcOrd="0" destOrd="2" presId="urn:microsoft.com/office/officeart/2005/8/layout/vList6"/>
    <dgm:cxn modelId="{5D59F189-35B8-4B76-AD76-39543D484A2E}" srcId="{85AC72B7-658D-49B2-B6A5-64B617901B1D}" destId="{B5D167F7-E72A-45F5-B32F-CEDA303854AE}" srcOrd="0" destOrd="0" parTransId="{AAFEBB83-5866-404B-AF69-43FFAE0D46AA}" sibTransId="{82199883-5FAE-40B0-A389-360781D119DD}"/>
    <dgm:cxn modelId="{70F515A6-3757-4965-8C83-CCB56DC280A5}" type="presOf" srcId="{CB9D36B1-7C35-4E2A-BD68-37BBAD546E81}" destId="{CC002BAD-951F-4500-B2CF-62729600F27F}" srcOrd="0" destOrd="4" presId="urn:microsoft.com/office/officeart/2005/8/layout/vList6"/>
    <dgm:cxn modelId="{D3BA2CB2-A27A-4DF7-90A5-5DB3AD991C9B}" type="presOf" srcId="{F17DA55B-0248-4DD4-B369-4AF6B8EF1AE4}" destId="{CC002BAD-951F-4500-B2CF-62729600F27F}" srcOrd="0" destOrd="3" presId="urn:microsoft.com/office/officeart/2005/8/layout/vList6"/>
    <dgm:cxn modelId="{191522D9-8087-42FC-B6CA-49893070687A}" srcId="{85AC72B7-658D-49B2-B6A5-64B617901B1D}" destId="{79AA6DBA-6FAD-4C42-8DA3-4C840515194F}" srcOrd="1" destOrd="0" parTransId="{AB482CF2-E79A-433C-A47D-BB74F787A36E}" sibTransId="{EFEBCE0E-A0B0-4626-B154-BBABA55D0339}"/>
    <dgm:cxn modelId="{970499E3-5386-4C17-B965-2DC244566681}" type="presOf" srcId="{79AA6DBA-6FAD-4C42-8DA3-4C840515194F}" destId="{CC002BAD-951F-4500-B2CF-62729600F27F}" srcOrd="0" destOrd="1" presId="urn:microsoft.com/office/officeart/2005/8/layout/vList6"/>
    <dgm:cxn modelId="{0AF686E7-9432-4B3F-8EE0-D312AA6E3D9E}" srcId="{85AC72B7-658D-49B2-B6A5-64B617901B1D}" destId="{CB9D36B1-7C35-4E2A-BD68-37BBAD546E81}" srcOrd="4" destOrd="0" parTransId="{A692A025-40BC-419A-B580-824408801634}" sibTransId="{9DB3F320-FCAE-4640-B269-3146C6D2B188}"/>
    <dgm:cxn modelId="{81C492A4-774C-4B85-92B8-CF1E8588240D}" type="presParOf" srcId="{83979C0A-771F-4175-AE53-477C66D82AFB}" destId="{1B7AA13D-BB12-4E0F-9348-E286675FAA3B}" srcOrd="0" destOrd="0" presId="urn:microsoft.com/office/officeart/2005/8/layout/vList6"/>
    <dgm:cxn modelId="{5F35C3F6-A3B5-4C0F-BE44-3ACF80732A27}" type="presParOf" srcId="{1B7AA13D-BB12-4E0F-9348-E286675FAA3B}" destId="{97D648A1-7A71-4025-BC61-8779803CE39A}" srcOrd="0" destOrd="0" presId="urn:microsoft.com/office/officeart/2005/8/layout/vList6"/>
    <dgm:cxn modelId="{A2F761DD-A4D3-460F-BBB4-5AAEEB615D59}" type="presParOf" srcId="{1B7AA13D-BB12-4E0F-9348-E286675FAA3B}" destId="{CC002BAD-951F-4500-B2CF-62729600F27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02BAD-951F-4500-B2CF-62729600F27F}">
      <dsp:nvSpPr>
        <dsp:cNvPr id="0" name=""/>
        <dsp:cNvSpPr/>
      </dsp:nvSpPr>
      <dsp:spPr>
        <a:xfrm>
          <a:off x="2296947" y="0"/>
          <a:ext cx="3445421" cy="574231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latin typeface="Corbel" panose="020B0503020204020204"/>
            </a:rPr>
            <a:t>Through Microsoft Teams we have the ability to communicate quickly and efficiently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>
            <a:latin typeface="Corbel" panose="020B0503020204020204"/>
          </a:endParaRPr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latin typeface="Corbel" panose="020B0503020204020204"/>
            </a:rPr>
            <a:t>Outlook is the quickest option to send information to each other, to send ducument or a survey.</a:t>
          </a:r>
          <a:endParaRPr lang="en-US" sz="1500" kern="1200"/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>
            <a:latin typeface="Corbel" panose="020B0503020204020204"/>
          </a:endParaRPr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>
            <a:latin typeface="Corbel" panose="020B0503020204020204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latin typeface="Corbel" panose="020B0503020204020204"/>
            </a:rPr>
            <a:t>Via Calendar at UWTSD we can send invitation for a meeting,  we can set up notes and can share it with another student.</a:t>
          </a:r>
          <a:endParaRPr lang="en-US" sz="1500" kern="1200"/>
        </a:p>
      </dsp:txBody>
      <dsp:txXfrm>
        <a:off x="2296947" y="717789"/>
        <a:ext cx="2153388" cy="4306737"/>
      </dsp:txXfrm>
    </dsp:sp>
    <dsp:sp modelId="{97D648A1-7A71-4025-BC61-8779803CE39A}">
      <dsp:nvSpPr>
        <dsp:cNvPr id="0" name=""/>
        <dsp:cNvSpPr/>
      </dsp:nvSpPr>
      <dsp:spPr>
        <a:xfrm>
          <a:off x="0" y="0"/>
          <a:ext cx="2296947" cy="57423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MS Office</a:t>
          </a:r>
        </a:p>
      </dsp:txBody>
      <dsp:txXfrm>
        <a:off x="112128" y="112128"/>
        <a:ext cx="2072691" cy="5518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E2813-601B-4697-B14D-165027600992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5EF03-110B-4710-A708-FEF192761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F8F91-4F38-4A01-947F-C76C21BA8A7A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CCA95-4F40-4CDD-BF1E-B8C9EB86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960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288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30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179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70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71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47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32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2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4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78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899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92533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231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41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20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127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69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85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1FB8057-CADB-411C-B307-6F52CC70FE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1936" y="225724"/>
            <a:ext cx="8825658" cy="3329581"/>
          </a:xfrm>
        </p:spPr>
        <p:txBody>
          <a:bodyPr>
            <a:normAutofit fontScale="90000"/>
          </a:bodyPr>
          <a:lstStyle/>
          <a:p>
            <a:r>
              <a:rPr lang="en-US"/>
              <a:t>How do we use technology to Collaborate.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949398"/>
            <a:ext cx="8673427" cy="1322587"/>
          </a:xfrm>
        </p:spPr>
        <p:txBody>
          <a:bodyPr/>
          <a:lstStyle/>
          <a:p>
            <a:r>
              <a:rPr lang="en-US"/>
              <a:t>By ani </a:t>
            </a:r>
            <a:r>
              <a:rPr lang="en-US" err="1"/>
              <a:t>dimova</a:t>
            </a:r>
            <a:r>
              <a:rPr lang="en-US"/>
              <a:t> </a:t>
            </a:r>
            <a:r>
              <a:rPr lang="en-US" err="1"/>
              <a:t>faisal</a:t>
            </a:r>
            <a:r>
              <a:rPr lang="en-US"/>
              <a:t> </a:t>
            </a:r>
            <a:r>
              <a:rPr lang="en-US" err="1"/>
              <a:t>khaliD</a:t>
            </a:r>
            <a:r>
              <a:rPr lang="en-US"/>
              <a:t>, </a:t>
            </a:r>
            <a:r>
              <a:rPr lang="en-US" err="1"/>
              <a:t>leone</a:t>
            </a:r>
            <a:r>
              <a:rPr lang="en-US"/>
              <a:t> smith.</a:t>
            </a:r>
          </a:p>
          <a:p>
            <a:r>
              <a:rPr lang="en-US">
                <a:ea typeface="+mj-lt"/>
                <a:cs typeface="+mj-lt"/>
              </a:rPr>
              <a:t>teacher: Yohan </a:t>
            </a:r>
            <a:r>
              <a:rPr lang="en-US" err="1">
                <a:ea typeface="+mj-lt"/>
                <a:cs typeface="+mj-lt"/>
              </a:rPr>
              <a:t>mendis</a:t>
            </a:r>
            <a:r>
              <a:rPr lang="en-US">
                <a:ea typeface="+mj-lt"/>
                <a:cs typeface="+mj-lt"/>
              </a:rPr>
              <a:t>.</a:t>
            </a:r>
          </a:p>
          <a:p>
            <a:r>
              <a:rPr lang="en-US">
                <a:ea typeface="+mj-lt"/>
                <a:cs typeface="+mj-lt"/>
              </a:rPr>
              <a:t>BMSW4003</a:t>
            </a:r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EB87-046A-4DF5-AC10-1A4CB99F4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Topics to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96D79-06F7-4576-8130-7863C188C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Introduction</a:t>
            </a:r>
          </a:p>
          <a:p>
            <a:r>
              <a:rPr lang="en-GB"/>
              <a:t>Rationale</a:t>
            </a:r>
          </a:p>
          <a:p>
            <a:r>
              <a:rPr lang="en-GB"/>
              <a:t>Research method</a:t>
            </a:r>
          </a:p>
          <a:p>
            <a:r>
              <a:rPr lang="en-GB"/>
              <a:t>Ethical consideration</a:t>
            </a:r>
          </a:p>
          <a:p>
            <a:r>
              <a:rPr lang="en-GB"/>
              <a:t>Research time line </a:t>
            </a:r>
          </a:p>
          <a:p>
            <a:r>
              <a:rPr lang="en-GB"/>
              <a:t>Hypothesis </a:t>
            </a:r>
          </a:p>
          <a:p>
            <a:r>
              <a:rPr lang="en-GB"/>
              <a:t>Reference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5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B695F-3C74-46DF-AC44-3E29AB9D6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7" y="45017"/>
            <a:ext cx="6451110" cy="1255469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Introduction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2DB2F-FF2A-4B6C-B0DA-C3E117AA9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23" y="1300486"/>
            <a:ext cx="6451109" cy="37202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Which</a:t>
            </a:r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 digital tool is most commonly used for collaboration at UWTSD?</a:t>
            </a:r>
            <a:endParaRPr lang="en-US">
              <a:solidFill>
                <a:srgbClr val="FFFFFF"/>
              </a:solidFill>
            </a:endParaRPr>
          </a:p>
          <a:p>
            <a:pPr marL="457200" indent="-457200">
              <a:buClr>
                <a:srgbClr val="8AD0D6"/>
              </a:buClr>
              <a:buAutoNum type="arabicPeriod"/>
            </a:pPr>
            <a:r>
              <a:rPr lang="en-US">
                <a:solidFill>
                  <a:srgbClr val="FFFFFF"/>
                </a:solidFill>
              </a:rPr>
              <a:t>Microsoft Teams.</a:t>
            </a:r>
          </a:p>
          <a:p>
            <a:pPr marL="457200" indent="-457200">
              <a:buClr>
                <a:srgbClr val="8AD0D6"/>
              </a:buClr>
              <a:buAutoNum type="arabicPeriod"/>
            </a:pPr>
            <a:r>
              <a:rPr lang="en-US">
                <a:solidFill>
                  <a:srgbClr val="FFFFFF"/>
                </a:solidFill>
              </a:rPr>
              <a:t>Outlook </a:t>
            </a:r>
          </a:p>
          <a:p>
            <a:pPr marL="457200" indent="-457200">
              <a:buClr>
                <a:srgbClr val="8AD0D6"/>
              </a:buClr>
              <a:buAutoNum type="arabicPeriod"/>
            </a:pPr>
            <a:r>
              <a:rPr lang="en-US">
                <a:solidFill>
                  <a:srgbClr val="FFFFFF"/>
                </a:solidFill>
              </a:rPr>
              <a:t>Calendar</a:t>
            </a:r>
          </a:p>
          <a:p>
            <a:pPr marL="0" indent="0">
              <a:buClr>
                <a:srgbClr val="8AD0D6"/>
              </a:buClr>
              <a:buNone/>
            </a:pPr>
            <a:endParaRPr lang="en-US">
              <a:solidFill>
                <a:srgbClr val="FFFFFF"/>
              </a:solidFill>
            </a:endParaRPr>
          </a:p>
          <a:p>
            <a:pPr marL="457200" indent="-457200">
              <a:buClr>
                <a:srgbClr val="8AD0D6"/>
              </a:buClr>
              <a:buAutoNum type="arabicPeriod"/>
            </a:pPr>
            <a:endParaRPr lang="en-US">
              <a:solidFill>
                <a:srgbClr val="FFFFFF"/>
              </a:solidFill>
            </a:endParaRPr>
          </a:p>
          <a:p>
            <a:pPr marL="457200" indent="-457200">
              <a:buClr>
                <a:srgbClr val="8AD0D6"/>
              </a:buClr>
              <a:buAutoNum type="arabicPeriod"/>
            </a:pPr>
            <a:endParaRPr lang="en-US">
              <a:solidFill>
                <a:srgbClr val="FFFFFF"/>
              </a:solidFill>
            </a:endParaRPr>
          </a:p>
          <a:p>
            <a:pPr>
              <a:buClr>
                <a:srgbClr val="8AD0D6"/>
              </a:buClr>
            </a:pP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" name="Diagram 5">
            <a:extLst>
              <a:ext uri="{FF2B5EF4-FFF2-40B4-BE49-F238E27FC236}">
                <a16:creationId xmlns:a16="http://schemas.microsoft.com/office/drawing/2014/main" id="{58B21423-7E9F-49A7-AAAB-167B8615E4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2584240"/>
              </p:ext>
            </p:extLst>
          </p:nvPr>
        </p:nvGraphicFramePr>
        <p:xfrm>
          <a:off x="6353708" y="536275"/>
          <a:ext cx="5742369" cy="5742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985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42B87-EE06-46B9-95C3-78CF8AF6B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Rationale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ECE94-5959-4814-9033-DE95FBEA3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Mobile learning will play an increasingly significant role in the development of teaching and learning methods for higher education.</a:t>
            </a:r>
          </a:p>
          <a:p>
            <a:pPr marL="0" indent="0">
              <a:buNone/>
            </a:pPr>
            <a:r>
              <a:rPr lang="en-US"/>
              <a:t>(Ahmad and love, 2013, p 82 –100)</a:t>
            </a:r>
          </a:p>
        </p:txBody>
      </p:sp>
    </p:spTree>
    <p:extLst>
      <p:ext uri="{BB962C8B-B14F-4D97-AF65-F5344CB8AC3E}">
        <p14:creationId xmlns:p14="http://schemas.microsoft.com/office/powerpoint/2010/main" val="119396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3B802-6C65-46C8-9048-FDC5358D3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Research Metod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E1741-55ED-43E8-BE86-03723C706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(we use MS Forms)</a:t>
            </a:r>
          </a:p>
          <a:p>
            <a:pPr>
              <a:buClr>
                <a:srgbClr val="8AD0D6"/>
              </a:buClr>
            </a:pPr>
            <a:r>
              <a:rPr lang="en-US"/>
              <a:t>How (Share online, or face to face</a:t>
            </a:r>
          </a:p>
          <a:p>
            <a:pPr>
              <a:buClr>
                <a:srgbClr val="8AD0D6"/>
              </a:buClr>
            </a:pPr>
            <a:r>
              <a:rPr lang="en-US"/>
              <a:t>Who staff and student at UWTSD Birmingham </a:t>
            </a:r>
          </a:p>
          <a:p>
            <a:pPr>
              <a:buClr>
                <a:srgbClr val="8AD0D6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713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B8638-3820-4391-BB7E-33A1F87E3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Ethical Consideration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57E8E-2653-4582-83F5-D87E6234C4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Explain Saunders (2019)  6 steps of Ethical considerations:</a:t>
            </a:r>
          </a:p>
          <a:p>
            <a:pPr marL="457200" indent="-457200">
              <a:buFont typeface="+mj-lt"/>
              <a:buAutoNum type="arabicPeriod"/>
            </a:pPr>
            <a:r>
              <a:rPr lang="en-US"/>
              <a:t>Integrity, fairness, and open mindedness.</a:t>
            </a:r>
          </a:p>
          <a:p>
            <a:pPr marL="457200" indent="-457200">
              <a:buFont typeface="+mj-lt"/>
              <a:buAutoNum type="arabicPeriod"/>
            </a:pPr>
            <a:r>
              <a:rPr lang="en-US"/>
              <a:t>Respect for others.</a:t>
            </a:r>
          </a:p>
          <a:p>
            <a:pPr marL="457200" indent="-457200">
              <a:buFont typeface="+mj-lt"/>
              <a:buAutoNum type="arabicPeriod"/>
            </a:pPr>
            <a:r>
              <a:rPr lang="en-US"/>
              <a:t>Privacy of those taking part.</a:t>
            </a:r>
          </a:p>
          <a:p>
            <a:pPr marL="457200" indent="-457200">
              <a:buFont typeface="+mj-lt"/>
              <a:buAutoNum type="arabicPeriod"/>
            </a:pPr>
            <a:r>
              <a:rPr lang="en-US"/>
              <a:t>Voluntary nature of participation and right to withdraw.</a:t>
            </a:r>
          </a:p>
          <a:p>
            <a:pPr marL="457200" indent="-457200">
              <a:buFont typeface="+mj-lt"/>
              <a:buAutoNum type="arabicPeriod"/>
            </a:pPr>
            <a:r>
              <a:rPr lang="en-US"/>
              <a:t>Avoidance of harm.</a:t>
            </a:r>
          </a:p>
          <a:p>
            <a:pPr marL="457200" indent="-457200">
              <a:buFont typeface="+mj-lt"/>
              <a:buAutoNum type="arabicPeriod"/>
            </a:pPr>
            <a:r>
              <a:rPr lang="en-US"/>
              <a:t>Informed consent of those taking part.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63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32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3" name="Picture 3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4" name="Oval 36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5" name="Picture 38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6" name="Picture 40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7" name="Rectangle 42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44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AB302-3C7F-4EDE-B48C-4E3EDC9E6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4901" y="1552846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Here is how we apply ethics </a:t>
            </a:r>
          </a:p>
        </p:txBody>
      </p:sp>
      <p:sp useBgFill="1">
        <p:nvSpPr>
          <p:cNvPr id="69" name="Rectangle 46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48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C467F15-3FE4-4BEF-902C-0FDD1D7C80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23" y="1676400"/>
            <a:ext cx="7682899" cy="432162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1749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D3198-B6F0-4349-BA83-4F6C2C45A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387404"/>
            <a:ext cx="9404723" cy="1400530"/>
          </a:xfrm>
        </p:spPr>
        <p:txBody>
          <a:bodyPr/>
          <a:lstStyle/>
          <a:p>
            <a:r>
              <a:rPr lang="en-US">
                <a:cs typeface="Calibri Light"/>
              </a:rPr>
              <a:t>Research timeline</a:t>
            </a:r>
            <a:endParaRPr lang="en-US" err="1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2AEAB8-D677-4408-8208-2E47C17DB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019910"/>
              </p:ext>
            </p:extLst>
          </p:nvPr>
        </p:nvGraphicFramePr>
        <p:xfrm>
          <a:off x="283029" y="1284514"/>
          <a:ext cx="11908971" cy="5464629"/>
        </p:xfrm>
        <a:graphic>
          <a:graphicData uri="http://schemas.openxmlformats.org/drawingml/2006/table">
            <a:tbl>
              <a:tblPr/>
              <a:tblGrid>
                <a:gridCol w="1042078">
                  <a:extLst>
                    <a:ext uri="{9D8B030D-6E8A-4147-A177-3AD203B41FA5}">
                      <a16:colId xmlns:a16="http://schemas.microsoft.com/office/drawing/2014/main" val="1558480849"/>
                    </a:ext>
                  </a:extLst>
                </a:gridCol>
                <a:gridCol w="1043239">
                  <a:extLst>
                    <a:ext uri="{9D8B030D-6E8A-4147-A177-3AD203B41FA5}">
                      <a16:colId xmlns:a16="http://schemas.microsoft.com/office/drawing/2014/main" val="3141644179"/>
                    </a:ext>
                  </a:extLst>
                </a:gridCol>
                <a:gridCol w="1110621">
                  <a:extLst>
                    <a:ext uri="{9D8B030D-6E8A-4147-A177-3AD203B41FA5}">
                      <a16:colId xmlns:a16="http://schemas.microsoft.com/office/drawing/2014/main" val="55477994"/>
                    </a:ext>
                  </a:extLst>
                </a:gridCol>
                <a:gridCol w="1399893">
                  <a:extLst>
                    <a:ext uri="{9D8B030D-6E8A-4147-A177-3AD203B41FA5}">
                      <a16:colId xmlns:a16="http://schemas.microsoft.com/office/drawing/2014/main" val="2181765331"/>
                    </a:ext>
                  </a:extLst>
                </a:gridCol>
                <a:gridCol w="1318571">
                  <a:extLst>
                    <a:ext uri="{9D8B030D-6E8A-4147-A177-3AD203B41FA5}">
                      <a16:colId xmlns:a16="http://schemas.microsoft.com/office/drawing/2014/main" val="3639463120"/>
                    </a:ext>
                  </a:extLst>
                </a:gridCol>
                <a:gridCol w="1663609">
                  <a:extLst>
                    <a:ext uri="{9D8B030D-6E8A-4147-A177-3AD203B41FA5}">
                      <a16:colId xmlns:a16="http://schemas.microsoft.com/office/drawing/2014/main" val="338401974"/>
                    </a:ext>
                  </a:extLst>
                </a:gridCol>
                <a:gridCol w="1925000">
                  <a:extLst>
                    <a:ext uri="{9D8B030D-6E8A-4147-A177-3AD203B41FA5}">
                      <a16:colId xmlns:a16="http://schemas.microsoft.com/office/drawing/2014/main" val="2146323043"/>
                    </a:ext>
                  </a:extLst>
                </a:gridCol>
                <a:gridCol w="1202398">
                  <a:extLst>
                    <a:ext uri="{9D8B030D-6E8A-4147-A177-3AD203B41FA5}">
                      <a16:colId xmlns:a16="http://schemas.microsoft.com/office/drawing/2014/main" val="4220587602"/>
                    </a:ext>
                  </a:extLst>
                </a:gridCol>
                <a:gridCol w="601781">
                  <a:extLst>
                    <a:ext uri="{9D8B030D-6E8A-4147-A177-3AD203B41FA5}">
                      <a16:colId xmlns:a16="http://schemas.microsoft.com/office/drawing/2014/main" val="243270962"/>
                    </a:ext>
                  </a:extLst>
                </a:gridCol>
                <a:gridCol w="601781">
                  <a:extLst>
                    <a:ext uri="{9D8B030D-6E8A-4147-A177-3AD203B41FA5}">
                      <a16:colId xmlns:a16="http://schemas.microsoft.com/office/drawing/2014/main" val="2106978916"/>
                    </a:ext>
                  </a:extLst>
                </a:gridCol>
              </a:tblGrid>
              <a:tr h="1793816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2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4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5 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6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7 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8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278259"/>
                  </a:ext>
                </a:extLst>
              </a:tr>
              <a:tr h="3670813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Module introduction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Digital and Research Skills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Create group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Meet group and complete draft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Submit proposal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 PowerPoint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Share questionnaire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Analyse data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Draft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submit report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4165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056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3F412-CB49-4EB5-8B76-B9DE02783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Hypothesis</a:t>
            </a:r>
            <a:br>
              <a:rPr lang="en-US"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4AB5D-CC2A-42E1-ABDF-DD192D328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We use a different technologies  at </a:t>
            </a:r>
            <a:r>
              <a:rPr lang="en-US" err="1"/>
              <a:t>uwtsd</a:t>
            </a:r>
            <a:r>
              <a:rPr lang="en-US"/>
              <a:t>.</a:t>
            </a:r>
          </a:p>
          <a:p>
            <a:r>
              <a:rPr lang="en-US"/>
              <a:t>We use </a:t>
            </a:r>
            <a:r>
              <a:rPr lang="en-US" err="1"/>
              <a:t>Ms</a:t>
            </a:r>
            <a:r>
              <a:rPr lang="en-US"/>
              <a:t> team to collaborate at </a:t>
            </a:r>
            <a:r>
              <a:rPr lang="en-US" err="1"/>
              <a:t>Uwtsd</a:t>
            </a:r>
            <a:r>
              <a:rPr lang="en-US"/>
              <a:t>. </a:t>
            </a:r>
          </a:p>
          <a:p>
            <a:r>
              <a:rPr lang="en-US"/>
              <a:t>We use Outlook to communicate with the teachers and university stuff if we need help. </a:t>
            </a:r>
          </a:p>
          <a:p>
            <a:r>
              <a:rPr lang="en-US"/>
              <a:t>We got benefited by using Hub online.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13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139E-A8DE-4485-B9EB-CBDB20C5D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31F60-5FCA-4702-8A1D-7845C1814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152983"/>
            <a:ext cx="8946541" cy="419548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 </a:t>
            </a:r>
          </a:p>
          <a:p>
            <a:r>
              <a:rPr lang="en-GB"/>
              <a:t>  </a:t>
            </a:r>
            <a:r>
              <a:rPr lang="en-GB" err="1"/>
              <a:t>Gealy</a:t>
            </a:r>
            <a:r>
              <a:rPr lang="en-GB"/>
              <a:t>, A.-M. et al. (2020) ‘A socio-constructivist approach to developing a professional learning intervention for early childhood education and care practitioners in Wales’, Professional development in education, pp. 1–17. doi:10.1080/19415257.2020.1742187.</a:t>
            </a:r>
          </a:p>
          <a:p>
            <a:endParaRPr lang="en-GB"/>
          </a:p>
          <a:p>
            <a:r>
              <a:rPr lang="en-GB"/>
              <a:t>  HERATH, S., HICKEY, P. and KOZLOVSKI, E. (2018) ‘THE POLICY PARADOX: BRIDGING THE GAP BETWEEN ETHNIC ENTREPRENEURSHIP AND IMMIGRANT INTEGRATION POLICIES’, Business &amp; management studies: an international journal, 6(3), p. 551–. doi:10.15295/bmij.v6i3.384.</a:t>
            </a:r>
          </a:p>
          <a:p>
            <a:endParaRPr lang="en-GB"/>
          </a:p>
          <a:p>
            <a:r>
              <a:rPr lang="en-GB"/>
              <a:t>  Tech City News: Tech in Wales: The January 2017 roundup (2017) Newstex Trade &amp; Industry Blogs. Chatham: Newstex.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r>
              <a:rPr lang="en-GB"/>
              <a:t>Saunders, M.N.K., Lewis, P. and Thornhill, A. (2019) Research methods for business students. 8th edition. Harlow: Pearson.</a:t>
            </a:r>
          </a:p>
          <a:p>
            <a:endParaRPr lang="en-GB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976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407C9-7307-412C-BB69-9DE47006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16D-BF7B-42C4-8C39-CC90B0E26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Do you have any questions for us?</a:t>
            </a:r>
          </a:p>
        </p:txBody>
      </p:sp>
    </p:spTree>
    <p:extLst>
      <p:ext uri="{BB962C8B-B14F-4D97-AF65-F5344CB8AC3E}">
        <p14:creationId xmlns:p14="http://schemas.microsoft.com/office/powerpoint/2010/main" val="2273953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5" ma:contentTypeDescription="Create a new document." ma:contentTypeScope="" ma:versionID="b121dbbd9c7f2aa02ab205cae0bf3058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a0e26c1c3be04d00c5c704dc20fc20c2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81C351-F10C-4D46-A521-BB40C36B2B75}">
  <ds:schemaRefs>
    <ds:schemaRef ds:uri="2185e222-3c8d-40d1-8655-532d5209bd26"/>
    <ds:schemaRef ds:uri="2fff46f4-612e-44ba-884a-bcd0b08f5dc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http://purl.org/dc/dcmitype/"/>
    <ds:schemaRef ds:uri="2fff46f4-612e-44ba-884a-bcd0b08f5dc6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2185e222-3c8d-40d1-8655-532d5209bd26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494</Words>
  <Application>Microsoft Office PowerPoint</Application>
  <PresentationFormat>Widescreen</PresentationFormat>
  <Paragraphs>80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Corbel</vt:lpstr>
      <vt:lpstr>Wingdings 3</vt:lpstr>
      <vt:lpstr>Ion</vt:lpstr>
      <vt:lpstr>How do we use technology to Collaborate.</vt:lpstr>
      <vt:lpstr>Topics to cover</vt:lpstr>
      <vt:lpstr>Introduction </vt:lpstr>
      <vt:lpstr>Rationale </vt:lpstr>
      <vt:lpstr>Research Metod </vt:lpstr>
      <vt:lpstr>Ethical Consideration </vt:lpstr>
      <vt:lpstr>Here is how we apply ethics </vt:lpstr>
      <vt:lpstr>Research timeline</vt:lpstr>
      <vt:lpstr>Hypothesis </vt:lpstr>
      <vt:lpstr>Reference 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Faisal Khalid (2123094)</cp:lastModifiedBy>
  <cp:revision>2</cp:revision>
  <dcterms:created xsi:type="dcterms:W3CDTF">2022-02-08T16:58:01Z</dcterms:created>
  <dcterms:modified xsi:type="dcterms:W3CDTF">2022-02-26T12:07:38Z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