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66" r:id="rId3"/>
    <p:sldId id="260" r:id="rId4"/>
    <p:sldId id="271" r:id="rId5"/>
    <p:sldId id="258" r:id="rId6"/>
    <p:sldId id="270" r:id="rId7"/>
    <p:sldId id="262" r:id="rId8"/>
    <p:sldId id="264" r:id="rId9"/>
    <p:sldId id="263" r:id="rId10"/>
    <p:sldId id="265" r:id="rId11"/>
    <p:sldId id="267" r:id="rId12"/>
    <p:sldId id="261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404"/>
    <p:restoredTop sz="94690"/>
  </p:normalViewPr>
  <p:slideViewPr>
    <p:cSldViewPr snapToGrid="0" snapToObjects="1">
      <p:cViewPr>
        <p:scale>
          <a:sx n="60" d="100"/>
          <a:sy n="60" d="100"/>
        </p:scale>
        <p:origin x="144" y="8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notesMaster" Target="notesMasters/notesMaster1.xml"/><Relationship Id="rId15" Type="http://schemas.openxmlformats.org/officeDocument/2006/relationships/presProps" Target="presProps.xml"/><Relationship Id="rId16" Type="http://schemas.openxmlformats.org/officeDocument/2006/relationships/viewProps" Target="viewProps.xml"/><Relationship Id="rId17" Type="http://schemas.openxmlformats.org/officeDocument/2006/relationships/theme" Target="theme/theme1.xml"/><Relationship Id="rId18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E97C70-4149-8147-B79D-62F2B9D206E6}" type="datetimeFigureOut">
              <a:rPr lang="en-US" smtClean="0"/>
              <a:t>3/24/18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227ECF-1E66-214A-B953-FC7C768D9F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21430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BE3C1-DBE1-495D-B57B-2849774B866A}" type="datetimeFigureOut">
              <a:rPr lang="en-US" dirty="0"/>
              <a:t>3/22/18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E42F4-6EEF-4EF7-8ED4-2208F0F89A08}" type="datetimeFigureOut">
              <a:rPr lang="en-US" dirty="0"/>
              <a:t>3/22/18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78ACC-22D6-47C1-A373-4FD133E34F3C}" type="datetimeFigureOut">
              <a:rPr lang="en-US" dirty="0"/>
              <a:t>3/22/18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A6C69-6797-4E8A-BF37-F2C3751466E9}" type="datetimeFigureOut">
              <a:rPr lang="en-US" dirty="0"/>
              <a:t>3/22/18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014A1-A632-4878-A0D3-F52BA7563730}" type="datetimeFigureOut">
              <a:rPr lang="en-US" dirty="0"/>
              <a:t>3/22/18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9F462-093F-4566-844B-4C71F2739DA5}" type="datetimeFigureOut">
              <a:rPr lang="en-US" dirty="0"/>
              <a:t>3/22/18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4A7AC-904D-4781-85BA-7D10C17ED021}" type="datetimeFigureOut">
              <a:rPr lang="en-US" dirty="0"/>
              <a:t>3/22/18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1444B-B92B-4E27-8C94-BB93EAF5CB18}" type="datetimeFigureOut">
              <a:rPr lang="en-US" dirty="0"/>
              <a:t>3/22/18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EFA5E-FA76-400D-B3DC-F0BA90E6D107}" type="datetimeFigureOut">
              <a:rPr lang="en-US" dirty="0"/>
              <a:t>3/22/18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C117F-5CCF-4837-BE5F-2B92066CAFAF}" type="datetimeFigureOut">
              <a:rPr lang="en-US" dirty="0"/>
              <a:t>3/22/18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B90BD-B6CE-46B7-997F-7313B992CCDC}" type="datetimeFigureOut">
              <a:rPr lang="en-US" dirty="0"/>
              <a:t>3/22/18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9D11F-B188-461D-B23F-39381795C052}" type="datetimeFigureOut">
              <a:rPr lang="en-US" dirty="0"/>
              <a:t>3/22/18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6D8D9-55A2-4063-B0F3-121F44549695}" type="datetimeFigureOut">
              <a:rPr lang="en-US" dirty="0"/>
              <a:t>3/22/18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4536-994D-4021-A283-9F449C0DB509}" type="datetimeFigureOut">
              <a:rPr lang="en-US" dirty="0"/>
              <a:t>3/22/18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BBB78-C96F-47B7-AB17-D852CA960AC9}" type="datetimeFigureOut">
              <a:rPr lang="en-US" dirty="0"/>
              <a:t>3/22/18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3F48C-C7C6-4055-9F49-3777875E72AE}" type="datetimeFigureOut">
              <a:rPr lang="en-US" dirty="0"/>
              <a:t>3/22/18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6178E61D-D431-422C-9764-11DAFE33AB63}" type="datetimeFigureOut">
              <a:rPr lang="en-US" dirty="0"/>
              <a:t>3/22/18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9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6E9DEC-419B-4CC5-A080-3B06BD5A8291}" type="datetimeFigureOut">
              <a:rPr lang="en-US" dirty="0"/>
              <a:t>3/22/18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egislation.gov.uk/ukpga/1996/52/contents" TargetMode="External"/><Relationship Id="rId4" Type="http://schemas.openxmlformats.org/officeDocument/2006/relationships/hyperlink" Target="http://www.legislation.gov.uk/ukpga/2002/7/contents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legislation.gov.uk/ukpga/1977/48/contents/enacted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gov.wales/docs/statistics/2017/170727-homelessness-2016-17-en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5202" y="264829"/>
            <a:ext cx="8144134" cy="1373070"/>
          </a:xfrm>
        </p:spPr>
        <p:txBody>
          <a:bodyPr/>
          <a:lstStyle/>
          <a:p>
            <a:r>
              <a:rPr lang="en-US" dirty="0" smtClean="0"/>
              <a:t>Hard to Reach Groups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By Sophie </a:t>
            </a:r>
            <a:r>
              <a:rPr lang="en-US" dirty="0" err="1" smtClean="0"/>
              <a:t>Nottage</a:t>
            </a:r>
            <a:r>
              <a:rPr lang="en-US" dirty="0" smtClean="0"/>
              <a:t> </a:t>
            </a:r>
          </a:p>
          <a:p>
            <a:r>
              <a:rPr lang="en-US" dirty="0" smtClean="0"/>
              <a:t>1703758</a:t>
            </a:r>
            <a:endParaRPr lang="en-US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832722" y="2886109"/>
            <a:ext cx="8144134" cy="137307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smtClean="0"/>
              <a:t>Homeless people</a:t>
            </a:r>
          </a:p>
        </p:txBody>
      </p:sp>
    </p:spTree>
    <p:extLst>
      <p:ext uri="{BB962C8B-B14F-4D97-AF65-F5344CB8AC3E}">
        <p14:creationId xmlns:p14="http://schemas.microsoft.com/office/powerpoint/2010/main" val="2132708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Key terms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Homeless</a:t>
            </a:r>
          </a:p>
          <a:p>
            <a:r>
              <a:rPr lang="en-US" dirty="0" smtClean="0"/>
              <a:t>Wet houses</a:t>
            </a:r>
          </a:p>
          <a:p>
            <a:r>
              <a:rPr lang="en-US" dirty="0" smtClean="0"/>
              <a:t>Dry houses</a:t>
            </a:r>
          </a:p>
          <a:p>
            <a:r>
              <a:rPr lang="en-US" dirty="0" smtClean="0"/>
              <a:t>Sofa Surfing</a:t>
            </a:r>
          </a:p>
          <a:p>
            <a:r>
              <a:rPr lang="en-US" dirty="0" smtClean="0"/>
              <a:t>Rough sleeping</a:t>
            </a:r>
          </a:p>
          <a:p>
            <a:r>
              <a:rPr lang="en-US" dirty="0" smtClean="0"/>
              <a:t>Street drinkers</a:t>
            </a:r>
            <a:endParaRPr lang="en-US" dirty="0"/>
          </a:p>
          <a:p>
            <a:endParaRPr lang="en-US" dirty="0" smtClean="0"/>
          </a:p>
          <a:p>
            <a:pPr algn="r"/>
            <a:r>
              <a:rPr lang="en-US" dirty="0" smtClean="0"/>
              <a:t>Rob </a:t>
            </a:r>
            <a:r>
              <a:rPr lang="en-US" dirty="0" err="1" smtClean="0"/>
              <a:t>Heirene</a:t>
            </a:r>
            <a:r>
              <a:rPr lang="en-US" dirty="0" smtClean="0"/>
              <a:t> (2014)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3683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Projects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0321" y="2158743"/>
            <a:ext cx="9613861" cy="3599316"/>
          </a:xfrm>
        </p:spPr>
        <p:txBody>
          <a:bodyPr>
            <a:normAutofit fontScale="25000" lnSpcReduction="20000"/>
          </a:bodyPr>
          <a:lstStyle/>
          <a:p>
            <a:r>
              <a:rPr lang="en-US" sz="4400" dirty="0" smtClean="0"/>
              <a:t> - </a:t>
            </a:r>
            <a:r>
              <a:rPr lang="en-US" sz="4400" dirty="0"/>
              <a:t>The </a:t>
            </a:r>
            <a:r>
              <a:rPr lang="en-US" sz="4400" dirty="0" err="1"/>
              <a:t>Wallich</a:t>
            </a:r>
            <a:r>
              <a:rPr lang="en-US" sz="4400" dirty="0"/>
              <a:t> Newport Rough Sleepers Intervention Team </a:t>
            </a:r>
            <a:endParaRPr lang="en-US" sz="4400" dirty="0"/>
          </a:p>
          <a:p>
            <a:r>
              <a:rPr lang="en-US" sz="4400" dirty="0"/>
              <a:t>- Gwent Supporting People Team </a:t>
            </a:r>
            <a:endParaRPr lang="en-US" sz="4400" dirty="0"/>
          </a:p>
          <a:p>
            <a:r>
              <a:rPr lang="en-US" sz="4400" dirty="0"/>
              <a:t>- </a:t>
            </a:r>
            <a:r>
              <a:rPr lang="en-US" sz="4400" dirty="0" err="1"/>
              <a:t>Aneurin</a:t>
            </a:r>
            <a:r>
              <a:rPr lang="en-US" sz="4400" dirty="0"/>
              <a:t> Bevan University Health Board, Gwent Public Health Team </a:t>
            </a:r>
            <a:endParaRPr lang="en-US" sz="4400" dirty="0"/>
          </a:p>
          <a:p>
            <a:r>
              <a:rPr lang="en-US" sz="4400" dirty="0"/>
              <a:t>- Newport Police Service </a:t>
            </a:r>
            <a:endParaRPr lang="en-US" sz="4400" dirty="0"/>
          </a:p>
          <a:p>
            <a:r>
              <a:rPr lang="en-US" sz="4400" dirty="0"/>
              <a:t>- Newport Ambulance Service </a:t>
            </a:r>
            <a:endParaRPr lang="en-US" sz="4400" dirty="0"/>
          </a:p>
          <a:p>
            <a:r>
              <a:rPr lang="en-US" sz="4400" dirty="0"/>
              <a:t>- Albert Street Hostel </a:t>
            </a:r>
            <a:endParaRPr lang="en-US" sz="4400" dirty="0"/>
          </a:p>
          <a:p>
            <a:r>
              <a:rPr lang="en-US" sz="4400" dirty="0"/>
              <a:t>- Clarence Place Hostel </a:t>
            </a:r>
            <a:endParaRPr lang="en-US" sz="4400" dirty="0"/>
          </a:p>
          <a:p>
            <a:r>
              <a:rPr lang="en-US" sz="4400" dirty="0"/>
              <a:t>- Kaleidoscope </a:t>
            </a:r>
            <a:endParaRPr lang="en-US" sz="4400" dirty="0"/>
          </a:p>
          <a:p>
            <a:r>
              <a:rPr lang="en-US" sz="4400" dirty="0"/>
              <a:t>- The Salvation Army </a:t>
            </a:r>
            <a:endParaRPr lang="en-US" sz="4400" dirty="0"/>
          </a:p>
          <a:p>
            <a:r>
              <a:rPr lang="en-US" sz="4400" dirty="0"/>
              <a:t>- The Big Issue </a:t>
            </a:r>
            <a:endParaRPr lang="en-US" sz="4400" dirty="0"/>
          </a:p>
          <a:p>
            <a:r>
              <a:rPr lang="en-US" sz="4400" dirty="0"/>
              <a:t>- Eden Gate </a:t>
            </a:r>
            <a:endParaRPr lang="en-US" sz="4400" dirty="0"/>
          </a:p>
          <a:p>
            <a:r>
              <a:rPr lang="en-US" sz="4400" dirty="0"/>
              <a:t>- Gateway </a:t>
            </a:r>
            <a:endParaRPr lang="en-US" sz="4400" dirty="0"/>
          </a:p>
          <a:p>
            <a:r>
              <a:rPr lang="en-US" sz="4400" dirty="0"/>
              <a:t>- The </a:t>
            </a:r>
            <a:r>
              <a:rPr lang="en-US" sz="4400" dirty="0" err="1"/>
              <a:t>Wallich</a:t>
            </a:r>
            <a:r>
              <a:rPr lang="en-US" sz="4400" dirty="0"/>
              <a:t> Community House Team </a:t>
            </a:r>
            <a:endParaRPr lang="en-US" sz="4400" dirty="0"/>
          </a:p>
          <a:p>
            <a:r>
              <a:rPr lang="en-US" sz="4400" dirty="0"/>
              <a:t>- The Royal Gwent A&amp;E Department </a:t>
            </a:r>
            <a:endParaRPr lang="en-US" sz="4400" dirty="0"/>
          </a:p>
          <a:p>
            <a:r>
              <a:rPr lang="en-US" sz="4400" dirty="0"/>
              <a:t>- The Olive Branch </a:t>
            </a:r>
            <a:endParaRPr lang="en-US" sz="4400" dirty="0"/>
          </a:p>
          <a:p>
            <a:r>
              <a:rPr lang="en-US" sz="4400" dirty="0"/>
              <a:t>- Cardiff Crown Prosecution Service </a:t>
            </a:r>
            <a:endParaRPr lang="en-US" sz="4400" dirty="0"/>
          </a:p>
          <a:p>
            <a:pPr marL="0" indent="0" algn="r">
              <a:buNone/>
            </a:pPr>
            <a:r>
              <a:rPr lang="en-US" sz="4400" dirty="0" smtClean="0"/>
              <a:t>The </a:t>
            </a:r>
            <a:r>
              <a:rPr lang="en-US" sz="4400" dirty="0" err="1" smtClean="0"/>
              <a:t>Wallich</a:t>
            </a:r>
            <a:r>
              <a:rPr lang="en-US" sz="4400" dirty="0" smtClean="0"/>
              <a:t> (2016)</a:t>
            </a:r>
            <a:endParaRPr lang="en-US" sz="4400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8612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“In the UK, approximately 380,000 individuals are reported to be homeless at any given time” (Crisis, 2003). </a:t>
            </a:r>
            <a:br>
              <a:rPr lang="en-GB" dirty="0"/>
            </a:b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1452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Wallich</a:t>
            </a:r>
            <a:r>
              <a:rPr lang="en-US" dirty="0" smtClean="0"/>
              <a:t> group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Wet house</a:t>
            </a:r>
          </a:p>
          <a:p>
            <a:r>
              <a:rPr lang="en-US" dirty="0" smtClean="0"/>
              <a:t>Started in 1978</a:t>
            </a:r>
          </a:p>
          <a:p>
            <a:r>
              <a:rPr lang="en-US" dirty="0" smtClean="0"/>
              <a:t>Supports over 5,000 annually </a:t>
            </a:r>
          </a:p>
          <a:p>
            <a:r>
              <a:rPr lang="en-US" dirty="0" smtClean="0"/>
              <a:t>Aim for long-term help</a:t>
            </a:r>
          </a:p>
          <a:p>
            <a:endParaRPr lang="en-US" dirty="0"/>
          </a:p>
          <a:p>
            <a:endParaRPr lang="en-US" dirty="0" smtClean="0"/>
          </a:p>
          <a:p>
            <a:pPr marL="0" indent="0" algn="r">
              <a:buNone/>
            </a:pPr>
            <a:r>
              <a:rPr lang="en-US" dirty="0" smtClean="0"/>
              <a:t>The </a:t>
            </a:r>
            <a:r>
              <a:rPr lang="en-US" dirty="0" err="1" smtClean="0"/>
              <a:t>Wallich</a:t>
            </a:r>
            <a:r>
              <a:rPr lang="en-US" dirty="0"/>
              <a:t> </a:t>
            </a:r>
            <a:r>
              <a:rPr lang="en-US" dirty="0" smtClean="0"/>
              <a:t>(2016)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7152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61" t="18868" r="15309" b="9735"/>
          <a:stretch/>
        </p:blipFill>
        <p:spPr>
          <a:xfrm>
            <a:off x="2757461" y="233743"/>
            <a:ext cx="5532148" cy="6386513"/>
          </a:xfrm>
        </p:spPr>
      </p:pic>
    </p:spTree>
    <p:extLst>
      <p:ext uri="{BB962C8B-B14F-4D97-AF65-F5344CB8AC3E}">
        <p14:creationId xmlns:p14="http://schemas.microsoft.com/office/powerpoint/2010/main" val="455068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Reasons why people may be homeless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Addiction </a:t>
            </a:r>
          </a:p>
          <a:p>
            <a:r>
              <a:rPr lang="en-US" dirty="0" smtClean="0"/>
              <a:t>Unemployed</a:t>
            </a:r>
          </a:p>
          <a:p>
            <a:r>
              <a:rPr lang="en-US" dirty="0" smtClean="0"/>
              <a:t>People may turn to prostitution to earn money</a:t>
            </a:r>
          </a:p>
          <a:p>
            <a:r>
              <a:rPr lang="en-US" dirty="0" smtClean="0"/>
              <a:t>May turn crime related </a:t>
            </a:r>
          </a:p>
          <a:p>
            <a:r>
              <a:rPr lang="en-US" dirty="0" smtClean="0"/>
              <a:t>May choose to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60937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Laws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sz="3500" u="sng" dirty="0">
                <a:hlinkClick r:id="rId2"/>
              </a:rPr>
              <a:t>Housing (Homeless Persons) Act </a:t>
            </a:r>
            <a:r>
              <a:rPr lang="en-US" sz="3500" u="sng" dirty="0" smtClean="0">
                <a:hlinkClick r:id="rId2"/>
              </a:rPr>
              <a:t>1977</a:t>
            </a:r>
            <a:endParaRPr lang="en-US" sz="3500" dirty="0" smtClean="0"/>
          </a:p>
          <a:p>
            <a:r>
              <a:rPr lang="en-US" sz="3500" u="sng" dirty="0" smtClean="0">
                <a:hlinkClick r:id="rId3"/>
              </a:rPr>
              <a:t>Housing </a:t>
            </a:r>
            <a:r>
              <a:rPr lang="en-US" sz="3500" u="sng" dirty="0">
                <a:hlinkClick r:id="rId3"/>
              </a:rPr>
              <a:t>Act </a:t>
            </a:r>
            <a:r>
              <a:rPr lang="en-US" sz="3500" u="sng" dirty="0" smtClean="0">
                <a:hlinkClick r:id="rId3"/>
              </a:rPr>
              <a:t>1996</a:t>
            </a:r>
            <a:endParaRPr lang="en-US" sz="3500" dirty="0"/>
          </a:p>
          <a:p>
            <a:r>
              <a:rPr lang="en-US" sz="3500" u="sng" dirty="0" smtClean="0">
                <a:hlinkClick r:id="rId4"/>
              </a:rPr>
              <a:t>Homelessness </a:t>
            </a:r>
            <a:r>
              <a:rPr lang="en-US" sz="3500" u="sng" dirty="0">
                <a:hlinkClick r:id="rId4"/>
              </a:rPr>
              <a:t>Act </a:t>
            </a:r>
            <a:r>
              <a:rPr lang="en-US" sz="3500" u="sng" dirty="0" smtClean="0">
                <a:hlinkClick r:id="rId4"/>
              </a:rPr>
              <a:t>2002</a:t>
            </a:r>
            <a:endParaRPr lang="en-US" sz="3500" u="sng" dirty="0" smtClean="0"/>
          </a:p>
          <a:p>
            <a:endParaRPr lang="en-US" u="sng" dirty="0"/>
          </a:p>
          <a:p>
            <a:endParaRPr lang="en-US" u="sng" dirty="0" smtClean="0"/>
          </a:p>
          <a:p>
            <a:endParaRPr lang="en-US" u="sng" dirty="0"/>
          </a:p>
          <a:p>
            <a:endParaRPr lang="en-US" u="sng" dirty="0" smtClean="0"/>
          </a:p>
          <a:p>
            <a:pPr marL="0" indent="0" algn="r">
              <a:buNone/>
            </a:pPr>
            <a:r>
              <a:rPr lang="en-US" dirty="0" smtClean="0"/>
              <a:t>GOV (2018)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50127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risks of being a homeless person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 smtClean="0"/>
              <a:t>Particularly a ‘rough sleeper’</a:t>
            </a:r>
          </a:p>
          <a:p>
            <a:r>
              <a:rPr lang="en-US" sz="2800" dirty="0" smtClean="0"/>
              <a:t>48% had been threatened with violence</a:t>
            </a:r>
          </a:p>
          <a:p>
            <a:r>
              <a:rPr lang="en-US" sz="2800" dirty="0" smtClean="0"/>
              <a:t>59% had been verbally abused</a:t>
            </a:r>
          </a:p>
          <a:p>
            <a:r>
              <a:rPr lang="en-US" sz="2800" dirty="0" smtClean="0"/>
              <a:t>One in three had been physically abused</a:t>
            </a:r>
          </a:p>
          <a:p>
            <a:endParaRPr lang="en-US" dirty="0"/>
          </a:p>
          <a:p>
            <a:endParaRPr lang="en-US" dirty="0" smtClean="0"/>
          </a:p>
          <a:p>
            <a:pPr marL="0" indent="0" algn="r">
              <a:buNone/>
            </a:pPr>
            <a:r>
              <a:rPr lang="en-US" dirty="0" smtClean="0"/>
              <a:t>The guardian (2016)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0928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How is this group at risk of exclusion?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 smtClean="0"/>
              <a:t>Stereotyped </a:t>
            </a:r>
          </a:p>
          <a:p>
            <a:r>
              <a:rPr lang="en-US" sz="3200" dirty="0" smtClean="0"/>
              <a:t>Make cities look untidy</a:t>
            </a:r>
          </a:p>
          <a:p>
            <a:r>
              <a:rPr lang="en-US" sz="3200" dirty="0" smtClean="0"/>
              <a:t>Don’t contribute to the country</a:t>
            </a:r>
          </a:p>
        </p:txBody>
      </p:sp>
    </p:spTree>
    <p:extLst>
      <p:ext uri="{BB962C8B-B14F-4D97-AF65-F5344CB8AC3E}">
        <p14:creationId xmlns:p14="http://schemas.microsoft.com/office/powerpoint/2010/main" val="13547497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Understand the barriers to equality and inclusion for these groups in society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3200" dirty="0" smtClean="0"/>
              <a:t>Won’t be given equality until proven that they want to join society</a:t>
            </a:r>
          </a:p>
          <a:p>
            <a:r>
              <a:rPr lang="en-US" sz="3200" dirty="0" smtClean="0"/>
              <a:t>Lack of confidence</a:t>
            </a:r>
          </a:p>
          <a:p>
            <a:r>
              <a:rPr lang="en-US" sz="3200" dirty="0" smtClean="0"/>
              <a:t>People who aren’t willing to go into house supported accommodation 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78940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/>
              <a:t>Rob </a:t>
            </a:r>
            <a:r>
              <a:rPr lang="en-US" dirty="0" err="1"/>
              <a:t>Heirene</a:t>
            </a:r>
            <a:r>
              <a:rPr lang="en-US" dirty="0"/>
              <a:t>. (2014). </a:t>
            </a:r>
            <a:r>
              <a:rPr lang="en-US" i="1" dirty="0"/>
              <a:t>Exploring the Accommodation Needs of Street Drinkers.</a:t>
            </a:r>
            <a:r>
              <a:rPr lang="en-US" dirty="0"/>
              <a:t> Available: https://</a:t>
            </a:r>
            <a:r>
              <a:rPr lang="en-US" dirty="0" err="1"/>
              <a:t>thewallich.com</a:t>
            </a:r>
            <a:r>
              <a:rPr lang="en-US" dirty="0"/>
              <a:t>/</a:t>
            </a:r>
            <a:r>
              <a:rPr lang="en-US" dirty="0" err="1"/>
              <a:t>wp</a:t>
            </a:r>
            <a:r>
              <a:rPr lang="en-US" dirty="0"/>
              <a:t>-content/uploads/2016/02/Newport-Street-</a:t>
            </a:r>
            <a:r>
              <a:rPr lang="en-US" dirty="0" err="1"/>
              <a:t>Drinkers.pdf</a:t>
            </a:r>
            <a:r>
              <a:rPr lang="en-US" dirty="0"/>
              <a:t>. Last accessed 23 march 2018.</a:t>
            </a:r>
          </a:p>
          <a:p>
            <a:r>
              <a:rPr lang="en-US" dirty="0" err="1" smtClean="0"/>
              <a:t>Gov.UK</a:t>
            </a:r>
            <a:r>
              <a:rPr lang="en-US" dirty="0" smtClean="0"/>
              <a:t> (2017) </a:t>
            </a:r>
            <a:r>
              <a:rPr lang="en-US" i="1" dirty="0" smtClean="0"/>
              <a:t>Homelessness in Wales, 2016-17. </a:t>
            </a:r>
            <a:r>
              <a:rPr lang="en-US" dirty="0"/>
              <a:t>Available at: </a:t>
            </a:r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gov.wales/docs/statistics/2017/170727-homelessness-2016-17-en.pdf</a:t>
            </a:r>
            <a:r>
              <a:rPr lang="en-US" dirty="0" smtClean="0"/>
              <a:t> </a:t>
            </a:r>
            <a:r>
              <a:rPr lang="en-US" smtClean="0"/>
              <a:t>(Accessed: 24 march 2018)</a:t>
            </a:r>
            <a:endParaRPr lang="en-US" dirty="0" smtClean="0"/>
          </a:p>
          <a:p>
            <a:r>
              <a:rPr lang="en-US" dirty="0"/>
              <a:t>The </a:t>
            </a:r>
            <a:r>
              <a:rPr lang="en-US" dirty="0" err="1"/>
              <a:t>Wallich</a:t>
            </a:r>
            <a:r>
              <a:rPr lang="en-US" dirty="0"/>
              <a:t>. (2016). </a:t>
            </a:r>
            <a:r>
              <a:rPr lang="en-US" i="1" dirty="0"/>
              <a:t>The </a:t>
            </a:r>
            <a:r>
              <a:rPr lang="en-US" i="1" dirty="0" err="1"/>
              <a:t>Wallich</a:t>
            </a:r>
            <a:r>
              <a:rPr lang="en-US" i="1" dirty="0"/>
              <a:t>.</a:t>
            </a:r>
            <a:r>
              <a:rPr lang="en-US" dirty="0"/>
              <a:t> Available: https://</a:t>
            </a:r>
            <a:r>
              <a:rPr lang="en-US" dirty="0" err="1"/>
              <a:t>thewallich.com</a:t>
            </a:r>
            <a:r>
              <a:rPr lang="en-US" dirty="0"/>
              <a:t>/landing-page/. Last accessed 23 march 2018</a:t>
            </a:r>
            <a:endParaRPr lang="en-US" dirty="0" smtClean="0"/>
          </a:p>
          <a:p>
            <a:r>
              <a:rPr lang="en-US" dirty="0"/>
              <a:t>Dawn Foster. (2016). </a:t>
            </a:r>
            <a:r>
              <a:rPr lang="en-US" i="1" dirty="0"/>
              <a:t>Crisis report reveals shocking dangers of being homeless.</a:t>
            </a:r>
            <a:r>
              <a:rPr lang="en-US" dirty="0"/>
              <a:t> Available: https://</a:t>
            </a:r>
            <a:r>
              <a:rPr lang="en-US" dirty="0" err="1"/>
              <a:t>www.theguardian.com</a:t>
            </a:r>
            <a:r>
              <a:rPr lang="en-US" dirty="0"/>
              <a:t>/housing-network/2016/</a:t>
            </a:r>
            <a:r>
              <a:rPr lang="en-US" dirty="0" err="1"/>
              <a:t>dec</a:t>
            </a:r>
            <a:r>
              <a:rPr lang="en-US" dirty="0"/>
              <a:t>/23/homeless-crisis-report-attack-violence-sleeping-rough. Last accessed 24 march 2018. </a:t>
            </a:r>
            <a:endParaRPr lang="en-US" dirty="0" smtClean="0"/>
          </a:p>
          <a:p>
            <a:r>
              <a:rPr lang="en-US" dirty="0"/>
              <a:t>Ministry of Housing, Communities &amp; Local Government. (2013). </a:t>
            </a:r>
            <a:r>
              <a:rPr lang="en-US" i="1" dirty="0"/>
              <a:t>Homelessness data: notes and definitions.</a:t>
            </a:r>
            <a:r>
              <a:rPr lang="en-US" dirty="0"/>
              <a:t> Available: https://</a:t>
            </a:r>
            <a:r>
              <a:rPr lang="en-US" dirty="0" err="1"/>
              <a:t>www.gov.uk</a:t>
            </a:r>
            <a:r>
              <a:rPr lang="en-US" dirty="0"/>
              <a:t>/guidance/homelessness-data-notes-and-definitions. Last accessed 24 march 2018.</a:t>
            </a:r>
          </a:p>
          <a:p>
            <a:r>
              <a:rPr lang="en-US" dirty="0"/>
              <a:t/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0738400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Berlin</Template>
  <TotalTime>4534</TotalTime>
  <Words>296</Words>
  <Application>Microsoft Macintosh PowerPoint</Application>
  <PresentationFormat>Widescreen</PresentationFormat>
  <Paragraphs>79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Calibri</vt:lpstr>
      <vt:lpstr>Trebuchet MS</vt:lpstr>
      <vt:lpstr>Arial</vt:lpstr>
      <vt:lpstr>Berlin</vt:lpstr>
      <vt:lpstr>Hard to Reach Groups</vt:lpstr>
      <vt:lpstr>Key terms</vt:lpstr>
      <vt:lpstr>Projects</vt:lpstr>
      <vt:lpstr>“In the UK, approximately 380,000 individuals are reported to be homeless at any given time” (Crisis, 2003).  </vt:lpstr>
      <vt:lpstr>Wallich group</vt:lpstr>
      <vt:lpstr>PowerPoint Presentation</vt:lpstr>
      <vt:lpstr>Reasons why people may be homeless</vt:lpstr>
      <vt:lpstr>Laws</vt:lpstr>
      <vt:lpstr>The risks of being a homeless person</vt:lpstr>
      <vt:lpstr>How is this group at risk of exclusion? </vt:lpstr>
      <vt:lpstr>Understand the barriers to equality and inclusion for these groups in society </vt:lpstr>
      <vt:lpstr>References</vt:lpstr>
    </vt:vector>
  </TitlesOfParts>
  <Company/>
  <LinksUpToDate>false</LinksUpToDate>
  <SharedDoc>false</SharedDoc>
  <HyperlinksChanged>false</HyperlinksChanged>
  <AppVersion>15.0031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Hard to Reach Groups</dc:title>
  <dc:creator>Sophie Nottage</dc:creator>
  <cp:lastModifiedBy>Sophie Nottage</cp:lastModifiedBy>
  <cp:revision>19</cp:revision>
  <dcterms:created xsi:type="dcterms:W3CDTF">2018-03-22T16:29:27Z</dcterms:created>
  <dcterms:modified xsi:type="dcterms:W3CDTF">2018-03-25T20:03:59Z</dcterms:modified>
</cp:coreProperties>
</file>