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han Evans-tomkins (1810948)" initials="NE(" lastIdx="1" clrIdx="0">
    <p:extLst>
      <p:ext uri="{19B8F6BF-5375-455C-9EA6-DF929625EA0E}">
        <p15:presenceInfo xmlns:p15="http://schemas.microsoft.com/office/powerpoint/2012/main" userId="Nathan Evans-tomkins (181094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058" autoAdjust="0"/>
  </p:normalViewPr>
  <p:slideViewPr>
    <p:cSldViewPr snapToGrid="0">
      <p:cViewPr varScale="1">
        <p:scale>
          <a:sx n="49" d="100"/>
          <a:sy n="49" d="100"/>
        </p:scale>
        <p:origin x="80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2-20T15:10:25.678"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A1082D-B458-42F5-A146-FA5DEF9DC3C0}"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19E0FC-FE5A-47BC-A5BC-968DAB5C71D1}" type="slidenum">
              <a:rPr lang="en-GB" smtClean="0"/>
              <a:t>‹#›</a:t>
            </a:fld>
            <a:endParaRPr lang="en-GB"/>
          </a:p>
        </p:txBody>
      </p:sp>
    </p:spTree>
    <p:extLst>
      <p:ext uri="{BB962C8B-B14F-4D97-AF65-F5344CB8AC3E}">
        <p14:creationId xmlns:p14="http://schemas.microsoft.com/office/powerpoint/2010/main" val="2614125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https://www.nestle.co.uk/media/pressreleases/nestle-limited-editions-gingerbread – nestle website - nestle logo </a:t>
            </a:r>
          </a:p>
        </p:txBody>
      </p:sp>
      <p:sp>
        <p:nvSpPr>
          <p:cNvPr id="4" name="Slide Number Placeholder 3"/>
          <p:cNvSpPr>
            <a:spLocks noGrp="1"/>
          </p:cNvSpPr>
          <p:nvPr>
            <p:ph type="sldNum" sz="quarter" idx="5"/>
          </p:nvPr>
        </p:nvSpPr>
        <p:spPr/>
        <p:txBody>
          <a:bodyPr/>
          <a:lstStyle/>
          <a:p>
            <a:fld id="{9019E0FC-FE5A-47BC-A5BC-968DAB5C71D1}" type="slidenum">
              <a:rPr lang="en-GB" smtClean="0"/>
              <a:t>1</a:t>
            </a:fld>
            <a:endParaRPr lang="en-GB"/>
          </a:p>
        </p:txBody>
      </p:sp>
    </p:spTree>
    <p:extLst>
      <p:ext uri="{BB962C8B-B14F-4D97-AF65-F5344CB8AC3E}">
        <p14:creationId xmlns:p14="http://schemas.microsoft.com/office/powerpoint/2010/main" val="1093568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PESTEL? Pestle is a way to do an analysis on a business in quite a few areas, political , environmental – this is how environmentally friendly they are and what they do to help the environment. Social – this is what Nestle do for the public and what they public view them as, how easily it is to know when something is done by this business.</a:t>
            </a:r>
          </a:p>
          <a:p>
            <a:r>
              <a:rPr lang="en-GB" dirty="0"/>
              <a:t>Technological, economic and finally Nestle Legal factors.</a:t>
            </a:r>
          </a:p>
          <a:p>
            <a:r>
              <a:rPr lang="en-GB" dirty="0"/>
              <a:t>https://www.latestquality.com/wp-content/uploads/2017/10/advantages-and-disadvantages-of-pestle-analysis.jpg image - google images – pestle analysis image. </a:t>
            </a:r>
          </a:p>
        </p:txBody>
      </p:sp>
      <p:sp>
        <p:nvSpPr>
          <p:cNvPr id="4" name="Slide Number Placeholder 3"/>
          <p:cNvSpPr>
            <a:spLocks noGrp="1"/>
          </p:cNvSpPr>
          <p:nvPr>
            <p:ph type="sldNum" sz="quarter" idx="5"/>
          </p:nvPr>
        </p:nvSpPr>
        <p:spPr/>
        <p:txBody>
          <a:bodyPr/>
          <a:lstStyle/>
          <a:p>
            <a:fld id="{9019E0FC-FE5A-47BC-A5BC-968DAB5C71D1}" type="slidenum">
              <a:rPr lang="en-GB" smtClean="0"/>
              <a:t>2</a:t>
            </a:fld>
            <a:endParaRPr lang="en-GB"/>
          </a:p>
        </p:txBody>
      </p:sp>
    </p:spTree>
    <p:extLst>
      <p:ext uri="{BB962C8B-B14F-4D97-AF65-F5344CB8AC3E}">
        <p14:creationId xmlns:p14="http://schemas.microsoft.com/office/powerpoint/2010/main" val="4140467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can have a good and a bad affect on Nestle, one reason of this is Taxes. If the tax is increased then they are likely to increase there prices to cover the cost which could risk losing customers and consumers which is a negative affect but on the chance that taxes degreased then more customer and consumers would get the product due to the lower cost.</a:t>
            </a:r>
          </a:p>
          <a:p>
            <a:r>
              <a:rPr lang="en-GB" dirty="0"/>
              <a:t>One factor is the fact that they work in several country's meaning hey have to follow different laws and different government policy’s. nestle should be able to see all the risks involved and no what they can import and ship from each county. </a:t>
            </a:r>
          </a:p>
        </p:txBody>
      </p:sp>
      <p:sp>
        <p:nvSpPr>
          <p:cNvPr id="4" name="Slide Number Placeholder 3"/>
          <p:cNvSpPr>
            <a:spLocks noGrp="1"/>
          </p:cNvSpPr>
          <p:nvPr>
            <p:ph type="sldNum" sz="quarter" idx="5"/>
          </p:nvPr>
        </p:nvSpPr>
        <p:spPr/>
        <p:txBody>
          <a:bodyPr/>
          <a:lstStyle/>
          <a:p>
            <a:fld id="{9019E0FC-FE5A-47BC-A5BC-968DAB5C71D1}" type="slidenum">
              <a:rPr lang="en-GB" smtClean="0"/>
              <a:t>3</a:t>
            </a:fld>
            <a:endParaRPr lang="en-GB"/>
          </a:p>
        </p:txBody>
      </p:sp>
    </p:spTree>
    <p:extLst>
      <p:ext uri="{BB962C8B-B14F-4D97-AF65-F5344CB8AC3E}">
        <p14:creationId xmlns:p14="http://schemas.microsoft.com/office/powerpoint/2010/main" val="26332510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some research on this area for Nestle they quoted on their website that </a:t>
            </a:r>
            <a:r>
              <a:rPr lang="en-GB" sz="1200" b="0" i="0" kern="1200" dirty="0">
                <a:solidFill>
                  <a:schemeClr val="tx1"/>
                </a:solidFill>
                <a:effectLst/>
                <a:latin typeface="+mn-lt"/>
                <a:ea typeface="+mn-ea"/>
                <a:cs typeface="+mn-cs"/>
              </a:rPr>
              <a:t>“Environmental score of 100” meaning that they technically cannot improve on how good they are for the environment but there always ways to improve, they could lower the CO2 emissions  as a start, but they have stared, this a key point, Nestle have a plant in Swaziland that is country’s biggest agriculture </a:t>
            </a:r>
            <a:r>
              <a:rPr lang="en-GB" sz="1200" b="0" i="0" u="none" strike="noStrike" kern="1200" dirty="0">
                <a:solidFill>
                  <a:schemeClr val="tx1"/>
                </a:solidFill>
                <a:effectLst/>
                <a:latin typeface="+mn-lt"/>
                <a:ea typeface="+mn-ea"/>
                <a:cs typeface="+mn-cs"/>
              </a:rPr>
              <a:t>biogas plant meaning all of the gasses being produced are not bad for the environment, the plant is generating green energy which is using for its bottled water which helps the local community.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for their products, there products are extremely friendly for the environment. </a:t>
            </a:r>
            <a:endParaRPr lang="en-GB" dirty="0"/>
          </a:p>
        </p:txBody>
      </p:sp>
      <p:sp>
        <p:nvSpPr>
          <p:cNvPr id="4" name="Slide Number Placeholder 3"/>
          <p:cNvSpPr>
            <a:spLocks noGrp="1"/>
          </p:cNvSpPr>
          <p:nvPr>
            <p:ph type="sldNum" sz="quarter" idx="5"/>
          </p:nvPr>
        </p:nvSpPr>
        <p:spPr/>
        <p:txBody>
          <a:bodyPr/>
          <a:lstStyle/>
          <a:p>
            <a:fld id="{9019E0FC-FE5A-47BC-A5BC-968DAB5C71D1}" type="slidenum">
              <a:rPr lang="en-GB" smtClean="0"/>
              <a:t>4</a:t>
            </a:fld>
            <a:endParaRPr lang="en-GB"/>
          </a:p>
        </p:txBody>
      </p:sp>
    </p:spTree>
    <p:extLst>
      <p:ext uri="{BB962C8B-B14F-4D97-AF65-F5344CB8AC3E}">
        <p14:creationId xmlns:p14="http://schemas.microsoft.com/office/powerpoint/2010/main" val="2673746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lot of to do with what the public see of the business, and as a lot od people would know, Nestle don’t have a very good reputation. they have done quite a few things that is wrong in the public eye and is morally wrong. One prime example of this is the fact that Nestle where using child labour. They got caught in 2016 hiring children at there cocoa farms. But this isn’t the only time nestle have done something that bad, they have in Thailand have forced fishermen to work for there company </a:t>
            </a:r>
          </a:p>
          <a:p>
            <a:endParaRPr lang="en-GB" dirty="0"/>
          </a:p>
          <a:p>
            <a:r>
              <a:rPr lang="en-GB" dirty="0"/>
              <a:t>Nestle have really started to push the publics view on the business as they have started to make their products healthier and have made massive steps in the human rights area, less sweetshops and no child workers are all areas that Nestle gave fixed.</a:t>
            </a:r>
          </a:p>
          <a:p>
            <a:endParaRPr lang="en-GB" dirty="0"/>
          </a:p>
          <a:p>
            <a:endParaRPr lang="en-GB" dirty="0"/>
          </a:p>
          <a:p>
            <a:r>
              <a:rPr lang="en-GB" dirty="0"/>
              <a:t>https://www.theguardian.com/global-development-professionals-network/2015/sep/02/child-labour-on-nestle-farms-chocolate-giants-problems-continue – nestle child labour - September 2</a:t>
            </a:r>
            <a:r>
              <a:rPr lang="en-GB" baseline="30000" dirty="0"/>
              <a:t>nd</a:t>
            </a:r>
            <a:r>
              <a:rPr lang="en-GB" dirty="0"/>
              <a:t> 2015</a:t>
            </a:r>
          </a:p>
        </p:txBody>
      </p:sp>
      <p:sp>
        <p:nvSpPr>
          <p:cNvPr id="4" name="Slide Number Placeholder 3"/>
          <p:cNvSpPr>
            <a:spLocks noGrp="1"/>
          </p:cNvSpPr>
          <p:nvPr>
            <p:ph type="sldNum" sz="quarter" idx="5"/>
          </p:nvPr>
        </p:nvSpPr>
        <p:spPr/>
        <p:txBody>
          <a:bodyPr/>
          <a:lstStyle/>
          <a:p>
            <a:fld id="{9019E0FC-FE5A-47BC-A5BC-968DAB5C71D1}" type="slidenum">
              <a:rPr lang="en-GB" smtClean="0"/>
              <a:t>5</a:t>
            </a:fld>
            <a:endParaRPr lang="en-GB"/>
          </a:p>
        </p:txBody>
      </p:sp>
    </p:spTree>
    <p:extLst>
      <p:ext uri="{BB962C8B-B14F-4D97-AF65-F5344CB8AC3E}">
        <p14:creationId xmlns:p14="http://schemas.microsoft.com/office/powerpoint/2010/main" val="19310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Nestle have a great opportunity with the newest technology to be able to create new products, they don’t have to create new products with this they could just develop an existing product they could also come up with new ways making products to help with the environment also. </a:t>
            </a:r>
          </a:p>
          <a:p>
            <a:r>
              <a:rPr lang="en-GB" dirty="0"/>
              <a:t>Using new software's to help make almost everything easier, can have a really well set up data base to make finding individual items really easy, this also eliminates the need for paper work again helping towards the environment. </a:t>
            </a:r>
          </a:p>
          <a:p>
            <a:endParaRPr lang="en-GB" dirty="0"/>
          </a:p>
        </p:txBody>
      </p:sp>
      <p:sp>
        <p:nvSpPr>
          <p:cNvPr id="4" name="Slide Number Placeholder 3"/>
          <p:cNvSpPr>
            <a:spLocks noGrp="1"/>
          </p:cNvSpPr>
          <p:nvPr>
            <p:ph type="sldNum" sz="quarter" idx="5"/>
          </p:nvPr>
        </p:nvSpPr>
        <p:spPr/>
        <p:txBody>
          <a:bodyPr/>
          <a:lstStyle/>
          <a:p>
            <a:fld id="{9019E0FC-FE5A-47BC-A5BC-968DAB5C71D1}" type="slidenum">
              <a:rPr lang="en-GB" smtClean="0"/>
              <a:t>6</a:t>
            </a:fld>
            <a:endParaRPr lang="en-GB"/>
          </a:p>
        </p:txBody>
      </p:sp>
    </p:spTree>
    <p:extLst>
      <p:ext uri="{BB962C8B-B14F-4D97-AF65-F5344CB8AC3E}">
        <p14:creationId xmlns:p14="http://schemas.microsoft.com/office/powerpoint/2010/main" val="1859994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Nestle in this category are actually doing really well for them selves.</a:t>
            </a:r>
          </a:p>
          <a:p>
            <a:endParaRPr lang="en-GB" dirty="0"/>
          </a:p>
          <a:p>
            <a:r>
              <a:rPr lang="en-GB" sz="1200" b="0" i="0" kern="1200" dirty="0">
                <a:solidFill>
                  <a:schemeClr val="tx1"/>
                </a:solidFill>
                <a:effectLst/>
                <a:latin typeface="+mn-lt"/>
                <a:ea typeface="+mn-ea"/>
                <a:cs typeface="+mn-cs"/>
              </a:rPr>
              <a:t>“With an overall score of 92 out of 100, Nestlé received industry-best scores in all three dimensions: Economic, Environmental and Social.”</a:t>
            </a:r>
          </a:p>
          <a:p>
            <a:r>
              <a:rPr lang="en-GB" sz="1200" b="0" i="0" kern="1200" dirty="0">
                <a:solidFill>
                  <a:schemeClr val="tx1"/>
                </a:solidFill>
                <a:effectLst/>
                <a:latin typeface="+mn-lt"/>
                <a:ea typeface="+mn-ea"/>
                <a:cs typeface="+mn-cs"/>
              </a:rPr>
              <a:t>This quote shows that they are doing very well as a company and actually have little room to improve in the 3 category's mentioned in the quote.</a:t>
            </a:r>
          </a:p>
          <a:p>
            <a:r>
              <a:rPr lang="en-GB" sz="1200" b="0" i="0" kern="1200" dirty="0">
                <a:solidFill>
                  <a:schemeClr val="tx1"/>
                </a:solidFill>
                <a:effectLst/>
                <a:latin typeface="+mn-lt"/>
                <a:ea typeface="+mn-ea"/>
                <a:cs typeface="+mn-cs"/>
              </a:rPr>
              <a:t>They are very sustainable in this area, they have multiple different areas in which capital comes into the business that they would be able to stand even if they lost a major sector, it wouldn’t be great for them but they would be fine with out for example, I they were forced to stop producing their milkshakes, it would be a blow to their finances but not big enough to take them out as they would still run fine.</a:t>
            </a:r>
            <a:endParaRPr lang="en-GB" dirty="0"/>
          </a:p>
          <a:p>
            <a:endParaRPr lang="en-GB" dirty="0"/>
          </a:p>
          <a:p>
            <a:endParaRPr lang="en-GB" dirty="0"/>
          </a:p>
          <a:p>
            <a:r>
              <a:rPr lang="en-GB" dirty="0"/>
              <a:t>https://www.nestle.com/stories/world-most-sustainable-companies-henniez – Nestle economics. Nestle .com.</a:t>
            </a:r>
          </a:p>
        </p:txBody>
      </p:sp>
      <p:sp>
        <p:nvSpPr>
          <p:cNvPr id="4" name="Slide Number Placeholder 3"/>
          <p:cNvSpPr>
            <a:spLocks noGrp="1"/>
          </p:cNvSpPr>
          <p:nvPr>
            <p:ph type="sldNum" sz="quarter" idx="5"/>
          </p:nvPr>
        </p:nvSpPr>
        <p:spPr/>
        <p:txBody>
          <a:bodyPr/>
          <a:lstStyle/>
          <a:p>
            <a:fld id="{9019E0FC-FE5A-47BC-A5BC-968DAB5C71D1}" type="slidenum">
              <a:rPr lang="en-GB" smtClean="0"/>
              <a:t>7</a:t>
            </a:fld>
            <a:endParaRPr lang="en-GB"/>
          </a:p>
        </p:txBody>
      </p:sp>
    </p:spTree>
    <p:extLst>
      <p:ext uri="{BB962C8B-B14F-4D97-AF65-F5344CB8AC3E}">
        <p14:creationId xmlns:p14="http://schemas.microsoft.com/office/powerpoint/2010/main" val="3767468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would be a lot of legal factors that Nestle would have to be aware of due to the fact that they run business in a lot of different countries, for example wages differ in each county so they would have to make sure that pay everyone there minimum wage if there is one on the country like there is in the UK.</a:t>
            </a:r>
          </a:p>
          <a:p>
            <a:endParaRPr lang="en-GB" dirty="0"/>
          </a:p>
          <a:p>
            <a:r>
              <a:rPr lang="en-GB" dirty="0"/>
              <a:t>Nestle have broken quite a few laws as mentioned have already spoken about briefly in the social section for example one of the worse laws they broke as mentioned before is the child labour laws</a:t>
            </a:r>
          </a:p>
        </p:txBody>
      </p:sp>
      <p:sp>
        <p:nvSpPr>
          <p:cNvPr id="4" name="Slide Number Placeholder 3"/>
          <p:cNvSpPr>
            <a:spLocks noGrp="1"/>
          </p:cNvSpPr>
          <p:nvPr>
            <p:ph type="sldNum" sz="quarter" idx="5"/>
          </p:nvPr>
        </p:nvSpPr>
        <p:spPr/>
        <p:txBody>
          <a:bodyPr/>
          <a:lstStyle/>
          <a:p>
            <a:fld id="{9019E0FC-FE5A-47BC-A5BC-968DAB5C71D1}" type="slidenum">
              <a:rPr lang="en-GB" smtClean="0"/>
              <a:t>8</a:t>
            </a:fld>
            <a:endParaRPr lang="en-GB"/>
          </a:p>
        </p:txBody>
      </p:sp>
    </p:spTree>
    <p:extLst>
      <p:ext uri="{BB962C8B-B14F-4D97-AF65-F5344CB8AC3E}">
        <p14:creationId xmlns:p14="http://schemas.microsoft.com/office/powerpoint/2010/main" val="4137852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is another way to break down a business even more, this will help look at a company's strengths, weaknesses, opportunities and threats this is so a business could see where they could improve and who are competitors, they could also use this to work what opportunities there are for the brand</a:t>
            </a:r>
          </a:p>
          <a:p>
            <a:r>
              <a:rPr lang="en-GB" dirty="0"/>
              <a:t>https://casservice.gsu.edu/swot-analysis/ - image – swot analysis images. </a:t>
            </a:r>
          </a:p>
        </p:txBody>
      </p:sp>
      <p:sp>
        <p:nvSpPr>
          <p:cNvPr id="4" name="Slide Number Placeholder 3"/>
          <p:cNvSpPr>
            <a:spLocks noGrp="1"/>
          </p:cNvSpPr>
          <p:nvPr>
            <p:ph type="sldNum" sz="quarter" idx="5"/>
          </p:nvPr>
        </p:nvSpPr>
        <p:spPr/>
        <p:txBody>
          <a:bodyPr/>
          <a:lstStyle/>
          <a:p>
            <a:fld id="{9019E0FC-FE5A-47BC-A5BC-968DAB5C71D1}" type="slidenum">
              <a:rPr lang="en-GB" smtClean="0"/>
              <a:t>9</a:t>
            </a:fld>
            <a:endParaRPr lang="en-GB"/>
          </a:p>
        </p:txBody>
      </p:sp>
    </p:spTree>
    <p:extLst>
      <p:ext uri="{BB962C8B-B14F-4D97-AF65-F5344CB8AC3E}">
        <p14:creationId xmlns:p14="http://schemas.microsoft.com/office/powerpoint/2010/main" val="270418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business strengths is there sustainability, as mentioned earlier. They have a biogas plant in Switzerland which in 100%environmentally friendly. </a:t>
            </a:r>
          </a:p>
          <a:p>
            <a:r>
              <a:rPr lang="en-GB" dirty="0"/>
              <a:t>One of there biggest strengths is Nestles global presence. They have income coming from so many different countries that if they were to have to leave the UK because f Brexit something on those lines then they would be completely fine    </a:t>
            </a:r>
          </a:p>
          <a:p>
            <a:r>
              <a:rPr lang="en-GB" dirty="0"/>
              <a:t>Another strength is the fact they either own or are shareholders in other business meaning they have capital coming in even from business they don’t contribute too much wo </a:t>
            </a:r>
          </a:p>
        </p:txBody>
      </p:sp>
      <p:sp>
        <p:nvSpPr>
          <p:cNvPr id="4" name="Slide Number Placeholder 3"/>
          <p:cNvSpPr>
            <a:spLocks noGrp="1"/>
          </p:cNvSpPr>
          <p:nvPr>
            <p:ph type="sldNum" sz="quarter" idx="5"/>
          </p:nvPr>
        </p:nvSpPr>
        <p:spPr/>
        <p:txBody>
          <a:bodyPr/>
          <a:lstStyle/>
          <a:p>
            <a:fld id="{9019E0FC-FE5A-47BC-A5BC-968DAB5C71D1}" type="slidenum">
              <a:rPr lang="en-GB" smtClean="0"/>
              <a:t>10</a:t>
            </a:fld>
            <a:endParaRPr lang="en-GB"/>
          </a:p>
        </p:txBody>
      </p:sp>
    </p:spTree>
    <p:extLst>
      <p:ext uri="{BB962C8B-B14F-4D97-AF65-F5344CB8AC3E}">
        <p14:creationId xmlns:p14="http://schemas.microsoft.com/office/powerpoint/2010/main" val="2314890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biggest weaknesses to the company is the fact that the publics view of the business isn’t a very good one, they have done a lot of things that caused this, most notable the child labour they had in the cocoa farms.</a:t>
            </a:r>
          </a:p>
          <a:p>
            <a:r>
              <a:rPr lang="en-GB" dirty="0"/>
              <a:t>Another major issues they had the course a bad rep was the recall of products due the fact some of there products contained animal product which upset a lot of people especially vegetarians. </a:t>
            </a:r>
          </a:p>
        </p:txBody>
      </p:sp>
      <p:sp>
        <p:nvSpPr>
          <p:cNvPr id="4" name="Slide Number Placeholder 3"/>
          <p:cNvSpPr>
            <a:spLocks noGrp="1"/>
          </p:cNvSpPr>
          <p:nvPr>
            <p:ph type="sldNum" sz="quarter" idx="5"/>
          </p:nvPr>
        </p:nvSpPr>
        <p:spPr/>
        <p:txBody>
          <a:bodyPr/>
          <a:lstStyle/>
          <a:p>
            <a:fld id="{9019E0FC-FE5A-47BC-A5BC-968DAB5C71D1}" type="slidenum">
              <a:rPr lang="en-GB" smtClean="0"/>
              <a:t>11</a:t>
            </a:fld>
            <a:endParaRPr lang="en-GB"/>
          </a:p>
        </p:txBody>
      </p:sp>
    </p:spTree>
    <p:extLst>
      <p:ext uri="{BB962C8B-B14F-4D97-AF65-F5344CB8AC3E}">
        <p14:creationId xmlns:p14="http://schemas.microsoft.com/office/powerpoint/2010/main" val="2486830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ways they could solve their weaknesses is if they just used proper labelling to clarify what is in their products so that wouldn’t have to do any product recalls. </a:t>
            </a:r>
          </a:p>
          <a:p>
            <a:r>
              <a:rPr lang="en-GB" dirty="0"/>
              <a:t>Another opportunity they have to solve one of there weaknesses is have good working conditions for employees, this includes making sure that they don’t hire any child workers and only hire people that are allowed to work in the country. </a:t>
            </a:r>
          </a:p>
          <a:p>
            <a:r>
              <a:rPr lang="en-GB" dirty="0"/>
              <a:t>A key point in this sector is Nestles ability to expand, they are they type of business where they could expand easily, could go into different types of drinks, come up with new flavours.</a:t>
            </a:r>
          </a:p>
        </p:txBody>
      </p:sp>
      <p:sp>
        <p:nvSpPr>
          <p:cNvPr id="4" name="Slide Number Placeholder 3"/>
          <p:cNvSpPr>
            <a:spLocks noGrp="1"/>
          </p:cNvSpPr>
          <p:nvPr>
            <p:ph type="sldNum" sz="quarter" idx="5"/>
          </p:nvPr>
        </p:nvSpPr>
        <p:spPr/>
        <p:txBody>
          <a:bodyPr/>
          <a:lstStyle/>
          <a:p>
            <a:fld id="{9019E0FC-FE5A-47BC-A5BC-968DAB5C71D1}" type="slidenum">
              <a:rPr lang="en-GB" smtClean="0"/>
              <a:t>12</a:t>
            </a:fld>
            <a:endParaRPr lang="en-GB"/>
          </a:p>
        </p:txBody>
      </p:sp>
    </p:spTree>
    <p:extLst>
      <p:ext uri="{BB962C8B-B14F-4D97-AF65-F5344CB8AC3E}">
        <p14:creationId xmlns:p14="http://schemas.microsoft.com/office/powerpoint/2010/main" val="1558369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there biggest threats is the fact there is forever growing competition in the food and drink markets. Their industry is a hugely competitive. For example with nestles milkshakes, this a massive market and they have huge competitors like </a:t>
            </a:r>
            <a:r>
              <a:rPr lang="en-GB" dirty="0" err="1"/>
              <a:t>Crusha</a:t>
            </a:r>
            <a:r>
              <a:rPr lang="en-GB" dirty="0"/>
              <a:t>.</a:t>
            </a:r>
          </a:p>
          <a:p>
            <a:r>
              <a:rPr lang="en-GB" dirty="0"/>
              <a:t> another big thing that could be a threat is cost of their products due to the weather,  the price of coffee beans for example could increase due to a natural disaster in there farms. Coursing them to have to purchase there goods from other, more expensive supplier meaning they would have to increase there prices ending with potential loss of customers and consumers tax could also have a similar affect with the increase of prices </a:t>
            </a:r>
          </a:p>
        </p:txBody>
      </p:sp>
      <p:sp>
        <p:nvSpPr>
          <p:cNvPr id="4" name="Slide Number Placeholder 3"/>
          <p:cNvSpPr>
            <a:spLocks noGrp="1"/>
          </p:cNvSpPr>
          <p:nvPr>
            <p:ph type="sldNum" sz="quarter" idx="5"/>
          </p:nvPr>
        </p:nvSpPr>
        <p:spPr/>
        <p:txBody>
          <a:bodyPr/>
          <a:lstStyle/>
          <a:p>
            <a:fld id="{9019E0FC-FE5A-47BC-A5BC-968DAB5C71D1}" type="slidenum">
              <a:rPr lang="en-GB" smtClean="0"/>
              <a:t>13</a:t>
            </a:fld>
            <a:endParaRPr lang="en-GB"/>
          </a:p>
        </p:txBody>
      </p:sp>
    </p:spTree>
    <p:extLst>
      <p:ext uri="{BB962C8B-B14F-4D97-AF65-F5344CB8AC3E}">
        <p14:creationId xmlns:p14="http://schemas.microsoft.com/office/powerpoint/2010/main" val="1442646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with CSR stands for corporate social reasonability</a:t>
            </a:r>
          </a:p>
          <a:p>
            <a:r>
              <a:rPr lang="en-GB" dirty="0"/>
              <a:t>This is aimed to help business and encourage them to have a good impact on the community, that could be economically and environmentally as well as the social aspects.</a:t>
            </a:r>
          </a:p>
          <a:p>
            <a:r>
              <a:rPr lang="en-GB" dirty="0"/>
              <a:t>This is where they can create something that I sustainable for there stake holder so there is less risk.</a:t>
            </a:r>
          </a:p>
          <a:p>
            <a:r>
              <a:rPr lang="en-GB" dirty="0"/>
              <a:t>This is a very broad area, it covers a lot of aspects such as human rights, environmental impact and health and safety</a:t>
            </a:r>
          </a:p>
          <a:p>
            <a:endParaRPr lang="en-GB" dirty="0"/>
          </a:p>
          <a:p>
            <a:r>
              <a:rPr lang="en-GB" dirty="0"/>
              <a:t>http://lexicon.ft.com/Term?term=corporate-social-responsibility--(CSR) financial times - 2015 </a:t>
            </a:r>
          </a:p>
        </p:txBody>
      </p:sp>
      <p:sp>
        <p:nvSpPr>
          <p:cNvPr id="4" name="Slide Number Placeholder 3"/>
          <p:cNvSpPr>
            <a:spLocks noGrp="1"/>
          </p:cNvSpPr>
          <p:nvPr>
            <p:ph type="sldNum" sz="quarter" idx="5"/>
          </p:nvPr>
        </p:nvSpPr>
        <p:spPr/>
        <p:txBody>
          <a:bodyPr/>
          <a:lstStyle/>
          <a:p>
            <a:fld id="{9019E0FC-FE5A-47BC-A5BC-968DAB5C71D1}" type="slidenum">
              <a:rPr lang="en-GB" smtClean="0"/>
              <a:t>14</a:t>
            </a:fld>
            <a:endParaRPr lang="en-GB"/>
          </a:p>
        </p:txBody>
      </p:sp>
    </p:spTree>
    <p:extLst>
      <p:ext uri="{BB962C8B-B14F-4D97-AF65-F5344CB8AC3E}">
        <p14:creationId xmlns:p14="http://schemas.microsoft.com/office/powerpoint/2010/main" val="2182765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Quite a few of the weaknesses from the SWOT analysis comes into this area for example there social impact has not be great but they have begun to change that, and the public are starting to change there opinion on the brand. For the </a:t>
            </a:r>
            <a:r>
              <a:rPr lang="en-GB" dirty="0" err="1"/>
              <a:t>the</a:t>
            </a:r>
            <a:r>
              <a:rPr lang="en-GB" dirty="0"/>
              <a:t> environmental aspect they have done a lot, especially in Switzerland, having a 100%green power plant is a huge step in technology and is something a lot of business should look into following to lower the harm being done to the environment. Human resources is something they have learnt the hard way that they have to be careful with due to some of the things they have done with child labour and poor working conditions </a:t>
            </a:r>
          </a:p>
          <a:p>
            <a:r>
              <a:rPr lang="en-GB" dirty="0"/>
              <a:t>https://www.renewableenergyworld.com/ugc/articles/2017/05/23/corporate-social-responsibility--how-renewables-have-expanded-the-field.html image - CRS images.</a:t>
            </a:r>
          </a:p>
        </p:txBody>
      </p:sp>
      <p:sp>
        <p:nvSpPr>
          <p:cNvPr id="4" name="Slide Number Placeholder 3"/>
          <p:cNvSpPr>
            <a:spLocks noGrp="1"/>
          </p:cNvSpPr>
          <p:nvPr>
            <p:ph type="sldNum" sz="quarter" idx="5"/>
          </p:nvPr>
        </p:nvSpPr>
        <p:spPr/>
        <p:txBody>
          <a:bodyPr/>
          <a:lstStyle/>
          <a:p>
            <a:fld id="{9019E0FC-FE5A-47BC-A5BC-968DAB5C71D1}" type="slidenum">
              <a:rPr lang="en-GB" smtClean="0"/>
              <a:t>15</a:t>
            </a:fld>
            <a:endParaRPr lang="en-GB"/>
          </a:p>
        </p:txBody>
      </p:sp>
    </p:spTree>
    <p:extLst>
      <p:ext uri="{BB962C8B-B14F-4D97-AF65-F5344CB8AC3E}">
        <p14:creationId xmlns:p14="http://schemas.microsoft.com/office/powerpoint/2010/main" val="2910942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Nestlé, (2013). Annual Report – 2013 (English). Accessed 2/9/2014 from: http://www.nestle.com/asset</a:t>
            </a:r>
            <a:endParaRPr lang="en-GB" dirty="0"/>
          </a:p>
        </p:txBody>
      </p:sp>
      <p:sp>
        <p:nvSpPr>
          <p:cNvPr id="4" name="Slide Number Placeholder 3"/>
          <p:cNvSpPr>
            <a:spLocks noGrp="1"/>
          </p:cNvSpPr>
          <p:nvPr>
            <p:ph type="sldNum" sz="quarter" idx="5"/>
          </p:nvPr>
        </p:nvSpPr>
        <p:spPr/>
        <p:txBody>
          <a:bodyPr/>
          <a:lstStyle/>
          <a:p>
            <a:fld id="{9019E0FC-FE5A-47BC-A5BC-968DAB5C71D1}" type="slidenum">
              <a:rPr lang="en-GB" smtClean="0"/>
              <a:t>16</a:t>
            </a:fld>
            <a:endParaRPr lang="en-GB"/>
          </a:p>
        </p:txBody>
      </p:sp>
    </p:spTree>
    <p:extLst>
      <p:ext uri="{BB962C8B-B14F-4D97-AF65-F5344CB8AC3E}">
        <p14:creationId xmlns:p14="http://schemas.microsoft.com/office/powerpoint/2010/main" val="3611956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12/19/2018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12/19/2018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12/19/2018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livescience.com/56434-nestle-drumstick-recall-listeria.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theguardian.com/global-development-professionals-network/2015/sep/02/child-labour-on-nestle-farms-chocolate-giants-problems-continue" TargetMode="External"/><Relationship Id="rId4" Type="http://schemas.openxmlformats.org/officeDocument/2006/relationships/hyperlink" Target="https://www.strategicmanagementinsight.com/swot-analyses/nestle-swot-analysi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49A39-D3DA-4494-8651-7207C4903F8C}"/>
              </a:ext>
            </a:extLst>
          </p:cNvPr>
          <p:cNvSpPr>
            <a:spLocks noGrp="1"/>
          </p:cNvSpPr>
          <p:nvPr>
            <p:ph type="ctrTitle"/>
          </p:nvPr>
        </p:nvSpPr>
        <p:spPr/>
        <p:txBody>
          <a:bodyPr/>
          <a:lstStyle/>
          <a:p>
            <a:r>
              <a:rPr lang="en-GB" dirty="0"/>
              <a:t>Nestle  </a:t>
            </a:r>
          </a:p>
        </p:txBody>
      </p:sp>
      <p:sp>
        <p:nvSpPr>
          <p:cNvPr id="3" name="Subtitle 2">
            <a:extLst>
              <a:ext uri="{FF2B5EF4-FFF2-40B4-BE49-F238E27FC236}">
                <a16:creationId xmlns:a16="http://schemas.microsoft.com/office/drawing/2014/main" id="{B4603982-9C0E-4C68-8C84-7BAF23BA81CD}"/>
              </a:ext>
            </a:extLst>
          </p:cNvPr>
          <p:cNvSpPr>
            <a:spLocks noGrp="1"/>
          </p:cNvSpPr>
          <p:nvPr>
            <p:ph type="subTitle" idx="1"/>
          </p:nvPr>
        </p:nvSpPr>
        <p:spPr/>
        <p:txBody>
          <a:bodyPr/>
          <a:lstStyle/>
          <a:p>
            <a:r>
              <a:rPr lang="en-GB" dirty="0"/>
              <a:t>Nathan Evans-tomkins </a:t>
            </a:r>
          </a:p>
          <a:p>
            <a:r>
              <a:rPr lang="en-GB" dirty="0"/>
              <a:t>Assignment 2</a:t>
            </a:r>
          </a:p>
        </p:txBody>
      </p:sp>
      <p:pic>
        <p:nvPicPr>
          <p:cNvPr id="4098" name="Picture 2" descr="NestlÃ©">
            <a:extLst>
              <a:ext uri="{FF2B5EF4-FFF2-40B4-BE49-F238E27FC236}">
                <a16:creationId xmlns:a16="http://schemas.microsoft.com/office/drawing/2014/main" id="{C9B8089A-99C8-4FDA-A55C-B8CCFE8B66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76" y="438767"/>
            <a:ext cx="11130523" cy="1253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611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1405-DC00-42D5-AF4C-DA23825A5904}"/>
              </a:ext>
            </a:extLst>
          </p:cNvPr>
          <p:cNvSpPr>
            <a:spLocks noGrp="1"/>
          </p:cNvSpPr>
          <p:nvPr>
            <p:ph type="title"/>
          </p:nvPr>
        </p:nvSpPr>
        <p:spPr/>
        <p:txBody>
          <a:bodyPr/>
          <a:lstStyle/>
          <a:p>
            <a:r>
              <a:rPr lang="en-GB" dirty="0" err="1"/>
              <a:t>PestLE</a:t>
            </a:r>
            <a:endParaRPr lang="en-GB" dirty="0"/>
          </a:p>
        </p:txBody>
      </p:sp>
      <p:sp>
        <p:nvSpPr>
          <p:cNvPr id="3" name="Content Placeholder 2">
            <a:extLst>
              <a:ext uri="{FF2B5EF4-FFF2-40B4-BE49-F238E27FC236}">
                <a16:creationId xmlns:a16="http://schemas.microsoft.com/office/drawing/2014/main" id="{C681FDFF-392D-47E0-9CDE-6F60A97379A2}"/>
              </a:ext>
            </a:extLst>
          </p:cNvPr>
          <p:cNvSpPr>
            <a:spLocks noGrp="1"/>
          </p:cNvSpPr>
          <p:nvPr>
            <p:ph idx="1"/>
          </p:nvPr>
        </p:nvSpPr>
        <p:spPr/>
        <p:txBody>
          <a:bodyPr>
            <a:normAutofit fontScale="92500" lnSpcReduction="20000"/>
          </a:bodyPr>
          <a:lstStyle/>
          <a:p>
            <a:r>
              <a:rPr lang="en-GB" dirty="0"/>
              <a:t>What is PESTLE?</a:t>
            </a:r>
          </a:p>
          <a:p>
            <a:r>
              <a:rPr lang="en-GB" dirty="0"/>
              <a:t>PESTLE is a way to break down a business in these areas:</a:t>
            </a:r>
          </a:p>
          <a:p>
            <a:r>
              <a:rPr lang="en-GB" dirty="0"/>
              <a:t>P – Political </a:t>
            </a:r>
          </a:p>
          <a:p>
            <a:r>
              <a:rPr lang="en-GB" dirty="0"/>
              <a:t>E – Environmental </a:t>
            </a:r>
          </a:p>
          <a:p>
            <a:r>
              <a:rPr lang="en-GB" dirty="0"/>
              <a:t>S – Social</a:t>
            </a:r>
          </a:p>
          <a:p>
            <a:r>
              <a:rPr lang="en-GB" dirty="0"/>
              <a:t>T – Technological </a:t>
            </a:r>
          </a:p>
          <a:p>
            <a:r>
              <a:rPr lang="en-GB" dirty="0"/>
              <a:t>E – Economic </a:t>
            </a:r>
          </a:p>
          <a:p>
            <a:r>
              <a:rPr lang="en-GB" dirty="0"/>
              <a:t>L – Legal  </a:t>
            </a:r>
          </a:p>
          <a:p>
            <a:endParaRPr lang="en-GB" dirty="0"/>
          </a:p>
        </p:txBody>
      </p:sp>
      <p:pic>
        <p:nvPicPr>
          <p:cNvPr id="2050" name="Picture 2" descr="https://www.latestquality.com/wp-content/uploads/2017/10/advantages-and-disadvantages-of-pestle-analysis.jpg">
            <a:extLst>
              <a:ext uri="{FF2B5EF4-FFF2-40B4-BE49-F238E27FC236}">
                <a16:creationId xmlns:a16="http://schemas.microsoft.com/office/drawing/2014/main" id="{A419F738-35CD-4834-A455-F2AD33FBE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8700" y="2876550"/>
            <a:ext cx="5403644" cy="2947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461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8C152-759E-453B-9C4D-143877AE797D}"/>
              </a:ext>
            </a:extLst>
          </p:cNvPr>
          <p:cNvSpPr>
            <a:spLocks noGrp="1"/>
          </p:cNvSpPr>
          <p:nvPr>
            <p:ph type="title"/>
          </p:nvPr>
        </p:nvSpPr>
        <p:spPr/>
        <p:txBody>
          <a:bodyPr/>
          <a:lstStyle/>
          <a:p>
            <a:r>
              <a:rPr lang="en-GB" dirty="0"/>
              <a:t>Political </a:t>
            </a:r>
            <a:br>
              <a:rPr lang="en-GB" dirty="0"/>
            </a:br>
            <a:endParaRPr lang="en-GB" dirty="0"/>
          </a:p>
        </p:txBody>
      </p:sp>
      <p:sp>
        <p:nvSpPr>
          <p:cNvPr id="3" name="Content Placeholder 2">
            <a:extLst>
              <a:ext uri="{FF2B5EF4-FFF2-40B4-BE49-F238E27FC236}">
                <a16:creationId xmlns:a16="http://schemas.microsoft.com/office/drawing/2014/main" id="{F57B55EE-05C3-461F-9A5E-D602F8CD1C8F}"/>
              </a:ext>
            </a:extLst>
          </p:cNvPr>
          <p:cNvSpPr>
            <a:spLocks noGrp="1"/>
          </p:cNvSpPr>
          <p:nvPr>
            <p:ph idx="1"/>
          </p:nvPr>
        </p:nvSpPr>
        <p:spPr/>
        <p:txBody>
          <a:bodyPr>
            <a:normAutofit/>
          </a:bodyPr>
          <a:lstStyle/>
          <a:p>
            <a:r>
              <a:rPr lang="en-GB" sz="2800" dirty="0"/>
              <a:t>TAXES AFFECT</a:t>
            </a:r>
          </a:p>
          <a:p>
            <a:r>
              <a:rPr lang="en-GB" sz="2800" dirty="0"/>
              <a:t>Different counties different rules. </a:t>
            </a:r>
          </a:p>
          <a:p>
            <a:r>
              <a:rPr lang="en-GB" sz="2800" dirty="0"/>
              <a:t>importing </a:t>
            </a:r>
          </a:p>
        </p:txBody>
      </p:sp>
    </p:spTree>
    <p:extLst>
      <p:ext uri="{BB962C8B-B14F-4D97-AF65-F5344CB8AC3E}">
        <p14:creationId xmlns:p14="http://schemas.microsoft.com/office/powerpoint/2010/main" val="1074459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AA5A5-4081-4A2E-9E4D-F9103B9D5741}"/>
              </a:ext>
            </a:extLst>
          </p:cNvPr>
          <p:cNvSpPr>
            <a:spLocks noGrp="1"/>
          </p:cNvSpPr>
          <p:nvPr>
            <p:ph type="title"/>
          </p:nvPr>
        </p:nvSpPr>
        <p:spPr/>
        <p:txBody>
          <a:bodyPr/>
          <a:lstStyle/>
          <a:p>
            <a:r>
              <a:rPr lang="en-GB" dirty="0"/>
              <a:t>Environmental </a:t>
            </a:r>
          </a:p>
        </p:txBody>
      </p:sp>
      <p:sp>
        <p:nvSpPr>
          <p:cNvPr id="3" name="Content Placeholder 2">
            <a:extLst>
              <a:ext uri="{FF2B5EF4-FFF2-40B4-BE49-F238E27FC236}">
                <a16:creationId xmlns:a16="http://schemas.microsoft.com/office/drawing/2014/main" id="{B8246B03-A210-4FD6-B328-6C4316CE12A2}"/>
              </a:ext>
            </a:extLst>
          </p:cNvPr>
          <p:cNvSpPr>
            <a:spLocks noGrp="1"/>
          </p:cNvSpPr>
          <p:nvPr>
            <p:ph idx="1"/>
          </p:nvPr>
        </p:nvSpPr>
        <p:spPr/>
        <p:txBody>
          <a:bodyPr/>
          <a:lstStyle/>
          <a:p>
            <a:r>
              <a:rPr lang="en-GB" sz="2800" dirty="0"/>
              <a:t>Perfect score </a:t>
            </a:r>
          </a:p>
          <a:p>
            <a:r>
              <a:rPr lang="en-GB" sz="2800" dirty="0"/>
              <a:t>Environmentally friendly products </a:t>
            </a:r>
          </a:p>
          <a:p>
            <a:r>
              <a:rPr lang="en-GB" sz="2800" dirty="0"/>
              <a:t>BIOGAS PLANT</a:t>
            </a:r>
          </a:p>
          <a:p>
            <a:r>
              <a:rPr lang="en-GB" sz="2800" dirty="0"/>
              <a:t>Water.</a:t>
            </a:r>
          </a:p>
          <a:p>
            <a:endParaRPr lang="en-GB" dirty="0"/>
          </a:p>
          <a:p>
            <a:pPr marL="0" indent="0">
              <a:buNone/>
            </a:pPr>
            <a:endParaRPr lang="en-GB" dirty="0"/>
          </a:p>
        </p:txBody>
      </p:sp>
    </p:spTree>
    <p:extLst>
      <p:ext uri="{BB962C8B-B14F-4D97-AF65-F5344CB8AC3E}">
        <p14:creationId xmlns:p14="http://schemas.microsoft.com/office/powerpoint/2010/main" val="113915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6890-C666-4033-88A5-3E3C5A62A455}"/>
              </a:ext>
            </a:extLst>
          </p:cNvPr>
          <p:cNvSpPr>
            <a:spLocks noGrp="1"/>
          </p:cNvSpPr>
          <p:nvPr>
            <p:ph type="title"/>
          </p:nvPr>
        </p:nvSpPr>
        <p:spPr/>
        <p:txBody>
          <a:bodyPr/>
          <a:lstStyle/>
          <a:p>
            <a:r>
              <a:rPr lang="en-GB" dirty="0"/>
              <a:t>Social </a:t>
            </a:r>
          </a:p>
        </p:txBody>
      </p:sp>
      <p:sp>
        <p:nvSpPr>
          <p:cNvPr id="3" name="Content Placeholder 2">
            <a:extLst>
              <a:ext uri="{FF2B5EF4-FFF2-40B4-BE49-F238E27FC236}">
                <a16:creationId xmlns:a16="http://schemas.microsoft.com/office/drawing/2014/main" id="{00141B30-5900-42B2-93D6-B33C87686F30}"/>
              </a:ext>
            </a:extLst>
          </p:cNvPr>
          <p:cNvSpPr>
            <a:spLocks noGrp="1"/>
          </p:cNvSpPr>
          <p:nvPr>
            <p:ph idx="1"/>
          </p:nvPr>
        </p:nvSpPr>
        <p:spPr/>
        <p:txBody>
          <a:bodyPr>
            <a:normAutofit/>
          </a:bodyPr>
          <a:lstStyle/>
          <a:p>
            <a:pPr marL="0" indent="0">
              <a:buNone/>
            </a:pPr>
            <a:r>
              <a:rPr lang="en-GB" sz="2800" dirty="0"/>
              <a:t>Nestle have a bad reputation </a:t>
            </a:r>
          </a:p>
          <a:p>
            <a:pPr marL="0" indent="0">
              <a:buNone/>
            </a:pPr>
            <a:r>
              <a:rPr lang="en-GB" sz="2800" dirty="0"/>
              <a:t>Child Labour.</a:t>
            </a:r>
          </a:p>
          <a:p>
            <a:pPr marL="0" indent="0">
              <a:buNone/>
            </a:pPr>
            <a:r>
              <a:rPr lang="en-GB" sz="2800" dirty="0"/>
              <a:t>Changing public view </a:t>
            </a:r>
          </a:p>
        </p:txBody>
      </p:sp>
    </p:spTree>
    <p:extLst>
      <p:ext uri="{BB962C8B-B14F-4D97-AF65-F5344CB8AC3E}">
        <p14:creationId xmlns:p14="http://schemas.microsoft.com/office/powerpoint/2010/main" val="841808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75EB3-3C12-4156-AB92-2510B78B6B97}"/>
              </a:ext>
            </a:extLst>
          </p:cNvPr>
          <p:cNvSpPr>
            <a:spLocks noGrp="1"/>
          </p:cNvSpPr>
          <p:nvPr>
            <p:ph type="title"/>
          </p:nvPr>
        </p:nvSpPr>
        <p:spPr/>
        <p:txBody>
          <a:bodyPr/>
          <a:lstStyle/>
          <a:p>
            <a:r>
              <a:rPr lang="en-GB" dirty="0"/>
              <a:t>Technological </a:t>
            </a:r>
          </a:p>
        </p:txBody>
      </p:sp>
      <p:sp>
        <p:nvSpPr>
          <p:cNvPr id="3" name="Content Placeholder 2">
            <a:extLst>
              <a:ext uri="{FF2B5EF4-FFF2-40B4-BE49-F238E27FC236}">
                <a16:creationId xmlns:a16="http://schemas.microsoft.com/office/drawing/2014/main" id="{27570949-973A-4C1C-A9DF-114EDD8D862B}"/>
              </a:ext>
            </a:extLst>
          </p:cNvPr>
          <p:cNvSpPr>
            <a:spLocks noGrp="1"/>
          </p:cNvSpPr>
          <p:nvPr>
            <p:ph idx="1"/>
          </p:nvPr>
        </p:nvSpPr>
        <p:spPr/>
        <p:txBody>
          <a:bodyPr/>
          <a:lstStyle/>
          <a:p>
            <a:r>
              <a:rPr lang="en-GB" dirty="0"/>
              <a:t>Development</a:t>
            </a:r>
          </a:p>
          <a:p>
            <a:r>
              <a:rPr lang="en-GB" dirty="0"/>
              <a:t>Software's</a:t>
            </a:r>
          </a:p>
          <a:p>
            <a:r>
              <a:rPr lang="en-GB" dirty="0"/>
              <a:t>Social media  </a:t>
            </a:r>
          </a:p>
        </p:txBody>
      </p:sp>
    </p:spTree>
    <p:extLst>
      <p:ext uri="{BB962C8B-B14F-4D97-AF65-F5344CB8AC3E}">
        <p14:creationId xmlns:p14="http://schemas.microsoft.com/office/powerpoint/2010/main" val="2559630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100C-62B1-43C0-B900-74FB9F50A9CA}"/>
              </a:ext>
            </a:extLst>
          </p:cNvPr>
          <p:cNvSpPr>
            <a:spLocks noGrp="1"/>
          </p:cNvSpPr>
          <p:nvPr>
            <p:ph type="title"/>
          </p:nvPr>
        </p:nvSpPr>
        <p:spPr/>
        <p:txBody>
          <a:bodyPr/>
          <a:lstStyle/>
          <a:p>
            <a:r>
              <a:rPr lang="en-GB" dirty="0"/>
              <a:t>Economic </a:t>
            </a:r>
          </a:p>
        </p:txBody>
      </p:sp>
      <p:sp>
        <p:nvSpPr>
          <p:cNvPr id="3" name="Content Placeholder 2">
            <a:extLst>
              <a:ext uri="{FF2B5EF4-FFF2-40B4-BE49-F238E27FC236}">
                <a16:creationId xmlns:a16="http://schemas.microsoft.com/office/drawing/2014/main" id="{66065FEE-D39C-4D61-823F-C127EBF84748}"/>
              </a:ext>
            </a:extLst>
          </p:cNvPr>
          <p:cNvSpPr>
            <a:spLocks noGrp="1"/>
          </p:cNvSpPr>
          <p:nvPr>
            <p:ph idx="1"/>
          </p:nvPr>
        </p:nvSpPr>
        <p:spPr/>
        <p:txBody>
          <a:bodyPr/>
          <a:lstStyle/>
          <a:p>
            <a:r>
              <a:rPr lang="en-GB" dirty="0"/>
              <a:t>Doing well</a:t>
            </a:r>
          </a:p>
          <a:p>
            <a:r>
              <a:rPr lang="en-GB" dirty="0"/>
              <a:t>92/100</a:t>
            </a:r>
          </a:p>
          <a:p>
            <a:r>
              <a:rPr lang="en-GB" dirty="0"/>
              <a:t>Sustainable </a:t>
            </a:r>
          </a:p>
          <a:p>
            <a:endParaRPr lang="en-GB" dirty="0"/>
          </a:p>
        </p:txBody>
      </p:sp>
    </p:spTree>
    <p:extLst>
      <p:ext uri="{BB962C8B-B14F-4D97-AF65-F5344CB8AC3E}">
        <p14:creationId xmlns:p14="http://schemas.microsoft.com/office/powerpoint/2010/main" val="610597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F2830-AEE9-4395-8DCF-ECBDA1235E8A}"/>
              </a:ext>
            </a:extLst>
          </p:cNvPr>
          <p:cNvSpPr>
            <a:spLocks noGrp="1"/>
          </p:cNvSpPr>
          <p:nvPr>
            <p:ph type="title"/>
          </p:nvPr>
        </p:nvSpPr>
        <p:spPr/>
        <p:txBody>
          <a:bodyPr/>
          <a:lstStyle/>
          <a:p>
            <a:r>
              <a:rPr lang="en-GB" dirty="0"/>
              <a:t>Legal </a:t>
            </a:r>
          </a:p>
        </p:txBody>
      </p:sp>
      <p:sp>
        <p:nvSpPr>
          <p:cNvPr id="3" name="Content Placeholder 2">
            <a:extLst>
              <a:ext uri="{FF2B5EF4-FFF2-40B4-BE49-F238E27FC236}">
                <a16:creationId xmlns:a16="http://schemas.microsoft.com/office/drawing/2014/main" id="{3CCD546A-538B-47D6-92C2-5FB22933044E}"/>
              </a:ext>
            </a:extLst>
          </p:cNvPr>
          <p:cNvSpPr>
            <a:spLocks noGrp="1"/>
          </p:cNvSpPr>
          <p:nvPr>
            <p:ph idx="1"/>
          </p:nvPr>
        </p:nvSpPr>
        <p:spPr/>
        <p:txBody>
          <a:bodyPr/>
          <a:lstStyle/>
          <a:p>
            <a:r>
              <a:rPr lang="en-GB" sz="2800" dirty="0"/>
              <a:t>Multiple countries </a:t>
            </a:r>
          </a:p>
          <a:p>
            <a:r>
              <a:rPr lang="en-GB" sz="2800" dirty="0"/>
              <a:t>Broken laws</a:t>
            </a:r>
          </a:p>
          <a:p>
            <a:r>
              <a:rPr lang="en-GB" sz="2800" dirty="0"/>
              <a:t>Child labour </a:t>
            </a:r>
          </a:p>
          <a:p>
            <a:endParaRPr lang="en-GB" dirty="0"/>
          </a:p>
        </p:txBody>
      </p:sp>
    </p:spTree>
    <p:extLst>
      <p:ext uri="{BB962C8B-B14F-4D97-AF65-F5344CB8AC3E}">
        <p14:creationId xmlns:p14="http://schemas.microsoft.com/office/powerpoint/2010/main" val="3959013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6B27-72EF-4F8F-8C41-02C528042B29}"/>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ACC559CA-C60F-49E6-879E-16419FCA6F64}"/>
              </a:ext>
            </a:extLst>
          </p:cNvPr>
          <p:cNvSpPr>
            <a:spLocks noGrp="1"/>
          </p:cNvSpPr>
          <p:nvPr>
            <p:ph idx="1"/>
          </p:nvPr>
        </p:nvSpPr>
        <p:spPr/>
        <p:txBody>
          <a:bodyPr/>
          <a:lstStyle/>
          <a:p>
            <a:r>
              <a:rPr lang="en-GB" dirty="0"/>
              <a:t>WHAT IS SWOT</a:t>
            </a:r>
          </a:p>
          <a:p>
            <a:r>
              <a:rPr lang="en-GB" dirty="0"/>
              <a:t>STRENGTH</a:t>
            </a:r>
          </a:p>
          <a:p>
            <a:r>
              <a:rPr lang="en-GB" dirty="0"/>
              <a:t>WEAKNESS</a:t>
            </a:r>
          </a:p>
          <a:p>
            <a:r>
              <a:rPr lang="en-GB" dirty="0"/>
              <a:t>OPPERTUNITES</a:t>
            </a:r>
          </a:p>
          <a:p>
            <a:r>
              <a:rPr lang="en-GB" dirty="0"/>
              <a:t>THREATS</a:t>
            </a:r>
          </a:p>
          <a:p>
            <a:endParaRPr lang="en-GB" dirty="0"/>
          </a:p>
        </p:txBody>
      </p:sp>
      <p:pic>
        <p:nvPicPr>
          <p:cNvPr id="1026" name="Picture 2" descr="swot-image_03">
            <a:extLst>
              <a:ext uri="{FF2B5EF4-FFF2-40B4-BE49-F238E27FC236}">
                <a16:creationId xmlns:a16="http://schemas.microsoft.com/office/drawing/2014/main" id="{56C3B09A-BBC2-47B3-BC8F-0A6593418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15732"/>
            <a:ext cx="6305550" cy="317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833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305C-E43A-4FFE-BEB5-6D661756B080}"/>
              </a:ext>
            </a:extLst>
          </p:cNvPr>
          <p:cNvSpPr>
            <a:spLocks noGrp="1"/>
          </p:cNvSpPr>
          <p:nvPr>
            <p:ph type="title"/>
          </p:nvPr>
        </p:nvSpPr>
        <p:spPr/>
        <p:txBody>
          <a:bodyPr/>
          <a:lstStyle/>
          <a:p>
            <a:r>
              <a:rPr lang="en-GB" dirty="0"/>
              <a:t>Strength </a:t>
            </a:r>
          </a:p>
        </p:txBody>
      </p:sp>
      <p:sp>
        <p:nvSpPr>
          <p:cNvPr id="3" name="Content Placeholder 2">
            <a:extLst>
              <a:ext uri="{FF2B5EF4-FFF2-40B4-BE49-F238E27FC236}">
                <a16:creationId xmlns:a16="http://schemas.microsoft.com/office/drawing/2014/main" id="{53951935-C067-48B5-9E96-A44588FFE8E9}"/>
              </a:ext>
            </a:extLst>
          </p:cNvPr>
          <p:cNvSpPr>
            <a:spLocks noGrp="1"/>
          </p:cNvSpPr>
          <p:nvPr>
            <p:ph idx="1"/>
          </p:nvPr>
        </p:nvSpPr>
        <p:spPr/>
        <p:txBody>
          <a:bodyPr>
            <a:normAutofit/>
          </a:bodyPr>
          <a:lstStyle/>
          <a:p>
            <a:r>
              <a:rPr lang="en-GB" sz="3600" dirty="0"/>
              <a:t>Sustainability </a:t>
            </a:r>
          </a:p>
          <a:p>
            <a:r>
              <a:rPr lang="en-GB" sz="3600" dirty="0"/>
              <a:t>Global presence</a:t>
            </a:r>
          </a:p>
          <a:p>
            <a:r>
              <a:rPr lang="en-GB" sz="3600" dirty="0"/>
              <a:t>Own other brands </a:t>
            </a:r>
          </a:p>
        </p:txBody>
      </p:sp>
    </p:spTree>
    <p:extLst>
      <p:ext uri="{BB962C8B-B14F-4D97-AF65-F5344CB8AC3E}">
        <p14:creationId xmlns:p14="http://schemas.microsoft.com/office/powerpoint/2010/main" val="85517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659E-DC7C-4226-A86B-80FC7859A67A}"/>
              </a:ext>
            </a:extLst>
          </p:cNvPr>
          <p:cNvSpPr>
            <a:spLocks noGrp="1"/>
          </p:cNvSpPr>
          <p:nvPr>
            <p:ph type="title"/>
          </p:nvPr>
        </p:nvSpPr>
        <p:spPr/>
        <p:txBody>
          <a:bodyPr/>
          <a:lstStyle/>
          <a:p>
            <a:r>
              <a:rPr lang="en-GB" dirty="0"/>
              <a:t>Weakness</a:t>
            </a:r>
          </a:p>
        </p:txBody>
      </p:sp>
      <p:sp>
        <p:nvSpPr>
          <p:cNvPr id="3" name="Content Placeholder 2">
            <a:extLst>
              <a:ext uri="{FF2B5EF4-FFF2-40B4-BE49-F238E27FC236}">
                <a16:creationId xmlns:a16="http://schemas.microsoft.com/office/drawing/2014/main" id="{6163DD5D-95F1-4A09-952A-9256FA8B69AE}"/>
              </a:ext>
            </a:extLst>
          </p:cNvPr>
          <p:cNvSpPr>
            <a:spLocks noGrp="1"/>
          </p:cNvSpPr>
          <p:nvPr>
            <p:ph idx="1"/>
          </p:nvPr>
        </p:nvSpPr>
        <p:spPr/>
        <p:txBody>
          <a:bodyPr/>
          <a:lstStyle/>
          <a:p>
            <a:r>
              <a:rPr lang="en-GB" sz="3600" dirty="0"/>
              <a:t>Publics view </a:t>
            </a:r>
          </a:p>
          <a:p>
            <a:r>
              <a:rPr lang="en-GB" sz="3600" dirty="0"/>
              <a:t>Child labour</a:t>
            </a:r>
          </a:p>
          <a:p>
            <a:r>
              <a:rPr lang="en-GB" sz="3600" dirty="0"/>
              <a:t>Product recall. </a:t>
            </a:r>
          </a:p>
          <a:p>
            <a:endParaRPr lang="en-GB" dirty="0"/>
          </a:p>
        </p:txBody>
      </p:sp>
    </p:spTree>
    <p:extLst>
      <p:ext uri="{BB962C8B-B14F-4D97-AF65-F5344CB8AC3E}">
        <p14:creationId xmlns:p14="http://schemas.microsoft.com/office/powerpoint/2010/main" val="1960431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200C-421F-471B-8D4A-EB981C7CA4A9}"/>
              </a:ext>
            </a:extLst>
          </p:cNvPr>
          <p:cNvSpPr>
            <a:spLocks noGrp="1"/>
          </p:cNvSpPr>
          <p:nvPr>
            <p:ph type="title"/>
          </p:nvPr>
        </p:nvSpPr>
        <p:spPr/>
        <p:txBody>
          <a:bodyPr/>
          <a:lstStyle/>
          <a:p>
            <a:r>
              <a:rPr lang="en-GB" dirty="0"/>
              <a:t>Opportunities </a:t>
            </a:r>
          </a:p>
        </p:txBody>
      </p:sp>
      <p:sp>
        <p:nvSpPr>
          <p:cNvPr id="3" name="Content Placeholder 2">
            <a:extLst>
              <a:ext uri="{FF2B5EF4-FFF2-40B4-BE49-F238E27FC236}">
                <a16:creationId xmlns:a16="http://schemas.microsoft.com/office/drawing/2014/main" id="{E83D9065-CFC1-42AA-B41C-4923D391C722}"/>
              </a:ext>
            </a:extLst>
          </p:cNvPr>
          <p:cNvSpPr>
            <a:spLocks noGrp="1"/>
          </p:cNvSpPr>
          <p:nvPr>
            <p:ph idx="1"/>
          </p:nvPr>
        </p:nvSpPr>
        <p:spPr/>
        <p:txBody>
          <a:bodyPr>
            <a:normAutofit/>
          </a:bodyPr>
          <a:lstStyle/>
          <a:p>
            <a:r>
              <a:rPr lang="en-GB" sz="3600" dirty="0"/>
              <a:t>Proper labelling.</a:t>
            </a:r>
          </a:p>
          <a:p>
            <a:r>
              <a:rPr lang="en-GB" sz="3600" dirty="0"/>
              <a:t>Good working conditions</a:t>
            </a:r>
          </a:p>
          <a:p>
            <a:r>
              <a:rPr lang="en-GB" sz="3600" dirty="0"/>
              <a:t>Expansion</a:t>
            </a:r>
          </a:p>
        </p:txBody>
      </p:sp>
    </p:spTree>
    <p:extLst>
      <p:ext uri="{BB962C8B-B14F-4D97-AF65-F5344CB8AC3E}">
        <p14:creationId xmlns:p14="http://schemas.microsoft.com/office/powerpoint/2010/main" val="840400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F337D-0E2F-40D8-84D2-4BE32C00CCE1}"/>
              </a:ext>
            </a:extLst>
          </p:cNvPr>
          <p:cNvSpPr>
            <a:spLocks noGrp="1"/>
          </p:cNvSpPr>
          <p:nvPr>
            <p:ph type="title"/>
          </p:nvPr>
        </p:nvSpPr>
        <p:spPr/>
        <p:txBody>
          <a:bodyPr/>
          <a:lstStyle/>
          <a:p>
            <a:r>
              <a:rPr lang="en-GB" dirty="0"/>
              <a:t>Threats </a:t>
            </a:r>
          </a:p>
        </p:txBody>
      </p:sp>
      <p:sp>
        <p:nvSpPr>
          <p:cNvPr id="3" name="Content Placeholder 2">
            <a:extLst>
              <a:ext uri="{FF2B5EF4-FFF2-40B4-BE49-F238E27FC236}">
                <a16:creationId xmlns:a16="http://schemas.microsoft.com/office/drawing/2014/main" id="{89FCCF2E-76F9-4AAC-BFDA-21F3BEE6EEA5}"/>
              </a:ext>
            </a:extLst>
          </p:cNvPr>
          <p:cNvSpPr>
            <a:spLocks noGrp="1"/>
          </p:cNvSpPr>
          <p:nvPr>
            <p:ph idx="1"/>
          </p:nvPr>
        </p:nvSpPr>
        <p:spPr/>
        <p:txBody>
          <a:bodyPr>
            <a:normAutofit/>
          </a:bodyPr>
          <a:lstStyle/>
          <a:p>
            <a:r>
              <a:rPr lang="en-GB" sz="3600" dirty="0"/>
              <a:t>Competition </a:t>
            </a:r>
          </a:p>
          <a:p>
            <a:r>
              <a:rPr lang="en-GB" sz="3600" dirty="0"/>
              <a:t>Climate Change</a:t>
            </a:r>
          </a:p>
          <a:p>
            <a:r>
              <a:rPr lang="en-GB" sz="3600" dirty="0"/>
              <a:t>Tax’s </a:t>
            </a:r>
          </a:p>
        </p:txBody>
      </p:sp>
    </p:spTree>
    <p:extLst>
      <p:ext uri="{BB962C8B-B14F-4D97-AF65-F5344CB8AC3E}">
        <p14:creationId xmlns:p14="http://schemas.microsoft.com/office/powerpoint/2010/main" val="1120062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6631C-B305-4BB7-9D3C-5B3FE15C95D4}"/>
              </a:ext>
            </a:extLst>
          </p:cNvPr>
          <p:cNvSpPr>
            <a:spLocks noGrp="1"/>
          </p:cNvSpPr>
          <p:nvPr>
            <p:ph type="title"/>
          </p:nvPr>
        </p:nvSpPr>
        <p:spPr/>
        <p:txBody>
          <a:bodyPr/>
          <a:lstStyle/>
          <a:p>
            <a:r>
              <a:rPr lang="en-GB" dirty="0"/>
              <a:t>CSR</a:t>
            </a:r>
          </a:p>
        </p:txBody>
      </p:sp>
      <p:sp>
        <p:nvSpPr>
          <p:cNvPr id="3" name="Content Placeholder 2">
            <a:extLst>
              <a:ext uri="{FF2B5EF4-FFF2-40B4-BE49-F238E27FC236}">
                <a16:creationId xmlns:a16="http://schemas.microsoft.com/office/drawing/2014/main" id="{F77D3F67-3578-42F6-BD69-CA2EAA5A9D7A}"/>
              </a:ext>
            </a:extLst>
          </p:cNvPr>
          <p:cNvSpPr>
            <a:spLocks noGrp="1"/>
          </p:cNvSpPr>
          <p:nvPr>
            <p:ph idx="1"/>
          </p:nvPr>
        </p:nvSpPr>
        <p:spPr/>
        <p:txBody>
          <a:bodyPr/>
          <a:lstStyle/>
          <a:p>
            <a:r>
              <a:rPr lang="en-GB" sz="3200" dirty="0"/>
              <a:t>What is it </a:t>
            </a:r>
          </a:p>
          <a:p>
            <a:r>
              <a:rPr lang="en-GB" sz="3200" dirty="0"/>
              <a:t>Corporate social responsibility</a:t>
            </a:r>
          </a:p>
          <a:p>
            <a:r>
              <a:rPr lang="en-GB" sz="3200" dirty="0"/>
              <a:t>A lot of areas </a:t>
            </a:r>
          </a:p>
          <a:p>
            <a:endParaRPr lang="en-GB" dirty="0"/>
          </a:p>
        </p:txBody>
      </p:sp>
    </p:spTree>
    <p:extLst>
      <p:ext uri="{BB962C8B-B14F-4D97-AF65-F5344CB8AC3E}">
        <p14:creationId xmlns:p14="http://schemas.microsoft.com/office/powerpoint/2010/main" val="2378547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68A00-1BFD-4BCD-9596-C6B45B683562}"/>
              </a:ext>
            </a:extLst>
          </p:cNvPr>
          <p:cNvSpPr>
            <a:spLocks noGrp="1"/>
          </p:cNvSpPr>
          <p:nvPr>
            <p:ph type="title"/>
          </p:nvPr>
        </p:nvSpPr>
        <p:spPr/>
        <p:txBody>
          <a:bodyPr/>
          <a:lstStyle/>
          <a:p>
            <a:r>
              <a:rPr lang="en-GB" dirty="0"/>
              <a:t>NESTLE CSR</a:t>
            </a:r>
          </a:p>
        </p:txBody>
      </p:sp>
      <p:sp>
        <p:nvSpPr>
          <p:cNvPr id="3" name="Content Placeholder 2">
            <a:extLst>
              <a:ext uri="{FF2B5EF4-FFF2-40B4-BE49-F238E27FC236}">
                <a16:creationId xmlns:a16="http://schemas.microsoft.com/office/drawing/2014/main" id="{26A9B981-1016-4210-8C2F-5B3F22D16765}"/>
              </a:ext>
            </a:extLst>
          </p:cNvPr>
          <p:cNvSpPr>
            <a:spLocks noGrp="1"/>
          </p:cNvSpPr>
          <p:nvPr>
            <p:ph idx="1"/>
          </p:nvPr>
        </p:nvSpPr>
        <p:spPr/>
        <p:txBody>
          <a:bodyPr>
            <a:normAutofit/>
          </a:bodyPr>
          <a:lstStyle/>
          <a:p>
            <a:r>
              <a:rPr lang="en-GB" sz="3200" dirty="0"/>
              <a:t>Changing image</a:t>
            </a:r>
          </a:p>
          <a:p>
            <a:r>
              <a:rPr lang="en-GB" sz="3200" dirty="0"/>
              <a:t>Doing a lot for environmental </a:t>
            </a:r>
          </a:p>
          <a:p>
            <a:r>
              <a:rPr lang="en-GB" sz="3200" dirty="0"/>
              <a:t>Human resource</a:t>
            </a:r>
          </a:p>
          <a:p>
            <a:r>
              <a:rPr lang="en-GB" sz="3200" dirty="0"/>
              <a:t>Social </a:t>
            </a:r>
          </a:p>
        </p:txBody>
      </p:sp>
      <p:pic>
        <p:nvPicPr>
          <p:cNvPr id="3074" name="Picture 2" descr="renewables">
            <a:extLst>
              <a:ext uri="{FF2B5EF4-FFF2-40B4-BE49-F238E27FC236}">
                <a16:creationId xmlns:a16="http://schemas.microsoft.com/office/drawing/2014/main" id="{681954A1-C477-440A-96F8-8DF53F3826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075" y="3066045"/>
            <a:ext cx="238125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698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6AA8-6733-462B-BDC7-F2A4A661D0FB}"/>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F54750BB-F3C4-42AC-80EF-25CAF88F0014}"/>
              </a:ext>
            </a:extLst>
          </p:cNvPr>
          <p:cNvSpPr>
            <a:spLocks noGrp="1"/>
          </p:cNvSpPr>
          <p:nvPr>
            <p:ph idx="1"/>
          </p:nvPr>
        </p:nvSpPr>
        <p:spPr/>
        <p:txBody>
          <a:bodyPr/>
          <a:lstStyle/>
          <a:p>
            <a:r>
              <a:rPr lang="en-GB" dirty="0">
                <a:hlinkClick r:id="rId3"/>
              </a:rPr>
              <a:t>https://www.livescience.com/56434-nestle-drumstick-recall-listeria.html</a:t>
            </a:r>
            <a:r>
              <a:rPr lang="en-GB" dirty="0"/>
              <a:t>  -October 2016 product recall</a:t>
            </a:r>
          </a:p>
          <a:p>
            <a:r>
              <a:rPr lang="en-GB" dirty="0">
                <a:hlinkClick r:id="rId4"/>
              </a:rPr>
              <a:t>https://www.strategicmanagementinsight.com/swot-analyses/nestle-swot-analysis.html</a:t>
            </a:r>
            <a:r>
              <a:rPr lang="en-GB" dirty="0"/>
              <a:t> Swot analysis - January 7</a:t>
            </a:r>
            <a:r>
              <a:rPr lang="en-GB" baseline="30000" dirty="0"/>
              <a:t>th</a:t>
            </a:r>
            <a:r>
              <a:rPr lang="en-GB" dirty="0"/>
              <a:t> 2017.</a:t>
            </a:r>
          </a:p>
          <a:p>
            <a:r>
              <a:rPr lang="en-GB" dirty="0">
                <a:hlinkClick r:id="rId5"/>
              </a:rPr>
              <a:t>https://www.theguardian.com/global-development-professionals-network/2015/sep/02/child-labour-on-nestle-farms-chocolate-giants-problems-continue</a:t>
            </a:r>
            <a:r>
              <a:rPr lang="en-GB" dirty="0"/>
              <a:t>  Child labour</a:t>
            </a:r>
          </a:p>
        </p:txBody>
      </p:sp>
    </p:spTree>
    <p:extLst>
      <p:ext uri="{BB962C8B-B14F-4D97-AF65-F5344CB8AC3E}">
        <p14:creationId xmlns:p14="http://schemas.microsoft.com/office/powerpoint/2010/main" val="22367877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2796</TotalTime>
  <Words>1840</Words>
  <Application>Microsoft Office PowerPoint</Application>
  <PresentationFormat>Widescreen</PresentationFormat>
  <Paragraphs>136</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Gill Sans MT</vt:lpstr>
      <vt:lpstr>Gallery</vt:lpstr>
      <vt:lpstr>Nestle  </vt:lpstr>
      <vt:lpstr>PestLE</vt:lpstr>
      <vt:lpstr>Political  </vt:lpstr>
      <vt:lpstr>Environmental </vt:lpstr>
      <vt:lpstr>Social </vt:lpstr>
      <vt:lpstr>Technological </vt:lpstr>
      <vt:lpstr>Economic </vt:lpstr>
      <vt:lpstr>Legal </vt:lpstr>
      <vt:lpstr>SWOT</vt:lpstr>
      <vt:lpstr>Strength </vt:lpstr>
      <vt:lpstr>Weakness</vt:lpstr>
      <vt:lpstr>Opportunities </vt:lpstr>
      <vt:lpstr>Threats </vt:lpstr>
      <vt:lpstr>CSR</vt:lpstr>
      <vt:lpstr>NESTLE CSR</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Cadbury</dc:title>
  <dc:creator>Nathan Evans-tomkins (1810948)</dc:creator>
  <cp:lastModifiedBy>Nathan Evans-tomkins (1810948)</cp:lastModifiedBy>
  <cp:revision>47</cp:revision>
  <dcterms:created xsi:type="dcterms:W3CDTF">2018-12-19T19:23:02Z</dcterms:created>
  <dcterms:modified xsi:type="dcterms:W3CDTF">2018-12-21T17:59:39Z</dcterms:modified>
</cp:coreProperties>
</file>