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8" r:id="rId4"/>
    <p:sldId id="259" r:id="rId5"/>
    <p:sldId id="260" r:id="rId6"/>
    <p:sldId id="265" r:id="rId7"/>
    <p:sldId id="266" r:id="rId8"/>
    <p:sldId id="261" r:id="rId9"/>
    <p:sldId id="262" r:id="rId10"/>
    <p:sldId id="263" r:id="rId11"/>
    <p:sldId id="264"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showGuides="1">
      <p:cViewPr varScale="1">
        <p:scale>
          <a:sx n="78" d="100"/>
          <a:sy n="78" d="100"/>
        </p:scale>
        <p:origin x="1594"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42F7-718C-4B98-AAEC-167E6DDD60A7}" type="datetimeFigureOut">
              <a:rPr lang="en-US" smtClean="0"/>
              <a:t>10/9/2025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2AA4F-B828-4D7C-AFD3-893933DAFCB4}"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Good morning. My presentation is about Amira’s case study in Psychology in Health and Social Care. I will explain her situation, apply Bowlby’s Attachment Theory, and suggest ways to support her. This work is part of my module LCHS4010.</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The aim of this presentation is to understand Amira’s developmental needs. We will apply Bowlby’s Attachment Theory to her case. I will also suggest practical strategies that can support her in the nursery. We will think about how nature and nurture affect her. Finally, I will look at the strengths and the limitations of the theory.</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Amira is a three-year-old girl. She feels very anxious when her carers leave her at nursery. She speaks very little and finds it hard to mix or play with other children. These behaviours suggest she might not feel secure. Understanding her case is important because early childhood is a key stage in development.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According to Bowlby’s Attachment Theory, the bond between a child and their caregiver is very important. A secure attachment helps the child feel safe and confident to explore. If the attachment is insecure, the child may feel anxious or avoid other people. The idea of a secure base means children rely on their caregiver to feel safe while exploring the world.</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In Amira’s case, her anxiety when carers leave shows she may have an insecure attachment. Her limited speech may be because she does not feel safe or confident enough to express herself. She avoids playing in groups, which suggests she struggles to trust others. Both nature, which means her biological factors, and nurture, which means her environment and experiences, influence her behaviour.</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Nature means the things Amira is born with, like her genetics, personality, and temperament. Nurture means the environment she grows up in her family, her caregivers, and her nursery.</a:t>
            </a:r>
          </a:p>
          <a:p>
            <a:r>
              <a:rPr lang="en-US" altLang="en-US"/>
              <a:t>Both nature and nurture are equally important. For example, Amira may be naturally shy or sensitive by nature, but her behaviour could become worse if she doesn’t get enough emotional support at home or at nursery. This shows that we should never blame just one factor both her biology and her experiences matter. In practice, this means staff should observe Amira’s natural temperament while also improving her environment to help her feel safe and confident.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In the nursery, practical strategies can make a big difference for Amira. Staff should create a calm and safe environment that helps her feel relaxed. Having a key worker will give Amira a sense of security because she knows there is one person she can always trust. Staff should encourage her to join small group play, starting with one or two friendly children. Positive reinforcement like smiles, gentle words, and praise can help her build confidence and feel proud of herself. Finally, regular communication between the nursery staff and her parents will ensure consistent care at home and in the nursery.</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To support Amira, nursery staff can give her a key worker she feels comfortable with. She should be comforted when her carers leave so she does not feel abandoned. Small group play can be encouraged with gentle support. Praise should be given when she speaks or joins in play. Staff must be patient and provide consistent emotional support to help her build confidence.</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Bowlby’s theory has some strengths. It explains why secure bonds are important for children’s development. It helps us understand separation anxiety and gives useful guidance for planning care in nurseries. However, it also has limitations. Not all insecurely attached children have problems later in life. The theory focuses too much on the role of the mother or main caregiver. Other theories, like learning theory or cognitive theories, also explain child development. So Bowlby’s theory should be used together with other ideas.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In conclusion, Amira needs extra support to feel safe in her nursery. Bowlby’s Attachment Theory helps us understand her behaviour and challenges. With the right strategies, such as comfort, a trusted key worker, and support in group play, she can develop socially, emotionally, and cognitively. This shows the importance of applying psychology in health and social care practice.</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These are the references I used for my presentation. They include Bowlby’s original work, academic articles, and textbooks. I also used a trusted psychology website for clear explanations.</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panose="020B0604020202020204"/>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panose="020B0604020202020204"/>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panose="020B0604020202020204"/>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panose="020B0604020202020204"/>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panose="020B0604020202020204"/>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panose="020B0604020202020204"/>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panose="020B0604020202020204"/>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panose="020B0604020202020204"/>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panose="020B0604020202020204"/>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t>Psychology in Health and Social Care – Amira’s Case Study</a:t>
            </a:r>
          </a:p>
        </p:txBody>
      </p:sp>
      <p:sp>
        <p:nvSpPr>
          <p:cNvPr id="3" name="Subtitle 2"/>
          <p:cNvSpPr>
            <a:spLocks noGrp="1"/>
          </p:cNvSpPr>
          <p:nvPr>
            <p:ph type="subTitle" idx="1"/>
          </p:nvPr>
        </p:nvSpPr>
        <p:spPr/>
        <p:txBody>
          <a:bodyPr>
            <a:normAutofit fontScale="90000"/>
          </a:bodyPr>
          <a:lstStyle/>
          <a:p>
            <a:r>
              <a:t>Name: [</a:t>
            </a:r>
            <a:r>
              <a:rPr lang="en-US"/>
              <a:t>Neelam Butt</a:t>
            </a:r>
            <a:r>
              <a:t>]</a:t>
            </a:r>
          </a:p>
          <a:p>
            <a:r>
              <a:t>Module Code: LCHS4010</a:t>
            </a:r>
          </a:p>
          <a:p>
            <a:r>
              <a:t>Lecturer: </a:t>
            </a:r>
            <a:r>
              <a:rPr lang="en-US"/>
              <a:t>Helen Parsons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Aim / Objectives</a:t>
            </a:r>
          </a:p>
        </p:txBody>
      </p:sp>
      <p:sp>
        <p:nvSpPr>
          <p:cNvPr id="3" name="Content Placeholder 2"/>
          <p:cNvSpPr>
            <a:spLocks noGrp="1"/>
          </p:cNvSpPr>
          <p:nvPr>
            <p:ph idx="1"/>
          </p:nvPr>
        </p:nvSpPr>
        <p:spPr/>
        <p:txBody>
          <a:bodyPr/>
          <a:lstStyle/>
          <a:p>
            <a:r>
              <a:rPr sz="2000"/>
              <a:t>To understand Amira’s developmental needs</a:t>
            </a:r>
          </a:p>
          <a:p>
            <a:r>
              <a:rPr sz="2000"/>
              <a:t>To apply Bowlby’s Attachment Theory</a:t>
            </a:r>
          </a:p>
          <a:p>
            <a:r>
              <a:rPr sz="2000"/>
              <a:t>To suggest practical strategies in nursery</a:t>
            </a:r>
          </a:p>
          <a:p>
            <a:r>
              <a:rPr sz="2000"/>
              <a:t>To consider nature and nurture influences</a:t>
            </a:r>
          </a:p>
          <a:p>
            <a:r>
              <a:rPr sz="2000"/>
              <a:t>To evaluate the theory (strengths &amp; limitations)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Introduction</a:t>
            </a:r>
          </a:p>
        </p:txBody>
      </p:sp>
      <p:sp>
        <p:nvSpPr>
          <p:cNvPr id="3" name="Content Placeholder 2"/>
          <p:cNvSpPr>
            <a:spLocks noGrp="1"/>
          </p:cNvSpPr>
          <p:nvPr>
            <p:ph idx="1"/>
          </p:nvPr>
        </p:nvSpPr>
        <p:spPr/>
        <p:txBody>
          <a:bodyPr/>
          <a:lstStyle/>
          <a:p>
            <a:r>
              <a:rPr sz="2000"/>
              <a:t>Amira is 3 years old.</a:t>
            </a:r>
          </a:p>
          <a:p>
            <a:r>
              <a:rPr sz="2000"/>
              <a:t>She feels anxious when carers leave.</a:t>
            </a:r>
          </a:p>
          <a:p>
            <a:r>
              <a:rPr sz="2000"/>
              <a:t>She talks very little.</a:t>
            </a:r>
          </a:p>
          <a:p>
            <a:r>
              <a:rPr sz="2000"/>
              <a:t>She finds it hard to play with other children.</a:t>
            </a:r>
          </a:p>
          <a:p>
            <a:r>
              <a:rPr sz="2000"/>
              <a:t>We will use Bowlby’s Attachment Theory to understand her needs.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Theoretical Background</a:t>
            </a:r>
          </a:p>
        </p:txBody>
      </p:sp>
      <p:sp>
        <p:nvSpPr>
          <p:cNvPr id="3" name="Content Placeholder 2"/>
          <p:cNvSpPr>
            <a:spLocks noGrp="1"/>
          </p:cNvSpPr>
          <p:nvPr>
            <p:ph idx="1"/>
          </p:nvPr>
        </p:nvSpPr>
        <p:spPr/>
        <p:txBody>
          <a:bodyPr/>
          <a:lstStyle/>
          <a:p>
            <a:r>
              <a:rPr sz="2000"/>
              <a:t>Bowlby’s Attachment Theory:</a:t>
            </a:r>
          </a:p>
          <a:p>
            <a:r>
              <a:rPr sz="2000"/>
              <a:t>Bond between child and caregiver is key</a:t>
            </a:r>
          </a:p>
          <a:p>
            <a:r>
              <a:rPr sz="2000"/>
              <a:t>Secure bond = safe and confident child</a:t>
            </a:r>
          </a:p>
          <a:p>
            <a:r>
              <a:rPr sz="2000"/>
              <a:t>Insecure bond = anxious, avoids others</a:t>
            </a:r>
          </a:p>
          <a:p>
            <a:r>
              <a:rPr sz="2000"/>
              <a:t>Children need a secure base to explore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Application to Amira</a:t>
            </a:r>
          </a:p>
        </p:txBody>
      </p:sp>
      <p:sp>
        <p:nvSpPr>
          <p:cNvPr id="3" name="Content Placeholder 2"/>
          <p:cNvSpPr>
            <a:spLocks noGrp="1"/>
          </p:cNvSpPr>
          <p:nvPr>
            <p:ph idx="1"/>
          </p:nvPr>
        </p:nvSpPr>
        <p:spPr/>
        <p:txBody>
          <a:bodyPr/>
          <a:lstStyle/>
          <a:p>
            <a:r>
              <a:rPr sz="2000"/>
              <a:t>Anxiety when carers leave → insecure attachment</a:t>
            </a:r>
          </a:p>
          <a:p>
            <a:r>
              <a:rPr sz="2000"/>
              <a:t>Limited speech → may not feel safe to express</a:t>
            </a:r>
          </a:p>
          <a:p>
            <a:r>
              <a:rPr sz="2000"/>
              <a:t>Avoids group play → may struggle to trust others</a:t>
            </a:r>
          </a:p>
          <a:p>
            <a:r>
              <a:rPr sz="2000"/>
              <a:t>Both nature (biology) and nurture (environment) influence her</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Nature and Nurture</a:t>
            </a:r>
          </a:p>
        </p:txBody>
      </p:sp>
      <p:sp>
        <p:nvSpPr>
          <p:cNvPr id="3" name="Content Placeholder 2"/>
          <p:cNvSpPr>
            <a:spLocks noGrp="1"/>
          </p:cNvSpPr>
          <p:nvPr>
            <p:ph idx="1"/>
          </p:nvPr>
        </p:nvSpPr>
        <p:spPr/>
        <p:txBody>
          <a:bodyPr/>
          <a:lstStyle/>
          <a:p>
            <a:r>
              <a:rPr lang="en-US" altLang="en-US" sz="2000"/>
              <a:t>Nature refers to biological or genetic influences on development</a:t>
            </a:r>
          </a:p>
          <a:p>
            <a:r>
              <a:rPr lang="en-US" altLang="en-US" sz="2000"/>
              <a:t>Nurture refers to environmental factors, such as family and experiences</a:t>
            </a:r>
          </a:p>
          <a:p>
            <a:r>
              <a:rPr lang="en-US" altLang="en-US" sz="2000"/>
              <a:t>Both nature and nurture work together to shape Amira’s behaviour</a:t>
            </a:r>
          </a:p>
          <a:p>
            <a:r>
              <a:rPr lang="en-US" altLang="en-US" sz="2000"/>
              <a:t>Understanding both helps support her emotional and social growth</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Practical Strategies in Nursery</a:t>
            </a:r>
          </a:p>
        </p:txBody>
      </p:sp>
      <p:sp>
        <p:nvSpPr>
          <p:cNvPr id="3" name="Content Placeholder 2"/>
          <p:cNvSpPr>
            <a:spLocks noGrp="1"/>
          </p:cNvSpPr>
          <p:nvPr>
            <p:ph idx="1"/>
          </p:nvPr>
        </p:nvSpPr>
        <p:spPr/>
        <p:txBody>
          <a:bodyPr/>
          <a:lstStyle/>
          <a:p>
            <a:r>
              <a:rPr lang="en-US" altLang="en-US" sz="2000"/>
              <a:t>Create a calm and welcoming nursery environment</a:t>
            </a:r>
          </a:p>
          <a:p>
            <a:r>
              <a:rPr lang="en-US" altLang="en-US" sz="2000"/>
              <a:t>Use a key worker approach for emotional security</a:t>
            </a:r>
          </a:p>
          <a:p>
            <a:r>
              <a:rPr lang="en-US" altLang="en-US" sz="2000"/>
              <a:t>Encourage small group play activities</a:t>
            </a:r>
          </a:p>
          <a:p>
            <a:r>
              <a:rPr lang="en-US" altLang="en-US" sz="2000"/>
              <a:t>Give regular praise and reassurance</a:t>
            </a:r>
          </a:p>
          <a:p>
            <a:r>
              <a:rPr lang="en-US" altLang="en-US" sz="2000"/>
              <a:t>Communicate positively with parents and carers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Ongoing Support in Nursery</a:t>
            </a:r>
          </a:p>
        </p:txBody>
      </p:sp>
      <p:sp>
        <p:nvSpPr>
          <p:cNvPr id="3" name="Content Placeholder 2"/>
          <p:cNvSpPr>
            <a:spLocks noGrp="1"/>
          </p:cNvSpPr>
          <p:nvPr>
            <p:ph idx="1"/>
          </p:nvPr>
        </p:nvSpPr>
        <p:spPr/>
        <p:txBody>
          <a:bodyPr/>
          <a:lstStyle/>
          <a:p>
            <a:r>
              <a:rPr sz="2000"/>
              <a:t>Assign a key worker she trusts</a:t>
            </a:r>
          </a:p>
          <a:p>
            <a:r>
              <a:rPr sz="2000"/>
              <a:t>Comfort her when carers leave</a:t>
            </a:r>
          </a:p>
          <a:p>
            <a:r>
              <a:rPr sz="2000"/>
              <a:t>Encourage small group play</a:t>
            </a:r>
          </a:p>
          <a:p>
            <a:r>
              <a:rPr sz="2000"/>
              <a:t>Praise her for speaking or joining play</a:t>
            </a:r>
          </a:p>
          <a:p>
            <a:r>
              <a:rPr sz="2000"/>
              <a:t>Be patient and supportive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Strengths &amp; Limitations of Bowlby’s Theory</a:t>
            </a:r>
          </a:p>
        </p:txBody>
      </p:sp>
      <p:sp>
        <p:nvSpPr>
          <p:cNvPr id="3" name="Content Placeholder 2"/>
          <p:cNvSpPr>
            <a:spLocks noGrp="1"/>
          </p:cNvSpPr>
          <p:nvPr>
            <p:ph idx="1"/>
          </p:nvPr>
        </p:nvSpPr>
        <p:spPr/>
        <p:txBody>
          <a:bodyPr/>
          <a:lstStyle/>
          <a:p>
            <a:r>
              <a:rPr sz="2000"/>
              <a:t>Strengths:</a:t>
            </a:r>
          </a:p>
          <a:p>
            <a:r>
              <a:rPr sz="2000"/>
              <a:t>Explains why secure bonds are important</a:t>
            </a:r>
          </a:p>
          <a:p>
            <a:r>
              <a:rPr sz="2000"/>
              <a:t>Helps understand separation anxiety</a:t>
            </a:r>
          </a:p>
          <a:p>
            <a:r>
              <a:rPr sz="2000"/>
              <a:t>Useful for planning nursery care</a:t>
            </a:r>
          </a:p>
          <a:p>
            <a:endParaRPr sz="2000"/>
          </a:p>
          <a:p>
            <a:r>
              <a:rPr sz="2000"/>
              <a:t>Limitations:</a:t>
            </a:r>
          </a:p>
          <a:p>
            <a:r>
              <a:rPr sz="2000"/>
              <a:t>Not all insecure children struggle</a:t>
            </a:r>
          </a:p>
          <a:p>
            <a:r>
              <a:rPr sz="2000"/>
              <a:t>Focuses too much on mother/caregiver</a:t>
            </a:r>
          </a:p>
          <a:p>
            <a:r>
              <a:rPr sz="2000"/>
              <a:t>Other theories also explain development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lstStyle/>
          <a:p>
            <a:r>
              <a:rPr sz="2000"/>
              <a:t>Amira needs extra support in nursery</a:t>
            </a:r>
          </a:p>
          <a:p>
            <a:r>
              <a:rPr sz="2000"/>
              <a:t> Bowlby’s theory explains her behaviour</a:t>
            </a:r>
          </a:p>
          <a:p>
            <a:r>
              <a:rPr sz="2000"/>
              <a:t> With comfort, key worker, and group play,</a:t>
            </a:r>
          </a:p>
          <a:p>
            <a:r>
              <a:rPr sz="2000"/>
              <a:t> </a:t>
            </a:r>
            <a:r>
              <a:rPr lang="en-US" sz="2000"/>
              <a:t>S</a:t>
            </a:r>
            <a:r>
              <a:rPr sz="2000"/>
              <a:t>he can improve socially, emotionally, and cognitively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p:txBody>
          <a:bodyPr/>
          <a:lstStyle/>
          <a:p>
            <a:r>
              <a:rPr sz="2000"/>
              <a:t>Bowlby, J. (1988) A secure base: parent-child attachment and healthy human development. Routledge.</a:t>
            </a:r>
          </a:p>
          <a:p>
            <a:r>
              <a:rPr sz="2000"/>
              <a:t>Bretherton, I. (1992) ‘The origins of attachment theory: John Bowlby and Mary Ainsworth.’ Developmental psychology, 28(5), pp. 759–775.</a:t>
            </a:r>
          </a:p>
          <a:p>
            <a:r>
              <a:rPr sz="2000"/>
              <a:t>McLeod, S. (2017) John Bowlby’s attachment theory. Simply Psychology. Available at: https://www.simplypsychology.org (Accessed: [insert date])</a:t>
            </a:r>
          </a:p>
          <a:p>
            <a:r>
              <a:rPr sz="2000"/>
              <a:t>Berk, L. E. (2013) Child development. 9th edn. Pearson.</a:t>
            </a:r>
          </a:p>
          <a:p>
            <a:r>
              <a:rPr sz="2000"/>
              <a:t>Shaffer, D. R. and Kipp, K. (2013) Developmental psychology: childhood and adolescence. 9th edn. Cengage.</a:t>
            </a:r>
          </a:p>
          <a:p>
            <a:r>
              <a:rPr sz="2000"/>
              <a:t>Smith, P. K., Cowie, H. and Blades, M. (2015) Understanding children’s development. 6th edn. Wiley-Blackwell.</a:t>
            </a:r>
          </a:p>
          <a:p>
            <a:r>
              <a:rPr sz="2000"/>
              <a:t>Cottrell, S. (2021) Skills for success: personal development and employability. 4th edn. Red Globe Press.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1328</Words>
  <Application>Microsoft Office PowerPoint</Application>
  <PresentationFormat>On-screen Show (4:3)</PresentationFormat>
  <Paragraphs>79</Paragraphs>
  <Slides>11</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Psychology in Health and Social Care – Amira’s Case Study</vt:lpstr>
      <vt:lpstr>Aim / Objectives</vt:lpstr>
      <vt:lpstr>Introduction</vt:lpstr>
      <vt:lpstr>Theoretical Background</vt:lpstr>
      <vt:lpstr>Application to Amira</vt:lpstr>
      <vt:lpstr>Nature and Nurture</vt:lpstr>
      <vt:lpstr>Practical Strategies in Nursery</vt:lpstr>
      <vt:lpstr>Ongoing Support in Nursery</vt:lpstr>
      <vt:lpstr>Strengths &amp; Limitations of Bowlby’s Theory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dc:description>generated using python-pptx</dc:description>
  <cp:lastModifiedBy>Neelam Butt (2414160)</cp:lastModifiedBy>
  <cp:revision>7</cp:revision>
  <dcterms:created xsi:type="dcterms:W3CDTF">2013-01-27T09:14:00Z</dcterms:created>
  <dcterms:modified xsi:type="dcterms:W3CDTF">2025-10-09T13:30:58Z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CA6D6E560AFD4BAABB77D1335EBF7C4D_13</vt:lpwstr>
  </property>
  <property fmtid="{D5CDD505-2E9C-101B-9397-08002B2CF9AE}" pid="3" name="KSOProductBuildVer">
    <vt:lpwstr>1033-12.2.0.22549</vt:lpwstr>
  </property>
</Properties>
</file>