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Lst>
  <p:notesMasterIdLst>
    <p:notesMasterId r:id="rId20"/>
  </p:notesMasterIdLst>
  <p:sldIdLst>
    <p:sldId id="256" r:id="rId2"/>
    <p:sldId id="273" r:id="rId3"/>
    <p:sldId id="275" r:id="rId4"/>
    <p:sldId id="274" r:id="rId5"/>
    <p:sldId id="276" r:id="rId6"/>
    <p:sldId id="277" r:id="rId7"/>
    <p:sldId id="278" r:id="rId8"/>
    <p:sldId id="279" r:id="rId9"/>
    <p:sldId id="280" r:id="rId10"/>
    <p:sldId id="281" r:id="rId11"/>
    <p:sldId id="282" r:id="rId12"/>
    <p:sldId id="283" r:id="rId13"/>
    <p:sldId id="284" r:id="rId14"/>
    <p:sldId id="285" r:id="rId15"/>
    <p:sldId id="286" r:id="rId16"/>
    <p:sldId id="287" r:id="rId17"/>
    <p:sldId id="271" r:id="rId18"/>
    <p:sldId id="272"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7" d="100"/>
          <a:sy n="77" d="100"/>
        </p:scale>
        <p:origin x="462" y="5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B26B340-1F62-4FB0-BB75-DBAD127E276D}" type="datetimeFigureOut">
              <a:rPr lang="en-US" smtClean="0"/>
              <a:pPr/>
              <a:t>9/15/2020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AF73CD3-8614-414D-B46E-05B9848ED3BD}" type="slidenum">
              <a:rPr lang="en-GB" smtClean="0"/>
              <a:pPr/>
              <a:t>‹#›</a:t>
            </a:fld>
            <a:endParaRPr lang="en-GB"/>
          </a:p>
        </p:txBody>
      </p:sp>
    </p:spTree>
    <p:extLst>
      <p:ext uri="{BB962C8B-B14F-4D97-AF65-F5344CB8AC3E}">
        <p14:creationId xmlns:p14="http://schemas.microsoft.com/office/powerpoint/2010/main" val="10456128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Discuss other modules/reference tables/source</a:t>
            </a:r>
            <a:r>
              <a:rPr lang="en-GB" baseline="0" dirty="0" smtClean="0"/>
              <a:t> systems that might be included in </a:t>
            </a:r>
            <a:r>
              <a:rPr lang="en-GB" baseline="0" smtClean="0"/>
              <a:t>this system.</a:t>
            </a:r>
            <a:endParaRPr lang="en-GB"/>
          </a:p>
        </p:txBody>
      </p:sp>
      <p:sp>
        <p:nvSpPr>
          <p:cNvPr id="4" name="Slide Number Placeholder 3"/>
          <p:cNvSpPr>
            <a:spLocks noGrp="1"/>
          </p:cNvSpPr>
          <p:nvPr>
            <p:ph type="sldNum" sz="quarter" idx="10"/>
          </p:nvPr>
        </p:nvSpPr>
        <p:spPr/>
        <p:txBody>
          <a:bodyPr/>
          <a:lstStyle/>
          <a:p>
            <a:fld id="{BAF73CD3-8614-414D-B46E-05B9848ED3BD}" type="slidenum">
              <a:rPr lang="en-GB" smtClean="0"/>
              <a:pPr/>
              <a:t>5</a:t>
            </a:fld>
            <a:endParaRPr lang="en-GB"/>
          </a:p>
        </p:txBody>
      </p:sp>
    </p:spTree>
    <p:extLst>
      <p:ext uri="{BB962C8B-B14F-4D97-AF65-F5344CB8AC3E}">
        <p14:creationId xmlns:p14="http://schemas.microsoft.com/office/powerpoint/2010/main" val="12566324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Ask what other types of metadata might be stored</a:t>
            </a:r>
            <a:endParaRPr lang="en-GB" dirty="0"/>
          </a:p>
        </p:txBody>
      </p:sp>
      <p:sp>
        <p:nvSpPr>
          <p:cNvPr id="4" name="Slide Number Placeholder 3"/>
          <p:cNvSpPr>
            <a:spLocks noGrp="1"/>
          </p:cNvSpPr>
          <p:nvPr>
            <p:ph type="sldNum" sz="quarter" idx="10"/>
          </p:nvPr>
        </p:nvSpPr>
        <p:spPr/>
        <p:txBody>
          <a:bodyPr/>
          <a:lstStyle/>
          <a:p>
            <a:fld id="{BAF73CD3-8614-414D-B46E-05B9848ED3BD}" type="slidenum">
              <a:rPr lang="en-GB" smtClean="0"/>
              <a:pPr/>
              <a:t>10</a:t>
            </a:fld>
            <a:endParaRPr lang="en-GB"/>
          </a:p>
        </p:txBody>
      </p:sp>
    </p:spTree>
    <p:extLst>
      <p:ext uri="{BB962C8B-B14F-4D97-AF65-F5344CB8AC3E}">
        <p14:creationId xmlns:p14="http://schemas.microsoft.com/office/powerpoint/2010/main" val="18114346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B32D2D4F-B262-4018-8594-6B1FE2F875A5}"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980728"/>
            <a:ext cx="4038600" cy="5794659"/>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980728"/>
            <a:ext cx="4038600" cy="5794659"/>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404664"/>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484784"/>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1484784"/>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1988840"/>
            <a:ext cx="4041648" cy="4605879"/>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1988840"/>
            <a:ext cx="4041775" cy="4605879"/>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7" name="Slide Number Placeholder 26"/>
          <p:cNvSpPr>
            <a:spLocks noGrp="1"/>
          </p:cNvSpPr>
          <p:nvPr>
            <p:ph type="sldNum" sz="quarter" idx="11"/>
          </p:nvPr>
        </p:nvSpPr>
        <p:spPr/>
        <p:txBody>
          <a:bodyPr rtlCol="0"/>
          <a:lstStyle/>
          <a:p>
            <a:fld id="{B32D2D4F-B262-4018-8594-6B1FE2F875A5}"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404664"/>
            <a:ext cx="8229600" cy="576064"/>
          </a:xfrm>
        </p:spPr>
        <p:txBody>
          <a:bodyPr anchor="ctr"/>
          <a:lstStyle>
            <a:lvl1pPr>
              <a:defRPr sz="4000">
                <a:solidFill>
                  <a:schemeClr val="tx2"/>
                </a:solidFill>
              </a:defRPr>
            </a:lvl1pPr>
          </a:lstStyle>
          <a:p>
            <a:r>
              <a:rPr kumimoji="0" lang="en-US" smtClean="0"/>
              <a:t>Click to edit Master title style</a:t>
            </a:r>
            <a:endParaRPr kumimoji="0" lang="en-US" dirty="0"/>
          </a:p>
        </p:txBody>
      </p:sp>
      <p:sp>
        <p:nvSpPr>
          <p:cNvPr id="5" name="Slide Number Placeholder 4"/>
          <p:cNvSpPr>
            <a:spLocks noGrp="1"/>
          </p:cNvSpPr>
          <p:nvPr>
            <p:ph type="sldNum" sz="quarter" idx="12"/>
          </p:nvPr>
        </p:nvSpPr>
        <p:spPr>
          <a:xfrm>
            <a:off x="8174736" y="2272"/>
            <a:ext cx="762000" cy="365760"/>
          </a:xfrm>
        </p:spPr>
        <p:txBody>
          <a:bodyPr/>
          <a:lstStyle/>
          <a:p>
            <a:fld id="{B32D2D4F-B262-4018-8594-6B1FE2F875A5}"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620688"/>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1556792"/>
            <a:ext cx="3383280" cy="5071655"/>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476672"/>
            <a:ext cx="5102352" cy="6151775"/>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7" name="Slide Number Placeholder 6"/>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620688"/>
            <a:ext cx="1905000" cy="6008712"/>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20688"/>
            <a:ext cx="6248400" cy="6008712"/>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Slide Number Placeholder 5"/>
          <p:cNvSpPr>
            <a:spLocks noGrp="1"/>
          </p:cNvSpPr>
          <p:nvPr>
            <p:ph type="sldNum" sz="quarter" idx="12"/>
          </p:nvPr>
        </p:nvSpPr>
        <p:spPr/>
        <p:txBody>
          <a:bodyPr/>
          <a:lstStyle/>
          <a:p>
            <a:fld id="{B32D2D4F-B262-4018-8594-6B1FE2F875A5}"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404664"/>
            <a:ext cx="8229600" cy="576064"/>
          </a:xfrm>
          <a:prstGeom prst="rect">
            <a:avLst/>
          </a:prstGeom>
        </p:spPr>
        <p:txBody>
          <a:bodyPr vert="horz" anchor="ctr">
            <a:normAutofit/>
          </a:bodyPr>
          <a:lstStyle/>
          <a:p>
            <a:r>
              <a:rPr kumimoji="0" lang="en-US" smtClean="0"/>
              <a:t>Click to edit Master title style</a:t>
            </a:r>
            <a:endParaRPr kumimoji="0" lang="en-US" dirty="0"/>
          </a:p>
        </p:txBody>
      </p:sp>
      <p:sp>
        <p:nvSpPr>
          <p:cNvPr id="13" name="Text Placeholder 12"/>
          <p:cNvSpPr>
            <a:spLocks noGrp="1"/>
          </p:cNvSpPr>
          <p:nvPr>
            <p:ph type="body" idx="1"/>
          </p:nvPr>
        </p:nvSpPr>
        <p:spPr>
          <a:xfrm>
            <a:off x="457200" y="980728"/>
            <a:ext cx="8229600" cy="559380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dirty="0"/>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B32D2D4F-B262-4018-8594-6B1FE2F875A5}"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lumMod val="50000"/>
            </a:schemeClr>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wmf"/><Relationship Id="rId1" Type="http://schemas.openxmlformats.org/officeDocument/2006/relationships/slideLayout" Target="../slideLayouts/slideLayout2.xml"/><Relationship Id="rId5" Type="http://schemas.openxmlformats.org/officeDocument/2006/relationships/image" Target="../media/image5.wmf"/><Relationship Id="rId4" Type="http://schemas.openxmlformats.org/officeDocument/2006/relationships/image" Target="../media/image4.wmf"/></Relationships>
</file>

<file path=ppt/slides/_rels/slide5.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wmf"/><Relationship Id="rId5" Type="http://schemas.openxmlformats.org/officeDocument/2006/relationships/image" Target="../media/image4.wmf"/><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Data Warehousing &amp; Data Mining</a:t>
            </a:r>
            <a:endParaRPr lang="en-GB" dirty="0"/>
          </a:p>
        </p:txBody>
      </p:sp>
      <p:sp>
        <p:nvSpPr>
          <p:cNvPr id="3" name="Subtitle 2"/>
          <p:cNvSpPr>
            <a:spLocks noGrp="1"/>
          </p:cNvSpPr>
          <p:nvPr>
            <p:ph type="subTitle" idx="1"/>
          </p:nvPr>
        </p:nvSpPr>
        <p:spPr>
          <a:xfrm>
            <a:off x="457200" y="3899938"/>
            <a:ext cx="6563072" cy="1752600"/>
          </a:xfrm>
        </p:spPr>
        <p:txBody>
          <a:bodyPr>
            <a:normAutofit/>
          </a:bodyPr>
          <a:lstStyle/>
          <a:p>
            <a:r>
              <a:rPr lang="en-GB" dirty="0" smtClean="0"/>
              <a:t>ACCA6026</a:t>
            </a:r>
            <a:endParaRPr lang="en-GB" dirty="0"/>
          </a:p>
          <a:p>
            <a:r>
              <a:rPr lang="en-GB" dirty="0" smtClean="0"/>
              <a:t>Lecture 2 – Business Intelligence Architecture</a:t>
            </a:r>
          </a:p>
          <a:p>
            <a:endParaRPr lang="en-GB" dirty="0" smtClean="0"/>
          </a:p>
          <a:p>
            <a:r>
              <a:rPr lang="en-GB" dirty="0" smtClean="0"/>
              <a:t>Dr </a:t>
            </a:r>
            <a:r>
              <a:rPr lang="en-GB" dirty="0" err="1" smtClean="0"/>
              <a:t>Nik</a:t>
            </a:r>
            <a:r>
              <a:rPr lang="en-GB" dirty="0" smtClean="0"/>
              <a:t> Whitehead</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Introduction</a:t>
            </a:r>
            <a:endParaRPr lang="en-GB" dirty="0"/>
          </a:p>
        </p:txBody>
      </p:sp>
      <p:sp>
        <p:nvSpPr>
          <p:cNvPr id="3" name="Content Placeholder 2"/>
          <p:cNvSpPr>
            <a:spLocks noGrp="1"/>
          </p:cNvSpPr>
          <p:nvPr>
            <p:ph idx="1"/>
          </p:nvPr>
        </p:nvSpPr>
        <p:spPr/>
        <p:txBody>
          <a:bodyPr/>
          <a:lstStyle/>
          <a:p>
            <a:r>
              <a:rPr lang="en-GB" dirty="0" smtClean="0"/>
              <a:t>This is a very high level description of a BI system </a:t>
            </a:r>
          </a:p>
          <a:p>
            <a:r>
              <a:rPr lang="en-GB" dirty="0" smtClean="0"/>
              <a:t>Lower level descriptions will come as we start to design a data warehouse</a:t>
            </a:r>
          </a:p>
          <a:p>
            <a:r>
              <a:rPr lang="en-GB" dirty="0" smtClean="0"/>
              <a:t>This lecture looks at the back end; the next lecture will look at the front end</a:t>
            </a:r>
          </a:p>
          <a:p>
            <a:endParaRPr lang="en-GB" dirty="0" smtClean="0"/>
          </a:p>
          <a:p>
            <a:r>
              <a:rPr lang="en-GB" dirty="0" smtClean="0"/>
              <a:t>Major architectural components of small/new and large/mature BI system</a:t>
            </a:r>
          </a:p>
          <a:p>
            <a:r>
              <a:rPr lang="en-GB" dirty="0" smtClean="0"/>
              <a:t>Large/mature BI systems are sometimes known as Enterprise Intelligence Systems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a:t>
            </a:fld>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Operational &amp; Source Systems</a:t>
            </a:r>
            <a:endParaRPr lang="en-GB" dirty="0"/>
          </a:p>
        </p:txBody>
      </p:sp>
      <p:sp>
        <p:nvSpPr>
          <p:cNvPr id="3" name="Content Placeholder 2"/>
          <p:cNvSpPr>
            <a:spLocks noGrp="1"/>
          </p:cNvSpPr>
          <p:nvPr>
            <p:ph idx="1"/>
          </p:nvPr>
        </p:nvSpPr>
        <p:spPr/>
        <p:txBody>
          <a:bodyPr>
            <a:normAutofit lnSpcReduction="10000"/>
          </a:bodyPr>
          <a:lstStyle/>
          <a:p>
            <a:r>
              <a:rPr lang="en-GB" dirty="0" smtClean="0"/>
              <a:t>Operational systems provide the source material for any BI system</a:t>
            </a:r>
          </a:p>
          <a:p>
            <a:r>
              <a:rPr lang="en-GB" dirty="0" smtClean="0"/>
              <a:t>These may also be known as </a:t>
            </a:r>
            <a:r>
              <a:rPr lang="en-GB" i="1" dirty="0" smtClean="0"/>
              <a:t>source systems</a:t>
            </a:r>
            <a:r>
              <a:rPr lang="en-GB" dirty="0" smtClean="0"/>
              <a:t>, </a:t>
            </a:r>
            <a:r>
              <a:rPr lang="en-GB" i="1" dirty="0" smtClean="0"/>
              <a:t>transaction processing systems</a:t>
            </a:r>
            <a:r>
              <a:rPr lang="en-GB" dirty="0" smtClean="0"/>
              <a:t>, </a:t>
            </a:r>
            <a:r>
              <a:rPr lang="en-GB" i="1" dirty="0" smtClean="0"/>
              <a:t>enterprise resource planning (ERP) systems</a:t>
            </a:r>
          </a:p>
          <a:p>
            <a:r>
              <a:rPr lang="en-GB" dirty="0" smtClean="0"/>
              <a:t>There may be many systems in a company, each dealing with different types of data and, even where they use the same information, using different terms to describe the data</a:t>
            </a:r>
          </a:p>
          <a:p>
            <a:endParaRPr lang="en-GB" dirty="0" smtClean="0"/>
          </a:p>
          <a:p>
            <a:r>
              <a:rPr lang="en-GB" dirty="0" smtClean="0"/>
              <a:t>When business intelligence is integrated with an operational system or supports an operational task, it is referred to as </a:t>
            </a:r>
            <a:r>
              <a:rPr lang="en-GB" i="1" dirty="0" smtClean="0"/>
              <a:t>operational business intelligence</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3</a:t>
            </a:fld>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Operational &amp; Source Systems</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4</a:t>
            </a:fld>
            <a:endParaRPr lang="en-GB"/>
          </a:p>
        </p:txBody>
      </p:sp>
      <p:sp>
        <p:nvSpPr>
          <p:cNvPr id="6" name="Flowchart: Magnetic Disk 5"/>
          <p:cNvSpPr/>
          <p:nvPr/>
        </p:nvSpPr>
        <p:spPr>
          <a:xfrm>
            <a:off x="285720" y="1178703"/>
            <a:ext cx="1857388" cy="1785950"/>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642910" y="2071678"/>
            <a:ext cx="1216487" cy="646331"/>
          </a:xfrm>
          <a:prstGeom prst="rect">
            <a:avLst/>
          </a:prstGeom>
          <a:solidFill>
            <a:schemeClr val="accent1"/>
          </a:solidFill>
          <a:ln>
            <a:noFill/>
          </a:ln>
        </p:spPr>
        <p:txBody>
          <a:bodyPr wrap="none" rtlCol="0">
            <a:spAutoFit/>
          </a:bodyPr>
          <a:lstStyle/>
          <a:p>
            <a:r>
              <a:rPr lang="en-GB" dirty="0" smtClean="0">
                <a:solidFill>
                  <a:schemeClr val="bg1"/>
                </a:solidFill>
              </a:rPr>
              <a:t>Production</a:t>
            </a:r>
          </a:p>
          <a:p>
            <a:pPr algn="ctr"/>
            <a:r>
              <a:rPr lang="en-GB" dirty="0" smtClean="0">
                <a:solidFill>
                  <a:schemeClr val="bg1"/>
                </a:solidFill>
              </a:rPr>
              <a:t>Orders</a:t>
            </a:r>
            <a:endParaRPr lang="en-GB" dirty="0">
              <a:solidFill>
                <a:schemeClr val="bg1"/>
              </a:solidFill>
            </a:endParaRPr>
          </a:p>
        </p:txBody>
      </p:sp>
      <p:sp>
        <p:nvSpPr>
          <p:cNvPr id="18" name="Flowchart: Magnetic Disk 17"/>
          <p:cNvSpPr/>
          <p:nvPr/>
        </p:nvSpPr>
        <p:spPr>
          <a:xfrm>
            <a:off x="2500298" y="1178703"/>
            <a:ext cx="1857388" cy="1785950"/>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lowchart: Magnetic Disk 18"/>
          <p:cNvSpPr/>
          <p:nvPr/>
        </p:nvSpPr>
        <p:spPr>
          <a:xfrm>
            <a:off x="4786314" y="1178703"/>
            <a:ext cx="1857388" cy="1785950"/>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Flowchart: Magnetic Disk 19"/>
          <p:cNvSpPr/>
          <p:nvPr/>
        </p:nvSpPr>
        <p:spPr>
          <a:xfrm>
            <a:off x="7000892" y="1178703"/>
            <a:ext cx="1857388" cy="1785950"/>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642910" y="1259468"/>
            <a:ext cx="1197764" cy="369332"/>
          </a:xfrm>
          <a:prstGeom prst="rect">
            <a:avLst/>
          </a:prstGeom>
          <a:solidFill>
            <a:schemeClr val="accent1"/>
          </a:solidFill>
          <a:ln>
            <a:noFill/>
          </a:ln>
        </p:spPr>
        <p:txBody>
          <a:bodyPr wrap="none" rtlCol="0">
            <a:normAutofit/>
          </a:bodyPr>
          <a:lstStyle/>
          <a:p>
            <a:pPr algn="ctr"/>
            <a:r>
              <a:rPr lang="en-GB" dirty="0" smtClean="0">
                <a:solidFill>
                  <a:schemeClr val="bg1"/>
                </a:solidFill>
              </a:rPr>
              <a:t>Product</a:t>
            </a:r>
          </a:p>
        </p:txBody>
      </p:sp>
      <p:sp>
        <p:nvSpPr>
          <p:cNvPr id="23" name="TextBox 22"/>
          <p:cNvSpPr txBox="1"/>
          <p:nvPr/>
        </p:nvSpPr>
        <p:spPr>
          <a:xfrm>
            <a:off x="7358082" y="1928802"/>
            <a:ext cx="1197764" cy="369332"/>
          </a:xfrm>
          <a:prstGeom prst="rect">
            <a:avLst/>
          </a:prstGeom>
          <a:solidFill>
            <a:schemeClr val="accent1"/>
          </a:solidFill>
          <a:ln>
            <a:noFill/>
          </a:ln>
        </p:spPr>
        <p:txBody>
          <a:bodyPr wrap="none" rtlCol="0">
            <a:normAutofit/>
          </a:bodyPr>
          <a:lstStyle/>
          <a:p>
            <a:pPr algn="ctr"/>
            <a:r>
              <a:rPr lang="en-GB" dirty="0" smtClean="0">
                <a:solidFill>
                  <a:schemeClr val="bg1"/>
                </a:solidFill>
              </a:rPr>
              <a:t>Customer</a:t>
            </a:r>
          </a:p>
        </p:txBody>
      </p:sp>
      <p:sp>
        <p:nvSpPr>
          <p:cNvPr id="24" name="TextBox 23"/>
          <p:cNvSpPr txBox="1"/>
          <p:nvPr/>
        </p:nvSpPr>
        <p:spPr>
          <a:xfrm>
            <a:off x="2880081" y="1268760"/>
            <a:ext cx="1197764" cy="369332"/>
          </a:xfrm>
          <a:prstGeom prst="rect">
            <a:avLst/>
          </a:prstGeom>
          <a:solidFill>
            <a:schemeClr val="accent1"/>
          </a:solidFill>
          <a:ln>
            <a:noFill/>
          </a:ln>
        </p:spPr>
        <p:txBody>
          <a:bodyPr wrap="none" rtlCol="0">
            <a:normAutofit/>
          </a:bodyPr>
          <a:lstStyle/>
          <a:p>
            <a:pPr algn="ctr"/>
            <a:r>
              <a:rPr lang="en-GB" dirty="0" smtClean="0">
                <a:solidFill>
                  <a:schemeClr val="bg1"/>
                </a:solidFill>
              </a:rPr>
              <a:t>Product</a:t>
            </a:r>
          </a:p>
        </p:txBody>
      </p:sp>
      <p:sp>
        <p:nvSpPr>
          <p:cNvPr id="25" name="TextBox 24"/>
          <p:cNvSpPr txBox="1"/>
          <p:nvPr/>
        </p:nvSpPr>
        <p:spPr>
          <a:xfrm>
            <a:off x="5125021" y="1268760"/>
            <a:ext cx="1197764" cy="369332"/>
          </a:xfrm>
          <a:prstGeom prst="rect">
            <a:avLst/>
          </a:prstGeom>
          <a:solidFill>
            <a:schemeClr val="accent1"/>
          </a:solidFill>
          <a:ln>
            <a:noFill/>
          </a:ln>
        </p:spPr>
        <p:txBody>
          <a:bodyPr wrap="none" rtlCol="0">
            <a:normAutofit/>
          </a:bodyPr>
          <a:lstStyle/>
          <a:p>
            <a:pPr algn="ctr"/>
            <a:r>
              <a:rPr lang="en-GB" dirty="0" smtClean="0">
                <a:solidFill>
                  <a:schemeClr val="bg1"/>
                </a:solidFill>
              </a:rPr>
              <a:t>Product</a:t>
            </a:r>
          </a:p>
        </p:txBody>
      </p:sp>
      <p:sp>
        <p:nvSpPr>
          <p:cNvPr id="26" name="TextBox 25"/>
          <p:cNvSpPr txBox="1"/>
          <p:nvPr/>
        </p:nvSpPr>
        <p:spPr>
          <a:xfrm>
            <a:off x="7358082" y="1268760"/>
            <a:ext cx="1197764" cy="369332"/>
          </a:xfrm>
          <a:prstGeom prst="rect">
            <a:avLst/>
          </a:prstGeom>
          <a:solidFill>
            <a:schemeClr val="accent1"/>
          </a:solidFill>
          <a:ln>
            <a:noFill/>
          </a:ln>
        </p:spPr>
        <p:txBody>
          <a:bodyPr wrap="none" rtlCol="0">
            <a:normAutofit/>
          </a:bodyPr>
          <a:lstStyle/>
          <a:p>
            <a:pPr algn="ctr"/>
            <a:r>
              <a:rPr lang="en-GB" dirty="0" smtClean="0">
                <a:solidFill>
                  <a:schemeClr val="bg1"/>
                </a:solidFill>
              </a:rPr>
              <a:t>Product</a:t>
            </a:r>
          </a:p>
        </p:txBody>
      </p:sp>
      <p:sp>
        <p:nvSpPr>
          <p:cNvPr id="27" name="TextBox 26"/>
          <p:cNvSpPr txBox="1"/>
          <p:nvPr/>
        </p:nvSpPr>
        <p:spPr>
          <a:xfrm>
            <a:off x="5166097" y="1928802"/>
            <a:ext cx="1197764" cy="369332"/>
          </a:xfrm>
          <a:prstGeom prst="rect">
            <a:avLst/>
          </a:prstGeom>
          <a:solidFill>
            <a:schemeClr val="accent1"/>
          </a:solidFill>
          <a:ln>
            <a:noFill/>
          </a:ln>
        </p:spPr>
        <p:txBody>
          <a:bodyPr wrap="none" rtlCol="0">
            <a:normAutofit/>
          </a:bodyPr>
          <a:lstStyle/>
          <a:p>
            <a:pPr algn="ctr"/>
            <a:r>
              <a:rPr lang="en-GB" dirty="0" smtClean="0">
                <a:solidFill>
                  <a:schemeClr val="bg1"/>
                </a:solidFill>
              </a:rPr>
              <a:t>Customer</a:t>
            </a:r>
          </a:p>
        </p:txBody>
      </p:sp>
      <p:sp>
        <p:nvSpPr>
          <p:cNvPr id="28" name="TextBox 27"/>
          <p:cNvSpPr txBox="1"/>
          <p:nvPr/>
        </p:nvSpPr>
        <p:spPr>
          <a:xfrm>
            <a:off x="2880081" y="1928802"/>
            <a:ext cx="1197764" cy="369332"/>
          </a:xfrm>
          <a:prstGeom prst="rect">
            <a:avLst/>
          </a:prstGeom>
          <a:solidFill>
            <a:schemeClr val="accent1"/>
          </a:solidFill>
          <a:ln>
            <a:noFill/>
          </a:ln>
        </p:spPr>
        <p:txBody>
          <a:bodyPr wrap="none" rtlCol="0">
            <a:normAutofit/>
          </a:bodyPr>
          <a:lstStyle/>
          <a:p>
            <a:pPr algn="ctr"/>
            <a:r>
              <a:rPr lang="en-GB" dirty="0" smtClean="0">
                <a:solidFill>
                  <a:schemeClr val="bg1"/>
                </a:solidFill>
              </a:rPr>
              <a:t>Customer</a:t>
            </a:r>
          </a:p>
        </p:txBody>
      </p:sp>
      <p:sp>
        <p:nvSpPr>
          <p:cNvPr id="29" name="TextBox 28"/>
          <p:cNvSpPr txBox="1"/>
          <p:nvPr/>
        </p:nvSpPr>
        <p:spPr>
          <a:xfrm>
            <a:off x="2880081" y="2357430"/>
            <a:ext cx="1197764" cy="369332"/>
          </a:xfrm>
          <a:prstGeom prst="rect">
            <a:avLst/>
          </a:prstGeom>
          <a:solidFill>
            <a:schemeClr val="accent1"/>
          </a:solidFill>
          <a:ln>
            <a:noFill/>
          </a:ln>
        </p:spPr>
        <p:txBody>
          <a:bodyPr wrap="none" rtlCol="0">
            <a:normAutofit/>
          </a:bodyPr>
          <a:lstStyle/>
          <a:p>
            <a:pPr algn="ctr"/>
            <a:r>
              <a:rPr lang="en-GB" dirty="0" smtClean="0">
                <a:solidFill>
                  <a:schemeClr val="bg1"/>
                </a:solidFill>
              </a:rPr>
              <a:t>Orders</a:t>
            </a:r>
          </a:p>
        </p:txBody>
      </p:sp>
      <p:sp>
        <p:nvSpPr>
          <p:cNvPr id="30" name="TextBox 29"/>
          <p:cNvSpPr txBox="1"/>
          <p:nvPr/>
        </p:nvSpPr>
        <p:spPr>
          <a:xfrm>
            <a:off x="5166097" y="2357430"/>
            <a:ext cx="1197764" cy="369332"/>
          </a:xfrm>
          <a:prstGeom prst="rect">
            <a:avLst/>
          </a:prstGeom>
          <a:solidFill>
            <a:schemeClr val="accent1"/>
          </a:solidFill>
          <a:ln>
            <a:noFill/>
          </a:ln>
        </p:spPr>
        <p:txBody>
          <a:bodyPr wrap="none" rtlCol="0">
            <a:normAutofit/>
          </a:bodyPr>
          <a:lstStyle/>
          <a:p>
            <a:pPr algn="ctr"/>
            <a:r>
              <a:rPr lang="en-GB" dirty="0" smtClean="0">
                <a:solidFill>
                  <a:schemeClr val="bg1"/>
                </a:solidFill>
              </a:rPr>
              <a:t>Shipments</a:t>
            </a:r>
          </a:p>
        </p:txBody>
      </p:sp>
      <p:sp>
        <p:nvSpPr>
          <p:cNvPr id="31" name="TextBox 30"/>
          <p:cNvSpPr txBox="1"/>
          <p:nvPr/>
        </p:nvSpPr>
        <p:spPr>
          <a:xfrm>
            <a:off x="7358082" y="2357430"/>
            <a:ext cx="1197764" cy="369332"/>
          </a:xfrm>
          <a:prstGeom prst="rect">
            <a:avLst/>
          </a:prstGeom>
          <a:solidFill>
            <a:schemeClr val="accent1"/>
          </a:solidFill>
          <a:ln>
            <a:noFill/>
          </a:ln>
        </p:spPr>
        <p:txBody>
          <a:bodyPr wrap="none" rtlCol="0">
            <a:normAutofit/>
          </a:bodyPr>
          <a:lstStyle/>
          <a:p>
            <a:pPr algn="ctr"/>
            <a:r>
              <a:rPr lang="en-GB" dirty="0" smtClean="0">
                <a:solidFill>
                  <a:schemeClr val="bg1"/>
                </a:solidFill>
              </a:rPr>
              <a:t>Invoices</a:t>
            </a:r>
          </a:p>
        </p:txBody>
      </p:sp>
      <p:pic>
        <p:nvPicPr>
          <p:cNvPr id="1026" name="Picture 2" descr="C:\Users\PROJECTOR\AppData\Local\Microsoft\Windows\Temporary Internet Files\Content.IE5\3SH2TMWI\MC900335566[1].wmf"/>
          <p:cNvPicPr>
            <a:picLocks noChangeAspect="1" noChangeArrowheads="1"/>
          </p:cNvPicPr>
          <p:nvPr/>
        </p:nvPicPr>
        <p:blipFill>
          <a:blip r:embed="rId2"/>
          <a:srcRect/>
          <a:stretch>
            <a:fillRect/>
          </a:stretch>
        </p:blipFill>
        <p:spPr bwMode="auto">
          <a:xfrm>
            <a:off x="428596" y="5000636"/>
            <a:ext cx="1417834" cy="1402200"/>
          </a:xfrm>
          <a:prstGeom prst="rect">
            <a:avLst/>
          </a:prstGeom>
          <a:noFill/>
        </p:spPr>
      </p:pic>
      <p:pic>
        <p:nvPicPr>
          <p:cNvPr id="1027" name="Picture 3" descr="C:\Users\PROJECTOR\AppData\Local\Microsoft\Windows\Temporary Internet Files\Content.IE5\TIU9DAW9\MC900440379[1].png"/>
          <p:cNvPicPr>
            <a:picLocks noChangeAspect="1" noChangeArrowheads="1"/>
          </p:cNvPicPr>
          <p:nvPr/>
        </p:nvPicPr>
        <p:blipFill>
          <a:blip r:embed="rId3"/>
          <a:srcRect/>
          <a:stretch>
            <a:fillRect/>
          </a:stretch>
        </p:blipFill>
        <p:spPr bwMode="auto">
          <a:xfrm>
            <a:off x="2643174" y="5143512"/>
            <a:ext cx="1514476" cy="1514476"/>
          </a:xfrm>
          <a:prstGeom prst="rect">
            <a:avLst/>
          </a:prstGeom>
          <a:noFill/>
        </p:spPr>
      </p:pic>
      <p:pic>
        <p:nvPicPr>
          <p:cNvPr id="1028" name="Picture 4" descr="C:\Users\PROJECTOR\AppData\Local\Microsoft\Windows\Temporary Internet Files\Content.IE5\TIU9DAW9\MC900413496[1].wmf"/>
          <p:cNvPicPr>
            <a:picLocks noChangeAspect="1" noChangeArrowheads="1"/>
          </p:cNvPicPr>
          <p:nvPr/>
        </p:nvPicPr>
        <p:blipFill>
          <a:blip r:embed="rId4"/>
          <a:srcRect/>
          <a:stretch>
            <a:fillRect/>
          </a:stretch>
        </p:blipFill>
        <p:spPr bwMode="auto">
          <a:xfrm>
            <a:off x="4786314" y="5429264"/>
            <a:ext cx="1928826" cy="1066930"/>
          </a:xfrm>
          <a:prstGeom prst="rect">
            <a:avLst/>
          </a:prstGeom>
          <a:noFill/>
        </p:spPr>
      </p:pic>
      <p:pic>
        <p:nvPicPr>
          <p:cNvPr id="1029" name="Picture 5" descr="C:\Users\PROJECTOR\AppData\Local\Microsoft\Windows\Temporary Internet Files\Content.IE5\HHDPI4U9\MC900233874[1].wmf"/>
          <p:cNvPicPr>
            <a:picLocks noChangeAspect="1" noChangeArrowheads="1"/>
          </p:cNvPicPr>
          <p:nvPr/>
        </p:nvPicPr>
        <p:blipFill>
          <a:blip r:embed="rId5"/>
          <a:srcRect/>
          <a:stretch>
            <a:fillRect/>
          </a:stretch>
        </p:blipFill>
        <p:spPr bwMode="auto">
          <a:xfrm>
            <a:off x="7429520" y="5241962"/>
            <a:ext cx="928694" cy="1249013"/>
          </a:xfrm>
          <a:prstGeom prst="rect">
            <a:avLst/>
          </a:prstGeom>
          <a:noFill/>
        </p:spPr>
      </p:pic>
      <p:sp>
        <p:nvSpPr>
          <p:cNvPr id="36" name="TextBox 35"/>
          <p:cNvSpPr txBox="1"/>
          <p:nvPr/>
        </p:nvSpPr>
        <p:spPr>
          <a:xfrm>
            <a:off x="428596" y="6488668"/>
            <a:ext cx="1556836" cy="369332"/>
          </a:xfrm>
          <a:prstGeom prst="rect">
            <a:avLst/>
          </a:prstGeom>
          <a:noFill/>
        </p:spPr>
        <p:txBody>
          <a:bodyPr wrap="none" rtlCol="0">
            <a:spAutoFit/>
          </a:bodyPr>
          <a:lstStyle/>
          <a:p>
            <a:r>
              <a:rPr lang="en-GB" dirty="0" smtClean="0"/>
              <a:t>Manufacturing</a:t>
            </a:r>
            <a:endParaRPr lang="en-GB" dirty="0"/>
          </a:p>
        </p:txBody>
      </p:sp>
      <p:sp>
        <p:nvSpPr>
          <p:cNvPr id="37" name="TextBox 36"/>
          <p:cNvSpPr txBox="1"/>
          <p:nvPr/>
        </p:nvSpPr>
        <p:spPr>
          <a:xfrm>
            <a:off x="3042765" y="6488668"/>
            <a:ext cx="671979" cy="369332"/>
          </a:xfrm>
          <a:prstGeom prst="rect">
            <a:avLst/>
          </a:prstGeom>
          <a:noFill/>
        </p:spPr>
        <p:txBody>
          <a:bodyPr wrap="none" rtlCol="0">
            <a:spAutoFit/>
          </a:bodyPr>
          <a:lstStyle/>
          <a:p>
            <a:r>
              <a:rPr lang="en-GB" dirty="0" smtClean="0"/>
              <a:t>Sales</a:t>
            </a:r>
            <a:endParaRPr lang="en-GB" dirty="0"/>
          </a:p>
        </p:txBody>
      </p:sp>
      <p:sp>
        <p:nvSpPr>
          <p:cNvPr id="38" name="TextBox 37"/>
          <p:cNvSpPr txBox="1"/>
          <p:nvPr/>
        </p:nvSpPr>
        <p:spPr>
          <a:xfrm>
            <a:off x="4981556" y="6488668"/>
            <a:ext cx="1447832" cy="369332"/>
          </a:xfrm>
          <a:prstGeom prst="rect">
            <a:avLst/>
          </a:prstGeom>
          <a:noFill/>
        </p:spPr>
        <p:txBody>
          <a:bodyPr wrap="none" rtlCol="0">
            <a:spAutoFit/>
          </a:bodyPr>
          <a:lstStyle/>
          <a:p>
            <a:r>
              <a:rPr lang="en-GB" dirty="0" smtClean="0"/>
              <a:t>Supply Chain</a:t>
            </a:r>
            <a:endParaRPr lang="en-GB" dirty="0"/>
          </a:p>
        </p:txBody>
      </p:sp>
      <p:sp>
        <p:nvSpPr>
          <p:cNvPr id="39" name="TextBox 38"/>
          <p:cNvSpPr txBox="1"/>
          <p:nvPr/>
        </p:nvSpPr>
        <p:spPr>
          <a:xfrm>
            <a:off x="7239206" y="6488668"/>
            <a:ext cx="1261884" cy="369332"/>
          </a:xfrm>
          <a:prstGeom prst="rect">
            <a:avLst/>
          </a:prstGeom>
          <a:noFill/>
        </p:spPr>
        <p:txBody>
          <a:bodyPr wrap="none" rtlCol="0">
            <a:spAutoFit/>
          </a:bodyPr>
          <a:lstStyle/>
          <a:p>
            <a:r>
              <a:rPr lang="en-GB" dirty="0" smtClean="0"/>
              <a:t>Accounting</a:t>
            </a:r>
            <a:endParaRPr lang="en-GB" dirty="0"/>
          </a:p>
        </p:txBody>
      </p:sp>
      <p:grpSp>
        <p:nvGrpSpPr>
          <p:cNvPr id="42" name="Group 41"/>
          <p:cNvGrpSpPr/>
          <p:nvPr/>
        </p:nvGrpSpPr>
        <p:grpSpPr>
          <a:xfrm>
            <a:off x="2928926" y="3429000"/>
            <a:ext cx="914400" cy="914400"/>
            <a:chOff x="3857620" y="3571876"/>
            <a:chExt cx="914400" cy="914400"/>
          </a:xfrm>
        </p:grpSpPr>
        <p:sp>
          <p:nvSpPr>
            <p:cNvPr id="40" name="Folded Corner 39"/>
            <p:cNvSpPr/>
            <p:nvPr/>
          </p:nvSpPr>
          <p:spPr>
            <a:xfrm rot="10800000">
              <a:off x="3857620" y="3571876"/>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41" name="TextBox 40"/>
            <p:cNvSpPr txBox="1"/>
            <p:nvPr/>
          </p:nvSpPr>
          <p:spPr>
            <a:xfrm>
              <a:off x="3929058" y="3857628"/>
              <a:ext cx="723275" cy="369332"/>
            </a:xfrm>
            <a:prstGeom prst="rect">
              <a:avLst/>
            </a:prstGeom>
            <a:noFill/>
          </p:spPr>
          <p:txBody>
            <a:bodyPr wrap="none" rtlCol="0">
              <a:spAutoFit/>
            </a:bodyPr>
            <a:lstStyle/>
            <a:p>
              <a:r>
                <a:rPr lang="en-GB" dirty="0" smtClean="0">
                  <a:solidFill>
                    <a:schemeClr val="bg1"/>
                  </a:solidFill>
                </a:rPr>
                <a:t>Order</a:t>
              </a:r>
              <a:endParaRPr lang="en-GB" dirty="0">
                <a:solidFill>
                  <a:schemeClr val="bg1"/>
                </a:solidFill>
              </a:endParaRPr>
            </a:p>
          </p:txBody>
        </p:sp>
      </p:grpSp>
      <p:grpSp>
        <p:nvGrpSpPr>
          <p:cNvPr id="43" name="Group 42"/>
          <p:cNvGrpSpPr/>
          <p:nvPr/>
        </p:nvGrpSpPr>
        <p:grpSpPr>
          <a:xfrm>
            <a:off x="4929190" y="3357562"/>
            <a:ext cx="914400" cy="914400"/>
            <a:chOff x="3857620" y="3571876"/>
            <a:chExt cx="914400" cy="914400"/>
          </a:xfrm>
        </p:grpSpPr>
        <p:sp>
          <p:nvSpPr>
            <p:cNvPr id="44" name="Folded Corner 43"/>
            <p:cNvSpPr/>
            <p:nvPr/>
          </p:nvSpPr>
          <p:spPr>
            <a:xfrm rot="10800000">
              <a:off x="3857620" y="3571876"/>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45" name="TextBox 44"/>
            <p:cNvSpPr txBox="1"/>
            <p:nvPr/>
          </p:nvSpPr>
          <p:spPr>
            <a:xfrm>
              <a:off x="3929058" y="3857628"/>
              <a:ext cx="723275" cy="369332"/>
            </a:xfrm>
            <a:prstGeom prst="rect">
              <a:avLst/>
            </a:prstGeom>
            <a:noFill/>
          </p:spPr>
          <p:txBody>
            <a:bodyPr wrap="none" rtlCol="0">
              <a:spAutoFit/>
            </a:bodyPr>
            <a:lstStyle/>
            <a:p>
              <a:r>
                <a:rPr lang="en-GB" dirty="0" smtClean="0">
                  <a:solidFill>
                    <a:schemeClr val="bg1"/>
                  </a:solidFill>
                </a:rPr>
                <a:t>Order</a:t>
              </a:r>
              <a:endParaRPr lang="en-GB" dirty="0">
                <a:solidFill>
                  <a:schemeClr val="bg1"/>
                </a:solidFill>
              </a:endParaRPr>
            </a:p>
          </p:txBody>
        </p:sp>
      </p:grpSp>
      <p:grpSp>
        <p:nvGrpSpPr>
          <p:cNvPr id="55" name="Group 54"/>
          <p:cNvGrpSpPr/>
          <p:nvPr/>
        </p:nvGrpSpPr>
        <p:grpSpPr>
          <a:xfrm>
            <a:off x="7000892" y="3071810"/>
            <a:ext cx="914400" cy="914400"/>
            <a:chOff x="3857620" y="3571876"/>
            <a:chExt cx="914400" cy="914400"/>
          </a:xfrm>
        </p:grpSpPr>
        <p:sp>
          <p:nvSpPr>
            <p:cNvPr id="56" name="Folded Corner 55"/>
            <p:cNvSpPr/>
            <p:nvPr/>
          </p:nvSpPr>
          <p:spPr>
            <a:xfrm rot="10800000">
              <a:off x="3857620" y="3571876"/>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57" name="TextBox 56"/>
            <p:cNvSpPr txBox="1"/>
            <p:nvPr/>
          </p:nvSpPr>
          <p:spPr>
            <a:xfrm>
              <a:off x="3929058" y="3857628"/>
              <a:ext cx="723275" cy="369332"/>
            </a:xfrm>
            <a:prstGeom prst="rect">
              <a:avLst/>
            </a:prstGeom>
            <a:noFill/>
          </p:spPr>
          <p:txBody>
            <a:bodyPr wrap="none" rtlCol="0">
              <a:spAutoFit/>
            </a:bodyPr>
            <a:lstStyle/>
            <a:p>
              <a:r>
                <a:rPr lang="en-GB" dirty="0" smtClean="0">
                  <a:solidFill>
                    <a:schemeClr val="bg1"/>
                  </a:solidFill>
                </a:rPr>
                <a:t>Order</a:t>
              </a:r>
              <a:endParaRPr lang="en-GB" dirty="0">
                <a:solidFill>
                  <a:schemeClr val="bg1"/>
                </a:solidFill>
              </a:endParaRPr>
            </a:p>
          </p:txBody>
        </p:sp>
      </p:grpSp>
      <p:grpSp>
        <p:nvGrpSpPr>
          <p:cNvPr id="60" name="Group 59"/>
          <p:cNvGrpSpPr/>
          <p:nvPr/>
        </p:nvGrpSpPr>
        <p:grpSpPr>
          <a:xfrm>
            <a:off x="5429256" y="3929066"/>
            <a:ext cx="1018227" cy="914400"/>
            <a:chOff x="7143768" y="3714752"/>
            <a:chExt cx="1018227" cy="914400"/>
          </a:xfrm>
        </p:grpSpPr>
        <p:sp>
          <p:nvSpPr>
            <p:cNvPr id="61" name="Folded Corner 60"/>
            <p:cNvSpPr/>
            <p:nvPr/>
          </p:nvSpPr>
          <p:spPr>
            <a:xfrm rot="10800000">
              <a:off x="7215206" y="3714752"/>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62" name="TextBox 61"/>
            <p:cNvSpPr txBox="1"/>
            <p:nvPr/>
          </p:nvSpPr>
          <p:spPr>
            <a:xfrm>
              <a:off x="7143768" y="3857628"/>
              <a:ext cx="1018227" cy="646331"/>
            </a:xfrm>
            <a:prstGeom prst="rect">
              <a:avLst/>
            </a:prstGeom>
            <a:noFill/>
          </p:spPr>
          <p:txBody>
            <a:bodyPr wrap="none" rtlCol="0">
              <a:spAutoFit/>
            </a:bodyPr>
            <a:lstStyle/>
            <a:p>
              <a:r>
                <a:rPr lang="en-GB" dirty="0" smtClean="0">
                  <a:solidFill>
                    <a:schemeClr val="bg1"/>
                  </a:solidFill>
                </a:rPr>
                <a:t>Shipping</a:t>
              </a:r>
            </a:p>
            <a:p>
              <a:r>
                <a:rPr lang="en-GB" dirty="0" smtClean="0">
                  <a:solidFill>
                    <a:schemeClr val="bg1"/>
                  </a:solidFill>
                </a:rPr>
                <a:t>Details</a:t>
              </a:r>
              <a:endParaRPr lang="en-GB" dirty="0">
                <a:solidFill>
                  <a:schemeClr val="bg1"/>
                </a:solidFill>
              </a:endParaRPr>
            </a:p>
          </p:txBody>
        </p:sp>
      </p:grpSp>
      <p:grpSp>
        <p:nvGrpSpPr>
          <p:cNvPr id="59" name="Group 58"/>
          <p:cNvGrpSpPr/>
          <p:nvPr/>
        </p:nvGrpSpPr>
        <p:grpSpPr>
          <a:xfrm>
            <a:off x="7358082" y="3714752"/>
            <a:ext cx="914400" cy="914400"/>
            <a:chOff x="5572132" y="3500438"/>
            <a:chExt cx="914400" cy="914400"/>
          </a:xfrm>
        </p:grpSpPr>
        <p:sp>
          <p:nvSpPr>
            <p:cNvPr id="50" name="Folded Corner 49"/>
            <p:cNvSpPr/>
            <p:nvPr/>
          </p:nvSpPr>
          <p:spPr>
            <a:xfrm rot="10800000">
              <a:off x="5572132" y="3500438"/>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51" name="TextBox 50"/>
            <p:cNvSpPr txBox="1"/>
            <p:nvPr/>
          </p:nvSpPr>
          <p:spPr>
            <a:xfrm>
              <a:off x="5572132" y="3786190"/>
              <a:ext cx="877163" cy="369332"/>
            </a:xfrm>
            <a:prstGeom prst="rect">
              <a:avLst/>
            </a:prstGeom>
            <a:noFill/>
          </p:spPr>
          <p:txBody>
            <a:bodyPr wrap="none" rtlCol="0">
              <a:spAutoFit/>
            </a:bodyPr>
            <a:lstStyle/>
            <a:p>
              <a:r>
                <a:rPr lang="en-GB" dirty="0" smtClean="0">
                  <a:solidFill>
                    <a:schemeClr val="bg1"/>
                  </a:solidFill>
                </a:rPr>
                <a:t>Invoice</a:t>
              </a:r>
              <a:endParaRPr lang="en-GB" dirty="0">
                <a:solidFill>
                  <a:schemeClr val="bg1"/>
                </a:solidFill>
              </a:endParaRPr>
            </a:p>
          </p:txBody>
        </p:sp>
      </p:grpSp>
      <p:grpSp>
        <p:nvGrpSpPr>
          <p:cNvPr id="58" name="Group 57"/>
          <p:cNvGrpSpPr/>
          <p:nvPr/>
        </p:nvGrpSpPr>
        <p:grpSpPr>
          <a:xfrm>
            <a:off x="7643834" y="4357694"/>
            <a:ext cx="1018227" cy="914400"/>
            <a:chOff x="7143768" y="3714752"/>
            <a:chExt cx="1018227" cy="914400"/>
          </a:xfrm>
        </p:grpSpPr>
        <p:sp>
          <p:nvSpPr>
            <p:cNvPr id="53" name="Folded Corner 52"/>
            <p:cNvSpPr/>
            <p:nvPr/>
          </p:nvSpPr>
          <p:spPr>
            <a:xfrm rot="10800000">
              <a:off x="7215206" y="3714752"/>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54" name="TextBox 53"/>
            <p:cNvSpPr txBox="1"/>
            <p:nvPr/>
          </p:nvSpPr>
          <p:spPr>
            <a:xfrm>
              <a:off x="7143768" y="3857628"/>
              <a:ext cx="1018227" cy="646331"/>
            </a:xfrm>
            <a:prstGeom prst="rect">
              <a:avLst/>
            </a:prstGeom>
            <a:noFill/>
          </p:spPr>
          <p:txBody>
            <a:bodyPr wrap="none" rtlCol="0">
              <a:spAutoFit/>
            </a:bodyPr>
            <a:lstStyle/>
            <a:p>
              <a:r>
                <a:rPr lang="en-GB" dirty="0" smtClean="0">
                  <a:solidFill>
                    <a:schemeClr val="bg1"/>
                  </a:solidFill>
                </a:rPr>
                <a:t>Shipping</a:t>
              </a:r>
            </a:p>
            <a:p>
              <a:r>
                <a:rPr lang="en-GB" dirty="0" smtClean="0">
                  <a:solidFill>
                    <a:schemeClr val="bg1"/>
                  </a:solidFill>
                </a:rPr>
                <a:t>Details</a:t>
              </a:r>
              <a:endParaRPr lang="en-GB" dirty="0">
                <a:solidFill>
                  <a:schemeClr val="bg1"/>
                </a:solidFill>
              </a:endParaRPr>
            </a:p>
          </p:txBody>
        </p:sp>
      </p:grpSp>
      <p:sp>
        <p:nvSpPr>
          <p:cNvPr id="63" name="Rounded Rectangle 62"/>
          <p:cNvSpPr/>
          <p:nvPr/>
        </p:nvSpPr>
        <p:spPr>
          <a:xfrm>
            <a:off x="214282" y="1071546"/>
            <a:ext cx="2000264" cy="5786454"/>
          </a:xfrm>
          <a:prstGeom prst="round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Rounded Rectangle 63"/>
          <p:cNvSpPr/>
          <p:nvPr/>
        </p:nvSpPr>
        <p:spPr>
          <a:xfrm>
            <a:off x="2428860" y="1071546"/>
            <a:ext cx="2000264" cy="5786454"/>
          </a:xfrm>
          <a:prstGeom prst="round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p>
        </p:txBody>
      </p:sp>
      <p:sp>
        <p:nvSpPr>
          <p:cNvPr id="65" name="Rounded Rectangle 64"/>
          <p:cNvSpPr/>
          <p:nvPr/>
        </p:nvSpPr>
        <p:spPr>
          <a:xfrm>
            <a:off x="4714876" y="1071546"/>
            <a:ext cx="2000264" cy="5786454"/>
          </a:xfrm>
          <a:prstGeom prst="round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ounded Rectangle 65"/>
          <p:cNvSpPr/>
          <p:nvPr/>
        </p:nvSpPr>
        <p:spPr>
          <a:xfrm>
            <a:off x="6929454" y="1071546"/>
            <a:ext cx="2000264" cy="5786454"/>
          </a:xfrm>
          <a:prstGeom prst="roundRect">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7" name="Group 66"/>
          <p:cNvGrpSpPr/>
          <p:nvPr/>
        </p:nvGrpSpPr>
        <p:grpSpPr>
          <a:xfrm>
            <a:off x="785786" y="3429000"/>
            <a:ext cx="914400" cy="914400"/>
            <a:chOff x="3857620" y="3571876"/>
            <a:chExt cx="914400" cy="914400"/>
          </a:xfrm>
        </p:grpSpPr>
        <p:sp>
          <p:nvSpPr>
            <p:cNvPr id="68" name="Folded Corner 67"/>
            <p:cNvSpPr/>
            <p:nvPr/>
          </p:nvSpPr>
          <p:spPr>
            <a:xfrm rot="10800000">
              <a:off x="3857620" y="3571876"/>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69" name="TextBox 68"/>
            <p:cNvSpPr txBox="1"/>
            <p:nvPr/>
          </p:nvSpPr>
          <p:spPr>
            <a:xfrm>
              <a:off x="3929058" y="3857628"/>
              <a:ext cx="723275" cy="369332"/>
            </a:xfrm>
            <a:prstGeom prst="rect">
              <a:avLst/>
            </a:prstGeom>
            <a:noFill/>
          </p:spPr>
          <p:txBody>
            <a:bodyPr wrap="none" rtlCol="0">
              <a:spAutoFit/>
            </a:bodyPr>
            <a:lstStyle/>
            <a:p>
              <a:r>
                <a:rPr lang="en-GB" dirty="0" smtClean="0">
                  <a:solidFill>
                    <a:schemeClr val="bg1"/>
                  </a:solidFill>
                </a:rPr>
                <a:t>Order</a:t>
              </a:r>
              <a:endParaRPr lang="en-GB" dirty="0">
                <a:solidFill>
                  <a:schemeClr val="bg1"/>
                </a:solidFill>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Operational BI System</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5</a:t>
            </a:fld>
            <a:endParaRPr lang="en-GB"/>
          </a:p>
        </p:txBody>
      </p:sp>
      <p:sp>
        <p:nvSpPr>
          <p:cNvPr id="6" name="Flowchart: Magnetic Disk 5"/>
          <p:cNvSpPr/>
          <p:nvPr/>
        </p:nvSpPr>
        <p:spPr>
          <a:xfrm>
            <a:off x="2000232" y="1142984"/>
            <a:ext cx="5072098" cy="2928958"/>
          </a:xfrm>
          <a:prstGeom prst="flowChartMagneticDisk">
            <a:avLst/>
          </a:prstGeom>
          <a:solidFill>
            <a:schemeClr val="accent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2531800" y="2488164"/>
            <a:ext cx="1197764" cy="369332"/>
          </a:xfrm>
          <a:prstGeom prst="rect">
            <a:avLst/>
          </a:prstGeom>
          <a:solidFill>
            <a:schemeClr val="accent1"/>
          </a:solidFill>
          <a:ln>
            <a:noFill/>
          </a:ln>
        </p:spPr>
        <p:txBody>
          <a:bodyPr wrap="none" rtlCol="0">
            <a:normAutofit/>
          </a:bodyPr>
          <a:lstStyle/>
          <a:p>
            <a:pPr algn="ctr"/>
            <a:r>
              <a:rPr lang="en-GB" dirty="0" smtClean="0">
                <a:solidFill>
                  <a:schemeClr val="bg1"/>
                </a:solidFill>
              </a:rPr>
              <a:t>Product</a:t>
            </a:r>
          </a:p>
        </p:txBody>
      </p:sp>
      <p:sp>
        <p:nvSpPr>
          <p:cNvPr id="27" name="TextBox 26"/>
          <p:cNvSpPr txBox="1"/>
          <p:nvPr/>
        </p:nvSpPr>
        <p:spPr>
          <a:xfrm>
            <a:off x="5246444" y="2488164"/>
            <a:ext cx="1197764" cy="369332"/>
          </a:xfrm>
          <a:prstGeom prst="rect">
            <a:avLst/>
          </a:prstGeom>
          <a:solidFill>
            <a:schemeClr val="accent1"/>
          </a:solidFill>
          <a:ln>
            <a:noFill/>
          </a:ln>
        </p:spPr>
        <p:txBody>
          <a:bodyPr wrap="none" rtlCol="0">
            <a:normAutofit/>
          </a:bodyPr>
          <a:lstStyle/>
          <a:p>
            <a:pPr algn="ctr"/>
            <a:r>
              <a:rPr lang="en-GB" dirty="0" smtClean="0">
                <a:solidFill>
                  <a:schemeClr val="bg1"/>
                </a:solidFill>
              </a:rPr>
              <a:t>Accounts</a:t>
            </a:r>
          </a:p>
        </p:txBody>
      </p:sp>
      <p:sp>
        <p:nvSpPr>
          <p:cNvPr id="28" name="TextBox 27"/>
          <p:cNvSpPr txBox="1"/>
          <p:nvPr/>
        </p:nvSpPr>
        <p:spPr>
          <a:xfrm>
            <a:off x="3889122" y="2488164"/>
            <a:ext cx="1197764" cy="369332"/>
          </a:xfrm>
          <a:prstGeom prst="rect">
            <a:avLst/>
          </a:prstGeom>
          <a:solidFill>
            <a:schemeClr val="accent1"/>
          </a:solidFill>
          <a:ln>
            <a:noFill/>
          </a:ln>
        </p:spPr>
        <p:txBody>
          <a:bodyPr wrap="none" rtlCol="0">
            <a:normAutofit/>
          </a:bodyPr>
          <a:lstStyle/>
          <a:p>
            <a:pPr algn="ctr"/>
            <a:r>
              <a:rPr lang="en-GB" dirty="0" smtClean="0">
                <a:solidFill>
                  <a:schemeClr val="bg1"/>
                </a:solidFill>
              </a:rPr>
              <a:t>Customer</a:t>
            </a:r>
          </a:p>
        </p:txBody>
      </p:sp>
      <p:sp>
        <p:nvSpPr>
          <p:cNvPr id="29" name="TextBox 28"/>
          <p:cNvSpPr txBox="1"/>
          <p:nvPr/>
        </p:nvSpPr>
        <p:spPr>
          <a:xfrm>
            <a:off x="2285984" y="3286124"/>
            <a:ext cx="2000264" cy="369332"/>
          </a:xfrm>
          <a:prstGeom prst="rect">
            <a:avLst/>
          </a:prstGeom>
          <a:solidFill>
            <a:schemeClr val="accent1"/>
          </a:solidFill>
          <a:ln>
            <a:noFill/>
          </a:ln>
        </p:spPr>
        <p:txBody>
          <a:bodyPr wrap="none" rtlCol="0">
            <a:normAutofit/>
          </a:bodyPr>
          <a:lstStyle/>
          <a:p>
            <a:pPr algn="ctr"/>
            <a:r>
              <a:rPr lang="en-GB" dirty="0" smtClean="0">
                <a:solidFill>
                  <a:schemeClr val="bg1"/>
                </a:solidFill>
              </a:rPr>
              <a:t>Order Module</a:t>
            </a:r>
          </a:p>
        </p:txBody>
      </p:sp>
      <p:sp>
        <p:nvSpPr>
          <p:cNvPr id="30" name="TextBox 29"/>
          <p:cNvSpPr txBox="1"/>
          <p:nvPr/>
        </p:nvSpPr>
        <p:spPr>
          <a:xfrm>
            <a:off x="4857752" y="3286124"/>
            <a:ext cx="2000264" cy="369332"/>
          </a:xfrm>
          <a:prstGeom prst="rect">
            <a:avLst/>
          </a:prstGeom>
          <a:solidFill>
            <a:schemeClr val="accent1"/>
          </a:solidFill>
          <a:ln>
            <a:noFill/>
          </a:ln>
        </p:spPr>
        <p:txBody>
          <a:bodyPr wrap="none" rtlCol="0">
            <a:normAutofit/>
          </a:bodyPr>
          <a:lstStyle/>
          <a:p>
            <a:pPr algn="ctr"/>
            <a:r>
              <a:rPr lang="en-GB" dirty="0" smtClean="0">
                <a:solidFill>
                  <a:schemeClr val="bg1"/>
                </a:solidFill>
              </a:rPr>
              <a:t>Accounting Module</a:t>
            </a:r>
          </a:p>
        </p:txBody>
      </p:sp>
      <p:pic>
        <p:nvPicPr>
          <p:cNvPr id="1026" name="Picture 2" descr="C:\Users\PROJECTOR\AppData\Local\Microsoft\Windows\Temporary Internet Files\Content.IE5\3SH2TMWI\MC900335566[1].wmf"/>
          <p:cNvPicPr>
            <a:picLocks noChangeAspect="1" noChangeArrowheads="1"/>
          </p:cNvPicPr>
          <p:nvPr/>
        </p:nvPicPr>
        <p:blipFill>
          <a:blip r:embed="rId3"/>
          <a:srcRect/>
          <a:stretch>
            <a:fillRect/>
          </a:stretch>
        </p:blipFill>
        <p:spPr bwMode="auto">
          <a:xfrm>
            <a:off x="428596" y="5000636"/>
            <a:ext cx="1417834" cy="1402200"/>
          </a:xfrm>
          <a:prstGeom prst="rect">
            <a:avLst/>
          </a:prstGeom>
          <a:noFill/>
        </p:spPr>
      </p:pic>
      <p:pic>
        <p:nvPicPr>
          <p:cNvPr id="1027" name="Picture 3" descr="C:\Users\PROJECTOR\AppData\Local\Microsoft\Windows\Temporary Internet Files\Content.IE5\TIU9DAW9\MC900440379[1].png"/>
          <p:cNvPicPr>
            <a:picLocks noChangeAspect="1" noChangeArrowheads="1"/>
          </p:cNvPicPr>
          <p:nvPr/>
        </p:nvPicPr>
        <p:blipFill>
          <a:blip r:embed="rId4"/>
          <a:srcRect/>
          <a:stretch>
            <a:fillRect/>
          </a:stretch>
        </p:blipFill>
        <p:spPr bwMode="auto">
          <a:xfrm>
            <a:off x="2643174" y="5143512"/>
            <a:ext cx="1514476" cy="1514476"/>
          </a:xfrm>
          <a:prstGeom prst="rect">
            <a:avLst/>
          </a:prstGeom>
          <a:noFill/>
        </p:spPr>
      </p:pic>
      <p:pic>
        <p:nvPicPr>
          <p:cNvPr id="1028" name="Picture 4" descr="C:\Users\PROJECTOR\AppData\Local\Microsoft\Windows\Temporary Internet Files\Content.IE5\TIU9DAW9\MC900413496[1].wmf"/>
          <p:cNvPicPr>
            <a:picLocks noChangeAspect="1" noChangeArrowheads="1"/>
          </p:cNvPicPr>
          <p:nvPr/>
        </p:nvPicPr>
        <p:blipFill>
          <a:blip r:embed="rId5"/>
          <a:srcRect/>
          <a:stretch>
            <a:fillRect/>
          </a:stretch>
        </p:blipFill>
        <p:spPr bwMode="auto">
          <a:xfrm>
            <a:off x="4786314" y="5429264"/>
            <a:ext cx="1928826" cy="1066930"/>
          </a:xfrm>
          <a:prstGeom prst="rect">
            <a:avLst/>
          </a:prstGeom>
          <a:noFill/>
        </p:spPr>
      </p:pic>
      <p:pic>
        <p:nvPicPr>
          <p:cNvPr id="1029" name="Picture 5" descr="C:\Users\PROJECTOR\AppData\Local\Microsoft\Windows\Temporary Internet Files\Content.IE5\HHDPI4U9\MC900233874[1].wmf"/>
          <p:cNvPicPr>
            <a:picLocks noChangeAspect="1" noChangeArrowheads="1"/>
          </p:cNvPicPr>
          <p:nvPr/>
        </p:nvPicPr>
        <p:blipFill>
          <a:blip r:embed="rId6"/>
          <a:srcRect/>
          <a:stretch>
            <a:fillRect/>
          </a:stretch>
        </p:blipFill>
        <p:spPr bwMode="auto">
          <a:xfrm>
            <a:off x="7429520" y="5241962"/>
            <a:ext cx="928694" cy="1249013"/>
          </a:xfrm>
          <a:prstGeom prst="rect">
            <a:avLst/>
          </a:prstGeom>
          <a:noFill/>
        </p:spPr>
      </p:pic>
      <p:sp>
        <p:nvSpPr>
          <p:cNvPr id="36" name="TextBox 35"/>
          <p:cNvSpPr txBox="1"/>
          <p:nvPr/>
        </p:nvSpPr>
        <p:spPr>
          <a:xfrm>
            <a:off x="428596" y="6488668"/>
            <a:ext cx="1556836" cy="369332"/>
          </a:xfrm>
          <a:prstGeom prst="rect">
            <a:avLst/>
          </a:prstGeom>
          <a:noFill/>
        </p:spPr>
        <p:txBody>
          <a:bodyPr wrap="none" rtlCol="0">
            <a:spAutoFit/>
          </a:bodyPr>
          <a:lstStyle/>
          <a:p>
            <a:r>
              <a:rPr lang="en-GB" dirty="0" smtClean="0"/>
              <a:t>Manufacturing</a:t>
            </a:r>
            <a:endParaRPr lang="en-GB" dirty="0"/>
          </a:p>
        </p:txBody>
      </p:sp>
      <p:sp>
        <p:nvSpPr>
          <p:cNvPr id="37" name="TextBox 36"/>
          <p:cNvSpPr txBox="1"/>
          <p:nvPr/>
        </p:nvSpPr>
        <p:spPr>
          <a:xfrm>
            <a:off x="3042765" y="6488668"/>
            <a:ext cx="671979" cy="369332"/>
          </a:xfrm>
          <a:prstGeom prst="rect">
            <a:avLst/>
          </a:prstGeom>
          <a:noFill/>
        </p:spPr>
        <p:txBody>
          <a:bodyPr wrap="none" rtlCol="0">
            <a:spAutoFit/>
          </a:bodyPr>
          <a:lstStyle/>
          <a:p>
            <a:r>
              <a:rPr lang="en-GB" dirty="0" smtClean="0"/>
              <a:t>Sales</a:t>
            </a:r>
            <a:endParaRPr lang="en-GB" dirty="0"/>
          </a:p>
        </p:txBody>
      </p:sp>
      <p:sp>
        <p:nvSpPr>
          <p:cNvPr id="38" name="TextBox 37"/>
          <p:cNvSpPr txBox="1"/>
          <p:nvPr/>
        </p:nvSpPr>
        <p:spPr>
          <a:xfrm>
            <a:off x="4981556" y="6488668"/>
            <a:ext cx="1447832" cy="369332"/>
          </a:xfrm>
          <a:prstGeom prst="rect">
            <a:avLst/>
          </a:prstGeom>
          <a:noFill/>
        </p:spPr>
        <p:txBody>
          <a:bodyPr wrap="none" rtlCol="0">
            <a:spAutoFit/>
          </a:bodyPr>
          <a:lstStyle/>
          <a:p>
            <a:r>
              <a:rPr lang="en-GB" dirty="0" smtClean="0"/>
              <a:t>Supply Chain</a:t>
            </a:r>
            <a:endParaRPr lang="en-GB" dirty="0"/>
          </a:p>
        </p:txBody>
      </p:sp>
      <p:sp>
        <p:nvSpPr>
          <p:cNvPr id="39" name="TextBox 38"/>
          <p:cNvSpPr txBox="1"/>
          <p:nvPr/>
        </p:nvSpPr>
        <p:spPr>
          <a:xfrm>
            <a:off x="7239206" y="6488668"/>
            <a:ext cx="1261884" cy="369332"/>
          </a:xfrm>
          <a:prstGeom prst="rect">
            <a:avLst/>
          </a:prstGeom>
          <a:noFill/>
        </p:spPr>
        <p:txBody>
          <a:bodyPr wrap="none" rtlCol="0">
            <a:spAutoFit/>
          </a:bodyPr>
          <a:lstStyle/>
          <a:p>
            <a:r>
              <a:rPr lang="en-GB" dirty="0" smtClean="0"/>
              <a:t>Accounting</a:t>
            </a:r>
            <a:endParaRPr lang="en-GB" dirty="0"/>
          </a:p>
        </p:txBody>
      </p:sp>
      <p:grpSp>
        <p:nvGrpSpPr>
          <p:cNvPr id="3" name="Group 41"/>
          <p:cNvGrpSpPr/>
          <p:nvPr/>
        </p:nvGrpSpPr>
        <p:grpSpPr>
          <a:xfrm>
            <a:off x="2928926" y="4357694"/>
            <a:ext cx="914400" cy="914400"/>
            <a:chOff x="3857620" y="3571876"/>
            <a:chExt cx="914400" cy="914400"/>
          </a:xfrm>
        </p:grpSpPr>
        <p:sp>
          <p:nvSpPr>
            <p:cNvPr id="40" name="Folded Corner 39"/>
            <p:cNvSpPr/>
            <p:nvPr/>
          </p:nvSpPr>
          <p:spPr>
            <a:xfrm rot="10800000">
              <a:off x="3857620" y="3571876"/>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41" name="TextBox 40"/>
            <p:cNvSpPr txBox="1"/>
            <p:nvPr/>
          </p:nvSpPr>
          <p:spPr>
            <a:xfrm>
              <a:off x="3929058" y="3857628"/>
              <a:ext cx="723275" cy="369332"/>
            </a:xfrm>
            <a:prstGeom prst="rect">
              <a:avLst/>
            </a:prstGeom>
            <a:noFill/>
          </p:spPr>
          <p:txBody>
            <a:bodyPr wrap="none" rtlCol="0">
              <a:spAutoFit/>
            </a:bodyPr>
            <a:lstStyle/>
            <a:p>
              <a:r>
                <a:rPr lang="en-GB" dirty="0" smtClean="0">
                  <a:solidFill>
                    <a:schemeClr val="bg1"/>
                  </a:solidFill>
                </a:rPr>
                <a:t>Order</a:t>
              </a:r>
              <a:endParaRPr lang="en-GB" dirty="0">
                <a:solidFill>
                  <a:schemeClr val="bg1"/>
                </a:solidFill>
              </a:endParaRPr>
            </a:p>
          </p:txBody>
        </p:sp>
      </p:grpSp>
      <p:grpSp>
        <p:nvGrpSpPr>
          <p:cNvPr id="8" name="Group 59"/>
          <p:cNvGrpSpPr/>
          <p:nvPr/>
        </p:nvGrpSpPr>
        <p:grpSpPr>
          <a:xfrm>
            <a:off x="5000628" y="4357694"/>
            <a:ext cx="1018227" cy="914400"/>
            <a:chOff x="7143768" y="3714752"/>
            <a:chExt cx="1018227" cy="914400"/>
          </a:xfrm>
        </p:grpSpPr>
        <p:sp>
          <p:nvSpPr>
            <p:cNvPr id="61" name="Folded Corner 60"/>
            <p:cNvSpPr/>
            <p:nvPr/>
          </p:nvSpPr>
          <p:spPr>
            <a:xfrm rot="10800000">
              <a:off x="7215206" y="3714752"/>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62" name="TextBox 61"/>
            <p:cNvSpPr txBox="1"/>
            <p:nvPr/>
          </p:nvSpPr>
          <p:spPr>
            <a:xfrm>
              <a:off x="7143768" y="3857628"/>
              <a:ext cx="1018227" cy="646331"/>
            </a:xfrm>
            <a:prstGeom prst="rect">
              <a:avLst/>
            </a:prstGeom>
            <a:noFill/>
          </p:spPr>
          <p:txBody>
            <a:bodyPr wrap="none" rtlCol="0">
              <a:spAutoFit/>
            </a:bodyPr>
            <a:lstStyle/>
            <a:p>
              <a:r>
                <a:rPr lang="en-GB" dirty="0" smtClean="0">
                  <a:solidFill>
                    <a:schemeClr val="bg1"/>
                  </a:solidFill>
                </a:rPr>
                <a:t>Shipping</a:t>
              </a:r>
            </a:p>
            <a:p>
              <a:r>
                <a:rPr lang="en-GB" dirty="0" smtClean="0">
                  <a:solidFill>
                    <a:schemeClr val="bg1"/>
                  </a:solidFill>
                </a:rPr>
                <a:t>Details</a:t>
              </a:r>
              <a:endParaRPr lang="en-GB" dirty="0">
                <a:solidFill>
                  <a:schemeClr val="bg1"/>
                </a:solidFill>
              </a:endParaRPr>
            </a:p>
          </p:txBody>
        </p:sp>
      </p:grpSp>
      <p:grpSp>
        <p:nvGrpSpPr>
          <p:cNvPr id="9" name="Group 58"/>
          <p:cNvGrpSpPr/>
          <p:nvPr/>
        </p:nvGrpSpPr>
        <p:grpSpPr>
          <a:xfrm>
            <a:off x="7358082" y="4286256"/>
            <a:ext cx="914400" cy="914400"/>
            <a:chOff x="5572132" y="3500438"/>
            <a:chExt cx="914400" cy="914400"/>
          </a:xfrm>
        </p:grpSpPr>
        <p:sp>
          <p:nvSpPr>
            <p:cNvPr id="50" name="Folded Corner 49"/>
            <p:cNvSpPr/>
            <p:nvPr/>
          </p:nvSpPr>
          <p:spPr>
            <a:xfrm rot="10800000">
              <a:off x="5572132" y="3500438"/>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51" name="TextBox 50"/>
            <p:cNvSpPr txBox="1"/>
            <p:nvPr/>
          </p:nvSpPr>
          <p:spPr>
            <a:xfrm>
              <a:off x="5572132" y="3786190"/>
              <a:ext cx="877163" cy="369332"/>
            </a:xfrm>
            <a:prstGeom prst="rect">
              <a:avLst/>
            </a:prstGeom>
            <a:noFill/>
          </p:spPr>
          <p:txBody>
            <a:bodyPr wrap="none" rtlCol="0">
              <a:spAutoFit/>
            </a:bodyPr>
            <a:lstStyle/>
            <a:p>
              <a:r>
                <a:rPr lang="en-GB" dirty="0" smtClean="0">
                  <a:solidFill>
                    <a:schemeClr val="bg1"/>
                  </a:solidFill>
                </a:rPr>
                <a:t>Invoice</a:t>
              </a:r>
              <a:endParaRPr lang="en-GB" dirty="0">
                <a:solidFill>
                  <a:schemeClr val="bg1"/>
                </a:solidFill>
              </a:endParaRPr>
            </a:p>
          </p:txBody>
        </p:sp>
      </p:grpSp>
      <p:sp>
        <p:nvSpPr>
          <p:cNvPr id="49" name="TextBox 48"/>
          <p:cNvSpPr txBox="1"/>
          <p:nvPr/>
        </p:nvSpPr>
        <p:spPr>
          <a:xfrm>
            <a:off x="2747911" y="1388499"/>
            <a:ext cx="3648178" cy="461665"/>
          </a:xfrm>
          <a:prstGeom prst="rect">
            <a:avLst/>
          </a:prstGeom>
          <a:noFill/>
        </p:spPr>
        <p:txBody>
          <a:bodyPr wrap="none" rtlCol="0">
            <a:spAutoFit/>
          </a:bodyPr>
          <a:lstStyle/>
          <a:p>
            <a:r>
              <a:rPr lang="en-GB" sz="2400" b="1" dirty="0" smtClean="0">
                <a:solidFill>
                  <a:schemeClr val="bg1"/>
                </a:solidFill>
              </a:rPr>
              <a:t>Business Rules &amp; Processes</a:t>
            </a:r>
            <a:endParaRPr lang="en-GB" sz="2400" b="1" dirty="0">
              <a:solidFill>
                <a:schemeClr val="bg1"/>
              </a:solidFill>
            </a:endParaRPr>
          </a:p>
        </p:txBody>
      </p:sp>
      <p:sp>
        <p:nvSpPr>
          <p:cNvPr id="52" name="TextBox 51"/>
          <p:cNvSpPr txBox="1"/>
          <p:nvPr/>
        </p:nvSpPr>
        <p:spPr>
          <a:xfrm>
            <a:off x="3147150" y="2119815"/>
            <a:ext cx="2778261" cy="400110"/>
          </a:xfrm>
          <a:prstGeom prst="rect">
            <a:avLst/>
          </a:prstGeom>
          <a:noFill/>
        </p:spPr>
        <p:txBody>
          <a:bodyPr wrap="none" rtlCol="0">
            <a:spAutoFit/>
          </a:bodyPr>
          <a:lstStyle/>
          <a:p>
            <a:pPr algn="r"/>
            <a:r>
              <a:rPr lang="en-GB" sz="2000" b="1" dirty="0" smtClean="0">
                <a:solidFill>
                  <a:schemeClr val="bg1"/>
                </a:solidFill>
              </a:rPr>
              <a:t>Shared Reference Tables</a:t>
            </a:r>
            <a:endParaRPr lang="en-GB" sz="2000" b="1" dirty="0">
              <a:solidFill>
                <a:schemeClr val="bg1"/>
              </a:solidFill>
            </a:endParaRPr>
          </a:p>
        </p:txBody>
      </p:sp>
      <p:sp>
        <p:nvSpPr>
          <p:cNvPr id="55" name="TextBox 54"/>
          <p:cNvSpPr txBox="1"/>
          <p:nvPr/>
        </p:nvSpPr>
        <p:spPr>
          <a:xfrm>
            <a:off x="3929197" y="2870668"/>
            <a:ext cx="1117614" cy="400110"/>
          </a:xfrm>
          <a:prstGeom prst="rect">
            <a:avLst/>
          </a:prstGeom>
          <a:noFill/>
        </p:spPr>
        <p:txBody>
          <a:bodyPr wrap="none" rtlCol="0">
            <a:spAutoFit/>
          </a:bodyPr>
          <a:lstStyle/>
          <a:p>
            <a:pPr algn="r"/>
            <a:r>
              <a:rPr lang="en-GB" sz="2000" b="1" dirty="0" smtClean="0">
                <a:solidFill>
                  <a:schemeClr val="bg1"/>
                </a:solidFill>
              </a:rPr>
              <a:t>Modules</a:t>
            </a:r>
            <a:endParaRPr lang="en-GB" sz="2000" b="1" dirty="0">
              <a:solidFill>
                <a:schemeClr val="bg1"/>
              </a:solidFill>
            </a:endParaRPr>
          </a:p>
        </p:txBody>
      </p:sp>
      <p:cxnSp>
        <p:nvCxnSpPr>
          <p:cNvPr id="59" name="Straight Arrow Connector 58"/>
          <p:cNvCxnSpPr/>
          <p:nvPr/>
        </p:nvCxnSpPr>
        <p:spPr>
          <a:xfrm rot="10800000">
            <a:off x="4216520" y="3470790"/>
            <a:ext cx="571504" cy="1588"/>
          </a:xfrm>
          <a:prstGeom prst="straightConnector1">
            <a:avLst/>
          </a:prstGeom>
          <a:ln>
            <a:headEnd type="arrow"/>
            <a:tailEnd type="arrow"/>
          </a:ln>
        </p:spPr>
        <p:style>
          <a:lnRef idx="2">
            <a:schemeClr val="dk1"/>
          </a:lnRef>
          <a:fillRef idx="0">
            <a:schemeClr val="dk1"/>
          </a:fillRef>
          <a:effectRef idx="1">
            <a:schemeClr val="dk1"/>
          </a:effectRef>
          <a:fontRef idx="minor">
            <a:schemeClr val="tx1"/>
          </a:fontRef>
        </p:style>
      </p:cxnSp>
      <p:cxnSp>
        <p:nvCxnSpPr>
          <p:cNvPr id="67" name="Straight Arrow Connector 66"/>
          <p:cNvCxnSpPr>
            <a:stCxn id="40" idx="2"/>
            <a:endCxn id="29" idx="2"/>
          </p:cNvCxnSpPr>
          <p:nvPr/>
        </p:nvCxnSpPr>
        <p:spPr>
          <a:xfrm rot="16200000" flipV="1">
            <a:off x="2985002" y="3956570"/>
            <a:ext cx="702238" cy="10001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69" name="Straight Arrow Connector 68"/>
          <p:cNvCxnSpPr>
            <a:stCxn id="61" idx="2"/>
            <a:endCxn id="29" idx="2"/>
          </p:cNvCxnSpPr>
          <p:nvPr/>
        </p:nvCxnSpPr>
        <p:spPr>
          <a:xfrm rot="16200000" flipV="1">
            <a:off x="4056572" y="2885000"/>
            <a:ext cx="702238" cy="224315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71" name="Straight Arrow Connector 70"/>
          <p:cNvCxnSpPr>
            <a:stCxn id="30" idx="2"/>
            <a:endCxn id="50" idx="2"/>
          </p:cNvCxnSpPr>
          <p:nvPr/>
        </p:nvCxnSpPr>
        <p:spPr>
          <a:xfrm rot="16200000" flipH="1">
            <a:off x="6521183" y="2992157"/>
            <a:ext cx="630800" cy="195739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grpSp>
        <p:nvGrpSpPr>
          <p:cNvPr id="78" name="Group 41"/>
          <p:cNvGrpSpPr/>
          <p:nvPr/>
        </p:nvGrpSpPr>
        <p:grpSpPr>
          <a:xfrm>
            <a:off x="785786" y="3929066"/>
            <a:ext cx="914400" cy="914400"/>
            <a:chOff x="3857620" y="3571876"/>
            <a:chExt cx="914400" cy="914400"/>
          </a:xfrm>
        </p:grpSpPr>
        <p:sp>
          <p:nvSpPr>
            <p:cNvPr id="79" name="Folded Corner 78"/>
            <p:cNvSpPr/>
            <p:nvPr/>
          </p:nvSpPr>
          <p:spPr>
            <a:xfrm rot="10800000">
              <a:off x="3857620" y="3571876"/>
              <a:ext cx="914400" cy="914400"/>
            </a:xfrm>
            <a:prstGeom prst="foldedCorner">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GB" dirty="0"/>
            </a:p>
          </p:txBody>
        </p:sp>
        <p:sp>
          <p:nvSpPr>
            <p:cNvPr id="80" name="TextBox 79"/>
            <p:cNvSpPr txBox="1"/>
            <p:nvPr/>
          </p:nvSpPr>
          <p:spPr>
            <a:xfrm>
              <a:off x="3929058" y="3857628"/>
              <a:ext cx="723275" cy="369332"/>
            </a:xfrm>
            <a:prstGeom prst="rect">
              <a:avLst/>
            </a:prstGeom>
            <a:noFill/>
          </p:spPr>
          <p:txBody>
            <a:bodyPr wrap="none" rtlCol="0">
              <a:spAutoFit/>
            </a:bodyPr>
            <a:lstStyle/>
            <a:p>
              <a:r>
                <a:rPr lang="en-GB" dirty="0" smtClean="0">
                  <a:solidFill>
                    <a:schemeClr val="bg1"/>
                  </a:solidFill>
                </a:rPr>
                <a:t>Order</a:t>
              </a:r>
              <a:endParaRPr lang="en-GB" dirty="0">
                <a:solidFill>
                  <a:schemeClr val="bg1"/>
                </a:solidFill>
              </a:endParaRPr>
            </a:p>
          </p:txBody>
        </p:sp>
      </p:grpSp>
      <p:cxnSp>
        <p:nvCxnSpPr>
          <p:cNvPr id="85" name="Straight Arrow Connector 84"/>
          <p:cNvCxnSpPr>
            <a:stCxn id="79" idx="1"/>
            <a:endCxn id="29" idx="2"/>
          </p:cNvCxnSpPr>
          <p:nvPr/>
        </p:nvCxnSpPr>
        <p:spPr>
          <a:xfrm flipV="1">
            <a:off x="1700186" y="3655456"/>
            <a:ext cx="1585930" cy="73081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Operational BI v. Data Warehouse</a:t>
            </a:r>
            <a:endParaRPr lang="en-GB" dirty="0"/>
          </a:p>
        </p:txBody>
      </p:sp>
      <p:sp>
        <p:nvSpPr>
          <p:cNvPr id="3" name="Content Placeholder 2"/>
          <p:cNvSpPr>
            <a:spLocks noGrp="1"/>
          </p:cNvSpPr>
          <p:nvPr>
            <p:ph idx="1"/>
          </p:nvPr>
        </p:nvSpPr>
        <p:spPr>
          <a:xfrm>
            <a:off x="457200" y="1000108"/>
            <a:ext cx="8229600" cy="5857892"/>
          </a:xfrm>
        </p:spPr>
        <p:txBody>
          <a:bodyPr>
            <a:normAutofit fontScale="92500" lnSpcReduction="10000"/>
          </a:bodyPr>
          <a:lstStyle/>
          <a:p>
            <a:r>
              <a:rPr lang="en-GB" dirty="0" smtClean="0"/>
              <a:t>Operational BI systems do not include data warehouses</a:t>
            </a:r>
          </a:p>
          <a:p>
            <a:r>
              <a:rPr lang="en-GB" dirty="0" smtClean="0"/>
              <a:t>With an operational BI system all reporting is performed from the system that controls and records day-to-day operations</a:t>
            </a:r>
          </a:p>
          <a:p>
            <a:r>
              <a:rPr lang="en-GB" dirty="0" smtClean="0"/>
              <a:t>This can be a problem when running reports takes up so much computer time that it slows down the operational systems</a:t>
            </a:r>
          </a:p>
          <a:p>
            <a:r>
              <a:rPr lang="en-GB" dirty="0" smtClean="0"/>
              <a:t>To avoid this, a data warehouse can be used</a:t>
            </a:r>
          </a:p>
          <a:p>
            <a:r>
              <a:rPr lang="en-GB" dirty="0" smtClean="0"/>
              <a:t>The data from many operational systems is extracted and loaded into a data warehouse using a process to either</a:t>
            </a:r>
          </a:p>
          <a:p>
            <a:pPr lvl="1"/>
            <a:r>
              <a:rPr lang="en-GB" i="1" dirty="0" smtClean="0"/>
              <a:t>ETL – Extract, Transform and Load</a:t>
            </a:r>
          </a:p>
          <a:p>
            <a:pPr lvl="1"/>
            <a:r>
              <a:rPr lang="en-GB" i="1" dirty="0" smtClean="0"/>
              <a:t>ELT – Extract, Load and Transform</a:t>
            </a:r>
          </a:p>
          <a:p>
            <a:r>
              <a:rPr lang="en-GB" dirty="0" smtClean="0"/>
              <a:t>Data warehouses also contain </a:t>
            </a:r>
            <a:r>
              <a:rPr lang="en-GB" i="1" dirty="0" smtClean="0"/>
              <a:t>Online Analytical Processing</a:t>
            </a:r>
            <a:r>
              <a:rPr lang="en-GB" dirty="0" smtClean="0"/>
              <a:t> (OLAP) engines to do the querying and reporting</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6</a:t>
            </a:fld>
            <a:endParaRPr lang="en-GB"/>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BI with a data warehouse</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7</a:t>
            </a:fld>
            <a:endParaRPr lang="en-GB"/>
          </a:p>
        </p:txBody>
      </p:sp>
      <p:sp>
        <p:nvSpPr>
          <p:cNvPr id="5" name="Flowchart: Magnetic Disk 4"/>
          <p:cNvSpPr/>
          <p:nvPr/>
        </p:nvSpPr>
        <p:spPr>
          <a:xfrm>
            <a:off x="321439" y="1857364"/>
            <a:ext cx="1357322" cy="642942"/>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bg1"/>
                </a:solidFill>
              </a:rPr>
              <a:t>ORDERS</a:t>
            </a:r>
            <a:endParaRPr lang="en-GB" sz="1600" b="1" dirty="0">
              <a:solidFill>
                <a:schemeClr val="bg1"/>
              </a:solidFill>
            </a:endParaRPr>
          </a:p>
        </p:txBody>
      </p:sp>
      <p:sp>
        <p:nvSpPr>
          <p:cNvPr id="6" name="Flowchart: Magnetic Disk 5"/>
          <p:cNvSpPr/>
          <p:nvPr/>
        </p:nvSpPr>
        <p:spPr>
          <a:xfrm>
            <a:off x="321439" y="2589604"/>
            <a:ext cx="1357322" cy="642942"/>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bg1"/>
                </a:solidFill>
              </a:rPr>
              <a:t>INVOICES</a:t>
            </a:r>
            <a:endParaRPr lang="en-GB" sz="1600" b="1" dirty="0">
              <a:solidFill>
                <a:schemeClr val="bg1"/>
              </a:solidFill>
            </a:endParaRPr>
          </a:p>
        </p:txBody>
      </p:sp>
      <p:sp>
        <p:nvSpPr>
          <p:cNvPr id="7" name="Flowchart: Magnetic Disk 6"/>
          <p:cNvSpPr/>
          <p:nvPr/>
        </p:nvSpPr>
        <p:spPr>
          <a:xfrm>
            <a:off x="321439" y="3321844"/>
            <a:ext cx="1357322" cy="642942"/>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bg1"/>
                </a:solidFill>
              </a:rPr>
              <a:t>SHIPPING</a:t>
            </a:r>
            <a:endParaRPr lang="en-GB" sz="1600" b="1" dirty="0">
              <a:solidFill>
                <a:schemeClr val="bg1"/>
              </a:solidFill>
            </a:endParaRPr>
          </a:p>
        </p:txBody>
      </p:sp>
      <p:sp>
        <p:nvSpPr>
          <p:cNvPr id="8" name="Rounded Rectangle 7"/>
          <p:cNvSpPr/>
          <p:nvPr/>
        </p:nvSpPr>
        <p:spPr>
          <a:xfrm>
            <a:off x="142844" y="4054084"/>
            <a:ext cx="1714512" cy="4286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bg1"/>
                </a:solidFill>
              </a:rPr>
              <a:t>WEB CLICKS</a:t>
            </a:r>
            <a:endParaRPr lang="en-GB" sz="1600" b="1" dirty="0">
              <a:solidFill>
                <a:schemeClr val="bg1"/>
              </a:solidFill>
            </a:endParaRPr>
          </a:p>
        </p:txBody>
      </p:sp>
      <p:sp>
        <p:nvSpPr>
          <p:cNvPr id="9" name="Folded Corner 8"/>
          <p:cNvSpPr/>
          <p:nvPr/>
        </p:nvSpPr>
        <p:spPr>
          <a:xfrm>
            <a:off x="250001" y="4572008"/>
            <a:ext cx="1500198" cy="571504"/>
          </a:xfrm>
          <a:prstGeom prst="foldedCorner">
            <a:avLst/>
          </a:prstGeom>
        </p:spPr>
        <p:style>
          <a:lnRef idx="2">
            <a:schemeClr val="accent1">
              <a:shade val="50000"/>
            </a:schemeClr>
          </a:lnRef>
          <a:fillRef idx="1">
            <a:schemeClr val="accent1"/>
          </a:fillRef>
          <a:effectRef idx="0">
            <a:schemeClr val="accent1"/>
          </a:effectRef>
          <a:fontRef idx="minor">
            <a:schemeClr val="lt1"/>
          </a:fontRef>
        </p:style>
        <p:txBody>
          <a:bodyPr bIns="0" rtlCol="0" anchor="ctr"/>
          <a:lstStyle/>
          <a:p>
            <a:pPr algn="ctr"/>
            <a:r>
              <a:rPr lang="en-GB" sz="1600" b="1" dirty="0" smtClean="0">
                <a:solidFill>
                  <a:schemeClr val="bg1"/>
                </a:solidFill>
              </a:rPr>
              <a:t>EXTERNAL DATA</a:t>
            </a:r>
            <a:endParaRPr lang="en-GB" sz="1600" b="1" dirty="0">
              <a:solidFill>
                <a:schemeClr val="bg1"/>
              </a:solidFill>
            </a:endParaRPr>
          </a:p>
        </p:txBody>
      </p:sp>
      <p:sp>
        <p:nvSpPr>
          <p:cNvPr id="10" name="Flowchart: Magnetic Disk 9"/>
          <p:cNvSpPr/>
          <p:nvPr/>
        </p:nvSpPr>
        <p:spPr>
          <a:xfrm>
            <a:off x="3214678" y="1214422"/>
            <a:ext cx="2928958" cy="4643470"/>
          </a:xfrm>
          <a:prstGeom prst="flowChartMagneticDisk">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dirty="0">
              <a:solidFill>
                <a:schemeClr val="tx1"/>
              </a:solidFill>
            </a:endParaRPr>
          </a:p>
        </p:txBody>
      </p:sp>
      <p:pic>
        <p:nvPicPr>
          <p:cNvPr id="1026" name="Picture 2" descr="C:\Users\PROJECTOR\AppData\Local\Microsoft\Windows\Temporary Internet Files\Content.IE5\3SH2TMWI\MC900441452[1].png"/>
          <p:cNvPicPr>
            <a:picLocks noChangeAspect="1" noChangeArrowheads="1"/>
          </p:cNvPicPr>
          <p:nvPr/>
        </p:nvPicPr>
        <p:blipFill>
          <a:blip r:embed="rId2"/>
          <a:srcRect/>
          <a:stretch>
            <a:fillRect/>
          </a:stretch>
        </p:blipFill>
        <p:spPr bwMode="auto">
          <a:xfrm>
            <a:off x="7544151" y="2857496"/>
            <a:ext cx="1599849" cy="1599849"/>
          </a:xfrm>
          <a:prstGeom prst="rect">
            <a:avLst/>
          </a:prstGeom>
          <a:noFill/>
        </p:spPr>
      </p:pic>
      <p:sp>
        <p:nvSpPr>
          <p:cNvPr id="12" name="Rectangle 11"/>
          <p:cNvSpPr/>
          <p:nvPr/>
        </p:nvSpPr>
        <p:spPr>
          <a:xfrm>
            <a:off x="5214942" y="2142546"/>
            <a:ext cx="714380" cy="78581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sp>
        <p:nvSpPr>
          <p:cNvPr id="13" name="Rectangle 12"/>
          <p:cNvSpPr/>
          <p:nvPr/>
        </p:nvSpPr>
        <p:spPr>
          <a:xfrm>
            <a:off x="4572000" y="1785356"/>
            <a:ext cx="714380" cy="78581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sp>
        <p:nvSpPr>
          <p:cNvPr id="14" name="Rectangle 13"/>
          <p:cNvSpPr/>
          <p:nvPr/>
        </p:nvSpPr>
        <p:spPr>
          <a:xfrm>
            <a:off x="4000496" y="2142546"/>
            <a:ext cx="714380" cy="78581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sp>
        <p:nvSpPr>
          <p:cNvPr id="15" name="Rectangle 14"/>
          <p:cNvSpPr/>
          <p:nvPr/>
        </p:nvSpPr>
        <p:spPr>
          <a:xfrm>
            <a:off x="3428992" y="1785356"/>
            <a:ext cx="714380" cy="78581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pic>
        <p:nvPicPr>
          <p:cNvPr id="1028" name="Picture 4" descr="http://www.bi-lite.com/images/CIZLOGO_100100.png"/>
          <p:cNvPicPr>
            <a:picLocks noChangeAspect="1" noChangeArrowheads="1"/>
          </p:cNvPicPr>
          <p:nvPr/>
        </p:nvPicPr>
        <p:blipFill>
          <a:blip r:embed="rId3"/>
          <a:srcRect/>
          <a:stretch>
            <a:fillRect/>
          </a:stretch>
        </p:blipFill>
        <p:spPr bwMode="auto">
          <a:xfrm>
            <a:off x="3976690" y="3714752"/>
            <a:ext cx="1452566" cy="1452566"/>
          </a:xfrm>
          <a:prstGeom prst="rect">
            <a:avLst/>
          </a:prstGeom>
          <a:noFill/>
        </p:spPr>
      </p:pic>
      <p:sp>
        <p:nvSpPr>
          <p:cNvPr id="17" name="TextBox 16"/>
          <p:cNvSpPr txBox="1"/>
          <p:nvPr/>
        </p:nvSpPr>
        <p:spPr>
          <a:xfrm>
            <a:off x="4286248" y="5143512"/>
            <a:ext cx="700833" cy="369332"/>
          </a:xfrm>
          <a:prstGeom prst="rect">
            <a:avLst/>
          </a:prstGeom>
          <a:noFill/>
        </p:spPr>
        <p:txBody>
          <a:bodyPr wrap="none" rtlCol="0">
            <a:spAutoFit/>
          </a:bodyPr>
          <a:lstStyle/>
          <a:p>
            <a:r>
              <a:rPr lang="en-GB" b="1" dirty="0" smtClean="0">
                <a:solidFill>
                  <a:schemeClr val="bg1"/>
                </a:solidFill>
              </a:rPr>
              <a:t>OLAP</a:t>
            </a:r>
            <a:endParaRPr lang="en-GB" b="1" dirty="0">
              <a:solidFill>
                <a:schemeClr val="bg1"/>
              </a:solidFill>
            </a:endParaRPr>
          </a:p>
        </p:txBody>
      </p:sp>
      <p:sp>
        <p:nvSpPr>
          <p:cNvPr id="18" name="TextBox 17"/>
          <p:cNvSpPr txBox="1"/>
          <p:nvPr/>
        </p:nvSpPr>
        <p:spPr>
          <a:xfrm>
            <a:off x="3687962" y="2987660"/>
            <a:ext cx="1796774" cy="369332"/>
          </a:xfrm>
          <a:prstGeom prst="rect">
            <a:avLst/>
          </a:prstGeom>
          <a:noFill/>
        </p:spPr>
        <p:txBody>
          <a:bodyPr wrap="none" rtlCol="0">
            <a:spAutoFit/>
          </a:bodyPr>
          <a:lstStyle/>
          <a:p>
            <a:r>
              <a:rPr lang="en-GB" b="1" dirty="0" smtClean="0">
                <a:solidFill>
                  <a:schemeClr val="bg1"/>
                </a:solidFill>
              </a:rPr>
              <a:t>Relational</a:t>
            </a:r>
            <a:r>
              <a:rPr lang="en-GB" b="1" dirty="0" smtClean="0"/>
              <a:t> </a:t>
            </a:r>
            <a:r>
              <a:rPr lang="en-GB" b="1" dirty="0" smtClean="0">
                <a:solidFill>
                  <a:schemeClr val="bg1"/>
                </a:solidFill>
              </a:rPr>
              <a:t>Tables</a:t>
            </a:r>
            <a:endParaRPr lang="en-GB" b="1" dirty="0">
              <a:solidFill>
                <a:schemeClr val="bg1"/>
              </a:solidFill>
            </a:endParaRPr>
          </a:p>
        </p:txBody>
      </p:sp>
      <p:sp>
        <p:nvSpPr>
          <p:cNvPr id="19" name="Right Arrow 18"/>
          <p:cNvSpPr/>
          <p:nvPr/>
        </p:nvSpPr>
        <p:spPr>
          <a:xfrm>
            <a:off x="1928794" y="2571744"/>
            <a:ext cx="1571636" cy="1928826"/>
          </a:xfrm>
          <a:prstGeom prst="rightArrow">
            <a:avLst>
              <a:gd name="adj1" fmla="val 57577"/>
              <a:gd name="adj2" fmla="val 1715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b="1" dirty="0" smtClean="0">
                <a:solidFill>
                  <a:schemeClr val="bg1"/>
                </a:solidFill>
              </a:rPr>
              <a:t>Extract</a:t>
            </a:r>
          </a:p>
          <a:p>
            <a:r>
              <a:rPr lang="en-GB" sz="1600" b="1" dirty="0" smtClean="0">
                <a:solidFill>
                  <a:schemeClr val="bg1"/>
                </a:solidFill>
              </a:rPr>
              <a:t>Transform</a:t>
            </a:r>
          </a:p>
          <a:p>
            <a:r>
              <a:rPr lang="en-GB" sz="1600" b="1" dirty="0" smtClean="0">
                <a:solidFill>
                  <a:schemeClr val="bg1"/>
                </a:solidFill>
              </a:rPr>
              <a:t>Load</a:t>
            </a:r>
            <a:endParaRPr lang="en-GB" sz="1600" b="1" dirty="0">
              <a:solidFill>
                <a:schemeClr val="bg1"/>
              </a:solidFill>
            </a:endParaRPr>
          </a:p>
        </p:txBody>
      </p:sp>
      <p:sp>
        <p:nvSpPr>
          <p:cNvPr id="20" name="Right Arrow 19"/>
          <p:cNvSpPr/>
          <p:nvPr/>
        </p:nvSpPr>
        <p:spPr>
          <a:xfrm flipH="1">
            <a:off x="5857884" y="2571744"/>
            <a:ext cx="1571636" cy="1928826"/>
          </a:xfrm>
          <a:prstGeom prst="rightArrow">
            <a:avLst>
              <a:gd name="adj1" fmla="val 63694"/>
              <a:gd name="adj2" fmla="val 19970"/>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r"/>
            <a:r>
              <a:rPr lang="en-GB" sz="1600" b="1" dirty="0" smtClean="0">
                <a:solidFill>
                  <a:schemeClr val="bg1"/>
                </a:solidFill>
              </a:rPr>
              <a:t>Query</a:t>
            </a:r>
          </a:p>
          <a:p>
            <a:pPr algn="r"/>
            <a:r>
              <a:rPr lang="en-GB" sz="1600" b="1" dirty="0" smtClean="0">
                <a:solidFill>
                  <a:schemeClr val="bg1"/>
                </a:solidFill>
              </a:rPr>
              <a:t>Report</a:t>
            </a:r>
          </a:p>
          <a:p>
            <a:pPr algn="r"/>
            <a:r>
              <a:rPr lang="en-GB" sz="1600" b="1" dirty="0" smtClean="0">
                <a:solidFill>
                  <a:schemeClr val="bg1"/>
                </a:solidFill>
              </a:rPr>
              <a:t>Analyse</a:t>
            </a:r>
          </a:p>
          <a:p>
            <a:pPr algn="r"/>
            <a:r>
              <a:rPr lang="en-GB" sz="1600" b="1" dirty="0" smtClean="0">
                <a:solidFill>
                  <a:schemeClr val="bg1"/>
                </a:solidFill>
              </a:rPr>
              <a:t>Alert</a:t>
            </a:r>
            <a:endParaRPr lang="en-GB" sz="1600" b="1" dirty="0">
              <a:solidFill>
                <a:schemeClr val="bg1"/>
              </a:solidFill>
            </a:endParaRPr>
          </a:p>
        </p:txBody>
      </p:sp>
      <p:sp>
        <p:nvSpPr>
          <p:cNvPr id="21" name="TextBox 20"/>
          <p:cNvSpPr txBox="1"/>
          <p:nvPr/>
        </p:nvSpPr>
        <p:spPr>
          <a:xfrm>
            <a:off x="285720" y="5572140"/>
            <a:ext cx="1422185" cy="954107"/>
          </a:xfrm>
          <a:prstGeom prst="rect">
            <a:avLst/>
          </a:prstGeom>
          <a:noFill/>
        </p:spPr>
        <p:txBody>
          <a:bodyPr wrap="none" rtlCol="0">
            <a:spAutoFit/>
          </a:bodyPr>
          <a:lstStyle/>
          <a:p>
            <a:pPr algn="ctr"/>
            <a:r>
              <a:rPr lang="en-GB" sz="2800" b="1" dirty="0" smtClean="0"/>
              <a:t>Source</a:t>
            </a:r>
          </a:p>
          <a:p>
            <a:pPr algn="ctr"/>
            <a:r>
              <a:rPr lang="en-GB" sz="2800" b="1" dirty="0" smtClean="0"/>
              <a:t>Systems</a:t>
            </a:r>
            <a:endParaRPr lang="en-GB" sz="2800" b="1" dirty="0"/>
          </a:p>
        </p:txBody>
      </p:sp>
      <p:sp>
        <p:nvSpPr>
          <p:cNvPr id="22" name="TextBox 21"/>
          <p:cNvSpPr txBox="1"/>
          <p:nvPr/>
        </p:nvSpPr>
        <p:spPr>
          <a:xfrm>
            <a:off x="3357554" y="5903893"/>
            <a:ext cx="2715102" cy="523220"/>
          </a:xfrm>
          <a:prstGeom prst="rect">
            <a:avLst/>
          </a:prstGeom>
          <a:noFill/>
        </p:spPr>
        <p:txBody>
          <a:bodyPr wrap="none" rtlCol="0">
            <a:spAutoFit/>
          </a:bodyPr>
          <a:lstStyle/>
          <a:p>
            <a:pPr algn="ctr"/>
            <a:r>
              <a:rPr lang="en-GB" sz="2800" b="1" dirty="0" smtClean="0"/>
              <a:t>Data Warehouse</a:t>
            </a:r>
            <a:endParaRPr lang="en-GB" sz="2800" b="1" dirty="0"/>
          </a:p>
        </p:txBody>
      </p:sp>
      <p:sp>
        <p:nvSpPr>
          <p:cNvPr id="23" name="TextBox 22"/>
          <p:cNvSpPr txBox="1"/>
          <p:nvPr/>
        </p:nvSpPr>
        <p:spPr>
          <a:xfrm>
            <a:off x="7786710" y="5500702"/>
            <a:ext cx="988476" cy="954107"/>
          </a:xfrm>
          <a:prstGeom prst="rect">
            <a:avLst/>
          </a:prstGeom>
          <a:noFill/>
        </p:spPr>
        <p:txBody>
          <a:bodyPr wrap="none" rtlCol="0">
            <a:spAutoFit/>
          </a:bodyPr>
          <a:lstStyle/>
          <a:p>
            <a:pPr algn="ctr"/>
            <a:r>
              <a:rPr lang="en-GB" sz="2800" b="1" dirty="0" smtClean="0"/>
              <a:t>BI</a:t>
            </a:r>
          </a:p>
          <a:p>
            <a:pPr algn="ctr"/>
            <a:r>
              <a:rPr lang="en-GB" sz="2800" b="1" dirty="0" smtClean="0"/>
              <a:t>Tools</a:t>
            </a:r>
            <a:endParaRPr lang="en-GB" sz="2800" b="1" dirty="0"/>
          </a:p>
        </p:txBody>
      </p:sp>
      <p:sp>
        <p:nvSpPr>
          <p:cNvPr id="24" name="TextBox 23"/>
          <p:cNvSpPr txBox="1"/>
          <p:nvPr/>
        </p:nvSpPr>
        <p:spPr>
          <a:xfrm>
            <a:off x="1214414" y="857232"/>
            <a:ext cx="2040943" cy="954107"/>
          </a:xfrm>
          <a:prstGeom prst="rect">
            <a:avLst/>
          </a:prstGeom>
          <a:noFill/>
        </p:spPr>
        <p:txBody>
          <a:bodyPr wrap="none" rtlCol="0">
            <a:spAutoFit/>
          </a:bodyPr>
          <a:lstStyle/>
          <a:p>
            <a:pPr algn="ctr"/>
            <a:r>
              <a:rPr lang="en-GB" sz="2800" b="1" dirty="0" smtClean="0"/>
              <a:t>IT</a:t>
            </a:r>
          </a:p>
          <a:p>
            <a:pPr algn="ctr"/>
            <a:r>
              <a:rPr lang="en-GB" sz="2800" b="1" dirty="0" smtClean="0"/>
              <a:t>Department</a:t>
            </a:r>
            <a:endParaRPr lang="en-GB" sz="2800" b="1" dirty="0"/>
          </a:p>
        </p:txBody>
      </p:sp>
      <p:sp>
        <p:nvSpPr>
          <p:cNvPr id="25" name="TextBox 24"/>
          <p:cNvSpPr txBox="1"/>
          <p:nvPr/>
        </p:nvSpPr>
        <p:spPr>
          <a:xfrm>
            <a:off x="5929322" y="857232"/>
            <a:ext cx="1500732" cy="954107"/>
          </a:xfrm>
          <a:prstGeom prst="rect">
            <a:avLst/>
          </a:prstGeom>
          <a:noFill/>
        </p:spPr>
        <p:txBody>
          <a:bodyPr wrap="none" rtlCol="0">
            <a:spAutoFit/>
          </a:bodyPr>
          <a:lstStyle/>
          <a:p>
            <a:pPr algn="ctr"/>
            <a:r>
              <a:rPr lang="en-GB" sz="2800" b="1" dirty="0" smtClean="0"/>
              <a:t>Business</a:t>
            </a:r>
          </a:p>
          <a:p>
            <a:pPr algn="ctr"/>
            <a:r>
              <a:rPr lang="en-GB" sz="2800" b="1" dirty="0" smtClean="0"/>
              <a:t>Users</a:t>
            </a:r>
            <a:endParaRPr lang="en-GB" sz="2800" b="1"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ETL</a:t>
            </a:r>
            <a:endParaRPr lang="en-GB" dirty="0"/>
          </a:p>
        </p:txBody>
      </p:sp>
      <p:sp>
        <p:nvSpPr>
          <p:cNvPr id="3" name="Content Placeholder 2"/>
          <p:cNvSpPr>
            <a:spLocks noGrp="1"/>
          </p:cNvSpPr>
          <p:nvPr>
            <p:ph idx="1"/>
          </p:nvPr>
        </p:nvSpPr>
        <p:spPr/>
        <p:txBody>
          <a:bodyPr>
            <a:normAutofit fontScale="92500" lnSpcReduction="20000"/>
          </a:bodyPr>
          <a:lstStyle/>
          <a:p>
            <a:r>
              <a:rPr lang="en-GB" dirty="0" smtClean="0"/>
              <a:t>Data must be </a:t>
            </a:r>
            <a:r>
              <a:rPr lang="en-GB" i="1" dirty="0" smtClean="0"/>
              <a:t>extracted</a:t>
            </a:r>
            <a:r>
              <a:rPr lang="en-GB" dirty="0" smtClean="0"/>
              <a:t> from the source systems, </a:t>
            </a:r>
            <a:r>
              <a:rPr lang="en-GB" i="1" dirty="0" smtClean="0"/>
              <a:t>transformed</a:t>
            </a:r>
            <a:r>
              <a:rPr lang="en-GB" dirty="0" smtClean="0"/>
              <a:t> so that it is all in the same format, then </a:t>
            </a:r>
            <a:r>
              <a:rPr lang="en-GB" i="1" dirty="0" smtClean="0"/>
              <a:t>loaded</a:t>
            </a:r>
            <a:r>
              <a:rPr lang="en-GB" dirty="0" smtClean="0"/>
              <a:t> into the data warehouse</a:t>
            </a:r>
          </a:p>
          <a:p>
            <a:r>
              <a:rPr lang="en-GB" dirty="0" smtClean="0"/>
              <a:t>Data must be transformed because different systems may use different field names, domains or coding systems</a:t>
            </a:r>
          </a:p>
          <a:p>
            <a:r>
              <a:rPr lang="en-GB" dirty="0" smtClean="0"/>
              <a:t>Most transformation is custom-coded, although systems like Oracle Data Integrator and Microsoft Integration Services can automate the process to a degree</a:t>
            </a:r>
          </a:p>
          <a:p>
            <a:r>
              <a:rPr lang="en-GB" dirty="0" smtClean="0"/>
              <a:t>Careful thought must be given to what data is to be extracted</a:t>
            </a:r>
          </a:p>
          <a:p>
            <a:r>
              <a:rPr lang="en-GB" dirty="0" smtClean="0"/>
              <a:t>Extracting everything often isn’t an option due to </a:t>
            </a:r>
          </a:p>
          <a:p>
            <a:pPr lvl="1"/>
            <a:r>
              <a:rPr lang="en-GB" dirty="0" smtClean="0"/>
              <a:t>Cost of storage</a:t>
            </a:r>
          </a:p>
          <a:p>
            <a:pPr lvl="1"/>
            <a:r>
              <a:rPr lang="en-GB" dirty="0" smtClean="0"/>
              <a:t>Extractions must be done rapidly to keep up to date</a:t>
            </a:r>
          </a:p>
          <a:p>
            <a:pPr lvl="1"/>
            <a:r>
              <a:rPr lang="en-GB" dirty="0" smtClean="0"/>
              <a:t>Too much data slows down the DW query process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8</a:t>
            </a:fld>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Enterprise Information Management</a:t>
            </a:r>
            <a:endParaRPr lang="en-GB" dirty="0"/>
          </a:p>
        </p:txBody>
      </p:sp>
      <p:sp>
        <p:nvSpPr>
          <p:cNvPr id="3" name="Content Placeholder 2"/>
          <p:cNvSpPr>
            <a:spLocks noGrp="1"/>
          </p:cNvSpPr>
          <p:nvPr>
            <p:ph idx="1"/>
          </p:nvPr>
        </p:nvSpPr>
        <p:spPr/>
        <p:txBody>
          <a:bodyPr>
            <a:normAutofit/>
          </a:bodyPr>
          <a:lstStyle/>
          <a:p>
            <a:r>
              <a:rPr lang="en-GB" sz="2400" dirty="0" smtClean="0"/>
              <a:t>The term ‘Enterprise Information Management’ (EIM) is beginning to replace the term ‘data warehouse’ in some businesses</a:t>
            </a:r>
            <a:endParaRPr lang="en-GB" sz="2400" i="1" dirty="0" smtClean="0"/>
          </a:p>
          <a:p>
            <a:r>
              <a:rPr lang="en-GB" sz="2400" dirty="0" smtClean="0"/>
              <a:t>An EIM generally includes </a:t>
            </a:r>
          </a:p>
          <a:p>
            <a:pPr lvl="1"/>
            <a:r>
              <a:rPr lang="en-GB" sz="2400" dirty="0" smtClean="0"/>
              <a:t>The data warehouse</a:t>
            </a:r>
          </a:p>
          <a:p>
            <a:pPr lvl="1"/>
            <a:r>
              <a:rPr lang="en-GB" sz="2400" dirty="0" smtClean="0"/>
              <a:t> ETL tools</a:t>
            </a:r>
          </a:p>
          <a:p>
            <a:pPr lvl="1"/>
            <a:r>
              <a:rPr lang="en-GB" sz="2400" dirty="0" smtClean="0"/>
              <a:t>Data modelling tools</a:t>
            </a:r>
          </a:p>
          <a:p>
            <a:pPr lvl="1"/>
            <a:r>
              <a:rPr lang="en-GB" sz="2400" dirty="0" smtClean="0"/>
              <a:t>Data quality tools</a:t>
            </a:r>
          </a:p>
          <a:p>
            <a:pPr lvl="1"/>
            <a:r>
              <a:rPr lang="en-GB" sz="2400" dirty="0" smtClean="0"/>
              <a:t>Data profiling tools</a:t>
            </a:r>
          </a:p>
          <a:p>
            <a:pPr lvl="1"/>
            <a:r>
              <a:rPr lang="en-GB" sz="2400" dirty="0" smtClean="0"/>
              <a:t>Metadata management tools</a:t>
            </a:r>
          </a:p>
          <a:p>
            <a:pPr lvl="1"/>
            <a:r>
              <a:rPr lang="en-GB" sz="2400" dirty="0" smtClean="0"/>
              <a:t>Master data management tools</a:t>
            </a:r>
          </a:p>
          <a:p>
            <a:r>
              <a:rPr lang="en-GB" sz="2400" dirty="0" smtClean="0"/>
              <a:t>These tools may all be from the same package, such as Microsoft’s SQL Server range, or from different vendors</a:t>
            </a:r>
          </a:p>
          <a:p>
            <a:pPr>
              <a:buNone/>
            </a:pPr>
            <a:endParaRPr lang="en-GB" i="1" dirty="0" smtClean="0"/>
          </a:p>
        </p:txBody>
      </p:sp>
      <p:sp>
        <p:nvSpPr>
          <p:cNvPr id="4" name="Slide Number Placeholder 3"/>
          <p:cNvSpPr>
            <a:spLocks noGrp="1"/>
          </p:cNvSpPr>
          <p:nvPr>
            <p:ph type="sldNum" sz="quarter" idx="12"/>
          </p:nvPr>
        </p:nvSpPr>
        <p:spPr/>
        <p:txBody>
          <a:bodyPr/>
          <a:lstStyle/>
          <a:p>
            <a:fld id="{B32D2D4F-B262-4018-8594-6B1FE2F875A5}" type="slidenum">
              <a:rPr lang="en-GB" smtClean="0"/>
              <a:pPr/>
              <a:t>9</a:t>
            </a:fld>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Metadata</a:t>
            </a:r>
            <a:endParaRPr lang="en-GB" dirty="0"/>
          </a:p>
        </p:txBody>
      </p:sp>
      <p:sp>
        <p:nvSpPr>
          <p:cNvPr id="3" name="Content Placeholder 2"/>
          <p:cNvSpPr>
            <a:spLocks noGrp="1"/>
          </p:cNvSpPr>
          <p:nvPr>
            <p:ph idx="1"/>
          </p:nvPr>
        </p:nvSpPr>
        <p:spPr/>
        <p:txBody>
          <a:bodyPr/>
          <a:lstStyle/>
          <a:p>
            <a:r>
              <a:rPr lang="en-GB" dirty="0" smtClean="0"/>
              <a:t>Metadata is the data about the data</a:t>
            </a:r>
          </a:p>
          <a:p>
            <a:r>
              <a:rPr lang="en-GB" dirty="0" smtClean="0"/>
              <a:t>This may include:</a:t>
            </a:r>
          </a:p>
          <a:p>
            <a:pPr lvl="1"/>
            <a:r>
              <a:rPr lang="en-GB" dirty="0" smtClean="0"/>
              <a:t>When the data was extracted from the source system</a:t>
            </a:r>
          </a:p>
          <a:p>
            <a:pPr lvl="1"/>
            <a:r>
              <a:rPr lang="en-GB" dirty="0" smtClean="0"/>
              <a:t>Which source system the data was extracted from</a:t>
            </a:r>
          </a:p>
          <a:p>
            <a:pPr lvl="1"/>
            <a:r>
              <a:rPr lang="en-GB" dirty="0" smtClean="0"/>
              <a:t>When the data was loaded into the warehouse</a:t>
            </a:r>
          </a:p>
          <a:p>
            <a:pPr lvl="1"/>
            <a:r>
              <a:rPr lang="en-GB" dirty="0" smtClean="0"/>
              <a:t>Which tables/fields in a source originally held the data</a:t>
            </a:r>
          </a:p>
          <a:p>
            <a:pPr lvl="1"/>
            <a:r>
              <a:rPr lang="en-GB" dirty="0" smtClean="0"/>
              <a:t>Which tables/fields in a source were used to calculate data</a:t>
            </a:r>
          </a:p>
          <a:p>
            <a:pPr lvl="1"/>
            <a:r>
              <a:rPr lang="en-GB" dirty="0" smtClean="0"/>
              <a:t>What an item means in the business context</a:t>
            </a:r>
          </a:p>
          <a:p>
            <a:pPr lvl="1"/>
            <a:r>
              <a:rPr lang="en-GB" dirty="0" smtClean="0"/>
              <a:t>...</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10</a:t>
            </a:fld>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Master Data Management</a:t>
            </a:r>
            <a:endParaRPr lang="en-GB" dirty="0"/>
          </a:p>
        </p:txBody>
      </p:sp>
      <p:sp>
        <p:nvSpPr>
          <p:cNvPr id="3" name="Content Placeholder 2"/>
          <p:cNvSpPr>
            <a:spLocks noGrp="1"/>
          </p:cNvSpPr>
          <p:nvPr>
            <p:ph idx="1"/>
          </p:nvPr>
        </p:nvSpPr>
        <p:spPr/>
        <p:txBody>
          <a:bodyPr>
            <a:normAutofit fontScale="92500"/>
          </a:bodyPr>
          <a:lstStyle/>
          <a:p>
            <a:r>
              <a:rPr lang="en-GB" dirty="0" smtClean="0"/>
              <a:t>Master Data Management (MDM) is comprised of the business applications, methods and tools that implement the policies, procedures and infrastructure to support the capture, integration and subsequent shared use of accurate, timely, consistent and complete master data</a:t>
            </a:r>
          </a:p>
          <a:p>
            <a:r>
              <a:rPr lang="en-GB" dirty="0" smtClean="0"/>
              <a:t>i.e. It is all of the code and descriptions for customers, products, accounts and so on</a:t>
            </a:r>
          </a:p>
          <a:p>
            <a:r>
              <a:rPr lang="en-GB" dirty="0" smtClean="0"/>
              <a:t>The MDM ensures, for example, that the same product ID is used throughout the system</a:t>
            </a:r>
          </a:p>
          <a:p>
            <a:pPr lvl="1"/>
            <a:r>
              <a:rPr lang="en-GB" dirty="0" smtClean="0"/>
              <a:t>This is often done by including translation tables that map the manufacturing product IDs to the sales product Ids</a:t>
            </a:r>
          </a:p>
          <a:p>
            <a:r>
              <a:rPr lang="en-GB" dirty="0" smtClean="0"/>
              <a:t>Master data is stored in a set of tables that are available to the rest of the data warehouse</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11</a:t>
            </a:fld>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Data warehouses &amp; Data marts</a:t>
            </a:r>
            <a:endParaRPr lang="en-GB" dirty="0"/>
          </a:p>
        </p:txBody>
      </p:sp>
      <p:sp>
        <p:nvSpPr>
          <p:cNvPr id="3" name="Content Placeholder 2"/>
          <p:cNvSpPr>
            <a:spLocks noGrp="1"/>
          </p:cNvSpPr>
          <p:nvPr>
            <p:ph idx="1"/>
          </p:nvPr>
        </p:nvSpPr>
        <p:spPr/>
        <p:txBody>
          <a:bodyPr>
            <a:normAutofit fontScale="92500"/>
          </a:bodyPr>
          <a:lstStyle/>
          <a:p>
            <a:r>
              <a:rPr lang="en-GB" dirty="0" smtClean="0"/>
              <a:t>A data warehouse consists of data that has been </a:t>
            </a:r>
            <a:r>
              <a:rPr lang="en-GB" i="1" dirty="0" smtClean="0"/>
              <a:t>extracted</a:t>
            </a:r>
            <a:r>
              <a:rPr lang="en-GB" dirty="0" smtClean="0"/>
              <a:t> from the source systems, </a:t>
            </a:r>
            <a:r>
              <a:rPr lang="en-GB" i="1" dirty="0" smtClean="0"/>
              <a:t>transformed</a:t>
            </a:r>
            <a:r>
              <a:rPr lang="en-GB" dirty="0" smtClean="0"/>
              <a:t> so that it is all in the same format, then </a:t>
            </a:r>
            <a:r>
              <a:rPr lang="en-GB" i="1" dirty="0" smtClean="0"/>
              <a:t>loaded</a:t>
            </a:r>
            <a:r>
              <a:rPr lang="en-GB" dirty="0" smtClean="0"/>
              <a:t> for analysis</a:t>
            </a:r>
          </a:p>
          <a:p>
            <a:r>
              <a:rPr lang="en-GB" i="1" dirty="0" smtClean="0"/>
              <a:t>Data Marts</a:t>
            </a:r>
            <a:r>
              <a:rPr lang="en-GB" dirty="0" smtClean="0"/>
              <a:t> are extracts from the main data warehouse tailored to the needs of individual sections of the organisation</a:t>
            </a:r>
          </a:p>
          <a:p>
            <a:r>
              <a:rPr lang="en-GB" dirty="0" smtClean="0"/>
              <a:t>It is possible to create data marts based directly upon an operational business intelligence system but this is generally viewed as having higher long-term costs than using a data warehouse</a:t>
            </a:r>
          </a:p>
          <a:p>
            <a:r>
              <a:rPr lang="en-GB" dirty="0" smtClean="0"/>
              <a:t>Data marts may be used to feed data back to the data warehouse, e.g. Updating of VAT rates</a:t>
            </a:r>
          </a:p>
          <a:p>
            <a:r>
              <a:rPr lang="en-GB" dirty="0" smtClean="0"/>
              <a:t>Data warehouses may be used to update source systems</a:t>
            </a:r>
          </a:p>
          <a:p>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12</a:t>
            </a:fld>
            <a:endParaRPr lang="en-GB"/>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Data warehouse with data marts</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13</a:t>
            </a:fld>
            <a:endParaRPr lang="en-GB"/>
          </a:p>
        </p:txBody>
      </p:sp>
      <p:sp>
        <p:nvSpPr>
          <p:cNvPr id="5" name="Flowchart: Magnetic Disk 4"/>
          <p:cNvSpPr/>
          <p:nvPr/>
        </p:nvSpPr>
        <p:spPr>
          <a:xfrm>
            <a:off x="321439" y="2071678"/>
            <a:ext cx="1357322" cy="642942"/>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bg1"/>
                </a:solidFill>
              </a:rPr>
              <a:t>ORDERS</a:t>
            </a:r>
            <a:endParaRPr lang="en-GB" sz="1600" b="1" dirty="0">
              <a:solidFill>
                <a:schemeClr val="bg1"/>
              </a:solidFill>
            </a:endParaRPr>
          </a:p>
        </p:txBody>
      </p:sp>
      <p:sp>
        <p:nvSpPr>
          <p:cNvPr id="6" name="Flowchart: Magnetic Disk 5"/>
          <p:cNvSpPr/>
          <p:nvPr/>
        </p:nvSpPr>
        <p:spPr>
          <a:xfrm>
            <a:off x="321439" y="2803918"/>
            <a:ext cx="1357322" cy="642942"/>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bg1"/>
                </a:solidFill>
              </a:rPr>
              <a:t>INVOICES</a:t>
            </a:r>
            <a:endParaRPr lang="en-GB" sz="1600" b="1" dirty="0">
              <a:solidFill>
                <a:schemeClr val="bg1"/>
              </a:solidFill>
            </a:endParaRPr>
          </a:p>
        </p:txBody>
      </p:sp>
      <p:sp>
        <p:nvSpPr>
          <p:cNvPr id="7" name="Flowchart: Magnetic Disk 6"/>
          <p:cNvSpPr/>
          <p:nvPr/>
        </p:nvSpPr>
        <p:spPr>
          <a:xfrm>
            <a:off x="321439" y="3536158"/>
            <a:ext cx="1357322" cy="642942"/>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bg1"/>
                </a:solidFill>
              </a:rPr>
              <a:t>SHIPPING</a:t>
            </a:r>
            <a:endParaRPr lang="en-GB" sz="1600" b="1" dirty="0">
              <a:solidFill>
                <a:schemeClr val="bg1"/>
              </a:solidFill>
            </a:endParaRPr>
          </a:p>
        </p:txBody>
      </p:sp>
      <p:sp>
        <p:nvSpPr>
          <p:cNvPr id="8" name="Rounded Rectangle 7"/>
          <p:cNvSpPr/>
          <p:nvPr/>
        </p:nvSpPr>
        <p:spPr>
          <a:xfrm>
            <a:off x="142844" y="4268398"/>
            <a:ext cx="1714512" cy="4286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smtClean="0">
                <a:solidFill>
                  <a:schemeClr val="bg1"/>
                </a:solidFill>
              </a:rPr>
              <a:t>WEB CLICKS</a:t>
            </a:r>
            <a:endParaRPr lang="en-GB" sz="1600" b="1" dirty="0">
              <a:solidFill>
                <a:schemeClr val="bg1"/>
              </a:solidFill>
            </a:endParaRPr>
          </a:p>
        </p:txBody>
      </p:sp>
      <p:sp>
        <p:nvSpPr>
          <p:cNvPr id="9" name="Folded Corner 8"/>
          <p:cNvSpPr/>
          <p:nvPr/>
        </p:nvSpPr>
        <p:spPr>
          <a:xfrm>
            <a:off x="250001" y="4786322"/>
            <a:ext cx="1500198" cy="571504"/>
          </a:xfrm>
          <a:prstGeom prst="foldedCorner">
            <a:avLst/>
          </a:prstGeom>
        </p:spPr>
        <p:style>
          <a:lnRef idx="2">
            <a:schemeClr val="accent1">
              <a:shade val="50000"/>
            </a:schemeClr>
          </a:lnRef>
          <a:fillRef idx="1">
            <a:schemeClr val="accent1"/>
          </a:fillRef>
          <a:effectRef idx="0">
            <a:schemeClr val="accent1"/>
          </a:effectRef>
          <a:fontRef idx="minor">
            <a:schemeClr val="lt1"/>
          </a:fontRef>
        </p:style>
        <p:txBody>
          <a:bodyPr bIns="0" rtlCol="0" anchor="ctr"/>
          <a:lstStyle/>
          <a:p>
            <a:pPr algn="ctr"/>
            <a:r>
              <a:rPr lang="en-GB" sz="1600" b="1" dirty="0" smtClean="0">
                <a:solidFill>
                  <a:schemeClr val="bg1"/>
                </a:solidFill>
              </a:rPr>
              <a:t>EXTERNAL DATA</a:t>
            </a:r>
            <a:endParaRPr lang="en-GB" sz="1600" b="1" dirty="0">
              <a:solidFill>
                <a:schemeClr val="bg1"/>
              </a:solidFill>
            </a:endParaRPr>
          </a:p>
        </p:txBody>
      </p:sp>
      <p:sp>
        <p:nvSpPr>
          <p:cNvPr id="10" name="Flowchart: Magnetic Disk 9"/>
          <p:cNvSpPr/>
          <p:nvPr/>
        </p:nvSpPr>
        <p:spPr>
          <a:xfrm>
            <a:off x="2428860" y="1214422"/>
            <a:ext cx="2928958" cy="4643470"/>
          </a:xfrm>
          <a:prstGeom prst="flowChartMagneticDisk">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dirty="0"/>
          </a:p>
        </p:txBody>
      </p:sp>
      <p:pic>
        <p:nvPicPr>
          <p:cNvPr id="1026" name="Picture 2" descr="C:\Users\PROJECTOR\AppData\Local\Microsoft\Windows\Temporary Internet Files\Content.IE5\3SH2TMWI\MC900441452[1].png"/>
          <p:cNvPicPr>
            <a:picLocks noChangeAspect="1" noChangeArrowheads="1"/>
          </p:cNvPicPr>
          <p:nvPr/>
        </p:nvPicPr>
        <p:blipFill>
          <a:blip r:embed="rId2"/>
          <a:srcRect/>
          <a:stretch>
            <a:fillRect/>
          </a:stretch>
        </p:blipFill>
        <p:spPr bwMode="auto">
          <a:xfrm>
            <a:off x="7544151" y="2857496"/>
            <a:ext cx="1599849" cy="1599849"/>
          </a:xfrm>
          <a:prstGeom prst="rect">
            <a:avLst/>
          </a:prstGeom>
          <a:noFill/>
        </p:spPr>
      </p:pic>
      <p:sp>
        <p:nvSpPr>
          <p:cNvPr id="12" name="Rectangle 11"/>
          <p:cNvSpPr/>
          <p:nvPr/>
        </p:nvSpPr>
        <p:spPr>
          <a:xfrm>
            <a:off x="4429124" y="2428868"/>
            <a:ext cx="714380" cy="78581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sp>
        <p:nvSpPr>
          <p:cNvPr id="13" name="Rectangle 12"/>
          <p:cNvSpPr/>
          <p:nvPr/>
        </p:nvSpPr>
        <p:spPr>
          <a:xfrm>
            <a:off x="3786182" y="2071678"/>
            <a:ext cx="714380" cy="78581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sp>
        <p:nvSpPr>
          <p:cNvPr id="14" name="Rectangle 13"/>
          <p:cNvSpPr/>
          <p:nvPr/>
        </p:nvSpPr>
        <p:spPr>
          <a:xfrm>
            <a:off x="3214678" y="2428868"/>
            <a:ext cx="714380" cy="78581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sp>
        <p:nvSpPr>
          <p:cNvPr id="15" name="Rectangle 14"/>
          <p:cNvSpPr/>
          <p:nvPr/>
        </p:nvSpPr>
        <p:spPr>
          <a:xfrm>
            <a:off x="2643174" y="2071678"/>
            <a:ext cx="714380" cy="785818"/>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en-GB"/>
          </a:p>
        </p:txBody>
      </p:sp>
      <p:pic>
        <p:nvPicPr>
          <p:cNvPr id="1028" name="Picture 4" descr="http://www.bi-lite.com/images/CIZLOGO_100100.png"/>
          <p:cNvPicPr>
            <a:picLocks noChangeAspect="1" noChangeArrowheads="1"/>
          </p:cNvPicPr>
          <p:nvPr/>
        </p:nvPicPr>
        <p:blipFill>
          <a:blip r:embed="rId3"/>
          <a:srcRect/>
          <a:stretch>
            <a:fillRect/>
          </a:stretch>
        </p:blipFill>
        <p:spPr bwMode="auto">
          <a:xfrm>
            <a:off x="3190872" y="3714752"/>
            <a:ext cx="1452566" cy="1452566"/>
          </a:xfrm>
          <a:prstGeom prst="rect">
            <a:avLst/>
          </a:prstGeom>
          <a:noFill/>
        </p:spPr>
      </p:pic>
      <p:sp>
        <p:nvSpPr>
          <p:cNvPr id="17" name="TextBox 16"/>
          <p:cNvSpPr txBox="1"/>
          <p:nvPr/>
        </p:nvSpPr>
        <p:spPr>
          <a:xfrm>
            <a:off x="3500430" y="5143512"/>
            <a:ext cx="700833" cy="369332"/>
          </a:xfrm>
          <a:prstGeom prst="rect">
            <a:avLst/>
          </a:prstGeom>
          <a:noFill/>
        </p:spPr>
        <p:txBody>
          <a:bodyPr wrap="none" rtlCol="0">
            <a:spAutoFit/>
          </a:bodyPr>
          <a:lstStyle/>
          <a:p>
            <a:r>
              <a:rPr lang="en-GB" b="1" dirty="0" smtClean="0">
                <a:solidFill>
                  <a:schemeClr val="bg1"/>
                </a:solidFill>
              </a:rPr>
              <a:t>OLAP</a:t>
            </a:r>
            <a:endParaRPr lang="en-GB" b="1" dirty="0">
              <a:solidFill>
                <a:schemeClr val="bg1"/>
              </a:solidFill>
            </a:endParaRPr>
          </a:p>
        </p:txBody>
      </p:sp>
      <p:sp>
        <p:nvSpPr>
          <p:cNvPr id="18" name="TextBox 17"/>
          <p:cNvSpPr txBox="1"/>
          <p:nvPr/>
        </p:nvSpPr>
        <p:spPr>
          <a:xfrm>
            <a:off x="2902144" y="3273982"/>
            <a:ext cx="1796774" cy="369332"/>
          </a:xfrm>
          <a:prstGeom prst="rect">
            <a:avLst/>
          </a:prstGeom>
          <a:noFill/>
        </p:spPr>
        <p:txBody>
          <a:bodyPr wrap="none" rtlCol="0">
            <a:spAutoFit/>
          </a:bodyPr>
          <a:lstStyle/>
          <a:p>
            <a:r>
              <a:rPr lang="en-GB" b="1" dirty="0" smtClean="0">
                <a:solidFill>
                  <a:schemeClr val="bg1"/>
                </a:solidFill>
              </a:rPr>
              <a:t>Relational Tables</a:t>
            </a:r>
            <a:endParaRPr lang="en-GB" b="1" dirty="0">
              <a:solidFill>
                <a:schemeClr val="bg1"/>
              </a:solidFill>
            </a:endParaRPr>
          </a:p>
        </p:txBody>
      </p:sp>
      <p:sp>
        <p:nvSpPr>
          <p:cNvPr id="21" name="TextBox 20"/>
          <p:cNvSpPr txBox="1"/>
          <p:nvPr/>
        </p:nvSpPr>
        <p:spPr>
          <a:xfrm>
            <a:off x="255263" y="5689603"/>
            <a:ext cx="1483099" cy="830997"/>
          </a:xfrm>
          <a:prstGeom prst="rect">
            <a:avLst/>
          </a:prstGeom>
          <a:noFill/>
        </p:spPr>
        <p:txBody>
          <a:bodyPr wrap="none" rtlCol="0">
            <a:spAutoFit/>
          </a:bodyPr>
          <a:lstStyle/>
          <a:p>
            <a:pPr algn="ctr"/>
            <a:r>
              <a:rPr lang="en-GB" sz="2400" b="1" dirty="0" smtClean="0"/>
              <a:t>Source</a:t>
            </a:r>
          </a:p>
          <a:p>
            <a:pPr algn="ctr"/>
            <a:r>
              <a:rPr lang="en-GB" sz="2400" b="1" dirty="0" smtClean="0"/>
              <a:t>Systems</a:t>
            </a:r>
            <a:endParaRPr lang="en-GB" sz="2400" b="1" dirty="0"/>
          </a:p>
        </p:txBody>
      </p:sp>
      <p:sp>
        <p:nvSpPr>
          <p:cNvPr id="22" name="TextBox 21"/>
          <p:cNvSpPr txBox="1"/>
          <p:nvPr/>
        </p:nvSpPr>
        <p:spPr>
          <a:xfrm>
            <a:off x="2519286" y="5905046"/>
            <a:ext cx="2820003" cy="461665"/>
          </a:xfrm>
          <a:prstGeom prst="rect">
            <a:avLst/>
          </a:prstGeom>
          <a:noFill/>
        </p:spPr>
        <p:txBody>
          <a:bodyPr wrap="none" rtlCol="0">
            <a:spAutoFit/>
          </a:bodyPr>
          <a:lstStyle/>
          <a:p>
            <a:pPr algn="ctr"/>
            <a:r>
              <a:rPr lang="en-GB" sz="2400" b="1" dirty="0" smtClean="0"/>
              <a:t>Data Warehouse</a:t>
            </a:r>
            <a:endParaRPr lang="en-GB" sz="2400" b="1" dirty="0"/>
          </a:p>
        </p:txBody>
      </p:sp>
      <p:sp>
        <p:nvSpPr>
          <p:cNvPr id="23" name="TextBox 22"/>
          <p:cNvSpPr txBox="1"/>
          <p:nvPr/>
        </p:nvSpPr>
        <p:spPr>
          <a:xfrm>
            <a:off x="7756606" y="5689603"/>
            <a:ext cx="1048685" cy="830997"/>
          </a:xfrm>
          <a:prstGeom prst="rect">
            <a:avLst/>
          </a:prstGeom>
          <a:noFill/>
        </p:spPr>
        <p:txBody>
          <a:bodyPr wrap="none" rtlCol="0">
            <a:spAutoFit/>
          </a:bodyPr>
          <a:lstStyle/>
          <a:p>
            <a:pPr algn="ctr"/>
            <a:r>
              <a:rPr lang="en-GB" sz="2400" b="1" dirty="0" smtClean="0"/>
              <a:t>BI</a:t>
            </a:r>
          </a:p>
          <a:p>
            <a:pPr algn="ctr"/>
            <a:r>
              <a:rPr lang="en-GB" sz="2400" b="1" dirty="0" smtClean="0"/>
              <a:t>Tools</a:t>
            </a:r>
            <a:endParaRPr lang="en-GB" sz="2400" b="1" dirty="0"/>
          </a:p>
        </p:txBody>
      </p:sp>
      <p:sp>
        <p:nvSpPr>
          <p:cNvPr id="24" name="TextBox 23"/>
          <p:cNvSpPr txBox="1"/>
          <p:nvPr/>
        </p:nvSpPr>
        <p:spPr>
          <a:xfrm>
            <a:off x="538610" y="857232"/>
            <a:ext cx="2106667" cy="830997"/>
          </a:xfrm>
          <a:prstGeom prst="rect">
            <a:avLst/>
          </a:prstGeom>
          <a:noFill/>
        </p:spPr>
        <p:txBody>
          <a:bodyPr wrap="none" rtlCol="0">
            <a:spAutoFit/>
          </a:bodyPr>
          <a:lstStyle/>
          <a:p>
            <a:pPr algn="ctr"/>
            <a:r>
              <a:rPr lang="en-GB" sz="2400" b="1" dirty="0" smtClean="0"/>
              <a:t>IT</a:t>
            </a:r>
          </a:p>
          <a:p>
            <a:pPr algn="ctr"/>
            <a:r>
              <a:rPr lang="en-GB" sz="2400" b="1" dirty="0" smtClean="0"/>
              <a:t>Department</a:t>
            </a:r>
            <a:endParaRPr lang="en-GB" sz="2400" b="1" dirty="0"/>
          </a:p>
        </p:txBody>
      </p:sp>
      <p:sp>
        <p:nvSpPr>
          <p:cNvPr id="25" name="TextBox 24"/>
          <p:cNvSpPr txBox="1"/>
          <p:nvPr/>
        </p:nvSpPr>
        <p:spPr>
          <a:xfrm>
            <a:off x="7596781" y="785794"/>
            <a:ext cx="1593706" cy="830997"/>
          </a:xfrm>
          <a:prstGeom prst="rect">
            <a:avLst/>
          </a:prstGeom>
          <a:noFill/>
        </p:spPr>
        <p:txBody>
          <a:bodyPr wrap="none" rtlCol="0">
            <a:spAutoFit/>
          </a:bodyPr>
          <a:lstStyle/>
          <a:p>
            <a:pPr algn="ctr"/>
            <a:r>
              <a:rPr lang="en-GB" sz="2400" b="1" dirty="0" smtClean="0"/>
              <a:t>Business</a:t>
            </a:r>
          </a:p>
          <a:p>
            <a:pPr algn="ctr"/>
            <a:r>
              <a:rPr lang="en-GB" sz="2400" b="1" dirty="0" smtClean="0"/>
              <a:t>Users</a:t>
            </a:r>
            <a:endParaRPr lang="en-GB" sz="2400" b="1" dirty="0"/>
          </a:p>
        </p:txBody>
      </p:sp>
      <p:pic>
        <p:nvPicPr>
          <p:cNvPr id="26" name="Picture 2" descr="C:\Users\PROJECTOR\AppData\Local\Microsoft\Windows\Temporary Internet Files\Content.IE5\3SH2TMWI\MC900441452[1].png"/>
          <p:cNvPicPr>
            <a:picLocks noChangeAspect="1" noChangeArrowheads="1"/>
          </p:cNvPicPr>
          <p:nvPr/>
        </p:nvPicPr>
        <p:blipFill>
          <a:blip r:embed="rId2"/>
          <a:srcRect/>
          <a:stretch>
            <a:fillRect/>
          </a:stretch>
        </p:blipFill>
        <p:spPr bwMode="auto">
          <a:xfrm>
            <a:off x="7544151" y="4214818"/>
            <a:ext cx="1599849" cy="1599849"/>
          </a:xfrm>
          <a:prstGeom prst="rect">
            <a:avLst/>
          </a:prstGeom>
          <a:noFill/>
        </p:spPr>
      </p:pic>
      <p:pic>
        <p:nvPicPr>
          <p:cNvPr id="27" name="Picture 2" descr="C:\Users\PROJECTOR\AppData\Local\Microsoft\Windows\Temporary Internet Files\Content.IE5\3SH2TMWI\MC900441452[1].png"/>
          <p:cNvPicPr>
            <a:picLocks noChangeAspect="1" noChangeArrowheads="1"/>
          </p:cNvPicPr>
          <p:nvPr/>
        </p:nvPicPr>
        <p:blipFill>
          <a:blip r:embed="rId2"/>
          <a:srcRect/>
          <a:stretch>
            <a:fillRect/>
          </a:stretch>
        </p:blipFill>
        <p:spPr bwMode="auto">
          <a:xfrm>
            <a:off x="7544151" y="1643050"/>
            <a:ext cx="1599849" cy="1599849"/>
          </a:xfrm>
          <a:prstGeom prst="rect">
            <a:avLst/>
          </a:prstGeom>
          <a:noFill/>
        </p:spPr>
      </p:pic>
      <p:sp>
        <p:nvSpPr>
          <p:cNvPr id="28" name="Left-Right Arrow 27"/>
          <p:cNvSpPr/>
          <p:nvPr/>
        </p:nvSpPr>
        <p:spPr>
          <a:xfrm>
            <a:off x="5214942" y="2714620"/>
            <a:ext cx="928694" cy="1928826"/>
          </a:xfrm>
          <a:prstGeom prst="leftRightArrow">
            <a:avLst>
              <a:gd name="adj1" fmla="val 50000"/>
              <a:gd name="adj2" fmla="val 29017"/>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29" name="Cube 28"/>
          <p:cNvSpPr/>
          <p:nvPr/>
        </p:nvSpPr>
        <p:spPr>
          <a:xfrm>
            <a:off x="6179355" y="1785926"/>
            <a:ext cx="928694" cy="928694"/>
          </a:xfrm>
          <a:prstGeom prst="cub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30" name="Cube 29"/>
          <p:cNvSpPr/>
          <p:nvPr/>
        </p:nvSpPr>
        <p:spPr>
          <a:xfrm>
            <a:off x="6179355" y="3071810"/>
            <a:ext cx="928694" cy="928694"/>
          </a:xfrm>
          <a:prstGeom prst="cub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31" name="Cube 30"/>
          <p:cNvSpPr/>
          <p:nvPr/>
        </p:nvSpPr>
        <p:spPr>
          <a:xfrm>
            <a:off x="6179355" y="4429132"/>
            <a:ext cx="928694" cy="928694"/>
          </a:xfrm>
          <a:prstGeom prst="cube">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GB"/>
          </a:p>
        </p:txBody>
      </p:sp>
      <p:sp>
        <p:nvSpPr>
          <p:cNvPr id="32" name="TextBox 31"/>
          <p:cNvSpPr txBox="1"/>
          <p:nvPr/>
        </p:nvSpPr>
        <p:spPr>
          <a:xfrm>
            <a:off x="5645975" y="5905046"/>
            <a:ext cx="1944763" cy="461665"/>
          </a:xfrm>
          <a:prstGeom prst="rect">
            <a:avLst/>
          </a:prstGeom>
          <a:noFill/>
        </p:spPr>
        <p:txBody>
          <a:bodyPr wrap="none" rtlCol="0">
            <a:spAutoFit/>
          </a:bodyPr>
          <a:lstStyle/>
          <a:p>
            <a:pPr algn="ctr"/>
            <a:r>
              <a:rPr lang="en-GB" sz="2400" b="1" dirty="0" smtClean="0"/>
              <a:t>Data Marts</a:t>
            </a:r>
            <a:endParaRPr lang="en-GB" sz="2400" b="1" dirty="0"/>
          </a:p>
        </p:txBody>
      </p:sp>
      <p:sp>
        <p:nvSpPr>
          <p:cNvPr id="33" name="Left-Right Arrow 32"/>
          <p:cNvSpPr/>
          <p:nvPr/>
        </p:nvSpPr>
        <p:spPr>
          <a:xfrm>
            <a:off x="1643042" y="2714620"/>
            <a:ext cx="928694" cy="1928826"/>
          </a:xfrm>
          <a:prstGeom prst="leftRightArrow">
            <a:avLst>
              <a:gd name="adj1" fmla="val 50000"/>
              <a:gd name="adj2" fmla="val 2901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37" name="Straight Arrow Connector 36"/>
          <p:cNvCxnSpPr>
            <a:stCxn id="29" idx="5"/>
          </p:cNvCxnSpPr>
          <p:nvPr/>
        </p:nvCxnSpPr>
        <p:spPr>
          <a:xfrm>
            <a:off x="7108049" y="2134186"/>
            <a:ext cx="750099" cy="8930"/>
          </a:xfrm>
          <a:prstGeom prst="straightConnector1">
            <a:avLst/>
          </a:prstGeom>
          <a:ln>
            <a:headEnd type="arrow"/>
            <a:tailEnd type="arrow"/>
          </a:ln>
        </p:spPr>
        <p:style>
          <a:lnRef idx="2">
            <a:schemeClr val="accent2"/>
          </a:lnRef>
          <a:fillRef idx="0">
            <a:schemeClr val="accent2"/>
          </a:fillRef>
          <a:effectRef idx="1">
            <a:schemeClr val="accent2"/>
          </a:effectRef>
          <a:fontRef idx="minor">
            <a:schemeClr val="tx1"/>
          </a:fontRef>
        </p:style>
      </p:cxnSp>
      <p:cxnSp>
        <p:nvCxnSpPr>
          <p:cNvPr id="38" name="Straight Arrow Connector 37"/>
          <p:cNvCxnSpPr/>
          <p:nvPr/>
        </p:nvCxnSpPr>
        <p:spPr>
          <a:xfrm>
            <a:off x="7072330" y="4857760"/>
            <a:ext cx="750099" cy="8930"/>
          </a:xfrm>
          <a:prstGeom prst="straightConnector1">
            <a:avLst/>
          </a:prstGeom>
          <a:ln>
            <a:headEnd type="arrow"/>
            <a:tailEnd type="arrow"/>
          </a:ln>
        </p:spPr>
        <p:style>
          <a:lnRef idx="2">
            <a:schemeClr val="accent2"/>
          </a:lnRef>
          <a:fillRef idx="0">
            <a:schemeClr val="accent2"/>
          </a:fillRef>
          <a:effectRef idx="1">
            <a:schemeClr val="accent2"/>
          </a:effectRef>
          <a:fontRef idx="minor">
            <a:schemeClr val="tx1"/>
          </a:fontRef>
        </p:style>
      </p:cxnSp>
      <p:cxnSp>
        <p:nvCxnSpPr>
          <p:cNvPr id="39" name="Straight Arrow Connector 38"/>
          <p:cNvCxnSpPr/>
          <p:nvPr/>
        </p:nvCxnSpPr>
        <p:spPr>
          <a:xfrm>
            <a:off x="7072330" y="3500438"/>
            <a:ext cx="750099" cy="8930"/>
          </a:xfrm>
          <a:prstGeom prst="straightConnector1">
            <a:avLst/>
          </a:prstGeom>
          <a:ln>
            <a:headEnd type="arrow"/>
            <a:tailEnd type="arrow"/>
          </a:ln>
        </p:spPr>
        <p:style>
          <a:lnRef idx="2">
            <a:schemeClr val="accent2"/>
          </a:lnRef>
          <a:fillRef idx="0">
            <a:schemeClr val="accent2"/>
          </a:fillRef>
          <a:effectRef idx="1">
            <a:schemeClr val="accent2"/>
          </a:effectRef>
          <a:fontRef idx="minor">
            <a:schemeClr val="tx1"/>
          </a:fontRef>
        </p:style>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Data warehouse tables</a:t>
            </a:r>
            <a:endParaRPr lang="en-GB" dirty="0"/>
          </a:p>
        </p:txBody>
      </p:sp>
      <p:sp>
        <p:nvSpPr>
          <p:cNvPr id="3" name="Content Placeholder 2"/>
          <p:cNvSpPr>
            <a:spLocks noGrp="1"/>
          </p:cNvSpPr>
          <p:nvPr>
            <p:ph idx="1"/>
          </p:nvPr>
        </p:nvSpPr>
        <p:spPr>
          <a:xfrm>
            <a:off x="457200" y="1000108"/>
            <a:ext cx="8229600" cy="5500726"/>
          </a:xfrm>
        </p:spPr>
        <p:txBody>
          <a:bodyPr>
            <a:normAutofit fontScale="92500" lnSpcReduction="10000"/>
          </a:bodyPr>
          <a:lstStyle/>
          <a:p>
            <a:r>
              <a:rPr lang="en-GB" dirty="0" smtClean="0"/>
              <a:t>Most data warehouses have two types of table</a:t>
            </a:r>
          </a:p>
          <a:p>
            <a:r>
              <a:rPr lang="en-GB" i="1" dirty="0" smtClean="0"/>
              <a:t>Fact tables</a:t>
            </a:r>
            <a:r>
              <a:rPr lang="en-GB" dirty="0" smtClean="0"/>
              <a:t> – these are relationship tables containing foreign keys to other look-up tables plus other related data for analysis</a:t>
            </a:r>
          </a:p>
          <a:p>
            <a:pPr lvl="1"/>
            <a:r>
              <a:rPr lang="en-GB" dirty="0" smtClean="0"/>
              <a:t>E.g. An orders table might contain foreign key links to look-up tables for products and customers plus other fields for prices and number sold</a:t>
            </a:r>
          </a:p>
          <a:p>
            <a:pPr lvl="1"/>
            <a:r>
              <a:rPr lang="en-GB" dirty="0" smtClean="0"/>
              <a:t>These facts are often called </a:t>
            </a:r>
            <a:r>
              <a:rPr lang="en-GB" i="1" dirty="0" smtClean="0"/>
              <a:t>measures</a:t>
            </a:r>
          </a:p>
          <a:p>
            <a:pPr lvl="1"/>
            <a:r>
              <a:rPr lang="en-GB" dirty="0" smtClean="0"/>
              <a:t>To improve performance, aggregate fact tables are sometimes used, e.g. All sales this quarter</a:t>
            </a:r>
          </a:p>
          <a:p>
            <a:r>
              <a:rPr lang="en-GB" i="1" dirty="0" smtClean="0"/>
              <a:t>Dimension tables</a:t>
            </a:r>
            <a:r>
              <a:rPr lang="en-GB" dirty="0" smtClean="0"/>
              <a:t> – these are the look-up tables containing the information referred to by the fact tables</a:t>
            </a:r>
          </a:p>
          <a:p>
            <a:endParaRPr lang="en-GB" dirty="0" smtClean="0"/>
          </a:p>
          <a:p>
            <a:r>
              <a:rPr lang="en-GB" dirty="0" smtClean="0"/>
              <a:t>NB: Data warehouse databases are often </a:t>
            </a:r>
            <a:r>
              <a:rPr lang="en-GB" b="1" dirty="0" smtClean="0"/>
              <a:t>not</a:t>
            </a:r>
            <a:r>
              <a:rPr lang="en-GB" dirty="0" smtClean="0"/>
              <a:t> normalised</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14</a:t>
            </a:fld>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DW star schema</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15</a:t>
            </a:fld>
            <a:endParaRPr lang="en-GB"/>
          </a:p>
        </p:txBody>
      </p:sp>
      <p:graphicFrame>
        <p:nvGraphicFramePr>
          <p:cNvPr id="5" name="Table 4"/>
          <p:cNvGraphicFramePr>
            <a:graphicFrameLocks noGrp="1"/>
          </p:cNvGraphicFramePr>
          <p:nvPr/>
        </p:nvGraphicFramePr>
        <p:xfrm>
          <a:off x="3286116" y="3286124"/>
          <a:ext cx="1976430" cy="1154893"/>
        </p:xfrm>
        <a:graphic>
          <a:graphicData uri="http://schemas.openxmlformats.org/drawingml/2006/table">
            <a:tbl>
              <a:tblPr firstRow="1" bandRow="1">
                <a:tableStyleId>{5C22544A-7EE6-4342-B048-85BDC9FD1C3A}</a:tableStyleId>
              </a:tblPr>
              <a:tblGrid>
                <a:gridCol w="1976430">
                  <a:extLst>
                    <a:ext uri="{9D8B030D-6E8A-4147-A177-3AD203B41FA5}">
                      <a16:colId xmlns:a16="http://schemas.microsoft.com/office/drawing/2014/main" val="20000"/>
                    </a:ext>
                  </a:extLst>
                </a:gridCol>
              </a:tblGrid>
              <a:tr h="460364">
                <a:tc>
                  <a:txBody>
                    <a:bodyPr/>
                    <a:lstStyle/>
                    <a:p>
                      <a:pPr algn="ctr"/>
                      <a:r>
                        <a:rPr lang="en-GB" dirty="0" smtClean="0">
                          <a:solidFill>
                            <a:schemeClr val="bg1"/>
                          </a:solidFill>
                        </a:rPr>
                        <a:t>ORDERS FACT</a:t>
                      </a:r>
                      <a:endParaRPr lang="en-GB" dirty="0">
                        <a:solidFill>
                          <a:schemeClr val="bg1"/>
                        </a:solidFill>
                      </a:endParaRPr>
                    </a:p>
                  </a:txBody>
                  <a:tcPr/>
                </a:tc>
                <a:extLst>
                  <a:ext uri="{0D108BD9-81ED-4DB2-BD59-A6C34878D82A}">
                    <a16:rowId xmlns:a16="http://schemas.microsoft.com/office/drawing/2014/main" val="10000"/>
                  </a:ext>
                </a:extLst>
              </a:tr>
              <a:tr h="694529">
                <a:tc>
                  <a:txBody>
                    <a:bodyPr/>
                    <a:lstStyle/>
                    <a:p>
                      <a:endParaRPr lang="en-GB" dirty="0"/>
                    </a:p>
                  </a:txBody>
                  <a:tcPr/>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978668268"/>
              </p:ext>
            </p:extLst>
          </p:nvPr>
        </p:nvGraphicFramePr>
        <p:xfrm>
          <a:off x="214282" y="1142984"/>
          <a:ext cx="3405190" cy="1483360"/>
        </p:xfrm>
        <a:graphic>
          <a:graphicData uri="http://schemas.openxmlformats.org/drawingml/2006/table">
            <a:tbl>
              <a:tblPr firstRow="1" bandRow="1">
                <a:tableStyleId>{5C22544A-7EE6-4342-B048-85BDC9FD1C3A}</a:tableStyleId>
              </a:tblPr>
              <a:tblGrid>
                <a:gridCol w="761984">
                  <a:extLst>
                    <a:ext uri="{9D8B030D-6E8A-4147-A177-3AD203B41FA5}">
                      <a16:colId xmlns:a16="http://schemas.microsoft.com/office/drawing/2014/main" val="20000"/>
                    </a:ext>
                  </a:extLst>
                </a:gridCol>
                <a:gridCol w="714380">
                  <a:extLst>
                    <a:ext uri="{9D8B030D-6E8A-4147-A177-3AD203B41FA5}">
                      <a16:colId xmlns:a16="http://schemas.microsoft.com/office/drawing/2014/main" val="20001"/>
                    </a:ext>
                  </a:extLst>
                </a:gridCol>
                <a:gridCol w="1071570">
                  <a:extLst>
                    <a:ext uri="{9D8B030D-6E8A-4147-A177-3AD203B41FA5}">
                      <a16:colId xmlns:a16="http://schemas.microsoft.com/office/drawing/2014/main" val="20002"/>
                    </a:ext>
                  </a:extLst>
                </a:gridCol>
                <a:gridCol w="857256">
                  <a:extLst>
                    <a:ext uri="{9D8B030D-6E8A-4147-A177-3AD203B41FA5}">
                      <a16:colId xmlns:a16="http://schemas.microsoft.com/office/drawing/2014/main" val="20003"/>
                    </a:ext>
                  </a:extLst>
                </a:gridCol>
              </a:tblGrid>
              <a:tr h="370840">
                <a:tc gridSpan="4">
                  <a:txBody>
                    <a:bodyPr/>
                    <a:lstStyle/>
                    <a:p>
                      <a:pPr algn="ctr"/>
                      <a:r>
                        <a:rPr lang="en-GB" dirty="0" smtClean="0">
                          <a:solidFill>
                            <a:schemeClr val="bg1"/>
                          </a:solidFill>
                        </a:rPr>
                        <a:t>TIME</a:t>
                      </a:r>
                      <a:endParaRPr lang="en-GB" dirty="0">
                        <a:solidFill>
                          <a:schemeClr val="bg1"/>
                        </a:solidFill>
                      </a:endParaRPr>
                    </a:p>
                  </a:txBody>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a:txBody>
                    <a:bodyPr/>
                    <a:lstStyle/>
                    <a:p>
                      <a:r>
                        <a:rPr lang="en-GB" sz="1600" dirty="0" smtClean="0"/>
                        <a:t>KEY</a:t>
                      </a:r>
                      <a:endParaRPr lang="en-GB" sz="1600" dirty="0"/>
                    </a:p>
                  </a:txBody>
                  <a:tcPr/>
                </a:tc>
                <a:tc>
                  <a:txBody>
                    <a:bodyPr/>
                    <a:lstStyle/>
                    <a:p>
                      <a:r>
                        <a:rPr lang="en-GB" sz="1600" dirty="0" smtClean="0"/>
                        <a:t>DAY</a:t>
                      </a:r>
                      <a:endParaRPr lang="en-GB" sz="1600" dirty="0"/>
                    </a:p>
                  </a:txBody>
                  <a:tcPr/>
                </a:tc>
                <a:tc>
                  <a:txBody>
                    <a:bodyPr/>
                    <a:lstStyle/>
                    <a:p>
                      <a:r>
                        <a:rPr lang="en-GB" sz="1600" dirty="0" smtClean="0"/>
                        <a:t>MONTH</a:t>
                      </a:r>
                      <a:endParaRPr lang="en-GB" sz="1600" dirty="0"/>
                    </a:p>
                  </a:txBody>
                  <a:tcPr/>
                </a:tc>
                <a:tc>
                  <a:txBody>
                    <a:bodyPr/>
                    <a:lstStyle/>
                    <a:p>
                      <a:r>
                        <a:rPr lang="en-GB" sz="1600" dirty="0" smtClean="0"/>
                        <a:t>YEAR</a:t>
                      </a:r>
                      <a:endParaRPr lang="en-GB" sz="1600" dirty="0"/>
                    </a:p>
                  </a:txBody>
                  <a:tcPr/>
                </a:tc>
                <a:extLst>
                  <a:ext uri="{0D108BD9-81ED-4DB2-BD59-A6C34878D82A}">
                    <a16:rowId xmlns:a16="http://schemas.microsoft.com/office/drawing/2014/main" val="1000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2"/>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0003"/>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924041659"/>
              </p:ext>
            </p:extLst>
          </p:nvPr>
        </p:nvGraphicFramePr>
        <p:xfrm>
          <a:off x="4714876" y="1142984"/>
          <a:ext cx="4048132" cy="1483360"/>
        </p:xfrm>
        <a:graphic>
          <a:graphicData uri="http://schemas.openxmlformats.org/drawingml/2006/table">
            <a:tbl>
              <a:tblPr firstRow="1" bandRow="1">
                <a:tableStyleId>{5C22544A-7EE6-4342-B048-85BDC9FD1C3A}</a:tableStyleId>
              </a:tblPr>
              <a:tblGrid>
                <a:gridCol w="666464">
                  <a:extLst>
                    <a:ext uri="{9D8B030D-6E8A-4147-A177-3AD203B41FA5}">
                      <a16:colId xmlns:a16="http://schemas.microsoft.com/office/drawing/2014/main" val="20000"/>
                    </a:ext>
                  </a:extLst>
                </a:gridCol>
                <a:gridCol w="1332929">
                  <a:extLst>
                    <a:ext uri="{9D8B030D-6E8A-4147-A177-3AD203B41FA5}">
                      <a16:colId xmlns:a16="http://schemas.microsoft.com/office/drawing/2014/main" val="20001"/>
                    </a:ext>
                  </a:extLst>
                </a:gridCol>
                <a:gridCol w="1029622">
                  <a:extLst>
                    <a:ext uri="{9D8B030D-6E8A-4147-A177-3AD203B41FA5}">
                      <a16:colId xmlns:a16="http://schemas.microsoft.com/office/drawing/2014/main" val="20002"/>
                    </a:ext>
                  </a:extLst>
                </a:gridCol>
                <a:gridCol w="1019117">
                  <a:extLst>
                    <a:ext uri="{9D8B030D-6E8A-4147-A177-3AD203B41FA5}">
                      <a16:colId xmlns:a16="http://schemas.microsoft.com/office/drawing/2014/main" val="20003"/>
                    </a:ext>
                  </a:extLst>
                </a:gridCol>
              </a:tblGrid>
              <a:tr h="370840">
                <a:tc gridSpan="4">
                  <a:txBody>
                    <a:bodyPr/>
                    <a:lstStyle/>
                    <a:p>
                      <a:pPr algn="ctr"/>
                      <a:r>
                        <a:rPr lang="en-GB" dirty="0" smtClean="0">
                          <a:solidFill>
                            <a:schemeClr val="bg1"/>
                          </a:solidFill>
                        </a:rPr>
                        <a:t>SHIPPING</a:t>
                      </a:r>
                      <a:endParaRPr lang="en-GB" dirty="0">
                        <a:solidFill>
                          <a:schemeClr val="bg1"/>
                        </a:solidFill>
                      </a:endParaRPr>
                    </a:p>
                  </a:txBody>
                  <a:tcPr/>
                </a:tc>
                <a:tc hMerge="1">
                  <a:txBody>
                    <a:bodyPr/>
                    <a:lstStyle/>
                    <a:p>
                      <a:endParaRPr lang="en-GB"/>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a:txBody>
                    <a:bodyPr/>
                    <a:lstStyle/>
                    <a:p>
                      <a:r>
                        <a:rPr lang="en-GB" sz="1600" dirty="0" smtClean="0"/>
                        <a:t>KEY</a:t>
                      </a:r>
                      <a:endParaRPr lang="en-GB" sz="1600" dirty="0"/>
                    </a:p>
                  </a:txBody>
                  <a:tcPr/>
                </a:tc>
                <a:tc>
                  <a:txBody>
                    <a:bodyPr/>
                    <a:lstStyle/>
                    <a:p>
                      <a:r>
                        <a:rPr lang="en-GB" sz="1600" dirty="0" smtClean="0"/>
                        <a:t>COMPANY</a:t>
                      </a:r>
                      <a:endParaRPr lang="en-GB" sz="1600" dirty="0"/>
                    </a:p>
                  </a:txBody>
                  <a:tcPr/>
                </a:tc>
                <a:tc>
                  <a:txBody>
                    <a:bodyPr/>
                    <a:lstStyle/>
                    <a:p>
                      <a:r>
                        <a:rPr lang="en-GB" sz="1600" dirty="0" smtClean="0"/>
                        <a:t>STREET</a:t>
                      </a:r>
                      <a:endParaRPr lang="en-GB" sz="1600" dirty="0"/>
                    </a:p>
                  </a:txBody>
                  <a:tcPr/>
                </a:tc>
                <a:tc>
                  <a:txBody>
                    <a:bodyPr/>
                    <a:lstStyle/>
                    <a:p>
                      <a:r>
                        <a:rPr lang="en-GB" sz="1600" dirty="0" smtClean="0"/>
                        <a:t>TOWN</a:t>
                      </a:r>
                      <a:endParaRPr lang="en-GB" sz="1600" dirty="0"/>
                    </a:p>
                  </a:txBody>
                  <a:tcPr/>
                </a:tc>
                <a:extLst>
                  <a:ext uri="{0D108BD9-81ED-4DB2-BD59-A6C34878D82A}">
                    <a16:rowId xmlns:a16="http://schemas.microsoft.com/office/drawing/2014/main" val="10001"/>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2"/>
                  </a:ext>
                </a:extLst>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0003"/>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400004905"/>
              </p:ext>
            </p:extLst>
          </p:nvPr>
        </p:nvGraphicFramePr>
        <p:xfrm>
          <a:off x="214282" y="5143512"/>
          <a:ext cx="3714775" cy="1483360"/>
        </p:xfrm>
        <a:graphic>
          <a:graphicData uri="http://schemas.openxmlformats.org/drawingml/2006/table">
            <a:tbl>
              <a:tblPr firstRow="1" bandRow="1">
                <a:tableStyleId>{5C22544A-7EE6-4342-B048-85BDC9FD1C3A}</a:tableStyleId>
              </a:tblPr>
              <a:tblGrid>
                <a:gridCol w="817250">
                  <a:extLst>
                    <a:ext uri="{9D8B030D-6E8A-4147-A177-3AD203B41FA5}">
                      <a16:colId xmlns:a16="http://schemas.microsoft.com/office/drawing/2014/main" val="20000"/>
                    </a:ext>
                  </a:extLst>
                </a:gridCol>
                <a:gridCol w="1540204">
                  <a:extLst>
                    <a:ext uri="{9D8B030D-6E8A-4147-A177-3AD203B41FA5}">
                      <a16:colId xmlns:a16="http://schemas.microsoft.com/office/drawing/2014/main" val="20001"/>
                    </a:ext>
                  </a:extLst>
                </a:gridCol>
                <a:gridCol w="1357321">
                  <a:extLst>
                    <a:ext uri="{9D8B030D-6E8A-4147-A177-3AD203B41FA5}">
                      <a16:colId xmlns:a16="http://schemas.microsoft.com/office/drawing/2014/main" val="20002"/>
                    </a:ext>
                  </a:extLst>
                </a:gridCol>
              </a:tblGrid>
              <a:tr h="370840">
                <a:tc gridSpan="3">
                  <a:txBody>
                    <a:bodyPr/>
                    <a:lstStyle/>
                    <a:p>
                      <a:pPr algn="ctr"/>
                      <a:r>
                        <a:rPr lang="en-GB" dirty="0" smtClean="0">
                          <a:solidFill>
                            <a:schemeClr val="bg1"/>
                          </a:solidFill>
                        </a:rPr>
                        <a:t>CUSTOMER</a:t>
                      </a:r>
                      <a:endParaRPr lang="en-GB" dirty="0">
                        <a:solidFill>
                          <a:schemeClr val="bg1"/>
                        </a:solidFill>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a:txBody>
                    <a:bodyPr/>
                    <a:lstStyle/>
                    <a:p>
                      <a:r>
                        <a:rPr lang="en-GB" sz="1600" dirty="0" smtClean="0"/>
                        <a:t>KEY</a:t>
                      </a:r>
                      <a:endParaRPr lang="en-GB" sz="1600" dirty="0"/>
                    </a:p>
                  </a:txBody>
                  <a:tcPr/>
                </a:tc>
                <a:tc>
                  <a:txBody>
                    <a:bodyPr/>
                    <a:lstStyle/>
                    <a:p>
                      <a:r>
                        <a:rPr lang="en-GB" sz="1600" dirty="0" smtClean="0"/>
                        <a:t>CUSTOMER</a:t>
                      </a:r>
                      <a:endParaRPr lang="en-GB" sz="1600" dirty="0"/>
                    </a:p>
                  </a:txBody>
                  <a:tcPr/>
                </a:tc>
                <a:tc>
                  <a:txBody>
                    <a:bodyPr/>
                    <a:lstStyle/>
                    <a:p>
                      <a:r>
                        <a:rPr lang="en-GB" sz="1600" dirty="0" smtClean="0"/>
                        <a:t>COMPANY</a:t>
                      </a:r>
                      <a:endParaRPr lang="en-GB" sz="1600" dirty="0"/>
                    </a:p>
                  </a:txBody>
                  <a:tcPr/>
                </a:tc>
                <a:extLst>
                  <a:ext uri="{0D108BD9-81ED-4DB2-BD59-A6C34878D82A}">
                    <a16:rowId xmlns:a16="http://schemas.microsoft.com/office/drawing/2014/main" val="10001"/>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2"/>
                  </a:ext>
                </a:extLst>
              </a:tr>
              <a:tr h="370840">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0003"/>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045317456"/>
              </p:ext>
            </p:extLst>
          </p:nvPr>
        </p:nvGraphicFramePr>
        <p:xfrm>
          <a:off x="5000628" y="5143512"/>
          <a:ext cx="3714775" cy="1483360"/>
        </p:xfrm>
        <a:graphic>
          <a:graphicData uri="http://schemas.openxmlformats.org/drawingml/2006/table">
            <a:tbl>
              <a:tblPr firstRow="1" bandRow="1">
                <a:tableStyleId>{5C22544A-7EE6-4342-B048-85BDC9FD1C3A}</a:tableStyleId>
              </a:tblPr>
              <a:tblGrid>
                <a:gridCol w="817250">
                  <a:extLst>
                    <a:ext uri="{9D8B030D-6E8A-4147-A177-3AD203B41FA5}">
                      <a16:colId xmlns:a16="http://schemas.microsoft.com/office/drawing/2014/main" val="20000"/>
                    </a:ext>
                  </a:extLst>
                </a:gridCol>
                <a:gridCol w="1325890">
                  <a:extLst>
                    <a:ext uri="{9D8B030D-6E8A-4147-A177-3AD203B41FA5}">
                      <a16:colId xmlns:a16="http://schemas.microsoft.com/office/drawing/2014/main" val="20001"/>
                    </a:ext>
                  </a:extLst>
                </a:gridCol>
                <a:gridCol w="1571635">
                  <a:extLst>
                    <a:ext uri="{9D8B030D-6E8A-4147-A177-3AD203B41FA5}">
                      <a16:colId xmlns:a16="http://schemas.microsoft.com/office/drawing/2014/main" val="20002"/>
                    </a:ext>
                  </a:extLst>
                </a:gridCol>
              </a:tblGrid>
              <a:tr h="370840">
                <a:tc gridSpan="3">
                  <a:txBody>
                    <a:bodyPr/>
                    <a:lstStyle/>
                    <a:p>
                      <a:pPr algn="ctr"/>
                      <a:r>
                        <a:rPr lang="en-GB" dirty="0" smtClean="0">
                          <a:solidFill>
                            <a:schemeClr val="bg1"/>
                          </a:solidFill>
                        </a:rPr>
                        <a:t>PRODUCT</a:t>
                      </a:r>
                      <a:endParaRPr lang="en-GB" dirty="0">
                        <a:solidFill>
                          <a:schemeClr val="bg1"/>
                        </a:solidFill>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a:txBody>
                    <a:bodyPr/>
                    <a:lstStyle/>
                    <a:p>
                      <a:r>
                        <a:rPr lang="en-GB" sz="1600" dirty="0" smtClean="0"/>
                        <a:t>KEY</a:t>
                      </a:r>
                      <a:endParaRPr lang="en-GB" sz="1600" dirty="0"/>
                    </a:p>
                  </a:txBody>
                  <a:tcPr/>
                </a:tc>
                <a:tc>
                  <a:txBody>
                    <a:bodyPr/>
                    <a:lstStyle/>
                    <a:p>
                      <a:r>
                        <a:rPr lang="en-GB" sz="1600" dirty="0" smtClean="0"/>
                        <a:t>PRODUCT</a:t>
                      </a:r>
                      <a:endParaRPr lang="en-GB" sz="1600" dirty="0"/>
                    </a:p>
                  </a:txBody>
                  <a:tcPr/>
                </a:tc>
                <a:tc>
                  <a:txBody>
                    <a:bodyPr/>
                    <a:lstStyle/>
                    <a:p>
                      <a:r>
                        <a:rPr lang="en-GB" sz="1600" dirty="0" smtClean="0"/>
                        <a:t>CATEGORY</a:t>
                      </a:r>
                      <a:endParaRPr lang="en-GB" sz="1600" dirty="0"/>
                    </a:p>
                  </a:txBody>
                  <a:tcPr/>
                </a:tc>
                <a:extLst>
                  <a:ext uri="{0D108BD9-81ED-4DB2-BD59-A6C34878D82A}">
                    <a16:rowId xmlns:a16="http://schemas.microsoft.com/office/drawing/2014/main" val="10001"/>
                  </a:ext>
                </a:extLst>
              </a:tr>
              <a:tr h="370840">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0002"/>
                  </a:ext>
                </a:extLst>
              </a:tr>
              <a:tr h="370840">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0003"/>
                  </a:ext>
                </a:extLst>
              </a:tr>
            </a:tbl>
          </a:graphicData>
        </a:graphic>
      </p:graphicFrame>
      <p:cxnSp>
        <p:nvCxnSpPr>
          <p:cNvPr id="11" name="Straight Connector 10"/>
          <p:cNvCxnSpPr/>
          <p:nvPr/>
        </p:nvCxnSpPr>
        <p:spPr>
          <a:xfrm>
            <a:off x="2000232" y="2643182"/>
            <a:ext cx="1285884" cy="928694"/>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flipV="1">
            <a:off x="5286380" y="2643182"/>
            <a:ext cx="1214446" cy="1000132"/>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a:off x="5286380" y="4143380"/>
            <a:ext cx="1428760" cy="1000132"/>
          </a:xfrm>
          <a:prstGeom prst="line">
            <a:avLst/>
          </a:prstGeom>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rot="10800000" flipV="1">
            <a:off x="1857356" y="4143380"/>
            <a:ext cx="1428760" cy="1000132"/>
          </a:xfrm>
          <a:prstGeom prst="line">
            <a:avLst/>
          </a:prstGeom>
        </p:spPr>
        <p:style>
          <a:lnRef idx="2">
            <a:schemeClr val="accent1"/>
          </a:lnRef>
          <a:fillRef idx="0">
            <a:schemeClr val="accent1"/>
          </a:fillRef>
          <a:effectRef idx="1">
            <a:schemeClr val="accent1"/>
          </a:effectRef>
          <a:fontRef idx="minor">
            <a:schemeClr val="tx1"/>
          </a:fontRef>
        </p:style>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DW snowflake schema</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16</a:t>
            </a:fld>
            <a:endParaRPr lang="en-GB"/>
          </a:p>
        </p:txBody>
      </p:sp>
      <p:graphicFrame>
        <p:nvGraphicFramePr>
          <p:cNvPr id="5" name="Table 4"/>
          <p:cNvGraphicFramePr>
            <a:graphicFrameLocks noGrp="1"/>
          </p:cNvGraphicFramePr>
          <p:nvPr>
            <p:extLst>
              <p:ext uri="{D42A27DB-BD31-4B8C-83A1-F6EECF244321}">
                <p14:modId xmlns:p14="http://schemas.microsoft.com/office/powerpoint/2010/main" val="2958843698"/>
              </p:ext>
            </p:extLst>
          </p:nvPr>
        </p:nvGraphicFramePr>
        <p:xfrm>
          <a:off x="3286116" y="3286124"/>
          <a:ext cx="1976430" cy="1154893"/>
        </p:xfrm>
        <a:graphic>
          <a:graphicData uri="http://schemas.openxmlformats.org/drawingml/2006/table">
            <a:tbl>
              <a:tblPr firstRow="1" bandRow="1">
                <a:tableStyleId>{5C22544A-7EE6-4342-B048-85BDC9FD1C3A}</a:tableStyleId>
              </a:tblPr>
              <a:tblGrid>
                <a:gridCol w="1976430">
                  <a:extLst>
                    <a:ext uri="{9D8B030D-6E8A-4147-A177-3AD203B41FA5}">
                      <a16:colId xmlns:a16="http://schemas.microsoft.com/office/drawing/2014/main" val="20000"/>
                    </a:ext>
                  </a:extLst>
                </a:gridCol>
              </a:tblGrid>
              <a:tr h="460364">
                <a:tc>
                  <a:txBody>
                    <a:bodyPr/>
                    <a:lstStyle/>
                    <a:p>
                      <a:pPr algn="ctr"/>
                      <a:r>
                        <a:rPr lang="en-GB" dirty="0" smtClean="0">
                          <a:solidFill>
                            <a:schemeClr val="tx1"/>
                          </a:solidFill>
                        </a:rPr>
                        <a:t>ORDERS FACT</a:t>
                      </a:r>
                      <a:endParaRPr lang="en-GB" dirty="0">
                        <a:solidFill>
                          <a:schemeClr val="tx1"/>
                        </a:solidFill>
                      </a:endParaRPr>
                    </a:p>
                  </a:txBody>
                  <a:tcPr/>
                </a:tc>
                <a:extLst>
                  <a:ext uri="{0D108BD9-81ED-4DB2-BD59-A6C34878D82A}">
                    <a16:rowId xmlns:a16="http://schemas.microsoft.com/office/drawing/2014/main" val="10000"/>
                  </a:ext>
                </a:extLst>
              </a:tr>
              <a:tr h="694529">
                <a:tc>
                  <a:txBody>
                    <a:bodyPr/>
                    <a:lstStyle/>
                    <a:p>
                      <a:endParaRPr lang="en-GB" dirty="0"/>
                    </a:p>
                  </a:txBody>
                  <a:tcPr/>
                </a:tc>
                <a:extLst>
                  <a:ext uri="{0D108BD9-81ED-4DB2-BD59-A6C34878D82A}">
                    <a16:rowId xmlns:a16="http://schemas.microsoft.com/office/drawing/2014/main" val="10001"/>
                  </a:ext>
                </a:extLst>
              </a:tr>
            </a:tbl>
          </a:graphicData>
        </a:graphic>
      </p:graphicFrame>
      <p:cxnSp>
        <p:nvCxnSpPr>
          <p:cNvPr id="11" name="Straight Connector 10"/>
          <p:cNvCxnSpPr/>
          <p:nvPr/>
        </p:nvCxnSpPr>
        <p:spPr>
          <a:xfrm>
            <a:off x="500034" y="1285860"/>
            <a:ext cx="2786082" cy="2286016"/>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flipV="1">
            <a:off x="5286380" y="1214422"/>
            <a:ext cx="2857520" cy="2428892"/>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a:off x="5286380" y="4143380"/>
            <a:ext cx="2928958" cy="2071702"/>
          </a:xfrm>
          <a:prstGeom prst="line">
            <a:avLst/>
          </a:prstGeom>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rot="10800000" flipV="1">
            <a:off x="428596" y="4143380"/>
            <a:ext cx="2857520" cy="2214578"/>
          </a:xfrm>
          <a:prstGeom prst="line">
            <a:avLst/>
          </a:prstGeom>
        </p:spPr>
        <p:style>
          <a:lnRef idx="2">
            <a:schemeClr val="accent1"/>
          </a:lnRef>
          <a:fillRef idx="0">
            <a:schemeClr val="accent1"/>
          </a:fillRef>
          <a:effectRef idx="1">
            <a:schemeClr val="accent1"/>
          </a:effectRef>
          <a:fontRef idx="minor">
            <a:schemeClr val="tx1"/>
          </a:fontRef>
        </p:style>
      </p:cxnSp>
      <p:sp>
        <p:nvSpPr>
          <p:cNvPr id="20" name="Rectangle 19"/>
          <p:cNvSpPr/>
          <p:nvPr/>
        </p:nvSpPr>
        <p:spPr>
          <a:xfrm>
            <a:off x="5500694" y="2500306"/>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Customer</a:t>
            </a:r>
            <a:endParaRPr lang="en-GB" dirty="0">
              <a:solidFill>
                <a:schemeClr val="tx1"/>
              </a:solidFill>
            </a:endParaRPr>
          </a:p>
        </p:txBody>
      </p:sp>
      <p:sp>
        <p:nvSpPr>
          <p:cNvPr id="21" name="Rectangle 20"/>
          <p:cNvSpPr/>
          <p:nvPr/>
        </p:nvSpPr>
        <p:spPr>
          <a:xfrm>
            <a:off x="7429520" y="714356"/>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Town</a:t>
            </a:r>
            <a:endParaRPr lang="en-GB" dirty="0">
              <a:solidFill>
                <a:schemeClr val="tx1"/>
              </a:solidFill>
            </a:endParaRPr>
          </a:p>
        </p:txBody>
      </p:sp>
      <p:sp>
        <p:nvSpPr>
          <p:cNvPr id="22" name="Rectangle 21"/>
          <p:cNvSpPr/>
          <p:nvPr/>
        </p:nvSpPr>
        <p:spPr>
          <a:xfrm>
            <a:off x="6500826" y="1643050"/>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Street</a:t>
            </a:r>
            <a:endParaRPr lang="en-GB" dirty="0">
              <a:solidFill>
                <a:schemeClr val="tx1"/>
              </a:solidFill>
            </a:endParaRPr>
          </a:p>
        </p:txBody>
      </p:sp>
      <p:sp>
        <p:nvSpPr>
          <p:cNvPr id="23" name="Rectangle 22"/>
          <p:cNvSpPr/>
          <p:nvPr/>
        </p:nvSpPr>
        <p:spPr>
          <a:xfrm>
            <a:off x="7215206" y="5643578"/>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Category</a:t>
            </a:r>
            <a:endParaRPr lang="en-GB" dirty="0">
              <a:solidFill>
                <a:schemeClr val="tx1"/>
              </a:solidFill>
            </a:endParaRPr>
          </a:p>
        </p:txBody>
      </p:sp>
      <p:sp>
        <p:nvSpPr>
          <p:cNvPr id="24" name="Rectangle 23"/>
          <p:cNvSpPr/>
          <p:nvPr/>
        </p:nvSpPr>
        <p:spPr>
          <a:xfrm>
            <a:off x="5857884" y="4643446"/>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Product</a:t>
            </a:r>
            <a:endParaRPr lang="en-GB" dirty="0">
              <a:solidFill>
                <a:schemeClr val="tx1"/>
              </a:solidFill>
            </a:endParaRPr>
          </a:p>
        </p:txBody>
      </p:sp>
      <p:sp>
        <p:nvSpPr>
          <p:cNvPr id="25" name="Rectangle 24"/>
          <p:cNvSpPr/>
          <p:nvPr/>
        </p:nvSpPr>
        <p:spPr>
          <a:xfrm>
            <a:off x="1714480" y="4572008"/>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Customer</a:t>
            </a:r>
            <a:endParaRPr lang="en-GB" dirty="0">
              <a:solidFill>
                <a:schemeClr val="tx1"/>
              </a:solidFill>
            </a:endParaRPr>
          </a:p>
        </p:txBody>
      </p:sp>
      <p:sp>
        <p:nvSpPr>
          <p:cNvPr id="26" name="Rectangle 25"/>
          <p:cNvSpPr/>
          <p:nvPr/>
        </p:nvSpPr>
        <p:spPr>
          <a:xfrm>
            <a:off x="214282" y="5715016"/>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Company</a:t>
            </a:r>
            <a:endParaRPr lang="en-GB" dirty="0">
              <a:solidFill>
                <a:schemeClr val="tx1"/>
              </a:solidFill>
            </a:endParaRPr>
          </a:p>
        </p:txBody>
      </p:sp>
      <p:sp>
        <p:nvSpPr>
          <p:cNvPr id="27" name="Rectangle 26"/>
          <p:cNvSpPr/>
          <p:nvPr/>
        </p:nvSpPr>
        <p:spPr>
          <a:xfrm>
            <a:off x="214282" y="1000108"/>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Year</a:t>
            </a:r>
            <a:endParaRPr lang="en-GB" dirty="0">
              <a:solidFill>
                <a:schemeClr val="tx1"/>
              </a:solidFill>
            </a:endParaRPr>
          </a:p>
        </p:txBody>
      </p:sp>
      <p:sp>
        <p:nvSpPr>
          <p:cNvPr id="28" name="Rectangle 27"/>
          <p:cNvSpPr/>
          <p:nvPr/>
        </p:nvSpPr>
        <p:spPr>
          <a:xfrm>
            <a:off x="1071538" y="1785926"/>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Month</a:t>
            </a:r>
            <a:endParaRPr lang="en-GB" dirty="0">
              <a:solidFill>
                <a:schemeClr val="tx1"/>
              </a:solidFill>
            </a:endParaRPr>
          </a:p>
        </p:txBody>
      </p:sp>
      <p:sp>
        <p:nvSpPr>
          <p:cNvPr id="29" name="Rectangle 28"/>
          <p:cNvSpPr/>
          <p:nvPr/>
        </p:nvSpPr>
        <p:spPr>
          <a:xfrm>
            <a:off x="1928794" y="2643182"/>
            <a:ext cx="1214446" cy="7143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Day</a:t>
            </a:r>
            <a:endParaRPr lang="en-GB" dirty="0">
              <a:solidFill>
                <a:schemeClr val="tx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Summary</a:t>
            </a:r>
            <a:endParaRPr lang="en-GB" dirty="0"/>
          </a:p>
        </p:txBody>
      </p:sp>
      <p:sp>
        <p:nvSpPr>
          <p:cNvPr id="3" name="Content Placeholder 2"/>
          <p:cNvSpPr>
            <a:spLocks noGrp="1"/>
          </p:cNvSpPr>
          <p:nvPr>
            <p:ph idx="1"/>
          </p:nvPr>
        </p:nvSpPr>
        <p:spPr/>
        <p:txBody>
          <a:bodyPr>
            <a:normAutofit/>
          </a:bodyPr>
          <a:lstStyle/>
          <a:p>
            <a:r>
              <a:rPr lang="en-GB" sz="2400" i="1" dirty="0" smtClean="0"/>
              <a:t>Operational business intelligence systems </a:t>
            </a:r>
            <a:r>
              <a:rPr lang="en-GB" sz="2400" dirty="0" smtClean="0"/>
              <a:t>do not include data warehouses</a:t>
            </a:r>
          </a:p>
          <a:p>
            <a:r>
              <a:rPr lang="en-GB" sz="2400" dirty="0" smtClean="0"/>
              <a:t>A </a:t>
            </a:r>
            <a:r>
              <a:rPr lang="en-GB" sz="2400" i="1" dirty="0" smtClean="0"/>
              <a:t>data warehouse </a:t>
            </a:r>
            <a:r>
              <a:rPr lang="en-GB" sz="2400" dirty="0" smtClean="0"/>
              <a:t>consists of data that has been </a:t>
            </a:r>
            <a:r>
              <a:rPr lang="en-GB" sz="2400" i="1" dirty="0" smtClean="0"/>
              <a:t>extracted</a:t>
            </a:r>
            <a:r>
              <a:rPr lang="en-GB" sz="2400" dirty="0" smtClean="0"/>
              <a:t> from the source systems, </a:t>
            </a:r>
            <a:r>
              <a:rPr lang="en-GB" sz="2400" i="1" dirty="0" smtClean="0"/>
              <a:t>transformed</a:t>
            </a:r>
            <a:r>
              <a:rPr lang="en-GB" sz="2400" dirty="0" smtClean="0"/>
              <a:t> so that it is all in the same format, then </a:t>
            </a:r>
            <a:r>
              <a:rPr lang="en-GB" sz="2400" i="1" dirty="0" smtClean="0"/>
              <a:t>loaded</a:t>
            </a:r>
            <a:r>
              <a:rPr lang="en-GB" sz="2400" dirty="0" smtClean="0"/>
              <a:t> for analysis</a:t>
            </a:r>
          </a:p>
          <a:p>
            <a:r>
              <a:rPr lang="en-GB" sz="2400" i="1" dirty="0" smtClean="0"/>
              <a:t>Data marts</a:t>
            </a:r>
            <a:r>
              <a:rPr lang="en-GB" sz="2400" dirty="0" smtClean="0"/>
              <a:t> are extracts from the main data warehouse tailored to the needs of individual sections of the organisation</a:t>
            </a:r>
          </a:p>
          <a:p>
            <a:r>
              <a:rPr lang="en-GB" sz="2400" dirty="0" smtClean="0"/>
              <a:t>Data warehouses contain </a:t>
            </a:r>
            <a:r>
              <a:rPr lang="en-GB" sz="2400" i="1" dirty="0" smtClean="0"/>
              <a:t>fact tables</a:t>
            </a:r>
            <a:r>
              <a:rPr lang="en-GB" sz="2400" dirty="0" smtClean="0"/>
              <a:t> and </a:t>
            </a:r>
            <a:r>
              <a:rPr lang="en-GB" sz="2400" i="1" dirty="0" smtClean="0"/>
              <a:t>dimensions</a:t>
            </a:r>
            <a:endParaRPr lang="en-GB" sz="2400" dirty="0" smtClean="0"/>
          </a:p>
          <a:p>
            <a:r>
              <a:rPr lang="en-GB" sz="2400" dirty="0" smtClean="0"/>
              <a:t>As the data does not need to be normalised, either </a:t>
            </a:r>
            <a:r>
              <a:rPr lang="en-GB" sz="2400" i="1" dirty="0" smtClean="0"/>
              <a:t>star schema</a:t>
            </a:r>
            <a:r>
              <a:rPr lang="en-GB" sz="2400" dirty="0" smtClean="0"/>
              <a:t> and </a:t>
            </a:r>
            <a:r>
              <a:rPr lang="en-GB" sz="2400" i="1" dirty="0" smtClean="0"/>
              <a:t>snowflake schema</a:t>
            </a:r>
            <a:r>
              <a:rPr lang="en-GB" sz="2400" dirty="0" smtClean="0"/>
              <a:t> are generally used</a:t>
            </a:r>
            <a:endParaRPr lang="en-GB" sz="2400"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17</a:t>
            </a:fld>
            <a:endParaRPr lang="en-GB"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Looking ahead</a:t>
            </a:r>
            <a:endParaRPr lang="en-GB" dirty="0"/>
          </a:p>
        </p:txBody>
      </p:sp>
      <p:sp>
        <p:nvSpPr>
          <p:cNvPr id="3" name="Content Placeholder 2"/>
          <p:cNvSpPr>
            <a:spLocks noGrp="1"/>
          </p:cNvSpPr>
          <p:nvPr>
            <p:ph idx="1"/>
          </p:nvPr>
        </p:nvSpPr>
        <p:spPr/>
        <p:txBody>
          <a:bodyPr/>
          <a:lstStyle/>
          <a:p>
            <a:r>
              <a:rPr lang="en-GB" dirty="0" smtClean="0"/>
              <a:t>Next week: Business Intelligence Front End</a:t>
            </a:r>
          </a:p>
          <a:p>
            <a:endParaRPr lang="en-GB" dirty="0" smtClean="0"/>
          </a:p>
          <a:p>
            <a:r>
              <a:rPr lang="en-GB" dirty="0" smtClean="0"/>
              <a:t>Homework: Read the following Wikipedia entries</a:t>
            </a:r>
          </a:p>
          <a:p>
            <a:pPr lvl="1"/>
            <a:r>
              <a:rPr lang="en-GB" dirty="0" smtClean="0"/>
              <a:t>Star schema </a:t>
            </a:r>
            <a:endParaRPr lang="en-GB" dirty="0"/>
          </a:p>
          <a:p>
            <a:pPr lvl="1"/>
            <a:r>
              <a:rPr lang="en-GB" dirty="0"/>
              <a:t>S</a:t>
            </a:r>
            <a:r>
              <a:rPr lang="en-GB" dirty="0" smtClean="0"/>
              <a:t>nowflake schema</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18</a:t>
            </a:fld>
            <a:endParaRPr lang="en-GB"/>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ik2013">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Nik2013</Template>
  <TotalTime>1526</TotalTime>
  <Words>1165</Words>
  <Application>Microsoft Office PowerPoint</Application>
  <PresentationFormat>On-screen Show (4:3)</PresentationFormat>
  <Paragraphs>229</Paragraphs>
  <Slides>18</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Calibri</vt:lpstr>
      <vt:lpstr>Cambria</vt:lpstr>
      <vt:lpstr>Georgia</vt:lpstr>
      <vt:lpstr>Wingdings 2</vt:lpstr>
      <vt:lpstr>Nik2013</vt:lpstr>
      <vt:lpstr>Data Warehousing &amp; Data Mining</vt:lpstr>
      <vt:lpstr>Introduction</vt:lpstr>
      <vt:lpstr>Operational &amp; Source Systems</vt:lpstr>
      <vt:lpstr>Operational &amp; Source Systems</vt:lpstr>
      <vt:lpstr>Operational BI System</vt:lpstr>
      <vt:lpstr>Operational BI v. Data Warehouse</vt:lpstr>
      <vt:lpstr>BI with a data warehouse</vt:lpstr>
      <vt:lpstr>ETL</vt:lpstr>
      <vt:lpstr>Enterprise Information Management</vt:lpstr>
      <vt:lpstr>Metadata</vt:lpstr>
      <vt:lpstr>Master Data Management</vt:lpstr>
      <vt:lpstr>Data warehouses &amp; Data marts</vt:lpstr>
      <vt:lpstr>Data warehouse with data marts</vt:lpstr>
      <vt:lpstr>Data warehouse tables</vt:lpstr>
      <vt:lpstr>DW star schema</vt:lpstr>
      <vt:lpstr>DW snowflake schema</vt:lpstr>
      <vt:lpstr>Summary</vt:lpstr>
      <vt:lpstr>Looking ahead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Warehousing for Business Intelligence</dc:title>
  <dc:creator>PROJECTOR</dc:creator>
  <cp:lastModifiedBy>Nik Whitehead</cp:lastModifiedBy>
  <cp:revision>123</cp:revision>
  <dcterms:created xsi:type="dcterms:W3CDTF">2011-09-13T10:27:46Z</dcterms:created>
  <dcterms:modified xsi:type="dcterms:W3CDTF">2020-09-15T14:37:11Z</dcterms:modified>
</cp:coreProperties>
</file>