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135728905a3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135728905a3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35728905a3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35728905a3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11ff8fa496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11ff8fa496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35728905a3_0_3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35728905a3_0_3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135728905a3_0_3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135728905a3_0_3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135728905a3_0_3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135728905a3_0_3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35728905a3_0_3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35728905a3_0_3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135728905a3_0_3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135728905a3_0_3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35728905a3_0_3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35728905a3_0_3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35728905a3_0_3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135728905a3_0_3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135728905a3_0_3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135728905a3_0_3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135728905a3_0_3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135728905a3_0_3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135728905a3_0_3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135728905a3_0_3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135728905a3_0_3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135728905a3_0_3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35728905a3_0_3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135728905a3_0_3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135728905a3_0_4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135728905a3_0_4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35728905a3_0_3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35728905a3_0_3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135728905a3_0_3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135728905a3_0_3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135728905a3_0_3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135728905a3_0_3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135728905a3_0_4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135728905a3_0_4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135728905a3_0_4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135728905a3_0_4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f43ac908f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f43ac908f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135728905a3_0_2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135728905a3_0_2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135728905a3_0_2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135728905a3_0_2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jpg"/><Relationship Id="rId4" Type="http://schemas.openxmlformats.org/officeDocument/2006/relationships/image" Target="../media/image2.png"/><Relationship Id="rId5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jpg"/><Relationship Id="rId4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jpg"/><Relationship Id="rId4" Type="http://schemas.openxmlformats.org/officeDocument/2006/relationships/image" Target="../media/image1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www.youtube.com/watch?v=YJxPok5c7G0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www.echr.coe.int/Pages/home.aspx?p=caselaw/reports&amp;c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s://www.youtube.com/watch?v=yqxwI6lfawk&amp;t=34s" TargetMode="External"/><Relationship Id="rId4" Type="http://schemas.openxmlformats.org/officeDocument/2006/relationships/image" Target="../media/image1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8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7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101133" y="112900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u="sng"/>
              <a:t>Sources of law </a:t>
            </a:r>
            <a:endParaRPr b="1" i="1" u="sng"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101125" y="22325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</a:rPr>
              <a:t>By Zita Draper 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Content </a:t>
            </a:r>
            <a:endParaRPr b="1" i="1" sz="3520" u="sng"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b="1" lang="en" sz="1900">
                <a:solidFill>
                  <a:schemeClr val="dk1"/>
                </a:solidFill>
              </a:rPr>
              <a:t>Aims and learning objectives. </a:t>
            </a:r>
            <a:endParaRPr b="1" sz="1900">
              <a:solidFill>
                <a:schemeClr val="dk1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b="1" lang="en" sz="1900">
                <a:solidFill>
                  <a:schemeClr val="dk1"/>
                </a:solidFill>
              </a:rPr>
              <a:t>Assignment 2.</a:t>
            </a:r>
            <a:endParaRPr b="1" sz="1900">
              <a:solidFill>
                <a:schemeClr val="dk1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b="1" lang="en" sz="1900">
                <a:solidFill>
                  <a:schemeClr val="dk1"/>
                </a:solidFill>
              </a:rPr>
              <a:t>Where to submit assignment two?</a:t>
            </a:r>
            <a:endParaRPr b="1" sz="1900">
              <a:solidFill>
                <a:schemeClr val="dk1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b="1" lang="en" sz="1900">
                <a:solidFill>
                  <a:schemeClr val="dk1"/>
                </a:solidFill>
              </a:rPr>
              <a:t>Sources of law recap. </a:t>
            </a:r>
            <a:endParaRPr b="1" sz="1900">
              <a:solidFill>
                <a:schemeClr val="dk1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b="1" lang="en" sz="1900">
                <a:solidFill>
                  <a:schemeClr val="dk1"/>
                </a:solidFill>
              </a:rPr>
              <a:t>Activities </a:t>
            </a:r>
            <a:endParaRPr b="1" sz="1900">
              <a:solidFill>
                <a:schemeClr val="dk1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b="1" lang="en" sz="1900">
                <a:solidFill>
                  <a:schemeClr val="dk1"/>
                </a:solidFill>
              </a:rPr>
              <a:t>Summary </a:t>
            </a:r>
            <a:endParaRPr b="1" sz="1900">
              <a:solidFill>
                <a:schemeClr val="dk1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b="1" lang="en" sz="1900">
                <a:solidFill>
                  <a:schemeClr val="dk1"/>
                </a:solidFill>
              </a:rPr>
              <a:t>Thank you, any questions?</a:t>
            </a:r>
            <a:endParaRPr b="1" sz="19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Aims and Learning objectives</a:t>
            </a:r>
            <a:endParaRPr b="1" i="1" sz="3520" u="sng"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The aim of today’s session is to recap the lecture content and introduce students to their second assignment.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By the end of today’s session, students should be able to understand the sources of law, what their second assignment is and the requirements for their second assignment. 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311700" y="2156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How are we all feeling after the first assignment? </a:t>
            </a:r>
            <a:endParaRPr b="1" i="1" sz="3520" u="sng"/>
          </a:p>
        </p:txBody>
      </p:sp>
      <p:sp>
        <p:nvSpPr>
          <p:cNvPr id="73" name="Google Shape;73;p16"/>
          <p:cNvSpPr txBox="1"/>
          <p:nvPr>
            <p:ph idx="1" type="body"/>
          </p:nvPr>
        </p:nvSpPr>
        <p:spPr>
          <a:xfrm>
            <a:off x="311700" y="13818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Put an emoji in the chat.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First of all, well done to all of you on completing your first assignment.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Second, take a break before starting the next one.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Tutors are here to support you.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2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Assignment two </a:t>
            </a:r>
            <a:endParaRPr b="1" i="1" sz="3520" u="sng"/>
          </a:p>
        </p:txBody>
      </p:sp>
      <p:pic>
        <p:nvPicPr>
          <p:cNvPr id="79" name="Google Shape;79;p17"/>
          <p:cNvPicPr preferRelativeResize="0"/>
          <p:nvPr/>
        </p:nvPicPr>
        <p:blipFill rotWithShape="1">
          <a:blip r:embed="rId4">
            <a:alphaModFix/>
          </a:blip>
          <a:srcRect b="0" l="7183" r="11190" t="0"/>
          <a:stretch/>
        </p:blipFill>
        <p:spPr>
          <a:xfrm>
            <a:off x="369900" y="1132225"/>
            <a:ext cx="4202100" cy="3051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7"/>
          <p:cNvPicPr preferRelativeResize="0"/>
          <p:nvPr/>
        </p:nvPicPr>
        <p:blipFill rotWithShape="1">
          <a:blip r:embed="rId5">
            <a:alphaModFix/>
          </a:blip>
          <a:srcRect b="67677" l="7419" r="10592" t="0"/>
          <a:stretch/>
        </p:blipFill>
        <p:spPr>
          <a:xfrm>
            <a:off x="4773600" y="3102025"/>
            <a:ext cx="3980926" cy="101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Requirements </a:t>
            </a:r>
            <a:endParaRPr b="1" i="1" sz="3520" u="sng"/>
          </a:p>
        </p:txBody>
      </p:sp>
      <p:sp>
        <p:nvSpPr>
          <p:cNvPr id="86" name="Google Shape;86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Do not use informal </a:t>
            </a:r>
            <a:r>
              <a:rPr lang="en">
                <a:solidFill>
                  <a:schemeClr val="dk1"/>
                </a:solidFill>
              </a:rPr>
              <a:t>language</a:t>
            </a:r>
            <a:r>
              <a:rPr lang="en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Follow the Harvard referencing guide on Moodle.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Write in third person.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You do not need to wait until we go over the content because there is alot of information is online about this.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/>
          <p:nvPr/>
        </p:nvSpPr>
        <p:spPr>
          <a:xfrm>
            <a:off x="4510375" y="4201150"/>
            <a:ext cx="1787900" cy="660550"/>
          </a:xfrm>
          <a:prstGeom prst="flowChartPunchedTap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Submitting your assignment</a:t>
            </a:r>
            <a:endParaRPr b="1" i="1" sz="3520" u="sng"/>
          </a:p>
        </p:txBody>
      </p:sp>
      <p:pic>
        <p:nvPicPr>
          <p:cNvPr id="93" name="Google Shape;9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900" y="1170125"/>
            <a:ext cx="8991600" cy="24454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4" name="Google Shape;94;p19"/>
          <p:cNvCxnSpPr/>
          <p:nvPr/>
        </p:nvCxnSpPr>
        <p:spPr>
          <a:xfrm flipH="1">
            <a:off x="589950" y="2668625"/>
            <a:ext cx="1145100" cy="1884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5" name="Google Shape;95;p19"/>
          <p:cNvCxnSpPr/>
          <p:nvPr/>
        </p:nvCxnSpPr>
        <p:spPr>
          <a:xfrm>
            <a:off x="3223500" y="2210650"/>
            <a:ext cx="1990500" cy="2105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96" name="Google Shape;96;p19"/>
          <p:cNvSpPr txBox="1"/>
          <p:nvPr/>
        </p:nvSpPr>
        <p:spPr>
          <a:xfrm>
            <a:off x="4905700" y="4342025"/>
            <a:ext cx="3153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Draft’s </a:t>
            </a:r>
            <a:endParaRPr/>
          </a:p>
        </p:txBody>
      </p:sp>
      <p:sp>
        <p:nvSpPr>
          <p:cNvPr id="97" name="Google Shape;97;p19"/>
          <p:cNvSpPr/>
          <p:nvPr/>
        </p:nvSpPr>
        <p:spPr>
          <a:xfrm>
            <a:off x="105700" y="4359650"/>
            <a:ext cx="1409175" cy="704575"/>
          </a:xfrm>
          <a:prstGeom prst="flowChartPunchedTap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9"/>
          <p:cNvSpPr txBox="1"/>
          <p:nvPr/>
        </p:nvSpPr>
        <p:spPr>
          <a:xfrm>
            <a:off x="96875" y="4509375"/>
            <a:ext cx="2739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Final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>
            <p:ph type="title"/>
          </p:nvPr>
        </p:nvSpPr>
        <p:spPr>
          <a:xfrm rot="1656822">
            <a:off x="4469271" y="1507104"/>
            <a:ext cx="4134556" cy="57284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720">
                <a:solidFill>
                  <a:schemeClr val="accent1"/>
                </a:solidFill>
              </a:rPr>
              <a:t>Sources of</a:t>
            </a:r>
            <a:endParaRPr b="1" sz="3720">
              <a:solidFill>
                <a:schemeClr val="accent1"/>
              </a:solidFill>
            </a:endParaRPr>
          </a:p>
        </p:txBody>
      </p:sp>
      <p:sp>
        <p:nvSpPr>
          <p:cNvPr id="104" name="Google Shape;104;p20"/>
          <p:cNvSpPr txBox="1"/>
          <p:nvPr/>
        </p:nvSpPr>
        <p:spPr>
          <a:xfrm rot="1581979">
            <a:off x="3410553" y="2848621"/>
            <a:ext cx="4022666" cy="40008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https://www.youtube.com/watch?v=fPzBl_EsdFk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Where does law come from?</a:t>
            </a:r>
            <a:endParaRPr b="1" i="1" sz="3520" u="sng"/>
          </a:p>
        </p:txBody>
      </p:sp>
      <p:sp>
        <p:nvSpPr>
          <p:cNvPr id="110" name="Google Shape;110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-32575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★"/>
            </a:pPr>
            <a:r>
              <a:rPr lang="en">
                <a:solidFill>
                  <a:schemeClr val="dk1"/>
                </a:solidFill>
              </a:rPr>
              <a:t>Acts of parliament 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★"/>
            </a:pPr>
            <a:r>
              <a:rPr lang="en">
                <a:solidFill>
                  <a:schemeClr val="dk1"/>
                </a:solidFill>
              </a:rPr>
              <a:t>Delegated legislation 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★"/>
            </a:pPr>
            <a:r>
              <a:rPr lang="en">
                <a:solidFill>
                  <a:schemeClr val="dk1"/>
                </a:solidFill>
              </a:rPr>
              <a:t>Statutory </a:t>
            </a:r>
            <a:r>
              <a:rPr lang="en">
                <a:solidFill>
                  <a:schemeClr val="dk1"/>
                </a:solidFill>
              </a:rPr>
              <a:t>interpretation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★"/>
            </a:pPr>
            <a:r>
              <a:rPr lang="en">
                <a:solidFill>
                  <a:schemeClr val="dk1"/>
                </a:solidFill>
              </a:rPr>
              <a:t>EU law 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★"/>
            </a:pPr>
            <a:r>
              <a:rPr lang="en">
                <a:solidFill>
                  <a:schemeClr val="dk1"/>
                </a:solidFill>
              </a:rPr>
              <a:t>ECHR 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★"/>
            </a:pPr>
            <a:r>
              <a:rPr lang="en">
                <a:solidFill>
                  <a:schemeClr val="dk1"/>
                </a:solidFill>
              </a:rPr>
              <a:t>Custom 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★"/>
            </a:pPr>
            <a:r>
              <a:rPr lang="en">
                <a:solidFill>
                  <a:schemeClr val="dk1"/>
                </a:solidFill>
              </a:rPr>
              <a:t>Case law 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★"/>
            </a:pPr>
            <a:r>
              <a:rPr lang="en">
                <a:solidFill>
                  <a:schemeClr val="dk1"/>
                </a:solidFill>
              </a:rPr>
              <a:t>Equity 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11" name="Google Shape;11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30650" y="1862375"/>
            <a:ext cx="2524976" cy="280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2"/>
          <p:cNvSpPr txBox="1"/>
          <p:nvPr>
            <p:ph type="title"/>
          </p:nvPr>
        </p:nvSpPr>
        <p:spPr>
          <a:xfrm>
            <a:off x="267525" y="2156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4020" u="sng"/>
              <a:t>Acts of parliament </a:t>
            </a:r>
            <a:endParaRPr b="1" i="1" sz="4020" u="sng"/>
          </a:p>
        </p:txBody>
      </p:sp>
      <p:sp>
        <p:nvSpPr>
          <p:cNvPr id="117" name="Google Shape;117;p22"/>
          <p:cNvSpPr txBox="1"/>
          <p:nvPr>
            <p:ph idx="1" type="body"/>
          </p:nvPr>
        </p:nvSpPr>
        <p:spPr>
          <a:xfrm>
            <a:off x="3864225" y="1249525"/>
            <a:ext cx="492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92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★"/>
            </a:pPr>
            <a:r>
              <a:rPr lang="en" sz="1900">
                <a:solidFill>
                  <a:schemeClr val="dk1"/>
                </a:solidFill>
              </a:rPr>
              <a:t>Primary law - Offences Against the Persons Act 1861. 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★"/>
            </a:pPr>
            <a:r>
              <a:rPr lang="en" sz="1900">
                <a:solidFill>
                  <a:schemeClr val="dk1"/>
                </a:solidFill>
              </a:rPr>
              <a:t>Law that cannot be challenged.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★"/>
            </a:pPr>
            <a:r>
              <a:rPr lang="en" sz="1900">
                <a:solidFill>
                  <a:schemeClr val="dk1"/>
                </a:solidFill>
              </a:rPr>
              <a:t>Can also delegate legislation.</a:t>
            </a:r>
            <a:endParaRPr sz="1900">
              <a:solidFill>
                <a:schemeClr val="dk1"/>
              </a:solidFill>
            </a:endParaRPr>
          </a:p>
        </p:txBody>
      </p:sp>
      <p:pic>
        <p:nvPicPr>
          <p:cNvPr id="118" name="Google Shape;11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99125"/>
            <a:ext cx="3643676" cy="206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266775"/>
            <a:ext cx="3643672" cy="1876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420" u="sng"/>
              <a:t>Types of Legislation </a:t>
            </a:r>
            <a:endParaRPr b="1" i="1" sz="3420" u="sng"/>
          </a:p>
        </p:txBody>
      </p:sp>
      <p:sp>
        <p:nvSpPr>
          <p:cNvPr id="125" name="Google Shape;125;p23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600" u="sng">
                <a:solidFill>
                  <a:schemeClr val="dk1"/>
                </a:solidFill>
              </a:rPr>
              <a:t>Primary</a:t>
            </a:r>
            <a:endParaRPr b="1" i="1" sz="1600" u="sng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Char char="★"/>
            </a:pPr>
            <a:r>
              <a:rPr lang="en" sz="1600">
                <a:solidFill>
                  <a:schemeClr val="dk1"/>
                </a:solidFill>
              </a:rPr>
              <a:t>Main law  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★"/>
            </a:pPr>
            <a:r>
              <a:rPr lang="en" sz="1600">
                <a:solidFill>
                  <a:schemeClr val="dk1"/>
                </a:solidFill>
              </a:rPr>
              <a:t>Created by parliament (Wales, Uk, Scotland)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★"/>
            </a:pPr>
            <a:r>
              <a:rPr lang="en" sz="1600">
                <a:solidFill>
                  <a:schemeClr val="dk1"/>
                </a:solidFill>
              </a:rPr>
              <a:t>Also called statute.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★"/>
            </a:pPr>
            <a:r>
              <a:rPr lang="en" sz="1600">
                <a:solidFill>
                  <a:schemeClr val="dk1"/>
                </a:solidFill>
              </a:rPr>
              <a:t>Explanatory notes 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126" name="Google Shape;126;p23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u="sng">
                <a:solidFill>
                  <a:schemeClr val="dk1"/>
                </a:solidFill>
              </a:rPr>
              <a:t>Secondary</a:t>
            </a:r>
            <a:endParaRPr b="1" i="1" u="sng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Char char="★"/>
            </a:pPr>
            <a:r>
              <a:rPr lang="en" sz="1500">
                <a:solidFill>
                  <a:schemeClr val="dk1"/>
                </a:solidFill>
              </a:rPr>
              <a:t>Delegated legislation. 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★"/>
            </a:pPr>
            <a:r>
              <a:rPr lang="en" sz="1500">
                <a:solidFill>
                  <a:schemeClr val="dk1"/>
                </a:solidFill>
              </a:rPr>
              <a:t>Statutory</a:t>
            </a:r>
            <a:r>
              <a:rPr lang="en" sz="1500">
                <a:solidFill>
                  <a:schemeClr val="dk1"/>
                </a:solidFill>
              </a:rPr>
              <a:t> interpretation.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★"/>
            </a:pPr>
            <a:r>
              <a:rPr lang="en" sz="1500">
                <a:solidFill>
                  <a:schemeClr val="dk1"/>
                </a:solidFill>
              </a:rPr>
              <a:t>By laws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★"/>
            </a:pPr>
            <a:r>
              <a:rPr lang="en" sz="1500">
                <a:solidFill>
                  <a:schemeClr val="dk1"/>
                </a:solidFill>
              </a:rPr>
              <a:t>Orders in council 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★"/>
            </a:pPr>
            <a:r>
              <a:rPr lang="en" sz="1500">
                <a:solidFill>
                  <a:schemeClr val="dk1"/>
                </a:solidFill>
              </a:rPr>
              <a:t>Can be challenged. </a:t>
            </a:r>
            <a:r>
              <a:rPr lang="en" sz="1500">
                <a:solidFill>
                  <a:schemeClr val="dk1"/>
                </a:solidFill>
              </a:rPr>
              <a:t> </a:t>
            </a:r>
            <a:endParaRPr sz="15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420" u="sng"/>
              <a:t>Delegated Legislation</a:t>
            </a:r>
            <a:endParaRPr b="1" i="1" sz="3420" u="sng"/>
          </a:p>
        </p:txBody>
      </p:sp>
      <p:sp>
        <p:nvSpPr>
          <p:cNvPr id="132" name="Google Shape;132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Also </a:t>
            </a:r>
            <a:r>
              <a:rPr lang="en">
                <a:solidFill>
                  <a:schemeClr val="dk1"/>
                </a:solidFill>
              </a:rPr>
              <a:t>known as secondary/subordinate legislation.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Includes;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By laws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Devolution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Orders in council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And more!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33" name="Google Shape;13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8350" y="2469700"/>
            <a:ext cx="4064000" cy="257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520" u="sng"/>
              <a:t>Statutory interpretation </a:t>
            </a:r>
            <a:endParaRPr b="1" sz="3520" u="sng"/>
          </a:p>
        </p:txBody>
      </p:sp>
      <p:sp>
        <p:nvSpPr>
          <p:cNvPr id="139" name="Google Shape;139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Need to interpret the law.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How to use statutory interpretation?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Mischief rule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Golden Rule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Literal rule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Down to the judge which one they apply.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40" name="Google Shape;14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7350" y="2041075"/>
            <a:ext cx="2993575" cy="2993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420" u="sng"/>
              <a:t>European Union Law</a:t>
            </a:r>
            <a:endParaRPr b="1" i="1" sz="3420" u="sng"/>
          </a:p>
        </p:txBody>
      </p:sp>
      <p:sp>
        <p:nvSpPr>
          <p:cNvPr id="146" name="Google Shape;146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The Uk became part of the EU due to the ‘ European Communities Act’ , the Uk signed up in 1972.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Now the brexit vote has changed this.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 u="sng">
                <a:solidFill>
                  <a:schemeClr val="dk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https://www.youtube.com/watch?v=YJxPok5c7G0</a:t>
            </a:r>
            <a:r>
              <a:rPr lang="en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Due to the European Union (Withdrawal) Act 2018, the Uk is no longer part of the EU. 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Activity one</a:t>
            </a:r>
            <a:endParaRPr b="1" i="1" sz="3520" u="sng"/>
          </a:p>
        </p:txBody>
      </p:sp>
      <p:sp>
        <p:nvSpPr>
          <p:cNvPr id="152" name="Google Shape;152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Research;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A piece of European Union legislation;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Include; The name of the legislation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             What it is about?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             Why you chose it? 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8"/>
          <p:cNvSpPr txBox="1"/>
          <p:nvPr>
            <p:ph type="title"/>
          </p:nvPr>
        </p:nvSpPr>
        <p:spPr>
          <a:xfrm>
            <a:off x="311700" y="1191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European Convention on Human Rights </a:t>
            </a:r>
            <a:endParaRPr b="1" i="1" sz="3520" u="sng"/>
          </a:p>
        </p:txBody>
      </p:sp>
      <p:sp>
        <p:nvSpPr>
          <p:cNvPr id="158" name="Google Shape;158;p28"/>
          <p:cNvSpPr txBox="1"/>
          <p:nvPr>
            <p:ph idx="1" type="body"/>
          </p:nvPr>
        </p:nvSpPr>
        <p:spPr>
          <a:xfrm>
            <a:off x="311700" y="14166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Is a source of the Human Rights Act 1998.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Has its own court called the European Court of Human Rights.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Well known cases;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Pretty v United Kingdom;</a:t>
            </a:r>
            <a:endParaRPr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Activity two </a:t>
            </a:r>
            <a:endParaRPr b="1" i="1" sz="3520" u="sng"/>
          </a:p>
        </p:txBody>
      </p:sp>
      <p:sp>
        <p:nvSpPr>
          <p:cNvPr id="164" name="Google Shape;164;p2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Research;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Case law from the European Court of Human Rights.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 u="sng">
                <a:solidFill>
                  <a:schemeClr val="dk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https://www.echr.coe.int/Pages/home.aspx?p=caselaw/reports&amp;c</a:t>
            </a:r>
            <a:r>
              <a:rPr lang="en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3911" u="sng"/>
              <a:t>Common law </a:t>
            </a:r>
            <a:r>
              <a:rPr lang="en"/>
              <a:t> </a:t>
            </a:r>
            <a:endParaRPr/>
          </a:p>
        </p:txBody>
      </p:sp>
      <p:sp>
        <p:nvSpPr>
          <p:cNvPr id="170" name="Google Shape;170;p3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Also known as precedent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Only solution is damages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Developed by the courts and judges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Everyone is aware of it.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An example if the offence of Murder.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Case Law</a:t>
            </a:r>
            <a:endParaRPr b="1" i="1" sz="3520" u="sng"/>
          </a:p>
        </p:txBody>
      </p:sp>
      <p:sp>
        <p:nvSpPr>
          <p:cNvPr id="176" name="Google Shape;176;p3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Second most important.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Law made by judges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Also known as precedent.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2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</a:rPr>
              <a:t>Judges make law by statutory interpretation or develop the common law.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2"/>
          <p:cNvSpPr txBox="1"/>
          <p:nvPr>
            <p:ph type="title"/>
          </p:nvPr>
        </p:nvSpPr>
        <p:spPr>
          <a:xfrm>
            <a:off x="355750" y="198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4420" u="sng"/>
              <a:t>Equity</a:t>
            </a:r>
            <a:r>
              <a:rPr b="1" i="1" lang="en" sz="3520" u="sng"/>
              <a:t> </a:t>
            </a:r>
            <a:endParaRPr b="1" i="1" sz="3520" u="sng"/>
          </a:p>
        </p:txBody>
      </p:sp>
      <p:sp>
        <p:nvSpPr>
          <p:cNvPr id="182" name="Google Shape;182;p32"/>
          <p:cNvSpPr txBox="1"/>
          <p:nvPr>
            <p:ph idx="1" type="body"/>
          </p:nvPr>
        </p:nvSpPr>
        <p:spPr>
          <a:xfrm>
            <a:off x="311700" y="14871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0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                 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                                               </a:t>
            </a:r>
            <a:r>
              <a:rPr lang="en" u="sng">
                <a:solidFill>
                  <a:schemeClr val="hlink"/>
                </a:solidFill>
                <a:hlinkClick r:id="rId3"/>
              </a:rPr>
              <a:t>https://www.youtube.com/watch?v=yqxwI6lfawk&amp;t=34s</a:t>
            </a:r>
            <a:r>
              <a:rPr lang="en"/>
              <a:t> </a:t>
            </a:r>
            <a:endParaRPr/>
          </a:p>
        </p:txBody>
      </p:sp>
      <p:pic>
        <p:nvPicPr>
          <p:cNvPr id="183" name="Google Shape;183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27475" y="1076925"/>
            <a:ext cx="3046296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Activity three</a:t>
            </a:r>
            <a:endParaRPr b="1" i="1" sz="3520" u="sng"/>
          </a:p>
        </p:txBody>
      </p:sp>
      <p:sp>
        <p:nvSpPr>
          <p:cNvPr id="189" name="Google Shape;189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Lecture </a:t>
            </a:r>
            <a:r>
              <a:rPr lang="en">
                <a:solidFill>
                  <a:schemeClr val="dk1"/>
                </a:solidFill>
              </a:rPr>
              <a:t>activity; 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What is a convention?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You need to download the lecture and scroll to the activity which says ‘’tutorial activity’’ and click on the link.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★"/>
            </a:pPr>
            <a:r>
              <a:rPr lang="en">
                <a:solidFill>
                  <a:schemeClr val="dk1"/>
                </a:solidFill>
              </a:rPr>
              <a:t>10 Minutes to do this.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Notes</a:t>
            </a:r>
            <a:endParaRPr b="1" i="1" sz="3520" u="sng"/>
          </a:p>
        </p:txBody>
      </p:sp>
      <p:sp>
        <p:nvSpPr>
          <p:cNvPr id="195" name="Google Shape;195;p3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92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★"/>
            </a:pPr>
            <a:r>
              <a:rPr lang="en" sz="1900">
                <a:solidFill>
                  <a:schemeClr val="dk1"/>
                </a:solidFill>
              </a:rPr>
              <a:t>You cannot be working and attending workshops because you need to be answering questions. 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★"/>
            </a:pPr>
            <a:r>
              <a:rPr lang="en" sz="1900">
                <a:solidFill>
                  <a:schemeClr val="dk1"/>
                </a:solidFill>
              </a:rPr>
              <a:t>This is a higher education course and therefore you need to be challenged. 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★"/>
            </a:pPr>
            <a:r>
              <a:rPr lang="en" sz="1900">
                <a:solidFill>
                  <a:schemeClr val="dk1"/>
                </a:solidFill>
              </a:rPr>
              <a:t>4 Weeks left.</a:t>
            </a:r>
            <a:endParaRPr sz="1900">
              <a:solidFill>
                <a:schemeClr val="dk1"/>
              </a:solidFill>
            </a:endParaRPr>
          </a:p>
        </p:txBody>
      </p:sp>
      <p:pic>
        <p:nvPicPr>
          <p:cNvPr id="196" name="Google Shape;19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324546">
            <a:off x="6478197" y="2878672"/>
            <a:ext cx="1910930" cy="19109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i="1" lang="en" sz="3520" u="sng"/>
              <a:t>Notes</a:t>
            </a:r>
            <a:endParaRPr b="1" i="1" sz="3520" u="sng"/>
          </a:p>
        </p:txBody>
      </p:sp>
      <p:sp>
        <p:nvSpPr>
          <p:cNvPr id="202" name="Google Shape;202;p3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92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★"/>
            </a:pPr>
            <a:r>
              <a:rPr lang="en" sz="1900">
                <a:solidFill>
                  <a:schemeClr val="dk1"/>
                </a:solidFill>
              </a:rPr>
              <a:t>Last lesson. 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★"/>
            </a:pPr>
            <a:r>
              <a:rPr lang="en" sz="1900">
                <a:solidFill>
                  <a:schemeClr val="dk1"/>
                </a:solidFill>
              </a:rPr>
              <a:t>Appointment only drop in’s. 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★"/>
            </a:pPr>
            <a:r>
              <a:rPr lang="en" sz="1900">
                <a:solidFill>
                  <a:schemeClr val="dk1"/>
                </a:solidFill>
              </a:rPr>
              <a:t>If not enough students book appointments for me to look at drafts then there will be a class. 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★"/>
            </a:pPr>
            <a:r>
              <a:rPr lang="en" sz="1900">
                <a:solidFill>
                  <a:schemeClr val="dk1"/>
                </a:solidFill>
              </a:rPr>
              <a:t>Need to let me know appointment times by the 6th July 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★"/>
            </a:pPr>
            <a:r>
              <a:rPr lang="en" sz="1900">
                <a:solidFill>
                  <a:schemeClr val="dk1"/>
                </a:solidFill>
              </a:rPr>
              <a:t>First come first served basis.</a:t>
            </a:r>
            <a:endParaRPr sz="1900">
              <a:solidFill>
                <a:schemeClr val="dk1"/>
              </a:solidFill>
            </a:endParaRPr>
          </a:p>
        </p:txBody>
      </p:sp>
      <p:pic>
        <p:nvPicPr>
          <p:cNvPr id="203" name="Google Shape;203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324546">
            <a:off x="6944022" y="2943522"/>
            <a:ext cx="1910930" cy="19109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