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7"/>
  </p:notesMasterIdLst>
  <p:sldIdLst>
    <p:sldId id="260" r:id="rId5"/>
    <p:sldId id="378" r:id="rId6"/>
    <p:sldId id="401" r:id="rId7"/>
    <p:sldId id="396" r:id="rId8"/>
    <p:sldId id="397" r:id="rId9"/>
    <p:sldId id="398" r:id="rId10"/>
    <p:sldId id="399" r:id="rId11"/>
    <p:sldId id="266" r:id="rId12"/>
    <p:sldId id="400" r:id="rId13"/>
    <p:sldId id="268" r:id="rId14"/>
    <p:sldId id="264" r:id="rId15"/>
    <p:sldId id="265" r:id="rId16"/>
    <p:sldId id="261" r:id="rId17"/>
    <p:sldId id="263" r:id="rId18"/>
    <p:sldId id="267" r:id="rId19"/>
    <p:sldId id="386" r:id="rId20"/>
    <p:sldId id="388" r:id="rId21"/>
    <p:sldId id="385" r:id="rId22"/>
    <p:sldId id="384" r:id="rId23"/>
    <p:sldId id="387" r:id="rId24"/>
    <p:sldId id="259" r:id="rId25"/>
    <p:sldId id="377" r:id="rId26"/>
    <p:sldId id="389" r:id="rId27"/>
    <p:sldId id="272" r:id="rId28"/>
    <p:sldId id="390" r:id="rId29"/>
    <p:sldId id="274" r:id="rId30"/>
    <p:sldId id="271" r:id="rId31"/>
    <p:sldId id="286" r:id="rId32"/>
    <p:sldId id="395" r:id="rId33"/>
    <p:sldId id="275" r:id="rId34"/>
    <p:sldId id="276" r:id="rId35"/>
    <p:sldId id="277" r:id="rId36"/>
    <p:sldId id="278" r:id="rId37"/>
    <p:sldId id="279" r:id="rId38"/>
    <p:sldId id="280" r:id="rId39"/>
    <p:sldId id="281" r:id="rId40"/>
    <p:sldId id="282" r:id="rId41"/>
    <p:sldId id="285" r:id="rId42"/>
    <p:sldId id="287" r:id="rId43"/>
    <p:sldId id="290" r:id="rId44"/>
    <p:sldId id="359" r:id="rId45"/>
    <p:sldId id="292" r:id="rId46"/>
    <p:sldId id="289" r:id="rId47"/>
    <p:sldId id="284" r:id="rId48"/>
    <p:sldId id="360" r:id="rId49"/>
    <p:sldId id="393" r:id="rId50"/>
    <p:sldId id="362" r:id="rId51"/>
    <p:sldId id="365" r:id="rId52"/>
    <p:sldId id="402" r:id="rId53"/>
    <p:sldId id="257" r:id="rId54"/>
    <p:sldId id="367" r:id="rId55"/>
    <p:sldId id="366" r:id="rId56"/>
    <p:sldId id="370" r:id="rId57"/>
    <p:sldId id="368" r:id="rId58"/>
    <p:sldId id="371" r:id="rId59"/>
    <p:sldId id="372" r:id="rId60"/>
    <p:sldId id="392" r:id="rId61"/>
    <p:sldId id="374" r:id="rId62"/>
    <p:sldId id="375" r:id="rId63"/>
    <p:sldId id="256" r:id="rId64"/>
    <p:sldId id="391" r:id="rId65"/>
    <p:sldId id="376" r:id="rId66"/>
  </p:sldIdLst>
  <p:sldSz cx="12192000" cy="68580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95C8E5-D233-456A-AE73-7D79EF5CCBB4}" v="8" dt="2021-09-27T14:28:18.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4" autoAdjust="0"/>
    <p:restoredTop sz="82075" autoAdjust="0"/>
  </p:normalViewPr>
  <p:slideViewPr>
    <p:cSldViewPr snapToGrid="0">
      <p:cViewPr varScale="1">
        <p:scale>
          <a:sx n="70" d="100"/>
          <a:sy n="70" d="100"/>
        </p:scale>
        <p:origin x="936" y="6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9295C8E5-D233-456A-AE73-7D79EF5CCBB4}"/>
    <pc:docChg chg="undo custSel addSld delSld modSld sldOrd">
      <pc:chgData name="Alexander Scott" userId="60900361-c968-457a-be84-5b7d7c948694" providerId="ADAL" clId="{9295C8E5-D233-456A-AE73-7D79EF5CCBB4}" dt="2021-09-27T14:41:59.843" v="1705" actId="47"/>
      <pc:docMkLst>
        <pc:docMk/>
      </pc:docMkLst>
      <pc:sldChg chg="modSp mod">
        <pc:chgData name="Alexander Scott" userId="60900361-c968-457a-be84-5b7d7c948694" providerId="ADAL" clId="{9295C8E5-D233-456A-AE73-7D79EF5CCBB4}" dt="2021-09-27T14:25:55.487" v="1639" actId="115"/>
        <pc:sldMkLst>
          <pc:docMk/>
          <pc:sldMk cId="2605830246" sldId="256"/>
        </pc:sldMkLst>
        <pc:spChg chg="mod">
          <ac:chgData name="Alexander Scott" userId="60900361-c968-457a-be84-5b7d7c948694" providerId="ADAL" clId="{9295C8E5-D233-456A-AE73-7D79EF5CCBB4}" dt="2021-09-27T14:25:55.487" v="1639" actId="115"/>
          <ac:spMkLst>
            <pc:docMk/>
            <pc:sldMk cId="2605830246" sldId="256"/>
            <ac:spMk id="5" creationId="{DB7888D7-E1E1-4ED2-BB0D-DD1185E42C79}"/>
          </ac:spMkLst>
        </pc:spChg>
      </pc:sldChg>
      <pc:sldChg chg="modSp mod">
        <pc:chgData name="Alexander Scott" userId="60900361-c968-457a-be84-5b7d7c948694" providerId="ADAL" clId="{9295C8E5-D233-456A-AE73-7D79EF5CCBB4}" dt="2021-09-27T14:24:57.738" v="1637" actId="114"/>
        <pc:sldMkLst>
          <pc:docMk/>
          <pc:sldMk cId="875440185" sldId="257"/>
        </pc:sldMkLst>
        <pc:spChg chg="mod">
          <ac:chgData name="Alexander Scott" userId="60900361-c968-457a-be84-5b7d7c948694" providerId="ADAL" clId="{9295C8E5-D233-456A-AE73-7D79EF5CCBB4}" dt="2021-09-27T14:24:57.738" v="1637" actId="114"/>
          <ac:spMkLst>
            <pc:docMk/>
            <pc:sldMk cId="875440185" sldId="257"/>
            <ac:spMk id="3" creationId="{D730B821-D523-4DF5-A3E4-CEAC35EED58F}"/>
          </ac:spMkLst>
        </pc:spChg>
      </pc:sldChg>
      <pc:sldChg chg="modSp mod">
        <pc:chgData name="Alexander Scott" userId="60900361-c968-457a-be84-5b7d7c948694" providerId="ADAL" clId="{9295C8E5-D233-456A-AE73-7D79EF5CCBB4}" dt="2021-09-27T13:11:22.822" v="6" actId="20577"/>
        <pc:sldMkLst>
          <pc:docMk/>
          <pc:sldMk cId="2439450000" sldId="260"/>
        </pc:sldMkLst>
        <pc:spChg chg="mod">
          <ac:chgData name="Alexander Scott" userId="60900361-c968-457a-be84-5b7d7c948694" providerId="ADAL" clId="{9295C8E5-D233-456A-AE73-7D79EF5CCBB4}" dt="2021-09-27T13:11:20.516" v="5" actId="20577"/>
          <ac:spMkLst>
            <pc:docMk/>
            <pc:sldMk cId="2439450000" sldId="260"/>
            <ac:spMk id="2" creationId="{F003E866-C3A6-40CB-B149-0C726C372DC8}"/>
          </ac:spMkLst>
        </pc:spChg>
        <pc:spChg chg="mod">
          <ac:chgData name="Alexander Scott" userId="60900361-c968-457a-be84-5b7d7c948694" providerId="ADAL" clId="{9295C8E5-D233-456A-AE73-7D79EF5CCBB4}" dt="2021-09-27T13:11:22.822" v="6" actId="20577"/>
          <ac:spMkLst>
            <pc:docMk/>
            <pc:sldMk cId="2439450000" sldId="260"/>
            <ac:spMk id="3" creationId="{B444C3CE-0786-49B3-B395-1AF92D88CA6A}"/>
          </ac:spMkLst>
        </pc:spChg>
      </pc:sldChg>
      <pc:sldChg chg="addSp delSp mod">
        <pc:chgData name="Alexander Scott" userId="60900361-c968-457a-be84-5b7d7c948694" providerId="ADAL" clId="{9295C8E5-D233-456A-AE73-7D79EF5CCBB4}" dt="2021-09-27T13:41:04.633" v="1206" actId="22"/>
        <pc:sldMkLst>
          <pc:docMk/>
          <pc:sldMk cId="327987535" sldId="266"/>
        </pc:sldMkLst>
        <pc:spChg chg="add del">
          <ac:chgData name="Alexander Scott" userId="60900361-c968-457a-be84-5b7d7c948694" providerId="ADAL" clId="{9295C8E5-D233-456A-AE73-7D79EF5CCBB4}" dt="2021-09-27T13:41:04.633" v="1206" actId="22"/>
          <ac:spMkLst>
            <pc:docMk/>
            <pc:sldMk cId="327987535" sldId="266"/>
            <ac:spMk id="6" creationId="{9C78CC99-4B17-4201-9908-F78ED262E6D8}"/>
          </ac:spMkLst>
        </pc:spChg>
      </pc:sldChg>
      <pc:sldChg chg="del">
        <pc:chgData name="Alexander Scott" userId="60900361-c968-457a-be84-5b7d7c948694" providerId="ADAL" clId="{9295C8E5-D233-456A-AE73-7D79EF5CCBB4}" dt="2021-09-27T13:52:50.227" v="1343" actId="47"/>
        <pc:sldMkLst>
          <pc:docMk/>
          <pc:sldMk cId="1540101972" sldId="269"/>
        </pc:sldMkLst>
      </pc:sldChg>
      <pc:sldChg chg="modSp mod">
        <pc:chgData name="Alexander Scott" userId="60900361-c968-457a-be84-5b7d7c948694" providerId="ADAL" clId="{9295C8E5-D233-456A-AE73-7D79EF5CCBB4}" dt="2021-09-27T14:38:12.050" v="1678" actId="113"/>
        <pc:sldMkLst>
          <pc:docMk/>
          <pc:sldMk cId="790037120" sldId="271"/>
        </pc:sldMkLst>
        <pc:spChg chg="mod">
          <ac:chgData name="Alexander Scott" userId="60900361-c968-457a-be84-5b7d7c948694" providerId="ADAL" clId="{9295C8E5-D233-456A-AE73-7D79EF5CCBB4}" dt="2021-09-27T14:38:12.050" v="1678" actId="113"/>
          <ac:spMkLst>
            <pc:docMk/>
            <pc:sldMk cId="790037120" sldId="271"/>
            <ac:spMk id="10" creationId="{E87D2916-E4C1-4155-848F-F95ACAAE2F4C}"/>
          </ac:spMkLst>
        </pc:spChg>
      </pc:sldChg>
      <pc:sldChg chg="modSp mod">
        <pc:chgData name="Alexander Scott" userId="60900361-c968-457a-be84-5b7d7c948694" providerId="ADAL" clId="{9295C8E5-D233-456A-AE73-7D79EF5CCBB4}" dt="2021-09-27T13:45:19.436" v="1335" actId="20577"/>
        <pc:sldMkLst>
          <pc:docMk/>
          <pc:sldMk cId="1892866121" sldId="272"/>
        </pc:sldMkLst>
        <pc:spChg chg="mod">
          <ac:chgData name="Alexander Scott" userId="60900361-c968-457a-be84-5b7d7c948694" providerId="ADAL" clId="{9295C8E5-D233-456A-AE73-7D79EF5CCBB4}" dt="2021-09-27T13:45:19.436" v="1335" actId="20577"/>
          <ac:spMkLst>
            <pc:docMk/>
            <pc:sldMk cId="1892866121" sldId="272"/>
            <ac:spMk id="3" creationId="{CCC68AE0-F615-41F9-BA80-FF73A059FD8F}"/>
          </ac:spMkLst>
        </pc:spChg>
      </pc:sldChg>
      <pc:sldChg chg="modSp mod">
        <pc:chgData name="Alexander Scott" userId="60900361-c968-457a-be84-5b7d7c948694" providerId="ADAL" clId="{9295C8E5-D233-456A-AE73-7D79EF5CCBB4}" dt="2021-09-27T13:36:06.946" v="1113" actId="20577"/>
        <pc:sldMkLst>
          <pc:docMk/>
          <pc:sldMk cId="3801378502" sldId="275"/>
        </pc:sldMkLst>
        <pc:spChg chg="mod">
          <ac:chgData name="Alexander Scott" userId="60900361-c968-457a-be84-5b7d7c948694" providerId="ADAL" clId="{9295C8E5-D233-456A-AE73-7D79EF5CCBB4}" dt="2021-09-27T13:36:06.946" v="1113" actId="20577"/>
          <ac:spMkLst>
            <pc:docMk/>
            <pc:sldMk cId="3801378502" sldId="275"/>
            <ac:spMk id="2" creationId="{51806EC4-7466-4320-970E-79106C372469}"/>
          </ac:spMkLst>
        </pc:spChg>
      </pc:sldChg>
      <pc:sldChg chg="modSp mod">
        <pc:chgData name="Alexander Scott" userId="60900361-c968-457a-be84-5b7d7c948694" providerId="ADAL" clId="{9295C8E5-D233-456A-AE73-7D79EF5CCBB4}" dt="2021-09-27T14:38:35.206" v="1692" actId="404"/>
        <pc:sldMkLst>
          <pc:docMk/>
          <pc:sldMk cId="2483882221" sldId="276"/>
        </pc:sldMkLst>
        <pc:spChg chg="mod">
          <ac:chgData name="Alexander Scott" userId="60900361-c968-457a-be84-5b7d7c948694" providerId="ADAL" clId="{9295C8E5-D233-456A-AE73-7D79EF5CCBB4}" dt="2021-09-27T14:38:35.206" v="1692" actId="404"/>
          <ac:spMkLst>
            <pc:docMk/>
            <pc:sldMk cId="2483882221" sldId="276"/>
            <ac:spMk id="2" creationId="{6AB9A32F-4575-4AB7-A5F3-12E74D9B4CC5}"/>
          </ac:spMkLst>
        </pc:spChg>
      </pc:sldChg>
      <pc:sldChg chg="modSp mod">
        <pc:chgData name="Alexander Scott" userId="60900361-c968-457a-be84-5b7d7c948694" providerId="ADAL" clId="{9295C8E5-D233-456A-AE73-7D79EF5CCBB4}" dt="2021-09-27T14:39:18.544" v="1701" actId="20577"/>
        <pc:sldMkLst>
          <pc:docMk/>
          <pc:sldMk cId="4113758873" sldId="277"/>
        </pc:sldMkLst>
        <pc:spChg chg="mod">
          <ac:chgData name="Alexander Scott" userId="60900361-c968-457a-be84-5b7d7c948694" providerId="ADAL" clId="{9295C8E5-D233-456A-AE73-7D79EF5CCBB4}" dt="2021-09-27T14:39:18.544" v="1701" actId="20577"/>
          <ac:spMkLst>
            <pc:docMk/>
            <pc:sldMk cId="4113758873" sldId="277"/>
            <ac:spMk id="2" creationId="{3BDA703A-883F-4644-9393-23209A7BBE88}"/>
          </ac:spMkLst>
        </pc:spChg>
      </pc:sldChg>
      <pc:sldChg chg="modSp mod">
        <pc:chgData name="Alexander Scott" userId="60900361-c968-457a-be84-5b7d7c948694" providerId="ADAL" clId="{9295C8E5-D233-456A-AE73-7D79EF5CCBB4}" dt="2021-09-27T13:46:21.669" v="1336" actId="207"/>
        <pc:sldMkLst>
          <pc:docMk/>
          <pc:sldMk cId="11417443" sldId="284"/>
        </pc:sldMkLst>
        <pc:spChg chg="mod">
          <ac:chgData name="Alexander Scott" userId="60900361-c968-457a-be84-5b7d7c948694" providerId="ADAL" clId="{9295C8E5-D233-456A-AE73-7D79EF5CCBB4}" dt="2021-09-27T13:46:21.669" v="1336" actId="207"/>
          <ac:spMkLst>
            <pc:docMk/>
            <pc:sldMk cId="11417443" sldId="284"/>
            <ac:spMk id="6" creationId="{D224195E-C359-4C2A-843B-B7254E80536F}"/>
          </ac:spMkLst>
        </pc:spChg>
      </pc:sldChg>
      <pc:sldChg chg="modSp del mod">
        <pc:chgData name="Alexander Scott" userId="60900361-c968-457a-be84-5b7d7c948694" providerId="ADAL" clId="{9295C8E5-D233-456A-AE73-7D79EF5CCBB4}" dt="2021-09-27T14:41:59.843" v="1705" actId="47"/>
        <pc:sldMkLst>
          <pc:docMk/>
          <pc:sldMk cId="3415587103" sldId="295"/>
        </pc:sldMkLst>
        <pc:spChg chg="mod">
          <ac:chgData name="Alexander Scott" userId="60900361-c968-457a-be84-5b7d7c948694" providerId="ADAL" clId="{9295C8E5-D233-456A-AE73-7D79EF5CCBB4}" dt="2021-09-27T13:36:42.766" v="1179" actId="20577"/>
          <ac:spMkLst>
            <pc:docMk/>
            <pc:sldMk cId="3415587103" sldId="295"/>
            <ac:spMk id="9" creationId="{00000000-0000-0000-0000-000000000000}"/>
          </ac:spMkLst>
        </pc:spChg>
      </pc:sldChg>
      <pc:sldChg chg="del">
        <pc:chgData name="Alexander Scott" userId="60900361-c968-457a-be84-5b7d7c948694" providerId="ADAL" clId="{9295C8E5-D233-456A-AE73-7D79EF5CCBB4}" dt="2021-09-27T14:41:53.527" v="1704" actId="47"/>
        <pc:sldMkLst>
          <pc:docMk/>
          <pc:sldMk cId="251520077" sldId="296"/>
        </pc:sldMkLst>
      </pc:sldChg>
      <pc:sldChg chg="del">
        <pc:chgData name="Alexander Scott" userId="60900361-c968-457a-be84-5b7d7c948694" providerId="ADAL" clId="{9295C8E5-D233-456A-AE73-7D79EF5CCBB4}" dt="2021-09-27T14:41:04.947" v="1702" actId="47"/>
        <pc:sldMkLst>
          <pc:docMk/>
          <pc:sldMk cId="4234102046" sldId="361"/>
        </pc:sldMkLst>
      </pc:sldChg>
      <pc:sldChg chg="del">
        <pc:chgData name="Alexander Scott" userId="60900361-c968-457a-be84-5b7d7c948694" providerId="ADAL" clId="{9295C8E5-D233-456A-AE73-7D79EF5CCBB4}" dt="2021-09-27T14:41:11.010" v="1703" actId="47"/>
        <pc:sldMkLst>
          <pc:docMk/>
          <pc:sldMk cId="1069723015" sldId="364"/>
        </pc:sldMkLst>
      </pc:sldChg>
      <pc:sldChg chg="modSp mod">
        <pc:chgData name="Alexander Scott" userId="60900361-c968-457a-be84-5b7d7c948694" providerId="ADAL" clId="{9295C8E5-D233-456A-AE73-7D79EF5CCBB4}" dt="2021-09-27T13:49:00.308" v="1339" actId="207"/>
        <pc:sldMkLst>
          <pc:docMk/>
          <pc:sldMk cId="1214563224" sldId="367"/>
        </pc:sldMkLst>
        <pc:spChg chg="mod">
          <ac:chgData name="Alexander Scott" userId="60900361-c968-457a-be84-5b7d7c948694" providerId="ADAL" clId="{9295C8E5-D233-456A-AE73-7D79EF5CCBB4}" dt="2021-09-27T13:49:00.308" v="1339" actId="207"/>
          <ac:spMkLst>
            <pc:docMk/>
            <pc:sldMk cId="1214563224" sldId="367"/>
            <ac:spMk id="3" creationId="{D730B821-D523-4DF5-A3E4-CEAC35EED58F}"/>
          </ac:spMkLst>
        </pc:spChg>
      </pc:sldChg>
      <pc:sldChg chg="del ord">
        <pc:chgData name="Alexander Scott" userId="60900361-c968-457a-be84-5b7d7c948694" providerId="ADAL" clId="{9295C8E5-D233-456A-AE73-7D79EF5CCBB4}" dt="2021-09-27T13:52:17.583" v="1342" actId="47"/>
        <pc:sldMkLst>
          <pc:docMk/>
          <pc:sldMk cId="1005288389" sldId="376"/>
        </pc:sldMkLst>
      </pc:sldChg>
      <pc:sldChg chg="add">
        <pc:chgData name="Alexander Scott" userId="60900361-c968-457a-be84-5b7d7c948694" providerId="ADAL" clId="{9295C8E5-D233-456A-AE73-7D79EF5CCBB4}" dt="2021-09-27T13:53:29.269" v="1346"/>
        <pc:sldMkLst>
          <pc:docMk/>
          <pc:sldMk cId="410846932" sldId="377"/>
        </pc:sldMkLst>
      </pc:sldChg>
      <pc:sldChg chg="add del ord">
        <pc:chgData name="Alexander Scott" userId="60900361-c968-457a-be84-5b7d7c948694" providerId="ADAL" clId="{9295C8E5-D233-456A-AE73-7D79EF5CCBB4}" dt="2021-09-27T13:53:26.763" v="1345" actId="2696"/>
        <pc:sldMkLst>
          <pc:docMk/>
          <pc:sldMk cId="1648741680" sldId="377"/>
        </pc:sldMkLst>
      </pc:sldChg>
      <pc:sldChg chg="modSp mod">
        <pc:chgData name="Alexander Scott" userId="60900361-c968-457a-be84-5b7d7c948694" providerId="ADAL" clId="{9295C8E5-D233-456A-AE73-7D79EF5CCBB4}" dt="2021-09-27T13:39:35.671" v="1202" actId="27636"/>
        <pc:sldMkLst>
          <pc:docMk/>
          <pc:sldMk cId="2788567895" sldId="378"/>
        </pc:sldMkLst>
        <pc:spChg chg="mod">
          <ac:chgData name="Alexander Scott" userId="60900361-c968-457a-be84-5b7d7c948694" providerId="ADAL" clId="{9295C8E5-D233-456A-AE73-7D79EF5CCBB4}" dt="2021-09-27T13:39:35.671" v="1202" actId="27636"/>
          <ac:spMkLst>
            <pc:docMk/>
            <pc:sldMk cId="2788567895" sldId="378"/>
            <ac:spMk id="3" creationId="{3EEDF10B-79E5-4177-A09B-96FD39BB91C3}"/>
          </ac:spMkLst>
        </pc:spChg>
      </pc:sldChg>
      <pc:sldChg chg="add del">
        <pc:chgData name="Alexander Scott" userId="60900361-c968-457a-be84-5b7d7c948694" providerId="ADAL" clId="{9295C8E5-D233-456A-AE73-7D79EF5CCBB4}" dt="2021-09-27T13:44:38.071" v="1264" actId="47"/>
        <pc:sldMkLst>
          <pc:docMk/>
          <pc:sldMk cId="540554092" sldId="379"/>
        </pc:sldMkLst>
      </pc:sldChg>
      <pc:sldChg chg="del">
        <pc:chgData name="Alexander Scott" userId="60900361-c968-457a-be84-5b7d7c948694" providerId="ADAL" clId="{9295C8E5-D233-456A-AE73-7D79EF5CCBB4}" dt="2021-09-27T13:44:39.898" v="1268" actId="47"/>
        <pc:sldMkLst>
          <pc:docMk/>
          <pc:sldMk cId="1134304086" sldId="380"/>
        </pc:sldMkLst>
      </pc:sldChg>
      <pc:sldChg chg="del">
        <pc:chgData name="Alexander Scott" userId="60900361-c968-457a-be84-5b7d7c948694" providerId="ADAL" clId="{9295C8E5-D233-456A-AE73-7D79EF5CCBB4}" dt="2021-09-27T13:44:39.312" v="1267" actId="47"/>
        <pc:sldMkLst>
          <pc:docMk/>
          <pc:sldMk cId="1520789881" sldId="381"/>
        </pc:sldMkLst>
      </pc:sldChg>
      <pc:sldChg chg="add del">
        <pc:chgData name="Alexander Scott" userId="60900361-c968-457a-be84-5b7d7c948694" providerId="ADAL" clId="{9295C8E5-D233-456A-AE73-7D79EF5CCBB4}" dt="2021-09-27T13:44:38.857" v="1266" actId="47"/>
        <pc:sldMkLst>
          <pc:docMk/>
          <pc:sldMk cId="999329248" sldId="383"/>
        </pc:sldMkLst>
      </pc:sldChg>
      <pc:sldChg chg="modSp mod">
        <pc:chgData name="Alexander Scott" userId="60900361-c968-457a-be84-5b7d7c948694" providerId="ADAL" clId="{9295C8E5-D233-456A-AE73-7D79EF5CCBB4}" dt="2021-09-27T14:37:52.645" v="1677" actId="20577"/>
        <pc:sldMkLst>
          <pc:docMk/>
          <pc:sldMk cId="267606654" sldId="384"/>
        </pc:sldMkLst>
        <pc:spChg chg="mod">
          <ac:chgData name="Alexander Scott" userId="60900361-c968-457a-be84-5b7d7c948694" providerId="ADAL" clId="{9295C8E5-D233-456A-AE73-7D79EF5CCBB4}" dt="2021-09-27T14:37:52.645" v="1677" actId="20577"/>
          <ac:spMkLst>
            <pc:docMk/>
            <pc:sldMk cId="267606654" sldId="384"/>
            <ac:spMk id="2" creationId="{F0E55AD0-9A77-4939-ABD3-2C43EB6D3C50}"/>
          </ac:spMkLst>
        </pc:spChg>
      </pc:sldChg>
      <pc:sldChg chg="modSp mod">
        <pc:chgData name="Alexander Scott" userId="60900361-c968-457a-be84-5b7d7c948694" providerId="ADAL" clId="{9295C8E5-D233-456A-AE73-7D79EF5CCBB4}" dt="2021-09-27T13:42:22.495" v="1209" actId="207"/>
        <pc:sldMkLst>
          <pc:docMk/>
          <pc:sldMk cId="1592483616" sldId="385"/>
        </pc:sldMkLst>
        <pc:spChg chg="mod">
          <ac:chgData name="Alexander Scott" userId="60900361-c968-457a-be84-5b7d7c948694" providerId="ADAL" clId="{9295C8E5-D233-456A-AE73-7D79EF5CCBB4}" dt="2021-09-27T13:42:22.495" v="1209" actId="207"/>
          <ac:spMkLst>
            <pc:docMk/>
            <pc:sldMk cId="1592483616" sldId="385"/>
            <ac:spMk id="3" creationId="{4BD8E91F-894C-47CC-936C-8D60793991CF}"/>
          </ac:spMkLst>
        </pc:spChg>
      </pc:sldChg>
      <pc:sldChg chg="modSp add del mod">
        <pc:chgData name="Alexander Scott" userId="60900361-c968-457a-be84-5b7d7c948694" providerId="ADAL" clId="{9295C8E5-D233-456A-AE73-7D79EF5CCBB4}" dt="2021-09-27T14:30:08.153" v="1640" actId="207"/>
        <pc:sldMkLst>
          <pc:docMk/>
          <pc:sldMk cId="1759813917" sldId="387"/>
        </pc:sldMkLst>
        <pc:spChg chg="mod">
          <ac:chgData name="Alexander Scott" userId="60900361-c968-457a-be84-5b7d7c948694" providerId="ADAL" clId="{9295C8E5-D233-456A-AE73-7D79EF5CCBB4}" dt="2021-09-27T14:30:08.153" v="1640" actId="207"/>
          <ac:spMkLst>
            <pc:docMk/>
            <pc:sldMk cId="1759813917" sldId="387"/>
            <ac:spMk id="3" creationId="{4BD8E91F-894C-47CC-936C-8D60793991CF}"/>
          </ac:spMkLst>
        </pc:spChg>
      </pc:sldChg>
      <pc:sldChg chg="modSp mod">
        <pc:chgData name="Alexander Scott" userId="60900361-c968-457a-be84-5b7d7c948694" providerId="ADAL" clId="{9295C8E5-D233-456A-AE73-7D79EF5CCBB4}" dt="2021-09-27T13:42:11.979" v="1208" actId="207"/>
        <pc:sldMkLst>
          <pc:docMk/>
          <pc:sldMk cId="412737801" sldId="388"/>
        </pc:sldMkLst>
        <pc:spChg chg="mod">
          <ac:chgData name="Alexander Scott" userId="60900361-c968-457a-be84-5b7d7c948694" providerId="ADAL" clId="{9295C8E5-D233-456A-AE73-7D79EF5CCBB4}" dt="2021-09-27T13:42:11.979" v="1208" actId="207"/>
          <ac:spMkLst>
            <pc:docMk/>
            <pc:sldMk cId="412737801" sldId="388"/>
            <ac:spMk id="3" creationId="{4BD8E91F-894C-47CC-936C-8D60793991CF}"/>
          </ac:spMkLst>
        </pc:spChg>
      </pc:sldChg>
      <pc:sldChg chg="add del">
        <pc:chgData name="Alexander Scott" userId="60900361-c968-457a-be84-5b7d7c948694" providerId="ADAL" clId="{9295C8E5-D233-456A-AE73-7D79EF5CCBB4}" dt="2021-09-27T13:44:38.456" v="1265" actId="47"/>
        <pc:sldMkLst>
          <pc:docMk/>
          <pc:sldMk cId="4001135788" sldId="394"/>
        </pc:sldMkLst>
      </pc:sldChg>
      <pc:sldChg chg="modSp new mod">
        <pc:chgData name="Alexander Scott" userId="60900361-c968-457a-be84-5b7d7c948694" providerId="ADAL" clId="{9295C8E5-D233-456A-AE73-7D79EF5CCBB4}" dt="2021-09-27T13:25:55.588" v="646" actId="20577"/>
        <pc:sldMkLst>
          <pc:docMk/>
          <pc:sldMk cId="2984195637" sldId="396"/>
        </pc:sldMkLst>
        <pc:spChg chg="mod">
          <ac:chgData name="Alexander Scott" userId="60900361-c968-457a-be84-5b7d7c948694" providerId="ADAL" clId="{9295C8E5-D233-456A-AE73-7D79EF5CCBB4}" dt="2021-09-27T13:11:47.352" v="27" actId="20577"/>
          <ac:spMkLst>
            <pc:docMk/>
            <pc:sldMk cId="2984195637" sldId="396"/>
            <ac:spMk id="2" creationId="{471A46A1-193A-4C28-B21F-C8A1653EF3BD}"/>
          </ac:spMkLst>
        </pc:spChg>
        <pc:spChg chg="mod">
          <ac:chgData name="Alexander Scott" userId="60900361-c968-457a-be84-5b7d7c948694" providerId="ADAL" clId="{9295C8E5-D233-456A-AE73-7D79EF5CCBB4}" dt="2021-09-27T13:25:55.588" v="646" actId="20577"/>
          <ac:spMkLst>
            <pc:docMk/>
            <pc:sldMk cId="2984195637" sldId="396"/>
            <ac:spMk id="3" creationId="{33DEFDCB-5E9C-4D51-BF18-DB7564C639A3}"/>
          </ac:spMkLst>
        </pc:spChg>
      </pc:sldChg>
      <pc:sldChg chg="modSp add mod">
        <pc:chgData name="Alexander Scott" userId="60900361-c968-457a-be84-5b7d7c948694" providerId="ADAL" clId="{9295C8E5-D233-456A-AE73-7D79EF5CCBB4}" dt="2021-09-27T14:37:10.400" v="1641" actId="20577"/>
        <pc:sldMkLst>
          <pc:docMk/>
          <pc:sldMk cId="3988845477" sldId="397"/>
        </pc:sldMkLst>
        <pc:spChg chg="mod">
          <ac:chgData name="Alexander Scott" userId="60900361-c968-457a-be84-5b7d7c948694" providerId="ADAL" clId="{9295C8E5-D233-456A-AE73-7D79EF5CCBB4}" dt="2021-09-27T14:37:10.400" v="1641" actId="20577"/>
          <ac:spMkLst>
            <pc:docMk/>
            <pc:sldMk cId="3988845477" sldId="397"/>
            <ac:spMk id="3" creationId="{33DEFDCB-5E9C-4D51-BF18-DB7564C639A3}"/>
          </ac:spMkLst>
        </pc:spChg>
      </pc:sldChg>
      <pc:sldChg chg="addSp delSp modSp add mod">
        <pc:chgData name="Alexander Scott" userId="60900361-c968-457a-be84-5b7d7c948694" providerId="ADAL" clId="{9295C8E5-D233-456A-AE73-7D79EF5CCBB4}" dt="2021-09-27T13:40:18.193" v="1203" actId="6549"/>
        <pc:sldMkLst>
          <pc:docMk/>
          <pc:sldMk cId="3234997640" sldId="398"/>
        </pc:sldMkLst>
        <pc:spChg chg="mod">
          <ac:chgData name="Alexander Scott" userId="60900361-c968-457a-be84-5b7d7c948694" providerId="ADAL" clId="{9295C8E5-D233-456A-AE73-7D79EF5CCBB4}" dt="2021-09-27T13:40:18.193" v="1203" actId="6549"/>
          <ac:spMkLst>
            <pc:docMk/>
            <pc:sldMk cId="3234997640" sldId="398"/>
            <ac:spMk id="3" creationId="{33DEFDCB-5E9C-4D51-BF18-DB7564C639A3}"/>
          </ac:spMkLst>
        </pc:spChg>
        <pc:spChg chg="add mod">
          <ac:chgData name="Alexander Scott" userId="60900361-c968-457a-be84-5b7d7c948694" providerId="ADAL" clId="{9295C8E5-D233-456A-AE73-7D79EF5CCBB4}" dt="2021-09-27T13:17:13.013" v="91" actId="123"/>
          <ac:spMkLst>
            <pc:docMk/>
            <pc:sldMk cId="3234997640" sldId="398"/>
            <ac:spMk id="7" creationId="{F2322A81-7C48-444F-880D-62BEA795B434}"/>
          </ac:spMkLst>
        </pc:spChg>
        <pc:picChg chg="add mod modCrop">
          <ac:chgData name="Alexander Scott" userId="60900361-c968-457a-be84-5b7d7c948694" providerId="ADAL" clId="{9295C8E5-D233-456A-AE73-7D79EF5CCBB4}" dt="2021-09-27T13:16:40.489" v="81" actId="1076"/>
          <ac:picMkLst>
            <pc:docMk/>
            <pc:sldMk cId="3234997640" sldId="398"/>
            <ac:picMk id="4" creationId="{760BD845-61FC-40F7-AC4F-C1AC92CDA59A}"/>
          </ac:picMkLst>
        </pc:picChg>
        <pc:picChg chg="add del">
          <ac:chgData name="Alexander Scott" userId="60900361-c968-457a-be84-5b7d7c948694" providerId="ADAL" clId="{9295C8E5-D233-456A-AE73-7D79EF5CCBB4}" dt="2021-09-27T13:16:10.079" v="69"/>
          <ac:picMkLst>
            <pc:docMk/>
            <pc:sldMk cId="3234997640" sldId="398"/>
            <ac:picMk id="1026" creationId="{02E40BC9-67BA-4FAF-9C61-FDC8472A1B95}"/>
          </ac:picMkLst>
        </pc:picChg>
      </pc:sldChg>
      <pc:sldChg chg="modSp add del mod">
        <pc:chgData name="Alexander Scott" userId="60900361-c968-457a-be84-5b7d7c948694" providerId="ADAL" clId="{9295C8E5-D233-456A-AE73-7D79EF5CCBB4}" dt="2021-09-27T13:21:42.553" v="184" actId="47"/>
        <pc:sldMkLst>
          <pc:docMk/>
          <pc:sldMk cId="1269956529" sldId="399"/>
        </pc:sldMkLst>
        <pc:spChg chg="mod">
          <ac:chgData name="Alexander Scott" userId="60900361-c968-457a-be84-5b7d7c948694" providerId="ADAL" clId="{9295C8E5-D233-456A-AE73-7D79EF5CCBB4}" dt="2021-09-27T13:21:38.848" v="183" actId="20577"/>
          <ac:spMkLst>
            <pc:docMk/>
            <pc:sldMk cId="1269956529" sldId="399"/>
            <ac:spMk id="2" creationId="{471A46A1-193A-4C28-B21F-C8A1653EF3BD}"/>
          </ac:spMkLst>
        </pc:spChg>
        <pc:spChg chg="mod">
          <ac:chgData name="Alexander Scott" userId="60900361-c968-457a-be84-5b7d7c948694" providerId="ADAL" clId="{9295C8E5-D233-456A-AE73-7D79EF5CCBB4}" dt="2021-09-27T13:21:24.973" v="134" actId="114"/>
          <ac:spMkLst>
            <pc:docMk/>
            <pc:sldMk cId="1269956529" sldId="399"/>
            <ac:spMk id="7" creationId="{F2322A81-7C48-444F-880D-62BEA795B434}"/>
          </ac:spMkLst>
        </pc:spChg>
      </pc:sldChg>
      <pc:sldChg chg="addSp modSp new mod">
        <pc:chgData name="Alexander Scott" userId="60900361-c968-457a-be84-5b7d7c948694" providerId="ADAL" clId="{9295C8E5-D233-456A-AE73-7D79EF5CCBB4}" dt="2021-09-27T13:28:13.692" v="868" actId="20577"/>
        <pc:sldMkLst>
          <pc:docMk/>
          <pc:sldMk cId="3332757008" sldId="399"/>
        </pc:sldMkLst>
        <pc:spChg chg="mod">
          <ac:chgData name="Alexander Scott" userId="60900361-c968-457a-be84-5b7d7c948694" providerId="ADAL" clId="{9295C8E5-D233-456A-AE73-7D79EF5CCBB4}" dt="2021-09-27T13:28:13.692" v="868" actId="20577"/>
          <ac:spMkLst>
            <pc:docMk/>
            <pc:sldMk cId="3332757008" sldId="399"/>
            <ac:spMk id="3" creationId="{3D34E752-EBA2-4195-9291-CDFAF5C01F6A}"/>
          </ac:spMkLst>
        </pc:spChg>
        <pc:picChg chg="add mod">
          <ac:chgData name="Alexander Scott" userId="60900361-c968-457a-be84-5b7d7c948694" providerId="ADAL" clId="{9295C8E5-D233-456A-AE73-7D79EF5CCBB4}" dt="2021-09-27T13:26:49.180" v="652" actId="1076"/>
          <ac:picMkLst>
            <pc:docMk/>
            <pc:sldMk cId="3332757008" sldId="399"/>
            <ac:picMk id="4" creationId="{95C8B1E5-0510-46AD-BE09-3A71A847E622}"/>
          </ac:picMkLst>
        </pc:picChg>
        <pc:picChg chg="add mod modCrop">
          <ac:chgData name="Alexander Scott" userId="60900361-c968-457a-be84-5b7d7c948694" providerId="ADAL" clId="{9295C8E5-D233-456A-AE73-7D79EF5CCBB4}" dt="2021-09-27T13:26:52.372" v="653" actId="14100"/>
          <ac:picMkLst>
            <pc:docMk/>
            <pc:sldMk cId="3332757008" sldId="399"/>
            <ac:picMk id="6" creationId="{722A8BAF-B23C-4CCF-9146-10E15283EB46}"/>
          </ac:picMkLst>
        </pc:picChg>
      </pc:sldChg>
      <pc:sldChg chg="modSp add mod">
        <pc:chgData name="Alexander Scott" userId="60900361-c968-457a-be84-5b7d7c948694" providerId="ADAL" clId="{9295C8E5-D233-456A-AE73-7D79EF5CCBB4}" dt="2021-09-27T13:44:30.404" v="1263" actId="6549"/>
        <pc:sldMkLst>
          <pc:docMk/>
          <pc:sldMk cId="1000279850" sldId="400"/>
        </pc:sldMkLst>
        <pc:spChg chg="mod">
          <ac:chgData name="Alexander Scott" userId="60900361-c968-457a-be84-5b7d7c948694" providerId="ADAL" clId="{9295C8E5-D233-456A-AE73-7D79EF5CCBB4}" dt="2021-09-27T13:44:30.404" v="1263" actId="6549"/>
          <ac:spMkLst>
            <pc:docMk/>
            <pc:sldMk cId="1000279850" sldId="400"/>
            <ac:spMk id="5" creationId="{4A5E3388-D7F5-4813-A9BC-48932905D24C}"/>
          </ac:spMkLst>
        </pc:spChg>
      </pc:sldChg>
      <pc:sldChg chg="modSp mod">
        <pc:chgData name="Alexander Scott" userId="60900361-c968-457a-be84-5b7d7c948694" providerId="ADAL" clId="{9295C8E5-D233-456A-AE73-7D79EF5CCBB4}" dt="2021-09-27T13:44:08.648" v="1233" actId="27636"/>
        <pc:sldMkLst>
          <pc:docMk/>
          <pc:sldMk cId="120169292" sldId="401"/>
        </pc:sldMkLst>
        <pc:spChg chg="mod">
          <ac:chgData name="Alexander Scott" userId="60900361-c968-457a-be84-5b7d7c948694" providerId="ADAL" clId="{9295C8E5-D233-456A-AE73-7D79EF5CCBB4}" dt="2021-09-27T13:44:08.648" v="1233" actId="27636"/>
          <ac:spMkLst>
            <pc:docMk/>
            <pc:sldMk cId="120169292" sldId="401"/>
            <ac:spMk id="5" creationId="{4A5E3388-D7F5-4813-A9BC-48932905D24C}"/>
          </ac:spMkLst>
        </pc:spChg>
      </pc:sldChg>
      <pc:sldChg chg="modSp add mod ord">
        <pc:chgData name="Alexander Scott" userId="60900361-c968-457a-be84-5b7d7c948694" providerId="ADAL" clId="{9295C8E5-D233-456A-AE73-7D79EF5CCBB4}" dt="2021-09-27T13:54:57.660" v="1362"/>
        <pc:sldMkLst>
          <pc:docMk/>
          <pc:sldMk cId="2305009657" sldId="402"/>
        </pc:sldMkLst>
        <pc:spChg chg="mod">
          <ac:chgData name="Alexander Scott" userId="60900361-c968-457a-be84-5b7d7c948694" providerId="ADAL" clId="{9295C8E5-D233-456A-AE73-7D79EF5CCBB4}" dt="2021-09-27T13:54:54.690" v="1360" actId="403"/>
          <ac:spMkLst>
            <pc:docMk/>
            <pc:sldMk cId="2305009657" sldId="402"/>
            <ac:spMk id="3" creationId="{D730B821-D523-4DF5-A3E4-CEAC35EED58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485232"/>
          </a:xfrm>
          <a:prstGeom prst="rect">
            <a:avLst/>
          </a:prstGeom>
        </p:spPr>
        <p:txBody>
          <a:bodyPr vert="horz" lIns="94631" tIns="47316" rIns="94631" bIns="47316" rtlCol="0"/>
          <a:lstStyle>
            <a:lvl1pPr algn="l">
              <a:defRPr sz="1200"/>
            </a:lvl1pPr>
          </a:lstStyle>
          <a:p>
            <a:endParaRPr lang="en-GB"/>
          </a:p>
        </p:txBody>
      </p:sp>
      <p:sp>
        <p:nvSpPr>
          <p:cNvPr id="3" name="Date Placeholder 2"/>
          <p:cNvSpPr>
            <a:spLocks noGrp="1"/>
          </p:cNvSpPr>
          <p:nvPr>
            <p:ph type="dt" idx="1"/>
          </p:nvPr>
        </p:nvSpPr>
        <p:spPr>
          <a:xfrm>
            <a:off x="3902597" y="0"/>
            <a:ext cx="2985558" cy="485232"/>
          </a:xfrm>
          <a:prstGeom prst="rect">
            <a:avLst/>
          </a:prstGeom>
        </p:spPr>
        <p:txBody>
          <a:bodyPr vert="horz" lIns="94631" tIns="47316" rIns="94631" bIns="47316" rtlCol="0"/>
          <a:lstStyle>
            <a:lvl1pPr algn="r">
              <a:defRPr sz="1200"/>
            </a:lvl1pPr>
          </a:lstStyle>
          <a:p>
            <a:fld id="{35C2BA5F-D1E5-477A-B481-635B254E0F99}" type="datetimeFigureOut">
              <a:rPr lang="en-GB" smtClean="0"/>
              <a:t>27/09/2021</a:t>
            </a:fld>
            <a:endParaRPr lang="en-GB"/>
          </a:p>
        </p:txBody>
      </p:sp>
      <p:sp>
        <p:nvSpPr>
          <p:cNvPr id="4" name="Slide Image Placeholder 3"/>
          <p:cNvSpPr>
            <a:spLocks noGrp="1" noRot="1" noChangeAspect="1"/>
          </p:cNvSpPr>
          <p:nvPr>
            <p:ph type="sldImg" idx="2"/>
          </p:nvPr>
        </p:nvSpPr>
        <p:spPr>
          <a:xfrm>
            <a:off x="542925" y="1208088"/>
            <a:ext cx="5803900" cy="3265487"/>
          </a:xfrm>
          <a:prstGeom prst="rect">
            <a:avLst/>
          </a:prstGeom>
          <a:noFill/>
          <a:ln w="12700">
            <a:solidFill>
              <a:prstClr val="black"/>
            </a:solidFill>
          </a:ln>
        </p:spPr>
        <p:txBody>
          <a:bodyPr vert="horz" lIns="94631" tIns="47316" rIns="94631" bIns="47316" rtlCol="0" anchor="ctr"/>
          <a:lstStyle/>
          <a:p>
            <a:endParaRPr lang="en-GB"/>
          </a:p>
        </p:txBody>
      </p:sp>
      <p:sp>
        <p:nvSpPr>
          <p:cNvPr id="5" name="Notes Placeholder 4"/>
          <p:cNvSpPr>
            <a:spLocks noGrp="1"/>
          </p:cNvSpPr>
          <p:nvPr>
            <p:ph type="body" sz="quarter" idx="3"/>
          </p:nvPr>
        </p:nvSpPr>
        <p:spPr>
          <a:xfrm>
            <a:off x="688975" y="4654193"/>
            <a:ext cx="5511800" cy="3807976"/>
          </a:xfrm>
          <a:prstGeom prst="rect">
            <a:avLst/>
          </a:prstGeom>
        </p:spPr>
        <p:txBody>
          <a:bodyPr vert="horz" lIns="94631" tIns="47316" rIns="94631" bIns="47316"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85820"/>
            <a:ext cx="2985558" cy="485231"/>
          </a:xfrm>
          <a:prstGeom prst="rect">
            <a:avLst/>
          </a:prstGeom>
        </p:spPr>
        <p:txBody>
          <a:bodyPr vert="horz" lIns="94631" tIns="47316" rIns="94631" bIns="47316" rtlCol="0" anchor="b"/>
          <a:lstStyle>
            <a:lvl1pPr algn="l">
              <a:defRPr sz="1200"/>
            </a:lvl1pPr>
          </a:lstStyle>
          <a:p>
            <a:endParaRPr lang="en-GB"/>
          </a:p>
        </p:txBody>
      </p:sp>
      <p:sp>
        <p:nvSpPr>
          <p:cNvPr id="7" name="Slide Number Placeholder 6"/>
          <p:cNvSpPr>
            <a:spLocks noGrp="1"/>
          </p:cNvSpPr>
          <p:nvPr>
            <p:ph type="sldNum" sz="quarter" idx="5"/>
          </p:nvPr>
        </p:nvSpPr>
        <p:spPr>
          <a:xfrm>
            <a:off x="3902597" y="9185820"/>
            <a:ext cx="2985558" cy="485231"/>
          </a:xfrm>
          <a:prstGeom prst="rect">
            <a:avLst/>
          </a:prstGeom>
        </p:spPr>
        <p:txBody>
          <a:bodyPr vert="horz" lIns="94631" tIns="47316" rIns="94631" bIns="47316" rtlCol="0" anchor="b"/>
          <a:lstStyle>
            <a:lvl1pPr algn="r">
              <a:defRPr sz="1200"/>
            </a:lvl1pPr>
          </a:lstStyle>
          <a:p>
            <a:fld id="{B387F5FC-D6B6-45B2-ABBE-943A90072223}" type="slidenum">
              <a:rPr lang="en-GB" smtClean="0"/>
              <a:t>‹#›</a:t>
            </a:fld>
            <a:endParaRPr lang="en-GB"/>
          </a:p>
        </p:txBody>
      </p:sp>
    </p:spTree>
    <p:extLst>
      <p:ext uri="{BB962C8B-B14F-4D97-AF65-F5344CB8AC3E}">
        <p14:creationId xmlns:p14="http://schemas.microsoft.com/office/powerpoint/2010/main" val="69494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a:t>
            </a:fld>
            <a:endParaRPr lang="en-GB"/>
          </a:p>
        </p:txBody>
      </p:sp>
    </p:spTree>
    <p:extLst>
      <p:ext uri="{BB962C8B-B14F-4D97-AF65-F5344CB8AC3E}">
        <p14:creationId xmlns:p14="http://schemas.microsoft.com/office/powerpoint/2010/main" val="3853742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a:t>
            </a:fld>
            <a:endParaRPr lang="en-GB"/>
          </a:p>
        </p:txBody>
      </p:sp>
    </p:spTree>
    <p:extLst>
      <p:ext uri="{BB962C8B-B14F-4D97-AF65-F5344CB8AC3E}">
        <p14:creationId xmlns:p14="http://schemas.microsoft.com/office/powerpoint/2010/main" val="2484890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a:t>
            </a:fld>
            <a:endParaRPr lang="en-GB"/>
          </a:p>
        </p:txBody>
      </p:sp>
    </p:spTree>
    <p:extLst>
      <p:ext uri="{BB962C8B-B14F-4D97-AF65-F5344CB8AC3E}">
        <p14:creationId xmlns:p14="http://schemas.microsoft.com/office/powerpoint/2010/main" val="828262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8</a:t>
            </a:fld>
            <a:endParaRPr lang="en-GB"/>
          </a:p>
        </p:txBody>
      </p:sp>
    </p:spTree>
    <p:extLst>
      <p:ext uri="{BB962C8B-B14F-4D97-AF65-F5344CB8AC3E}">
        <p14:creationId xmlns:p14="http://schemas.microsoft.com/office/powerpoint/2010/main" val="3110752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9</a:t>
            </a:fld>
            <a:endParaRPr lang="en-GB"/>
          </a:p>
        </p:txBody>
      </p:sp>
    </p:spTree>
    <p:extLst>
      <p:ext uri="{BB962C8B-B14F-4D97-AF65-F5344CB8AC3E}">
        <p14:creationId xmlns:p14="http://schemas.microsoft.com/office/powerpoint/2010/main" val="285338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10</a:t>
            </a:fld>
            <a:endParaRPr lang="en-GB"/>
          </a:p>
        </p:txBody>
      </p:sp>
    </p:spTree>
    <p:extLst>
      <p:ext uri="{BB962C8B-B14F-4D97-AF65-F5344CB8AC3E}">
        <p14:creationId xmlns:p14="http://schemas.microsoft.com/office/powerpoint/2010/main" val="1345656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11</a:t>
            </a:fld>
            <a:endParaRPr lang="en-GB"/>
          </a:p>
        </p:txBody>
      </p:sp>
    </p:spTree>
    <p:extLst>
      <p:ext uri="{BB962C8B-B14F-4D97-AF65-F5344CB8AC3E}">
        <p14:creationId xmlns:p14="http://schemas.microsoft.com/office/powerpoint/2010/main" val="1903892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12</a:t>
            </a:fld>
            <a:endParaRPr lang="en-GB"/>
          </a:p>
        </p:txBody>
      </p:sp>
    </p:spTree>
    <p:extLst>
      <p:ext uri="{BB962C8B-B14F-4D97-AF65-F5344CB8AC3E}">
        <p14:creationId xmlns:p14="http://schemas.microsoft.com/office/powerpoint/2010/main" val="503538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13</a:t>
            </a:fld>
            <a:endParaRPr lang="en-GB"/>
          </a:p>
        </p:txBody>
      </p:sp>
    </p:spTree>
    <p:extLst>
      <p:ext uri="{BB962C8B-B14F-4D97-AF65-F5344CB8AC3E}">
        <p14:creationId xmlns:p14="http://schemas.microsoft.com/office/powerpoint/2010/main" val="1765436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14</a:t>
            </a:fld>
            <a:endParaRPr lang="en-GB"/>
          </a:p>
        </p:txBody>
      </p:sp>
    </p:spTree>
    <p:extLst>
      <p:ext uri="{BB962C8B-B14F-4D97-AF65-F5344CB8AC3E}">
        <p14:creationId xmlns:p14="http://schemas.microsoft.com/office/powerpoint/2010/main" val="3786458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15</a:t>
            </a:fld>
            <a:endParaRPr lang="en-GB"/>
          </a:p>
        </p:txBody>
      </p:sp>
    </p:spTree>
    <p:extLst>
      <p:ext uri="{BB962C8B-B14F-4D97-AF65-F5344CB8AC3E}">
        <p14:creationId xmlns:p14="http://schemas.microsoft.com/office/powerpoint/2010/main" val="1615715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16</a:t>
            </a:fld>
            <a:endParaRPr lang="en-GB"/>
          </a:p>
        </p:txBody>
      </p:sp>
    </p:spTree>
    <p:extLst>
      <p:ext uri="{BB962C8B-B14F-4D97-AF65-F5344CB8AC3E}">
        <p14:creationId xmlns:p14="http://schemas.microsoft.com/office/powerpoint/2010/main" val="2741210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17</a:t>
            </a:fld>
            <a:endParaRPr lang="en-GB"/>
          </a:p>
        </p:txBody>
      </p:sp>
    </p:spTree>
    <p:extLst>
      <p:ext uri="{BB962C8B-B14F-4D97-AF65-F5344CB8AC3E}">
        <p14:creationId xmlns:p14="http://schemas.microsoft.com/office/powerpoint/2010/main" val="3484624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18</a:t>
            </a:fld>
            <a:endParaRPr lang="en-GB"/>
          </a:p>
        </p:txBody>
      </p:sp>
    </p:spTree>
    <p:extLst>
      <p:ext uri="{BB962C8B-B14F-4D97-AF65-F5344CB8AC3E}">
        <p14:creationId xmlns:p14="http://schemas.microsoft.com/office/powerpoint/2010/main" val="20148815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19</a:t>
            </a:fld>
            <a:endParaRPr lang="en-GB"/>
          </a:p>
        </p:txBody>
      </p:sp>
    </p:spTree>
    <p:extLst>
      <p:ext uri="{BB962C8B-B14F-4D97-AF65-F5344CB8AC3E}">
        <p14:creationId xmlns:p14="http://schemas.microsoft.com/office/powerpoint/2010/main" val="3347661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20</a:t>
            </a:fld>
            <a:endParaRPr lang="en-GB"/>
          </a:p>
        </p:txBody>
      </p:sp>
    </p:spTree>
    <p:extLst>
      <p:ext uri="{BB962C8B-B14F-4D97-AF65-F5344CB8AC3E}">
        <p14:creationId xmlns:p14="http://schemas.microsoft.com/office/powerpoint/2010/main" val="164431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21</a:t>
            </a:fld>
            <a:endParaRPr lang="en-GB"/>
          </a:p>
        </p:txBody>
      </p:sp>
    </p:spTree>
    <p:extLst>
      <p:ext uri="{BB962C8B-B14F-4D97-AF65-F5344CB8AC3E}">
        <p14:creationId xmlns:p14="http://schemas.microsoft.com/office/powerpoint/2010/main" val="3117473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22</a:t>
            </a:fld>
            <a:endParaRPr lang="en-GB"/>
          </a:p>
        </p:txBody>
      </p:sp>
    </p:spTree>
    <p:extLst>
      <p:ext uri="{BB962C8B-B14F-4D97-AF65-F5344CB8AC3E}">
        <p14:creationId xmlns:p14="http://schemas.microsoft.com/office/powerpoint/2010/main" val="41729426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23</a:t>
            </a:fld>
            <a:endParaRPr lang="en-GB"/>
          </a:p>
        </p:txBody>
      </p:sp>
    </p:spTree>
    <p:extLst>
      <p:ext uri="{BB962C8B-B14F-4D97-AF65-F5344CB8AC3E}">
        <p14:creationId xmlns:p14="http://schemas.microsoft.com/office/powerpoint/2010/main" val="28945990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24</a:t>
            </a:fld>
            <a:endParaRPr lang="en-GB"/>
          </a:p>
        </p:txBody>
      </p:sp>
    </p:spTree>
    <p:extLst>
      <p:ext uri="{BB962C8B-B14F-4D97-AF65-F5344CB8AC3E}">
        <p14:creationId xmlns:p14="http://schemas.microsoft.com/office/powerpoint/2010/main" val="1564097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25</a:t>
            </a:fld>
            <a:endParaRPr lang="en-GB"/>
          </a:p>
        </p:txBody>
      </p:sp>
    </p:spTree>
    <p:extLst>
      <p:ext uri="{BB962C8B-B14F-4D97-AF65-F5344CB8AC3E}">
        <p14:creationId xmlns:p14="http://schemas.microsoft.com/office/powerpoint/2010/main" val="647846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26</a:t>
            </a:fld>
            <a:endParaRPr lang="en-GB"/>
          </a:p>
        </p:txBody>
      </p:sp>
    </p:spTree>
    <p:extLst>
      <p:ext uri="{BB962C8B-B14F-4D97-AF65-F5344CB8AC3E}">
        <p14:creationId xmlns:p14="http://schemas.microsoft.com/office/powerpoint/2010/main" val="19977518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27</a:t>
            </a:fld>
            <a:endParaRPr lang="en-GB"/>
          </a:p>
        </p:txBody>
      </p:sp>
    </p:spTree>
    <p:extLst>
      <p:ext uri="{BB962C8B-B14F-4D97-AF65-F5344CB8AC3E}">
        <p14:creationId xmlns:p14="http://schemas.microsoft.com/office/powerpoint/2010/main" val="39286558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28</a:t>
            </a:fld>
            <a:endParaRPr lang="en-GB"/>
          </a:p>
        </p:txBody>
      </p:sp>
    </p:spTree>
    <p:extLst>
      <p:ext uri="{BB962C8B-B14F-4D97-AF65-F5344CB8AC3E}">
        <p14:creationId xmlns:p14="http://schemas.microsoft.com/office/powerpoint/2010/main" val="211025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29</a:t>
            </a:fld>
            <a:endParaRPr lang="en-GB"/>
          </a:p>
        </p:txBody>
      </p:sp>
    </p:spTree>
    <p:extLst>
      <p:ext uri="{BB962C8B-B14F-4D97-AF65-F5344CB8AC3E}">
        <p14:creationId xmlns:p14="http://schemas.microsoft.com/office/powerpoint/2010/main" val="38784311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30</a:t>
            </a:fld>
            <a:endParaRPr lang="en-GB"/>
          </a:p>
        </p:txBody>
      </p:sp>
    </p:spTree>
    <p:extLst>
      <p:ext uri="{BB962C8B-B14F-4D97-AF65-F5344CB8AC3E}">
        <p14:creationId xmlns:p14="http://schemas.microsoft.com/office/powerpoint/2010/main" val="23094361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1905 Budget announcement of financial provision for the establishment of a National Library and Museum for Wales was in response to campaigning and political pressure by various groups and individuals during the 18th and 19th centuries. </a:t>
            </a:r>
          </a:p>
          <a:p>
            <a:endParaRPr lang="en-US" dirty="0"/>
          </a:p>
          <a:p>
            <a:r>
              <a:rPr lang="en-US" dirty="0"/>
              <a:t>Following the announcement of the intention to establish a National Museum and Library a fierce competition over its location developed between Aberystwyth and Cardiff. Aberystwyth argued that the Library should be located there, while Cardiff wanted to be home to both institutions. Two detailed statements were prepared by the two towns and in June 1905 it was announced that Aberystwyth would be the home of the National Library, and that Cardiff would be the home of the National Museum.</a:t>
            </a:r>
          </a:p>
          <a:p>
            <a:endParaRPr lang="en-US" dirty="0"/>
          </a:p>
          <a:p>
            <a:r>
              <a:rPr lang="en-US" dirty="0"/>
              <a:t>A number of factors contributed to Aberystwyth's success, including the geographical location of the town, the University College supporting calls for the National Library to come to Aberystwyth, and a sum of £20,000 raised in the name of Aberystwyth towards the Library. But two of the most important factors were that the antiquarian Sir John Williams had promised his invaluable collection to the Library on the condition that it was located at Aberystwyth, and that Lord </a:t>
            </a:r>
            <a:r>
              <a:rPr lang="en-US" dirty="0" err="1"/>
              <a:t>Rendel</a:t>
            </a:r>
            <a:r>
              <a:rPr lang="en-US" dirty="0"/>
              <a:t> was willing to give land to build the Library .</a:t>
            </a:r>
          </a:p>
          <a:p>
            <a:endParaRPr lang="en-US" dirty="0"/>
          </a:p>
          <a:p>
            <a:r>
              <a:rPr lang="en-US" dirty="0"/>
              <a:t>The National Library of Wales was established by Royal Charter on 19 March 1907. The doors of the National Library were first opened on 1 January 1909 and for nearly 8 years its temporary home was Laura Place, near the Old College in Aberystwyth. </a:t>
            </a:r>
          </a:p>
          <a:p>
            <a:endParaRPr lang="en-US" dirty="0"/>
          </a:p>
          <a:p>
            <a:r>
              <a:rPr lang="en-US" dirty="0"/>
              <a:t>Building work began after the foundation stone was laid in 1911. The reading rooms were the first parts of the building to be built and were opened in 1916.</a:t>
            </a:r>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31</a:t>
            </a:fld>
            <a:endParaRPr lang="en-GB"/>
          </a:p>
        </p:txBody>
      </p:sp>
    </p:spTree>
    <p:extLst>
      <p:ext uri="{BB962C8B-B14F-4D97-AF65-F5344CB8AC3E}">
        <p14:creationId xmlns:p14="http://schemas.microsoft.com/office/powerpoint/2010/main" val="29682223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32</a:t>
            </a:fld>
            <a:endParaRPr lang="en-GB"/>
          </a:p>
        </p:txBody>
      </p:sp>
    </p:spTree>
    <p:extLst>
      <p:ext uri="{BB962C8B-B14F-4D97-AF65-F5344CB8AC3E}">
        <p14:creationId xmlns:p14="http://schemas.microsoft.com/office/powerpoint/2010/main" val="27365156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33</a:t>
            </a:fld>
            <a:endParaRPr lang="en-GB"/>
          </a:p>
        </p:txBody>
      </p:sp>
    </p:spTree>
    <p:extLst>
      <p:ext uri="{BB962C8B-B14F-4D97-AF65-F5344CB8AC3E}">
        <p14:creationId xmlns:p14="http://schemas.microsoft.com/office/powerpoint/2010/main" val="29776201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34</a:t>
            </a:fld>
            <a:endParaRPr lang="en-GB"/>
          </a:p>
        </p:txBody>
      </p:sp>
    </p:spTree>
    <p:extLst>
      <p:ext uri="{BB962C8B-B14F-4D97-AF65-F5344CB8AC3E}">
        <p14:creationId xmlns:p14="http://schemas.microsoft.com/office/powerpoint/2010/main" val="40202197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35</a:t>
            </a:fld>
            <a:endParaRPr lang="en-GB"/>
          </a:p>
        </p:txBody>
      </p:sp>
    </p:spTree>
    <p:extLst>
      <p:ext uri="{BB962C8B-B14F-4D97-AF65-F5344CB8AC3E}">
        <p14:creationId xmlns:p14="http://schemas.microsoft.com/office/powerpoint/2010/main" val="2097059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36</a:t>
            </a:fld>
            <a:endParaRPr lang="en-GB"/>
          </a:p>
        </p:txBody>
      </p:sp>
    </p:spTree>
    <p:extLst>
      <p:ext uri="{BB962C8B-B14F-4D97-AF65-F5344CB8AC3E}">
        <p14:creationId xmlns:p14="http://schemas.microsoft.com/office/powerpoint/2010/main" val="38878934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Born 5 May 1861 in Liverpool, </a:t>
            </a:r>
          </a:p>
          <a:p>
            <a:endParaRPr lang="en-US" dirty="0"/>
          </a:p>
          <a:p>
            <a:r>
              <a:rPr lang="en-US" dirty="0"/>
              <a:t>in 1884, when he was only halfway through his degree course, he had won the prize, at the Liverpool national eisteddfod, for a handbook on the history of Wales to 1282, an essay which was published in the Transactions of that eisteddfod.</a:t>
            </a:r>
          </a:p>
          <a:p>
            <a:endParaRPr lang="en-US" dirty="0"/>
          </a:p>
          <a:p>
            <a:r>
              <a:rPr lang="en-US" dirty="0"/>
              <a:t>He returned to Aberystwyth in 1885 as lecturer in Welsh and History. He remained there until 1892, and it was there, in 1889, that he prepared for the press The Ancient Laws of Wales, a volume written by Hubert Lewis (who had died in 1884). </a:t>
            </a:r>
          </a:p>
          <a:p>
            <a:endParaRPr lang="en-US" dirty="0"/>
          </a:p>
          <a:p>
            <a:r>
              <a:rPr lang="en-US" dirty="0"/>
              <a:t>In 1892 Lloyd moved to Bangor as the registrar of the University College of North Wales and assistant to Principal Reichel in the department of History.</a:t>
            </a:r>
          </a:p>
          <a:p>
            <a:endParaRPr lang="en-US" dirty="0"/>
          </a:p>
          <a:p>
            <a:r>
              <a:rPr lang="en-US" dirty="0"/>
              <a:t> </a:t>
            </a:r>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37</a:t>
            </a:fld>
            <a:endParaRPr lang="en-GB"/>
          </a:p>
        </p:txBody>
      </p:sp>
    </p:spTree>
    <p:extLst>
      <p:ext uri="{BB962C8B-B14F-4D97-AF65-F5344CB8AC3E}">
        <p14:creationId xmlns:p14="http://schemas.microsoft.com/office/powerpoint/2010/main" val="16190634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38</a:t>
            </a:fld>
            <a:endParaRPr lang="en-GB"/>
          </a:p>
        </p:txBody>
      </p:sp>
    </p:spTree>
    <p:extLst>
      <p:ext uri="{BB962C8B-B14F-4D97-AF65-F5344CB8AC3E}">
        <p14:creationId xmlns:p14="http://schemas.microsoft.com/office/powerpoint/2010/main" val="33524580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39</a:t>
            </a:fld>
            <a:endParaRPr lang="en-GB"/>
          </a:p>
        </p:txBody>
      </p:sp>
    </p:spTree>
    <p:extLst>
      <p:ext uri="{BB962C8B-B14F-4D97-AF65-F5344CB8AC3E}">
        <p14:creationId xmlns:p14="http://schemas.microsoft.com/office/powerpoint/2010/main" val="18957194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40</a:t>
            </a:fld>
            <a:endParaRPr lang="en-GB"/>
          </a:p>
        </p:txBody>
      </p:sp>
    </p:spTree>
    <p:extLst>
      <p:ext uri="{BB962C8B-B14F-4D97-AF65-F5344CB8AC3E}">
        <p14:creationId xmlns:p14="http://schemas.microsoft.com/office/powerpoint/2010/main" val="249267316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41</a:t>
            </a:fld>
            <a:endParaRPr lang="en-GB"/>
          </a:p>
        </p:txBody>
      </p:sp>
    </p:spTree>
    <p:extLst>
      <p:ext uri="{BB962C8B-B14F-4D97-AF65-F5344CB8AC3E}">
        <p14:creationId xmlns:p14="http://schemas.microsoft.com/office/powerpoint/2010/main" val="32558930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42</a:t>
            </a:fld>
            <a:endParaRPr lang="en-GB"/>
          </a:p>
        </p:txBody>
      </p:sp>
    </p:spTree>
    <p:extLst>
      <p:ext uri="{BB962C8B-B14F-4D97-AF65-F5344CB8AC3E}">
        <p14:creationId xmlns:p14="http://schemas.microsoft.com/office/powerpoint/2010/main" val="363775017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43</a:t>
            </a:fld>
            <a:endParaRPr lang="en-GB"/>
          </a:p>
        </p:txBody>
      </p:sp>
    </p:spTree>
    <p:extLst>
      <p:ext uri="{BB962C8B-B14F-4D97-AF65-F5344CB8AC3E}">
        <p14:creationId xmlns:p14="http://schemas.microsoft.com/office/powerpoint/2010/main" val="40294863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44</a:t>
            </a:fld>
            <a:endParaRPr lang="en-GB"/>
          </a:p>
        </p:txBody>
      </p:sp>
    </p:spTree>
    <p:extLst>
      <p:ext uri="{BB962C8B-B14F-4D97-AF65-F5344CB8AC3E}">
        <p14:creationId xmlns:p14="http://schemas.microsoft.com/office/powerpoint/2010/main" val="214439727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45</a:t>
            </a:fld>
            <a:endParaRPr lang="en-GB"/>
          </a:p>
        </p:txBody>
      </p:sp>
    </p:spTree>
    <p:extLst>
      <p:ext uri="{BB962C8B-B14F-4D97-AF65-F5344CB8AC3E}">
        <p14:creationId xmlns:p14="http://schemas.microsoft.com/office/powerpoint/2010/main" val="20330243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46</a:t>
            </a:fld>
            <a:endParaRPr lang="en-GB"/>
          </a:p>
        </p:txBody>
      </p:sp>
    </p:spTree>
    <p:extLst>
      <p:ext uri="{BB962C8B-B14F-4D97-AF65-F5344CB8AC3E}">
        <p14:creationId xmlns:p14="http://schemas.microsoft.com/office/powerpoint/2010/main" val="14929484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47</a:t>
            </a:fld>
            <a:endParaRPr lang="en-GB"/>
          </a:p>
        </p:txBody>
      </p:sp>
    </p:spTree>
    <p:extLst>
      <p:ext uri="{BB962C8B-B14F-4D97-AF65-F5344CB8AC3E}">
        <p14:creationId xmlns:p14="http://schemas.microsoft.com/office/powerpoint/2010/main" val="291367855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48</a:t>
            </a:fld>
            <a:endParaRPr lang="en-GB"/>
          </a:p>
        </p:txBody>
      </p:sp>
    </p:spTree>
    <p:extLst>
      <p:ext uri="{BB962C8B-B14F-4D97-AF65-F5344CB8AC3E}">
        <p14:creationId xmlns:p14="http://schemas.microsoft.com/office/powerpoint/2010/main" val="252984236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49</a:t>
            </a:fld>
            <a:endParaRPr lang="en-GB"/>
          </a:p>
        </p:txBody>
      </p:sp>
    </p:spTree>
    <p:extLst>
      <p:ext uri="{BB962C8B-B14F-4D97-AF65-F5344CB8AC3E}">
        <p14:creationId xmlns:p14="http://schemas.microsoft.com/office/powerpoint/2010/main" val="16949890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50</a:t>
            </a:fld>
            <a:endParaRPr lang="en-GB"/>
          </a:p>
        </p:txBody>
      </p:sp>
    </p:spTree>
    <p:extLst>
      <p:ext uri="{BB962C8B-B14F-4D97-AF65-F5344CB8AC3E}">
        <p14:creationId xmlns:p14="http://schemas.microsoft.com/office/powerpoint/2010/main" val="6397569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51</a:t>
            </a:fld>
            <a:endParaRPr lang="en-GB"/>
          </a:p>
        </p:txBody>
      </p:sp>
    </p:spTree>
    <p:extLst>
      <p:ext uri="{BB962C8B-B14F-4D97-AF65-F5344CB8AC3E}">
        <p14:creationId xmlns:p14="http://schemas.microsoft.com/office/powerpoint/2010/main" val="331386117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52</a:t>
            </a:fld>
            <a:endParaRPr lang="en-GB"/>
          </a:p>
        </p:txBody>
      </p:sp>
    </p:spTree>
    <p:extLst>
      <p:ext uri="{BB962C8B-B14F-4D97-AF65-F5344CB8AC3E}">
        <p14:creationId xmlns:p14="http://schemas.microsoft.com/office/powerpoint/2010/main" val="93697960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53</a:t>
            </a:fld>
            <a:endParaRPr lang="en-GB"/>
          </a:p>
        </p:txBody>
      </p:sp>
    </p:spTree>
    <p:extLst>
      <p:ext uri="{BB962C8B-B14F-4D97-AF65-F5344CB8AC3E}">
        <p14:creationId xmlns:p14="http://schemas.microsoft.com/office/powerpoint/2010/main" val="29942708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54</a:t>
            </a:fld>
            <a:endParaRPr lang="en-GB"/>
          </a:p>
        </p:txBody>
      </p:sp>
    </p:spTree>
    <p:extLst>
      <p:ext uri="{BB962C8B-B14F-4D97-AF65-F5344CB8AC3E}">
        <p14:creationId xmlns:p14="http://schemas.microsoft.com/office/powerpoint/2010/main" val="69111741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55</a:t>
            </a:fld>
            <a:endParaRPr lang="en-GB"/>
          </a:p>
        </p:txBody>
      </p:sp>
    </p:spTree>
    <p:extLst>
      <p:ext uri="{BB962C8B-B14F-4D97-AF65-F5344CB8AC3E}">
        <p14:creationId xmlns:p14="http://schemas.microsoft.com/office/powerpoint/2010/main" val="26546052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56</a:t>
            </a:fld>
            <a:endParaRPr lang="en-GB"/>
          </a:p>
        </p:txBody>
      </p:sp>
    </p:spTree>
    <p:extLst>
      <p:ext uri="{BB962C8B-B14F-4D97-AF65-F5344CB8AC3E}">
        <p14:creationId xmlns:p14="http://schemas.microsoft.com/office/powerpoint/2010/main" val="6203179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57</a:t>
            </a:fld>
            <a:endParaRPr lang="en-GB"/>
          </a:p>
        </p:txBody>
      </p:sp>
    </p:spTree>
    <p:extLst>
      <p:ext uri="{BB962C8B-B14F-4D97-AF65-F5344CB8AC3E}">
        <p14:creationId xmlns:p14="http://schemas.microsoft.com/office/powerpoint/2010/main" val="159162821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58</a:t>
            </a:fld>
            <a:endParaRPr lang="en-GB"/>
          </a:p>
        </p:txBody>
      </p:sp>
    </p:spTree>
    <p:extLst>
      <p:ext uri="{BB962C8B-B14F-4D97-AF65-F5344CB8AC3E}">
        <p14:creationId xmlns:p14="http://schemas.microsoft.com/office/powerpoint/2010/main" val="389718925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59</a:t>
            </a:fld>
            <a:endParaRPr lang="en-GB"/>
          </a:p>
        </p:txBody>
      </p:sp>
    </p:spTree>
    <p:extLst>
      <p:ext uri="{BB962C8B-B14F-4D97-AF65-F5344CB8AC3E}">
        <p14:creationId xmlns:p14="http://schemas.microsoft.com/office/powerpoint/2010/main" val="339507388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60</a:t>
            </a:fld>
            <a:endParaRPr lang="en-GB"/>
          </a:p>
        </p:txBody>
      </p:sp>
    </p:spTree>
    <p:extLst>
      <p:ext uri="{BB962C8B-B14F-4D97-AF65-F5344CB8AC3E}">
        <p14:creationId xmlns:p14="http://schemas.microsoft.com/office/powerpoint/2010/main" val="2711502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87F5FC-D6B6-45B2-ABBE-943A90072223}" type="slidenum">
              <a:rPr lang="en-GB" smtClean="0"/>
              <a:t>61</a:t>
            </a:fld>
            <a:endParaRPr lang="en-GB"/>
          </a:p>
        </p:txBody>
      </p:sp>
    </p:spTree>
    <p:extLst>
      <p:ext uri="{BB962C8B-B14F-4D97-AF65-F5344CB8AC3E}">
        <p14:creationId xmlns:p14="http://schemas.microsoft.com/office/powerpoint/2010/main" val="229408172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87F5FC-D6B6-45B2-ABBE-943A90072223}" type="slidenum">
              <a:rPr lang="en-GB" smtClean="0"/>
              <a:t>62</a:t>
            </a:fld>
            <a:endParaRPr lang="en-GB"/>
          </a:p>
        </p:txBody>
      </p:sp>
    </p:spTree>
    <p:extLst>
      <p:ext uri="{BB962C8B-B14F-4D97-AF65-F5344CB8AC3E}">
        <p14:creationId xmlns:p14="http://schemas.microsoft.com/office/powerpoint/2010/main" val="1683567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167554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05417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ECAD56-553F-4AAB-A29A-00040801951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2677099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ECAD56-553F-4AAB-A29A-000408019518}"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3951606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ECAD56-553F-4AAB-A29A-000408019518}" type="datetimeFigureOut">
              <a:rPr lang="en-GB" smtClean="0"/>
              <a:t>27/09/2021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609695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ECAD56-553F-4AAB-A29A-000408019518}" type="datetimeFigureOut">
              <a:rPr lang="en-GB" smtClean="0"/>
              <a:t>27/09/2021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82553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ECAD56-553F-4AAB-A29A-000408019518}" type="datetimeFigureOut">
              <a:rPr lang="en-GB" smtClean="0"/>
              <a:t>27/09/2021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3950471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ECAD56-553F-4AAB-A29A-000408019518}"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537438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ECAD56-553F-4AAB-A29A-000408019518}"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2407426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115497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ECAD56-553F-4AAB-A29A-00040801951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73EDD-3F20-4899-9463-C190C1FD4C4F}" type="slidenum">
              <a:rPr lang="en-GB" smtClean="0"/>
              <a:t>‹#›</a:t>
            </a:fld>
            <a:endParaRPr lang="en-GB"/>
          </a:p>
        </p:txBody>
      </p:sp>
    </p:spTree>
    <p:extLst>
      <p:ext uri="{BB962C8B-B14F-4D97-AF65-F5344CB8AC3E}">
        <p14:creationId xmlns:p14="http://schemas.microsoft.com/office/powerpoint/2010/main" val="668749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ECAD56-553F-4AAB-A29A-000408019518}" type="datetimeFigureOut">
              <a:rPr lang="en-GB" smtClean="0"/>
              <a:t>27/09/2021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73EDD-3F20-4899-9463-C190C1FD4C4F}" type="slidenum">
              <a:rPr lang="en-GB" smtClean="0"/>
              <a:t>‹#›</a:t>
            </a:fld>
            <a:endParaRPr lang="en-GB"/>
          </a:p>
        </p:txBody>
      </p:sp>
    </p:spTree>
    <p:extLst>
      <p:ext uri="{BB962C8B-B14F-4D97-AF65-F5344CB8AC3E}">
        <p14:creationId xmlns:p14="http://schemas.microsoft.com/office/powerpoint/2010/main" val="2333383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5.xml"/><Relationship Id="rId5" Type="http://schemas.openxmlformats.org/officeDocument/2006/relationships/image" Target="../media/image2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gif"/></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image" Target="../media/image27.png"/><Relationship Id="rId9"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jpeg"/><Relationship Id="rId7"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60.png"/><Relationship Id="rId4" Type="http://schemas.openxmlformats.org/officeDocument/2006/relationships/image" Target="../media/image59.png"/></Relationships>
</file>

<file path=ppt/slides/_rels/slide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3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67.png"/><Relationship Id="rId4" Type="http://schemas.openxmlformats.org/officeDocument/2006/relationships/image" Target="../media/image66.png"/></Relationships>
</file>

<file path=ppt/slides/_rels/slide4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64.png"/></Relationships>
</file>

<file path=ppt/slides/_rels/slide4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79.png"/><Relationship Id="rId4" Type="http://schemas.openxmlformats.org/officeDocument/2006/relationships/image" Target="../media/image78.png"/></Relationships>
</file>

<file path=ppt/slides/_rels/slide4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83.png"/><Relationship Id="rId4" Type="http://schemas.openxmlformats.org/officeDocument/2006/relationships/image" Target="../media/image82.png"/></Relationships>
</file>

<file path=ppt/slides/_rels/slide5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86.png"/><Relationship Id="rId7" Type="http://schemas.openxmlformats.org/officeDocument/2006/relationships/image" Target="../media/image90.pn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6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3E866-C3A6-40CB-B149-0C726C372DC8}"/>
              </a:ext>
            </a:extLst>
          </p:cNvPr>
          <p:cNvSpPr>
            <a:spLocks noGrp="1"/>
          </p:cNvSpPr>
          <p:nvPr>
            <p:ph type="ctrTitle"/>
          </p:nvPr>
        </p:nvSpPr>
        <p:spPr/>
        <p:txBody>
          <a:bodyPr>
            <a:normAutofit/>
          </a:bodyPr>
          <a:lstStyle/>
          <a:p>
            <a:r>
              <a:rPr lang="en-GB" dirty="0">
                <a:solidFill>
                  <a:srgbClr val="FFFF00"/>
                </a:solidFill>
              </a:rPr>
              <a:t>Exhibiting the Nation: </a:t>
            </a:r>
            <a:br>
              <a:rPr lang="en-GB" dirty="0">
                <a:solidFill>
                  <a:srgbClr val="FFFF00"/>
                </a:solidFill>
              </a:rPr>
            </a:br>
            <a:r>
              <a:rPr lang="en-GB" dirty="0">
                <a:solidFill>
                  <a:srgbClr val="FFFF00"/>
                </a:solidFill>
              </a:rPr>
              <a:t>Wales in Museums </a:t>
            </a:r>
          </a:p>
        </p:txBody>
      </p:sp>
      <p:sp>
        <p:nvSpPr>
          <p:cNvPr id="3" name="Subtitle 2">
            <a:extLst>
              <a:ext uri="{FF2B5EF4-FFF2-40B4-BE49-F238E27FC236}">
                <a16:creationId xmlns:a16="http://schemas.microsoft.com/office/drawing/2014/main" id="{B444C3CE-0786-49B3-B395-1AF92D88CA6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39450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88B13-FAAE-498F-8005-423233CD77B2}"/>
              </a:ext>
            </a:extLst>
          </p:cNvPr>
          <p:cNvSpPr>
            <a:spLocks noGrp="1"/>
          </p:cNvSpPr>
          <p:nvPr>
            <p:ph type="title"/>
          </p:nvPr>
        </p:nvSpPr>
        <p:spPr/>
        <p:txBody>
          <a:bodyPr/>
          <a:lstStyle/>
          <a:p>
            <a:pPr algn="ctr"/>
            <a:r>
              <a:rPr lang="en-US" dirty="0"/>
              <a:t>Overview </a:t>
            </a:r>
            <a:endParaRPr lang="en-GB" dirty="0"/>
          </a:p>
        </p:txBody>
      </p:sp>
      <p:sp>
        <p:nvSpPr>
          <p:cNvPr id="3" name="Content Placeholder 2">
            <a:extLst>
              <a:ext uri="{FF2B5EF4-FFF2-40B4-BE49-F238E27FC236}">
                <a16:creationId xmlns:a16="http://schemas.microsoft.com/office/drawing/2014/main" id="{3EEDF10B-79E5-4177-A09B-96FD39BB91C3}"/>
              </a:ext>
            </a:extLst>
          </p:cNvPr>
          <p:cNvSpPr>
            <a:spLocks noGrp="1"/>
          </p:cNvSpPr>
          <p:nvPr>
            <p:ph idx="1"/>
          </p:nvPr>
        </p:nvSpPr>
        <p:spPr/>
        <p:txBody>
          <a:bodyPr>
            <a:normAutofit lnSpcReduction="10000"/>
          </a:bodyPr>
          <a:lstStyle/>
          <a:p>
            <a:pPr marL="0" indent="0">
              <a:buNone/>
            </a:pPr>
            <a:r>
              <a:rPr lang="en-US" dirty="0"/>
              <a:t>Part One:</a:t>
            </a:r>
          </a:p>
          <a:p>
            <a:pPr marL="0" indent="0">
              <a:buNone/>
            </a:pPr>
            <a:r>
              <a:rPr lang="en-US" dirty="0"/>
              <a:t>Thinking Through Museums</a:t>
            </a:r>
          </a:p>
          <a:p>
            <a:pPr marL="0" indent="0">
              <a:buNone/>
            </a:pPr>
            <a:r>
              <a:rPr lang="en-US" dirty="0"/>
              <a:t>Thinking Through Museums, St </a:t>
            </a:r>
            <a:r>
              <a:rPr lang="en-US" dirty="0" err="1"/>
              <a:t>Fagans</a:t>
            </a:r>
            <a:r>
              <a:rPr lang="en-US" dirty="0"/>
              <a:t> and Welsh National Museums</a:t>
            </a:r>
          </a:p>
          <a:p>
            <a:pPr marL="0" indent="0">
              <a:buNone/>
            </a:pPr>
            <a:endParaRPr lang="en-US" dirty="0"/>
          </a:p>
          <a:p>
            <a:pPr marL="0" indent="0">
              <a:buNone/>
            </a:pPr>
            <a:r>
              <a:rPr lang="en-US" dirty="0"/>
              <a:t>Part Two:</a:t>
            </a:r>
          </a:p>
          <a:p>
            <a:pPr marL="0" indent="0">
              <a:buNone/>
            </a:pPr>
            <a:r>
              <a:rPr lang="en-US" dirty="0"/>
              <a:t>The Rebirth of a Nation in Late 19</a:t>
            </a:r>
            <a:r>
              <a:rPr lang="en-US" baseline="30000" dirty="0"/>
              <a:t>th</a:t>
            </a:r>
            <a:r>
              <a:rPr lang="en-US" dirty="0"/>
              <a:t>/Early 20</a:t>
            </a:r>
            <a:r>
              <a:rPr lang="en-US" baseline="30000" dirty="0"/>
              <a:t>th</a:t>
            </a:r>
            <a:r>
              <a:rPr lang="en-US" dirty="0"/>
              <a:t> Century</a:t>
            </a:r>
          </a:p>
          <a:p>
            <a:pPr marL="0" indent="0">
              <a:buNone/>
            </a:pPr>
            <a:endParaRPr lang="en-US" dirty="0"/>
          </a:p>
          <a:p>
            <a:pPr marL="0" indent="0">
              <a:buNone/>
            </a:pPr>
            <a:r>
              <a:rPr lang="en-US" dirty="0"/>
              <a:t>Part Three:</a:t>
            </a:r>
          </a:p>
          <a:p>
            <a:pPr marL="0" indent="0">
              <a:buNone/>
            </a:pPr>
            <a:r>
              <a:rPr lang="en-GB" dirty="0" err="1"/>
              <a:t>Iowerth</a:t>
            </a:r>
            <a:r>
              <a:rPr lang="en-GB" dirty="0"/>
              <a:t> C. </a:t>
            </a:r>
            <a:r>
              <a:rPr lang="en-GB" dirty="0" err="1"/>
              <a:t>Peate</a:t>
            </a:r>
            <a:r>
              <a:rPr lang="en-GB" dirty="0"/>
              <a:t> and the Folk Culture of the Welsh Nation</a:t>
            </a:r>
            <a:endParaRPr lang="en-US" dirty="0"/>
          </a:p>
        </p:txBody>
      </p:sp>
    </p:spTree>
    <p:extLst>
      <p:ext uri="{BB962C8B-B14F-4D97-AF65-F5344CB8AC3E}">
        <p14:creationId xmlns:p14="http://schemas.microsoft.com/office/powerpoint/2010/main" val="2788567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4613542" cy="3294848"/>
          </a:xfrm>
          <a:prstGeom prst="rect">
            <a:avLst/>
          </a:prstGeom>
        </p:spPr>
      </p:pic>
      <p:sp>
        <p:nvSpPr>
          <p:cNvPr id="5" name="Content Placeholder 2">
            <a:extLst>
              <a:ext uri="{FF2B5EF4-FFF2-40B4-BE49-F238E27FC236}">
                <a16:creationId xmlns:a16="http://schemas.microsoft.com/office/drawing/2014/main" id="{4A5E3388-D7F5-4813-A9BC-48932905D24C}"/>
              </a:ext>
            </a:extLst>
          </p:cNvPr>
          <p:cNvSpPr txBox="1">
            <a:spLocks/>
          </p:cNvSpPr>
          <p:nvPr/>
        </p:nvSpPr>
        <p:spPr>
          <a:xfrm>
            <a:off x="5930283" y="1863077"/>
            <a:ext cx="5423517" cy="55447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What were your impressions of the documentary?</a:t>
            </a:r>
          </a:p>
          <a:p>
            <a:endParaRPr lang="en-GB" dirty="0"/>
          </a:p>
          <a:p>
            <a:r>
              <a:rPr lang="en-GB" dirty="0"/>
              <a:t>What did you learn about the museum?</a:t>
            </a:r>
          </a:p>
          <a:p>
            <a:pPr lvl="1">
              <a:buFontTx/>
              <a:buChar char="-"/>
            </a:pPr>
            <a:r>
              <a:rPr lang="en-GB" sz="2800" dirty="0"/>
              <a:t>What types of exhibits are on show there?</a:t>
            </a:r>
          </a:p>
          <a:p>
            <a:pPr lvl="1">
              <a:buFontTx/>
              <a:buChar char="-"/>
            </a:pPr>
            <a:r>
              <a:rPr lang="en-GB" sz="2800" dirty="0"/>
              <a:t>What ‘type’ of museum is it?</a:t>
            </a:r>
          </a:p>
          <a:p>
            <a:endParaRPr lang="en-GB" dirty="0"/>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120169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A46A1-193A-4C28-B21F-C8A1653EF3BD}"/>
              </a:ext>
            </a:extLst>
          </p:cNvPr>
          <p:cNvSpPr>
            <a:spLocks noGrp="1"/>
          </p:cNvSpPr>
          <p:nvPr>
            <p:ph type="title"/>
          </p:nvPr>
        </p:nvSpPr>
        <p:spPr/>
        <p:txBody>
          <a:bodyPr/>
          <a:lstStyle/>
          <a:p>
            <a:pPr algn="ctr"/>
            <a:r>
              <a:rPr lang="en-GB" dirty="0"/>
              <a:t>What is a museum?</a:t>
            </a:r>
          </a:p>
        </p:txBody>
      </p:sp>
      <p:sp>
        <p:nvSpPr>
          <p:cNvPr id="3" name="Content Placeholder 2">
            <a:extLst>
              <a:ext uri="{FF2B5EF4-FFF2-40B4-BE49-F238E27FC236}">
                <a16:creationId xmlns:a16="http://schemas.microsoft.com/office/drawing/2014/main" id="{33DEFDCB-5E9C-4D51-BF18-DB7564C639A3}"/>
              </a:ext>
            </a:extLst>
          </p:cNvPr>
          <p:cNvSpPr>
            <a:spLocks noGrp="1"/>
          </p:cNvSpPr>
          <p:nvPr>
            <p:ph idx="1"/>
          </p:nvPr>
        </p:nvSpPr>
        <p:spPr/>
        <p:txBody>
          <a:bodyPr/>
          <a:lstStyle/>
          <a:p>
            <a:r>
              <a:rPr lang="en-GB" dirty="0"/>
              <a:t>What do you understand by the phrase ‘museum’?</a:t>
            </a:r>
          </a:p>
          <a:p>
            <a:endParaRPr lang="en-GB" dirty="0"/>
          </a:p>
          <a:p>
            <a:r>
              <a:rPr lang="en-GB" dirty="0"/>
              <a:t>What comes into your head when you hear the word?</a:t>
            </a:r>
          </a:p>
          <a:p>
            <a:endParaRPr lang="en-GB" dirty="0"/>
          </a:p>
          <a:p>
            <a:r>
              <a:rPr lang="en-GB" dirty="0"/>
              <a:t>Do you have any favourite and/or least favourite museums?</a:t>
            </a:r>
          </a:p>
          <a:p>
            <a:endParaRPr lang="en-GB" dirty="0"/>
          </a:p>
          <a:p>
            <a:r>
              <a:rPr lang="en-GB" dirty="0"/>
              <a:t>Why might museums be interesting and important objects of study for scholars?</a:t>
            </a:r>
          </a:p>
        </p:txBody>
      </p:sp>
    </p:spTree>
    <p:extLst>
      <p:ext uri="{BB962C8B-B14F-4D97-AF65-F5344CB8AC3E}">
        <p14:creationId xmlns:p14="http://schemas.microsoft.com/office/powerpoint/2010/main" val="2984195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A46A1-193A-4C28-B21F-C8A1653EF3BD}"/>
              </a:ext>
            </a:extLst>
          </p:cNvPr>
          <p:cNvSpPr>
            <a:spLocks noGrp="1"/>
          </p:cNvSpPr>
          <p:nvPr>
            <p:ph type="title"/>
          </p:nvPr>
        </p:nvSpPr>
        <p:spPr/>
        <p:txBody>
          <a:bodyPr/>
          <a:lstStyle/>
          <a:p>
            <a:pPr algn="ctr"/>
            <a:r>
              <a:rPr lang="en-GB" dirty="0"/>
              <a:t>What is a museum?</a:t>
            </a:r>
          </a:p>
        </p:txBody>
      </p:sp>
      <p:sp>
        <p:nvSpPr>
          <p:cNvPr id="3" name="Content Placeholder 2">
            <a:extLst>
              <a:ext uri="{FF2B5EF4-FFF2-40B4-BE49-F238E27FC236}">
                <a16:creationId xmlns:a16="http://schemas.microsoft.com/office/drawing/2014/main" id="{33DEFDCB-5E9C-4D51-BF18-DB7564C639A3}"/>
              </a:ext>
            </a:extLst>
          </p:cNvPr>
          <p:cNvSpPr>
            <a:spLocks noGrp="1"/>
          </p:cNvSpPr>
          <p:nvPr>
            <p:ph idx="1"/>
          </p:nvPr>
        </p:nvSpPr>
        <p:spPr/>
        <p:txBody>
          <a:bodyPr/>
          <a:lstStyle/>
          <a:p>
            <a:pPr marL="0" indent="0">
              <a:buNone/>
            </a:pPr>
            <a:r>
              <a:rPr lang="en-GB" b="0" i="0" dirty="0">
                <a:effectLst/>
              </a:rPr>
              <a:t>OED</a:t>
            </a:r>
          </a:p>
          <a:p>
            <a:pPr marL="0" indent="0">
              <a:buNone/>
            </a:pPr>
            <a:r>
              <a:rPr lang="en-GB" b="0" i="1" dirty="0">
                <a:effectLst/>
              </a:rPr>
              <a:t>Museum </a:t>
            </a:r>
            <a:r>
              <a:rPr lang="en-GB" i="1" dirty="0"/>
              <a:t>n. </a:t>
            </a:r>
            <a:endParaRPr lang="en-GB" b="0" i="1" dirty="0">
              <a:effectLst/>
            </a:endParaRPr>
          </a:p>
          <a:p>
            <a:pPr marL="0" indent="0">
              <a:buNone/>
            </a:pPr>
            <a:r>
              <a:rPr lang="en-GB" b="0" i="0" dirty="0">
                <a:effectLst/>
              </a:rPr>
              <a:t>A building or institution in which objects of historical, scientific, artistic, or cultural interest are preserved and exhibited. Also: the collection of objects held by such an institution.</a:t>
            </a:r>
          </a:p>
          <a:p>
            <a:pPr marL="0" indent="0">
              <a:buNone/>
            </a:pPr>
            <a:r>
              <a:rPr lang="en-GB" sz="2400" b="0" i="0" dirty="0">
                <a:effectLst/>
              </a:rPr>
              <a:t>Although a museum may include a library or art gallery, the word is not (in British use) normally applied to an institution in which either of these is the sole or most prominent feature. </a:t>
            </a:r>
            <a:endParaRPr lang="en-GB" sz="2400" dirty="0"/>
          </a:p>
        </p:txBody>
      </p:sp>
    </p:spTree>
    <p:extLst>
      <p:ext uri="{BB962C8B-B14F-4D97-AF65-F5344CB8AC3E}">
        <p14:creationId xmlns:p14="http://schemas.microsoft.com/office/powerpoint/2010/main" val="3988845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A46A1-193A-4C28-B21F-C8A1653EF3BD}"/>
              </a:ext>
            </a:extLst>
          </p:cNvPr>
          <p:cNvSpPr>
            <a:spLocks noGrp="1"/>
          </p:cNvSpPr>
          <p:nvPr>
            <p:ph type="title"/>
          </p:nvPr>
        </p:nvSpPr>
        <p:spPr/>
        <p:txBody>
          <a:bodyPr/>
          <a:lstStyle/>
          <a:p>
            <a:pPr algn="ctr"/>
            <a:r>
              <a:rPr lang="en-GB" dirty="0"/>
              <a:t>What is a museum?</a:t>
            </a:r>
          </a:p>
        </p:txBody>
      </p:sp>
      <p:sp>
        <p:nvSpPr>
          <p:cNvPr id="3" name="Content Placeholder 2">
            <a:extLst>
              <a:ext uri="{FF2B5EF4-FFF2-40B4-BE49-F238E27FC236}">
                <a16:creationId xmlns:a16="http://schemas.microsoft.com/office/drawing/2014/main" id="{33DEFDCB-5E9C-4D51-BF18-DB7564C639A3}"/>
              </a:ext>
            </a:extLst>
          </p:cNvPr>
          <p:cNvSpPr>
            <a:spLocks noGrp="1"/>
          </p:cNvSpPr>
          <p:nvPr>
            <p:ph idx="1"/>
          </p:nvPr>
        </p:nvSpPr>
        <p:spPr/>
        <p:txBody>
          <a:bodyPr/>
          <a:lstStyle/>
          <a:p>
            <a:pPr marL="0" indent="0">
              <a:buNone/>
            </a:pPr>
            <a:r>
              <a:rPr lang="en-GB" sz="2400" b="0" i="0" dirty="0">
                <a:effectLst/>
              </a:rPr>
              <a:t> </a:t>
            </a:r>
            <a:endParaRPr lang="en-GB" sz="2400" dirty="0"/>
          </a:p>
        </p:txBody>
      </p:sp>
      <p:pic>
        <p:nvPicPr>
          <p:cNvPr id="4" name="Picture 3">
            <a:extLst>
              <a:ext uri="{FF2B5EF4-FFF2-40B4-BE49-F238E27FC236}">
                <a16:creationId xmlns:a16="http://schemas.microsoft.com/office/drawing/2014/main" id="{760BD845-61FC-40F7-AC4F-C1AC92CDA59A}"/>
              </a:ext>
            </a:extLst>
          </p:cNvPr>
          <p:cNvPicPr>
            <a:picLocks noChangeAspect="1"/>
          </p:cNvPicPr>
          <p:nvPr/>
        </p:nvPicPr>
        <p:blipFill rotWithShape="1">
          <a:blip r:embed="rId2"/>
          <a:srcRect l="1" t="35025" r="6012" b="35125"/>
          <a:stretch/>
        </p:blipFill>
        <p:spPr>
          <a:xfrm>
            <a:off x="1972100" y="1489323"/>
            <a:ext cx="8243249" cy="1670908"/>
          </a:xfrm>
          <a:prstGeom prst="rect">
            <a:avLst/>
          </a:prstGeom>
        </p:spPr>
      </p:pic>
      <p:sp>
        <p:nvSpPr>
          <p:cNvPr id="7" name="TextBox 6">
            <a:extLst>
              <a:ext uri="{FF2B5EF4-FFF2-40B4-BE49-F238E27FC236}">
                <a16:creationId xmlns:a16="http://schemas.microsoft.com/office/drawing/2014/main" id="{F2322A81-7C48-444F-880D-62BEA795B434}"/>
              </a:ext>
            </a:extLst>
          </p:cNvPr>
          <p:cNvSpPr txBox="1"/>
          <p:nvPr/>
        </p:nvSpPr>
        <p:spPr>
          <a:xfrm>
            <a:off x="838200" y="3545212"/>
            <a:ext cx="10835185" cy="2246769"/>
          </a:xfrm>
          <a:prstGeom prst="rect">
            <a:avLst/>
          </a:prstGeom>
          <a:noFill/>
        </p:spPr>
        <p:txBody>
          <a:bodyPr wrap="square">
            <a:spAutoFit/>
          </a:bodyPr>
          <a:lstStyle/>
          <a:p>
            <a:pPr algn="just"/>
            <a:r>
              <a:rPr lang="en-GB" sz="2800" dirty="0"/>
              <a:t>A museum is a non-profit, permanent institution in the service of society and its development, open to the public, which acquires, conserves, researches, communicates and exhibits the tangible and intangible heritage of humanity and its environment for the purposes of education, study and enjoyment.</a:t>
            </a:r>
          </a:p>
        </p:txBody>
      </p:sp>
    </p:spTree>
    <p:extLst>
      <p:ext uri="{BB962C8B-B14F-4D97-AF65-F5344CB8AC3E}">
        <p14:creationId xmlns:p14="http://schemas.microsoft.com/office/powerpoint/2010/main" val="3234997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A72C3-B6C4-4957-8AE7-15C2D49296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34E752-EBA2-4195-9291-CDFAF5C01F6A}"/>
              </a:ext>
            </a:extLst>
          </p:cNvPr>
          <p:cNvSpPr>
            <a:spLocks noGrp="1"/>
          </p:cNvSpPr>
          <p:nvPr>
            <p:ph idx="1"/>
          </p:nvPr>
        </p:nvSpPr>
        <p:spPr>
          <a:xfrm>
            <a:off x="838200" y="1825625"/>
            <a:ext cx="6531591" cy="4351338"/>
          </a:xfrm>
        </p:spPr>
        <p:txBody>
          <a:bodyPr>
            <a:normAutofit/>
          </a:bodyPr>
          <a:lstStyle/>
          <a:p>
            <a:endParaRPr lang="en-GB" dirty="0"/>
          </a:p>
          <a:p>
            <a:pPr marL="0" indent="0">
              <a:buNone/>
            </a:pPr>
            <a:r>
              <a:rPr lang="en-GB" dirty="0"/>
              <a:t>Consultation process for new definition ongoing – TBC May 2022</a:t>
            </a:r>
          </a:p>
          <a:p>
            <a:endParaRPr lang="en-GB" dirty="0"/>
          </a:p>
          <a:p>
            <a:r>
              <a:rPr lang="en-GB" dirty="0"/>
              <a:t>Why might defining a ‘museum’ being more complicated than it first appears?</a:t>
            </a:r>
          </a:p>
          <a:p>
            <a:endParaRPr lang="en-GB" dirty="0"/>
          </a:p>
          <a:p>
            <a:r>
              <a:rPr lang="en-GB" dirty="0"/>
              <a:t>What aspects of museums might be contentious or controversial?</a:t>
            </a:r>
          </a:p>
        </p:txBody>
      </p:sp>
      <p:pic>
        <p:nvPicPr>
          <p:cNvPr id="4" name="Picture 3">
            <a:extLst>
              <a:ext uri="{FF2B5EF4-FFF2-40B4-BE49-F238E27FC236}">
                <a16:creationId xmlns:a16="http://schemas.microsoft.com/office/drawing/2014/main" id="{95C8B1E5-0510-46AD-BE09-3A71A847E622}"/>
              </a:ext>
            </a:extLst>
          </p:cNvPr>
          <p:cNvPicPr>
            <a:picLocks noChangeAspect="1"/>
          </p:cNvPicPr>
          <p:nvPr/>
        </p:nvPicPr>
        <p:blipFill rotWithShape="1">
          <a:blip r:embed="rId2"/>
          <a:srcRect l="1" t="35025" r="6012" b="35125"/>
          <a:stretch/>
        </p:blipFill>
        <p:spPr>
          <a:xfrm>
            <a:off x="838200" y="365125"/>
            <a:ext cx="8243249" cy="1670908"/>
          </a:xfrm>
          <a:prstGeom prst="rect">
            <a:avLst/>
          </a:prstGeom>
        </p:spPr>
      </p:pic>
      <p:pic>
        <p:nvPicPr>
          <p:cNvPr id="6" name="Picture 5">
            <a:extLst>
              <a:ext uri="{FF2B5EF4-FFF2-40B4-BE49-F238E27FC236}">
                <a16:creationId xmlns:a16="http://schemas.microsoft.com/office/drawing/2014/main" id="{722A8BAF-B23C-4CCF-9146-10E15283EB46}"/>
              </a:ext>
            </a:extLst>
          </p:cNvPr>
          <p:cNvPicPr>
            <a:picLocks noChangeAspect="1"/>
          </p:cNvPicPr>
          <p:nvPr/>
        </p:nvPicPr>
        <p:blipFill rotWithShape="1">
          <a:blip r:embed="rId3"/>
          <a:srcRect l="29359" t="17910" r="31540" b="15423"/>
          <a:stretch/>
        </p:blipFill>
        <p:spPr>
          <a:xfrm>
            <a:off x="7649621" y="2219089"/>
            <a:ext cx="4273404" cy="4351339"/>
          </a:xfrm>
          <a:prstGeom prst="rect">
            <a:avLst/>
          </a:prstGeom>
        </p:spPr>
      </p:pic>
    </p:spTree>
    <p:extLst>
      <p:ext uri="{BB962C8B-B14F-4D97-AF65-F5344CB8AC3E}">
        <p14:creationId xmlns:p14="http://schemas.microsoft.com/office/powerpoint/2010/main" val="3332757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6092870" cy="4351338"/>
          </a:xfrm>
          <a:prstGeom prst="rect">
            <a:avLst/>
          </a:prstGeom>
        </p:spPr>
      </p:pic>
      <p:pic>
        <p:nvPicPr>
          <p:cNvPr id="1026" name="Picture 2" descr="Image result for St Fagans National Museum of History logo">
            <a:extLst>
              <a:ext uri="{FF2B5EF4-FFF2-40B4-BE49-F238E27FC236}">
                <a16:creationId xmlns:a16="http://schemas.microsoft.com/office/drawing/2014/main" id="{757C5C03-23E2-468E-878C-CD6B96DF80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6113" y="2286000"/>
            <a:ext cx="3368675" cy="3368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87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6092870" cy="4351338"/>
          </a:xfrm>
          <a:prstGeom prst="rect">
            <a:avLst/>
          </a:prstGeom>
        </p:spPr>
      </p:pic>
      <p:sp>
        <p:nvSpPr>
          <p:cNvPr id="5" name="Content Placeholder 2">
            <a:extLst>
              <a:ext uri="{FF2B5EF4-FFF2-40B4-BE49-F238E27FC236}">
                <a16:creationId xmlns:a16="http://schemas.microsoft.com/office/drawing/2014/main" id="{4A5E3388-D7F5-4813-A9BC-48932905D24C}"/>
              </a:ext>
            </a:extLst>
          </p:cNvPr>
          <p:cNvSpPr txBox="1">
            <a:spLocks/>
          </p:cNvSpPr>
          <p:nvPr/>
        </p:nvSpPr>
        <p:spPr>
          <a:xfrm>
            <a:off x="7767962" y="1863077"/>
            <a:ext cx="3585838" cy="431388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What role might museums play in forming national identities?</a:t>
            </a:r>
          </a:p>
          <a:p>
            <a:endParaRPr lang="en-GB" dirty="0"/>
          </a:p>
          <a:p>
            <a:r>
              <a:rPr lang="en-GB" dirty="0"/>
              <a:t>Why do you think </a:t>
            </a:r>
            <a:r>
              <a:rPr lang="en-GB" dirty="0" err="1"/>
              <a:t>theSt</a:t>
            </a:r>
            <a:r>
              <a:rPr lang="en-GB" dirty="0"/>
              <a:t> </a:t>
            </a:r>
            <a:r>
              <a:rPr lang="en-GB" dirty="0" err="1"/>
              <a:t>Fagans</a:t>
            </a:r>
            <a:r>
              <a:rPr lang="en-GB" dirty="0"/>
              <a:t> museum was founded?</a:t>
            </a:r>
          </a:p>
          <a:p>
            <a:endParaRPr lang="en-GB" dirty="0"/>
          </a:p>
          <a:p>
            <a:r>
              <a:rPr lang="en-GB" dirty="0"/>
              <a:t>What function does the museum have in Welsh national culture and life?</a:t>
            </a:r>
          </a:p>
          <a:p>
            <a:endParaRPr lang="en-GB" dirty="0"/>
          </a:p>
          <a:p>
            <a:pPr marL="0" indent="0">
              <a:buNone/>
            </a:pPr>
            <a:endParaRPr lang="en-US" dirty="0"/>
          </a:p>
        </p:txBody>
      </p:sp>
    </p:spTree>
    <p:extLst>
      <p:ext uri="{BB962C8B-B14F-4D97-AF65-F5344CB8AC3E}">
        <p14:creationId xmlns:p14="http://schemas.microsoft.com/office/powerpoint/2010/main" val="1000279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pic>
        <p:nvPicPr>
          <p:cNvPr id="8" name="Content Placeholder 7">
            <a:extLst>
              <a:ext uri="{FF2B5EF4-FFF2-40B4-BE49-F238E27FC236}">
                <a16:creationId xmlns:a16="http://schemas.microsoft.com/office/drawing/2014/main" id="{81C3FB8E-85D8-4CA7-8FE6-5E954909690A}"/>
              </a:ext>
            </a:extLst>
          </p:cNvPr>
          <p:cNvPicPr>
            <a:picLocks noGrp="1" noChangeAspect="1"/>
          </p:cNvPicPr>
          <p:nvPr>
            <p:ph idx="1"/>
          </p:nvPr>
        </p:nvPicPr>
        <p:blipFill>
          <a:blip r:embed="rId3"/>
          <a:stretch>
            <a:fillRect/>
          </a:stretch>
        </p:blipFill>
        <p:spPr>
          <a:xfrm>
            <a:off x="947406" y="1863078"/>
            <a:ext cx="6092870" cy="4351338"/>
          </a:xfrm>
          <a:prstGeom prst="rect">
            <a:avLst/>
          </a:prstGeom>
        </p:spPr>
      </p:pic>
      <p:sp>
        <p:nvSpPr>
          <p:cNvPr id="5" name="Content Placeholder 2">
            <a:extLst>
              <a:ext uri="{FF2B5EF4-FFF2-40B4-BE49-F238E27FC236}">
                <a16:creationId xmlns:a16="http://schemas.microsoft.com/office/drawing/2014/main" id="{4A5E3388-D7F5-4813-A9BC-48932905D24C}"/>
              </a:ext>
            </a:extLst>
          </p:cNvPr>
          <p:cNvSpPr txBox="1">
            <a:spLocks/>
          </p:cNvSpPr>
          <p:nvPr/>
        </p:nvSpPr>
        <p:spPr>
          <a:xfrm>
            <a:off x="7767962" y="1863077"/>
            <a:ext cx="3585838" cy="43138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Are you familiar with St </a:t>
            </a:r>
            <a:r>
              <a:rPr lang="en-US" dirty="0" err="1"/>
              <a:t>Fagans</a:t>
            </a:r>
            <a:r>
              <a:rPr lang="en-GB" dirty="0"/>
              <a:t>?</a:t>
            </a:r>
          </a:p>
          <a:p>
            <a:endParaRPr lang="en-GB" dirty="0"/>
          </a:p>
          <a:p>
            <a:r>
              <a:rPr lang="en-GB" dirty="0"/>
              <a:t>Have any of you been to the museum before?</a:t>
            </a:r>
          </a:p>
          <a:p>
            <a:endParaRPr lang="en-GB" dirty="0"/>
          </a:p>
          <a:p>
            <a:r>
              <a:rPr lang="en-GB" dirty="0"/>
              <a:t>If so, what were your impressions?</a:t>
            </a:r>
            <a:endParaRPr lang="en-US" dirty="0"/>
          </a:p>
        </p:txBody>
      </p:sp>
    </p:spTree>
    <p:extLst>
      <p:ext uri="{BB962C8B-B14F-4D97-AF65-F5344CB8AC3E}">
        <p14:creationId xmlns:p14="http://schemas.microsoft.com/office/powerpoint/2010/main" val="3502634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5DFD8-5CA2-43B5-AC58-3EBE97DADA09}"/>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endParaRPr lang="en-GB" dirty="0">
              <a:solidFill>
                <a:srgbClr val="FFFF00"/>
              </a:solidFill>
            </a:endParaRPr>
          </a:p>
        </p:txBody>
      </p:sp>
      <p:sp>
        <p:nvSpPr>
          <p:cNvPr id="3" name="Content Placeholder 2">
            <a:extLst>
              <a:ext uri="{FF2B5EF4-FFF2-40B4-BE49-F238E27FC236}">
                <a16:creationId xmlns:a16="http://schemas.microsoft.com/office/drawing/2014/main" id="{163E6E49-B75E-4857-8BD9-7E65E1C7E36E}"/>
              </a:ext>
            </a:extLst>
          </p:cNvPr>
          <p:cNvSpPr>
            <a:spLocks noGrp="1"/>
          </p:cNvSpPr>
          <p:nvPr>
            <p:ph idx="1"/>
          </p:nvPr>
        </p:nvSpPr>
        <p:spPr>
          <a:xfrm>
            <a:off x="838200" y="1690688"/>
            <a:ext cx="3618390" cy="4486275"/>
          </a:xfrm>
        </p:spPr>
        <p:txBody>
          <a:bodyPr>
            <a:normAutofit fontScale="92500" lnSpcReduction="10000"/>
          </a:bodyPr>
          <a:lstStyle/>
          <a:p>
            <a:r>
              <a:rPr lang="en-US" dirty="0"/>
              <a:t>Village west of Cardiff</a:t>
            </a:r>
          </a:p>
          <a:p>
            <a:r>
              <a:rPr lang="en-US" dirty="0"/>
              <a:t>Named after 2</a:t>
            </a:r>
            <a:r>
              <a:rPr lang="en-US" baseline="30000" dirty="0"/>
              <a:t>nd</a:t>
            </a:r>
            <a:r>
              <a:rPr lang="en-US" dirty="0"/>
              <a:t>-century Welsh saint</a:t>
            </a:r>
          </a:p>
          <a:p>
            <a:r>
              <a:rPr lang="en-US" dirty="0"/>
              <a:t>On grounds of St </a:t>
            </a:r>
            <a:r>
              <a:rPr lang="en-US" dirty="0" err="1"/>
              <a:t>Fagans</a:t>
            </a:r>
            <a:r>
              <a:rPr lang="en-US" dirty="0"/>
              <a:t> Castle (modern buildings constructed 1586 onwards on site of older medieval castle)</a:t>
            </a:r>
          </a:p>
          <a:p>
            <a:r>
              <a:rPr lang="en-US" dirty="0"/>
              <a:t>Land donated to nation by Earl of Plymouth, 1947</a:t>
            </a:r>
            <a:endParaRPr lang="en-GB" dirty="0"/>
          </a:p>
        </p:txBody>
      </p:sp>
      <p:pic>
        <p:nvPicPr>
          <p:cNvPr id="5" name="Picture 4">
            <a:extLst>
              <a:ext uri="{FF2B5EF4-FFF2-40B4-BE49-F238E27FC236}">
                <a16:creationId xmlns:a16="http://schemas.microsoft.com/office/drawing/2014/main" id="{D2375876-8289-419D-B876-54CF05E43EA5}"/>
              </a:ext>
            </a:extLst>
          </p:cNvPr>
          <p:cNvPicPr>
            <a:picLocks noChangeAspect="1"/>
          </p:cNvPicPr>
          <p:nvPr/>
        </p:nvPicPr>
        <p:blipFill rotWithShape="1">
          <a:blip r:embed="rId3"/>
          <a:srcRect l="29844" t="11390" r="4376" b="6806"/>
          <a:stretch/>
        </p:blipFill>
        <p:spPr>
          <a:xfrm>
            <a:off x="4806715" y="2263777"/>
            <a:ext cx="6045672" cy="4229098"/>
          </a:xfrm>
          <a:prstGeom prst="rect">
            <a:avLst/>
          </a:prstGeom>
        </p:spPr>
      </p:pic>
      <p:pic>
        <p:nvPicPr>
          <p:cNvPr id="7" name="Picture 6">
            <a:extLst>
              <a:ext uri="{FF2B5EF4-FFF2-40B4-BE49-F238E27FC236}">
                <a16:creationId xmlns:a16="http://schemas.microsoft.com/office/drawing/2014/main" id="{1CB7FCA3-CE0E-4996-8EA3-F7F47377ED86}"/>
              </a:ext>
            </a:extLst>
          </p:cNvPr>
          <p:cNvPicPr>
            <a:picLocks noChangeAspect="1"/>
          </p:cNvPicPr>
          <p:nvPr/>
        </p:nvPicPr>
        <p:blipFill>
          <a:blip r:embed="rId4"/>
          <a:stretch>
            <a:fillRect/>
          </a:stretch>
        </p:blipFill>
        <p:spPr>
          <a:xfrm>
            <a:off x="7829551" y="86150"/>
            <a:ext cx="4252588" cy="3036348"/>
          </a:xfrm>
          <a:prstGeom prst="rect">
            <a:avLst/>
          </a:prstGeom>
        </p:spPr>
      </p:pic>
    </p:spTree>
    <p:extLst>
      <p:ext uri="{BB962C8B-B14F-4D97-AF65-F5344CB8AC3E}">
        <p14:creationId xmlns:p14="http://schemas.microsoft.com/office/powerpoint/2010/main" val="3007913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8C6A-7459-4978-85A9-51ECDFA88DD8}"/>
              </a:ext>
            </a:extLst>
          </p:cNvPr>
          <p:cNvSpPr>
            <a:spLocks noGrp="1"/>
          </p:cNvSpPr>
          <p:nvPr>
            <p:ph type="title"/>
          </p:nvPr>
        </p:nvSpPr>
        <p:spPr/>
        <p:txBody>
          <a:bodyPr/>
          <a:lstStyle/>
          <a:p>
            <a:r>
              <a:rPr lang="en-GB" dirty="0" err="1">
                <a:solidFill>
                  <a:srgbClr val="FFFF00"/>
                </a:solidFill>
              </a:rPr>
              <a:t>Amgueddfa</a:t>
            </a:r>
            <a:r>
              <a:rPr lang="en-GB" dirty="0">
                <a:solidFill>
                  <a:srgbClr val="FFFF00"/>
                </a:solidFill>
              </a:rPr>
              <a:t> Cymru – National Museum Wales</a:t>
            </a:r>
          </a:p>
        </p:txBody>
      </p:sp>
      <p:sp>
        <p:nvSpPr>
          <p:cNvPr id="3" name="Content Placeholder 2">
            <a:extLst>
              <a:ext uri="{FF2B5EF4-FFF2-40B4-BE49-F238E27FC236}">
                <a16:creationId xmlns:a16="http://schemas.microsoft.com/office/drawing/2014/main" id="{851ED29E-A833-4CE3-A8E5-F9A27684276C}"/>
              </a:ext>
            </a:extLst>
          </p:cNvPr>
          <p:cNvSpPr>
            <a:spLocks noGrp="1"/>
          </p:cNvSpPr>
          <p:nvPr>
            <p:ph idx="1"/>
          </p:nvPr>
        </p:nvSpPr>
        <p:spPr/>
        <p:txBody>
          <a:bodyPr>
            <a:normAutofit lnSpcReduction="10000"/>
          </a:bodyPr>
          <a:lstStyle/>
          <a:p>
            <a:r>
              <a:rPr lang="en-GB" b="1" dirty="0"/>
              <a:t>National Museum Cardiff </a:t>
            </a:r>
            <a:r>
              <a:rPr lang="en-GB" dirty="0"/>
              <a:t>– formerly the National Museum of Wales, est. 1907, opened 1922</a:t>
            </a:r>
          </a:p>
          <a:p>
            <a:r>
              <a:rPr lang="en-GB" b="1" dirty="0"/>
              <a:t>St </a:t>
            </a:r>
            <a:r>
              <a:rPr lang="en-GB" b="1" dirty="0" err="1"/>
              <a:t>Fagans</a:t>
            </a:r>
            <a:r>
              <a:rPr lang="en-GB" b="1" dirty="0"/>
              <a:t> National Museum of History</a:t>
            </a:r>
            <a:r>
              <a:rPr lang="en-GB" dirty="0"/>
              <a:t>, Cardiff, est. 1946, opened 1948</a:t>
            </a:r>
          </a:p>
          <a:p>
            <a:r>
              <a:rPr lang="en-GB" b="1" dirty="0"/>
              <a:t>Big Pit National Coal Museum</a:t>
            </a:r>
            <a:r>
              <a:rPr lang="en-GB" dirty="0"/>
              <a:t>, Blaenavon, opened 1983</a:t>
            </a:r>
          </a:p>
          <a:p>
            <a:r>
              <a:rPr lang="en-GB" b="1" dirty="0"/>
              <a:t>National Wool Museum</a:t>
            </a:r>
            <a:r>
              <a:rPr lang="en-GB" dirty="0"/>
              <a:t>, Dre-</a:t>
            </a:r>
            <a:r>
              <a:rPr lang="en-GB" dirty="0" err="1"/>
              <a:t>fach</a:t>
            </a:r>
            <a:r>
              <a:rPr lang="en-GB" dirty="0"/>
              <a:t> </a:t>
            </a:r>
            <a:r>
              <a:rPr lang="en-GB" dirty="0" err="1"/>
              <a:t>Felindre</a:t>
            </a:r>
            <a:r>
              <a:rPr lang="en-GB" dirty="0"/>
              <a:t> near Llandysul, est. 1976</a:t>
            </a:r>
          </a:p>
          <a:p>
            <a:r>
              <a:rPr lang="en-GB" b="1" dirty="0"/>
              <a:t>National Slate Museum</a:t>
            </a:r>
            <a:r>
              <a:rPr lang="en-GB" dirty="0"/>
              <a:t>, Llanberis, est. 1972</a:t>
            </a:r>
          </a:p>
          <a:p>
            <a:r>
              <a:rPr lang="en-GB" b="1" dirty="0"/>
              <a:t>National Roman Legion Museum</a:t>
            </a:r>
            <a:r>
              <a:rPr lang="en-GB" dirty="0"/>
              <a:t>, Caerleon, first museum opened 1850</a:t>
            </a:r>
          </a:p>
          <a:p>
            <a:r>
              <a:rPr lang="en-GB" b="1" dirty="0"/>
              <a:t>National Waterfront Museum</a:t>
            </a:r>
            <a:r>
              <a:rPr lang="en-GB" dirty="0"/>
              <a:t>, Swansea, opened 2005</a:t>
            </a:r>
          </a:p>
        </p:txBody>
      </p:sp>
    </p:spTree>
    <p:extLst>
      <p:ext uri="{BB962C8B-B14F-4D97-AF65-F5344CB8AC3E}">
        <p14:creationId xmlns:p14="http://schemas.microsoft.com/office/powerpoint/2010/main" val="1643836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C9FE-7CE2-4721-98E9-0E113B23E3D5}"/>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8B250D9D-5943-43B4-B091-79DCAD09D92A}"/>
              </a:ext>
            </a:extLst>
          </p:cNvPr>
          <p:cNvPicPr>
            <a:picLocks noChangeAspect="1"/>
          </p:cNvPicPr>
          <p:nvPr/>
        </p:nvPicPr>
        <p:blipFill>
          <a:blip r:embed="rId3"/>
          <a:stretch>
            <a:fillRect/>
          </a:stretch>
        </p:blipFill>
        <p:spPr>
          <a:xfrm>
            <a:off x="776287" y="762000"/>
            <a:ext cx="10639425" cy="5334000"/>
          </a:xfrm>
          <a:prstGeom prst="rect">
            <a:avLst/>
          </a:prstGeom>
        </p:spPr>
      </p:pic>
      <p:sp>
        <p:nvSpPr>
          <p:cNvPr id="9" name="Content Placeholder 8">
            <a:extLst>
              <a:ext uri="{FF2B5EF4-FFF2-40B4-BE49-F238E27FC236}">
                <a16:creationId xmlns:a16="http://schemas.microsoft.com/office/drawing/2014/main" id="{004EBA1E-B552-4FB3-84B3-7DF312CB6BF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272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BF124-F872-4FF2-9C72-BBE0398459BE}"/>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National Museum of History</a:t>
            </a:r>
            <a:br>
              <a:rPr lang="en-US" dirty="0">
                <a:solidFill>
                  <a:srgbClr val="FFFF00"/>
                </a:solidFill>
              </a:rPr>
            </a:br>
            <a:r>
              <a:rPr lang="en-US" dirty="0" err="1">
                <a:solidFill>
                  <a:srgbClr val="FFFF00"/>
                </a:solidFill>
              </a:rPr>
              <a:t>Sain</a:t>
            </a:r>
            <a:r>
              <a:rPr lang="en-US" dirty="0">
                <a:solidFill>
                  <a:srgbClr val="FFFF00"/>
                </a:solidFill>
              </a:rPr>
              <a:t> </a:t>
            </a:r>
            <a:r>
              <a:rPr lang="en-US" dirty="0" err="1">
                <a:solidFill>
                  <a:srgbClr val="FFFF00"/>
                </a:solidFill>
              </a:rPr>
              <a:t>Ffagan</a:t>
            </a:r>
            <a:r>
              <a:rPr lang="en-US" dirty="0">
                <a:solidFill>
                  <a:srgbClr val="FFFF00"/>
                </a:solidFill>
              </a:rPr>
              <a:t> </a:t>
            </a:r>
            <a:r>
              <a:rPr lang="en-US" dirty="0" err="1">
                <a:solidFill>
                  <a:srgbClr val="FFFF00"/>
                </a:solidFill>
              </a:rPr>
              <a:t>Amgueddfa</a:t>
            </a:r>
            <a:r>
              <a:rPr lang="en-US" dirty="0">
                <a:solidFill>
                  <a:srgbClr val="FFFF00"/>
                </a:solidFill>
              </a:rPr>
              <a:t> </a:t>
            </a:r>
            <a:r>
              <a:rPr lang="en-US" dirty="0" err="1">
                <a:solidFill>
                  <a:srgbClr val="FFFF00"/>
                </a:solidFill>
              </a:rPr>
              <a:t>Werin</a:t>
            </a:r>
            <a:r>
              <a:rPr lang="en-US" dirty="0">
                <a:solidFill>
                  <a:srgbClr val="FFFF00"/>
                </a:solidFill>
              </a:rPr>
              <a:t> Cymru</a:t>
            </a:r>
            <a:endParaRPr lang="en-GB" dirty="0">
              <a:solidFill>
                <a:srgbClr val="FFFF00"/>
              </a:solidFill>
            </a:endParaRPr>
          </a:p>
        </p:txBody>
      </p:sp>
      <p:sp>
        <p:nvSpPr>
          <p:cNvPr id="3" name="Content Placeholder 2">
            <a:extLst>
              <a:ext uri="{FF2B5EF4-FFF2-40B4-BE49-F238E27FC236}">
                <a16:creationId xmlns:a16="http://schemas.microsoft.com/office/drawing/2014/main" id="{6C76D261-544A-47AC-826B-35E03D93E97E}"/>
              </a:ext>
            </a:extLst>
          </p:cNvPr>
          <p:cNvSpPr>
            <a:spLocks noGrp="1"/>
          </p:cNvSpPr>
          <p:nvPr>
            <p:ph idx="1"/>
          </p:nvPr>
        </p:nvSpPr>
        <p:spPr>
          <a:xfrm>
            <a:off x="838200" y="1931200"/>
            <a:ext cx="3629628" cy="4351338"/>
          </a:xfrm>
        </p:spPr>
        <p:txBody>
          <a:bodyPr/>
          <a:lstStyle/>
          <a:p>
            <a:r>
              <a:rPr lang="en-US" dirty="0"/>
              <a:t>English name previously known as Welsh Folk Museum and Museum of Welsh Life</a:t>
            </a:r>
          </a:p>
          <a:p>
            <a:endParaRPr lang="en-US" dirty="0"/>
          </a:p>
          <a:p>
            <a:r>
              <a:rPr lang="en-US" i="1" dirty="0" err="1"/>
              <a:t>Werin</a:t>
            </a:r>
            <a:r>
              <a:rPr lang="en-US" i="1" dirty="0"/>
              <a:t> = ‘</a:t>
            </a:r>
            <a:r>
              <a:rPr lang="en-US" dirty="0"/>
              <a:t>people’ or ‘folk’</a:t>
            </a:r>
            <a:endParaRPr lang="en-GB" i="1" dirty="0"/>
          </a:p>
        </p:txBody>
      </p:sp>
      <p:pic>
        <p:nvPicPr>
          <p:cNvPr id="1026" name="Picture 2" descr="Image result for St Fagans National Museum of History logo">
            <a:extLst>
              <a:ext uri="{FF2B5EF4-FFF2-40B4-BE49-F238E27FC236}">
                <a16:creationId xmlns:a16="http://schemas.microsoft.com/office/drawing/2014/main" id="{757C5C03-23E2-468E-878C-CD6B96DF80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0159" y="1931200"/>
            <a:ext cx="4029029" cy="402902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D6332C0-2B9C-4B84-91F7-85BEDDE4399D}"/>
              </a:ext>
            </a:extLst>
          </p:cNvPr>
          <p:cNvPicPr>
            <a:picLocks noChangeAspect="1"/>
          </p:cNvPicPr>
          <p:nvPr/>
        </p:nvPicPr>
        <p:blipFill>
          <a:blip r:embed="rId4"/>
          <a:stretch>
            <a:fillRect/>
          </a:stretch>
        </p:blipFill>
        <p:spPr>
          <a:xfrm>
            <a:off x="4752855" y="1931200"/>
            <a:ext cx="2822277" cy="4245763"/>
          </a:xfrm>
          <a:prstGeom prst="rect">
            <a:avLst/>
          </a:prstGeom>
        </p:spPr>
      </p:pic>
    </p:spTree>
    <p:extLst>
      <p:ext uri="{BB962C8B-B14F-4D97-AF65-F5344CB8AC3E}">
        <p14:creationId xmlns:p14="http://schemas.microsoft.com/office/powerpoint/2010/main" val="486559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C6D76-8762-4A46-A186-E612FE55C2AE}"/>
              </a:ext>
            </a:extLst>
          </p:cNvPr>
          <p:cNvSpPr>
            <a:spLocks noGrp="1"/>
          </p:cNvSpPr>
          <p:nvPr>
            <p:ph type="title"/>
          </p:nvPr>
        </p:nvSpPr>
        <p:spPr/>
        <p:txBody>
          <a:bodyPr/>
          <a:lstStyle/>
          <a:p>
            <a:r>
              <a:rPr lang="en-US" dirty="0">
                <a:solidFill>
                  <a:srgbClr val="FFFF00"/>
                </a:solidFill>
              </a:rPr>
              <a:t>National Folk Exhibits before St </a:t>
            </a:r>
            <a:r>
              <a:rPr lang="en-US" dirty="0" err="1">
                <a:solidFill>
                  <a:srgbClr val="FFFF00"/>
                </a:solidFill>
              </a:rPr>
              <a:t>Fagans</a:t>
            </a:r>
            <a:endParaRPr lang="en-GB" dirty="0">
              <a:solidFill>
                <a:srgbClr val="FFFF00"/>
              </a:solidFill>
            </a:endParaRPr>
          </a:p>
        </p:txBody>
      </p:sp>
      <p:sp>
        <p:nvSpPr>
          <p:cNvPr id="3" name="Content Placeholder 2">
            <a:extLst>
              <a:ext uri="{FF2B5EF4-FFF2-40B4-BE49-F238E27FC236}">
                <a16:creationId xmlns:a16="http://schemas.microsoft.com/office/drawing/2014/main" id="{153470BC-C4C6-4A49-B088-A010DD4BB8DB}"/>
              </a:ext>
            </a:extLst>
          </p:cNvPr>
          <p:cNvSpPr>
            <a:spLocks noGrp="1"/>
          </p:cNvSpPr>
          <p:nvPr>
            <p:ph idx="1"/>
          </p:nvPr>
        </p:nvSpPr>
        <p:spPr>
          <a:xfrm>
            <a:off x="838200" y="1868488"/>
            <a:ext cx="6715125" cy="4351338"/>
          </a:xfrm>
        </p:spPr>
        <p:txBody>
          <a:bodyPr/>
          <a:lstStyle/>
          <a:p>
            <a:r>
              <a:rPr lang="en-US" dirty="0"/>
              <a:t>Welsh folk collections exhibited 1913</a:t>
            </a:r>
          </a:p>
          <a:p>
            <a:r>
              <a:rPr lang="en-US" dirty="0"/>
              <a:t>Welsh ‘bygones’ gallery opened 1926</a:t>
            </a:r>
          </a:p>
          <a:p>
            <a:r>
              <a:rPr lang="en-US" dirty="0"/>
              <a:t>Department of Folk Culture and Industries created 1936</a:t>
            </a:r>
            <a:endParaRPr lang="en-GB" dirty="0"/>
          </a:p>
        </p:txBody>
      </p:sp>
      <p:pic>
        <p:nvPicPr>
          <p:cNvPr id="5" name="Picture 4">
            <a:extLst>
              <a:ext uri="{FF2B5EF4-FFF2-40B4-BE49-F238E27FC236}">
                <a16:creationId xmlns:a16="http://schemas.microsoft.com/office/drawing/2014/main" id="{E52C42B4-A610-4C04-B9E5-6AA479BABCE7}"/>
              </a:ext>
            </a:extLst>
          </p:cNvPr>
          <p:cNvPicPr>
            <a:picLocks noChangeAspect="1"/>
          </p:cNvPicPr>
          <p:nvPr/>
        </p:nvPicPr>
        <p:blipFill>
          <a:blip r:embed="rId3"/>
          <a:stretch>
            <a:fillRect/>
          </a:stretch>
        </p:blipFill>
        <p:spPr>
          <a:xfrm>
            <a:off x="5686034" y="3802063"/>
            <a:ext cx="1529250" cy="2595563"/>
          </a:xfrm>
          <a:prstGeom prst="rect">
            <a:avLst/>
          </a:prstGeom>
        </p:spPr>
      </p:pic>
      <p:pic>
        <p:nvPicPr>
          <p:cNvPr id="7" name="Picture 6">
            <a:extLst>
              <a:ext uri="{FF2B5EF4-FFF2-40B4-BE49-F238E27FC236}">
                <a16:creationId xmlns:a16="http://schemas.microsoft.com/office/drawing/2014/main" id="{4790286E-7240-42D4-A75C-7FB4DB2EDD6D}"/>
              </a:ext>
            </a:extLst>
          </p:cNvPr>
          <p:cNvPicPr>
            <a:picLocks noChangeAspect="1"/>
          </p:cNvPicPr>
          <p:nvPr/>
        </p:nvPicPr>
        <p:blipFill>
          <a:blip r:embed="rId4"/>
          <a:stretch>
            <a:fillRect/>
          </a:stretch>
        </p:blipFill>
        <p:spPr>
          <a:xfrm>
            <a:off x="8406492" y="1646239"/>
            <a:ext cx="3785507" cy="3312319"/>
          </a:xfrm>
          <a:prstGeom prst="rect">
            <a:avLst/>
          </a:prstGeom>
        </p:spPr>
      </p:pic>
      <p:sp>
        <p:nvSpPr>
          <p:cNvPr id="9" name="TextBox 8">
            <a:extLst>
              <a:ext uri="{FF2B5EF4-FFF2-40B4-BE49-F238E27FC236}">
                <a16:creationId xmlns:a16="http://schemas.microsoft.com/office/drawing/2014/main" id="{5CB797B1-564C-4659-AB52-722F17457961}"/>
              </a:ext>
            </a:extLst>
          </p:cNvPr>
          <p:cNvSpPr txBox="1"/>
          <p:nvPr/>
        </p:nvSpPr>
        <p:spPr>
          <a:xfrm>
            <a:off x="8478176" y="5099844"/>
            <a:ext cx="2086252" cy="1200329"/>
          </a:xfrm>
          <a:prstGeom prst="rect">
            <a:avLst/>
          </a:prstGeom>
          <a:noFill/>
        </p:spPr>
        <p:txBody>
          <a:bodyPr wrap="square">
            <a:spAutoFit/>
          </a:bodyPr>
          <a:lstStyle/>
          <a:p>
            <a:r>
              <a:rPr lang="en-GB" dirty="0"/>
              <a:t>Welsh farmhouse kitchen in bygones gallery, National Museum</a:t>
            </a:r>
          </a:p>
        </p:txBody>
      </p:sp>
    </p:spTree>
    <p:extLst>
      <p:ext uri="{BB962C8B-B14F-4D97-AF65-F5344CB8AC3E}">
        <p14:creationId xmlns:p14="http://schemas.microsoft.com/office/powerpoint/2010/main" val="4171602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619E-23F4-4BD5-B773-A26A0DBD54C7}"/>
              </a:ext>
            </a:extLst>
          </p:cNvPr>
          <p:cNvSpPr>
            <a:spLocks noGrp="1"/>
          </p:cNvSpPr>
          <p:nvPr>
            <p:ph type="title"/>
          </p:nvPr>
        </p:nvSpPr>
        <p:spPr/>
        <p:txBody>
          <a:bodyPr/>
          <a:lstStyle/>
          <a:p>
            <a:pPr algn="ctr"/>
            <a:r>
              <a:rPr lang="en-US" dirty="0">
                <a:solidFill>
                  <a:srgbClr val="FFFF00"/>
                </a:solidFill>
              </a:rPr>
              <a:t>Visitor Experience at St </a:t>
            </a:r>
            <a:r>
              <a:rPr lang="en-US" dirty="0" err="1">
                <a:solidFill>
                  <a:srgbClr val="FFFF00"/>
                </a:solidFill>
              </a:rPr>
              <a:t>Fagans</a:t>
            </a:r>
            <a:endParaRPr lang="en-GB" dirty="0">
              <a:solidFill>
                <a:srgbClr val="FFFF00"/>
              </a:solidFill>
            </a:endParaRPr>
          </a:p>
        </p:txBody>
      </p:sp>
      <p:sp>
        <p:nvSpPr>
          <p:cNvPr id="3" name="Content Placeholder 2">
            <a:extLst>
              <a:ext uri="{FF2B5EF4-FFF2-40B4-BE49-F238E27FC236}">
                <a16:creationId xmlns:a16="http://schemas.microsoft.com/office/drawing/2014/main" id="{9ECA729F-A4D4-414C-8892-2CCA8F82C93C}"/>
              </a:ext>
            </a:extLst>
          </p:cNvPr>
          <p:cNvSpPr>
            <a:spLocks noGrp="1"/>
          </p:cNvSpPr>
          <p:nvPr>
            <p:ph idx="1"/>
          </p:nvPr>
        </p:nvSpPr>
        <p:spPr/>
        <p:txBody>
          <a:bodyPr>
            <a:normAutofit lnSpcReduction="10000"/>
          </a:bodyPr>
          <a:lstStyle/>
          <a:p>
            <a:r>
              <a:rPr lang="en-US" dirty="0"/>
              <a:t>What are some the activities that visitors can undertake at St </a:t>
            </a:r>
            <a:r>
              <a:rPr lang="en-US" dirty="0" err="1"/>
              <a:t>Fagans</a:t>
            </a:r>
            <a:r>
              <a:rPr lang="en-US" dirty="0"/>
              <a:t>, and significance might be attached to them?</a:t>
            </a:r>
          </a:p>
          <a:p>
            <a:endParaRPr lang="en-US" dirty="0"/>
          </a:p>
          <a:p>
            <a:r>
              <a:rPr lang="en-US" dirty="0"/>
              <a:t>How might the museum be expressive and constitutive of Welsh national identities? And how might this relate to individuals’ </a:t>
            </a:r>
            <a:r>
              <a:rPr lang="en-US" i="1" dirty="0"/>
              <a:t>personal </a:t>
            </a:r>
            <a:r>
              <a:rPr lang="en-US" dirty="0"/>
              <a:t>identities?</a:t>
            </a:r>
          </a:p>
          <a:p>
            <a:pPr marL="0" indent="0">
              <a:buNone/>
            </a:pPr>
            <a:endParaRPr lang="en-GB" dirty="0"/>
          </a:p>
          <a:p>
            <a:pPr marL="0" indent="0" algn="r">
              <a:buNone/>
            </a:pPr>
            <a:r>
              <a:rPr lang="en-GB" dirty="0"/>
              <a:t>See: </a:t>
            </a:r>
            <a:r>
              <a:rPr lang="en-US" b="0" i="0" dirty="0" err="1">
                <a:effectLst/>
              </a:rPr>
              <a:t>Catrin</a:t>
            </a:r>
            <a:r>
              <a:rPr lang="en-US" b="0" i="0" dirty="0">
                <a:effectLst/>
              </a:rPr>
              <a:t> Greaves, 'Visitor Experiences at St </a:t>
            </a:r>
            <a:r>
              <a:rPr lang="en-US" b="0" i="0" dirty="0" err="1">
                <a:effectLst/>
              </a:rPr>
              <a:t>Fagans</a:t>
            </a:r>
            <a:r>
              <a:rPr lang="en-US" b="0" i="0" dirty="0">
                <a:effectLst/>
              </a:rPr>
              <a:t> National History Museum, and their Role in the Politics of Welsh Identities,' </a:t>
            </a:r>
            <a:r>
              <a:rPr lang="en-US" b="0" i="1" dirty="0">
                <a:effectLst/>
              </a:rPr>
              <a:t>Irish Journal of Anthropology</a:t>
            </a:r>
            <a:r>
              <a:rPr lang="en-US" b="0" i="0" dirty="0">
                <a:effectLst/>
              </a:rPr>
              <a:t>, 16:2 (2013): 31—35.</a:t>
            </a:r>
          </a:p>
          <a:p>
            <a:pPr marL="0" indent="0">
              <a:buNone/>
            </a:pPr>
            <a:endParaRPr lang="en-GB" dirty="0"/>
          </a:p>
        </p:txBody>
      </p:sp>
    </p:spTree>
    <p:extLst>
      <p:ext uri="{BB962C8B-B14F-4D97-AF65-F5344CB8AC3E}">
        <p14:creationId xmlns:p14="http://schemas.microsoft.com/office/powerpoint/2010/main" val="3140474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a:xfrm>
            <a:off x="838200" y="365125"/>
            <a:ext cx="9729486" cy="1325563"/>
          </a:xfrm>
        </p:spPr>
        <p:txBody>
          <a:bodyPr/>
          <a:lstStyle/>
          <a:p>
            <a:r>
              <a:rPr lang="en-US" dirty="0">
                <a:solidFill>
                  <a:srgbClr val="FFFF00"/>
                </a:solidFill>
              </a:rPr>
              <a:t>Visitor Experience at St </a:t>
            </a:r>
            <a:r>
              <a:rPr lang="en-US" dirty="0" err="1">
                <a:solidFill>
                  <a:srgbClr val="FFFF00"/>
                </a:solidFill>
              </a:rPr>
              <a:t>Fagans</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838200" y="1825625"/>
            <a:ext cx="6071886" cy="4351338"/>
          </a:xfrm>
        </p:spPr>
        <p:txBody>
          <a:bodyPr>
            <a:normAutofit/>
          </a:bodyPr>
          <a:lstStyle/>
          <a:p>
            <a:pPr marL="0" indent="0" algn="just">
              <a:buNone/>
            </a:pPr>
            <a:r>
              <a:rPr lang="en-US" sz="3200" dirty="0"/>
              <a:t> …  visitors were attracted to the rural as </a:t>
            </a:r>
            <a:r>
              <a:rPr lang="en-US" sz="3200" dirty="0">
                <a:solidFill>
                  <a:srgbClr val="FFFF00"/>
                </a:solidFill>
              </a:rPr>
              <a:t>an antidote to busy, modern living</a:t>
            </a:r>
            <a:r>
              <a:rPr lang="en-US" sz="3200" dirty="0"/>
              <a:t>, and enjoyed the variety of housing at the museum, which they felt had been ‘</a:t>
            </a:r>
            <a:r>
              <a:rPr lang="en-US" sz="3200" dirty="0" err="1"/>
              <a:t>customised</a:t>
            </a:r>
            <a:r>
              <a:rPr lang="en-US" sz="3200" dirty="0"/>
              <a:t>’ as if still occupied …</a:t>
            </a:r>
          </a:p>
          <a:p>
            <a:pPr marL="0" indent="0" algn="r">
              <a:buNone/>
            </a:pPr>
            <a:r>
              <a:rPr lang="en-US" b="0" i="0" dirty="0">
                <a:effectLst/>
              </a:rPr>
              <a:t>- </a:t>
            </a:r>
            <a:r>
              <a:rPr lang="en-US" sz="1800" b="0" i="0" dirty="0">
                <a:effectLst/>
              </a:rPr>
              <a:t>Greaves, 'Visitor Experiences at St </a:t>
            </a:r>
            <a:r>
              <a:rPr lang="en-US" sz="1800" b="0" i="0" dirty="0" err="1">
                <a:effectLst/>
              </a:rPr>
              <a:t>Fagans</a:t>
            </a:r>
            <a:r>
              <a:rPr lang="en-US" sz="1800" b="0" i="0" dirty="0">
                <a:effectLst/>
              </a:rPr>
              <a:t>,’ pp. 31-32</a:t>
            </a:r>
          </a:p>
          <a:p>
            <a:pPr marL="0" indent="0">
              <a:buNone/>
            </a:pPr>
            <a:endParaRPr lang="en-US" sz="1800" b="0" i="0" dirty="0">
              <a:effectLst/>
            </a:endParaRPr>
          </a:p>
          <a:p>
            <a:pPr marL="0" indent="0">
              <a:buNone/>
            </a:pPr>
            <a:endParaRPr lang="en-US" sz="1800" dirty="0"/>
          </a:p>
          <a:p>
            <a:pPr marL="0" indent="0">
              <a:buNone/>
            </a:pPr>
            <a:endParaRPr lang="en-US" dirty="0"/>
          </a:p>
        </p:txBody>
      </p:sp>
      <p:pic>
        <p:nvPicPr>
          <p:cNvPr id="5" name="Picture 4">
            <a:extLst>
              <a:ext uri="{FF2B5EF4-FFF2-40B4-BE49-F238E27FC236}">
                <a16:creationId xmlns:a16="http://schemas.microsoft.com/office/drawing/2014/main" id="{3EDCFD53-F260-4C24-986E-C3D96F1665F1}"/>
              </a:ext>
            </a:extLst>
          </p:cNvPr>
          <p:cNvPicPr>
            <a:picLocks noChangeAspect="1"/>
          </p:cNvPicPr>
          <p:nvPr/>
        </p:nvPicPr>
        <p:blipFill>
          <a:blip r:embed="rId3"/>
          <a:stretch>
            <a:fillRect/>
          </a:stretch>
        </p:blipFill>
        <p:spPr>
          <a:xfrm>
            <a:off x="7620000" y="2247900"/>
            <a:ext cx="4572000" cy="4610100"/>
          </a:xfrm>
          <a:prstGeom prst="rect">
            <a:avLst/>
          </a:prstGeom>
        </p:spPr>
      </p:pic>
      <p:pic>
        <p:nvPicPr>
          <p:cNvPr id="7" name="Picture 6">
            <a:extLst>
              <a:ext uri="{FF2B5EF4-FFF2-40B4-BE49-F238E27FC236}">
                <a16:creationId xmlns:a16="http://schemas.microsoft.com/office/drawing/2014/main" id="{46257B39-CF52-48C6-8A20-8E6EA63D813B}"/>
              </a:ext>
            </a:extLst>
          </p:cNvPr>
          <p:cNvPicPr>
            <a:picLocks noChangeAspect="1"/>
          </p:cNvPicPr>
          <p:nvPr/>
        </p:nvPicPr>
        <p:blipFill>
          <a:blip r:embed="rId4"/>
          <a:stretch>
            <a:fillRect/>
          </a:stretch>
        </p:blipFill>
        <p:spPr>
          <a:xfrm>
            <a:off x="8461254" y="0"/>
            <a:ext cx="3730746" cy="2485610"/>
          </a:xfrm>
          <a:prstGeom prst="rect">
            <a:avLst/>
          </a:prstGeom>
        </p:spPr>
      </p:pic>
    </p:spTree>
    <p:extLst>
      <p:ext uri="{BB962C8B-B14F-4D97-AF65-F5344CB8AC3E}">
        <p14:creationId xmlns:p14="http://schemas.microsoft.com/office/powerpoint/2010/main" val="412737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p:txBody>
          <a:bodyPr/>
          <a:lstStyle/>
          <a:p>
            <a:r>
              <a:rPr lang="en-US" dirty="0">
                <a:solidFill>
                  <a:srgbClr val="FFFF00"/>
                </a:solidFill>
              </a:rPr>
              <a:t>St </a:t>
            </a:r>
            <a:r>
              <a:rPr lang="en-US" dirty="0" err="1">
                <a:solidFill>
                  <a:srgbClr val="FFFF00"/>
                </a:solidFill>
              </a:rPr>
              <a:t>Fagans</a:t>
            </a:r>
            <a:r>
              <a:rPr lang="en-US" dirty="0">
                <a:solidFill>
                  <a:srgbClr val="FFFF00"/>
                </a:solidFill>
              </a:rPr>
              <a:t> &amp; Welsh Identity</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838200" y="1825625"/>
            <a:ext cx="6257081" cy="4351338"/>
          </a:xfrm>
        </p:spPr>
        <p:txBody>
          <a:bodyPr>
            <a:normAutofit/>
          </a:bodyPr>
          <a:lstStyle/>
          <a:p>
            <a:pPr marL="0" indent="0">
              <a:buNone/>
            </a:pPr>
            <a:r>
              <a:rPr lang="en-US" dirty="0"/>
              <a:t>An additional example in which identity is grounded in place is through the notion of identity based on descent. This is based on the </a:t>
            </a:r>
            <a:r>
              <a:rPr lang="en-US" dirty="0">
                <a:solidFill>
                  <a:srgbClr val="FFFF00"/>
                </a:solidFill>
              </a:rPr>
              <a:t>myth of genealogical descent that the Welsh people are descendants of the Celts</a:t>
            </a:r>
            <a:r>
              <a:rPr lang="en-US" dirty="0"/>
              <a:t>. St </a:t>
            </a:r>
            <a:r>
              <a:rPr lang="en-US" dirty="0" err="1"/>
              <a:t>Fagans</a:t>
            </a:r>
            <a:r>
              <a:rPr lang="en-US" dirty="0"/>
              <a:t> features a Celtic Village where people can engage with crafts using traditional ‘Celtic’ methods</a:t>
            </a:r>
          </a:p>
          <a:p>
            <a:pPr marL="0" indent="0" algn="r">
              <a:buNone/>
            </a:pPr>
            <a:r>
              <a:rPr lang="en-US" b="0" i="0" dirty="0">
                <a:effectLst/>
              </a:rPr>
              <a:t>- </a:t>
            </a:r>
            <a:r>
              <a:rPr lang="en-US" sz="2000" b="0" i="0" dirty="0">
                <a:effectLst/>
              </a:rPr>
              <a:t>Greaves, 'Visitor Experiences at St </a:t>
            </a:r>
            <a:r>
              <a:rPr lang="en-US" sz="2000" b="0" i="0" dirty="0" err="1">
                <a:effectLst/>
              </a:rPr>
              <a:t>Fagans</a:t>
            </a:r>
            <a:r>
              <a:rPr lang="en-US" sz="2000" b="0" i="0" dirty="0">
                <a:effectLst/>
              </a:rPr>
              <a:t>,’ pp. 31-32</a:t>
            </a:r>
          </a:p>
          <a:p>
            <a:pPr marL="0" indent="0">
              <a:buNone/>
            </a:pPr>
            <a:endParaRPr lang="en-US" sz="2000" b="0" i="0" dirty="0">
              <a:effectLst/>
            </a:endParaRPr>
          </a:p>
          <a:p>
            <a:pPr marL="0" indent="0">
              <a:buNone/>
            </a:pPr>
            <a:endParaRPr lang="en-US" sz="2000" dirty="0"/>
          </a:p>
          <a:p>
            <a:pPr marL="0" indent="0">
              <a:buNone/>
            </a:pPr>
            <a:endParaRPr lang="en-US" dirty="0"/>
          </a:p>
        </p:txBody>
      </p:sp>
      <p:pic>
        <p:nvPicPr>
          <p:cNvPr id="5" name="Picture 4">
            <a:extLst>
              <a:ext uri="{FF2B5EF4-FFF2-40B4-BE49-F238E27FC236}">
                <a16:creationId xmlns:a16="http://schemas.microsoft.com/office/drawing/2014/main" id="{A6DD6090-3CF1-4B22-9A3D-6453FA0064D3}"/>
              </a:ext>
            </a:extLst>
          </p:cNvPr>
          <p:cNvPicPr>
            <a:picLocks noChangeAspect="1"/>
          </p:cNvPicPr>
          <p:nvPr/>
        </p:nvPicPr>
        <p:blipFill>
          <a:blip r:embed="rId3"/>
          <a:stretch>
            <a:fillRect/>
          </a:stretch>
        </p:blipFill>
        <p:spPr>
          <a:xfrm>
            <a:off x="8658225" y="3674937"/>
            <a:ext cx="3533775" cy="2400300"/>
          </a:xfrm>
          <a:prstGeom prst="rect">
            <a:avLst/>
          </a:prstGeom>
        </p:spPr>
      </p:pic>
      <p:pic>
        <p:nvPicPr>
          <p:cNvPr id="7" name="Picture 6">
            <a:extLst>
              <a:ext uri="{FF2B5EF4-FFF2-40B4-BE49-F238E27FC236}">
                <a16:creationId xmlns:a16="http://schemas.microsoft.com/office/drawing/2014/main" id="{9C0D7544-E55F-49C5-9F18-608B911596B9}"/>
              </a:ext>
            </a:extLst>
          </p:cNvPr>
          <p:cNvPicPr>
            <a:picLocks noChangeAspect="1"/>
          </p:cNvPicPr>
          <p:nvPr/>
        </p:nvPicPr>
        <p:blipFill>
          <a:blip r:embed="rId4"/>
          <a:stretch>
            <a:fillRect/>
          </a:stretch>
        </p:blipFill>
        <p:spPr>
          <a:xfrm>
            <a:off x="7531769" y="78038"/>
            <a:ext cx="4660231" cy="3495173"/>
          </a:xfrm>
          <a:prstGeom prst="rect">
            <a:avLst/>
          </a:prstGeom>
        </p:spPr>
      </p:pic>
    </p:spTree>
    <p:extLst>
      <p:ext uri="{BB962C8B-B14F-4D97-AF65-F5344CB8AC3E}">
        <p14:creationId xmlns:p14="http://schemas.microsoft.com/office/powerpoint/2010/main" val="1592483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a:xfrm>
            <a:off x="4815067" y="1"/>
            <a:ext cx="7187879" cy="1690688"/>
          </a:xfrm>
        </p:spPr>
        <p:txBody>
          <a:bodyPr/>
          <a:lstStyle/>
          <a:p>
            <a:pPr algn="ctr"/>
            <a:r>
              <a:rPr lang="en-US" dirty="0">
                <a:solidFill>
                  <a:srgbClr val="FFFF00"/>
                </a:solidFill>
              </a:rPr>
              <a:t>Visitor Experience at St </a:t>
            </a:r>
            <a:r>
              <a:rPr lang="en-US" dirty="0" err="1">
                <a:solidFill>
                  <a:srgbClr val="FFFF00"/>
                </a:solidFill>
              </a:rPr>
              <a:t>Fagans</a:t>
            </a:r>
            <a:r>
              <a:rPr lang="en-US" dirty="0">
                <a:solidFill>
                  <a:srgbClr val="FFFF00"/>
                </a:solidFill>
              </a:rPr>
              <a:t>:</a:t>
            </a:r>
            <a:br>
              <a:rPr lang="en-US" dirty="0">
                <a:solidFill>
                  <a:srgbClr val="FFFF00"/>
                </a:solidFill>
              </a:rPr>
            </a:br>
            <a:r>
              <a:rPr lang="en-US" dirty="0">
                <a:solidFill>
                  <a:srgbClr val="FFFF00"/>
                </a:solidFill>
              </a:rPr>
              <a:t>Intergenerational Memories </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4815066" y="1825625"/>
            <a:ext cx="7187879" cy="4351338"/>
          </a:xfrm>
        </p:spPr>
        <p:txBody>
          <a:bodyPr>
            <a:normAutofit lnSpcReduction="10000"/>
          </a:bodyPr>
          <a:lstStyle/>
          <a:p>
            <a:pPr marL="0" indent="0" algn="just">
              <a:buNone/>
            </a:pPr>
            <a:r>
              <a:rPr lang="en-US" dirty="0"/>
              <a:t>Another popular way in which visitors engaged with traditional industries was through purchasing bread at </a:t>
            </a:r>
            <a:r>
              <a:rPr lang="en-US" dirty="0" err="1"/>
              <a:t>Derwen</a:t>
            </a:r>
            <a:r>
              <a:rPr lang="en-US" dirty="0"/>
              <a:t> Bake House. This Bake House draws upon the theme of traditional village life. One (Welsh) parent told me that she bought gingerbread for her children at the bakery </a:t>
            </a:r>
            <a:r>
              <a:rPr lang="en-US" dirty="0" err="1"/>
              <a:t>emphasising</a:t>
            </a:r>
            <a:r>
              <a:rPr lang="en-US" dirty="0"/>
              <a:t> that her mother and grandmother would bake often. Thus, she linked the consumption of hand-baked produce with family memories.</a:t>
            </a:r>
          </a:p>
          <a:p>
            <a:pPr marL="0" indent="0" algn="r">
              <a:buNone/>
            </a:pPr>
            <a:r>
              <a:rPr lang="en-US" b="0" i="0" dirty="0">
                <a:effectLst/>
              </a:rPr>
              <a:t> - </a:t>
            </a:r>
            <a:r>
              <a:rPr lang="en-US" sz="2000" b="0" i="0" dirty="0">
                <a:effectLst/>
              </a:rPr>
              <a:t>Greaves, 'Visitor Experiences at St </a:t>
            </a:r>
            <a:r>
              <a:rPr lang="en-US" sz="2000" b="0" i="0" dirty="0" err="1">
                <a:effectLst/>
              </a:rPr>
              <a:t>Fagans</a:t>
            </a:r>
            <a:r>
              <a:rPr lang="en-US" sz="2000" b="0" i="0" dirty="0">
                <a:effectLst/>
              </a:rPr>
              <a:t>,’ p. 32</a:t>
            </a:r>
          </a:p>
          <a:p>
            <a:pPr marL="0" indent="0">
              <a:buNone/>
            </a:pPr>
            <a:endParaRPr lang="en-US" dirty="0"/>
          </a:p>
        </p:txBody>
      </p:sp>
      <p:pic>
        <p:nvPicPr>
          <p:cNvPr id="9" name="Picture 8">
            <a:extLst>
              <a:ext uri="{FF2B5EF4-FFF2-40B4-BE49-F238E27FC236}">
                <a16:creationId xmlns:a16="http://schemas.microsoft.com/office/drawing/2014/main" id="{5BD51844-3AEF-4F79-88B6-E39A89A75D14}"/>
              </a:ext>
            </a:extLst>
          </p:cNvPr>
          <p:cNvPicPr>
            <a:picLocks noChangeAspect="1"/>
          </p:cNvPicPr>
          <p:nvPr/>
        </p:nvPicPr>
        <p:blipFill>
          <a:blip r:embed="rId3"/>
          <a:stretch>
            <a:fillRect/>
          </a:stretch>
        </p:blipFill>
        <p:spPr>
          <a:xfrm>
            <a:off x="-102243" y="0"/>
            <a:ext cx="4572000" cy="6858000"/>
          </a:xfrm>
          <a:prstGeom prst="rect">
            <a:avLst/>
          </a:prstGeom>
        </p:spPr>
      </p:pic>
      <p:pic>
        <p:nvPicPr>
          <p:cNvPr id="10" name="Picture 9">
            <a:extLst>
              <a:ext uri="{FF2B5EF4-FFF2-40B4-BE49-F238E27FC236}">
                <a16:creationId xmlns:a16="http://schemas.microsoft.com/office/drawing/2014/main" id="{00E991EB-B23B-4EA0-A1FF-AD954FA6B572}"/>
              </a:ext>
            </a:extLst>
          </p:cNvPr>
          <p:cNvPicPr>
            <a:picLocks noChangeAspect="1"/>
          </p:cNvPicPr>
          <p:nvPr/>
        </p:nvPicPr>
        <p:blipFill>
          <a:blip r:embed="rId4"/>
          <a:stretch>
            <a:fillRect/>
          </a:stretch>
        </p:blipFill>
        <p:spPr>
          <a:xfrm>
            <a:off x="-102243" y="5276850"/>
            <a:ext cx="2886075" cy="1581150"/>
          </a:xfrm>
          <a:prstGeom prst="rect">
            <a:avLst/>
          </a:prstGeom>
        </p:spPr>
      </p:pic>
    </p:spTree>
    <p:extLst>
      <p:ext uri="{BB962C8B-B14F-4D97-AF65-F5344CB8AC3E}">
        <p14:creationId xmlns:p14="http://schemas.microsoft.com/office/powerpoint/2010/main" val="267606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5AD0-9A77-4939-ABD3-2C43EB6D3C50}"/>
              </a:ext>
            </a:extLst>
          </p:cNvPr>
          <p:cNvSpPr>
            <a:spLocks noGrp="1"/>
          </p:cNvSpPr>
          <p:nvPr>
            <p:ph type="title"/>
          </p:nvPr>
        </p:nvSpPr>
        <p:spPr/>
        <p:txBody>
          <a:bodyPr/>
          <a:lstStyle/>
          <a:p>
            <a:r>
              <a:rPr lang="en-US" dirty="0">
                <a:solidFill>
                  <a:srgbClr val="FFFF00"/>
                </a:solidFill>
              </a:rPr>
              <a:t>Visitor Experience at St </a:t>
            </a:r>
            <a:r>
              <a:rPr lang="en-US" dirty="0" err="1">
                <a:solidFill>
                  <a:srgbClr val="FFFF00"/>
                </a:solidFill>
              </a:rPr>
              <a:t>Fagans</a:t>
            </a:r>
            <a:endParaRPr lang="en-GB" dirty="0"/>
          </a:p>
        </p:txBody>
      </p:sp>
      <p:sp>
        <p:nvSpPr>
          <p:cNvPr id="3" name="Content Placeholder 2">
            <a:extLst>
              <a:ext uri="{FF2B5EF4-FFF2-40B4-BE49-F238E27FC236}">
                <a16:creationId xmlns:a16="http://schemas.microsoft.com/office/drawing/2014/main" id="{4BD8E91F-894C-47CC-936C-8D60793991CF}"/>
              </a:ext>
            </a:extLst>
          </p:cNvPr>
          <p:cNvSpPr>
            <a:spLocks noGrp="1"/>
          </p:cNvSpPr>
          <p:nvPr>
            <p:ph idx="1"/>
          </p:nvPr>
        </p:nvSpPr>
        <p:spPr>
          <a:xfrm>
            <a:off x="838200" y="1690688"/>
            <a:ext cx="7321952" cy="4486275"/>
          </a:xfrm>
        </p:spPr>
        <p:txBody>
          <a:bodyPr>
            <a:normAutofit fontScale="92500"/>
          </a:bodyPr>
          <a:lstStyle/>
          <a:p>
            <a:pPr marL="0" indent="0">
              <a:buNone/>
            </a:pPr>
            <a:r>
              <a:rPr lang="en-US" dirty="0"/>
              <a:t>… pottery made by visitors invoked an emotional response linked to nostalgia both for personal experiences such as childhood or nostalgia in a wider context for an age where more objects were ‘home-made’ and not mass-produced … Visitor perceptions of the past, and a world where traditional crafts were practiced more may be </a:t>
            </a:r>
            <a:r>
              <a:rPr lang="en-US" dirty="0" err="1"/>
              <a:t>idealised</a:t>
            </a:r>
            <a:r>
              <a:rPr lang="en-US" dirty="0"/>
              <a:t> … but they are still eager to engage with objects within this sphere because of its connection to a </a:t>
            </a:r>
            <a:r>
              <a:rPr lang="en-US" dirty="0">
                <a:solidFill>
                  <a:srgbClr val="FFFF00"/>
                </a:solidFill>
              </a:rPr>
              <a:t>nationalistic conception of Welsh identity that stems from the notion of ‘folk culture’.</a:t>
            </a:r>
            <a:endParaRPr lang="en-GB" dirty="0">
              <a:solidFill>
                <a:srgbClr val="FFFF00"/>
              </a:solidFill>
            </a:endParaRPr>
          </a:p>
          <a:p>
            <a:pPr marL="0" indent="0" algn="r">
              <a:buNone/>
            </a:pPr>
            <a:r>
              <a:rPr lang="en-US" sz="2200" b="0" i="0" dirty="0">
                <a:effectLst/>
              </a:rPr>
              <a:t>- Greaves, 'Visitor Experiences at St </a:t>
            </a:r>
            <a:r>
              <a:rPr lang="en-US" sz="2200" b="0" i="0" dirty="0" err="1">
                <a:effectLst/>
              </a:rPr>
              <a:t>Fagans</a:t>
            </a:r>
            <a:r>
              <a:rPr lang="en-US" sz="2200" b="0" i="0" dirty="0">
                <a:effectLst/>
              </a:rPr>
              <a:t>,’ p. 32</a:t>
            </a:r>
          </a:p>
          <a:p>
            <a:pPr marL="0" indent="0">
              <a:buNone/>
            </a:pPr>
            <a:endParaRPr lang="en-US" dirty="0"/>
          </a:p>
        </p:txBody>
      </p:sp>
      <p:pic>
        <p:nvPicPr>
          <p:cNvPr id="5" name="Picture 4">
            <a:extLst>
              <a:ext uri="{FF2B5EF4-FFF2-40B4-BE49-F238E27FC236}">
                <a16:creationId xmlns:a16="http://schemas.microsoft.com/office/drawing/2014/main" id="{1F4ECFE7-C13C-4FED-9DDD-B0812E510636}"/>
              </a:ext>
            </a:extLst>
          </p:cNvPr>
          <p:cNvPicPr>
            <a:picLocks noChangeAspect="1"/>
          </p:cNvPicPr>
          <p:nvPr/>
        </p:nvPicPr>
        <p:blipFill>
          <a:blip r:embed="rId3"/>
          <a:stretch>
            <a:fillRect/>
          </a:stretch>
        </p:blipFill>
        <p:spPr>
          <a:xfrm>
            <a:off x="8324800" y="0"/>
            <a:ext cx="3867200" cy="4351338"/>
          </a:xfrm>
          <a:prstGeom prst="rect">
            <a:avLst/>
          </a:prstGeom>
        </p:spPr>
      </p:pic>
      <p:pic>
        <p:nvPicPr>
          <p:cNvPr id="7" name="Picture 6">
            <a:extLst>
              <a:ext uri="{FF2B5EF4-FFF2-40B4-BE49-F238E27FC236}">
                <a16:creationId xmlns:a16="http://schemas.microsoft.com/office/drawing/2014/main" id="{35AE37C6-0B1A-4F4B-AFBD-B90B309F4C00}"/>
              </a:ext>
            </a:extLst>
          </p:cNvPr>
          <p:cNvPicPr>
            <a:picLocks noChangeAspect="1"/>
          </p:cNvPicPr>
          <p:nvPr/>
        </p:nvPicPr>
        <p:blipFill>
          <a:blip r:embed="rId4"/>
          <a:stretch>
            <a:fillRect/>
          </a:stretch>
        </p:blipFill>
        <p:spPr>
          <a:xfrm>
            <a:off x="8309564" y="3946967"/>
            <a:ext cx="3882436" cy="2911827"/>
          </a:xfrm>
          <a:prstGeom prst="rect">
            <a:avLst/>
          </a:prstGeom>
        </p:spPr>
      </p:pic>
    </p:spTree>
    <p:extLst>
      <p:ext uri="{BB962C8B-B14F-4D97-AF65-F5344CB8AC3E}">
        <p14:creationId xmlns:p14="http://schemas.microsoft.com/office/powerpoint/2010/main" val="17598139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F278F1-D598-4FEB-8968-2008BAFFA215}"/>
              </a:ext>
            </a:extLst>
          </p:cNvPr>
          <p:cNvSpPr>
            <a:spLocks noGrp="1"/>
          </p:cNvSpPr>
          <p:nvPr>
            <p:ph type="title"/>
          </p:nvPr>
        </p:nvSpPr>
        <p:spPr/>
        <p:txBody>
          <a:bodyPr/>
          <a:lstStyle/>
          <a:p>
            <a:pPr algn="ctr"/>
            <a:r>
              <a:rPr lang="en-US" dirty="0">
                <a:solidFill>
                  <a:srgbClr val="FFFF00"/>
                </a:solidFill>
              </a:rPr>
              <a:t>Two Archetypes of Welsh Identity</a:t>
            </a:r>
            <a:endParaRPr lang="en-GB" dirty="0">
              <a:solidFill>
                <a:srgbClr val="FFFF00"/>
              </a:solidFill>
            </a:endParaRPr>
          </a:p>
        </p:txBody>
      </p:sp>
      <p:sp>
        <p:nvSpPr>
          <p:cNvPr id="5" name="Text Placeholder 4">
            <a:extLst>
              <a:ext uri="{FF2B5EF4-FFF2-40B4-BE49-F238E27FC236}">
                <a16:creationId xmlns:a16="http://schemas.microsoft.com/office/drawing/2014/main" id="{6FF924B6-FD13-455A-A06C-F129EBFF013F}"/>
              </a:ext>
            </a:extLst>
          </p:cNvPr>
          <p:cNvSpPr>
            <a:spLocks noGrp="1"/>
          </p:cNvSpPr>
          <p:nvPr>
            <p:ph type="body" idx="1"/>
          </p:nvPr>
        </p:nvSpPr>
        <p:spPr>
          <a:xfrm>
            <a:off x="836612" y="1345096"/>
            <a:ext cx="5157787" cy="823912"/>
          </a:xfrm>
        </p:spPr>
        <p:txBody>
          <a:bodyPr>
            <a:normAutofit/>
          </a:bodyPr>
          <a:lstStyle/>
          <a:p>
            <a:r>
              <a:rPr lang="en-US" sz="3200" dirty="0" err="1"/>
              <a:t>Gwerin</a:t>
            </a:r>
            <a:endParaRPr lang="en-GB" sz="3200" dirty="0"/>
          </a:p>
        </p:txBody>
      </p:sp>
      <p:sp>
        <p:nvSpPr>
          <p:cNvPr id="6" name="Content Placeholder 5">
            <a:extLst>
              <a:ext uri="{FF2B5EF4-FFF2-40B4-BE49-F238E27FC236}">
                <a16:creationId xmlns:a16="http://schemas.microsoft.com/office/drawing/2014/main" id="{70F0E0E2-FB2A-4409-B6AF-18F2A566DB0D}"/>
              </a:ext>
            </a:extLst>
          </p:cNvPr>
          <p:cNvSpPr>
            <a:spLocks noGrp="1"/>
          </p:cNvSpPr>
          <p:nvPr>
            <p:ph sz="half" idx="2"/>
          </p:nvPr>
        </p:nvSpPr>
        <p:spPr>
          <a:xfrm>
            <a:off x="836612" y="2205253"/>
            <a:ext cx="5157787" cy="3684588"/>
          </a:xfrm>
        </p:spPr>
        <p:txBody>
          <a:bodyPr/>
          <a:lstStyle/>
          <a:p>
            <a:r>
              <a:rPr lang="en-US" dirty="0"/>
              <a:t>Folk</a:t>
            </a:r>
          </a:p>
          <a:p>
            <a:r>
              <a:rPr lang="en-US" dirty="0"/>
              <a:t>Peasantry</a:t>
            </a:r>
          </a:p>
          <a:p>
            <a:r>
              <a:rPr lang="en-US" dirty="0"/>
              <a:t>Crafts</a:t>
            </a:r>
            <a:endParaRPr lang="en-GB" dirty="0"/>
          </a:p>
        </p:txBody>
      </p:sp>
      <p:sp>
        <p:nvSpPr>
          <p:cNvPr id="7" name="Text Placeholder 6">
            <a:extLst>
              <a:ext uri="{FF2B5EF4-FFF2-40B4-BE49-F238E27FC236}">
                <a16:creationId xmlns:a16="http://schemas.microsoft.com/office/drawing/2014/main" id="{B36B34A0-1AEE-4293-8018-7312D7623463}"/>
              </a:ext>
            </a:extLst>
          </p:cNvPr>
          <p:cNvSpPr>
            <a:spLocks noGrp="1"/>
          </p:cNvSpPr>
          <p:nvPr>
            <p:ph type="body" sz="quarter" idx="3"/>
          </p:nvPr>
        </p:nvSpPr>
        <p:spPr>
          <a:xfrm>
            <a:off x="4378124" y="1342554"/>
            <a:ext cx="5183188" cy="823912"/>
          </a:xfrm>
        </p:spPr>
        <p:txBody>
          <a:bodyPr>
            <a:normAutofit/>
          </a:bodyPr>
          <a:lstStyle/>
          <a:p>
            <a:r>
              <a:rPr lang="en-US" sz="2800" dirty="0"/>
              <a:t>Working Class</a:t>
            </a:r>
            <a:endParaRPr lang="en-GB" sz="2800" dirty="0"/>
          </a:p>
        </p:txBody>
      </p:sp>
      <p:sp>
        <p:nvSpPr>
          <p:cNvPr id="8" name="Content Placeholder 7">
            <a:extLst>
              <a:ext uri="{FF2B5EF4-FFF2-40B4-BE49-F238E27FC236}">
                <a16:creationId xmlns:a16="http://schemas.microsoft.com/office/drawing/2014/main" id="{352D69C5-4ADE-42D3-B9C5-B07E92A28BC1}"/>
              </a:ext>
            </a:extLst>
          </p:cNvPr>
          <p:cNvSpPr>
            <a:spLocks noGrp="1"/>
          </p:cNvSpPr>
          <p:nvPr>
            <p:ph sz="quarter" idx="4"/>
          </p:nvPr>
        </p:nvSpPr>
        <p:spPr>
          <a:xfrm>
            <a:off x="4267201" y="2297488"/>
            <a:ext cx="5183188" cy="3684588"/>
          </a:xfrm>
        </p:spPr>
        <p:txBody>
          <a:bodyPr/>
          <a:lstStyle/>
          <a:p>
            <a:r>
              <a:rPr lang="en-US" dirty="0"/>
              <a:t>Workers</a:t>
            </a:r>
          </a:p>
          <a:p>
            <a:r>
              <a:rPr lang="en-US" dirty="0"/>
              <a:t>Proletariat</a:t>
            </a:r>
          </a:p>
          <a:p>
            <a:r>
              <a:rPr lang="en-US" dirty="0"/>
              <a:t>Mass industry</a:t>
            </a:r>
            <a:endParaRPr lang="en-GB" dirty="0"/>
          </a:p>
        </p:txBody>
      </p:sp>
      <p:pic>
        <p:nvPicPr>
          <p:cNvPr id="3" name="Picture 2">
            <a:extLst>
              <a:ext uri="{FF2B5EF4-FFF2-40B4-BE49-F238E27FC236}">
                <a16:creationId xmlns:a16="http://schemas.microsoft.com/office/drawing/2014/main" id="{D7779876-EE66-44B2-ABDE-5779E3B80F0F}"/>
              </a:ext>
            </a:extLst>
          </p:cNvPr>
          <p:cNvPicPr>
            <a:picLocks noChangeAspect="1"/>
          </p:cNvPicPr>
          <p:nvPr/>
        </p:nvPicPr>
        <p:blipFill>
          <a:blip r:embed="rId3"/>
          <a:stretch>
            <a:fillRect/>
          </a:stretch>
        </p:blipFill>
        <p:spPr>
          <a:xfrm>
            <a:off x="9844001" y="1950334"/>
            <a:ext cx="2234055" cy="3472877"/>
          </a:xfrm>
          <a:prstGeom prst="rect">
            <a:avLst/>
          </a:prstGeom>
        </p:spPr>
      </p:pic>
      <p:pic>
        <p:nvPicPr>
          <p:cNvPr id="10" name="Picture 9">
            <a:extLst>
              <a:ext uri="{FF2B5EF4-FFF2-40B4-BE49-F238E27FC236}">
                <a16:creationId xmlns:a16="http://schemas.microsoft.com/office/drawing/2014/main" id="{BCF17295-C48B-4D26-B80F-4F11EC60AB92}"/>
              </a:ext>
            </a:extLst>
          </p:cNvPr>
          <p:cNvPicPr>
            <a:picLocks noChangeAspect="1"/>
          </p:cNvPicPr>
          <p:nvPr/>
        </p:nvPicPr>
        <p:blipFill>
          <a:blip r:embed="rId4"/>
          <a:stretch>
            <a:fillRect/>
          </a:stretch>
        </p:blipFill>
        <p:spPr>
          <a:xfrm>
            <a:off x="185195" y="3996558"/>
            <a:ext cx="3831220" cy="2861442"/>
          </a:xfrm>
          <a:prstGeom prst="rect">
            <a:avLst/>
          </a:prstGeom>
        </p:spPr>
      </p:pic>
      <p:pic>
        <p:nvPicPr>
          <p:cNvPr id="12" name="Picture 11">
            <a:extLst>
              <a:ext uri="{FF2B5EF4-FFF2-40B4-BE49-F238E27FC236}">
                <a16:creationId xmlns:a16="http://schemas.microsoft.com/office/drawing/2014/main" id="{BFB049AB-262C-41FF-BDB7-7D0C071B3053}"/>
              </a:ext>
            </a:extLst>
          </p:cNvPr>
          <p:cNvPicPr>
            <a:picLocks noChangeAspect="1"/>
          </p:cNvPicPr>
          <p:nvPr/>
        </p:nvPicPr>
        <p:blipFill>
          <a:blip r:embed="rId5"/>
          <a:stretch>
            <a:fillRect/>
          </a:stretch>
        </p:blipFill>
        <p:spPr>
          <a:xfrm>
            <a:off x="4363380" y="3992490"/>
            <a:ext cx="5087009" cy="2861442"/>
          </a:xfrm>
          <a:prstGeom prst="rect">
            <a:avLst/>
          </a:prstGeom>
        </p:spPr>
      </p:pic>
    </p:spTree>
    <p:extLst>
      <p:ext uri="{BB962C8B-B14F-4D97-AF65-F5344CB8AC3E}">
        <p14:creationId xmlns:p14="http://schemas.microsoft.com/office/powerpoint/2010/main" val="1141912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D12A-04D3-4A4F-8488-57DFD0C4DD9C}"/>
              </a:ext>
            </a:extLst>
          </p:cNvPr>
          <p:cNvSpPr>
            <a:spLocks noGrp="1"/>
          </p:cNvSpPr>
          <p:nvPr>
            <p:ph type="title"/>
          </p:nvPr>
        </p:nvSpPr>
        <p:spPr/>
        <p:txBody>
          <a:bodyPr/>
          <a:lstStyle/>
          <a:p>
            <a:r>
              <a:rPr lang="en-US" dirty="0">
                <a:solidFill>
                  <a:srgbClr val="FFFF00"/>
                </a:solidFill>
              </a:rPr>
              <a:t>Big Pit</a:t>
            </a:r>
            <a:endParaRPr lang="en-GB" dirty="0">
              <a:solidFill>
                <a:srgbClr val="FFFF00"/>
              </a:solidFill>
            </a:endParaRPr>
          </a:p>
        </p:txBody>
      </p:sp>
      <p:pic>
        <p:nvPicPr>
          <p:cNvPr id="5" name="Content Placeholder 4">
            <a:extLst>
              <a:ext uri="{FF2B5EF4-FFF2-40B4-BE49-F238E27FC236}">
                <a16:creationId xmlns:a16="http://schemas.microsoft.com/office/drawing/2014/main" id="{3CB3C1F6-2ABB-4F86-9013-5D0F6C74FE31}"/>
              </a:ext>
            </a:extLst>
          </p:cNvPr>
          <p:cNvPicPr>
            <a:picLocks noGrp="1" noChangeAspect="1"/>
          </p:cNvPicPr>
          <p:nvPr>
            <p:ph idx="1"/>
          </p:nvPr>
        </p:nvPicPr>
        <p:blipFill>
          <a:blip r:embed="rId3"/>
          <a:stretch>
            <a:fillRect/>
          </a:stretch>
        </p:blipFill>
        <p:spPr>
          <a:xfrm>
            <a:off x="5306773" y="0"/>
            <a:ext cx="6885227" cy="4514127"/>
          </a:xfrm>
        </p:spPr>
      </p:pic>
      <p:pic>
        <p:nvPicPr>
          <p:cNvPr id="3074" name="Picture 2">
            <a:extLst>
              <a:ext uri="{FF2B5EF4-FFF2-40B4-BE49-F238E27FC236}">
                <a16:creationId xmlns:a16="http://schemas.microsoft.com/office/drawing/2014/main" id="{605E4772-52A8-4858-AD33-4159F88F67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7806" y="1441440"/>
            <a:ext cx="2286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BA20614-C5DB-4F2D-A882-0CF511E47E14}"/>
              </a:ext>
            </a:extLst>
          </p:cNvPr>
          <p:cNvPicPr>
            <a:picLocks noChangeAspect="1"/>
          </p:cNvPicPr>
          <p:nvPr/>
        </p:nvPicPr>
        <p:blipFill>
          <a:blip r:embed="rId5"/>
          <a:stretch>
            <a:fillRect/>
          </a:stretch>
        </p:blipFill>
        <p:spPr>
          <a:xfrm>
            <a:off x="7789762" y="3994376"/>
            <a:ext cx="4266718" cy="2863624"/>
          </a:xfrm>
          <a:prstGeom prst="rect">
            <a:avLst/>
          </a:prstGeom>
        </p:spPr>
      </p:pic>
      <p:pic>
        <p:nvPicPr>
          <p:cNvPr id="7" name="Picture 6">
            <a:extLst>
              <a:ext uri="{FF2B5EF4-FFF2-40B4-BE49-F238E27FC236}">
                <a16:creationId xmlns:a16="http://schemas.microsoft.com/office/drawing/2014/main" id="{DD76888B-928D-469C-8777-A86A5571E579}"/>
              </a:ext>
            </a:extLst>
          </p:cNvPr>
          <p:cNvPicPr>
            <a:picLocks noChangeAspect="1"/>
          </p:cNvPicPr>
          <p:nvPr/>
        </p:nvPicPr>
        <p:blipFill>
          <a:blip r:embed="rId6"/>
          <a:stretch>
            <a:fillRect/>
          </a:stretch>
        </p:blipFill>
        <p:spPr>
          <a:xfrm>
            <a:off x="1369881" y="3994376"/>
            <a:ext cx="1702606" cy="2498499"/>
          </a:xfrm>
          <a:prstGeom prst="rect">
            <a:avLst/>
          </a:prstGeom>
        </p:spPr>
      </p:pic>
    </p:spTree>
    <p:extLst>
      <p:ext uri="{BB962C8B-B14F-4D97-AF65-F5344CB8AC3E}">
        <p14:creationId xmlns:p14="http://schemas.microsoft.com/office/powerpoint/2010/main" val="410846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D1577-FB33-4DCF-B8F3-ADF4F78E2BA2}"/>
              </a:ext>
            </a:extLst>
          </p:cNvPr>
          <p:cNvSpPr>
            <a:spLocks noGrp="1"/>
          </p:cNvSpPr>
          <p:nvPr>
            <p:ph type="title"/>
          </p:nvPr>
        </p:nvSpPr>
        <p:spPr>
          <a:xfrm>
            <a:off x="827088" y="1018381"/>
            <a:ext cx="10515600" cy="1325563"/>
          </a:xfrm>
        </p:spPr>
        <p:txBody>
          <a:bodyPr>
            <a:normAutofit fontScale="90000"/>
          </a:bodyPr>
          <a:lstStyle/>
          <a:p>
            <a:pPr marL="0" indent="0">
              <a:buNone/>
            </a:pPr>
            <a:r>
              <a:rPr lang="en-US" dirty="0"/>
              <a:t>Part Two:</a:t>
            </a:r>
            <a:br>
              <a:rPr lang="en-US" dirty="0"/>
            </a:br>
            <a:r>
              <a:rPr lang="en-US" dirty="0"/>
              <a:t>The Rebirth of a Nation in Late 19</a:t>
            </a:r>
            <a:r>
              <a:rPr lang="en-US" baseline="30000" dirty="0"/>
              <a:t>th</a:t>
            </a:r>
            <a:r>
              <a:rPr lang="en-US" dirty="0"/>
              <a:t>/Early 20</a:t>
            </a:r>
            <a:r>
              <a:rPr lang="en-US" baseline="30000" dirty="0"/>
              <a:t>th</a:t>
            </a:r>
            <a:r>
              <a:rPr lang="en-US" dirty="0"/>
              <a:t> Century</a:t>
            </a:r>
          </a:p>
        </p:txBody>
      </p:sp>
      <p:sp>
        <p:nvSpPr>
          <p:cNvPr id="3" name="Text Placeholder 2">
            <a:extLst>
              <a:ext uri="{FF2B5EF4-FFF2-40B4-BE49-F238E27FC236}">
                <a16:creationId xmlns:a16="http://schemas.microsoft.com/office/drawing/2014/main" id="{41A0E48F-BC31-4926-9397-08FAD7FB67C4}"/>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283266A7-820B-4845-A740-28A273E1A075}"/>
              </a:ext>
            </a:extLst>
          </p:cNvPr>
          <p:cNvSpPr>
            <a:spLocks noGrp="1"/>
          </p:cNvSpPr>
          <p:nvPr>
            <p:ph sz="half" idx="2"/>
          </p:nvPr>
        </p:nvSpPr>
        <p:spPr/>
        <p:txBody>
          <a:bodyPr/>
          <a:lstStyle/>
          <a:p>
            <a:endParaRPr lang="en-GB"/>
          </a:p>
        </p:txBody>
      </p:sp>
      <p:sp>
        <p:nvSpPr>
          <p:cNvPr id="5" name="Text Placeholder 4">
            <a:extLst>
              <a:ext uri="{FF2B5EF4-FFF2-40B4-BE49-F238E27FC236}">
                <a16:creationId xmlns:a16="http://schemas.microsoft.com/office/drawing/2014/main" id="{FEA83699-D7CC-45D1-A8D6-B818E50AF4F8}"/>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5EE6E6DD-730A-4B1E-8A7E-BC4B521B8997}"/>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365190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A68DD-8246-4608-977D-44BF58B892C4}"/>
              </a:ext>
            </a:extLst>
          </p:cNvPr>
          <p:cNvSpPr>
            <a:spLocks noGrp="1"/>
          </p:cNvSpPr>
          <p:nvPr>
            <p:ph type="title"/>
          </p:nvPr>
        </p:nvSpPr>
        <p:spPr/>
        <p:txBody>
          <a:bodyPr/>
          <a:lstStyle/>
          <a:p>
            <a:pPr algn="ctr"/>
            <a:r>
              <a:rPr lang="en-US" dirty="0">
                <a:solidFill>
                  <a:srgbClr val="FFFF00"/>
                </a:solidFill>
              </a:rPr>
              <a:t>Welsh National Revival – C18, C19</a:t>
            </a:r>
            <a:endParaRPr lang="en-GB" dirty="0">
              <a:solidFill>
                <a:srgbClr val="FFFF00"/>
              </a:solidFill>
            </a:endParaRPr>
          </a:p>
        </p:txBody>
      </p:sp>
      <p:sp>
        <p:nvSpPr>
          <p:cNvPr id="3" name="Content Placeholder 2">
            <a:extLst>
              <a:ext uri="{FF2B5EF4-FFF2-40B4-BE49-F238E27FC236}">
                <a16:creationId xmlns:a16="http://schemas.microsoft.com/office/drawing/2014/main" id="{CCC68AE0-F615-41F9-BA80-FF73A059FD8F}"/>
              </a:ext>
            </a:extLst>
          </p:cNvPr>
          <p:cNvSpPr>
            <a:spLocks noGrp="1"/>
          </p:cNvSpPr>
          <p:nvPr>
            <p:ph idx="1"/>
          </p:nvPr>
        </p:nvSpPr>
        <p:spPr/>
        <p:txBody>
          <a:bodyPr/>
          <a:lstStyle/>
          <a:p>
            <a:r>
              <a:rPr lang="en-US" dirty="0"/>
              <a:t>What were some of the features of the Welsh revival in the 18</a:t>
            </a:r>
            <a:r>
              <a:rPr lang="en-US" baseline="30000" dirty="0"/>
              <a:t>th</a:t>
            </a:r>
            <a:r>
              <a:rPr lang="en-US" dirty="0"/>
              <a:t> and 19</a:t>
            </a:r>
            <a:r>
              <a:rPr lang="en-US" baseline="30000" dirty="0"/>
              <a:t>th</a:t>
            </a:r>
            <a:r>
              <a:rPr lang="en-US" dirty="0"/>
              <a:t> centuries?</a:t>
            </a:r>
            <a:endParaRPr lang="en-GB" dirty="0"/>
          </a:p>
        </p:txBody>
      </p:sp>
    </p:spTree>
    <p:extLst>
      <p:ext uri="{BB962C8B-B14F-4D97-AF65-F5344CB8AC3E}">
        <p14:creationId xmlns:p14="http://schemas.microsoft.com/office/powerpoint/2010/main" val="1892866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F4707-E9E0-4773-8127-55DE41406F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8D7FE2-2043-4268-BFEF-9DB25601500A}"/>
              </a:ext>
            </a:extLst>
          </p:cNvPr>
          <p:cNvSpPr>
            <a:spLocks noGrp="1"/>
          </p:cNvSpPr>
          <p:nvPr>
            <p:ph idx="1"/>
          </p:nvPr>
        </p:nvSpPr>
        <p:spPr/>
        <p:txBody>
          <a:bodyPr/>
          <a:lstStyle/>
          <a:p>
            <a:endParaRPr lang="en-GB" dirty="0"/>
          </a:p>
        </p:txBody>
      </p:sp>
      <p:pic>
        <p:nvPicPr>
          <p:cNvPr id="4" name="Content Placeholder 4">
            <a:extLst>
              <a:ext uri="{FF2B5EF4-FFF2-40B4-BE49-F238E27FC236}">
                <a16:creationId xmlns:a16="http://schemas.microsoft.com/office/drawing/2014/main" id="{290AA393-107B-4E21-BB2D-DFB464178C0F}"/>
              </a:ext>
            </a:extLst>
          </p:cNvPr>
          <p:cNvPicPr>
            <a:picLocks noChangeAspect="1"/>
          </p:cNvPicPr>
          <p:nvPr/>
        </p:nvPicPr>
        <p:blipFill>
          <a:blip r:embed="rId3"/>
          <a:stretch>
            <a:fillRect/>
          </a:stretch>
        </p:blipFill>
        <p:spPr>
          <a:xfrm>
            <a:off x="207159" y="68938"/>
            <a:ext cx="3202362" cy="4063912"/>
          </a:xfrm>
          <a:prstGeom prst="rect">
            <a:avLst/>
          </a:prstGeom>
        </p:spPr>
      </p:pic>
      <p:pic>
        <p:nvPicPr>
          <p:cNvPr id="7" name="Picture 6">
            <a:extLst>
              <a:ext uri="{FF2B5EF4-FFF2-40B4-BE49-F238E27FC236}">
                <a16:creationId xmlns:a16="http://schemas.microsoft.com/office/drawing/2014/main" id="{17C4D0C0-6F97-4395-9902-36EFF5362ABF}"/>
              </a:ext>
            </a:extLst>
          </p:cNvPr>
          <p:cNvPicPr>
            <a:picLocks noChangeAspect="1"/>
          </p:cNvPicPr>
          <p:nvPr/>
        </p:nvPicPr>
        <p:blipFill>
          <a:blip r:embed="rId4"/>
          <a:stretch>
            <a:fillRect/>
          </a:stretch>
        </p:blipFill>
        <p:spPr>
          <a:xfrm>
            <a:off x="6998705" y="2905551"/>
            <a:ext cx="5193295" cy="3952449"/>
          </a:xfrm>
          <a:prstGeom prst="rect">
            <a:avLst/>
          </a:prstGeom>
        </p:spPr>
      </p:pic>
      <p:pic>
        <p:nvPicPr>
          <p:cNvPr id="8" name="Picture 2" descr="Book page image">
            <a:extLst>
              <a:ext uri="{FF2B5EF4-FFF2-40B4-BE49-F238E27FC236}">
                <a16:creationId xmlns:a16="http://schemas.microsoft.com/office/drawing/2014/main" id="{EFA94EFA-7A7F-4ECC-87DB-946C74BEBA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5376" y="3001395"/>
            <a:ext cx="2296293" cy="387197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66D1153-0839-45F4-B65A-04D568467730}"/>
              </a:ext>
            </a:extLst>
          </p:cNvPr>
          <p:cNvPicPr>
            <a:picLocks noChangeAspect="1"/>
          </p:cNvPicPr>
          <p:nvPr/>
        </p:nvPicPr>
        <p:blipFill>
          <a:blip r:embed="rId6"/>
          <a:stretch>
            <a:fillRect/>
          </a:stretch>
        </p:blipFill>
        <p:spPr>
          <a:xfrm>
            <a:off x="9864112" y="-28998"/>
            <a:ext cx="2327888" cy="3188888"/>
          </a:xfrm>
          <a:prstGeom prst="rect">
            <a:avLst/>
          </a:prstGeom>
        </p:spPr>
      </p:pic>
      <p:pic>
        <p:nvPicPr>
          <p:cNvPr id="10" name="Picture 9">
            <a:extLst>
              <a:ext uri="{FF2B5EF4-FFF2-40B4-BE49-F238E27FC236}">
                <a16:creationId xmlns:a16="http://schemas.microsoft.com/office/drawing/2014/main" id="{265B1299-C569-416A-9941-2073AAD9094E}"/>
              </a:ext>
            </a:extLst>
          </p:cNvPr>
          <p:cNvPicPr>
            <a:picLocks noChangeAspect="1"/>
          </p:cNvPicPr>
          <p:nvPr/>
        </p:nvPicPr>
        <p:blipFill>
          <a:blip r:embed="rId7"/>
          <a:stretch>
            <a:fillRect/>
          </a:stretch>
        </p:blipFill>
        <p:spPr>
          <a:xfrm>
            <a:off x="4280972" y="26362"/>
            <a:ext cx="1699811" cy="2928905"/>
          </a:xfrm>
          <a:prstGeom prst="rect">
            <a:avLst/>
          </a:prstGeom>
        </p:spPr>
      </p:pic>
      <p:pic>
        <p:nvPicPr>
          <p:cNvPr id="11" name="Picture 10">
            <a:extLst>
              <a:ext uri="{FF2B5EF4-FFF2-40B4-BE49-F238E27FC236}">
                <a16:creationId xmlns:a16="http://schemas.microsoft.com/office/drawing/2014/main" id="{F9A2A874-625D-425A-9A98-EB433FA39FDC}"/>
              </a:ext>
            </a:extLst>
          </p:cNvPr>
          <p:cNvPicPr>
            <a:picLocks noChangeAspect="1"/>
          </p:cNvPicPr>
          <p:nvPr/>
        </p:nvPicPr>
        <p:blipFill>
          <a:blip r:embed="rId8"/>
          <a:stretch>
            <a:fillRect/>
          </a:stretch>
        </p:blipFill>
        <p:spPr>
          <a:xfrm>
            <a:off x="6998705" y="1"/>
            <a:ext cx="2529373" cy="3662626"/>
          </a:xfrm>
          <a:prstGeom prst="rect">
            <a:avLst/>
          </a:prstGeom>
        </p:spPr>
      </p:pic>
      <p:pic>
        <p:nvPicPr>
          <p:cNvPr id="12" name="Content Placeholder 4">
            <a:extLst>
              <a:ext uri="{FF2B5EF4-FFF2-40B4-BE49-F238E27FC236}">
                <a16:creationId xmlns:a16="http://schemas.microsoft.com/office/drawing/2014/main" id="{557950E8-78D1-475E-8479-849B9F6A299D}"/>
              </a:ext>
            </a:extLst>
          </p:cNvPr>
          <p:cNvPicPr>
            <a:picLocks noChangeAspect="1"/>
          </p:cNvPicPr>
          <p:nvPr/>
        </p:nvPicPr>
        <p:blipFill>
          <a:blip r:embed="rId9"/>
          <a:stretch>
            <a:fillRect/>
          </a:stretch>
        </p:blipFill>
        <p:spPr>
          <a:xfrm>
            <a:off x="2210765" y="3022736"/>
            <a:ext cx="2439111" cy="3823059"/>
          </a:xfrm>
          <a:prstGeom prst="rect">
            <a:avLst/>
          </a:prstGeom>
        </p:spPr>
      </p:pic>
    </p:spTree>
    <p:extLst>
      <p:ext uri="{BB962C8B-B14F-4D97-AF65-F5344CB8AC3E}">
        <p14:creationId xmlns:p14="http://schemas.microsoft.com/office/powerpoint/2010/main" val="3002281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BC47E-F954-4815-93E2-D1A91509C34E}"/>
              </a:ext>
            </a:extLst>
          </p:cNvPr>
          <p:cNvSpPr>
            <a:spLocks noGrp="1"/>
          </p:cNvSpPr>
          <p:nvPr>
            <p:ph type="title"/>
          </p:nvPr>
        </p:nvSpPr>
        <p:spPr>
          <a:xfrm>
            <a:off x="838200" y="181927"/>
            <a:ext cx="10515600" cy="1325563"/>
          </a:xfrm>
        </p:spPr>
        <p:txBody>
          <a:bodyPr/>
          <a:lstStyle/>
          <a:p>
            <a:pPr algn="ctr"/>
            <a:r>
              <a:rPr lang="en-US" dirty="0">
                <a:solidFill>
                  <a:srgbClr val="FFFF00"/>
                </a:solidFill>
              </a:rPr>
              <a:t>Rebirth of a Nation</a:t>
            </a:r>
            <a:endParaRPr lang="en-GB" dirty="0">
              <a:solidFill>
                <a:srgbClr val="FFFF00"/>
              </a:solidFill>
            </a:endParaRPr>
          </a:p>
        </p:txBody>
      </p:sp>
      <p:pic>
        <p:nvPicPr>
          <p:cNvPr id="5" name="Content Placeholder 4">
            <a:extLst>
              <a:ext uri="{FF2B5EF4-FFF2-40B4-BE49-F238E27FC236}">
                <a16:creationId xmlns:a16="http://schemas.microsoft.com/office/drawing/2014/main" id="{CD88EFF8-D9D7-4D52-BA29-2960498B129E}"/>
              </a:ext>
            </a:extLst>
          </p:cNvPr>
          <p:cNvPicPr>
            <a:picLocks noGrp="1" noChangeAspect="1"/>
          </p:cNvPicPr>
          <p:nvPr>
            <p:ph idx="1"/>
          </p:nvPr>
        </p:nvPicPr>
        <p:blipFill>
          <a:blip r:embed="rId3"/>
          <a:stretch>
            <a:fillRect/>
          </a:stretch>
        </p:blipFill>
        <p:spPr>
          <a:xfrm>
            <a:off x="0" y="1"/>
            <a:ext cx="2688613" cy="4077730"/>
          </a:xfrm>
        </p:spPr>
      </p:pic>
      <p:pic>
        <p:nvPicPr>
          <p:cNvPr id="7" name="Picture 6">
            <a:extLst>
              <a:ext uri="{FF2B5EF4-FFF2-40B4-BE49-F238E27FC236}">
                <a16:creationId xmlns:a16="http://schemas.microsoft.com/office/drawing/2014/main" id="{40A547D6-B71D-416F-8576-111643B4CCB9}"/>
              </a:ext>
            </a:extLst>
          </p:cNvPr>
          <p:cNvPicPr>
            <a:picLocks noChangeAspect="1"/>
          </p:cNvPicPr>
          <p:nvPr/>
        </p:nvPicPr>
        <p:blipFill>
          <a:blip r:embed="rId4"/>
          <a:stretch>
            <a:fillRect/>
          </a:stretch>
        </p:blipFill>
        <p:spPr>
          <a:xfrm>
            <a:off x="8362950" y="1507490"/>
            <a:ext cx="3143250" cy="4191000"/>
          </a:xfrm>
          <a:prstGeom prst="rect">
            <a:avLst/>
          </a:prstGeom>
        </p:spPr>
      </p:pic>
      <p:sp>
        <p:nvSpPr>
          <p:cNvPr id="9" name="TextBox 8">
            <a:extLst>
              <a:ext uri="{FF2B5EF4-FFF2-40B4-BE49-F238E27FC236}">
                <a16:creationId xmlns:a16="http://schemas.microsoft.com/office/drawing/2014/main" id="{9502B87E-2B5A-44A8-ABBB-38B201D3F8CE}"/>
              </a:ext>
            </a:extLst>
          </p:cNvPr>
          <p:cNvSpPr txBox="1"/>
          <p:nvPr/>
        </p:nvSpPr>
        <p:spPr>
          <a:xfrm>
            <a:off x="8362950" y="5752743"/>
            <a:ext cx="2711450" cy="923330"/>
          </a:xfrm>
          <a:prstGeom prst="rect">
            <a:avLst/>
          </a:prstGeom>
          <a:noFill/>
        </p:spPr>
        <p:txBody>
          <a:bodyPr wrap="square">
            <a:spAutoFit/>
          </a:bodyPr>
          <a:lstStyle/>
          <a:p>
            <a:r>
              <a:rPr lang="en-GB" dirty="0"/>
              <a:t>Kenneth O. Morgan</a:t>
            </a:r>
          </a:p>
          <a:p>
            <a:r>
              <a:rPr lang="en-GB" dirty="0"/>
              <a:t>Baron Morgan of </a:t>
            </a:r>
            <a:r>
              <a:rPr lang="en-GB" dirty="0" err="1"/>
              <a:t>Aberdyfi</a:t>
            </a:r>
            <a:r>
              <a:rPr lang="en-GB" dirty="0"/>
              <a:t>, </a:t>
            </a:r>
            <a:r>
              <a:rPr lang="en-GB" dirty="0" err="1"/>
              <a:t>Labout</a:t>
            </a:r>
            <a:r>
              <a:rPr lang="en-GB" dirty="0"/>
              <a:t> life peer </a:t>
            </a:r>
          </a:p>
        </p:txBody>
      </p:sp>
      <p:sp>
        <p:nvSpPr>
          <p:cNvPr id="6" name="Content Placeholder 2">
            <a:extLst>
              <a:ext uri="{FF2B5EF4-FFF2-40B4-BE49-F238E27FC236}">
                <a16:creationId xmlns:a16="http://schemas.microsoft.com/office/drawing/2014/main" id="{E4E43EC3-DD1B-41BF-BC06-9EBC49B1CD72}"/>
              </a:ext>
            </a:extLst>
          </p:cNvPr>
          <p:cNvSpPr txBox="1">
            <a:spLocks/>
          </p:cNvSpPr>
          <p:nvPr/>
        </p:nvSpPr>
        <p:spPr>
          <a:xfrm>
            <a:off x="5028173" y="1689416"/>
            <a:ext cx="2922763" cy="318877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Morgan argues emphasis on consciously </a:t>
            </a:r>
            <a:r>
              <a:rPr lang="en-US" b="1" i="1" dirty="0"/>
              <a:t>national </a:t>
            </a:r>
            <a:r>
              <a:rPr lang="en-US" b="1" dirty="0"/>
              <a:t>institutions and identities emerged in late C19</a:t>
            </a:r>
          </a:p>
          <a:p>
            <a:endParaRPr lang="en-GB" dirty="0"/>
          </a:p>
        </p:txBody>
      </p:sp>
      <p:pic>
        <p:nvPicPr>
          <p:cNvPr id="4" name="Picture 3">
            <a:extLst>
              <a:ext uri="{FF2B5EF4-FFF2-40B4-BE49-F238E27FC236}">
                <a16:creationId xmlns:a16="http://schemas.microsoft.com/office/drawing/2014/main" id="{7DC76CA3-F179-4645-9C4B-B6698D4EEA6C}"/>
              </a:ext>
            </a:extLst>
          </p:cNvPr>
          <p:cNvPicPr>
            <a:picLocks noChangeAspect="1"/>
          </p:cNvPicPr>
          <p:nvPr/>
        </p:nvPicPr>
        <p:blipFill rotWithShape="1">
          <a:blip r:embed="rId5"/>
          <a:srcRect l="5587" t="2653" r="14637" b="2653"/>
          <a:stretch/>
        </p:blipFill>
        <p:spPr>
          <a:xfrm>
            <a:off x="2426058" y="3085764"/>
            <a:ext cx="2383508" cy="3772235"/>
          </a:xfrm>
          <a:prstGeom prst="rect">
            <a:avLst/>
          </a:prstGeom>
        </p:spPr>
      </p:pic>
    </p:spTree>
    <p:extLst>
      <p:ext uri="{BB962C8B-B14F-4D97-AF65-F5344CB8AC3E}">
        <p14:creationId xmlns:p14="http://schemas.microsoft.com/office/powerpoint/2010/main" val="17599659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BEEF-C4D8-437B-99B0-5B4BD796348C}"/>
              </a:ext>
            </a:extLst>
          </p:cNvPr>
          <p:cNvSpPr>
            <a:spLocks noGrp="1"/>
          </p:cNvSpPr>
          <p:nvPr>
            <p:ph type="title"/>
          </p:nvPr>
        </p:nvSpPr>
        <p:spPr/>
        <p:txBody>
          <a:bodyPr/>
          <a:lstStyle/>
          <a:p>
            <a:pPr algn="ctr"/>
            <a:r>
              <a:rPr lang="en-US" dirty="0">
                <a:solidFill>
                  <a:srgbClr val="FFFF00"/>
                </a:solidFill>
              </a:rPr>
              <a:t>Cymru </a:t>
            </a:r>
            <a:r>
              <a:rPr lang="en-US" dirty="0" err="1">
                <a:solidFill>
                  <a:srgbClr val="FFFF00"/>
                </a:solidFill>
              </a:rPr>
              <a:t>Fydd</a:t>
            </a:r>
            <a:r>
              <a:rPr lang="en-US" dirty="0">
                <a:solidFill>
                  <a:srgbClr val="FFFF00"/>
                </a:solidFill>
              </a:rPr>
              <a:t> (Young Wales), est. 1886</a:t>
            </a:r>
            <a:endParaRPr lang="en-GB" dirty="0">
              <a:solidFill>
                <a:srgbClr val="FFFF00"/>
              </a:solidFill>
            </a:endParaRPr>
          </a:p>
        </p:txBody>
      </p:sp>
      <p:pic>
        <p:nvPicPr>
          <p:cNvPr id="5" name="Content Placeholder 4">
            <a:extLst>
              <a:ext uri="{FF2B5EF4-FFF2-40B4-BE49-F238E27FC236}">
                <a16:creationId xmlns:a16="http://schemas.microsoft.com/office/drawing/2014/main" id="{631CBC0B-82A3-48DB-8358-8B6F3FB358C5}"/>
              </a:ext>
            </a:extLst>
          </p:cNvPr>
          <p:cNvPicPr>
            <a:picLocks noGrp="1" noChangeAspect="1"/>
          </p:cNvPicPr>
          <p:nvPr>
            <p:ph idx="1"/>
          </p:nvPr>
        </p:nvPicPr>
        <p:blipFill>
          <a:blip r:embed="rId3"/>
          <a:stretch>
            <a:fillRect/>
          </a:stretch>
        </p:blipFill>
        <p:spPr>
          <a:xfrm>
            <a:off x="96597" y="1969293"/>
            <a:ext cx="2697110" cy="4351338"/>
          </a:xfrm>
        </p:spPr>
      </p:pic>
      <p:pic>
        <p:nvPicPr>
          <p:cNvPr id="7" name="Picture 6">
            <a:extLst>
              <a:ext uri="{FF2B5EF4-FFF2-40B4-BE49-F238E27FC236}">
                <a16:creationId xmlns:a16="http://schemas.microsoft.com/office/drawing/2014/main" id="{8AA80B87-C9C5-4EB4-BC44-3E330A05B9BE}"/>
              </a:ext>
            </a:extLst>
          </p:cNvPr>
          <p:cNvPicPr>
            <a:picLocks noChangeAspect="1"/>
          </p:cNvPicPr>
          <p:nvPr/>
        </p:nvPicPr>
        <p:blipFill>
          <a:blip r:embed="rId4"/>
          <a:stretch>
            <a:fillRect/>
          </a:stretch>
        </p:blipFill>
        <p:spPr>
          <a:xfrm>
            <a:off x="5458746" y="3601609"/>
            <a:ext cx="2242468" cy="3139455"/>
          </a:xfrm>
          <a:prstGeom prst="rect">
            <a:avLst/>
          </a:prstGeom>
        </p:spPr>
      </p:pic>
      <p:sp>
        <p:nvSpPr>
          <p:cNvPr id="10" name="Content Placeholder 2">
            <a:extLst>
              <a:ext uri="{FF2B5EF4-FFF2-40B4-BE49-F238E27FC236}">
                <a16:creationId xmlns:a16="http://schemas.microsoft.com/office/drawing/2014/main" id="{E87D2916-E4C1-4155-848F-F95ACAAE2F4C}"/>
              </a:ext>
            </a:extLst>
          </p:cNvPr>
          <p:cNvSpPr txBox="1">
            <a:spLocks/>
          </p:cNvSpPr>
          <p:nvPr/>
        </p:nvSpPr>
        <p:spPr>
          <a:xfrm>
            <a:off x="2866768" y="1829761"/>
            <a:ext cx="6931545" cy="392810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First two branches in London and Liverpool</a:t>
            </a:r>
          </a:p>
          <a:p>
            <a:r>
              <a:rPr lang="en-US" dirty="0"/>
              <a:t>Original members inc. John Edward Lloyd and Owen Morgan Edwards (historians) then later David Lloyd George (future PM) </a:t>
            </a:r>
          </a:p>
          <a:p>
            <a:endParaRPr lang="en-GB" dirty="0"/>
          </a:p>
        </p:txBody>
      </p:sp>
      <p:pic>
        <p:nvPicPr>
          <p:cNvPr id="12" name="Picture 11">
            <a:extLst>
              <a:ext uri="{FF2B5EF4-FFF2-40B4-BE49-F238E27FC236}">
                <a16:creationId xmlns:a16="http://schemas.microsoft.com/office/drawing/2014/main" id="{BE1F2A25-1FF3-4510-8BC4-1FEA0F3DA00B}"/>
              </a:ext>
            </a:extLst>
          </p:cNvPr>
          <p:cNvPicPr>
            <a:picLocks noChangeAspect="1"/>
          </p:cNvPicPr>
          <p:nvPr/>
        </p:nvPicPr>
        <p:blipFill>
          <a:blip r:embed="rId5"/>
          <a:stretch>
            <a:fillRect/>
          </a:stretch>
        </p:blipFill>
        <p:spPr>
          <a:xfrm>
            <a:off x="9798313" y="1969293"/>
            <a:ext cx="2393687" cy="3788570"/>
          </a:xfrm>
          <a:prstGeom prst="rect">
            <a:avLst/>
          </a:prstGeom>
        </p:spPr>
      </p:pic>
    </p:spTree>
    <p:extLst>
      <p:ext uri="{BB962C8B-B14F-4D97-AF65-F5344CB8AC3E}">
        <p14:creationId xmlns:p14="http://schemas.microsoft.com/office/powerpoint/2010/main" val="7900371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D17BC-B89A-4A42-BBE4-35FC02903269}"/>
              </a:ext>
            </a:extLst>
          </p:cNvPr>
          <p:cNvSpPr>
            <a:spLocks noGrp="1"/>
          </p:cNvSpPr>
          <p:nvPr>
            <p:ph type="title"/>
          </p:nvPr>
        </p:nvSpPr>
        <p:spPr>
          <a:xfrm>
            <a:off x="517534" y="195799"/>
            <a:ext cx="10515600" cy="1325563"/>
          </a:xfrm>
        </p:spPr>
        <p:txBody>
          <a:bodyPr/>
          <a:lstStyle/>
          <a:p>
            <a:r>
              <a:rPr lang="en-US" dirty="0">
                <a:solidFill>
                  <a:srgbClr val="FFFF00"/>
                </a:solidFill>
              </a:rPr>
              <a:t>Parallels and Precedents</a:t>
            </a:r>
            <a:br>
              <a:rPr lang="en-US" dirty="0">
                <a:solidFill>
                  <a:srgbClr val="FFFF00"/>
                </a:solidFill>
              </a:rPr>
            </a:br>
            <a:r>
              <a:rPr lang="en-US" dirty="0">
                <a:solidFill>
                  <a:srgbClr val="FFFF00"/>
                </a:solidFill>
              </a:rPr>
              <a:t>National Movements in Europe</a:t>
            </a:r>
            <a:endParaRPr lang="en-GB" dirty="0">
              <a:solidFill>
                <a:srgbClr val="FFFF00"/>
              </a:solidFill>
            </a:endParaRPr>
          </a:p>
        </p:txBody>
      </p:sp>
      <p:pic>
        <p:nvPicPr>
          <p:cNvPr id="6146" name="Picture 2">
            <a:extLst>
              <a:ext uri="{FF2B5EF4-FFF2-40B4-BE49-F238E27FC236}">
                <a16:creationId xmlns:a16="http://schemas.microsoft.com/office/drawing/2014/main" id="{12D7613D-BE69-47B8-B566-282117ADBB2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7534" y="1614445"/>
            <a:ext cx="2619756" cy="7955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22FAC55-901F-4CA7-8A59-A239303216AB}"/>
              </a:ext>
            </a:extLst>
          </p:cNvPr>
          <p:cNvSpPr txBox="1"/>
          <p:nvPr/>
        </p:nvSpPr>
        <p:spPr>
          <a:xfrm>
            <a:off x="853634" y="2333730"/>
            <a:ext cx="6094070" cy="369332"/>
          </a:xfrm>
          <a:prstGeom prst="rect">
            <a:avLst/>
          </a:prstGeom>
          <a:noFill/>
        </p:spPr>
        <p:txBody>
          <a:bodyPr wrap="square">
            <a:spAutoFit/>
          </a:bodyPr>
          <a:lstStyle/>
          <a:p>
            <a:r>
              <a:rPr lang="en-US" dirty="0"/>
              <a:t>Young Ireland</a:t>
            </a:r>
            <a:endParaRPr lang="en-GB" dirty="0"/>
          </a:p>
        </p:txBody>
      </p:sp>
      <p:pic>
        <p:nvPicPr>
          <p:cNvPr id="6" name="Picture 5">
            <a:extLst>
              <a:ext uri="{FF2B5EF4-FFF2-40B4-BE49-F238E27FC236}">
                <a16:creationId xmlns:a16="http://schemas.microsoft.com/office/drawing/2014/main" id="{864FC417-7520-4507-BA38-C811D779F9F7}"/>
              </a:ext>
            </a:extLst>
          </p:cNvPr>
          <p:cNvPicPr>
            <a:picLocks noChangeAspect="1"/>
          </p:cNvPicPr>
          <p:nvPr/>
        </p:nvPicPr>
        <p:blipFill>
          <a:blip r:embed="rId4"/>
          <a:stretch>
            <a:fillRect/>
          </a:stretch>
        </p:blipFill>
        <p:spPr>
          <a:xfrm>
            <a:off x="370391" y="2703062"/>
            <a:ext cx="2797953" cy="3845777"/>
          </a:xfrm>
          <a:prstGeom prst="rect">
            <a:avLst/>
          </a:prstGeom>
        </p:spPr>
      </p:pic>
      <p:sp>
        <p:nvSpPr>
          <p:cNvPr id="9" name="TextBox 8">
            <a:extLst>
              <a:ext uri="{FF2B5EF4-FFF2-40B4-BE49-F238E27FC236}">
                <a16:creationId xmlns:a16="http://schemas.microsoft.com/office/drawing/2014/main" id="{C890EBA1-4206-4086-8ECF-972554C31208}"/>
              </a:ext>
            </a:extLst>
          </p:cNvPr>
          <p:cNvSpPr txBox="1"/>
          <p:nvPr/>
        </p:nvSpPr>
        <p:spPr>
          <a:xfrm>
            <a:off x="8306765" y="1868132"/>
            <a:ext cx="6094070" cy="369332"/>
          </a:xfrm>
          <a:prstGeom prst="rect">
            <a:avLst/>
          </a:prstGeom>
          <a:noFill/>
        </p:spPr>
        <p:txBody>
          <a:bodyPr wrap="square">
            <a:spAutoFit/>
          </a:bodyPr>
          <a:lstStyle/>
          <a:p>
            <a:r>
              <a:rPr lang="en-GB" dirty="0"/>
              <a:t>Young Italy</a:t>
            </a:r>
          </a:p>
        </p:txBody>
      </p:sp>
      <p:pic>
        <p:nvPicPr>
          <p:cNvPr id="10" name="Picture 9">
            <a:extLst>
              <a:ext uri="{FF2B5EF4-FFF2-40B4-BE49-F238E27FC236}">
                <a16:creationId xmlns:a16="http://schemas.microsoft.com/office/drawing/2014/main" id="{F4B3A655-EAD8-4948-BCB0-C0D5C5ABB7D0}"/>
              </a:ext>
            </a:extLst>
          </p:cNvPr>
          <p:cNvPicPr>
            <a:picLocks noChangeAspect="1"/>
          </p:cNvPicPr>
          <p:nvPr/>
        </p:nvPicPr>
        <p:blipFill>
          <a:blip r:embed="rId5"/>
          <a:stretch>
            <a:fillRect/>
          </a:stretch>
        </p:blipFill>
        <p:spPr>
          <a:xfrm>
            <a:off x="9678591" y="0"/>
            <a:ext cx="2513409" cy="3058140"/>
          </a:xfrm>
          <a:prstGeom prst="rect">
            <a:avLst/>
          </a:prstGeom>
        </p:spPr>
      </p:pic>
      <p:pic>
        <p:nvPicPr>
          <p:cNvPr id="12" name="Picture 11">
            <a:extLst>
              <a:ext uri="{FF2B5EF4-FFF2-40B4-BE49-F238E27FC236}">
                <a16:creationId xmlns:a16="http://schemas.microsoft.com/office/drawing/2014/main" id="{192AE1D2-B7BD-4C4C-80A2-CEF1AD280728}"/>
              </a:ext>
            </a:extLst>
          </p:cNvPr>
          <p:cNvPicPr>
            <a:picLocks noChangeAspect="1"/>
          </p:cNvPicPr>
          <p:nvPr/>
        </p:nvPicPr>
        <p:blipFill>
          <a:blip r:embed="rId6"/>
          <a:stretch>
            <a:fillRect/>
          </a:stretch>
        </p:blipFill>
        <p:spPr>
          <a:xfrm>
            <a:off x="9678590" y="3050027"/>
            <a:ext cx="2513409" cy="1675606"/>
          </a:xfrm>
          <a:prstGeom prst="rect">
            <a:avLst/>
          </a:prstGeom>
        </p:spPr>
      </p:pic>
      <p:sp>
        <p:nvSpPr>
          <p:cNvPr id="15" name="TextBox 14">
            <a:extLst>
              <a:ext uri="{FF2B5EF4-FFF2-40B4-BE49-F238E27FC236}">
                <a16:creationId xmlns:a16="http://schemas.microsoft.com/office/drawing/2014/main" id="{39872BC2-A73A-4DCE-A758-4F84C202A121}"/>
              </a:ext>
            </a:extLst>
          </p:cNvPr>
          <p:cNvSpPr txBox="1"/>
          <p:nvPr/>
        </p:nvSpPr>
        <p:spPr>
          <a:xfrm>
            <a:off x="9852210" y="5718422"/>
            <a:ext cx="7199452" cy="369332"/>
          </a:xfrm>
          <a:prstGeom prst="rect">
            <a:avLst/>
          </a:prstGeom>
          <a:noFill/>
        </p:spPr>
        <p:txBody>
          <a:bodyPr wrap="square">
            <a:spAutoFit/>
          </a:bodyPr>
          <a:lstStyle/>
          <a:p>
            <a:r>
              <a:rPr lang="en-GB" dirty="0"/>
              <a:t>Polish Uprising 1863</a:t>
            </a:r>
          </a:p>
        </p:txBody>
      </p:sp>
      <p:pic>
        <p:nvPicPr>
          <p:cNvPr id="16" name="Picture 15">
            <a:extLst>
              <a:ext uri="{FF2B5EF4-FFF2-40B4-BE49-F238E27FC236}">
                <a16:creationId xmlns:a16="http://schemas.microsoft.com/office/drawing/2014/main" id="{C4FE216A-5E60-46FC-99F4-D2E7454541B8}"/>
              </a:ext>
            </a:extLst>
          </p:cNvPr>
          <p:cNvPicPr>
            <a:picLocks noChangeAspect="1"/>
          </p:cNvPicPr>
          <p:nvPr/>
        </p:nvPicPr>
        <p:blipFill>
          <a:blip r:embed="rId7"/>
          <a:stretch>
            <a:fillRect/>
          </a:stretch>
        </p:blipFill>
        <p:spPr>
          <a:xfrm>
            <a:off x="5343647" y="3981460"/>
            <a:ext cx="4244894" cy="2876540"/>
          </a:xfrm>
          <a:prstGeom prst="rect">
            <a:avLst/>
          </a:prstGeom>
        </p:spPr>
      </p:pic>
      <p:pic>
        <p:nvPicPr>
          <p:cNvPr id="18" name="Picture 17">
            <a:extLst>
              <a:ext uri="{FF2B5EF4-FFF2-40B4-BE49-F238E27FC236}">
                <a16:creationId xmlns:a16="http://schemas.microsoft.com/office/drawing/2014/main" id="{37A89486-78FA-4993-AE92-89E4B87F49D9}"/>
              </a:ext>
            </a:extLst>
          </p:cNvPr>
          <p:cNvPicPr>
            <a:picLocks noChangeAspect="1"/>
          </p:cNvPicPr>
          <p:nvPr/>
        </p:nvPicPr>
        <p:blipFill>
          <a:blip r:embed="rId8"/>
          <a:stretch>
            <a:fillRect/>
          </a:stretch>
        </p:blipFill>
        <p:spPr>
          <a:xfrm>
            <a:off x="3975490" y="1529070"/>
            <a:ext cx="3131265" cy="2348449"/>
          </a:xfrm>
          <a:prstGeom prst="rect">
            <a:avLst/>
          </a:prstGeom>
        </p:spPr>
      </p:pic>
      <p:sp>
        <p:nvSpPr>
          <p:cNvPr id="20" name="TextBox 19">
            <a:extLst>
              <a:ext uri="{FF2B5EF4-FFF2-40B4-BE49-F238E27FC236}">
                <a16:creationId xmlns:a16="http://schemas.microsoft.com/office/drawing/2014/main" id="{67A025FD-C39F-47D7-AF98-8AA71692C824}"/>
              </a:ext>
            </a:extLst>
          </p:cNvPr>
          <p:cNvSpPr txBox="1"/>
          <p:nvPr/>
        </p:nvSpPr>
        <p:spPr>
          <a:xfrm>
            <a:off x="7122187" y="3065352"/>
            <a:ext cx="7199452" cy="369332"/>
          </a:xfrm>
          <a:prstGeom prst="rect">
            <a:avLst/>
          </a:prstGeom>
          <a:noFill/>
        </p:spPr>
        <p:txBody>
          <a:bodyPr wrap="square">
            <a:spAutoFit/>
          </a:bodyPr>
          <a:lstStyle/>
          <a:p>
            <a:r>
              <a:rPr lang="en-GB" dirty="0"/>
              <a:t>Hungarian Revolt 1848</a:t>
            </a:r>
          </a:p>
        </p:txBody>
      </p:sp>
    </p:spTree>
    <p:extLst>
      <p:ext uri="{BB962C8B-B14F-4D97-AF65-F5344CB8AC3E}">
        <p14:creationId xmlns:p14="http://schemas.microsoft.com/office/powerpoint/2010/main" val="5286593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B322D-2AD1-4A32-993C-44957D52F762}"/>
              </a:ext>
            </a:extLst>
          </p:cNvPr>
          <p:cNvSpPr>
            <a:spLocks noGrp="1"/>
          </p:cNvSpPr>
          <p:nvPr>
            <p:ph type="title"/>
          </p:nvPr>
        </p:nvSpPr>
        <p:spPr>
          <a:xfrm>
            <a:off x="1676400" y="153192"/>
            <a:ext cx="10515600" cy="1325563"/>
          </a:xfrm>
        </p:spPr>
        <p:txBody>
          <a:bodyPr/>
          <a:lstStyle/>
          <a:p>
            <a:pPr algn="r"/>
            <a:r>
              <a:rPr lang="en-US" dirty="0">
                <a:solidFill>
                  <a:srgbClr val="FFFF00"/>
                </a:solidFill>
              </a:rPr>
              <a:t>Gladstone and Wales</a:t>
            </a:r>
            <a:endParaRPr lang="en-GB" dirty="0">
              <a:solidFill>
                <a:srgbClr val="FFFF00"/>
              </a:solidFill>
            </a:endParaRPr>
          </a:p>
        </p:txBody>
      </p:sp>
      <p:pic>
        <p:nvPicPr>
          <p:cNvPr id="5" name="Content Placeholder 4">
            <a:extLst>
              <a:ext uri="{FF2B5EF4-FFF2-40B4-BE49-F238E27FC236}">
                <a16:creationId xmlns:a16="http://schemas.microsoft.com/office/drawing/2014/main" id="{52F3B970-FE38-4403-98F5-8C6C54850F8D}"/>
              </a:ext>
            </a:extLst>
          </p:cNvPr>
          <p:cNvPicPr>
            <a:picLocks noGrp="1" noChangeAspect="1"/>
          </p:cNvPicPr>
          <p:nvPr>
            <p:ph idx="1"/>
          </p:nvPr>
        </p:nvPicPr>
        <p:blipFill>
          <a:blip r:embed="rId3"/>
          <a:stretch>
            <a:fillRect/>
          </a:stretch>
        </p:blipFill>
        <p:spPr>
          <a:xfrm>
            <a:off x="5645314" y="1690688"/>
            <a:ext cx="6043525" cy="4351338"/>
          </a:xfrm>
        </p:spPr>
      </p:pic>
      <p:sp>
        <p:nvSpPr>
          <p:cNvPr id="7" name="TextBox 6">
            <a:extLst>
              <a:ext uri="{FF2B5EF4-FFF2-40B4-BE49-F238E27FC236}">
                <a16:creationId xmlns:a16="http://schemas.microsoft.com/office/drawing/2014/main" id="{472590D4-0B8E-4065-B80B-9B08D0D3F325}"/>
              </a:ext>
            </a:extLst>
          </p:cNvPr>
          <p:cNvSpPr txBox="1"/>
          <p:nvPr/>
        </p:nvSpPr>
        <p:spPr>
          <a:xfrm>
            <a:off x="5776855" y="6042026"/>
            <a:ext cx="5779945" cy="523220"/>
          </a:xfrm>
          <a:prstGeom prst="rect">
            <a:avLst/>
          </a:prstGeom>
          <a:noFill/>
        </p:spPr>
        <p:txBody>
          <a:bodyPr wrap="square">
            <a:spAutoFit/>
          </a:bodyPr>
          <a:lstStyle/>
          <a:p>
            <a:pPr algn="r"/>
            <a:r>
              <a:rPr lang="en-US" sz="1400" dirty="0"/>
              <a:t>Hawarden Castle, </a:t>
            </a:r>
            <a:r>
              <a:rPr lang="en-US" sz="1400" dirty="0" err="1"/>
              <a:t>Flintshire</a:t>
            </a:r>
            <a:r>
              <a:rPr lang="en-US" sz="1400" dirty="0"/>
              <a:t> estate of Gladstone, having previously belonged to the family of his wife, Catherine Glynne</a:t>
            </a:r>
            <a:endParaRPr lang="en-GB" sz="1400" dirty="0"/>
          </a:p>
        </p:txBody>
      </p:sp>
      <p:pic>
        <p:nvPicPr>
          <p:cNvPr id="9" name="Picture 8">
            <a:extLst>
              <a:ext uri="{FF2B5EF4-FFF2-40B4-BE49-F238E27FC236}">
                <a16:creationId xmlns:a16="http://schemas.microsoft.com/office/drawing/2014/main" id="{0133865D-C0BE-41BC-9942-323F5A1B653C}"/>
              </a:ext>
            </a:extLst>
          </p:cNvPr>
          <p:cNvPicPr>
            <a:picLocks noChangeAspect="1"/>
          </p:cNvPicPr>
          <p:nvPr/>
        </p:nvPicPr>
        <p:blipFill rotWithShape="1">
          <a:blip r:embed="rId4"/>
          <a:srcRect l="1" r="-676" b="4223"/>
          <a:stretch/>
        </p:blipFill>
        <p:spPr>
          <a:xfrm>
            <a:off x="0" y="0"/>
            <a:ext cx="3682314" cy="4670854"/>
          </a:xfrm>
          <a:prstGeom prst="rect">
            <a:avLst/>
          </a:prstGeom>
        </p:spPr>
      </p:pic>
      <p:pic>
        <p:nvPicPr>
          <p:cNvPr id="11" name="Picture 10">
            <a:extLst>
              <a:ext uri="{FF2B5EF4-FFF2-40B4-BE49-F238E27FC236}">
                <a16:creationId xmlns:a16="http://schemas.microsoft.com/office/drawing/2014/main" id="{E6D71CA1-7B61-4E2D-A461-3BD414E8ADBD}"/>
              </a:ext>
            </a:extLst>
          </p:cNvPr>
          <p:cNvPicPr>
            <a:picLocks noChangeAspect="1"/>
          </p:cNvPicPr>
          <p:nvPr/>
        </p:nvPicPr>
        <p:blipFill>
          <a:blip r:embed="rId5"/>
          <a:stretch>
            <a:fillRect/>
          </a:stretch>
        </p:blipFill>
        <p:spPr>
          <a:xfrm>
            <a:off x="2718487" y="3088091"/>
            <a:ext cx="2698186" cy="3616717"/>
          </a:xfrm>
          <a:prstGeom prst="rect">
            <a:avLst/>
          </a:prstGeom>
        </p:spPr>
      </p:pic>
      <p:sp>
        <p:nvSpPr>
          <p:cNvPr id="13" name="TextBox 12">
            <a:extLst>
              <a:ext uri="{FF2B5EF4-FFF2-40B4-BE49-F238E27FC236}">
                <a16:creationId xmlns:a16="http://schemas.microsoft.com/office/drawing/2014/main" id="{F4543ACD-3EF6-4B17-84AC-733B589BF528}"/>
              </a:ext>
            </a:extLst>
          </p:cNvPr>
          <p:cNvSpPr txBox="1"/>
          <p:nvPr/>
        </p:nvSpPr>
        <p:spPr>
          <a:xfrm>
            <a:off x="3682314" y="292754"/>
            <a:ext cx="6221626" cy="369332"/>
          </a:xfrm>
          <a:prstGeom prst="rect">
            <a:avLst/>
          </a:prstGeom>
          <a:noFill/>
        </p:spPr>
        <p:txBody>
          <a:bodyPr wrap="square">
            <a:spAutoFit/>
          </a:bodyPr>
          <a:lstStyle/>
          <a:p>
            <a:r>
              <a:rPr lang="en-GB" dirty="0"/>
              <a:t>Gladstone memorial, Hawarden</a:t>
            </a:r>
          </a:p>
        </p:txBody>
      </p:sp>
      <p:sp>
        <p:nvSpPr>
          <p:cNvPr id="14" name="TextBox 13">
            <a:extLst>
              <a:ext uri="{FF2B5EF4-FFF2-40B4-BE49-F238E27FC236}">
                <a16:creationId xmlns:a16="http://schemas.microsoft.com/office/drawing/2014/main" id="{A11747CD-6D28-4A5C-AC24-DD475DDCA52C}"/>
              </a:ext>
            </a:extLst>
          </p:cNvPr>
          <p:cNvSpPr txBox="1"/>
          <p:nvPr/>
        </p:nvSpPr>
        <p:spPr>
          <a:xfrm>
            <a:off x="371620" y="5180251"/>
            <a:ext cx="1986685" cy="1169551"/>
          </a:xfrm>
          <a:prstGeom prst="rect">
            <a:avLst/>
          </a:prstGeom>
          <a:noFill/>
        </p:spPr>
        <p:txBody>
          <a:bodyPr wrap="square">
            <a:spAutoFit/>
          </a:bodyPr>
          <a:lstStyle/>
          <a:p>
            <a:pPr algn="r"/>
            <a:r>
              <a:rPr lang="en-US" sz="1400" dirty="0"/>
              <a:t>The </a:t>
            </a:r>
            <a:r>
              <a:rPr lang="en-US" sz="1400" dirty="0" err="1"/>
              <a:t>Gladstones</a:t>
            </a:r>
            <a:r>
              <a:rPr lang="en-US" sz="1400" dirty="0"/>
              <a:t> with Prince of Wales (future King Edward VII) and </a:t>
            </a:r>
            <a:r>
              <a:rPr lang="en-GB" sz="1400" b="0" i="0" dirty="0">
                <a:effectLst/>
                <a:latin typeface="-apple-system"/>
              </a:rPr>
              <a:t>Queen Alexandra at </a:t>
            </a:r>
            <a:r>
              <a:rPr lang="en-GB" sz="1400" b="0" i="0" dirty="0" err="1">
                <a:effectLst/>
                <a:latin typeface="-apple-system"/>
              </a:rPr>
              <a:t>Hawrden</a:t>
            </a:r>
            <a:r>
              <a:rPr lang="en-GB" sz="1400" b="0" i="0" dirty="0">
                <a:effectLst/>
                <a:latin typeface="-apple-system"/>
              </a:rPr>
              <a:t> </a:t>
            </a:r>
            <a:r>
              <a:rPr lang="en-GB" sz="1400" b="0" i="0" dirty="0" err="1">
                <a:effectLst/>
                <a:latin typeface="-apple-system"/>
              </a:rPr>
              <a:t>Castetle</a:t>
            </a:r>
            <a:endParaRPr lang="en-GB" sz="1400" dirty="0"/>
          </a:p>
        </p:txBody>
      </p:sp>
      <p:pic>
        <p:nvPicPr>
          <p:cNvPr id="16" name="Picture 15">
            <a:extLst>
              <a:ext uri="{FF2B5EF4-FFF2-40B4-BE49-F238E27FC236}">
                <a16:creationId xmlns:a16="http://schemas.microsoft.com/office/drawing/2014/main" id="{1E6FC0AA-A9BA-4346-9202-86346170DE8E}"/>
              </a:ext>
            </a:extLst>
          </p:cNvPr>
          <p:cNvPicPr>
            <a:picLocks noChangeAspect="1"/>
          </p:cNvPicPr>
          <p:nvPr/>
        </p:nvPicPr>
        <p:blipFill rotWithShape="1">
          <a:blip r:embed="rId6"/>
          <a:srcRect b="9835"/>
          <a:stretch/>
        </p:blipFill>
        <p:spPr>
          <a:xfrm>
            <a:off x="3795889" y="977929"/>
            <a:ext cx="1849425" cy="2604367"/>
          </a:xfrm>
          <a:prstGeom prst="rect">
            <a:avLst/>
          </a:prstGeom>
        </p:spPr>
      </p:pic>
    </p:spTree>
    <p:extLst>
      <p:ext uri="{BB962C8B-B14F-4D97-AF65-F5344CB8AC3E}">
        <p14:creationId xmlns:p14="http://schemas.microsoft.com/office/powerpoint/2010/main" val="1491108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6EC4-7466-4320-970E-79106C372469}"/>
              </a:ext>
            </a:extLst>
          </p:cNvPr>
          <p:cNvSpPr>
            <a:spLocks noGrp="1"/>
          </p:cNvSpPr>
          <p:nvPr>
            <p:ph type="title"/>
          </p:nvPr>
        </p:nvSpPr>
        <p:spPr/>
        <p:txBody>
          <a:bodyPr/>
          <a:lstStyle/>
          <a:p>
            <a:r>
              <a:rPr lang="en-US" dirty="0"/>
              <a:t>Recognition of Welsh ‘Difference’ by UK Govt</a:t>
            </a:r>
            <a:endParaRPr lang="en-GB" dirty="0"/>
          </a:p>
        </p:txBody>
      </p:sp>
      <p:sp>
        <p:nvSpPr>
          <p:cNvPr id="3" name="Content Placeholder 2">
            <a:extLst>
              <a:ext uri="{FF2B5EF4-FFF2-40B4-BE49-F238E27FC236}">
                <a16:creationId xmlns:a16="http://schemas.microsoft.com/office/drawing/2014/main" id="{059ED358-70E2-4DED-A8E0-8AB4BDFDA749}"/>
              </a:ext>
            </a:extLst>
          </p:cNvPr>
          <p:cNvSpPr>
            <a:spLocks noGrp="1"/>
          </p:cNvSpPr>
          <p:nvPr>
            <p:ph idx="1"/>
          </p:nvPr>
        </p:nvSpPr>
        <p:spPr/>
        <p:txBody>
          <a:bodyPr/>
          <a:lstStyle/>
          <a:p>
            <a:r>
              <a:rPr lang="en-US" b="1" dirty="0"/>
              <a:t>Liberal government est. Welsh department in Board of Education, 1907</a:t>
            </a:r>
          </a:p>
          <a:p>
            <a:pPr algn="r">
              <a:buFontTx/>
              <a:buChar char="-"/>
            </a:pPr>
            <a:r>
              <a:rPr lang="en-US" dirty="0"/>
              <a:t>Focus on Welsh language teaching</a:t>
            </a:r>
          </a:p>
          <a:p>
            <a:pPr marL="0" indent="0">
              <a:buNone/>
            </a:pPr>
            <a:endParaRPr lang="en-US" dirty="0"/>
          </a:p>
          <a:p>
            <a:r>
              <a:rPr lang="en-US" b="1" dirty="0"/>
              <a:t>Agricultural Council for Wales est. 1912</a:t>
            </a:r>
          </a:p>
          <a:p>
            <a:endParaRPr lang="en-US" b="1" dirty="0"/>
          </a:p>
          <a:p>
            <a:r>
              <a:rPr lang="en-US" b="1" dirty="0"/>
              <a:t>Founding of Welsh </a:t>
            </a:r>
            <a:r>
              <a:rPr lang="en-US" b="1" i="1" dirty="0"/>
              <a:t>national </a:t>
            </a:r>
            <a:r>
              <a:rPr lang="en-US" b="1" dirty="0"/>
              <a:t>institutions</a:t>
            </a:r>
          </a:p>
          <a:p>
            <a:pPr marL="0" indent="0">
              <a:buNone/>
            </a:pPr>
            <a:endParaRPr lang="en-US" b="1" dirty="0"/>
          </a:p>
          <a:p>
            <a:pPr marL="0" indent="0">
              <a:buNone/>
            </a:pPr>
            <a:endParaRPr lang="en-GB" dirty="0"/>
          </a:p>
        </p:txBody>
      </p:sp>
    </p:spTree>
    <p:extLst>
      <p:ext uri="{BB962C8B-B14F-4D97-AF65-F5344CB8AC3E}">
        <p14:creationId xmlns:p14="http://schemas.microsoft.com/office/powerpoint/2010/main" val="38013785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9A32F-4575-4AB7-A5F3-12E74D9B4CC5}"/>
              </a:ext>
            </a:extLst>
          </p:cNvPr>
          <p:cNvSpPr>
            <a:spLocks noGrp="1"/>
          </p:cNvSpPr>
          <p:nvPr>
            <p:ph type="title"/>
          </p:nvPr>
        </p:nvSpPr>
        <p:spPr/>
        <p:txBody>
          <a:bodyPr>
            <a:normAutofit/>
          </a:bodyPr>
          <a:lstStyle/>
          <a:p>
            <a:pPr algn="ctr"/>
            <a:r>
              <a:rPr lang="en-GB" sz="4000" dirty="0">
                <a:solidFill>
                  <a:srgbClr val="FFFF00"/>
                </a:solidFill>
              </a:rPr>
              <a:t>National Library of Wales, Aberystwyth, est. 1907</a:t>
            </a:r>
          </a:p>
        </p:txBody>
      </p:sp>
      <p:pic>
        <p:nvPicPr>
          <p:cNvPr id="5" name="Content Placeholder 4">
            <a:extLst>
              <a:ext uri="{FF2B5EF4-FFF2-40B4-BE49-F238E27FC236}">
                <a16:creationId xmlns:a16="http://schemas.microsoft.com/office/drawing/2014/main" id="{7D61B59A-D27F-4921-8D07-73554CE8E065}"/>
              </a:ext>
            </a:extLst>
          </p:cNvPr>
          <p:cNvPicPr>
            <a:picLocks noGrp="1" noChangeAspect="1"/>
          </p:cNvPicPr>
          <p:nvPr>
            <p:ph idx="1"/>
          </p:nvPr>
        </p:nvPicPr>
        <p:blipFill>
          <a:blip r:embed="rId3"/>
          <a:stretch>
            <a:fillRect/>
          </a:stretch>
        </p:blipFill>
        <p:spPr>
          <a:xfrm>
            <a:off x="1891760" y="1690688"/>
            <a:ext cx="5838273" cy="4351338"/>
          </a:xfrm>
        </p:spPr>
      </p:pic>
      <p:sp>
        <p:nvSpPr>
          <p:cNvPr id="6" name="Content Placeholder 2">
            <a:extLst>
              <a:ext uri="{FF2B5EF4-FFF2-40B4-BE49-F238E27FC236}">
                <a16:creationId xmlns:a16="http://schemas.microsoft.com/office/drawing/2014/main" id="{C0C606AE-FF7F-4DCB-89DE-78112E7D575F}"/>
              </a:ext>
            </a:extLst>
          </p:cNvPr>
          <p:cNvSpPr txBox="1">
            <a:spLocks/>
          </p:cNvSpPr>
          <p:nvPr/>
        </p:nvSpPr>
        <p:spPr>
          <a:xfrm>
            <a:off x="8180173" y="1690689"/>
            <a:ext cx="317362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Opens in 1909</a:t>
            </a:r>
          </a:p>
          <a:p>
            <a:endParaRPr lang="en-US" dirty="0"/>
          </a:p>
          <a:p>
            <a:r>
              <a:rPr lang="en-US" dirty="0"/>
              <a:t>Current building opened 1916</a:t>
            </a:r>
            <a:endParaRPr lang="en-GB" dirty="0"/>
          </a:p>
        </p:txBody>
      </p:sp>
    </p:spTree>
    <p:extLst>
      <p:ext uri="{BB962C8B-B14F-4D97-AF65-F5344CB8AC3E}">
        <p14:creationId xmlns:p14="http://schemas.microsoft.com/office/powerpoint/2010/main" val="2483882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A703A-883F-4644-9393-23209A7BBE88}"/>
              </a:ext>
            </a:extLst>
          </p:cNvPr>
          <p:cNvSpPr>
            <a:spLocks noGrp="1"/>
          </p:cNvSpPr>
          <p:nvPr>
            <p:ph type="title"/>
          </p:nvPr>
        </p:nvSpPr>
        <p:spPr/>
        <p:txBody>
          <a:bodyPr/>
          <a:lstStyle/>
          <a:p>
            <a:pPr algn="ctr"/>
            <a:r>
              <a:rPr lang="en-US" dirty="0">
                <a:solidFill>
                  <a:srgbClr val="FFFF00"/>
                </a:solidFill>
              </a:rPr>
              <a:t>National Museum of Wales, Cardiff, est. 1907 </a:t>
            </a:r>
            <a:endParaRPr lang="en-GB" dirty="0">
              <a:solidFill>
                <a:srgbClr val="FFFF00"/>
              </a:solidFill>
            </a:endParaRPr>
          </a:p>
        </p:txBody>
      </p:sp>
      <p:sp>
        <p:nvSpPr>
          <p:cNvPr id="3" name="Content Placeholder 2">
            <a:extLst>
              <a:ext uri="{FF2B5EF4-FFF2-40B4-BE49-F238E27FC236}">
                <a16:creationId xmlns:a16="http://schemas.microsoft.com/office/drawing/2014/main" id="{BA779EBF-A662-4223-B8E0-D55EB32AC7C1}"/>
              </a:ext>
            </a:extLst>
          </p:cNvPr>
          <p:cNvSpPr>
            <a:spLocks noGrp="1"/>
          </p:cNvSpPr>
          <p:nvPr>
            <p:ph idx="1"/>
          </p:nvPr>
        </p:nvSpPr>
        <p:spPr>
          <a:xfrm>
            <a:off x="838200" y="1825625"/>
            <a:ext cx="2720546" cy="4351338"/>
          </a:xfrm>
        </p:spPr>
        <p:txBody>
          <a:bodyPr>
            <a:normAutofit fontScale="85000" lnSpcReduction="20000"/>
          </a:bodyPr>
          <a:lstStyle/>
          <a:p>
            <a:pPr marL="0" indent="0">
              <a:buNone/>
            </a:pPr>
            <a:r>
              <a:rPr lang="en-US" dirty="0"/>
              <a:t>Royal Charter  to provide “complete illustration of the geology, mineralogy, zoology, botany, ethnography, archaeology, art, history and special industries of Wales and generally by collection, conservation, elucidation, presentation and publication.”</a:t>
            </a:r>
            <a:endParaRPr lang="en-GB" dirty="0"/>
          </a:p>
        </p:txBody>
      </p:sp>
      <p:pic>
        <p:nvPicPr>
          <p:cNvPr id="5" name="Picture 4">
            <a:extLst>
              <a:ext uri="{FF2B5EF4-FFF2-40B4-BE49-F238E27FC236}">
                <a16:creationId xmlns:a16="http://schemas.microsoft.com/office/drawing/2014/main" id="{07048C1A-84DC-403D-961C-3E15EAD7D029}"/>
              </a:ext>
            </a:extLst>
          </p:cNvPr>
          <p:cNvPicPr>
            <a:picLocks noChangeAspect="1"/>
          </p:cNvPicPr>
          <p:nvPr/>
        </p:nvPicPr>
        <p:blipFill rotWithShape="1">
          <a:blip r:embed="rId3"/>
          <a:srcRect l="4681" t="4992" r="4508" b="4992"/>
          <a:stretch/>
        </p:blipFill>
        <p:spPr>
          <a:xfrm>
            <a:off x="4967415" y="1709223"/>
            <a:ext cx="6489221" cy="4123166"/>
          </a:xfrm>
          <a:prstGeom prst="rect">
            <a:avLst/>
          </a:prstGeom>
        </p:spPr>
      </p:pic>
    </p:spTree>
    <p:extLst>
      <p:ext uri="{BB962C8B-B14F-4D97-AF65-F5344CB8AC3E}">
        <p14:creationId xmlns:p14="http://schemas.microsoft.com/office/powerpoint/2010/main" val="4113758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FD1D0-4E14-4D56-B865-5180279A9EF3}"/>
              </a:ext>
            </a:extLst>
          </p:cNvPr>
          <p:cNvSpPr>
            <a:spLocks noGrp="1"/>
          </p:cNvSpPr>
          <p:nvPr>
            <p:ph type="title"/>
          </p:nvPr>
        </p:nvSpPr>
        <p:spPr/>
        <p:txBody>
          <a:bodyPr/>
          <a:lstStyle/>
          <a:p>
            <a:r>
              <a:rPr lang="en-US" dirty="0">
                <a:solidFill>
                  <a:srgbClr val="FFFF00"/>
                </a:solidFill>
              </a:rPr>
              <a:t>Cathays Park, Cardiff</a:t>
            </a:r>
            <a:endParaRPr lang="en-GB" dirty="0">
              <a:solidFill>
                <a:srgbClr val="FFFF00"/>
              </a:solidFill>
            </a:endParaRPr>
          </a:p>
        </p:txBody>
      </p:sp>
      <p:pic>
        <p:nvPicPr>
          <p:cNvPr id="7" name="Picture 6">
            <a:extLst>
              <a:ext uri="{FF2B5EF4-FFF2-40B4-BE49-F238E27FC236}">
                <a16:creationId xmlns:a16="http://schemas.microsoft.com/office/drawing/2014/main" id="{92A720D7-4183-4A3A-ADB3-8B8958FB3671}"/>
              </a:ext>
            </a:extLst>
          </p:cNvPr>
          <p:cNvPicPr>
            <a:picLocks noChangeAspect="1"/>
          </p:cNvPicPr>
          <p:nvPr/>
        </p:nvPicPr>
        <p:blipFill>
          <a:blip r:embed="rId3"/>
          <a:stretch>
            <a:fillRect/>
          </a:stretch>
        </p:blipFill>
        <p:spPr>
          <a:xfrm>
            <a:off x="799458" y="1458931"/>
            <a:ext cx="5943545" cy="3795975"/>
          </a:xfrm>
          <a:prstGeom prst="rect">
            <a:avLst/>
          </a:prstGeom>
        </p:spPr>
      </p:pic>
      <p:pic>
        <p:nvPicPr>
          <p:cNvPr id="9" name="Picture 8">
            <a:extLst>
              <a:ext uri="{FF2B5EF4-FFF2-40B4-BE49-F238E27FC236}">
                <a16:creationId xmlns:a16="http://schemas.microsoft.com/office/drawing/2014/main" id="{FE850BCB-7E11-4557-9F20-B2EE24DF358E}"/>
              </a:ext>
            </a:extLst>
          </p:cNvPr>
          <p:cNvPicPr>
            <a:picLocks noChangeAspect="1"/>
          </p:cNvPicPr>
          <p:nvPr/>
        </p:nvPicPr>
        <p:blipFill>
          <a:blip r:embed="rId4"/>
          <a:stretch>
            <a:fillRect/>
          </a:stretch>
        </p:blipFill>
        <p:spPr>
          <a:xfrm>
            <a:off x="7651523" y="3993715"/>
            <a:ext cx="4540477" cy="2864285"/>
          </a:xfrm>
          <a:prstGeom prst="rect">
            <a:avLst/>
          </a:prstGeom>
        </p:spPr>
      </p:pic>
      <p:pic>
        <p:nvPicPr>
          <p:cNvPr id="11" name="Picture 10">
            <a:extLst>
              <a:ext uri="{FF2B5EF4-FFF2-40B4-BE49-F238E27FC236}">
                <a16:creationId xmlns:a16="http://schemas.microsoft.com/office/drawing/2014/main" id="{9E5AE283-B912-4568-848F-023011D56FC0}"/>
              </a:ext>
            </a:extLst>
          </p:cNvPr>
          <p:cNvPicPr>
            <a:picLocks noChangeAspect="1"/>
          </p:cNvPicPr>
          <p:nvPr/>
        </p:nvPicPr>
        <p:blipFill>
          <a:blip r:embed="rId5"/>
          <a:stretch>
            <a:fillRect/>
          </a:stretch>
        </p:blipFill>
        <p:spPr>
          <a:xfrm>
            <a:off x="7651523" y="480609"/>
            <a:ext cx="4402180" cy="2832069"/>
          </a:xfrm>
          <a:prstGeom prst="rect">
            <a:avLst/>
          </a:prstGeom>
        </p:spPr>
      </p:pic>
      <p:sp>
        <p:nvSpPr>
          <p:cNvPr id="13" name="Content Placeholder 12">
            <a:extLst>
              <a:ext uri="{FF2B5EF4-FFF2-40B4-BE49-F238E27FC236}">
                <a16:creationId xmlns:a16="http://schemas.microsoft.com/office/drawing/2014/main" id="{3CD542C6-22EF-46BB-9892-5CCFFE15E4EE}"/>
              </a:ext>
            </a:extLst>
          </p:cNvPr>
          <p:cNvSpPr>
            <a:spLocks noGrp="1"/>
          </p:cNvSpPr>
          <p:nvPr>
            <p:ph idx="1"/>
          </p:nvPr>
        </p:nvSpPr>
        <p:spPr>
          <a:xfrm>
            <a:off x="799459" y="5667412"/>
            <a:ext cx="10515600" cy="1162314"/>
          </a:xfrm>
        </p:spPr>
        <p:txBody>
          <a:bodyPr/>
          <a:lstStyle/>
          <a:p>
            <a:r>
              <a:rPr lang="en-GB" dirty="0"/>
              <a:t>Town Hall opened, 1906</a:t>
            </a:r>
          </a:p>
        </p:txBody>
      </p:sp>
    </p:spTree>
    <p:extLst>
      <p:ext uri="{BB962C8B-B14F-4D97-AF65-F5344CB8AC3E}">
        <p14:creationId xmlns:p14="http://schemas.microsoft.com/office/powerpoint/2010/main" val="5087867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474E-1037-4FDC-9932-C87048BBF1B7}"/>
              </a:ext>
            </a:extLst>
          </p:cNvPr>
          <p:cNvSpPr>
            <a:spLocks noGrp="1"/>
          </p:cNvSpPr>
          <p:nvPr>
            <p:ph type="title"/>
          </p:nvPr>
        </p:nvSpPr>
        <p:spPr/>
        <p:txBody>
          <a:bodyPr/>
          <a:lstStyle/>
          <a:p>
            <a:pPr algn="ctr"/>
            <a:r>
              <a:rPr lang="en-US" dirty="0">
                <a:solidFill>
                  <a:srgbClr val="FFFF00"/>
                </a:solidFill>
              </a:rPr>
              <a:t>Higher Education in Wales</a:t>
            </a:r>
            <a:endParaRPr lang="en-GB" dirty="0">
              <a:solidFill>
                <a:srgbClr val="FFFF00"/>
              </a:solidFill>
            </a:endParaRPr>
          </a:p>
        </p:txBody>
      </p:sp>
      <p:sp>
        <p:nvSpPr>
          <p:cNvPr id="3" name="Content Placeholder 2">
            <a:extLst>
              <a:ext uri="{FF2B5EF4-FFF2-40B4-BE49-F238E27FC236}">
                <a16:creationId xmlns:a16="http://schemas.microsoft.com/office/drawing/2014/main" id="{65E172A4-6BD2-47CA-902B-E2582811CB19}"/>
              </a:ext>
            </a:extLst>
          </p:cNvPr>
          <p:cNvSpPr>
            <a:spLocks noGrp="1"/>
          </p:cNvSpPr>
          <p:nvPr>
            <p:ph idx="1"/>
          </p:nvPr>
        </p:nvSpPr>
        <p:spPr>
          <a:xfrm>
            <a:off x="670466" y="1825625"/>
            <a:ext cx="2940242" cy="4351338"/>
          </a:xfrm>
        </p:spPr>
        <p:txBody>
          <a:bodyPr/>
          <a:lstStyle/>
          <a:p>
            <a:r>
              <a:rPr lang="en-US" dirty="0"/>
              <a:t>University College of South Wales and </a:t>
            </a:r>
            <a:r>
              <a:rPr lang="en-US" dirty="0" err="1"/>
              <a:t>Monmouthshire</a:t>
            </a:r>
            <a:r>
              <a:rPr lang="en-US" dirty="0"/>
              <a:t>, est. 1883 </a:t>
            </a:r>
            <a:endParaRPr lang="en-GB" dirty="0"/>
          </a:p>
        </p:txBody>
      </p:sp>
      <p:pic>
        <p:nvPicPr>
          <p:cNvPr id="2050" name="Picture 2" descr="Image result for cardiff university postcard">
            <a:extLst>
              <a:ext uri="{FF2B5EF4-FFF2-40B4-BE49-F238E27FC236}">
                <a16:creationId xmlns:a16="http://schemas.microsoft.com/office/drawing/2014/main" id="{BF917285-EC2F-48BF-8D3F-3A589AC9A5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3857" y="1825625"/>
            <a:ext cx="6617677" cy="4268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9307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398FF-7796-475E-9C7A-03D0CC86DDA6}"/>
              </a:ext>
            </a:extLst>
          </p:cNvPr>
          <p:cNvSpPr>
            <a:spLocks noGrp="1"/>
          </p:cNvSpPr>
          <p:nvPr>
            <p:ph type="title"/>
          </p:nvPr>
        </p:nvSpPr>
        <p:spPr/>
        <p:txBody>
          <a:bodyPr/>
          <a:lstStyle/>
          <a:p>
            <a:pPr algn="ctr"/>
            <a:r>
              <a:rPr lang="en-US" dirty="0">
                <a:solidFill>
                  <a:srgbClr val="FFFF00"/>
                </a:solidFill>
              </a:rPr>
              <a:t>Higher Education in Wales</a:t>
            </a:r>
            <a:endParaRPr lang="en-GB" dirty="0">
              <a:solidFill>
                <a:srgbClr val="FFFF00"/>
              </a:solidFill>
            </a:endParaRPr>
          </a:p>
        </p:txBody>
      </p:sp>
      <p:sp>
        <p:nvSpPr>
          <p:cNvPr id="3" name="Content Placeholder 2">
            <a:extLst>
              <a:ext uri="{FF2B5EF4-FFF2-40B4-BE49-F238E27FC236}">
                <a16:creationId xmlns:a16="http://schemas.microsoft.com/office/drawing/2014/main" id="{9F665152-9240-49F8-9564-A8EA01352A73}"/>
              </a:ext>
            </a:extLst>
          </p:cNvPr>
          <p:cNvSpPr>
            <a:spLocks noGrp="1"/>
          </p:cNvSpPr>
          <p:nvPr>
            <p:ph idx="1"/>
          </p:nvPr>
        </p:nvSpPr>
        <p:spPr>
          <a:xfrm>
            <a:off x="6215163" y="1960562"/>
            <a:ext cx="5154305" cy="4351338"/>
          </a:xfrm>
        </p:spPr>
        <p:txBody>
          <a:bodyPr/>
          <a:lstStyle/>
          <a:p>
            <a:r>
              <a:rPr lang="en-US" dirty="0"/>
              <a:t> University College of North Wales, est.</a:t>
            </a:r>
            <a:r>
              <a:rPr lang="en-GB" b="0" i="0" dirty="0">
                <a:effectLst/>
              </a:rPr>
              <a:t> 1872</a:t>
            </a:r>
            <a:endParaRPr lang="en-GB" dirty="0"/>
          </a:p>
        </p:txBody>
      </p:sp>
      <p:pic>
        <p:nvPicPr>
          <p:cNvPr id="5" name="Picture 4">
            <a:extLst>
              <a:ext uri="{FF2B5EF4-FFF2-40B4-BE49-F238E27FC236}">
                <a16:creationId xmlns:a16="http://schemas.microsoft.com/office/drawing/2014/main" id="{F4CB51B6-7B4C-48D9-9466-5379954D6A0A}"/>
              </a:ext>
            </a:extLst>
          </p:cNvPr>
          <p:cNvPicPr>
            <a:picLocks noChangeAspect="1"/>
          </p:cNvPicPr>
          <p:nvPr/>
        </p:nvPicPr>
        <p:blipFill rotWithShape="1">
          <a:blip r:embed="rId3"/>
          <a:srcRect l="24232" t="26620" r="26537" b="16923"/>
          <a:stretch/>
        </p:blipFill>
        <p:spPr>
          <a:xfrm>
            <a:off x="838200" y="2987063"/>
            <a:ext cx="5154305" cy="3324837"/>
          </a:xfrm>
          <a:prstGeom prst="rect">
            <a:avLst/>
          </a:prstGeom>
        </p:spPr>
      </p:pic>
      <p:pic>
        <p:nvPicPr>
          <p:cNvPr id="7" name="Picture 6">
            <a:extLst>
              <a:ext uri="{FF2B5EF4-FFF2-40B4-BE49-F238E27FC236}">
                <a16:creationId xmlns:a16="http://schemas.microsoft.com/office/drawing/2014/main" id="{DCA34B95-D7F6-45A2-9AC7-8EA2B4B4802C}"/>
              </a:ext>
            </a:extLst>
          </p:cNvPr>
          <p:cNvPicPr>
            <a:picLocks noChangeAspect="1"/>
          </p:cNvPicPr>
          <p:nvPr/>
        </p:nvPicPr>
        <p:blipFill>
          <a:blip r:embed="rId4"/>
          <a:stretch>
            <a:fillRect/>
          </a:stretch>
        </p:blipFill>
        <p:spPr>
          <a:xfrm>
            <a:off x="6215163" y="2955069"/>
            <a:ext cx="5654834" cy="3537805"/>
          </a:xfrm>
          <a:prstGeom prst="rect">
            <a:avLst/>
          </a:prstGeom>
        </p:spPr>
      </p:pic>
      <p:sp>
        <p:nvSpPr>
          <p:cNvPr id="8" name="Content Placeholder 2">
            <a:extLst>
              <a:ext uri="{FF2B5EF4-FFF2-40B4-BE49-F238E27FC236}">
                <a16:creationId xmlns:a16="http://schemas.microsoft.com/office/drawing/2014/main" id="{D87DCD13-4AA1-48A3-AF2C-63F8BF88CD92}"/>
              </a:ext>
            </a:extLst>
          </p:cNvPr>
          <p:cNvSpPr txBox="1">
            <a:spLocks/>
          </p:cNvSpPr>
          <p:nvPr/>
        </p:nvSpPr>
        <p:spPr>
          <a:xfrm>
            <a:off x="990600" y="1978025"/>
            <a:ext cx="387447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 University College of North Wales, est. 1884</a:t>
            </a:r>
            <a:endParaRPr lang="en-GB" dirty="0"/>
          </a:p>
        </p:txBody>
      </p:sp>
    </p:spTree>
    <p:extLst>
      <p:ext uri="{BB962C8B-B14F-4D97-AF65-F5344CB8AC3E}">
        <p14:creationId xmlns:p14="http://schemas.microsoft.com/office/powerpoint/2010/main" val="41485196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82AE1-8C77-413C-BF2F-E81F7DC6F6A8}"/>
              </a:ext>
            </a:extLst>
          </p:cNvPr>
          <p:cNvSpPr>
            <a:spLocks noGrp="1"/>
          </p:cNvSpPr>
          <p:nvPr>
            <p:ph type="title"/>
          </p:nvPr>
        </p:nvSpPr>
        <p:spPr/>
        <p:txBody>
          <a:bodyPr/>
          <a:lstStyle/>
          <a:p>
            <a:r>
              <a:rPr lang="en-US" dirty="0">
                <a:solidFill>
                  <a:srgbClr val="FFFF00"/>
                </a:solidFill>
              </a:rPr>
              <a:t>Higher Education in Wales</a:t>
            </a:r>
            <a:endParaRPr lang="en-GB" dirty="0">
              <a:solidFill>
                <a:srgbClr val="FFFF00"/>
              </a:solidFill>
            </a:endParaRPr>
          </a:p>
        </p:txBody>
      </p:sp>
      <p:sp>
        <p:nvSpPr>
          <p:cNvPr id="3" name="Content Placeholder 2">
            <a:extLst>
              <a:ext uri="{FF2B5EF4-FFF2-40B4-BE49-F238E27FC236}">
                <a16:creationId xmlns:a16="http://schemas.microsoft.com/office/drawing/2014/main" id="{3C95AF1E-3351-41DB-9BD6-3637F65C34E9}"/>
              </a:ext>
            </a:extLst>
          </p:cNvPr>
          <p:cNvSpPr>
            <a:spLocks noGrp="1"/>
          </p:cNvSpPr>
          <p:nvPr>
            <p:ph idx="1"/>
          </p:nvPr>
        </p:nvSpPr>
        <p:spPr>
          <a:xfrm>
            <a:off x="838200" y="1825625"/>
            <a:ext cx="5632938" cy="4351338"/>
          </a:xfrm>
        </p:spPr>
        <p:txBody>
          <a:bodyPr/>
          <a:lstStyle/>
          <a:p>
            <a:r>
              <a:rPr lang="en-US" dirty="0"/>
              <a:t>Federal University est. 1893, royal charter 1896</a:t>
            </a:r>
            <a:endParaRPr lang="en-GB" dirty="0"/>
          </a:p>
        </p:txBody>
      </p:sp>
      <p:pic>
        <p:nvPicPr>
          <p:cNvPr id="5" name="Picture 4">
            <a:extLst>
              <a:ext uri="{FF2B5EF4-FFF2-40B4-BE49-F238E27FC236}">
                <a16:creationId xmlns:a16="http://schemas.microsoft.com/office/drawing/2014/main" id="{B0572215-98A2-49FA-AAFA-019AB4D0E62F}"/>
              </a:ext>
            </a:extLst>
          </p:cNvPr>
          <p:cNvPicPr>
            <a:picLocks noChangeAspect="1"/>
          </p:cNvPicPr>
          <p:nvPr/>
        </p:nvPicPr>
        <p:blipFill>
          <a:blip r:embed="rId3"/>
          <a:stretch>
            <a:fillRect/>
          </a:stretch>
        </p:blipFill>
        <p:spPr>
          <a:xfrm>
            <a:off x="7666892" y="1300294"/>
            <a:ext cx="3686908" cy="4714634"/>
          </a:xfrm>
          <a:prstGeom prst="rect">
            <a:avLst/>
          </a:prstGeom>
        </p:spPr>
      </p:pic>
    </p:spTree>
    <p:extLst>
      <p:ext uri="{BB962C8B-B14F-4D97-AF65-F5344CB8AC3E}">
        <p14:creationId xmlns:p14="http://schemas.microsoft.com/office/powerpoint/2010/main" val="1695139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90056-4982-4930-9FBB-9874798BE3AD}"/>
              </a:ext>
            </a:extLst>
          </p:cNvPr>
          <p:cNvSpPr>
            <a:spLocks noGrp="1"/>
          </p:cNvSpPr>
          <p:nvPr>
            <p:ph type="title"/>
          </p:nvPr>
        </p:nvSpPr>
        <p:spPr/>
        <p:txBody>
          <a:bodyPr/>
          <a:lstStyle/>
          <a:p>
            <a:r>
              <a:rPr lang="en-US" dirty="0">
                <a:solidFill>
                  <a:srgbClr val="FFFF00"/>
                </a:solidFill>
              </a:rPr>
              <a:t>John Edward Lloyd (1861 –1947)</a:t>
            </a:r>
            <a:endParaRPr lang="en-GB" dirty="0">
              <a:solidFill>
                <a:srgbClr val="FFFF00"/>
              </a:solidFill>
            </a:endParaRPr>
          </a:p>
        </p:txBody>
      </p:sp>
      <p:pic>
        <p:nvPicPr>
          <p:cNvPr id="5" name="Content Placeholder 4">
            <a:extLst>
              <a:ext uri="{FF2B5EF4-FFF2-40B4-BE49-F238E27FC236}">
                <a16:creationId xmlns:a16="http://schemas.microsoft.com/office/drawing/2014/main" id="{EE446E61-D2EB-4B90-923E-27B80A9C755B}"/>
              </a:ext>
            </a:extLst>
          </p:cNvPr>
          <p:cNvPicPr>
            <a:picLocks noGrp="1" noChangeAspect="1"/>
          </p:cNvPicPr>
          <p:nvPr>
            <p:ph idx="1"/>
          </p:nvPr>
        </p:nvPicPr>
        <p:blipFill>
          <a:blip r:embed="rId3"/>
          <a:stretch>
            <a:fillRect/>
          </a:stretch>
        </p:blipFill>
        <p:spPr>
          <a:xfrm>
            <a:off x="838200" y="1690688"/>
            <a:ext cx="2742259" cy="4351338"/>
          </a:xfrm>
        </p:spPr>
      </p:pic>
      <p:sp>
        <p:nvSpPr>
          <p:cNvPr id="6" name="Content Placeholder 2">
            <a:extLst>
              <a:ext uri="{FF2B5EF4-FFF2-40B4-BE49-F238E27FC236}">
                <a16:creationId xmlns:a16="http://schemas.microsoft.com/office/drawing/2014/main" id="{5B58BFE3-F2EA-4963-9B45-D340E85B4AFD}"/>
              </a:ext>
            </a:extLst>
          </p:cNvPr>
          <p:cNvSpPr txBox="1">
            <a:spLocks/>
          </p:cNvSpPr>
          <p:nvPr/>
        </p:nvSpPr>
        <p:spPr>
          <a:xfrm>
            <a:off x="3991707" y="1690688"/>
            <a:ext cx="5028725" cy="435133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Among first students at Aberystwyth university (then studied at Oxford)</a:t>
            </a:r>
          </a:p>
          <a:p>
            <a:r>
              <a:rPr lang="en-US" dirty="0"/>
              <a:t>Made lecturer in Welsh and History at </a:t>
            </a:r>
            <a:r>
              <a:rPr lang="en-US" dirty="0" err="1"/>
              <a:t>Aberystwth</a:t>
            </a:r>
            <a:r>
              <a:rPr lang="en-US" dirty="0"/>
              <a:t> 1885</a:t>
            </a:r>
            <a:r>
              <a:rPr lang="en-GB" dirty="0"/>
              <a:t>, before moving to Bangor 1892</a:t>
            </a:r>
          </a:p>
          <a:p>
            <a:r>
              <a:rPr lang="en-GB" dirty="0"/>
              <a:t>Founder member </a:t>
            </a:r>
            <a:r>
              <a:rPr lang="en-US" dirty="0"/>
              <a:t>Cymru </a:t>
            </a:r>
            <a:r>
              <a:rPr lang="en-US" dirty="0" err="1"/>
              <a:t>Fydd</a:t>
            </a:r>
            <a:endParaRPr lang="en-GB" dirty="0"/>
          </a:p>
          <a:p>
            <a:r>
              <a:rPr lang="en-GB" dirty="0"/>
              <a:t>Emphasis on pre-Norman Wales</a:t>
            </a:r>
          </a:p>
          <a:p>
            <a:r>
              <a:rPr lang="en-GB" dirty="0"/>
              <a:t>Drew up charter </a:t>
            </a:r>
            <a:r>
              <a:rPr lang="en-GB" dirty="0" err="1"/>
              <a:t>UoW</a:t>
            </a:r>
            <a:r>
              <a:rPr lang="en-GB" dirty="0"/>
              <a:t> </a:t>
            </a:r>
            <a:r>
              <a:rPr lang="en-US" dirty="0"/>
              <a:t>Board of Celtic Studies</a:t>
            </a:r>
            <a:endParaRPr lang="en-GB" dirty="0"/>
          </a:p>
          <a:p>
            <a:endParaRPr lang="en-US" dirty="0"/>
          </a:p>
        </p:txBody>
      </p:sp>
      <p:pic>
        <p:nvPicPr>
          <p:cNvPr id="4" name="Picture 3">
            <a:extLst>
              <a:ext uri="{FF2B5EF4-FFF2-40B4-BE49-F238E27FC236}">
                <a16:creationId xmlns:a16="http://schemas.microsoft.com/office/drawing/2014/main" id="{A36FB33E-4E39-4103-92EB-BEB8814B7832}"/>
              </a:ext>
            </a:extLst>
          </p:cNvPr>
          <p:cNvPicPr>
            <a:picLocks noChangeAspect="1"/>
          </p:cNvPicPr>
          <p:nvPr/>
        </p:nvPicPr>
        <p:blipFill>
          <a:blip r:embed="rId4"/>
          <a:stretch>
            <a:fillRect/>
          </a:stretch>
        </p:blipFill>
        <p:spPr>
          <a:xfrm>
            <a:off x="9858632" y="74741"/>
            <a:ext cx="2333368" cy="3874975"/>
          </a:xfrm>
          <a:prstGeom prst="rect">
            <a:avLst/>
          </a:prstGeom>
        </p:spPr>
      </p:pic>
      <p:pic>
        <p:nvPicPr>
          <p:cNvPr id="8" name="Picture 7">
            <a:extLst>
              <a:ext uri="{FF2B5EF4-FFF2-40B4-BE49-F238E27FC236}">
                <a16:creationId xmlns:a16="http://schemas.microsoft.com/office/drawing/2014/main" id="{12F16F79-E814-497F-82EB-82A35E6D4934}"/>
              </a:ext>
            </a:extLst>
          </p:cNvPr>
          <p:cNvPicPr>
            <a:picLocks noChangeAspect="1"/>
          </p:cNvPicPr>
          <p:nvPr/>
        </p:nvPicPr>
        <p:blipFill rotWithShape="1">
          <a:blip r:embed="rId5"/>
          <a:srcRect l="20720" t="7028" r="20952" b="9127"/>
          <a:stretch/>
        </p:blipFill>
        <p:spPr>
          <a:xfrm>
            <a:off x="9858632" y="3429000"/>
            <a:ext cx="2333368" cy="3354259"/>
          </a:xfrm>
          <a:prstGeom prst="rect">
            <a:avLst/>
          </a:prstGeom>
        </p:spPr>
      </p:pic>
    </p:spTree>
    <p:extLst>
      <p:ext uri="{BB962C8B-B14F-4D97-AF65-F5344CB8AC3E}">
        <p14:creationId xmlns:p14="http://schemas.microsoft.com/office/powerpoint/2010/main" val="21361711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BB5CB-4B34-4C35-A929-D8DFF9609211}"/>
              </a:ext>
            </a:extLst>
          </p:cNvPr>
          <p:cNvSpPr>
            <a:spLocks noGrp="1"/>
          </p:cNvSpPr>
          <p:nvPr>
            <p:ph type="title"/>
          </p:nvPr>
        </p:nvSpPr>
        <p:spPr/>
        <p:txBody>
          <a:bodyPr>
            <a:normAutofit/>
          </a:bodyPr>
          <a:lstStyle/>
          <a:p>
            <a:r>
              <a:rPr lang="en-GB" dirty="0">
                <a:solidFill>
                  <a:srgbClr val="FFFF00"/>
                </a:solidFill>
              </a:rPr>
              <a:t>Owen Morgan Edwards (</a:t>
            </a:r>
            <a:r>
              <a:rPr lang="en-US" dirty="0">
                <a:solidFill>
                  <a:srgbClr val="FFFF00"/>
                </a:solidFill>
              </a:rPr>
              <a:t>1858–1920) </a:t>
            </a:r>
            <a:endParaRPr lang="en-GB" dirty="0">
              <a:solidFill>
                <a:srgbClr val="FFFF00"/>
              </a:solidFill>
            </a:endParaRPr>
          </a:p>
        </p:txBody>
      </p:sp>
      <p:sp>
        <p:nvSpPr>
          <p:cNvPr id="3" name="Content Placeholder 2">
            <a:extLst>
              <a:ext uri="{FF2B5EF4-FFF2-40B4-BE49-F238E27FC236}">
                <a16:creationId xmlns:a16="http://schemas.microsoft.com/office/drawing/2014/main" id="{56529B45-AEB7-40B5-8FA0-7DED1A8B0780}"/>
              </a:ext>
            </a:extLst>
          </p:cNvPr>
          <p:cNvSpPr>
            <a:spLocks noGrp="1"/>
          </p:cNvSpPr>
          <p:nvPr>
            <p:ph idx="1"/>
          </p:nvPr>
        </p:nvSpPr>
        <p:spPr>
          <a:xfrm>
            <a:off x="838200" y="1825625"/>
            <a:ext cx="4277497" cy="4351338"/>
          </a:xfrm>
        </p:spPr>
        <p:txBody>
          <a:bodyPr>
            <a:normAutofit fontScale="92500"/>
          </a:bodyPr>
          <a:lstStyle/>
          <a:p>
            <a:r>
              <a:rPr lang="en-US" dirty="0"/>
              <a:t>Studied at Aberystwyth (then Oxford and Glasgow)</a:t>
            </a:r>
          </a:p>
          <a:p>
            <a:r>
              <a:rPr lang="en-US" dirty="0"/>
              <a:t>Published periodicals aiming at popular education, and Welsh history books – inc. for children</a:t>
            </a:r>
          </a:p>
          <a:p>
            <a:r>
              <a:rPr lang="en-US" dirty="0"/>
              <a:t>Liberal MP for </a:t>
            </a:r>
            <a:r>
              <a:rPr lang="en-US" dirty="0" err="1"/>
              <a:t>Merionethshire</a:t>
            </a:r>
            <a:r>
              <a:rPr lang="en-US" dirty="0"/>
              <a:t>, 1899</a:t>
            </a:r>
          </a:p>
          <a:p>
            <a:r>
              <a:rPr lang="en-US" dirty="0"/>
              <a:t>Chief Inspector of Schools for Wales, 1907</a:t>
            </a:r>
          </a:p>
        </p:txBody>
      </p:sp>
      <p:pic>
        <p:nvPicPr>
          <p:cNvPr id="7" name="Picture 6">
            <a:extLst>
              <a:ext uri="{FF2B5EF4-FFF2-40B4-BE49-F238E27FC236}">
                <a16:creationId xmlns:a16="http://schemas.microsoft.com/office/drawing/2014/main" id="{20286FEC-6F34-4226-A861-8CB550252596}"/>
              </a:ext>
            </a:extLst>
          </p:cNvPr>
          <p:cNvPicPr>
            <a:picLocks noChangeAspect="1"/>
          </p:cNvPicPr>
          <p:nvPr/>
        </p:nvPicPr>
        <p:blipFill>
          <a:blip r:embed="rId3"/>
          <a:stretch>
            <a:fillRect/>
          </a:stretch>
        </p:blipFill>
        <p:spPr>
          <a:xfrm>
            <a:off x="8674443" y="1566921"/>
            <a:ext cx="3517557" cy="4868745"/>
          </a:xfrm>
          <a:prstGeom prst="rect">
            <a:avLst/>
          </a:prstGeom>
        </p:spPr>
      </p:pic>
      <p:pic>
        <p:nvPicPr>
          <p:cNvPr id="9" name="Picture 8">
            <a:extLst>
              <a:ext uri="{FF2B5EF4-FFF2-40B4-BE49-F238E27FC236}">
                <a16:creationId xmlns:a16="http://schemas.microsoft.com/office/drawing/2014/main" id="{EA9BF3AE-A915-4322-BFE9-70E3BCEA1071}"/>
              </a:ext>
            </a:extLst>
          </p:cNvPr>
          <p:cNvPicPr>
            <a:picLocks noChangeAspect="1"/>
          </p:cNvPicPr>
          <p:nvPr/>
        </p:nvPicPr>
        <p:blipFill>
          <a:blip r:embed="rId4"/>
          <a:stretch>
            <a:fillRect/>
          </a:stretch>
        </p:blipFill>
        <p:spPr>
          <a:xfrm>
            <a:off x="5548968" y="1566921"/>
            <a:ext cx="3125476" cy="4401223"/>
          </a:xfrm>
          <a:prstGeom prst="rect">
            <a:avLst/>
          </a:prstGeom>
        </p:spPr>
      </p:pic>
    </p:spTree>
    <p:extLst>
      <p:ext uri="{BB962C8B-B14F-4D97-AF65-F5344CB8AC3E}">
        <p14:creationId xmlns:p14="http://schemas.microsoft.com/office/powerpoint/2010/main" val="38558701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92EB-4E37-4EF1-8DA7-2AE5904E0404}"/>
              </a:ext>
            </a:extLst>
          </p:cNvPr>
          <p:cNvSpPr>
            <a:spLocks noGrp="1"/>
          </p:cNvSpPr>
          <p:nvPr>
            <p:ph type="title"/>
          </p:nvPr>
        </p:nvSpPr>
        <p:spPr/>
        <p:txBody>
          <a:bodyPr>
            <a:normAutofit/>
          </a:bodyPr>
          <a:lstStyle/>
          <a:p>
            <a:r>
              <a:rPr lang="en-US" dirty="0">
                <a:solidFill>
                  <a:srgbClr val="FFFF00"/>
                </a:solidFill>
              </a:rPr>
              <a:t>HJ </a:t>
            </a:r>
            <a:r>
              <a:rPr lang="en-US" dirty="0" err="1">
                <a:solidFill>
                  <a:srgbClr val="FFFF00"/>
                </a:solidFill>
              </a:rPr>
              <a:t>Fleure</a:t>
            </a:r>
            <a:r>
              <a:rPr lang="en-US" dirty="0">
                <a:solidFill>
                  <a:srgbClr val="FFFF00"/>
                </a:solidFill>
              </a:rPr>
              <a:t> (1877–1969) </a:t>
            </a:r>
            <a:endParaRPr lang="en-GB" dirty="0">
              <a:solidFill>
                <a:srgbClr val="FFFF00"/>
              </a:solidFill>
            </a:endParaRPr>
          </a:p>
        </p:txBody>
      </p:sp>
      <p:pic>
        <p:nvPicPr>
          <p:cNvPr id="5" name="Content Placeholder 4">
            <a:extLst>
              <a:ext uri="{FF2B5EF4-FFF2-40B4-BE49-F238E27FC236}">
                <a16:creationId xmlns:a16="http://schemas.microsoft.com/office/drawing/2014/main" id="{AA43BCDB-927D-4355-83F8-42484E0398E3}"/>
              </a:ext>
            </a:extLst>
          </p:cNvPr>
          <p:cNvPicPr>
            <a:picLocks noGrp="1" noChangeAspect="1"/>
          </p:cNvPicPr>
          <p:nvPr>
            <p:ph idx="1"/>
          </p:nvPr>
        </p:nvPicPr>
        <p:blipFill>
          <a:blip r:embed="rId3"/>
          <a:stretch>
            <a:fillRect/>
          </a:stretch>
        </p:blipFill>
        <p:spPr>
          <a:xfrm>
            <a:off x="9674640" y="185943"/>
            <a:ext cx="2343537" cy="3288187"/>
          </a:xfrm>
        </p:spPr>
      </p:pic>
      <p:pic>
        <p:nvPicPr>
          <p:cNvPr id="9" name="Picture 8">
            <a:extLst>
              <a:ext uri="{FF2B5EF4-FFF2-40B4-BE49-F238E27FC236}">
                <a16:creationId xmlns:a16="http://schemas.microsoft.com/office/drawing/2014/main" id="{08D0C404-9E97-4F3C-9B6C-E44CED14CE49}"/>
              </a:ext>
            </a:extLst>
          </p:cNvPr>
          <p:cNvPicPr>
            <a:picLocks noChangeAspect="1"/>
          </p:cNvPicPr>
          <p:nvPr/>
        </p:nvPicPr>
        <p:blipFill>
          <a:blip r:embed="rId4"/>
          <a:stretch>
            <a:fillRect/>
          </a:stretch>
        </p:blipFill>
        <p:spPr>
          <a:xfrm>
            <a:off x="9674640" y="3451184"/>
            <a:ext cx="2252095" cy="3220873"/>
          </a:xfrm>
          <a:prstGeom prst="rect">
            <a:avLst/>
          </a:prstGeom>
        </p:spPr>
      </p:pic>
      <p:sp>
        <p:nvSpPr>
          <p:cNvPr id="11" name="Content Placeholder 2">
            <a:extLst>
              <a:ext uri="{FF2B5EF4-FFF2-40B4-BE49-F238E27FC236}">
                <a16:creationId xmlns:a16="http://schemas.microsoft.com/office/drawing/2014/main" id="{9BFCB272-EAD6-4038-A4A0-BAA7F6DA4514}"/>
              </a:ext>
            </a:extLst>
          </p:cNvPr>
          <p:cNvSpPr txBox="1">
            <a:spLocks/>
          </p:cNvSpPr>
          <p:nvPr/>
        </p:nvSpPr>
        <p:spPr>
          <a:xfrm>
            <a:off x="469557" y="1830037"/>
            <a:ext cx="883856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Studied at Aberystwyth (then Oxford and Glasgow)</a:t>
            </a:r>
          </a:p>
          <a:p>
            <a:endParaRPr lang="en-US" dirty="0"/>
          </a:p>
          <a:p>
            <a:r>
              <a:rPr lang="en-US" dirty="0"/>
              <a:t>Appointed lecturer in Zoology at Aberystwyth in 1908.</a:t>
            </a:r>
          </a:p>
          <a:p>
            <a:endParaRPr lang="en-US" dirty="0"/>
          </a:p>
          <a:p>
            <a:r>
              <a:rPr lang="en-US" dirty="0"/>
              <a:t>Gregynog Professor of Anthropology and Geography 1917</a:t>
            </a:r>
          </a:p>
        </p:txBody>
      </p:sp>
    </p:spTree>
    <p:extLst>
      <p:ext uri="{BB962C8B-B14F-4D97-AF65-F5344CB8AC3E}">
        <p14:creationId xmlns:p14="http://schemas.microsoft.com/office/powerpoint/2010/main" val="22775305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C8186-2085-47DB-AF61-49F31CC4EC1B}"/>
              </a:ext>
            </a:extLst>
          </p:cNvPr>
          <p:cNvSpPr>
            <a:spLocks noGrp="1"/>
          </p:cNvSpPr>
          <p:nvPr>
            <p:ph type="title"/>
          </p:nvPr>
        </p:nvSpPr>
        <p:spPr/>
        <p:txBody>
          <a:bodyPr/>
          <a:lstStyle/>
          <a:p>
            <a:r>
              <a:rPr lang="en-GB" dirty="0">
                <a:solidFill>
                  <a:srgbClr val="FFFF00"/>
                </a:solidFill>
              </a:rPr>
              <a:t>Gregynog Hall</a:t>
            </a:r>
          </a:p>
        </p:txBody>
      </p:sp>
      <p:pic>
        <p:nvPicPr>
          <p:cNvPr id="5" name="Content Placeholder 4">
            <a:extLst>
              <a:ext uri="{FF2B5EF4-FFF2-40B4-BE49-F238E27FC236}">
                <a16:creationId xmlns:a16="http://schemas.microsoft.com/office/drawing/2014/main" id="{3E12F91C-E7CF-4A11-8E5D-2AC47D17F7FF}"/>
              </a:ext>
            </a:extLst>
          </p:cNvPr>
          <p:cNvPicPr>
            <a:picLocks noGrp="1" noChangeAspect="1"/>
          </p:cNvPicPr>
          <p:nvPr>
            <p:ph idx="1"/>
          </p:nvPr>
        </p:nvPicPr>
        <p:blipFill>
          <a:blip r:embed="rId3"/>
          <a:stretch>
            <a:fillRect/>
          </a:stretch>
        </p:blipFill>
        <p:spPr>
          <a:xfrm>
            <a:off x="6298100" y="63083"/>
            <a:ext cx="5748134" cy="4351338"/>
          </a:xfrm>
        </p:spPr>
      </p:pic>
      <p:sp>
        <p:nvSpPr>
          <p:cNvPr id="7" name="TextBox 6">
            <a:extLst>
              <a:ext uri="{FF2B5EF4-FFF2-40B4-BE49-F238E27FC236}">
                <a16:creationId xmlns:a16="http://schemas.microsoft.com/office/drawing/2014/main" id="{FB138972-E1A6-44A1-A204-4C2289B0F0FB}"/>
              </a:ext>
            </a:extLst>
          </p:cNvPr>
          <p:cNvSpPr txBox="1"/>
          <p:nvPr/>
        </p:nvSpPr>
        <p:spPr>
          <a:xfrm>
            <a:off x="632460" y="1690688"/>
            <a:ext cx="3835368" cy="4247317"/>
          </a:xfrm>
          <a:prstGeom prst="rect">
            <a:avLst/>
          </a:prstGeom>
          <a:noFill/>
        </p:spPr>
        <p:txBody>
          <a:bodyPr wrap="square">
            <a:spAutoFit/>
          </a:bodyPr>
          <a:lstStyle/>
          <a:p>
            <a:pPr marL="285750" indent="-285750">
              <a:buFont typeface="Arial" panose="020B0604020202020204" pitchFamily="34" charset="0"/>
              <a:buChar char="•"/>
            </a:pPr>
            <a:r>
              <a:rPr lang="en-US" dirty="0"/>
              <a:t>Built in its present form in the 1840s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Property of industrialist David Davies </a:t>
            </a:r>
            <a:r>
              <a:rPr lang="en-US" dirty="0"/>
              <a:t> (1818–1890) – involved in railways, collieries, Barry Docks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Davies governor at Aberystwyth university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Davies’ granddaughters Gwendoline Davies (1882–1951)  and Margaret Davies (1884–1963) patrons of the arts in Wales</a:t>
            </a:r>
          </a:p>
          <a:p>
            <a:endParaRPr lang="en-GB" dirty="0"/>
          </a:p>
        </p:txBody>
      </p:sp>
      <p:pic>
        <p:nvPicPr>
          <p:cNvPr id="9" name="Picture 8">
            <a:extLst>
              <a:ext uri="{FF2B5EF4-FFF2-40B4-BE49-F238E27FC236}">
                <a16:creationId xmlns:a16="http://schemas.microsoft.com/office/drawing/2014/main" id="{8DE76DF9-787A-45DE-94F7-BD7F1AE132ED}"/>
              </a:ext>
            </a:extLst>
          </p:cNvPr>
          <p:cNvPicPr>
            <a:picLocks noChangeAspect="1"/>
          </p:cNvPicPr>
          <p:nvPr/>
        </p:nvPicPr>
        <p:blipFill>
          <a:blip r:embed="rId4"/>
          <a:stretch>
            <a:fillRect/>
          </a:stretch>
        </p:blipFill>
        <p:spPr>
          <a:xfrm>
            <a:off x="4709160" y="1107001"/>
            <a:ext cx="2522390" cy="3307420"/>
          </a:xfrm>
          <a:prstGeom prst="rect">
            <a:avLst/>
          </a:prstGeom>
        </p:spPr>
      </p:pic>
      <p:pic>
        <p:nvPicPr>
          <p:cNvPr id="15" name="Picture 14">
            <a:extLst>
              <a:ext uri="{FF2B5EF4-FFF2-40B4-BE49-F238E27FC236}">
                <a16:creationId xmlns:a16="http://schemas.microsoft.com/office/drawing/2014/main" id="{998175B1-1CB6-4BCE-9B9F-00CC54B0D0EB}"/>
              </a:ext>
            </a:extLst>
          </p:cNvPr>
          <p:cNvPicPr>
            <a:picLocks noChangeAspect="1"/>
          </p:cNvPicPr>
          <p:nvPr/>
        </p:nvPicPr>
        <p:blipFill>
          <a:blip r:embed="rId5"/>
          <a:stretch>
            <a:fillRect/>
          </a:stretch>
        </p:blipFill>
        <p:spPr>
          <a:xfrm>
            <a:off x="7613797" y="4152583"/>
            <a:ext cx="4417512" cy="2687320"/>
          </a:xfrm>
          <a:prstGeom prst="rect">
            <a:avLst/>
          </a:prstGeom>
        </p:spPr>
      </p:pic>
    </p:spTree>
    <p:extLst>
      <p:ext uri="{BB962C8B-B14F-4D97-AF65-F5344CB8AC3E}">
        <p14:creationId xmlns:p14="http://schemas.microsoft.com/office/powerpoint/2010/main" val="1987563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879976" y="2564905"/>
            <a:ext cx="1717650" cy="646331"/>
          </a:xfrm>
          <a:prstGeom prst="rect">
            <a:avLst/>
          </a:prstGeom>
        </p:spPr>
        <p:txBody>
          <a:bodyPr wrap="none">
            <a:spAutoFit/>
          </a:bodyPr>
          <a:lstStyle/>
          <a:p>
            <a:pPr algn="ctr"/>
            <a:r>
              <a:rPr lang="en-GB" dirty="0"/>
              <a:t>Margaret Davies</a:t>
            </a:r>
          </a:p>
          <a:p>
            <a:pPr algn="ctr"/>
            <a:r>
              <a:rPr lang="en-GB" dirty="0"/>
              <a:t> (1884-1963)</a:t>
            </a:r>
          </a:p>
        </p:txBody>
      </p:sp>
      <p:pic>
        <p:nvPicPr>
          <p:cNvPr id="5" name="Picture 4"/>
          <p:cNvPicPr>
            <a:picLocks noChangeAspect="1"/>
          </p:cNvPicPr>
          <p:nvPr/>
        </p:nvPicPr>
        <p:blipFill>
          <a:blip r:embed="rId3"/>
          <a:stretch>
            <a:fillRect/>
          </a:stretch>
        </p:blipFill>
        <p:spPr>
          <a:xfrm>
            <a:off x="8092911" y="-10009"/>
            <a:ext cx="2569559" cy="2574913"/>
          </a:xfrm>
          <a:prstGeom prst="rect">
            <a:avLst/>
          </a:prstGeom>
        </p:spPr>
      </p:pic>
      <p:pic>
        <p:nvPicPr>
          <p:cNvPr id="6" name="Picture 5"/>
          <p:cNvPicPr>
            <a:picLocks noChangeAspect="1"/>
          </p:cNvPicPr>
          <p:nvPr/>
        </p:nvPicPr>
        <p:blipFill>
          <a:blip r:embed="rId4"/>
          <a:stretch>
            <a:fillRect/>
          </a:stretch>
        </p:blipFill>
        <p:spPr>
          <a:xfrm>
            <a:off x="5531369" y="-10009"/>
            <a:ext cx="2562102" cy="2574913"/>
          </a:xfrm>
          <a:prstGeom prst="rect">
            <a:avLst/>
          </a:prstGeom>
        </p:spPr>
      </p:pic>
      <p:sp>
        <p:nvSpPr>
          <p:cNvPr id="7" name="Rectangle 6"/>
          <p:cNvSpPr/>
          <p:nvPr/>
        </p:nvSpPr>
        <p:spPr>
          <a:xfrm>
            <a:off x="8552632" y="2570360"/>
            <a:ext cx="1979644" cy="646331"/>
          </a:xfrm>
          <a:prstGeom prst="rect">
            <a:avLst/>
          </a:prstGeom>
        </p:spPr>
        <p:txBody>
          <a:bodyPr wrap="none">
            <a:spAutoFit/>
          </a:bodyPr>
          <a:lstStyle/>
          <a:p>
            <a:r>
              <a:rPr lang="en-GB" dirty="0"/>
              <a:t>Gwendoline Davies</a:t>
            </a:r>
          </a:p>
          <a:p>
            <a:r>
              <a:rPr lang="en-GB" dirty="0"/>
              <a:t> (1882-1951)</a:t>
            </a:r>
          </a:p>
        </p:txBody>
      </p:sp>
      <p:pic>
        <p:nvPicPr>
          <p:cNvPr id="8" name="Picture 7"/>
          <p:cNvPicPr>
            <a:picLocks noChangeAspect="1"/>
          </p:cNvPicPr>
          <p:nvPr/>
        </p:nvPicPr>
        <p:blipFill>
          <a:blip r:embed="rId5"/>
          <a:stretch>
            <a:fillRect/>
          </a:stretch>
        </p:blipFill>
        <p:spPr>
          <a:xfrm>
            <a:off x="5879976" y="4017781"/>
            <a:ext cx="4788024" cy="2880296"/>
          </a:xfrm>
          <a:prstGeom prst="rect">
            <a:avLst/>
          </a:prstGeom>
        </p:spPr>
      </p:pic>
      <p:pic>
        <p:nvPicPr>
          <p:cNvPr id="9" name="Picture 8"/>
          <p:cNvPicPr>
            <a:picLocks noChangeAspect="1"/>
          </p:cNvPicPr>
          <p:nvPr/>
        </p:nvPicPr>
        <p:blipFill>
          <a:blip r:embed="rId6"/>
          <a:stretch>
            <a:fillRect/>
          </a:stretch>
        </p:blipFill>
        <p:spPr>
          <a:xfrm>
            <a:off x="713055" y="-10009"/>
            <a:ext cx="4570670" cy="6810601"/>
          </a:xfrm>
          <a:prstGeom prst="rect">
            <a:avLst/>
          </a:prstGeom>
        </p:spPr>
      </p:pic>
      <p:sp>
        <p:nvSpPr>
          <p:cNvPr id="11" name="Rectangle 10"/>
          <p:cNvSpPr/>
          <p:nvPr/>
        </p:nvSpPr>
        <p:spPr>
          <a:xfrm>
            <a:off x="5531367" y="3211236"/>
            <a:ext cx="6575751" cy="646331"/>
          </a:xfrm>
          <a:prstGeom prst="rect">
            <a:avLst/>
          </a:prstGeom>
        </p:spPr>
        <p:txBody>
          <a:bodyPr wrap="square">
            <a:spAutoFit/>
          </a:bodyPr>
          <a:lstStyle/>
          <a:p>
            <a:r>
              <a:rPr lang="en-GB" dirty="0"/>
              <a:t>Pierre-</a:t>
            </a:r>
            <a:r>
              <a:rPr lang="en-GB" dirty="0" err="1"/>
              <a:t>Auguste</a:t>
            </a:r>
            <a:r>
              <a:rPr lang="en-GB" dirty="0"/>
              <a:t> Renoir, </a:t>
            </a:r>
            <a:r>
              <a:rPr lang="en-GB" i="1" dirty="0"/>
              <a:t>La </a:t>
            </a:r>
            <a:r>
              <a:rPr lang="en-GB" i="1" dirty="0" err="1"/>
              <a:t>Parisienne</a:t>
            </a:r>
            <a:endParaRPr lang="en-GB" dirty="0"/>
          </a:p>
          <a:p>
            <a:r>
              <a:rPr lang="en-GB" dirty="0"/>
              <a:t>(1874) in </a:t>
            </a:r>
            <a:r>
              <a:rPr lang="en-GB" dirty="0" err="1"/>
              <a:t>Gregynong</a:t>
            </a:r>
            <a:r>
              <a:rPr lang="en-GB" dirty="0"/>
              <a:t> collection at National Museum Wales, Cardiff</a:t>
            </a:r>
          </a:p>
        </p:txBody>
      </p:sp>
    </p:spTree>
    <p:extLst>
      <p:ext uri="{BB962C8B-B14F-4D97-AF65-F5344CB8AC3E}">
        <p14:creationId xmlns:p14="http://schemas.microsoft.com/office/powerpoint/2010/main" val="34804160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92EB-4E37-4EF1-8DA7-2AE5904E0404}"/>
              </a:ext>
            </a:extLst>
          </p:cNvPr>
          <p:cNvSpPr>
            <a:spLocks noGrp="1"/>
          </p:cNvSpPr>
          <p:nvPr>
            <p:ph type="title"/>
          </p:nvPr>
        </p:nvSpPr>
        <p:spPr/>
        <p:txBody>
          <a:bodyPr>
            <a:normAutofit/>
          </a:bodyPr>
          <a:lstStyle/>
          <a:p>
            <a:r>
              <a:rPr lang="en-US" dirty="0">
                <a:solidFill>
                  <a:srgbClr val="FFFF00"/>
                </a:solidFill>
              </a:rPr>
              <a:t>HJ </a:t>
            </a:r>
            <a:r>
              <a:rPr lang="en-US" dirty="0" err="1">
                <a:solidFill>
                  <a:srgbClr val="FFFF00"/>
                </a:solidFill>
              </a:rPr>
              <a:t>Fleure</a:t>
            </a:r>
            <a:r>
              <a:rPr lang="en-US" dirty="0">
                <a:solidFill>
                  <a:srgbClr val="FFFF00"/>
                </a:solidFill>
              </a:rPr>
              <a:t> (1877–1969) </a:t>
            </a:r>
            <a:endParaRPr lang="en-GB" dirty="0">
              <a:solidFill>
                <a:srgbClr val="FFFF00"/>
              </a:solidFill>
            </a:endParaRPr>
          </a:p>
        </p:txBody>
      </p:sp>
      <p:pic>
        <p:nvPicPr>
          <p:cNvPr id="5" name="Content Placeholder 4">
            <a:extLst>
              <a:ext uri="{FF2B5EF4-FFF2-40B4-BE49-F238E27FC236}">
                <a16:creationId xmlns:a16="http://schemas.microsoft.com/office/drawing/2014/main" id="{AA43BCDB-927D-4355-83F8-42484E0398E3}"/>
              </a:ext>
            </a:extLst>
          </p:cNvPr>
          <p:cNvPicPr>
            <a:picLocks noGrp="1" noChangeAspect="1"/>
          </p:cNvPicPr>
          <p:nvPr>
            <p:ph idx="1"/>
          </p:nvPr>
        </p:nvPicPr>
        <p:blipFill>
          <a:blip r:embed="rId3"/>
          <a:stretch>
            <a:fillRect/>
          </a:stretch>
        </p:blipFill>
        <p:spPr>
          <a:xfrm>
            <a:off x="9674640" y="185943"/>
            <a:ext cx="2343537" cy="3288187"/>
          </a:xfrm>
        </p:spPr>
      </p:pic>
      <p:pic>
        <p:nvPicPr>
          <p:cNvPr id="9" name="Picture 8">
            <a:extLst>
              <a:ext uri="{FF2B5EF4-FFF2-40B4-BE49-F238E27FC236}">
                <a16:creationId xmlns:a16="http://schemas.microsoft.com/office/drawing/2014/main" id="{08D0C404-9E97-4F3C-9B6C-E44CED14CE49}"/>
              </a:ext>
            </a:extLst>
          </p:cNvPr>
          <p:cNvPicPr>
            <a:picLocks noChangeAspect="1"/>
          </p:cNvPicPr>
          <p:nvPr/>
        </p:nvPicPr>
        <p:blipFill>
          <a:blip r:embed="rId4"/>
          <a:stretch>
            <a:fillRect/>
          </a:stretch>
        </p:blipFill>
        <p:spPr>
          <a:xfrm>
            <a:off x="9674640" y="3451184"/>
            <a:ext cx="2252095" cy="3220873"/>
          </a:xfrm>
          <a:prstGeom prst="rect">
            <a:avLst/>
          </a:prstGeom>
        </p:spPr>
      </p:pic>
      <p:sp>
        <p:nvSpPr>
          <p:cNvPr id="11" name="Content Placeholder 2">
            <a:extLst>
              <a:ext uri="{FF2B5EF4-FFF2-40B4-BE49-F238E27FC236}">
                <a16:creationId xmlns:a16="http://schemas.microsoft.com/office/drawing/2014/main" id="{9BFCB272-EAD6-4038-A4A0-BAA7F6DA4514}"/>
              </a:ext>
            </a:extLst>
          </p:cNvPr>
          <p:cNvSpPr txBox="1">
            <a:spLocks/>
          </p:cNvSpPr>
          <p:nvPr/>
        </p:nvSpPr>
        <p:spPr>
          <a:xfrm>
            <a:off x="469557" y="1830037"/>
            <a:ext cx="8838566"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A8196BE9-A8D7-400A-A1D4-628A26B7D753}"/>
              </a:ext>
            </a:extLst>
          </p:cNvPr>
          <p:cNvPicPr>
            <a:picLocks noChangeAspect="1"/>
          </p:cNvPicPr>
          <p:nvPr/>
        </p:nvPicPr>
        <p:blipFill rotWithShape="1">
          <a:blip r:embed="rId5"/>
          <a:srcRect l="41538" t="28618" r="22500" b="52053"/>
          <a:stretch/>
        </p:blipFill>
        <p:spPr>
          <a:xfrm>
            <a:off x="400915" y="1690689"/>
            <a:ext cx="7874984" cy="2380876"/>
          </a:xfrm>
          <a:prstGeom prst="rect">
            <a:avLst/>
          </a:prstGeom>
        </p:spPr>
      </p:pic>
      <p:pic>
        <p:nvPicPr>
          <p:cNvPr id="3" name="Picture 2">
            <a:extLst>
              <a:ext uri="{FF2B5EF4-FFF2-40B4-BE49-F238E27FC236}">
                <a16:creationId xmlns:a16="http://schemas.microsoft.com/office/drawing/2014/main" id="{A6FBB4B7-F7FC-4731-A2F2-6A26045DB3B9}"/>
              </a:ext>
            </a:extLst>
          </p:cNvPr>
          <p:cNvPicPr>
            <a:picLocks noChangeAspect="1"/>
          </p:cNvPicPr>
          <p:nvPr/>
        </p:nvPicPr>
        <p:blipFill>
          <a:blip r:embed="rId6"/>
          <a:stretch>
            <a:fillRect/>
          </a:stretch>
        </p:blipFill>
        <p:spPr>
          <a:xfrm>
            <a:off x="6725650" y="3206846"/>
            <a:ext cx="2249619" cy="3286029"/>
          </a:xfrm>
          <a:prstGeom prst="rect">
            <a:avLst/>
          </a:prstGeom>
        </p:spPr>
      </p:pic>
    </p:spTree>
    <p:extLst>
      <p:ext uri="{BB962C8B-B14F-4D97-AF65-F5344CB8AC3E}">
        <p14:creationId xmlns:p14="http://schemas.microsoft.com/office/powerpoint/2010/main" val="1161152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2652-7712-4021-A8B1-EBF33221D0BE}"/>
              </a:ext>
            </a:extLst>
          </p:cNvPr>
          <p:cNvSpPr>
            <a:spLocks noGrp="1"/>
          </p:cNvSpPr>
          <p:nvPr>
            <p:ph type="title"/>
          </p:nvPr>
        </p:nvSpPr>
        <p:spPr/>
        <p:txBody>
          <a:bodyPr/>
          <a:lstStyle/>
          <a:p>
            <a:pPr algn="ctr"/>
            <a:r>
              <a:rPr lang="en-US" dirty="0" err="1">
                <a:solidFill>
                  <a:srgbClr val="FFFF00"/>
                </a:solidFill>
              </a:rPr>
              <a:t>Fleure’s</a:t>
            </a:r>
            <a:r>
              <a:rPr lang="en-US" dirty="0">
                <a:solidFill>
                  <a:srgbClr val="FFFF00"/>
                </a:solidFill>
              </a:rPr>
              <a:t> Anthropological Studies of Wales</a:t>
            </a:r>
            <a:endParaRPr lang="en-GB" dirty="0">
              <a:solidFill>
                <a:srgbClr val="FFFF00"/>
              </a:solidFill>
            </a:endParaRPr>
          </a:p>
        </p:txBody>
      </p:sp>
      <p:sp>
        <p:nvSpPr>
          <p:cNvPr id="3" name="Content Placeholder 2">
            <a:extLst>
              <a:ext uri="{FF2B5EF4-FFF2-40B4-BE49-F238E27FC236}">
                <a16:creationId xmlns:a16="http://schemas.microsoft.com/office/drawing/2014/main" id="{6A7BF6C6-BBB8-4F93-BB34-1168E01936E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EA06F41-3B50-4597-B738-16AD7415E7B4}"/>
              </a:ext>
            </a:extLst>
          </p:cNvPr>
          <p:cNvPicPr>
            <a:picLocks noChangeAspect="1"/>
          </p:cNvPicPr>
          <p:nvPr/>
        </p:nvPicPr>
        <p:blipFill rotWithShape="1">
          <a:blip r:embed="rId3"/>
          <a:srcRect l="41923" t="24652" r="20648" b="2711"/>
          <a:stretch/>
        </p:blipFill>
        <p:spPr>
          <a:xfrm>
            <a:off x="838200" y="1510609"/>
            <a:ext cx="4563378" cy="4981369"/>
          </a:xfrm>
          <a:prstGeom prst="rect">
            <a:avLst/>
          </a:prstGeom>
        </p:spPr>
      </p:pic>
      <p:pic>
        <p:nvPicPr>
          <p:cNvPr id="6" name="Picture 5">
            <a:extLst>
              <a:ext uri="{FF2B5EF4-FFF2-40B4-BE49-F238E27FC236}">
                <a16:creationId xmlns:a16="http://schemas.microsoft.com/office/drawing/2014/main" id="{03270409-FD63-4016-963A-31DBE8DB6CA5}"/>
              </a:ext>
            </a:extLst>
          </p:cNvPr>
          <p:cNvPicPr>
            <a:picLocks noChangeAspect="1"/>
          </p:cNvPicPr>
          <p:nvPr/>
        </p:nvPicPr>
        <p:blipFill rotWithShape="1">
          <a:blip r:embed="rId4"/>
          <a:srcRect l="45961" t="18233" r="27500" b="12480"/>
          <a:stretch/>
        </p:blipFill>
        <p:spPr>
          <a:xfrm>
            <a:off x="7033845" y="1625428"/>
            <a:ext cx="3235570" cy="4751730"/>
          </a:xfrm>
          <a:prstGeom prst="rect">
            <a:avLst/>
          </a:prstGeom>
        </p:spPr>
      </p:pic>
    </p:spTree>
    <p:extLst>
      <p:ext uri="{BB962C8B-B14F-4D97-AF65-F5344CB8AC3E}">
        <p14:creationId xmlns:p14="http://schemas.microsoft.com/office/powerpoint/2010/main" val="9861269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65E98-6C9C-42D9-B24F-A938013F497F}"/>
              </a:ext>
            </a:extLst>
          </p:cNvPr>
          <p:cNvSpPr>
            <a:spLocks noGrp="1"/>
          </p:cNvSpPr>
          <p:nvPr>
            <p:ph type="title"/>
          </p:nvPr>
        </p:nvSpPr>
        <p:spPr/>
        <p:txBody>
          <a:bodyPr/>
          <a:lstStyle/>
          <a:p>
            <a:pPr algn="ctr"/>
            <a:r>
              <a:rPr lang="en-US" dirty="0" err="1">
                <a:solidFill>
                  <a:srgbClr val="FFFF00"/>
                </a:solidFill>
              </a:rPr>
              <a:t>Fleure’s</a:t>
            </a:r>
            <a:r>
              <a:rPr lang="en-US" dirty="0">
                <a:solidFill>
                  <a:srgbClr val="FFFF00"/>
                </a:solidFill>
              </a:rPr>
              <a:t> Anthropological Studies of Wales</a:t>
            </a:r>
            <a:endParaRPr lang="en-GB" dirty="0">
              <a:solidFill>
                <a:srgbClr val="FFFF00"/>
              </a:solidFill>
            </a:endParaRPr>
          </a:p>
        </p:txBody>
      </p:sp>
      <p:sp>
        <p:nvSpPr>
          <p:cNvPr id="6" name="Content Placeholder 2">
            <a:extLst>
              <a:ext uri="{FF2B5EF4-FFF2-40B4-BE49-F238E27FC236}">
                <a16:creationId xmlns:a16="http://schemas.microsoft.com/office/drawing/2014/main" id="{D224195E-C359-4C2A-843B-B7254E80536F}"/>
              </a:ext>
            </a:extLst>
          </p:cNvPr>
          <p:cNvSpPr txBox="1">
            <a:spLocks/>
          </p:cNvSpPr>
          <p:nvPr/>
        </p:nvSpPr>
        <p:spPr>
          <a:xfrm>
            <a:off x="645383" y="1843881"/>
            <a:ext cx="6496197" cy="464899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Paleolithic origins of Welshness:</a:t>
            </a:r>
          </a:p>
          <a:p>
            <a:r>
              <a:rPr lang="en-US" dirty="0"/>
              <a:t>Farms on </a:t>
            </a:r>
            <a:r>
              <a:rPr lang="en-US" dirty="0" err="1"/>
              <a:t>Pumlumon</a:t>
            </a:r>
            <a:r>
              <a:rPr lang="en-US" dirty="0"/>
              <a:t> ‘yielded seven adult male cases of unusually complete survival of physical characteristics we generally associate with the earliest type of modern man’</a:t>
            </a:r>
          </a:p>
          <a:p>
            <a:pPr marL="0" indent="0">
              <a:buNone/>
            </a:pPr>
            <a:endParaRPr lang="en-US" dirty="0"/>
          </a:p>
          <a:p>
            <a:pPr marL="0" indent="0">
              <a:buNone/>
            </a:pPr>
            <a:r>
              <a:rPr lang="en-US" dirty="0"/>
              <a:t>Welsh ‘</a:t>
            </a:r>
            <a:r>
              <a:rPr lang="en-US" b="1" dirty="0">
                <a:solidFill>
                  <a:srgbClr val="FFFF00"/>
                </a:solidFill>
              </a:rPr>
              <a:t>little dark people</a:t>
            </a:r>
            <a:r>
              <a:rPr lang="en-US" b="1" dirty="0"/>
              <a:t>’ </a:t>
            </a:r>
            <a:r>
              <a:rPr lang="en-US" dirty="0"/>
              <a:t>of ‘stalwart build’ – links with continental Europe</a:t>
            </a:r>
          </a:p>
          <a:p>
            <a:pPr marL="0" indent="0">
              <a:buNone/>
            </a:pPr>
            <a:endParaRPr lang="en-US" dirty="0"/>
          </a:p>
          <a:p>
            <a:pPr marL="0" indent="0">
              <a:buNone/>
            </a:pPr>
            <a:r>
              <a:rPr lang="en-US" i="1" dirty="0"/>
              <a:t>BUT </a:t>
            </a:r>
            <a:r>
              <a:rPr lang="en-US" dirty="0"/>
              <a:t>believed that humans were ‘mosaics of inheritances and that a “race-type” exists mainly in our own minds and should not be used without great reserve’</a:t>
            </a:r>
            <a:endParaRPr lang="en-US" i="1" dirty="0"/>
          </a:p>
        </p:txBody>
      </p:sp>
      <p:pic>
        <p:nvPicPr>
          <p:cNvPr id="15" name="Picture 14">
            <a:extLst>
              <a:ext uri="{FF2B5EF4-FFF2-40B4-BE49-F238E27FC236}">
                <a16:creationId xmlns:a16="http://schemas.microsoft.com/office/drawing/2014/main" id="{6D569EC1-9F8E-47B0-B179-286191BFC6DF}"/>
              </a:ext>
            </a:extLst>
          </p:cNvPr>
          <p:cNvPicPr>
            <a:picLocks noChangeAspect="1"/>
          </p:cNvPicPr>
          <p:nvPr/>
        </p:nvPicPr>
        <p:blipFill rotWithShape="1">
          <a:blip r:embed="rId3"/>
          <a:srcRect l="48245" t="44786" r="29468" b="28998"/>
          <a:stretch/>
        </p:blipFill>
        <p:spPr>
          <a:xfrm>
            <a:off x="7573160" y="1517067"/>
            <a:ext cx="4314039" cy="2854656"/>
          </a:xfrm>
          <a:prstGeom prst="rect">
            <a:avLst/>
          </a:prstGeom>
        </p:spPr>
      </p:pic>
      <p:sp>
        <p:nvSpPr>
          <p:cNvPr id="17" name="TextBox 16">
            <a:extLst>
              <a:ext uri="{FF2B5EF4-FFF2-40B4-BE49-F238E27FC236}">
                <a16:creationId xmlns:a16="http://schemas.microsoft.com/office/drawing/2014/main" id="{67D712F0-EA9F-413E-B807-F19E6FB99AF8}"/>
              </a:ext>
            </a:extLst>
          </p:cNvPr>
          <p:cNvSpPr txBox="1"/>
          <p:nvPr/>
        </p:nvSpPr>
        <p:spPr>
          <a:xfrm>
            <a:off x="7573159" y="4618299"/>
            <a:ext cx="4082547" cy="1938992"/>
          </a:xfrm>
          <a:prstGeom prst="rect">
            <a:avLst/>
          </a:prstGeom>
          <a:noFill/>
        </p:spPr>
        <p:txBody>
          <a:bodyPr wrap="square">
            <a:spAutoFit/>
          </a:bodyPr>
          <a:lstStyle/>
          <a:p>
            <a:pPr algn="just"/>
            <a:r>
              <a:rPr lang="en-US" sz="2000" dirty="0" err="1"/>
              <a:t>Fleure</a:t>
            </a:r>
            <a:r>
              <a:rPr lang="en-US" sz="2000" dirty="0"/>
              <a:t> cited in </a:t>
            </a:r>
            <a:r>
              <a:rPr lang="en-US" sz="2000" dirty="0" err="1"/>
              <a:t>Pyrs</a:t>
            </a:r>
            <a:r>
              <a:rPr lang="en-US" sz="2000" dirty="0"/>
              <a:t> </a:t>
            </a:r>
            <a:r>
              <a:rPr lang="en-US" sz="2000" dirty="0" err="1"/>
              <a:t>Gruffudd</a:t>
            </a:r>
            <a:r>
              <a:rPr lang="en-US" sz="2000" dirty="0"/>
              <a:t>, ‘Back to the Land: Historiography, Rurality and the Nation in Interwar Wales,’ </a:t>
            </a:r>
            <a:r>
              <a:rPr lang="en-US" sz="2000" i="1" dirty="0"/>
              <a:t>Transactions of the Institute of British Geographers</a:t>
            </a:r>
            <a:r>
              <a:rPr lang="en-US" sz="2000" dirty="0"/>
              <a:t> , 19:1 (1994), pp. 61-77</a:t>
            </a:r>
            <a:endParaRPr lang="en-GB" sz="2000" dirty="0"/>
          </a:p>
        </p:txBody>
      </p:sp>
    </p:spTree>
    <p:extLst>
      <p:ext uri="{BB962C8B-B14F-4D97-AF65-F5344CB8AC3E}">
        <p14:creationId xmlns:p14="http://schemas.microsoft.com/office/powerpoint/2010/main" val="114174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133A-B66D-4652-86D3-66ED5165EA06}"/>
              </a:ext>
            </a:extLst>
          </p:cNvPr>
          <p:cNvSpPr>
            <a:spLocks noGrp="1"/>
          </p:cNvSpPr>
          <p:nvPr>
            <p:ph type="title"/>
          </p:nvPr>
        </p:nvSpPr>
        <p:spPr>
          <a:xfrm>
            <a:off x="942373" y="18255"/>
            <a:ext cx="10515600" cy="1325563"/>
          </a:xfrm>
        </p:spPr>
        <p:txBody>
          <a:bodyPr/>
          <a:lstStyle/>
          <a:p>
            <a:pPr algn="ctr"/>
            <a:r>
              <a:rPr lang="en-US" dirty="0" err="1">
                <a:solidFill>
                  <a:srgbClr val="FFFF00"/>
                </a:solidFill>
              </a:rPr>
              <a:t>Fleure’s</a:t>
            </a:r>
            <a:r>
              <a:rPr lang="en-US" dirty="0">
                <a:solidFill>
                  <a:srgbClr val="FFFF00"/>
                </a:solidFill>
              </a:rPr>
              <a:t> Anthropological Studies of Wales</a:t>
            </a:r>
            <a:endParaRPr lang="en-GB" dirty="0">
              <a:solidFill>
                <a:srgbClr val="FFFF00"/>
              </a:solidFill>
            </a:endParaRPr>
          </a:p>
        </p:txBody>
      </p:sp>
      <p:sp>
        <p:nvSpPr>
          <p:cNvPr id="3" name="Content Placeholder 2">
            <a:extLst>
              <a:ext uri="{FF2B5EF4-FFF2-40B4-BE49-F238E27FC236}">
                <a16:creationId xmlns:a16="http://schemas.microsoft.com/office/drawing/2014/main" id="{4DBDD1A2-877B-40D1-A272-E72FAD85133B}"/>
              </a:ext>
            </a:extLst>
          </p:cNvPr>
          <p:cNvSpPr>
            <a:spLocks noGrp="1"/>
          </p:cNvSpPr>
          <p:nvPr>
            <p:ph idx="1"/>
          </p:nvPr>
        </p:nvSpPr>
        <p:spPr>
          <a:xfrm>
            <a:off x="838200" y="1216496"/>
            <a:ext cx="10515600" cy="5514182"/>
          </a:xfrm>
        </p:spPr>
        <p:txBody>
          <a:bodyPr>
            <a:normAutofit fontScale="85000" lnSpcReduction="20000"/>
          </a:bodyPr>
          <a:lstStyle/>
          <a:p>
            <a:pPr marL="0" indent="0">
              <a:buNone/>
            </a:pPr>
            <a:r>
              <a:rPr lang="en-US" dirty="0"/>
              <a:t>Rural Wales =  ‘a refuge for old ways and types’</a:t>
            </a:r>
          </a:p>
          <a:p>
            <a:pPr marL="457200" lvl="1" indent="0" algn="r">
              <a:buNone/>
            </a:pPr>
            <a:r>
              <a:rPr lang="en-US" sz="3000" i="1" dirty="0">
                <a:solidFill>
                  <a:schemeClr val="accent5">
                    <a:lumMod val="20000"/>
                    <a:lumOff val="80000"/>
                  </a:schemeClr>
                </a:solidFill>
              </a:rPr>
              <a:t>The physical features of the country, the framework of mountain-moorland that separates the Wye and Severn region from the valleys that radiate out to the sea, have broken the face of many waves of change ere they have reached quite western cwms.</a:t>
            </a:r>
          </a:p>
          <a:p>
            <a:pPr marL="0" indent="0">
              <a:buNone/>
            </a:pPr>
            <a:endParaRPr lang="en-US" i="1" dirty="0"/>
          </a:p>
          <a:p>
            <a:pPr marL="0" indent="0">
              <a:buNone/>
            </a:pPr>
            <a:r>
              <a:rPr lang="en-US" dirty="0"/>
              <a:t>… and reservoir of future potential: </a:t>
            </a:r>
          </a:p>
          <a:p>
            <a:pPr marL="914400" lvl="2" indent="0" algn="r">
              <a:buNone/>
            </a:pPr>
            <a:r>
              <a:rPr lang="en-US" sz="2600" i="1" dirty="0"/>
              <a:t>	</a:t>
            </a:r>
            <a:r>
              <a:rPr lang="en-US" sz="3000" i="1" dirty="0">
                <a:solidFill>
                  <a:schemeClr val="accent5">
                    <a:lumMod val="20000"/>
                    <a:lumOff val="80000"/>
                  </a:schemeClr>
                </a:solidFill>
              </a:rPr>
              <a:t>… a fount whence may well up streams of inspiration refreshing to the jaded and overstrained business life of our perplexed modern England.</a:t>
            </a:r>
          </a:p>
          <a:p>
            <a:pPr marL="914400" lvl="2" indent="0" algn="r">
              <a:buNone/>
            </a:pPr>
            <a:r>
              <a:rPr lang="en-US" sz="3000" i="1" dirty="0">
                <a:solidFill>
                  <a:schemeClr val="accent5">
                    <a:lumMod val="20000"/>
                    <a:lumOff val="80000"/>
                  </a:schemeClr>
                </a:solidFill>
              </a:rPr>
              <a:t>	... a </a:t>
            </a:r>
            <a:r>
              <a:rPr lang="en-US" sz="3000" i="1" dirty="0">
                <a:solidFill>
                  <a:srgbClr val="FF0000"/>
                </a:solidFill>
              </a:rPr>
              <a:t>spring</a:t>
            </a:r>
            <a:r>
              <a:rPr lang="en-US" sz="3000" i="1" dirty="0">
                <a:solidFill>
                  <a:schemeClr val="accent5">
                    <a:lumMod val="20000"/>
                    <a:lumOff val="80000"/>
                  </a:schemeClr>
                </a:solidFill>
              </a:rPr>
              <a:t> of an ancient cultural tradition with its vision and its dreams that has given its men a quality we need to </a:t>
            </a:r>
            <a:r>
              <a:rPr lang="en-US" sz="3000" i="1" dirty="0">
                <a:solidFill>
                  <a:srgbClr val="FF0000"/>
                </a:solidFill>
              </a:rPr>
              <a:t>keep us fresh</a:t>
            </a:r>
            <a:r>
              <a:rPr lang="en-US" sz="3000" i="1" dirty="0">
                <a:solidFill>
                  <a:schemeClr val="accent5">
                    <a:lumMod val="20000"/>
                    <a:lumOff val="80000"/>
                  </a:schemeClr>
                </a:solidFill>
              </a:rPr>
              <a:t>. The </a:t>
            </a:r>
            <a:r>
              <a:rPr lang="en-US" sz="3000" i="1" dirty="0">
                <a:solidFill>
                  <a:srgbClr val="FFFF00"/>
                </a:solidFill>
              </a:rPr>
              <a:t>miners of South Wales have been preserved from some of the worst evils of industrialism </a:t>
            </a:r>
            <a:r>
              <a:rPr lang="en-US" sz="3000" i="1" dirty="0">
                <a:solidFill>
                  <a:schemeClr val="accent5">
                    <a:lumMod val="20000"/>
                    <a:lumOff val="80000"/>
                  </a:schemeClr>
                </a:solidFill>
              </a:rPr>
              <a:t>by these contacts and few who have known them well would dispute the statement that they are a specially valuable element in our British population</a:t>
            </a:r>
            <a:r>
              <a:rPr lang="en-US" sz="2600" i="1" dirty="0"/>
              <a:t>.</a:t>
            </a:r>
          </a:p>
          <a:p>
            <a:pPr marL="0" indent="0">
              <a:buNone/>
            </a:pPr>
            <a:r>
              <a:rPr lang="en-US" sz="2300" dirty="0" err="1"/>
              <a:t>Fleure</a:t>
            </a:r>
            <a:r>
              <a:rPr lang="en-US" sz="2300" dirty="0"/>
              <a:t> cited in </a:t>
            </a:r>
            <a:r>
              <a:rPr lang="en-US" sz="2300" dirty="0" err="1"/>
              <a:t>Gruffudd</a:t>
            </a:r>
            <a:r>
              <a:rPr lang="en-US" sz="2300" dirty="0"/>
              <a:t>, ‘Back to the Land,’ pp. 66—67</a:t>
            </a:r>
          </a:p>
          <a:p>
            <a:pPr marL="0" indent="0">
              <a:buNone/>
            </a:pPr>
            <a:endParaRPr lang="en-GB" i="1" dirty="0"/>
          </a:p>
        </p:txBody>
      </p:sp>
    </p:spTree>
    <p:extLst>
      <p:ext uri="{BB962C8B-B14F-4D97-AF65-F5344CB8AC3E}">
        <p14:creationId xmlns:p14="http://schemas.microsoft.com/office/powerpoint/2010/main" val="41400460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3B26E-84FD-44D3-AF90-8C1C8CFAAB98}"/>
              </a:ext>
            </a:extLst>
          </p:cNvPr>
          <p:cNvSpPr>
            <a:spLocks noGrp="1"/>
          </p:cNvSpPr>
          <p:nvPr>
            <p:ph type="title"/>
          </p:nvPr>
        </p:nvSpPr>
        <p:spPr>
          <a:xfrm>
            <a:off x="467810" y="5431289"/>
            <a:ext cx="10515600" cy="1325563"/>
          </a:xfrm>
        </p:spPr>
        <p:txBody>
          <a:bodyPr/>
          <a:lstStyle/>
          <a:p>
            <a:endParaRPr lang="en-GB"/>
          </a:p>
        </p:txBody>
      </p:sp>
      <p:sp>
        <p:nvSpPr>
          <p:cNvPr id="3" name="Content Placeholder 2">
            <a:extLst>
              <a:ext uri="{FF2B5EF4-FFF2-40B4-BE49-F238E27FC236}">
                <a16:creationId xmlns:a16="http://schemas.microsoft.com/office/drawing/2014/main" id="{6053CD00-ED3D-4F40-B535-F2CC74F906BE}"/>
              </a:ext>
            </a:extLst>
          </p:cNvPr>
          <p:cNvSpPr>
            <a:spLocks noGrp="1"/>
          </p:cNvSpPr>
          <p:nvPr>
            <p:ph idx="1"/>
          </p:nvPr>
        </p:nvSpPr>
        <p:spPr>
          <a:xfrm>
            <a:off x="213167" y="4270254"/>
            <a:ext cx="11511023" cy="5413034"/>
          </a:xfrm>
        </p:spPr>
        <p:txBody>
          <a:bodyPr/>
          <a:lstStyle/>
          <a:p>
            <a:pPr marL="0" indent="0" algn="ctr">
              <a:buNone/>
            </a:pPr>
            <a:r>
              <a:rPr lang="en-US" sz="4400" dirty="0"/>
              <a:t>Part Three:</a:t>
            </a:r>
          </a:p>
          <a:p>
            <a:pPr marL="0" indent="0" algn="ctr">
              <a:buNone/>
            </a:pPr>
            <a:r>
              <a:rPr lang="en-GB" sz="4400" dirty="0" err="1"/>
              <a:t>Iowerth</a:t>
            </a:r>
            <a:r>
              <a:rPr lang="en-GB" sz="4400" dirty="0"/>
              <a:t> C. </a:t>
            </a:r>
            <a:r>
              <a:rPr lang="en-GB" sz="4400" dirty="0" err="1"/>
              <a:t>Peate</a:t>
            </a:r>
            <a:r>
              <a:rPr lang="en-GB" sz="4400" dirty="0"/>
              <a:t> and the Folk Culture of the Welsh Nation</a:t>
            </a:r>
            <a:endParaRPr lang="en-US" sz="4400" dirty="0"/>
          </a:p>
          <a:p>
            <a:pPr marL="0" indent="0">
              <a:buNone/>
            </a:pPr>
            <a:endParaRPr lang="en-GB" dirty="0"/>
          </a:p>
        </p:txBody>
      </p:sp>
      <p:pic>
        <p:nvPicPr>
          <p:cNvPr id="5" name="Picture 4">
            <a:extLst>
              <a:ext uri="{FF2B5EF4-FFF2-40B4-BE49-F238E27FC236}">
                <a16:creationId xmlns:a16="http://schemas.microsoft.com/office/drawing/2014/main" id="{756B4815-1C0A-4467-9525-22681D103A8A}"/>
              </a:ext>
            </a:extLst>
          </p:cNvPr>
          <p:cNvPicPr>
            <a:picLocks noChangeAspect="1"/>
          </p:cNvPicPr>
          <p:nvPr/>
        </p:nvPicPr>
        <p:blipFill>
          <a:blip r:embed="rId3"/>
          <a:stretch>
            <a:fillRect/>
          </a:stretch>
        </p:blipFill>
        <p:spPr>
          <a:xfrm>
            <a:off x="6096000" y="0"/>
            <a:ext cx="3131970" cy="4157482"/>
          </a:xfrm>
          <a:prstGeom prst="rect">
            <a:avLst/>
          </a:prstGeom>
        </p:spPr>
      </p:pic>
      <p:pic>
        <p:nvPicPr>
          <p:cNvPr id="7" name="Picture 6">
            <a:extLst>
              <a:ext uri="{FF2B5EF4-FFF2-40B4-BE49-F238E27FC236}">
                <a16:creationId xmlns:a16="http://schemas.microsoft.com/office/drawing/2014/main" id="{261D009D-80F8-44E8-BCC0-D9029A01C2FC}"/>
              </a:ext>
            </a:extLst>
          </p:cNvPr>
          <p:cNvPicPr>
            <a:picLocks noChangeAspect="1"/>
          </p:cNvPicPr>
          <p:nvPr/>
        </p:nvPicPr>
        <p:blipFill>
          <a:blip r:embed="rId4"/>
          <a:stretch>
            <a:fillRect/>
          </a:stretch>
        </p:blipFill>
        <p:spPr>
          <a:xfrm>
            <a:off x="9190298" y="0"/>
            <a:ext cx="3001702" cy="4157482"/>
          </a:xfrm>
          <a:prstGeom prst="rect">
            <a:avLst/>
          </a:prstGeom>
        </p:spPr>
      </p:pic>
      <p:pic>
        <p:nvPicPr>
          <p:cNvPr id="9" name="Picture 8">
            <a:extLst>
              <a:ext uri="{FF2B5EF4-FFF2-40B4-BE49-F238E27FC236}">
                <a16:creationId xmlns:a16="http://schemas.microsoft.com/office/drawing/2014/main" id="{8D9AD13E-95B0-4CCC-BE53-8AD6164A0033}"/>
              </a:ext>
            </a:extLst>
          </p:cNvPr>
          <p:cNvPicPr>
            <a:picLocks noChangeAspect="1"/>
          </p:cNvPicPr>
          <p:nvPr/>
        </p:nvPicPr>
        <p:blipFill>
          <a:blip r:embed="rId5"/>
          <a:stretch>
            <a:fillRect/>
          </a:stretch>
        </p:blipFill>
        <p:spPr>
          <a:xfrm>
            <a:off x="1133028" y="0"/>
            <a:ext cx="3997884" cy="3974460"/>
          </a:xfrm>
          <a:prstGeom prst="rect">
            <a:avLst/>
          </a:prstGeom>
        </p:spPr>
      </p:pic>
    </p:spTree>
    <p:extLst>
      <p:ext uri="{BB962C8B-B14F-4D97-AF65-F5344CB8AC3E}">
        <p14:creationId xmlns:p14="http://schemas.microsoft.com/office/powerpoint/2010/main" val="33405336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FBE18-7A41-489D-A58A-41E812DF0F3E}"/>
              </a:ext>
            </a:extLst>
          </p:cNvPr>
          <p:cNvSpPr>
            <a:spLocks noGrp="1"/>
          </p:cNvSpPr>
          <p:nvPr>
            <p:ph type="title"/>
          </p:nvPr>
        </p:nvSpPr>
        <p:spPr>
          <a:xfrm>
            <a:off x="437039" y="365125"/>
            <a:ext cx="7217780" cy="1325563"/>
          </a:xfrm>
        </p:spPr>
        <p:txBody>
          <a:bodyPr>
            <a:normAutofit/>
          </a:bodyPr>
          <a:lstStyle/>
          <a:p>
            <a:r>
              <a:rPr lang="en-GB" dirty="0" err="1">
                <a:solidFill>
                  <a:srgbClr val="FFFF00"/>
                </a:solidFill>
              </a:rPr>
              <a:t>Iowerth</a:t>
            </a:r>
            <a:r>
              <a:rPr lang="en-GB" dirty="0">
                <a:solidFill>
                  <a:srgbClr val="FFFF00"/>
                </a:solidFill>
              </a:rPr>
              <a:t> C. </a:t>
            </a:r>
            <a:r>
              <a:rPr lang="en-GB" dirty="0" err="1">
                <a:solidFill>
                  <a:srgbClr val="FFFF00"/>
                </a:solidFill>
              </a:rPr>
              <a:t>Peate</a:t>
            </a:r>
            <a:r>
              <a:rPr lang="en-GB" dirty="0">
                <a:solidFill>
                  <a:srgbClr val="FFFF00"/>
                </a:solidFill>
              </a:rPr>
              <a:t>  (1901–1982)</a:t>
            </a:r>
            <a:br>
              <a:rPr lang="en-GB" dirty="0"/>
            </a:br>
            <a:endParaRPr lang="en-GB" dirty="0"/>
          </a:p>
        </p:txBody>
      </p:sp>
      <p:pic>
        <p:nvPicPr>
          <p:cNvPr id="5" name="Content Placeholder 4">
            <a:extLst>
              <a:ext uri="{FF2B5EF4-FFF2-40B4-BE49-F238E27FC236}">
                <a16:creationId xmlns:a16="http://schemas.microsoft.com/office/drawing/2014/main" id="{300B241E-4BE7-46F7-B658-3FBD0F9B1046}"/>
              </a:ext>
            </a:extLst>
          </p:cNvPr>
          <p:cNvPicPr>
            <a:picLocks noGrp="1" noChangeAspect="1"/>
          </p:cNvPicPr>
          <p:nvPr>
            <p:ph idx="1"/>
          </p:nvPr>
        </p:nvPicPr>
        <p:blipFill>
          <a:blip r:embed="rId3"/>
          <a:stretch>
            <a:fillRect/>
          </a:stretch>
        </p:blipFill>
        <p:spPr>
          <a:xfrm>
            <a:off x="7763981" y="261938"/>
            <a:ext cx="4261934" cy="2562285"/>
          </a:xfrm>
        </p:spPr>
      </p:pic>
      <p:sp>
        <p:nvSpPr>
          <p:cNvPr id="7" name="TextBox 6">
            <a:extLst>
              <a:ext uri="{FF2B5EF4-FFF2-40B4-BE49-F238E27FC236}">
                <a16:creationId xmlns:a16="http://schemas.microsoft.com/office/drawing/2014/main" id="{68850AA1-477A-41BE-8B5A-F3209CD3743F}"/>
              </a:ext>
            </a:extLst>
          </p:cNvPr>
          <p:cNvSpPr txBox="1"/>
          <p:nvPr/>
        </p:nvSpPr>
        <p:spPr>
          <a:xfrm>
            <a:off x="3379808" y="1488860"/>
            <a:ext cx="3835259" cy="923330"/>
          </a:xfrm>
          <a:prstGeom prst="rect">
            <a:avLst/>
          </a:prstGeom>
          <a:noFill/>
        </p:spPr>
        <p:txBody>
          <a:bodyPr wrap="square">
            <a:spAutoFit/>
          </a:bodyPr>
          <a:lstStyle/>
          <a:p>
            <a:r>
              <a:rPr lang="en-US" dirty="0" err="1">
                <a:solidFill>
                  <a:srgbClr val="FFC000"/>
                </a:solidFill>
              </a:rPr>
              <a:t>Peate</a:t>
            </a:r>
            <a:r>
              <a:rPr lang="en-US" dirty="0">
                <a:solidFill>
                  <a:srgbClr val="FFC000"/>
                </a:solidFill>
              </a:rPr>
              <a:t> (bardic name </a:t>
            </a:r>
            <a:r>
              <a:rPr lang="en-US" dirty="0" err="1">
                <a:solidFill>
                  <a:srgbClr val="FFC000"/>
                </a:solidFill>
              </a:rPr>
              <a:t>Cyfeilio</a:t>
            </a:r>
            <a:r>
              <a:rPr lang="en-US" dirty="0">
                <a:solidFill>
                  <a:srgbClr val="FFC000"/>
                </a:solidFill>
              </a:rPr>
              <a:t>)  opening the art and craft exhibition of the national eisteddfod, 1946</a:t>
            </a:r>
            <a:endParaRPr lang="en-GB" dirty="0">
              <a:solidFill>
                <a:srgbClr val="FFC000"/>
              </a:solidFill>
            </a:endParaRPr>
          </a:p>
        </p:txBody>
      </p:sp>
      <p:sp>
        <p:nvSpPr>
          <p:cNvPr id="10" name="Content Placeholder 2">
            <a:extLst>
              <a:ext uri="{FF2B5EF4-FFF2-40B4-BE49-F238E27FC236}">
                <a16:creationId xmlns:a16="http://schemas.microsoft.com/office/drawing/2014/main" id="{691DE5C0-00E5-4CB8-BEC9-614FBC9D83F4}"/>
              </a:ext>
            </a:extLst>
          </p:cNvPr>
          <p:cNvSpPr txBox="1">
            <a:spLocks/>
          </p:cNvSpPr>
          <p:nvPr/>
        </p:nvSpPr>
        <p:spPr>
          <a:xfrm>
            <a:off x="437039" y="3222560"/>
            <a:ext cx="11461736" cy="42383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Founder member of Plaid Cymru, est. 1925</a:t>
            </a:r>
          </a:p>
          <a:p>
            <a:r>
              <a:rPr lang="en-US" dirty="0"/>
              <a:t>Father a carpenter and teacher</a:t>
            </a:r>
          </a:p>
          <a:p>
            <a:r>
              <a:rPr lang="en-US" dirty="0"/>
              <a:t>Read history, geography and Welsh at Aberystwyth </a:t>
            </a:r>
          </a:p>
          <a:p>
            <a:r>
              <a:rPr lang="en-US" dirty="0"/>
              <a:t>Studied under </a:t>
            </a:r>
            <a:r>
              <a:rPr lang="en-US" dirty="0" err="1"/>
              <a:t>Fleure</a:t>
            </a:r>
            <a:r>
              <a:rPr lang="en-US" dirty="0"/>
              <a:t>, who supervised his PhD thesis </a:t>
            </a:r>
            <a:r>
              <a:rPr lang="en-US" sz="1800" dirty="0"/>
              <a:t>(</a:t>
            </a:r>
            <a:r>
              <a:rPr lang="en-US" sz="1800" i="1" dirty="0"/>
              <a:t>The </a:t>
            </a:r>
            <a:r>
              <a:rPr lang="en-US" sz="1800" i="1" dirty="0" err="1"/>
              <a:t>Dyfi</a:t>
            </a:r>
            <a:r>
              <a:rPr lang="en-US" sz="1800" i="1" dirty="0"/>
              <a:t> Basin: a Study in Physical Anthropology and Dialect Distribution</a:t>
            </a:r>
            <a:r>
              <a:rPr lang="en-US" sz="1800" dirty="0"/>
              <a:t>)</a:t>
            </a:r>
          </a:p>
          <a:p>
            <a:r>
              <a:rPr lang="en-US" dirty="0"/>
              <a:t>Appointed assistant keeper of archaeology at National Museum 1927</a:t>
            </a:r>
          </a:p>
        </p:txBody>
      </p:sp>
    </p:spTree>
    <p:extLst>
      <p:ext uri="{BB962C8B-B14F-4D97-AF65-F5344CB8AC3E}">
        <p14:creationId xmlns:p14="http://schemas.microsoft.com/office/powerpoint/2010/main" val="27365110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520D-6148-4393-ACA0-E51F59265F0B}"/>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Preserving Welsh Culture</a:t>
            </a:r>
            <a:endParaRPr lang="en-GB" dirty="0">
              <a:solidFill>
                <a:srgbClr val="FFFF00"/>
              </a:solidFill>
            </a:endParaRPr>
          </a:p>
        </p:txBody>
      </p:sp>
      <p:sp>
        <p:nvSpPr>
          <p:cNvPr id="3" name="Content Placeholder 2">
            <a:extLst>
              <a:ext uri="{FF2B5EF4-FFF2-40B4-BE49-F238E27FC236}">
                <a16:creationId xmlns:a16="http://schemas.microsoft.com/office/drawing/2014/main" id="{FB126CB3-B0AA-4175-8D3D-A7080064E390}"/>
              </a:ext>
            </a:extLst>
          </p:cNvPr>
          <p:cNvSpPr>
            <a:spLocks noGrp="1"/>
          </p:cNvSpPr>
          <p:nvPr>
            <p:ph idx="1"/>
          </p:nvPr>
        </p:nvSpPr>
        <p:spPr>
          <a:xfrm>
            <a:off x="838200" y="1597306"/>
            <a:ext cx="10515600" cy="4895569"/>
          </a:xfrm>
        </p:spPr>
        <p:txBody>
          <a:bodyPr>
            <a:normAutofit lnSpcReduction="10000"/>
          </a:bodyPr>
          <a:lstStyle/>
          <a:p>
            <a:pPr marL="0" indent="0" algn="just">
              <a:buNone/>
            </a:pPr>
            <a:r>
              <a:rPr lang="en-US" dirty="0"/>
              <a:t>We all know now that this age is </a:t>
            </a:r>
            <a:r>
              <a:rPr lang="en-US" dirty="0">
                <a:solidFill>
                  <a:srgbClr val="FFC000"/>
                </a:solidFill>
              </a:rPr>
              <a:t>a crossroads in our nation’s history</a:t>
            </a:r>
            <a:r>
              <a:rPr lang="en-US" dirty="0"/>
              <a:t>. </a:t>
            </a:r>
            <a:r>
              <a:rPr lang="en-US" dirty="0">
                <a:solidFill>
                  <a:srgbClr val="00B0F0"/>
                </a:solidFill>
              </a:rPr>
              <a:t>Ahead of us lies the industrial age </a:t>
            </a:r>
            <a:r>
              <a:rPr lang="en-US" dirty="0"/>
              <a:t>with advanced industry and the latest techniques all contributing to cheap production. </a:t>
            </a:r>
            <a:r>
              <a:rPr lang="en-US" dirty="0">
                <a:solidFill>
                  <a:srgbClr val="FF0000"/>
                </a:solidFill>
              </a:rPr>
              <a:t>Behind us, in Wales lies a </a:t>
            </a:r>
            <a:r>
              <a:rPr lang="en-US" dirty="0" err="1">
                <a:solidFill>
                  <a:srgbClr val="FF0000"/>
                </a:solidFill>
              </a:rPr>
              <a:t>civilisation</a:t>
            </a:r>
            <a:r>
              <a:rPr lang="en-US" dirty="0">
                <a:solidFill>
                  <a:srgbClr val="FF0000"/>
                </a:solidFill>
              </a:rPr>
              <a:t> that’s 5000 years old</a:t>
            </a:r>
            <a:r>
              <a:rPr lang="en-US" dirty="0"/>
              <a:t> – beginning with the period when migrations came from the east with means of agriculture and taming animals to form the basis of our country’s culture. </a:t>
            </a:r>
            <a:r>
              <a:rPr lang="en-US" dirty="0">
                <a:solidFill>
                  <a:srgbClr val="92D050"/>
                </a:solidFill>
              </a:rPr>
              <a:t>And when this way of life fails an age will end which is so long and so old that we cannot properly grasp its antiquity</a:t>
            </a:r>
            <a:r>
              <a:rPr lang="en-US" dirty="0"/>
              <a:t>.</a:t>
            </a:r>
          </a:p>
          <a:p>
            <a:pPr marL="0" indent="0" algn="just">
              <a:buNone/>
            </a:pPr>
            <a:r>
              <a:rPr lang="en-US" dirty="0"/>
              <a:t>	… </a:t>
            </a:r>
            <a:r>
              <a:rPr lang="en-US" dirty="0">
                <a:solidFill>
                  <a:srgbClr val="FF0000"/>
                </a:solidFill>
              </a:rPr>
              <a:t>It is necessary to decide today what will befall Wales’s culture</a:t>
            </a:r>
            <a:r>
              <a:rPr lang="en-US" dirty="0"/>
              <a:t>. The old way of looking at things is taking a turn in our age. Truly if we do not bestir ourselves, it will cease to be.</a:t>
            </a:r>
          </a:p>
          <a:p>
            <a:pPr algn="r">
              <a:buFontTx/>
              <a:buChar char="-"/>
            </a:pPr>
            <a:r>
              <a:rPr lang="en-US" sz="1800" dirty="0" err="1"/>
              <a:t>Iorwerth</a:t>
            </a:r>
            <a:r>
              <a:rPr lang="en-US" sz="1800" dirty="0"/>
              <a:t> C. </a:t>
            </a:r>
            <a:r>
              <a:rPr lang="en-US" sz="1800" dirty="0" err="1"/>
              <a:t>Peate</a:t>
            </a:r>
            <a:r>
              <a:rPr lang="en-US" sz="1800" dirty="0"/>
              <a:t>, ‘Y </a:t>
            </a:r>
            <a:r>
              <a:rPr lang="en-US" sz="1800" dirty="0" err="1"/>
              <a:t>Crefftwr</a:t>
            </a:r>
            <a:r>
              <a:rPr lang="en-US" sz="1800" dirty="0"/>
              <a:t> </a:t>
            </a:r>
            <a:r>
              <a:rPr lang="en-US" sz="1800" dirty="0" err="1"/>
              <a:t>yng</a:t>
            </a:r>
            <a:r>
              <a:rPr lang="en-US" sz="1800" dirty="0"/>
              <a:t> </a:t>
            </a:r>
            <a:r>
              <a:rPr lang="en-US" sz="1800" dirty="0" err="1"/>
              <a:t>Nghymru</a:t>
            </a:r>
            <a:r>
              <a:rPr lang="en-US" sz="1800" dirty="0"/>
              <a:t>’[The Craftsman in Wales], </a:t>
            </a:r>
            <a:r>
              <a:rPr lang="en-US" sz="1800" i="1" dirty="0"/>
              <a:t>Y </a:t>
            </a:r>
            <a:r>
              <a:rPr lang="en-US" sz="1800" i="1" dirty="0" err="1"/>
              <a:t>Ddraig</a:t>
            </a:r>
            <a:r>
              <a:rPr lang="en-US" sz="1800" i="1" dirty="0"/>
              <a:t> </a:t>
            </a:r>
            <a:r>
              <a:rPr lang="en-US" sz="1800" i="1" dirty="0" err="1"/>
              <a:t>Goch</a:t>
            </a:r>
            <a:r>
              <a:rPr lang="en-US" sz="1800" dirty="0"/>
              <a:t>, 1929. Cited and translated by Wil Griffith ‘Saving the Soul of the Nation: Essentialist Nationalism and Interwar Rural Wales,’ </a:t>
            </a:r>
            <a:r>
              <a:rPr lang="en-US" sz="1800" i="1" dirty="0"/>
              <a:t>Rural History</a:t>
            </a:r>
            <a:r>
              <a:rPr lang="en-US" sz="1800" dirty="0"/>
              <a:t>, 21:2 (October 2010), footnote, p. 188</a:t>
            </a:r>
          </a:p>
          <a:p>
            <a:pPr>
              <a:buFontTx/>
              <a:buChar char="-"/>
            </a:pPr>
            <a:endParaRPr lang="en-US" dirty="0"/>
          </a:p>
        </p:txBody>
      </p:sp>
    </p:spTree>
    <p:extLst>
      <p:ext uri="{BB962C8B-B14F-4D97-AF65-F5344CB8AC3E}">
        <p14:creationId xmlns:p14="http://schemas.microsoft.com/office/powerpoint/2010/main" val="14884722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B9E4-9F9A-48EC-81F0-EDA40298DBBE}"/>
              </a:ext>
            </a:extLst>
          </p:cNvPr>
          <p:cNvSpPr>
            <a:spLocks noGrp="1"/>
          </p:cNvSpPr>
          <p:nvPr>
            <p:ph type="title"/>
          </p:nvPr>
        </p:nvSpPr>
        <p:spPr>
          <a:xfrm>
            <a:off x="838200" y="0"/>
            <a:ext cx="10515600" cy="1325563"/>
          </a:xfrm>
        </p:spPr>
        <p:txBody>
          <a:bodyPr/>
          <a:lstStyle/>
          <a:p>
            <a:pPr algn="ctr"/>
            <a:r>
              <a:rPr lang="en-US" dirty="0">
                <a:solidFill>
                  <a:srgbClr val="FFFF00"/>
                </a:solidFill>
              </a:rPr>
              <a:t>Importance of ‘Intangible Heritage’</a:t>
            </a:r>
            <a:endParaRPr lang="en-GB" dirty="0">
              <a:solidFill>
                <a:srgbClr val="FFFF00"/>
              </a:solidFill>
            </a:endParaRPr>
          </a:p>
        </p:txBody>
      </p:sp>
      <p:sp>
        <p:nvSpPr>
          <p:cNvPr id="3" name="Content Placeholder 2">
            <a:extLst>
              <a:ext uri="{FF2B5EF4-FFF2-40B4-BE49-F238E27FC236}">
                <a16:creationId xmlns:a16="http://schemas.microsoft.com/office/drawing/2014/main" id="{D730B821-D523-4DF5-A3E4-CEAC35EED58F}"/>
              </a:ext>
            </a:extLst>
          </p:cNvPr>
          <p:cNvSpPr>
            <a:spLocks noGrp="1"/>
          </p:cNvSpPr>
          <p:nvPr>
            <p:ph idx="1"/>
          </p:nvPr>
        </p:nvSpPr>
        <p:spPr>
          <a:xfrm>
            <a:off x="838200" y="1325564"/>
            <a:ext cx="10515600" cy="5385954"/>
          </a:xfrm>
        </p:spPr>
        <p:txBody>
          <a:bodyPr>
            <a:normAutofit/>
          </a:bodyPr>
          <a:lstStyle/>
          <a:p>
            <a:pPr marL="0" indent="0" algn="just">
              <a:buNone/>
            </a:pPr>
            <a:r>
              <a:rPr lang="en-US" sz="4800" dirty="0"/>
              <a:t>The study of folk-culture is a </a:t>
            </a:r>
            <a:r>
              <a:rPr lang="en-US" sz="4800" dirty="0">
                <a:solidFill>
                  <a:srgbClr val="FFC000"/>
                </a:solidFill>
              </a:rPr>
              <a:t>corollary</a:t>
            </a:r>
            <a:r>
              <a:rPr lang="en-US" sz="4800" dirty="0"/>
              <a:t> and sometimes a </a:t>
            </a:r>
            <a:r>
              <a:rPr lang="en-US" sz="4800" dirty="0">
                <a:solidFill>
                  <a:srgbClr val="00B050"/>
                </a:solidFill>
              </a:rPr>
              <a:t>corrective</a:t>
            </a:r>
            <a:r>
              <a:rPr lang="en-US" sz="4800" dirty="0"/>
              <a:t> to archaeological research. …</a:t>
            </a:r>
          </a:p>
          <a:p>
            <a:pPr algn="r">
              <a:buFontTx/>
              <a:buChar char="-"/>
            </a:pPr>
            <a:r>
              <a:rPr lang="en-US" sz="2400" dirty="0" err="1"/>
              <a:t>Iorwerth</a:t>
            </a:r>
            <a:r>
              <a:rPr lang="en-US" sz="2400" dirty="0"/>
              <a:t> C. </a:t>
            </a:r>
            <a:r>
              <a:rPr lang="en-US" sz="2400" dirty="0" err="1"/>
              <a:t>Peate</a:t>
            </a:r>
            <a:r>
              <a:rPr lang="en-US" sz="2400" dirty="0"/>
              <a:t>, ‘Archaeology and Folk-Culture,’ </a:t>
            </a:r>
            <a:r>
              <a:rPr lang="en-US" sz="2400" i="1" dirty="0"/>
              <a:t>Archaeological Journal, </a:t>
            </a:r>
            <a:r>
              <a:rPr lang="en-US" sz="2400" dirty="0"/>
              <a:t>91:1 (1934), pp. 211—212</a:t>
            </a:r>
          </a:p>
          <a:p>
            <a:pPr>
              <a:buFontTx/>
              <a:buChar char="-"/>
            </a:pPr>
            <a:endParaRPr lang="en-GB" dirty="0"/>
          </a:p>
        </p:txBody>
      </p:sp>
    </p:spTree>
    <p:extLst>
      <p:ext uri="{BB962C8B-B14F-4D97-AF65-F5344CB8AC3E}">
        <p14:creationId xmlns:p14="http://schemas.microsoft.com/office/powerpoint/2010/main" val="23050096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B9E4-9F9A-48EC-81F0-EDA40298DBBE}"/>
              </a:ext>
            </a:extLst>
          </p:cNvPr>
          <p:cNvSpPr>
            <a:spLocks noGrp="1"/>
          </p:cNvSpPr>
          <p:nvPr>
            <p:ph type="title"/>
          </p:nvPr>
        </p:nvSpPr>
        <p:spPr>
          <a:xfrm>
            <a:off x="838200" y="0"/>
            <a:ext cx="10515600" cy="1325563"/>
          </a:xfrm>
        </p:spPr>
        <p:txBody>
          <a:bodyPr/>
          <a:lstStyle/>
          <a:p>
            <a:pPr algn="ctr"/>
            <a:r>
              <a:rPr lang="en-US" dirty="0">
                <a:solidFill>
                  <a:srgbClr val="FFFF00"/>
                </a:solidFill>
              </a:rPr>
              <a:t>Importance of ‘Intangible Heritage’</a:t>
            </a:r>
            <a:endParaRPr lang="en-GB" dirty="0">
              <a:solidFill>
                <a:srgbClr val="FFFF00"/>
              </a:solidFill>
            </a:endParaRPr>
          </a:p>
        </p:txBody>
      </p:sp>
      <p:sp>
        <p:nvSpPr>
          <p:cNvPr id="3" name="Content Placeholder 2">
            <a:extLst>
              <a:ext uri="{FF2B5EF4-FFF2-40B4-BE49-F238E27FC236}">
                <a16:creationId xmlns:a16="http://schemas.microsoft.com/office/drawing/2014/main" id="{D730B821-D523-4DF5-A3E4-CEAC35EED58F}"/>
              </a:ext>
            </a:extLst>
          </p:cNvPr>
          <p:cNvSpPr>
            <a:spLocks noGrp="1"/>
          </p:cNvSpPr>
          <p:nvPr>
            <p:ph idx="1"/>
          </p:nvPr>
        </p:nvSpPr>
        <p:spPr>
          <a:xfrm>
            <a:off x="838200" y="1325564"/>
            <a:ext cx="10515600" cy="5385954"/>
          </a:xfrm>
        </p:spPr>
        <p:txBody>
          <a:bodyPr>
            <a:normAutofit fontScale="92500" lnSpcReduction="20000"/>
          </a:bodyPr>
          <a:lstStyle/>
          <a:p>
            <a:pPr marL="0" indent="0" algn="just">
              <a:buNone/>
            </a:pPr>
            <a:r>
              <a:rPr lang="en-US" dirty="0"/>
              <a:t>The study of folk-culture is a </a:t>
            </a:r>
            <a:r>
              <a:rPr lang="en-US" dirty="0">
                <a:solidFill>
                  <a:srgbClr val="FFC000"/>
                </a:solidFill>
              </a:rPr>
              <a:t>corollary</a:t>
            </a:r>
            <a:r>
              <a:rPr lang="en-US" dirty="0"/>
              <a:t> and sometimes a </a:t>
            </a:r>
            <a:r>
              <a:rPr lang="en-US" dirty="0">
                <a:solidFill>
                  <a:srgbClr val="00B050"/>
                </a:solidFill>
              </a:rPr>
              <a:t>corrective</a:t>
            </a:r>
            <a:r>
              <a:rPr lang="en-US" dirty="0"/>
              <a:t> to archaeological research. … I have recently been working on the history of the Eisteddfod … [in which] since 1789 when it became </a:t>
            </a:r>
            <a:r>
              <a:rPr lang="en-US" dirty="0">
                <a:solidFill>
                  <a:schemeClr val="accent2">
                    <a:lumMod val="60000"/>
                    <a:lumOff val="40000"/>
                  </a:schemeClr>
                </a:solidFill>
              </a:rPr>
              <a:t>a democratic folk-institution</a:t>
            </a:r>
            <a:r>
              <a:rPr lang="en-US" dirty="0"/>
              <a:t>, medals have been offered for literary work. They are indeed the only tangible evidence of the history of this great institution. </a:t>
            </a:r>
          </a:p>
          <a:p>
            <a:pPr marL="0" indent="0" algn="just">
              <a:buNone/>
            </a:pPr>
            <a:r>
              <a:rPr lang="en-US" dirty="0"/>
              <a:t>	“Now let us imagine that in another 2000 or 3000 years [an] archaeologist sets himself to reconstruct the literary history of Wales in the 19th century … and … the only archaeological evidence left for him would be these silver medals.</a:t>
            </a:r>
          </a:p>
          <a:p>
            <a:pPr marL="0" indent="0" algn="just">
              <a:buNone/>
            </a:pPr>
            <a:r>
              <a:rPr lang="en-US" dirty="0"/>
              <a:t>	“… The archaeologist would build up a theory on the evidence of these medals [and] … maintain that the great figures of Welsh literary life were the men whose names appear on the medals. In almost every case he would be wrong [and find no evidence of] … </a:t>
            </a:r>
            <a:r>
              <a:rPr lang="en-US" dirty="0">
                <a:solidFill>
                  <a:srgbClr val="FF0000"/>
                </a:solidFill>
              </a:rPr>
              <a:t>those rare spirits who found no consolation in the glamour of eisteddfodic competition</a:t>
            </a:r>
            <a:r>
              <a:rPr lang="en-US" dirty="0"/>
              <a:t>.”</a:t>
            </a:r>
          </a:p>
          <a:p>
            <a:pPr algn="r">
              <a:buFontTx/>
              <a:buChar char="-"/>
            </a:pPr>
            <a:r>
              <a:rPr lang="en-US" sz="2400" dirty="0" err="1"/>
              <a:t>Iorwerth</a:t>
            </a:r>
            <a:r>
              <a:rPr lang="en-US" sz="2400" dirty="0"/>
              <a:t> C. </a:t>
            </a:r>
            <a:r>
              <a:rPr lang="en-US" sz="2400" dirty="0" err="1"/>
              <a:t>Peate</a:t>
            </a:r>
            <a:r>
              <a:rPr lang="en-US" sz="2400" dirty="0"/>
              <a:t>, ‘Archaeology and Folk-Culture,’ </a:t>
            </a:r>
            <a:r>
              <a:rPr lang="en-US" sz="2400" i="1" dirty="0"/>
              <a:t>Archaeological Journal, </a:t>
            </a:r>
            <a:r>
              <a:rPr lang="en-US" sz="2400" dirty="0"/>
              <a:t>91:1 (1934), pp. 211—212</a:t>
            </a:r>
          </a:p>
          <a:p>
            <a:pPr>
              <a:buFontTx/>
              <a:buChar char="-"/>
            </a:pPr>
            <a:endParaRPr lang="en-GB" dirty="0"/>
          </a:p>
        </p:txBody>
      </p:sp>
    </p:spTree>
    <p:extLst>
      <p:ext uri="{BB962C8B-B14F-4D97-AF65-F5344CB8AC3E}">
        <p14:creationId xmlns:p14="http://schemas.microsoft.com/office/powerpoint/2010/main" val="8754401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AB9E4-9F9A-48EC-81F0-EDA40298DBBE}"/>
              </a:ext>
            </a:extLst>
          </p:cNvPr>
          <p:cNvSpPr>
            <a:spLocks noGrp="1"/>
          </p:cNvSpPr>
          <p:nvPr>
            <p:ph type="title"/>
          </p:nvPr>
        </p:nvSpPr>
        <p:spPr>
          <a:xfrm>
            <a:off x="838200" y="0"/>
            <a:ext cx="10515600" cy="1325563"/>
          </a:xfrm>
        </p:spPr>
        <p:txBody>
          <a:bodyPr/>
          <a:lstStyle/>
          <a:p>
            <a:pPr algn="ctr"/>
            <a:r>
              <a:rPr lang="en-US" dirty="0"/>
              <a:t>Importance of ‘Intangible Heritage’</a:t>
            </a:r>
            <a:endParaRPr lang="en-GB" dirty="0"/>
          </a:p>
        </p:txBody>
      </p:sp>
      <p:sp>
        <p:nvSpPr>
          <p:cNvPr id="3" name="Content Placeholder 2">
            <a:extLst>
              <a:ext uri="{FF2B5EF4-FFF2-40B4-BE49-F238E27FC236}">
                <a16:creationId xmlns:a16="http://schemas.microsoft.com/office/drawing/2014/main" id="{D730B821-D523-4DF5-A3E4-CEAC35EED58F}"/>
              </a:ext>
            </a:extLst>
          </p:cNvPr>
          <p:cNvSpPr>
            <a:spLocks noGrp="1"/>
          </p:cNvSpPr>
          <p:nvPr>
            <p:ph idx="1"/>
          </p:nvPr>
        </p:nvSpPr>
        <p:spPr>
          <a:xfrm>
            <a:off x="838200" y="1325564"/>
            <a:ext cx="10515600" cy="5385954"/>
          </a:xfrm>
        </p:spPr>
        <p:txBody>
          <a:bodyPr>
            <a:normAutofit lnSpcReduction="10000"/>
          </a:bodyPr>
          <a:lstStyle/>
          <a:p>
            <a:pPr marL="0" indent="0" algn="just">
              <a:buNone/>
            </a:pPr>
            <a:r>
              <a:rPr lang="en-US" sz="3200" dirty="0"/>
              <a:t>… The medals bear no witness to their work, </a:t>
            </a:r>
            <a:r>
              <a:rPr lang="en-US" sz="3200" dirty="0">
                <a:solidFill>
                  <a:schemeClr val="accent5">
                    <a:lumMod val="60000"/>
                    <a:lumOff val="40000"/>
                  </a:schemeClr>
                </a:solidFill>
              </a:rPr>
              <a:t>but folk-tradition gives them their due recognition and the archaeologist's reconstruction could be corrected only by an appeal to that tradition</a:t>
            </a:r>
            <a:r>
              <a:rPr lang="en-US" sz="3200" dirty="0"/>
              <a:t>. In the same way, the skeletons of the past become sensitive living creations when the evidence of archaeology is substantiated by that of Folk Study. </a:t>
            </a:r>
            <a:r>
              <a:rPr lang="en-US" sz="3200" dirty="0">
                <a:solidFill>
                  <a:srgbClr val="00B0F0"/>
                </a:solidFill>
              </a:rPr>
              <a:t>Folk-memory is a long one and in Wales, at any rate, oral tradition (as well as folk-tradition in its varied material forms) is an element of great importance</a:t>
            </a:r>
            <a:r>
              <a:rPr lang="en-US" sz="3200" dirty="0"/>
              <a:t>. Some of our folk tales contain elements dating back perhaps to prehistoric times, the official story-teller—y </a:t>
            </a:r>
            <a:r>
              <a:rPr lang="en-US" sz="3200" dirty="0" err="1"/>
              <a:t>cyfarwydd</a:t>
            </a:r>
            <a:r>
              <a:rPr lang="en-US" sz="3200" dirty="0"/>
              <a:t>—being </a:t>
            </a:r>
            <a:r>
              <a:rPr lang="en-US" sz="3200" dirty="0">
                <a:solidFill>
                  <a:srgbClr val="FFFF00"/>
                </a:solidFill>
              </a:rPr>
              <a:t>an important figure in Welsh medieval life</a:t>
            </a:r>
            <a:r>
              <a:rPr lang="en-US" sz="3200" dirty="0"/>
              <a:t>.</a:t>
            </a:r>
          </a:p>
          <a:p>
            <a:pPr marL="0" indent="0" algn="r">
              <a:buNone/>
            </a:pPr>
            <a:r>
              <a:rPr lang="en-US" dirty="0"/>
              <a:t>- </a:t>
            </a:r>
            <a:r>
              <a:rPr lang="en-US" sz="1800" dirty="0" err="1"/>
              <a:t>Peate</a:t>
            </a:r>
            <a:r>
              <a:rPr lang="en-US" sz="1800" dirty="0"/>
              <a:t>, ‘Archaeology and Folk-Culture,’ p. 212</a:t>
            </a:r>
            <a:endParaRPr lang="en-US" dirty="0"/>
          </a:p>
        </p:txBody>
      </p:sp>
    </p:spTree>
    <p:extLst>
      <p:ext uri="{BB962C8B-B14F-4D97-AF65-F5344CB8AC3E}">
        <p14:creationId xmlns:p14="http://schemas.microsoft.com/office/powerpoint/2010/main" val="12145632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5B4D5-3DD6-4F0F-85DB-F1369286E036}"/>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Preserving Welsh Culture</a:t>
            </a:r>
            <a:endParaRPr lang="en-GB" dirty="0">
              <a:solidFill>
                <a:srgbClr val="FFFF00"/>
              </a:solidFill>
            </a:endParaRPr>
          </a:p>
        </p:txBody>
      </p:sp>
      <p:sp>
        <p:nvSpPr>
          <p:cNvPr id="3" name="Content Placeholder 2">
            <a:extLst>
              <a:ext uri="{FF2B5EF4-FFF2-40B4-BE49-F238E27FC236}">
                <a16:creationId xmlns:a16="http://schemas.microsoft.com/office/drawing/2014/main" id="{7510D9D0-6A17-472E-A0B7-DF3A52078AB6}"/>
              </a:ext>
            </a:extLst>
          </p:cNvPr>
          <p:cNvSpPr>
            <a:spLocks noGrp="1"/>
          </p:cNvSpPr>
          <p:nvPr>
            <p:ph idx="1"/>
          </p:nvPr>
        </p:nvSpPr>
        <p:spPr>
          <a:xfrm>
            <a:off x="838200" y="1562582"/>
            <a:ext cx="10515600" cy="4930293"/>
          </a:xfrm>
        </p:spPr>
        <p:txBody>
          <a:bodyPr>
            <a:normAutofit/>
          </a:bodyPr>
          <a:lstStyle/>
          <a:p>
            <a:pPr marL="0" indent="0" algn="just">
              <a:buNone/>
            </a:pPr>
            <a:r>
              <a:rPr lang="en-US" dirty="0"/>
              <a:t>Wales presents </a:t>
            </a:r>
            <a:r>
              <a:rPr lang="en-US" dirty="0">
                <a:solidFill>
                  <a:srgbClr val="FF0000"/>
                </a:solidFill>
              </a:rPr>
              <a:t>a singularly appropriate and compact topographical unit</a:t>
            </a:r>
            <a:r>
              <a:rPr lang="en-US" dirty="0"/>
              <a:t>. Wales is a high moorland country … with three main lowland prolongations … In past ages the whole of this region—highland and lowland—has been occupied by the Welsh nation speaking </a:t>
            </a:r>
            <a:r>
              <a:rPr lang="en-US" dirty="0">
                <a:solidFill>
                  <a:srgbClr val="FF0000"/>
                </a:solidFill>
              </a:rPr>
              <a:t>a definite language, that language being in an indefinable way the very basis of its nationality</a:t>
            </a:r>
            <a:r>
              <a:rPr lang="en-US" dirty="0"/>
              <a:t>. One of the most significant characteristics of the Welsh nation has been the tenacity with which it has clung not only to its language which is still spoken throughout all its thirteen counties but to </a:t>
            </a:r>
            <a:r>
              <a:rPr lang="en-US" dirty="0">
                <a:solidFill>
                  <a:srgbClr val="FF0000"/>
                </a:solidFill>
              </a:rPr>
              <a:t>its traditional culture</a:t>
            </a:r>
            <a:r>
              <a:rPr lang="en-US" dirty="0"/>
              <a:t>. The printed book assumed no important place in its history until the 18tth century … </a:t>
            </a:r>
          </a:p>
          <a:p>
            <a:pPr marL="0" indent="0" algn="r">
              <a:buNone/>
            </a:pPr>
            <a:r>
              <a:rPr lang="en-US" dirty="0"/>
              <a:t>- </a:t>
            </a:r>
            <a:r>
              <a:rPr lang="en-US" sz="2200" dirty="0" err="1"/>
              <a:t>Peate</a:t>
            </a:r>
            <a:r>
              <a:rPr lang="en-US" sz="2200" dirty="0"/>
              <a:t>, ‘Archaeology and Folk-Culture,’ pp. 212-213</a:t>
            </a:r>
          </a:p>
          <a:p>
            <a:pPr marL="0" indent="0" algn="just">
              <a:buNone/>
            </a:pPr>
            <a:endParaRPr lang="en-US" sz="2200" dirty="0"/>
          </a:p>
          <a:p>
            <a:pPr marL="0" indent="0" algn="just">
              <a:buNone/>
            </a:pPr>
            <a:endParaRPr lang="en-GB" dirty="0"/>
          </a:p>
        </p:txBody>
      </p:sp>
    </p:spTree>
    <p:extLst>
      <p:ext uri="{BB962C8B-B14F-4D97-AF65-F5344CB8AC3E}">
        <p14:creationId xmlns:p14="http://schemas.microsoft.com/office/powerpoint/2010/main" val="15157006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0386-88CA-4578-8340-672755A2E60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2FD647E-1742-47C3-9DDA-908D43725960}"/>
              </a:ext>
            </a:extLst>
          </p:cNvPr>
          <p:cNvPicPr>
            <a:picLocks noGrp="1" noChangeAspect="1"/>
          </p:cNvPicPr>
          <p:nvPr>
            <p:ph idx="1"/>
          </p:nvPr>
        </p:nvPicPr>
        <p:blipFill rotWithShape="1">
          <a:blip r:embed="rId3"/>
          <a:srcRect l="29252" t="26674" r="30049" b="13210"/>
          <a:stretch/>
        </p:blipFill>
        <p:spPr>
          <a:xfrm>
            <a:off x="444661" y="239111"/>
            <a:ext cx="4206095" cy="3494770"/>
          </a:xfrm>
        </p:spPr>
      </p:pic>
      <p:pic>
        <p:nvPicPr>
          <p:cNvPr id="9" name="Picture 8">
            <a:extLst>
              <a:ext uri="{FF2B5EF4-FFF2-40B4-BE49-F238E27FC236}">
                <a16:creationId xmlns:a16="http://schemas.microsoft.com/office/drawing/2014/main" id="{777CAA8F-9CF1-4700-8B2B-1555382F3BBC}"/>
              </a:ext>
            </a:extLst>
          </p:cNvPr>
          <p:cNvPicPr>
            <a:picLocks noChangeAspect="1"/>
          </p:cNvPicPr>
          <p:nvPr/>
        </p:nvPicPr>
        <p:blipFill rotWithShape="1">
          <a:blip r:embed="rId4"/>
          <a:srcRect l="29715" t="17047" r="29461" b="12911"/>
          <a:stretch/>
        </p:blipFill>
        <p:spPr>
          <a:xfrm>
            <a:off x="5022446" y="239111"/>
            <a:ext cx="3621087" cy="3494770"/>
          </a:xfrm>
          <a:prstGeom prst="rect">
            <a:avLst/>
          </a:prstGeom>
        </p:spPr>
      </p:pic>
      <p:pic>
        <p:nvPicPr>
          <p:cNvPr id="11" name="Picture 10">
            <a:extLst>
              <a:ext uri="{FF2B5EF4-FFF2-40B4-BE49-F238E27FC236}">
                <a16:creationId xmlns:a16="http://schemas.microsoft.com/office/drawing/2014/main" id="{4A50F889-37F8-43AB-94D9-FDFE675BCD77}"/>
              </a:ext>
            </a:extLst>
          </p:cNvPr>
          <p:cNvPicPr>
            <a:picLocks noChangeAspect="1"/>
          </p:cNvPicPr>
          <p:nvPr/>
        </p:nvPicPr>
        <p:blipFill rotWithShape="1">
          <a:blip r:embed="rId5"/>
          <a:srcRect l="37216" t="33755" r="36676" b="8861"/>
          <a:stretch/>
        </p:blipFill>
        <p:spPr>
          <a:xfrm>
            <a:off x="8883333" y="239111"/>
            <a:ext cx="3183038" cy="3935392"/>
          </a:xfrm>
          <a:prstGeom prst="rect">
            <a:avLst/>
          </a:prstGeom>
        </p:spPr>
      </p:pic>
      <p:sp>
        <p:nvSpPr>
          <p:cNvPr id="6" name="Content Placeholder 2">
            <a:extLst>
              <a:ext uri="{FF2B5EF4-FFF2-40B4-BE49-F238E27FC236}">
                <a16:creationId xmlns:a16="http://schemas.microsoft.com/office/drawing/2014/main" id="{90D150F2-3E7B-474E-8BBD-E2A36FFB561A}"/>
              </a:ext>
            </a:extLst>
          </p:cNvPr>
          <p:cNvSpPr txBox="1">
            <a:spLocks/>
          </p:cNvSpPr>
          <p:nvPr/>
        </p:nvSpPr>
        <p:spPr>
          <a:xfrm>
            <a:off x="838200" y="4300517"/>
            <a:ext cx="10704755" cy="28352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t>… Wales possessed not only an </a:t>
            </a:r>
            <a:r>
              <a:rPr lang="en-US" dirty="0">
                <a:solidFill>
                  <a:srgbClr val="FF0000"/>
                </a:solidFill>
              </a:rPr>
              <a:t>important body of folklore </a:t>
            </a:r>
            <a:r>
              <a:rPr lang="en-US" dirty="0"/>
              <a:t>but also a </a:t>
            </a:r>
            <a:r>
              <a:rPr lang="en-US" dirty="0">
                <a:solidFill>
                  <a:srgbClr val="00B0F0"/>
                </a:solidFill>
              </a:rPr>
              <a:t>well-defined cultural life, expressed in its domestic customs and agricultural methods, and, materially, in a wide range of individual furniture, utensils, implements and tools</a:t>
            </a:r>
            <a:r>
              <a:rPr lang="en-US" dirty="0">
                <a:solidFill>
                  <a:srgbClr val="FF0000"/>
                </a:solidFill>
              </a:rPr>
              <a:t>.</a:t>
            </a:r>
          </a:p>
          <a:p>
            <a:pPr marL="0" indent="0" algn="r">
              <a:buFont typeface="Arial" panose="020B0604020202020204" pitchFamily="34" charset="0"/>
              <a:buNone/>
            </a:pPr>
            <a:r>
              <a:rPr lang="en-US" dirty="0"/>
              <a:t>- </a:t>
            </a:r>
            <a:r>
              <a:rPr lang="en-US" sz="2200" dirty="0" err="1"/>
              <a:t>Peate</a:t>
            </a:r>
            <a:r>
              <a:rPr lang="en-US" sz="2200" dirty="0"/>
              <a:t>, ‘Archaeology and Folk-Culture,’ pp. 212-213</a:t>
            </a:r>
          </a:p>
          <a:p>
            <a:pPr marL="0" indent="0" algn="just">
              <a:buFont typeface="Arial" panose="020B0604020202020204" pitchFamily="34" charset="0"/>
              <a:buNone/>
            </a:pPr>
            <a:endParaRPr lang="en-US" sz="2200" dirty="0"/>
          </a:p>
          <a:p>
            <a:pPr marL="0" indent="0" algn="just">
              <a:buFont typeface="Arial" panose="020B0604020202020204" pitchFamily="34" charset="0"/>
              <a:buNone/>
            </a:pPr>
            <a:endParaRPr lang="en-GB" dirty="0"/>
          </a:p>
        </p:txBody>
      </p:sp>
    </p:spTree>
    <p:extLst>
      <p:ext uri="{BB962C8B-B14F-4D97-AF65-F5344CB8AC3E}">
        <p14:creationId xmlns:p14="http://schemas.microsoft.com/office/powerpoint/2010/main" val="30972886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6A92-2630-419F-A2BB-D4006C6C40C5}"/>
              </a:ext>
            </a:extLst>
          </p:cNvPr>
          <p:cNvSpPr>
            <a:spLocks noGrp="1"/>
          </p:cNvSpPr>
          <p:nvPr>
            <p:ph type="title"/>
          </p:nvPr>
        </p:nvSpPr>
        <p:spPr>
          <a:xfrm>
            <a:off x="838200" y="18255"/>
            <a:ext cx="10515600" cy="1325563"/>
          </a:xfrm>
        </p:spPr>
        <p:txBody>
          <a:bodyPr/>
          <a:lstStyle/>
          <a:p>
            <a:pPr algn="ctr"/>
            <a:r>
              <a:rPr lang="en-US" dirty="0" err="1">
                <a:solidFill>
                  <a:srgbClr val="FFFF00"/>
                </a:solidFill>
              </a:rPr>
              <a:t>Peate’s</a:t>
            </a:r>
            <a:r>
              <a:rPr lang="en-US" dirty="0">
                <a:solidFill>
                  <a:srgbClr val="FFFF00"/>
                </a:solidFill>
              </a:rPr>
              <a:t> Anti-Urbanism</a:t>
            </a:r>
            <a:endParaRPr lang="en-GB" dirty="0">
              <a:solidFill>
                <a:srgbClr val="FFFF00"/>
              </a:solidFill>
            </a:endParaRPr>
          </a:p>
        </p:txBody>
      </p:sp>
      <p:sp>
        <p:nvSpPr>
          <p:cNvPr id="3" name="Content Placeholder 2">
            <a:extLst>
              <a:ext uri="{FF2B5EF4-FFF2-40B4-BE49-F238E27FC236}">
                <a16:creationId xmlns:a16="http://schemas.microsoft.com/office/drawing/2014/main" id="{092B1CF4-D1D7-44B5-A829-7BB5EAC2F6DA}"/>
              </a:ext>
            </a:extLst>
          </p:cNvPr>
          <p:cNvSpPr>
            <a:spLocks noGrp="1"/>
          </p:cNvSpPr>
          <p:nvPr>
            <p:ph idx="1"/>
          </p:nvPr>
        </p:nvSpPr>
        <p:spPr>
          <a:xfrm>
            <a:off x="838200" y="1253330"/>
            <a:ext cx="6500149" cy="5390537"/>
          </a:xfrm>
        </p:spPr>
        <p:txBody>
          <a:bodyPr>
            <a:normAutofit/>
          </a:bodyPr>
          <a:lstStyle/>
          <a:p>
            <a:pPr marL="0" indent="0" algn="just">
              <a:buNone/>
            </a:pPr>
            <a:r>
              <a:rPr lang="en-US" sz="3600" dirty="0"/>
              <a:t>The </a:t>
            </a:r>
            <a:r>
              <a:rPr lang="en-US" sz="3600" dirty="0">
                <a:solidFill>
                  <a:srgbClr val="00B0F0"/>
                </a:solidFill>
              </a:rPr>
              <a:t>shoddy furniture of the cities </a:t>
            </a:r>
            <a:r>
              <a:rPr lang="en-US" sz="3600" dirty="0"/>
              <a:t>and the </a:t>
            </a:r>
            <a:r>
              <a:rPr lang="en-US" sz="3600" dirty="0">
                <a:solidFill>
                  <a:srgbClr val="00B0F0"/>
                </a:solidFill>
              </a:rPr>
              <a:t>short-lived manufactures </a:t>
            </a:r>
            <a:r>
              <a:rPr lang="en-US" sz="3600" dirty="0"/>
              <a:t>of the </a:t>
            </a:r>
            <a:r>
              <a:rPr lang="en-US" sz="3600" dirty="0">
                <a:solidFill>
                  <a:srgbClr val="00B0F0"/>
                </a:solidFill>
              </a:rPr>
              <a:t>mass-production</a:t>
            </a:r>
            <a:r>
              <a:rPr lang="en-US" sz="3600" dirty="0"/>
              <a:t> firms have found their way into the countryside, and the result is not only a deterioration of the common necessities of life, but a disintegration also of rural society.</a:t>
            </a:r>
          </a:p>
          <a:p>
            <a:pPr algn="r">
              <a:buFontTx/>
              <a:buChar char="-"/>
            </a:pPr>
            <a:r>
              <a:rPr lang="en-US" sz="2000" dirty="0" err="1"/>
              <a:t>Peate</a:t>
            </a:r>
            <a:r>
              <a:rPr lang="en-US" sz="2000" dirty="0"/>
              <a:t> in 1928, cited by </a:t>
            </a:r>
            <a:r>
              <a:rPr lang="en-US" sz="2000" dirty="0" err="1"/>
              <a:t>Gruffud</a:t>
            </a:r>
            <a:r>
              <a:rPr lang="en-US" sz="2000" dirty="0"/>
              <a:t>, ‘Back to the Land,’ p. </a:t>
            </a:r>
            <a:r>
              <a:rPr lang="en-US" sz="1800" dirty="0"/>
              <a:t>69</a:t>
            </a:r>
          </a:p>
          <a:p>
            <a:pPr>
              <a:buFontTx/>
              <a:buChar char="-"/>
            </a:pPr>
            <a:endParaRPr lang="en-GB" dirty="0"/>
          </a:p>
        </p:txBody>
      </p:sp>
      <p:pic>
        <p:nvPicPr>
          <p:cNvPr id="5" name="Picture 4">
            <a:extLst>
              <a:ext uri="{FF2B5EF4-FFF2-40B4-BE49-F238E27FC236}">
                <a16:creationId xmlns:a16="http://schemas.microsoft.com/office/drawing/2014/main" id="{E9A703BA-228B-4E7A-90DB-D2AE20E95A71}"/>
              </a:ext>
            </a:extLst>
          </p:cNvPr>
          <p:cNvPicPr>
            <a:picLocks noChangeAspect="1"/>
          </p:cNvPicPr>
          <p:nvPr/>
        </p:nvPicPr>
        <p:blipFill rotWithShape="1">
          <a:blip r:embed="rId3"/>
          <a:srcRect l="33607" t="20591" r="31740" b="27257"/>
          <a:stretch/>
        </p:blipFill>
        <p:spPr>
          <a:xfrm>
            <a:off x="7742499" y="1450975"/>
            <a:ext cx="3727048" cy="3155227"/>
          </a:xfrm>
          <a:prstGeom prst="rect">
            <a:avLst/>
          </a:prstGeom>
        </p:spPr>
      </p:pic>
    </p:spTree>
    <p:extLst>
      <p:ext uri="{BB962C8B-B14F-4D97-AF65-F5344CB8AC3E}">
        <p14:creationId xmlns:p14="http://schemas.microsoft.com/office/powerpoint/2010/main" val="42081971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1D1F-DB13-414C-8519-9B8F89770A5F}"/>
              </a:ext>
            </a:extLst>
          </p:cNvPr>
          <p:cNvSpPr>
            <a:spLocks noGrp="1"/>
          </p:cNvSpPr>
          <p:nvPr>
            <p:ph type="title"/>
          </p:nvPr>
        </p:nvSpPr>
        <p:spPr/>
        <p:txBody>
          <a:bodyPr/>
          <a:lstStyle/>
          <a:p>
            <a:pPr algn="ctr"/>
            <a:r>
              <a:rPr lang="en-US" dirty="0" err="1">
                <a:solidFill>
                  <a:srgbClr val="FFFF00"/>
                </a:solidFill>
              </a:rPr>
              <a:t>Peate’s</a:t>
            </a:r>
            <a:r>
              <a:rPr lang="en-US" dirty="0">
                <a:solidFill>
                  <a:srgbClr val="FFFF00"/>
                </a:solidFill>
              </a:rPr>
              <a:t> </a:t>
            </a:r>
            <a:r>
              <a:rPr lang="en-US" dirty="0" err="1">
                <a:solidFill>
                  <a:srgbClr val="FFFF00"/>
                </a:solidFill>
              </a:rPr>
              <a:t>Idealisation</a:t>
            </a:r>
            <a:r>
              <a:rPr lang="en-US" dirty="0">
                <a:solidFill>
                  <a:srgbClr val="FFFF00"/>
                </a:solidFill>
              </a:rPr>
              <a:t> of </a:t>
            </a:r>
            <a:r>
              <a:rPr lang="en-US" dirty="0" err="1">
                <a:solidFill>
                  <a:srgbClr val="FFFF00"/>
                </a:solidFill>
              </a:rPr>
              <a:t>Gwerin</a:t>
            </a:r>
            <a:r>
              <a:rPr lang="en-US" dirty="0">
                <a:solidFill>
                  <a:srgbClr val="FFFF00"/>
                </a:solidFill>
              </a:rPr>
              <a:t> </a:t>
            </a:r>
            <a:endParaRPr lang="en-GB" dirty="0">
              <a:solidFill>
                <a:srgbClr val="FFFF00"/>
              </a:solidFill>
            </a:endParaRPr>
          </a:p>
        </p:txBody>
      </p:sp>
      <p:sp>
        <p:nvSpPr>
          <p:cNvPr id="3" name="Content Placeholder 2">
            <a:extLst>
              <a:ext uri="{FF2B5EF4-FFF2-40B4-BE49-F238E27FC236}">
                <a16:creationId xmlns:a16="http://schemas.microsoft.com/office/drawing/2014/main" id="{F9A37C36-3B02-49F2-9F8B-32856AC43CF9}"/>
              </a:ext>
            </a:extLst>
          </p:cNvPr>
          <p:cNvSpPr>
            <a:spLocks noGrp="1"/>
          </p:cNvSpPr>
          <p:nvPr>
            <p:ph idx="1"/>
          </p:nvPr>
        </p:nvSpPr>
        <p:spPr>
          <a:xfrm>
            <a:off x="838200" y="1825625"/>
            <a:ext cx="10515600" cy="4667250"/>
          </a:xfrm>
        </p:spPr>
        <p:txBody>
          <a:bodyPr>
            <a:normAutofit lnSpcReduction="10000"/>
          </a:bodyPr>
          <a:lstStyle/>
          <a:p>
            <a:pPr marL="0" indent="0" algn="just">
              <a:buNone/>
            </a:pPr>
            <a:r>
              <a:rPr lang="en-US" sz="3200" dirty="0"/>
              <a:t>The Welsh are </a:t>
            </a:r>
            <a:r>
              <a:rPr lang="en-US" sz="3200" dirty="0">
                <a:solidFill>
                  <a:schemeClr val="accent6">
                    <a:lumMod val="40000"/>
                    <a:lumOff val="60000"/>
                  </a:schemeClr>
                </a:solidFill>
              </a:rPr>
              <a:t>a peasant people </a:t>
            </a:r>
            <a:r>
              <a:rPr lang="en-US" sz="3200" dirty="0"/>
              <a:t>whose </a:t>
            </a:r>
            <a:r>
              <a:rPr lang="en-US" sz="3200" dirty="0">
                <a:solidFill>
                  <a:srgbClr val="00B0F0"/>
                </a:solidFill>
              </a:rPr>
              <a:t>main industry even now is agriculture</a:t>
            </a:r>
            <a:r>
              <a:rPr lang="en-US" sz="3200" dirty="0"/>
              <a:t>. They are a </a:t>
            </a:r>
            <a:r>
              <a:rPr lang="en-US" sz="3200" dirty="0">
                <a:solidFill>
                  <a:srgbClr val="FF0000"/>
                </a:solidFill>
              </a:rPr>
              <a:t>nation of pastoral farmers </a:t>
            </a:r>
            <a:r>
              <a:rPr lang="en-US" sz="3200" dirty="0"/>
              <a:t>living on the moorland and in the valleys, in small rural communities with their literary societies, their eisteddfodau, their evening choral classes and their chapel meetings. In such a nation, in such communities, the craftsman is always a prominent individual. This is so in </a:t>
            </a:r>
            <a:r>
              <a:rPr lang="en-US" sz="3200" dirty="0">
                <a:solidFill>
                  <a:srgbClr val="FF0000"/>
                </a:solidFill>
              </a:rPr>
              <a:t>the life of any nation which has maintained a close contact with the soil</a:t>
            </a:r>
            <a:r>
              <a:rPr lang="en-US" sz="3200" dirty="0"/>
              <a:t>: it is a truth which must be fully realized to understand the bases of Welsh culture.</a:t>
            </a:r>
          </a:p>
          <a:p>
            <a:pPr marL="0" indent="0" algn="r">
              <a:buNone/>
            </a:pPr>
            <a:r>
              <a:rPr lang="en-US" dirty="0"/>
              <a:t> - </a:t>
            </a:r>
            <a:r>
              <a:rPr lang="en-US" sz="2000" dirty="0" err="1"/>
              <a:t>Peate</a:t>
            </a:r>
            <a:r>
              <a:rPr lang="en-US" sz="2000" dirty="0"/>
              <a:t>, ‘Welsh Folk Industries,’ </a:t>
            </a:r>
            <a:r>
              <a:rPr lang="en-US" sz="2000" i="1" dirty="0"/>
              <a:t>Folklore, </a:t>
            </a:r>
            <a:r>
              <a:rPr lang="en-US" sz="2000" dirty="0"/>
              <a:t>44:2 (June 1933), p. 176</a:t>
            </a:r>
            <a:endParaRPr lang="en-GB" dirty="0"/>
          </a:p>
        </p:txBody>
      </p:sp>
    </p:spTree>
    <p:extLst>
      <p:ext uri="{BB962C8B-B14F-4D97-AF65-F5344CB8AC3E}">
        <p14:creationId xmlns:p14="http://schemas.microsoft.com/office/powerpoint/2010/main" val="40908433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1D1F-DB13-414C-8519-9B8F89770A5F}"/>
              </a:ext>
            </a:extLst>
          </p:cNvPr>
          <p:cNvSpPr>
            <a:spLocks noGrp="1"/>
          </p:cNvSpPr>
          <p:nvPr>
            <p:ph type="title"/>
          </p:nvPr>
        </p:nvSpPr>
        <p:spPr/>
        <p:txBody>
          <a:bodyPr/>
          <a:lstStyle/>
          <a:p>
            <a:pPr algn="ctr"/>
            <a:r>
              <a:rPr lang="en-US" dirty="0">
                <a:solidFill>
                  <a:srgbClr val="FFFF00"/>
                </a:solidFill>
              </a:rPr>
              <a:t>Importance of Craftsmen</a:t>
            </a:r>
            <a:endParaRPr lang="en-GB" dirty="0">
              <a:solidFill>
                <a:srgbClr val="FFFF00"/>
              </a:solidFill>
            </a:endParaRPr>
          </a:p>
        </p:txBody>
      </p:sp>
      <p:sp>
        <p:nvSpPr>
          <p:cNvPr id="3" name="Content Placeholder 2">
            <a:extLst>
              <a:ext uri="{FF2B5EF4-FFF2-40B4-BE49-F238E27FC236}">
                <a16:creationId xmlns:a16="http://schemas.microsoft.com/office/drawing/2014/main" id="{F9A37C36-3B02-49F2-9F8B-32856AC43CF9}"/>
              </a:ext>
            </a:extLst>
          </p:cNvPr>
          <p:cNvSpPr>
            <a:spLocks noGrp="1"/>
          </p:cNvSpPr>
          <p:nvPr>
            <p:ph idx="1"/>
          </p:nvPr>
        </p:nvSpPr>
        <p:spPr>
          <a:xfrm>
            <a:off x="838200" y="1825625"/>
            <a:ext cx="10515600" cy="4552026"/>
          </a:xfrm>
        </p:spPr>
        <p:txBody>
          <a:bodyPr>
            <a:normAutofit/>
          </a:bodyPr>
          <a:lstStyle/>
          <a:p>
            <a:pPr marL="0" indent="0" algn="just">
              <a:buNone/>
            </a:pPr>
            <a:r>
              <a:rPr lang="en-US" dirty="0"/>
              <a:t>The laws of the Welsh princes gave pride of place to </a:t>
            </a:r>
            <a:r>
              <a:rPr lang="en-US" dirty="0">
                <a:solidFill>
                  <a:srgbClr val="FFFF00"/>
                </a:solidFill>
              </a:rPr>
              <a:t>three craftsmen</a:t>
            </a:r>
            <a:r>
              <a:rPr lang="en-US" dirty="0"/>
              <a:t>, namely, </a:t>
            </a:r>
          </a:p>
          <a:p>
            <a:pPr marL="514350" indent="-514350" algn="just">
              <a:buAutoNum type="arabicParenR"/>
            </a:pPr>
            <a:r>
              <a:rPr lang="en-US" dirty="0"/>
              <a:t>the custodian of the </a:t>
            </a:r>
            <a:r>
              <a:rPr lang="en-US" dirty="0">
                <a:solidFill>
                  <a:schemeClr val="accent1">
                    <a:lumMod val="60000"/>
                    <a:lumOff val="40000"/>
                  </a:schemeClr>
                </a:solidFill>
              </a:rPr>
              <a:t>written word</a:t>
            </a:r>
            <a:r>
              <a:rPr lang="en-US" dirty="0"/>
              <a:t>, that is, the clerk, the illuminator of manuscripts; </a:t>
            </a:r>
          </a:p>
          <a:p>
            <a:pPr marL="514350" indent="-514350" algn="just">
              <a:buAutoNum type="arabicParenR"/>
            </a:pPr>
            <a:r>
              <a:rPr lang="en-US" dirty="0"/>
              <a:t>the custodian of the </a:t>
            </a:r>
            <a:r>
              <a:rPr lang="en-US" dirty="0">
                <a:solidFill>
                  <a:schemeClr val="accent5">
                    <a:lumMod val="60000"/>
                    <a:lumOff val="40000"/>
                  </a:schemeClr>
                </a:solidFill>
              </a:rPr>
              <a:t>spoken word</a:t>
            </a:r>
            <a:r>
              <a:rPr lang="en-US" dirty="0"/>
              <a:t>, the bard, the story-teller, the carpenter of words and phrases; </a:t>
            </a:r>
          </a:p>
          <a:p>
            <a:pPr marL="514350" indent="-514350" algn="just">
              <a:buAutoNum type="arabicParenR"/>
            </a:pPr>
            <a:r>
              <a:rPr lang="en-US" dirty="0"/>
              <a:t>and finally, the blacksmith, the </a:t>
            </a:r>
            <a:r>
              <a:rPr lang="en-US" dirty="0">
                <a:solidFill>
                  <a:srgbClr val="FFC000"/>
                </a:solidFill>
              </a:rPr>
              <a:t>representative of the material culture of the community</a:t>
            </a:r>
            <a:r>
              <a:rPr lang="en-US" dirty="0"/>
              <a:t>. </a:t>
            </a:r>
          </a:p>
          <a:p>
            <a:pPr marL="0" indent="0" algn="r">
              <a:buNone/>
            </a:pPr>
            <a:r>
              <a:rPr lang="en-US" sz="1900" dirty="0"/>
              <a:t>- </a:t>
            </a:r>
            <a:r>
              <a:rPr lang="en-US" sz="1900" dirty="0" err="1"/>
              <a:t>Peate</a:t>
            </a:r>
            <a:r>
              <a:rPr lang="en-US" sz="1900" dirty="0"/>
              <a:t>, ‘Welsh Folk Industries,’ pp. 176-177</a:t>
            </a:r>
          </a:p>
          <a:p>
            <a:pPr marL="0" indent="0" algn="r">
              <a:buNone/>
            </a:pPr>
            <a:endParaRPr lang="en-GB" dirty="0"/>
          </a:p>
        </p:txBody>
      </p:sp>
    </p:spTree>
    <p:extLst>
      <p:ext uri="{BB962C8B-B14F-4D97-AF65-F5344CB8AC3E}">
        <p14:creationId xmlns:p14="http://schemas.microsoft.com/office/powerpoint/2010/main" val="10344093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1D1F-DB13-414C-8519-9B8F89770A5F}"/>
              </a:ext>
            </a:extLst>
          </p:cNvPr>
          <p:cNvSpPr>
            <a:spLocks noGrp="1"/>
          </p:cNvSpPr>
          <p:nvPr>
            <p:ph type="title"/>
          </p:nvPr>
        </p:nvSpPr>
        <p:spPr/>
        <p:txBody>
          <a:bodyPr/>
          <a:lstStyle/>
          <a:p>
            <a:pPr algn="ctr"/>
            <a:r>
              <a:rPr lang="en-US" dirty="0">
                <a:solidFill>
                  <a:srgbClr val="FFFF00"/>
                </a:solidFill>
              </a:rPr>
              <a:t>Importance of Craftsmen</a:t>
            </a:r>
            <a:endParaRPr lang="en-GB" dirty="0">
              <a:solidFill>
                <a:srgbClr val="FFFF00"/>
              </a:solidFill>
            </a:endParaRPr>
          </a:p>
        </p:txBody>
      </p:sp>
      <p:sp>
        <p:nvSpPr>
          <p:cNvPr id="3" name="Content Placeholder 2">
            <a:extLst>
              <a:ext uri="{FF2B5EF4-FFF2-40B4-BE49-F238E27FC236}">
                <a16:creationId xmlns:a16="http://schemas.microsoft.com/office/drawing/2014/main" id="{F9A37C36-3B02-49F2-9F8B-32856AC43CF9}"/>
              </a:ext>
            </a:extLst>
          </p:cNvPr>
          <p:cNvSpPr>
            <a:spLocks noGrp="1"/>
          </p:cNvSpPr>
          <p:nvPr>
            <p:ph idx="1"/>
          </p:nvPr>
        </p:nvSpPr>
        <p:spPr>
          <a:xfrm>
            <a:off x="838200" y="1599396"/>
            <a:ext cx="10515600" cy="5634781"/>
          </a:xfrm>
        </p:spPr>
        <p:txBody>
          <a:bodyPr>
            <a:normAutofit/>
          </a:bodyPr>
          <a:lstStyle/>
          <a:p>
            <a:pPr marL="0" indent="0" algn="just">
              <a:buNone/>
            </a:pPr>
            <a:r>
              <a:rPr lang="en-US" sz="3200" dirty="0"/>
              <a:t>Poetry has always been a in Welsh tradition and the Welsh strict </a:t>
            </a:r>
            <a:r>
              <a:rPr lang="en-US" sz="3200" dirty="0" err="1"/>
              <a:t>metres</a:t>
            </a:r>
            <a:r>
              <a:rPr lang="en-US" sz="3200" dirty="0"/>
              <a:t> lend them- selves to a </a:t>
            </a:r>
            <a:r>
              <a:rPr lang="en-US" sz="3200" dirty="0">
                <a:solidFill>
                  <a:srgbClr val="FFC000"/>
                </a:solidFill>
              </a:rPr>
              <a:t>superb craftsmanship </a:t>
            </a:r>
            <a:r>
              <a:rPr lang="en-US" sz="3200" dirty="0"/>
              <a:t>the like of which I do not know in any other literature. The Welsh poet, if he writes in the classical </a:t>
            </a:r>
            <a:r>
              <a:rPr lang="en-US" sz="3200" dirty="0" err="1"/>
              <a:t>metres</a:t>
            </a:r>
            <a:r>
              <a:rPr lang="en-US" sz="3200" dirty="0"/>
              <a:t> of his nation, </a:t>
            </a:r>
            <a:r>
              <a:rPr lang="en-US" sz="3200" dirty="0">
                <a:solidFill>
                  <a:srgbClr val="FFC000"/>
                </a:solidFill>
              </a:rPr>
              <a:t>dovetails his consonants as the carpenter dovetails his pieces of wood</a:t>
            </a:r>
            <a:r>
              <a:rPr lang="en-US" sz="3200" dirty="0"/>
              <a:t>, and in the hands of a master, this craft becomes an art of the highest order, a mystery which can be enjoyed but never fully comprehended.</a:t>
            </a:r>
          </a:p>
          <a:p>
            <a:pPr algn="r">
              <a:buFontTx/>
              <a:buChar char="-"/>
            </a:pPr>
            <a:r>
              <a:rPr lang="en-US" sz="1900" dirty="0" err="1"/>
              <a:t>Peate</a:t>
            </a:r>
            <a:r>
              <a:rPr lang="en-US" sz="1900" dirty="0"/>
              <a:t>, ‘Welsh Folk Industries,’ pp. 176-177</a:t>
            </a:r>
          </a:p>
          <a:p>
            <a:pPr marL="0" indent="0" algn="r">
              <a:buNone/>
            </a:pPr>
            <a:endParaRPr lang="en-GB" dirty="0"/>
          </a:p>
        </p:txBody>
      </p:sp>
    </p:spTree>
    <p:extLst>
      <p:ext uri="{BB962C8B-B14F-4D97-AF65-F5344CB8AC3E}">
        <p14:creationId xmlns:p14="http://schemas.microsoft.com/office/powerpoint/2010/main" val="31703941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1D05-D61B-412A-A62F-1B1BE7659B8C}"/>
              </a:ext>
            </a:extLst>
          </p:cNvPr>
          <p:cNvSpPr>
            <a:spLocks noGrp="1"/>
          </p:cNvSpPr>
          <p:nvPr>
            <p:ph type="title"/>
          </p:nvPr>
        </p:nvSpPr>
        <p:spPr>
          <a:xfrm>
            <a:off x="838200" y="320655"/>
            <a:ext cx="10515600" cy="1325563"/>
          </a:xfrm>
        </p:spPr>
        <p:txBody>
          <a:bodyPr/>
          <a:lstStyle/>
          <a:p>
            <a:pPr algn="ctr"/>
            <a:r>
              <a:rPr lang="en-US" dirty="0" err="1">
                <a:solidFill>
                  <a:srgbClr val="FFFF00"/>
                </a:solidFill>
              </a:rPr>
              <a:t>Peate</a:t>
            </a:r>
            <a:r>
              <a:rPr lang="en-US" dirty="0">
                <a:solidFill>
                  <a:srgbClr val="FFFF00"/>
                </a:solidFill>
              </a:rPr>
              <a:t> on Welsh Higher Education</a:t>
            </a:r>
            <a:endParaRPr lang="en-GB" dirty="0">
              <a:solidFill>
                <a:srgbClr val="FFFF00"/>
              </a:solidFill>
            </a:endParaRPr>
          </a:p>
        </p:txBody>
      </p:sp>
      <p:sp>
        <p:nvSpPr>
          <p:cNvPr id="3" name="Content Placeholder 2">
            <a:extLst>
              <a:ext uri="{FF2B5EF4-FFF2-40B4-BE49-F238E27FC236}">
                <a16:creationId xmlns:a16="http://schemas.microsoft.com/office/drawing/2014/main" id="{780820C8-FB35-4B65-A972-E42F9C985E63}"/>
              </a:ext>
            </a:extLst>
          </p:cNvPr>
          <p:cNvSpPr>
            <a:spLocks noGrp="1"/>
          </p:cNvSpPr>
          <p:nvPr>
            <p:ph idx="1"/>
          </p:nvPr>
        </p:nvSpPr>
        <p:spPr>
          <a:xfrm>
            <a:off x="838200" y="1690688"/>
            <a:ext cx="10515600" cy="4899266"/>
          </a:xfrm>
        </p:spPr>
        <p:txBody>
          <a:bodyPr>
            <a:normAutofit fontScale="92500" lnSpcReduction="10000"/>
          </a:bodyPr>
          <a:lstStyle/>
          <a:p>
            <a:pPr marL="0" indent="0" algn="just">
              <a:buNone/>
            </a:pPr>
            <a:r>
              <a:rPr lang="en-US" dirty="0"/>
              <a:t>Wherever we meet the true craftsman, we find that his work … combines the beautiful with the useful. </a:t>
            </a:r>
          </a:p>
          <a:p>
            <a:pPr marL="0" indent="0" algn="just">
              <a:buNone/>
            </a:pPr>
            <a:r>
              <a:rPr lang="en-US" dirty="0"/>
              <a:t>	But in the course of time came the </a:t>
            </a:r>
            <a:r>
              <a:rPr lang="en-US" dirty="0">
                <a:solidFill>
                  <a:srgbClr val="00B0F0"/>
                </a:solidFill>
              </a:rPr>
              <a:t>catastrophe</a:t>
            </a:r>
            <a:r>
              <a:rPr lang="en-US" dirty="0"/>
              <a:t>. Large parts of Wales became </a:t>
            </a:r>
            <a:r>
              <a:rPr lang="en-US" dirty="0">
                <a:solidFill>
                  <a:srgbClr val="00B0F0"/>
                </a:solidFill>
              </a:rPr>
              <a:t>affected by the Industrial Revolution</a:t>
            </a:r>
            <a:r>
              <a:rPr lang="en-US" dirty="0"/>
              <a:t>, and where the influence was not direct, it was nevertheless felt indirectly. Towards the end of the last century Radicalism in Wales became </a:t>
            </a:r>
            <a:r>
              <a:rPr lang="en-US" dirty="0">
                <a:solidFill>
                  <a:srgbClr val="00B0F0"/>
                </a:solidFill>
              </a:rPr>
              <a:t>affected by the philosophy getting-on-in-the-world and the Welshman's zeal for learning was rewarded by the institution of the Welsh Colleges and the University of Wales </a:t>
            </a:r>
            <a:r>
              <a:rPr lang="en-US" dirty="0"/>
              <a:t>… These institutions were </a:t>
            </a:r>
            <a:r>
              <a:rPr lang="en-US" dirty="0">
                <a:solidFill>
                  <a:srgbClr val="92D050"/>
                </a:solidFill>
              </a:rPr>
              <a:t>never meant by their founders to foster the native tradition </a:t>
            </a:r>
            <a:r>
              <a:rPr lang="en-US" dirty="0"/>
              <a:t>: they were meant to be </a:t>
            </a:r>
            <a:r>
              <a:rPr lang="en-US" dirty="0">
                <a:solidFill>
                  <a:srgbClr val="92D050"/>
                </a:solidFill>
              </a:rPr>
              <a:t>little Oxfords </a:t>
            </a:r>
            <a:r>
              <a:rPr lang="en-US" dirty="0"/>
              <a:t>in Wales and what some people in their blindness call the "romance of Welsh education" almost became a tragedy. </a:t>
            </a:r>
            <a:r>
              <a:rPr lang="en-US" dirty="0">
                <a:solidFill>
                  <a:srgbClr val="FF0000"/>
                </a:solidFill>
              </a:rPr>
              <a:t>The continuity of Welsh culture was almost broken</a:t>
            </a:r>
            <a:r>
              <a:rPr lang="en-US" dirty="0"/>
              <a:t>. Book-learning came to be looked upon as almost the only important thing in life.</a:t>
            </a:r>
          </a:p>
          <a:p>
            <a:pPr marL="0" indent="0" algn="r">
              <a:buNone/>
            </a:pPr>
            <a:r>
              <a:rPr lang="en-US" dirty="0"/>
              <a:t>- </a:t>
            </a:r>
            <a:r>
              <a:rPr lang="en-US" sz="2600" dirty="0" err="1"/>
              <a:t>Peate</a:t>
            </a:r>
            <a:r>
              <a:rPr lang="en-US" sz="2600" dirty="0"/>
              <a:t>, ‘Welsh Folk Industries,’ p .177</a:t>
            </a:r>
          </a:p>
          <a:p>
            <a:pPr marL="0" indent="0" algn="just">
              <a:buNone/>
            </a:pPr>
            <a:endParaRPr lang="en-GB" dirty="0"/>
          </a:p>
        </p:txBody>
      </p:sp>
    </p:spTree>
    <p:extLst>
      <p:ext uri="{BB962C8B-B14F-4D97-AF65-F5344CB8AC3E}">
        <p14:creationId xmlns:p14="http://schemas.microsoft.com/office/powerpoint/2010/main" val="42364509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1D05-D61B-412A-A62F-1B1BE7659B8C}"/>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the Function of the Folk Museum</a:t>
            </a:r>
            <a:endParaRPr lang="en-GB" dirty="0">
              <a:solidFill>
                <a:srgbClr val="FFFF00"/>
              </a:solidFill>
            </a:endParaRPr>
          </a:p>
        </p:txBody>
      </p:sp>
      <p:sp>
        <p:nvSpPr>
          <p:cNvPr id="3" name="Content Placeholder 2">
            <a:extLst>
              <a:ext uri="{FF2B5EF4-FFF2-40B4-BE49-F238E27FC236}">
                <a16:creationId xmlns:a16="http://schemas.microsoft.com/office/drawing/2014/main" id="{780820C8-FB35-4B65-A972-E42F9C985E63}"/>
              </a:ext>
            </a:extLst>
          </p:cNvPr>
          <p:cNvSpPr>
            <a:spLocks noGrp="1"/>
          </p:cNvSpPr>
          <p:nvPr>
            <p:ph idx="1"/>
          </p:nvPr>
        </p:nvSpPr>
        <p:spPr/>
        <p:txBody>
          <a:bodyPr>
            <a:normAutofit/>
          </a:bodyPr>
          <a:lstStyle/>
          <a:p>
            <a:pPr marL="0" indent="0" algn="just">
              <a:buNone/>
            </a:pPr>
            <a:r>
              <a:rPr lang="en-US" dirty="0"/>
              <a:t>But there still remains a </a:t>
            </a:r>
            <a:r>
              <a:rPr lang="en-US" dirty="0">
                <a:solidFill>
                  <a:srgbClr val="FF0000"/>
                </a:solidFill>
              </a:rPr>
              <a:t>large tract of the Welsh countryside reasonably unaffected by modern industrial developments, and in this area the old tradition of craftsmanship still remains</a:t>
            </a:r>
            <a:r>
              <a:rPr lang="en-US" dirty="0"/>
              <a:t>. It is to </a:t>
            </a:r>
            <a:r>
              <a:rPr lang="en-US" u="sng" dirty="0"/>
              <a:t>this</a:t>
            </a:r>
            <a:r>
              <a:rPr lang="en-US" dirty="0"/>
              <a:t> countryside and a number of crafts still represented there that I wish to draw your particular attention. The National Museum of Wales, </a:t>
            </a:r>
            <a:r>
              <a:rPr lang="en-US" dirty="0">
                <a:solidFill>
                  <a:srgbClr val="00B0F0"/>
                </a:solidFill>
              </a:rPr>
              <a:t>sensing the danger of extinction by which these crafts are threatened</a:t>
            </a:r>
            <a:r>
              <a:rPr lang="en-US" dirty="0"/>
              <a:t>, now includes within its walls not only the products of the various crafts but also reconstructions of some of the village workshops, and the machinery of the village factories, in its Gallery of Folk Industries.</a:t>
            </a:r>
            <a:endParaRPr lang="en-GB" dirty="0"/>
          </a:p>
          <a:p>
            <a:pPr marL="0" indent="0" algn="r">
              <a:buNone/>
            </a:pPr>
            <a:r>
              <a:rPr lang="en-GB" dirty="0"/>
              <a:t>- </a:t>
            </a:r>
            <a:r>
              <a:rPr lang="en-US" sz="2400" dirty="0" err="1"/>
              <a:t>Peate</a:t>
            </a:r>
            <a:r>
              <a:rPr lang="en-US" sz="2400" dirty="0"/>
              <a:t>, ‘Welsh Folk Industries,’ p. 180 </a:t>
            </a:r>
            <a:endParaRPr lang="en-US" dirty="0"/>
          </a:p>
        </p:txBody>
      </p:sp>
    </p:spTree>
    <p:extLst>
      <p:ext uri="{BB962C8B-B14F-4D97-AF65-F5344CB8AC3E}">
        <p14:creationId xmlns:p14="http://schemas.microsoft.com/office/powerpoint/2010/main" val="27700017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1C9256-0F7F-44AE-87FA-46AD2D336031}"/>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the Folk Museum</a:t>
            </a:r>
            <a:endParaRPr lang="en-GB" dirty="0">
              <a:solidFill>
                <a:srgbClr val="FFFF00"/>
              </a:solidFill>
            </a:endParaRPr>
          </a:p>
        </p:txBody>
      </p:sp>
      <p:sp>
        <p:nvSpPr>
          <p:cNvPr id="5" name="Content Placeholder 4">
            <a:extLst>
              <a:ext uri="{FF2B5EF4-FFF2-40B4-BE49-F238E27FC236}">
                <a16:creationId xmlns:a16="http://schemas.microsoft.com/office/drawing/2014/main" id="{DB7888D7-E1E1-4ED2-BB0D-DD1185E42C79}"/>
              </a:ext>
            </a:extLst>
          </p:cNvPr>
          <p:cNvSpPr>
            <a:spLocks noGrp="1"/>
          </p:cNvSpPr>
          <p:nvPr>
            <p:ph idx="1"/>
          </p:nvPr>
        </p:nvSpPr>
        <p:spPr>
          <a:xfrm>
            <a:off x="560407" y="1686742"/>
            <a:ext cx="8406879" cy="4351338"/>
          </a:xfrm>
        </p:spPr>
        <p:txBody>
          <a:bodyPr>
            <a:normAutofit/>
          </a:bodyPr>
          <a:lstStyle/>
          <a:p>
            <a:pPr marL="0" indent="0" algn="just">
              <a:buNone/>
            </a:pPr>
            <a:r>
              <a:rPr lang="en-US" dirty="0"/>
              <a:t>The Department of Folk Life in Cardiff and later the Welsh Folk Museum were forced by circumstances to concentrate primarily on </a:t>
            </a:r>
            <a:r>
              <a:rPr lang="en-US" u="sng" dirty="0">
                <a:solidFill>
                  <a:srgbClr val="FFFF00"/>
                </a:solidFill>
              </a:rPr>
              <a:t>rescuing</a:t>
            </a:r>
            <a:r>
              <a:rPr lang="en-US" dirty="0">
                <a:solidFill>
                  <a:srgbClr val="FFFF00"/>
                </a:solidFill>
              </a:rPr>
              <a:t> the material evidence of the traditional culture of Wales</a:t>
            </a:r>
            <a:r>
              <a:rPr lang="en-US" dirty="0"/>
              <a:t>; the extensive national Welsh Folk Collection and the buildings re-erected at St </a:t>
            </a:r>
            <a:r>
              <a:rPr lang="en-US" dirty="0" err="1"/>
              <a:t>Fagans</a:t>
            </a:r>
            <a:r>
              <a:rPr lang="en-US" dirty="0"/>
              <a:t> testify to the work carried out in this direction. At the moment Wales is the only country in these islands with a national folk museum comparable to the well-established institutions in the Scandinavian countries.</a:t>
            </a:r>
          </a:p>
          <a:p>
            <a:pPr algn="r">
              <a:buFontTx/>
              <a:buChar char="-"/>
            </a:pPr>
            <a:r>
              <a:rPr lang="en-US" sz="1800" dirty="0" err="1"/>
              <a:t>Peate</a:t>
            </a:r>
            <a:r>
              <a:rPr lang="en-US" sz="1800" dirty="0"/>
              <a:t>, ‘Folklore Studies in Wales,’ </a:t>
            </a:r>
            <a:r>
              <a:rPr lang="en-US" sz="1800" i="1" dirty="0"/>
              <a:t>Folklore</a:t>
            </a:r>
            <a:r>
              <a:rPr lang="en-US" sz="1800" dirty="0"/>
              <a:t>, 68:4 (December  1957), pp. 471-473</a:t>
            </a:r>
          </a:p>
          <a:p>
            <a:pPr>
              <a:buFontTx/>
              <a:buChar char="-"/>
            </a:pPr>
            <a:endParaRPr lang="en-GB" dirty="0"/>
          </a:p>
        </p:txBody>
      </p:sp>
      <p:pic>
        <p:nvPicPr>
          <p:cNvPr id="2" name="Picture 1">
            <a:extLst>
              <a:ext uri="{FF2B5EF4-FFF2-40B4-BE49-F238E27FC236}">
                <a16:creationId xmlns:a16="http://schemas.microsoft.com/office/drawing/2014/main" id="{550DB76D-DB52-4E41-AF83-59CD138FB5CC}"/>
              </a:ext>
            </a:extLst>
          </p:cNvPr>
          <p:cNvPicPr>
            <a:picLocks noChangeAspect="1"/>
          </p:cNvPicPr>
          <p:nvPr/>
        </p:nvPicPr>
        <p:blipFill>
          <a:blip r:embed="rId3"/>
          <a:stretch>
            <a:fillRect/>
          </a:stretch>
        </p:blipFill>
        <p:spPr>
          <a:xfrm>
            <a:off x="9245079" y="1690688"/>
            <a:ext cx="2822693" cy="4249280"/>
          </a:xfrm>
          <a:prstGeom prst="rect">
            <a:avLst/>
          </a:prstGeom>
        </p:spPr>
      </p:pic>
    </p:spTree>
    <p:extLst>
      <p:ext uri="{BB962C8B-B14F-4D97-AF65-F5344CB8AC3E}">
        <p14:creationId xmlns:p14="http://schemas.microsoft.com/office/powerpoint/2010/main" val="260583024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25814-1167-4251-A8A5-AF7554DD54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2DADAD-2D50-45FD-8542-9223E8005DF2}"/>
              </a:ext>
            </a:extLst>
          </p:cNvPr>
          <p:cNvSpPr>
            <a:spLocks noGrp="1"/>
          </p:cNvSpPr>
          <p:nvPr>
            <p:ph idx="1"/>
          </p:nvPr>
        </p:nvSpPr>
        <p:spPr>
          <a:xfrm>
            <a:off x="838200" y="1860349"/>
            <a:ext cx="10515600" cy="4351338"/>
          </a:xfrm>
        </p:spPr>
        <p:txBody>
          <a:bodyPr/>
          <a:lstStyle/>
          <a:p>
            <a:pPr algn="ctr"/>
            <a:r>
              <a:rPr lang="en-US" dirty="0"/>
              <a:t>Nordic Museum, Stockholm, est. 1873</a:t>
            </a:r>
          </a:p>
          <a:p>
            <a:pPr algn="ctr"/>
            <a:r>
              <a:rPr lang="en-US" dirty="0" err="1"/>
              <a:t>Skansen</a:t>
            </a:r>
            <a:r>
              <a:rPr lang="en-US" dirty="0"/>
              <a:t> Open-Air Museum, est. 1891</a:t>
            </a:r>
            <a:endParaRPr lang="en-GB" dirty="0"/>
          </a:p>
        </p:txBody>
      </p:sp>
      <p:sp>
        <p:nvSpPr>
          <p:cNvPr id="4" name="Rectangle 3">
            <a:extLst>
              <a:ext uri="{FF2B5EF4-FFF2-40B4-BE49-F238E27FC236}">
                <a16:creationId xmlns:a16="http://schemas.microsoft.com/office/drawing/2014/main" id="{F7D5CA51-8790-4A02-A9FE-1DF34CC9766E}"/>
              </a:ext>
            </a:extLst>
          </p:cNvPr>
          <p:cNvSpPr/>
          <p:nvPr/>
        </p:nvSpPr>
        <p:spPr>
          <a:xfrm>
            <a:off x="0" y="6605"/>
            <a:ext cx="11748304" cy="2690985"/>
          </a:xfrm>
          <a:prstGeom prst="rect">
            <a:avLst/>
          </a:prstGeom>
        </p:spPr>
        <p:txBody>
          <a:bodyPr wrap="square" lIns="540000" tIns="540000" rIns="540000" bIns="540000" numCol="1" spcCol="360000">
            <a:spAutoFit/>
          </a:bodyPr>
          <a:lstStyle/>
          <a:p>
            <a:pPr algn="ctr">
              <a:defRPr/>
            </a:pPr>
            <a:r>
              <a:rPr lang="en-GB" sz="4000" dirty="0">
                <a:solidFill>
                  <a:srgbClr val="FFFF00"/>
                </a:solidFill>
              </a:rPr>
              <a:t>European Parallels and Precedents: </a:t>
            </a:r>
          </a:p>
          <a:p>
            <a:pPr algn="ctr">
              <a:defRPr/>
            </a:pPr>
            <a:r>
              <a:rPr lang="en-GB" sz="4000" dirty="0">
                <a:solidFill>
                  <a:srgbClr val="FFFF00"/>
                </a:solidFill>
              </a:rPr>
              <a:t>Folk Museums in Sweden  </a:t>
            </a:r>
            <a:endParaRPr lang="en-GB" sz="2400" dirty="0">
              <a:solidFill>
                <a:srgbClr val="FFFF00"/>
              </a:solidFill>
            </a:endParaRPr>
          </a:p>
          <a:p>
            <a:pPr algn="just">
              <a:defRPr/>
            </a:pPr>
            <a:endParaRPr lang="en-GB" sz="2400" dirty="0">
              <a:solidFill>
                <a:srgbClr val="FFFF00"/>
              </a:solidFill>
            </a:endParaRPr>
          </a:p>
        </p:txBody>
      </p:sp>
      <p:pic>
        <p:nvPicPr>
          <p:cNvPr id="5" name="Picture 4">
            <a:extLst>
              <a:ext uri="{FF2B5EF4-FFF2-40B4-BE49-F238E27FC236}">
                <a16:creationId xmlns:a16="http://schemas.microsoft.com/office/drawing/2014/main" id="{50E78394-54E5-4ED3-A426-7FBD68496A90}"/>
              </a:ext>
            </a:extLst>
          </p:cNvPr>
          <p:cNvPicPr>
            <a:picLocks noChangeAspect="1"/>
          </p:cNvPicPr>
          <p:nvPr/>
        </p:nvPicPr>
        <p:blipFill>
          <a:blip r:embed="rId3"/>
          <a:stretch>
            <a:fillRect/>
          </a:stretch>
        </p:blipFill>
        <p:spPr>
          <a:xfrm>
            <a:off x="622945" y="2949575"/>
            <a:ext cx="4762500" cy="3362325"/>
          </a:xfrm>
          <a:prstGeom prst="rect">
            <a:avLst/>
          </a:prstGeom>
        </p:spPr>
      </p:pic>
      <p:pic>
        <p:nvPicPr>
          <p:cNvPr id="6" name="Picture 5">
            <a:extLst>
              <a:ext uri="{FF2B5EF4-FFF2-40B4-BE49-F238E27FC236}">
                <a16:creationId xmlns:a16="http://schemas.microsoft.com/office/drawing/2014/main" id="{E711E5D9-7DAE-4C66-A394-202DC16FFF04}"/>
              </a:ext>
            </a:extLst>
          </p:cNvPr>
          <p:cNvPicPr>
            <a:picLocks noChangeAspect="1"/>
          </p:cNvPicPr>
          <p:nvPr/>
        </p:nvPicPr>
        <p:blipFill rotWithShape="1">
          <a:blip r:embed="rId4"/>
          <a:srcRect l="19250" t="13778" r="22166" b="4374"/>
          <a:stretch/>
        </p:blipFill>
        <p:spPr>
          <a:xfrm>
            <a:off x="7965954" y="2990670"/>
            <a:ext cx="4226046" cy="3321230"/>
          </a:xfrm>
          <a:prstGeom prst="rect">
            <a:avLst/>
          </a:prstGeom>
        </p:spPr>
      </p:pic>
      <p:pic>
        <p:nvPicPr>
          <p:cNvPr id="7" name="Content Placeholder 4">
            <a:extLst>
              <a:ext uri="{FF2B5EF4-FFF2-40B4-BE49-F238E27FC236}">
                <a16:creationId xmlns:a16="http://schemas.microsoft.com/office/drawing/2014/main" id="{9AC1773D-F586-4AF8-9FD0-3EEF19473148}"/>
              </a:ext>
            </a:extLst>
          </p:cNvPr>
          <p:cNvPicPr>
            <a:picLocks noChangeAspect="1"/>
          </p:cNvPicPr>
          <p:nvPr/>
        </p:nvPicPr>
        <p:blipFill>
          <a:blip r:embed="rId5"/>
          <a:stretch>
            <a:fillRect/>
          </a:stretch>
        </p:blipFill>
        <p:spPr>
          <a:xfrm>
            <a:off x="5752512" y="2949575"/>
            <a:ext cx="1986957" cy="2630217"/>
          </a:xfrm>
          <a:prstGeom prst="rect">
            <a:avLst/>
          </a:prstGeom>
        </p:spPr>
      </p:pic>
      <p:sp>
        <p:nvSpPr>
          <p:cNvPr id="9" name="TextBox 8">
            <a:extLst>
              <a:ext uri="{FF2B5EF4-FFF2-40B4-BE49-F238E27FC236}">
                <a16:creationId xmlns:a16="http://schemas.microsoft.com/office/drawing/2014/main" id="{7C3AEB8E-EB96-4610-9E73-26178D458C46}"/>
              </a:ext>
            </a:extLst>
          </p:cNvPr>
          <p:cNvSpPr txBox="1"/>
          <p:nvPr/>
        </p:nvSpPr>
        <p:spPr>
          <a:xfrm>
            <a:off x="5752512" y="5665569"/>
            <a:ext cx="1527054" cy="646331"/>
          </a:xfrm>
          <a:prstGeom prst="rect">
            <a:avLst/>
          </a:prstGeom>
          <a:noFill/>
        </p:spPr>
        <p:txBody>
          <a:bodyPr wrap="square">
            <a:spAutoFit/>
          </a:bodyPr>
          <a:lstStyle/>
          <a:p>
            <a:r>
              <a:rPr lang="en-GB" dirty="0"/>
              <a:t>Artur </a:t>
            </a:r>
            <a:r>
              <a:rPr lang="en-GB" dirty="0" err="1"/>
              <a:t>Hazelius</a:t>
            </a:r>
            <a:r>
              <a:rPr lang="en-GB" dirty="0"/>
              <a:t> (1883—1901)</a:t>
            </a:r>
          </a:p>
        </p:txBody>
      </p:sp>
      <p:pic>
        <p:nvPicPr>
          <p:cNvPr id="10" name="Picture 9">
            <a:extLst>
              <a:ext uri="{FF2B5EF4-FFF2-40B4-BE49-F238E27FC236}">
                <a16:creationId xmlns:a16="http://schemas.microsoft.com/office/drawing/2014/main" id="{F516BC6A-596E-4C12-B7CD-176D8D98DB16}"/>
              </a:ext>
            </a:extLst>
          </p:cNvPr>
          <p:cNvPicPr>
            <a:picLocks noChangeAspect="1"/>
          </p:cNvPicPr>
          <p:nvPr/>
        </p:nvPicPr>
        <p:blipFill rotWithShape="1">
          <a:blip r:embed="rId6"/>
          <a:srcRect l="16869" t="19704" r="13590" b="10221"/>
          <a:stretch/>
        </p:blipFill>
        <p:spPr>
          <a:xfrm rot="5400000" flipV="1">
            <a:off x="9813922" y="606353"/>
            <a:ext cx="2529840" cy="1945714"/>
          </a:xfrm>
          <a:prstGeom prst="rect">
            <a:avLst/>
          </a:prstGeom>
        </p:spPr>
      </p:pic>
      <p:pic>
        <p:nvPicPr>
          <p:cNvPr id="11" name="Picture 10">
            <a:extLst>
              <a:ext uri="{FF2B5EF4-FFF2-40B4-BE49-F238E27FC236}">
                <a16:creationId xmlns:a16="http://schemas.microsoft.com/office/drawing/2014/main" id="{9A55BFCD-BCDB-4AC5-A98F-A625C24D7922}"/>
              </a:ext>
            </a:extLst>
          </p:cNvPr>
          <p:cNvPicPr>
            <a:picLocks noChangeAspect="1"/>
          </p:cNvPicPr>
          <p:nvPr/>
        </p:nvPicPr>
        <p:blipFill>
          <a:blip r:embed="rId7"/>
          <a:stretch>
            <a:fillRect/>
          </a:stretch>
        </p:blipFill>
        <p:spPr>
          <a:xfrm>
            <a:off x="0" y="685562"/>
            <a:ext cx="1981372" cy="2743438"/>
          </a:xfrm>
          <a:prstGeom prst="rect">
            <a:avLst/>
          </a:prstGeom>
        </p:spPr>
      </p:pic>
    </p:spTree>
    <p:extLst>
      <p:ext uri="{BB962C8B-B14F-4D97-AF65-F5344CB8AC3E}">
        <p14:creationId xmlns:p14="http://schemas.microsoft.com/office/powerpoint/2010/main" val="39179954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C14F5-D5D5-48DE-B4A0-13F8FBB8A8D1}"/>
              </a:ext>
            </a:extLst>
          </p:cNvPr>
          <p:cNvSpPr>
            <a:spLocks noGrp="1"/>
          </p:cNvSpPr>
          <p:nvPr>
            <p:ph type="title"/>
          </p:nvPr>
        </p:nvSpPr>
        <p:spPr/>
        <p:txBody>
          <a:bodyPr/>
          <a:lstStyle/>
          <a:p>
            <a:pPr algn="ctr"/>
            <a:r>
              <a:rPr lang="en-US" dirty="0" err="1">
                <a:solidFill>
                  <a:srgbClr val="FFFF00"/>
                </a:solidFill>
              </a:rPr>
              <a:t>Peate</a:t>
            </a:r>
            <a:r>
              <a:rPr lang="en-US" dirty="0">
                <a:solidFill>
                  <a:srgbClr val="FFFF00"/>
                </a:solidFill>
              </a:rPr>
              <a:t> on the Folk Museum</a:t>
            </a:r>
            <a:endParaRPr lang="en-GB" dirty="0">
              <a:solidFill>
                <a:srgbClr val="FFFF00"/>
              </a:solidFill>
            </a:endParaRPr>
          </a:p>
        </p:txBody>
      </p:sp>
      <p:sp>
        <p:nvSpPr>
          <p:cNvPr id="3" name="Content Placeholder 2">
            <a:extLst>
              <a:ext uri="{FF2B5EF4-FFF2-40B4-BE49-F238E27FC236}">
                <a16:creationId xmlns:a16="http://schemas.microsoft.com/office/drawing/2014/main" id="{4BF708FC-564A-4EA9-B921-EA9E3559A7D8}"/>
              </a:ext>
            </a:extLst>
          </p:cNvPr>
          <p:cNvSpPr>
            <a:spLocks noGrp="1"/>
          </p:cNvSpPr>
          <p:nvPr>
            <p:ph idx="1"/>
          </p:nvPr>
        </p:nvSpPr>
        <p:spPr>
          <a:xfrm>
            <a:off x="560407" y="1690687"/>
            <a:ext cx="8406879" cy="4802187"/>
          </a:xfrm>
        </p:spPr>
        <p:txBody>
          <a:bodyPr>
            <a:normAutofit fontScale="92500" lnSpcReduction="10000"/>
          </a:bodyPr>
          <a:lstStyle/>
          <a:p>
            <a:pPr marL="0" indent="0" algn="just">
              <a:buNone/>
            </a:pPr>
            <a:r>
              <a:rPr lang="en-US" sz="3000" dirty="0"/>
              <a:t>The Welsh Folk Museum will become in time a microcosm of the traditional Welsh scene and a center for the study of, and research into, problems of Welsh culture and tradition. From the wealth of its collections a past can be recreated almost unknown to a rapidly changing society in the second half of the 20th century. It can be truly said that its motto as that of the National Museum of Wales itself is, I </a:t>
            </a:r>
            <a:r>
              <a:rPr lang="en-US" sz="3000" dirty="0" err="1"/>
              <a:t>ddysgu'r</a:t>
            </a:r>
            <a:r>
              <a:rPr lang="en-US" sz="3000" dirty="0"/>
              <a:t> </a:t>
            </a:r>
            <a:r>
              <a:rPr lang="en-US" sz="3000" dirty="0" err="1"/>
              <a:t>byd</a:t>
            </a:r>
            <a:r>
              <a:rPr lang="en-US" sz="3000" dirty="0"/>
              <a:t> am </a:t>
            </a:r>
            <a:r>
              <a:rPr lang="en-US" sz="3000" dirty="0" err="1"/>
              <a:t>Gymru</a:t>
            </a:r>
            <a:r>
              <a:rPr lang="en-US" sz="3000" dirty="0"/>
              <a:t>, </a:t>
            </a:r>
            <a:r>
              <a:rPr lang="en-US" sz="3000" dirty="0" err="1"/>
              <a:t>a'r</a:t>
            </a:r>
            <a:r>
              <a:rPr lang="en-US" sz="3000" dirty="0"/>
              <a:t> Cymry </a:t>
            </a:r>
            <a:r>
              <a:rPr lang="en-US" sz="3000" dirty="0" err="1"/>
              <a:t>hwythau</a:t>
            </a:r>
            <a:r>
              <a:rPr lang="en-US" sz="3000" dirty="0"/>
              <a:t> am </a:t>
            </a:r>
            <a:r>
              <a:rPr lang="en-US" sz="3000" dirty="0" err="1"/>
              <a:t>wlad</a:t>
            </a:r>
            <a:r>
              <a:rPr lang="en-US" sz="3000" dirty="0"/>
              <a:t> </a:t>
            </a:r>
            <a:r>
              <a:rPr lang="en-US" sz="3000" dirty="0" err="1"/>
              <a:t>eu</a:t>
            </a:r>
            <a:r>
              <a:rPr lang="en-US" sz="3000" dirty="0"/>
              <a:t> </a:t>
            </a:r>
            <a:r>
              <a:rPr lang="en-US" sz="3000" dirty="0" err="1"/>
              <a:t>tadau</a:t>
            </a:r>
            <a:r>
              <a:rPr lang="en-US" sz="3000" dirty="0"/>
              <a:t>, to teach the world about Wales, and the Welsh people about their own fatherland.</a:t>
            </a:r>
          </a:p>
          <a:p>
            <a:pPr marL="0" indent="0" algn="r">
              <a:buNone/>
            </a:pPr>
            <a:r>
              <a:rPr lang="en-US" dirty="0"/>
              <a:t>- </a:t>
            </a:r>
            <a:r>
              <a:rPr lang="en-US" sz="2200" dirty="0" err="1"/>
              <a:t>Peate</a:t>
            </a:r>
            <a:r>
              <a:rPr lang="en-US" sz="2200" dirty="0"/>
              <a:t>, </a:t>
            </a:r>
            <a:r>
              <a:rPr lang="en-US" sz="2200" b="0" i="0" dirty="0">
                <a:effectLst/>
                <a:latin typeface="-apple-system"/>
              </a:rPr>
              <a:t> 'The Welsh Folk Museum,' </a:t>
            </a:r>
            <a:r>
              <a:rPr lang="en-US" sz="2200" b="0" i="1" dirty="0">
                <a:effectLst/>
                <a:latin typeface="-apple-system"/>
              </a:rPr>
              <a:t>Journal of the Folklore Institute </a:t>
            </a:r>
            <a:r>
              <a:rPr lang="en-US" sz="2200" b="0" i="0" dirty="0">
                <a:effectLst/>
                <a:latin typeface="-apple-system"/>
              </a:rPr>
              <a:t>2:3 (December 1965), p. 316</a:t>
            </a:r>
            <a:endParaRPr lang="en-GB" dirty="0"/>
          </a:p>
        </p:txBody>
      </p:sp>
      <p:pic>
        <p:nvPicPr>
          <p:cNvPr id="5" name="Picture 4">
            <a:extLst>
              <a:ext uri="{FF2B5EF4-FFF2-40B4-BE49-F238E27FC236}">
                <a16:creationId xmlns:a16="http://schemas.microsoft.com/office/drawing/2014/main" id="{4B7F314D-3F39-4A56-A8D4-3DA3A36BEB6A}"/>
              </a:ext>
            </a:extLst>
          </p:cNvPr>
          <p:cNvPicPr>
            <a:picLocks noChangeAspect="1"/>
          </p:cNvPicPr>
          <p:nvPr/>
        </p:nvPicPr>
        <p:blipFill>
          <a:blip r:embed="rId3"/>
          <a:stretch>
            <a:fillRect/>
          </a:stretch>
        </p:blipFill>
        <p:spPr>
          <a:xfrm>
            <a:off x="9245079" y="1690688"/>
            <a:ext cx="2822693" cy="4249280"/>
          </a:xfrm>
          <a:prstGeom prst="rect">
            <a:avLst/>
          </a:prstGeom>
        </p:spPr>
      </p:pic>
    </p:spTree>
    <p:extLst>
      <p:ext uri="{BB962C8B-B14F-4D97-AF65-F5344CB8AC3E}">
        <p14:creationId xmlns:p14="http://schemas.microsoft.com/office/powerpoint/2010/main" val="10052883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6988794-0105-4730-80FF-B7CB2C4C2DD8}">
  <ds:schemaRefs>
    <ds:schemaRef ds:uri="http://schemas.microsoft.com/sharepoint/v3/contenttype/forms"/>
  </ds:schemaRefs>
</ds:datastoreItem>
</file>

<file path=customXml/itemProps2.xml><?xml version="1.0" encoding="utf-8"?>
<ds:datastoreItem xmlns:ds="http://schemas.openxmlformats.org/officeDocument/2006/customXml" ds:itemID="{55C5B9B8-0236-4304-9EE7-45E3717BEE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97643AB-5B7A-47C1-8874-2BDB1DEC138D}">
  <ds:schemaRefs>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53eb33a0-f383-4069-9f53-0e79fd56955c"/>
    <ds:schemaRef ds:uri="http://purl.org/dc/dcmitype/"/>
    <ds:schemaRef ds:uri="http://schemas.microsoft.com/office/2006/metadata/properties"/>
    <ds:schemaRef ds:uri="http://purl.org/dc/elements/1.1/"/>
    <ds:schemaRef ds:uri="18e00798-69c8-4d73-a841-5247a1895ee0"/>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2047</TotalTime>
  <Words>4213</Words>
  <Application>Microsoft Office PowerPoint</Application>
  <PresentationFormat>Widescreen</PresentationFormat>
  <Paragraphs>334</Paragraphs>
  <Slides>62</Slides>
  <Notes>58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62</vt:i4>
      </vt:variant>
    </vt:vector>
  </HeadingPairs>
  <TitlesOfParts>
    <vt:vector size="67" baseType="lpstr">
      <vt:lpstr>-apple-system</vt:lpstr>
      <vt:lpstr>Arial</vt:lpstr>
      <vt:lpstr>Calibri</vt:lpstr>
      <vt:lpstr>Calibri Light</vt:lpstr>
      <vt:lpstr>Office Theme</vt:lpstr>
      <vt:lpstr>Exhibiting the Nation:  Wales in Museums </vt:lpstr>
      <vt:lpstr>Overview </vt:lpstr>
      <vt:lpstr>St Fagans National Museum of History Sain Ffagan Amgueddfa Werin Cymru</vt:lpstr>
      <vt:lpstr>What is a museum?</vt:lpstr>
      <vt:lpstr>What is a museum?</vt:lpstr>
      <vt:lpstr>What is a museum?</vt:lpstr>
      <vt:lpstr>PowerPoint Presentation</vt:lpstr>
      <vt:lpstr>St Fagans National Museum of History Sain Ffagan Amgueddfa Werin Cymru</vt:lpstr>
      <vt:lpstr>St Fagans National Museum of History Sain Ffagan Amgueddfa Werin Cymru</vt:lpstr>
      <vt:lpstr>St Fagans National Museum of History Sain Ffagan Amgueddfa Werin Cymru</vt:lpstr>
      <vt:lpstr>St Fagans</vt:lpstr>
      <vt:lpstr>Amgueddfa Cymru – National Museum Wales</vt:lpstr>
      <vt:lpstr>PowerPoint Presentation</vt:lpstr>
      <vt:lpstr>St Fagans National Museum of History Sain Ffagan Amgueddfa Werin Cymru</vt:lpstr>
      <vt:lpstr>National Folk Exhibits before St Fagans</vt:lpstr>
      <vt:lpstr>Visitor Experience at St Fagans</vt:lpstr>
      <vt:lpstr>Visitor Experience at St Fagans</vt:lpstr>
      <vt:lpstr>St Fagans &amp; Welsh Identity</vt:lpstr>
      <vt:lpstr>Visitor Experience at St Fagans: Intergenerational Memories </vt:lpstr>
      <vt:lpstr>Visitor Experience at St Fagans</vt:lpstr>
      <vt:lpstr>Two Archetypes of Welsh Identity</vt:lpstr>
      <vt:lpstr>Big Pit</vt:lpstr>
      <vt:lpstr>Part Two: The Rebirth of a Nation in Late 19th/Early 20th Century</vt:lpstr>
      <vt:lpstr>Welsh National Revival – C18, C19</vt:lpstr>
      <vt:lpstr>PowerPoint Presentation</vt:lpstr>
      <vt:lpstr>Rebirth of a Nation</vt:lpstr>
      <vt:lpstr>Cymru Fydd (Young Wales), est. 1886</vt:lpstr>
      <vt:lpstr>Parallels and Precedents National Movements in Europe</vt:lpstr>
      <vt:lpstr>Gladstone and Wales</vt:lpstr>
      <vt:lpstr>Recognition of Welsh ‘Difference’ by UK Govt</vt:lpstr>
      <vt:lpstr>National Library of Wales, Aberystwyth, est. 1907</vt:lpstr>
      <vt:lpstr>National Museum of Wales, Cardiff, est. 1907 </vt:lpstr>
      <vt:lpstr>Cathays Park, Cardiff</vt:lpstr>
      <vt:lpstr>Higher Education in Wales</vt:lpstr>
      <vt:lpstr>Higher Education in Wales</vt:lpstr>
      <vt:lpstr>Higher Education in Wales</vt:lpstr>
      <vt:lpstr>John Edward Lloyd (1861 –1947)</vt:lpstr>
      <vt:lpstr>Owen Morgan Edwards (1858–1920) </vt:lpstr>
      <vt:lpstr>HJ Fleure (1877–1969) </vt:lpstr>
      <vt:lpstr>Gregynog Hall</vt:lpstr>
      <vt:lpstr>PowerPoint Presentation</vt:lpstr>
      <vt:lpstr>HJ Fleure (1877–1969) </vt:lpstr>
      <vt:lpstr>Fleure’s Anthropological Studies of Wales</vt:lpstr>
      <vt:lpstr>Fleure’s Anthropological Studies of Wales</vt:lpstr>
      <vt:lpstr>Fleure’s Anthropological Studies of Wales</vt:lpstr>
      <vt:lpstr>PowerPoint Presentation</vt:lpstr>
      <vt:lpstr>Iowerth C. Peate  (1901–1982) </vt:lpstr>
      <vt:lpstr>Peate on Preserving Welsh Culture</vt:lpstr>
      <vt:lpstr>Importance of ‘Intangible Heritage’</vt:lpstr>
      <vt:lpstr>Importance of ‘Intangible Heritage’</vt:lpstr>
      <vt:lpstr>Importance of ‘Intangible Heritage’</vt:lpstr>
      <vt:lpstr>Peate on Preserving Welsh Culture</vt:lpstr>
      <vt:lpstr>PowerPoint Presentation</vt:lpstr>
      <vt:lpstr>Peate’s Anti-Urbanism</vt:lpstr>
      <vt:lpstr>Peate’s Idealisation of Gwerin </vt:lpstr>
      <vt:lpstr>Importance of Craftsmen</vt:lpstr>
      <vt:lpstr>Importance of Craftsmen</vt:lpstr>
      <vt:lpstr>Peate on Welsh Higher Education</vt:lpstr>
      <vt:lpstr>Peate on the Function of the Folk Museum</vt:lpstr>
      <vt:lpstr>Peate on the Folk Museum</vt:lpstr>
      <vt:lpstr>PowerPoint Presentation</vt:lpstr>
      <vt:lpstr>Peate on the Folk Museum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Exhibiting the Nation:  St Fagans and Welsh National Museums</dc:title>
  <dc:creator>Alexander</dc:creator>
  <cp:lastModifiedBy>Alexander Scott</cp:lastModifiedBy>
  <cp:revision>2</cp:revision>
  <dcterms:created xsi:type="dcterms:W3CDTF">2021-02-17T17:32:32Z</dcterms:created>
  <dcterms:modified xsi:type="dcterms:W3CDTF">2021-09-27T14:42:02Z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