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177B66-889D-403A-AB6A-C98C8FC39D54}" type="datetimeFigureOut">
              <a:rPr lang="en-US" smtClean="0"/>
              <a:pPr/>
              <a:t>8/22/2018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7B98C5-50F3-49F9-990C-C81EF9BA7FF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offee-themes-for-powerpoint-roasted-coffee-beans-presentation-template-for-powerpoint-and-downloa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2843"/>
            <a:ext cx="9126940" cy="68708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28662" y="5500702"/>
            <a:ext cx="29289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Susan </a:t>
            </a:r>
            <a:r>
              <a:rPr lang="en-GB" sz="3600" dirty="0" smtClean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Akinfe</a:t>
            </a:r>
          </a:p>
          <a:p>
            <a:r>
              <a:rPr lang="en-GB" sz="3600" dirty="0" smtClean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No 1710216</a:t>
            </a:r>
            <a:endParaRPr lang="en-GB" sz="3600" dirty="0">
              <a:solidFill>
                <a:schemeClr val="accent6">
                  <a:lumMod val="75000"/>
                </a:schemeClr>
              </a:solidFill>
              <a:latin typeface="Berlin Sans FB Dem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500042"/>
            <a:ext cx="140017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0" y="785794"/>
            <a:ext cx="3214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Coffee Beans</a:t>
            </a:r>
            <a:endParaRPr lang="en-GB" sz="3200" dirty="0">
              <a:solidFill>
                <a:schemeClr val="accent6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71472" y="1214422"/>
            <a:ext cx="8072494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 smtClean="0"/>
          </a:p>
          <a:p>
            <a:r>
              <a:rPr lang="en-GB" sz="2400" b="1" dirty="0" smtClean="0"/>
              <a:t>To be first choice coffee  shop for coffee drinker</a:t>
            </a:r>
          </a:p>
          <a:p>
            <a:pPr>
              <a:buFont typeface="Arial" pitchFamily="34" charset="0"/>
              <a:buChar char="•"/>
            </a:pPr>
            <a:endParaRPr lang="en-GB" sz="2400" b="1" dirty="0"/>
          </a:p>
          <a:p>
            <a:r>
              <a:rPr lang="en-GB" sz="2800" b="1" dirty="0" smtClean="0"/>
              <a:t>Mission Statement</a:t>
            </a:r>
            <a:r>
              <a:rPr lang="en-GB" sz="2400" b="1" dirty="0" smtClean="0"/>
              <a:t>: </a:t>
            </a:r>
            <a:br>
              <a:rPr lang="en-GB" sz="2400" b="1" dirty="0" smtClean="0"/>
            </a:br>
            <a:r>
              <a:rPr lang="en-GB" sz="2000" b="1" dirty="0" smtClean="0"/>
              <a:t>Provide a friendly atmosphere and serve the best quality coffee at a rational price</a:t>
            </a:r>
            <a:endParaRPr lang="en-GB" sz="2400" b="1" dirty="0" smtClean="0"/>
          </a:p>
          <a:p>
            <a:pPr>
              <a:buFont typeface="Arial" pitchFamily="34" charset="0"/>
              <a:buChar char="•"/>
            </a:pPr>
            <a:endParaRPr lang="en-GB" sz="2400" b="1" dirty="0"/>
          </a:p>
          <a:p>
            <a:r>
              <a:rPr lang="en-GB" sz="2800" b="1" dirty="0" smtClean="0"/>
              <a:t>Objectives:  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To own shops at numerous places in the UK</a:t>
            </a:r>
          </a:p>
          <a:p>
            <a:pPr lvl="0">
              <a:buFont typeface="Arial" pitchFamily="34" charset="0"/>
              <a:buChar char="•"/>
            </a:pPr>
            <a:r>
              <a:rPr lang="en-GB" sz="2000" b="1" dirty="0" smtClean="0"/>
              <a:t>Friendly environment and increase revenue</a:t>
            </a:r>
          </a:p>
          <a:p>
            <a:pPr lvl="0">
              <a:buFont typeface="Arial" pitchFamily="34" charset="0"/>
              <a:buChar char="•"/>
            </a:pPr>
            <a:r>
              <a:rPr lang="en-GB" sz="2000" b="1" dirty="0" smtClean="0"/>
              <a:t>Customer satisfaction is our joy</a:t>
            </a:r>
          </a:p>
          <a:p>
            <a:pPr lvl="0">
              <a:buFont typeface="Arial" pitchFamily="34" charset="0"/>
              <a:buChar char="•"/>
            </a:pPr>
            <a:endParaRPr lang="en-GB" sz="2000" b="1" dirty="0" smtClean="0"/>
          </a:p>
          <a:p>
            <a:r>
              <a:rPr lang="en-GB" sz="2800" b="1" dirty="0" smtClean="0"/>
              <a:t>Goals :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Create huge brand awareness and value 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Market expansion and business growth</a:t>
            </a:r>
          </a:p>
          <a:p>
            <a:pPr>
              <a:buFont typeface="Arial" pitchFamily="34" charset="0"/>
              <a:buChar char="•"/>
            </a:pPr>
            <a:endParaRPr lang="en-GB" sz="2400" b="1" dirty="0"/>
          </a:p>
          <a:p>
            <a:endParaRPr lang="en-GB" sz="2400" b="1" dirty="0"/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786050" y="214290"/>
            <a:ext cx="371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 smtClean="0"/>
              <a:t>VISION</a:t>
            </a:r>
            <a:endParaRPr lang="en-GB" sz="72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Product life cycle (Coffee)  </a:t>
            </a:r>
            <a:endParaRPr lang="en-GB" dirty="0"/>
          </a:p>
        </p:txBody>
      </p:sp>
      <p:sp>
        <p:nvSpPr>
          <p:cNvPr id="4" name="Moon 3"/>
          <p:cNvSpPr/>
          <p:nvPr/>
        </p:nvSpPr>
        <p:spPr>
          <a:xfrm rot="5400000">
            <a:off x="3000364" y="571480"/>
            <a:ext cx="2928958" cy="6643734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0" y="4143380"/>
            <a:ext cx="15716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Stage </a:t>
            </a:r>
          </a:p>
          <a:p>
            <a:r>
              <a:rPr lang="en-GB" dirty="0" smtClean="0"/>
              <a:t>6 – 8%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57224" y="2000240"/>
            <a:ext cx="242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Coffee is in Growth stage with 7.3% which is £9.6 billion, </a:t>
            </a:r>
            <a:r>
              <a:rPr lang="en-GB" dirty="0" err="1" smtClean="0"/>
              <a:t>Mintel</a:t>
            </a:r>
            <a:r>
              <a:rPr lang="en-GB" dirty="0" smtClean="0"/>
              <a:t>, 2017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000628" y="207167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Maturity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00958" y="378619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Decline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1000100" y="2285992"/>
            <a:ext cx="2071702" cy="1357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Competitors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Circumstances Analysis</a:t>
            </a:r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5000628" y="2143116"/>
            <a:ext cx="2357454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Marketing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1000100" y="4214818"/>
            <a:ext cx="2428892" cy="1357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Competent 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5000628" y="4286256"/>
            <a:ext cx="2714644" cy="1357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Customer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3143240" y="3143248"/>
            <a:ext cx="2357454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mtClean="0"/>
              <a:t>Trends </a:t>
            </a:r>
            <a:r>
              <a:rPr lang="en-GB" dirty="0" smtClean="0"/>
              <a:t>Analysis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assessment 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1538" y="2000240"/>
            <a:ext cx="67866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</a:t>
            </a:r>
            <a:r>
              <a:rPr lang="en-GB" sz="2400" b="1" dirty="0"/>
              <a:t> </a:t>
            </a:r>
            <a:r>
              <a:rPr lang="en-GB" sz="2400" b="1" dirty="0" smtClean="0"/>
              <a:t>   Finance</a:t>
            </a:r>
          </a:p>
          <a:p>
            <a:pPr>
              <a:buFont typeface="Arial" pitchFamily="34" charset="0"/>
              <a:buChar char="•"/>
            </a:pPr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 </a:t>
            </a:r>
            <a:r>
              <a:rPr lang="en-GB" sz="2400" b="1" dirty="0" smtClean="0"/>
              <a:t>How customer changes in </a:t>
            </a:r>
            <a:r>
              <a:rPr lang="en-GB" sz="2400" b="1" dirty="0" smtClean="0"/>
              <a:t>tastes </a:t>
            </a:r>
            <a:r>
              <a:rPr lang="en-GB" sz="2400" b="1" dirty="0" smtClean="0"/>
              <a:t>can cause </a:t>
            </a:r>
            <a:r>
              <a:rPr lang="en-GB" sz="2400" b="1" dirty="0" smtClean="0"/>
              <a:t>risks.</a:t>
            </a:r>
          </a:p>
          <a:p>
            <a:endParaRPr lang="en-GB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How economy can affect </a:t>
            </a:r>
            <a:r>
              <a:rPr lang="en-GB" sz="2400" b="1" dirty="0" smtClean="0"/>
              <a:t>profit</a:t>
            </a:r>
          </a:p>
          <a:p>
            <a:pPr>
              <a:buFont typeface="Arial" pitchFamily="34" charset="0"/>
              <a:buChar char="•"/>
            </a:pPr>
            <a:endParaRPr lang="en-GB" sz="2400" b="1" dirty="0"/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   </a:t>
            </a:r>
            <a:r>
              <a:rPr lang="en-GB" sz="2400" b="1" dirty="0"/>
              <a:t>How </a:t>
            </a:r>
            <a:r>
              <a:rPr lang="en-GB" sz="2400" b="1" dirty="0" smtClean="0"/>
              <a:t>right location influence growth</a:t>
            </a:r>
            <a:r>
              <a:rPr lang="en-GB" sz="2400" b="1" dirty="0" smtClean="0"/>
              <a:t> </a:t>
            </a:r>
            <a:endParaRPr lang="en-GB" sz="2400" b="1" dirty="0" smtClean="0"/>
          </a:p>
          <a:p>
            <a:pPr>
              <a:buFont typeface="Arial" pitchFamily="34" charset="0"/>
              <a:buChar char="•"/>
            </a:pPr>
            <a:endParaRPr lang="en-GB" sz="2400" b="1" dirty="0"/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    </a:t>
            </a:r>
            <a:r>
              <a:rPr lang="en-GB" sz="2400" b="1" dirty="0" smtClean="0"/>
              <a:t>Rivalry </a:t>
            </a:r>
            <a:r>
              <a:rPr lang="en-GB" sz="2400" b="1" dirty="0" smtClean="0"/>
              <a:t>in the market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ffe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9144000" cy="4947399"/>
          </a:xfrm>
          <a:prstGeom prst="rect">
            <a:avLst/>
          </a:prstGeom>
        </p:spPr>
      </p:pic>
      <p:pic>
        <p:nvPicPr>
          <p:cNvPr id="5" name="Picture 4" descr="Capture.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60" y="5067145"/>
            <a:ext cx="1569856" cy="1790855"/>
          </a:xfrm>
          <a:prstGeom prst="rect">
            <a:avLst/>
          </a:prstGeom>
        </p:spPr>
      </p:pic>
      <p:pic>
        <p:nvPicPr>
          <p:cNvPr id="6" name="Picture 5" descr="Capture.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3834" y="4929198"/>
            <a:ext cx="1359665" cy="1285884"/>
          </a:xfrm>
          <a:prstGeom prst="rect">
            <a:avLst/>
          </a:prstGeom>
        </p:spPr>
      </p:pic>
      <p:pic>
        <p:nvPicPr>
          <p:cNvPr id="8" name="Picture 7" descr="Capture.4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438" y="5286388"/>
            <a:ext cx="1596551" cy="1376783"/>
          </a:xfrm>
          <a:prstGeom prst="rect">
            <a:avLst/>
          </a:prstGeom>
        </p:spPr>
      </p:pic>
      <p:pic>
        <p:nvPicPr>
          <p:cNvPr id="9" name="Picture 8" descr="Capture.5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3240" y="5286388"/>
            <a:ext cx="1583226" cy="1241394"/>
          </a:xfrm>
          <a:prstGeom prst="rect">
            <a:avLst/>
          </a:prstGeom>
        </p:spPr>
      </p:pic>
      <p:pic>
        <p:nvPicPr>
          <p:cNvPr id="10" name="Picture 9" descr="Capture.6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06065" y="5143513"/>
            <a:ext cx="1071570" cy="1071570"/>
          </a:xfrm>
          <a:prstGeom prst="rect">
            <a:avLst/>
          </a:prstGeom>
        </p:spPr>
      </p:pic>
      <p:pic>
        <p:nvPicPr>
          <p:cNvPr id="11" name="Picture 10" descr="Capture.7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4282" y="5143513"/>
            <a:ext cx="1263848" cy="100013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Heart 81"/>
          <p:cNvSpPr/>
          <p:nvPr/>
        </p:nvSpPr>
        <p:spPr>
          <a:xfrm>
            <a:off x="2857488" y="3071810"/>
            <a:ext cx="714380" cy="50006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 smtClean="0"/>
              <a:t>Strategy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643174" y="1214422"/>
            <a:ext cx="32861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Strategy</a:t>
            </a:r>
            <a:endParaRPr lang="en-GB" sz="6000" dirty="0"/>
          </a:p>
        </p:txBody>
      </p:sp>
      <p:cxnSp>
        <p:nvCxnSpPr>
          <p:cNvPr id="8" name="Straight Arrow Connector 7"/>
          <p:cNvCxnSpPr/>
          <p:nvPr/>
        </p:nvCxnSpPr>
        <p:spPr>
          <a:xfrm rot="5400000">
            <a:off x="2714612" y="2500306"/>
            <a:ext cx="1071570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2928926" y="307181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Value 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0" y="3786190"/>
            <a:ext cx="1428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Economical Benefits Reasonable  price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643174" y="4214818"/>
            <a:ext cx="15716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Functional Benefits. Taste &amp; Variety </a:t>
            </a:r>
            <a:endParaRPr lang="en-GB" dirty="0"/>
          </a:p>
        </p:txBody>
      </p:sp>
      <p:cxnSp>
        <p:nvCxnSpPr>
          <p:cNvPr id="25" name="Straight Arrow Connector 24"/>
          <p:cNvCxnSpPr/>
          <p:nvPr/>
        </p:nvCxnSpPr>
        <p:spPr>
          <a:xfrm>
            <a:off x="7929586" y="3857628"/>
            <a:ext cx="57150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5400000">
            <a:off x="2759855" y="3812385"/>
            <a:ext cx="928694" cy="19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5143504" y="2000240"/>
            <a:ext cx="2500330" cy="16430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 rot="16200000" flipH="1">
            <a:off x="7465239" y="4464851"/>
            <a:ext cx="57150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Elbow Connector 34"/>
          <p:cNvCxnSpPr/>
          <p:nvPr/>
        </p:nvCxnSpPr>
        <p:spPr>
          <a:xfrm rot="10800000" flipV="1">
            <a:off x="1285852" y="2571744"/>
            <a:ext cx="2000264" cy="150019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Elbow Connector 55"/>
          <p:cNvCxnSpPr/>
          <p:nvPr/>
        </p:nvCxnSpPr>
        <p:spPr>
          <a:xfrm>
            <a:off x="3286116" y="2571744"/>
            <a:ext cx="2000264" cy="150019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Box 66"/>
          <p:cNvSpPr txBox="1"/>
          <p:nvPr/>
        </p:nvSpPr>
        <p:spPr>
          <a:xfrm>
            <a:off x="5286380" y="3857628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Emotional benefits. Friendly atmosphere</a:t>
            </a:r>
            <a:endParaRPr lang="en-GB" dirty="0"/>
          </a:p>
        </p:txBody>
      </p:sp>
      <p:sp>
        <p:nvSpPr>
          <p:cNvPr id="72" name="TextBox 71"/>
          <p:cNvSpPr txBox="1"/>
          <p:nvPr/>
        </p:nvSpPr>
        <p:spPr>
          <a:xfrm rot="18177663">
            <a:off x="6995351" y="3481415"/>
            <a:ext cx="1749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Differentiation  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6612661" y="4786322"/>
            <a:ext cx="2531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Products:</a:t>
            </a:r>
          </a:p>
          <a:p>
            <a:r>
              <a:rPr lang="en-GB" dirty="0" smtClean="0"/>
              <a:t>Coffee, Tea and Muffin </a:t>
            </a:r>
          </a:p>
        </p:txBody>
      </p:sp>
      <p:sp>
        <p:nvSpPr>
          <p:cNvPr id="80" name="TextBox 79"/>
          <p:cNvSpPr txBox="1"/>
          <p:nvPr/>
        </p:nvSpPr>
        <p:spPr>
          <a:xfrm rot="18621549">
            <a:off x="8319028" y="3777813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Price £2.00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en-GB" dirty="0" smtClean="0"/>
              <a:t>Cost, Turnover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786182" y="471488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/>
              <a:t>Turnover:</a:t>
            </a:r>
          </a:p>
          <a:p>
            <a:r>
              <a:rPr lang="en-GB" b="1" dirty="0" smtClean="0"/>
              <a:t>Daily serve 750 people x 7 days at £2 each = £10,500 X 52 weeks = £546,000.</a:t>
            </a:r>
          </a:p>
          <a:p>
            <a:endParaRPr lang="en-GB" b="1" dirty="0" smtClean="0"/>
          </a:p>
          <a:p>
            <a:endParaRPr lang="en-GB" b="1" dirty="0" smtClean="0"/>
          </a:p>
        </p:txBody>
      </p:sp>
      <p:sp>
        <p:nvSpPr>
          <p:cNvPr id="4" name="Rectangle 3"/>
          <p:cNvSpPr/>
          <p:nvPr/>
        </p:nvSpPr>
        <p:spPr>
          <a:xfrm>
            <a:off x="357158" y="1714489"/>
            <a:ext cx="835824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 smtClean="0"/>
              <a:t>Cost Annually</a:t>
            </a:r>
          </a:p>
          <a:p>
            <a:endParaRPr lang="en-GB" b="1" dirty="0" smtClean="0"/>
          </a:p>
          <a:p>
            <a:r>
              <a:rPr lang="en-GB" b="1" dirty="0" smtClean="0"/>
              <a:t>Machinery	£30,000</a:t>
            </a:r>
          </a:p>
          <a:p>
            <a:r>
              <a:rPr lang="en-GB" b="1" dirty="0" smtClean="0"/>
              <a:t>Employee wages	£54,840</a:t>
            </a:r>
          </a:p>
          <a:p>
            <a:r>
              <a:rPr lang="en-GB" b="1" dirty="0" smtClean="0"/>
              <a:t>Rent &amp; Rate	£26,000</a:t>
            </a:r>
          </a:p>
          <a:p>
            <a:r>
              <a:rPr lang="en-GB" b="1" dirty="0" smtClean="0"/>
              <a:t>Electricity	£2,400</a:t>
            </a:r>
          </a:p>
          <a:p>
            <a:r>
              <a:rPr lang="en-GB" b="1" dirty="0" smtClean="0"/>
              <a:t>Water		£650 </a:t>
            </a:r>
          </a:p>
          <a:p>
            <a:r>
              <a:rPr lang="en-GB" b="1" dirty="0" smtClean="0"/>
              <a:t>Security &amp; Insurance £3,000</a:t>
            </a:r>
          </a:p>
          <a:p>
            <a:r>
              <a:rPr lang="en-GB" b="1" dirty="0" smtClean="0"/>
              <a:t>Products		£30,000</a:t>
            </a:r>
          </a:p>
          <a:p>
            <a:r>
              <a:rPr lang="en-GB" b="1" dirty="0" smtClean="0"/>
              <a:t>Decor	     	</a:t>
            </a:r>
            <a:r>
              <a:rPr lang="en-GB" b="1" u="sng" dirty="0" smtClean="0"/>
              <a:t>£50,000</a:t>
            </a:r>
          </a:p>
          <a:p>
            <a:r>
              <a:rPr lang="en-GB" b="1" dirty="0" smtClean="0"/>
              <a:t>Total 		</a:t>
            </a:r>
            <a:r>
              <a:rPr lang="en-GB" b="1" u="sng" dirty="0" smtClean="0"/>
              <a:t>£19704</a:t>
            </a:r>
          </a:p>
          <a:p>
            <a:endParaRPr lang="en-GB" b="1" u="sng" dirty="0" smtClean="0"/>
          </a:p>
          <a:p>
            <a:r>
              <a:rPr lang="en-GB" b="1" dirty="0" smtClean="0"/>
              <a:t>£546,000- £197040  </a:t>
            </a:r>
          </a:p>
          <a:p>
            <a:r>
              <a:rPr lang="en-GB" b="1" dirty="0" smtClean="0"/>
              <a:t>           =£348,96</a:t>
            </a:r>
          </a:p>
          <a:p>
            <a:endParaRPr lang="en-GB" b="1" dirty="0" smtClean="0"/>
          </a:p>
          <a:p>
            <a:r>
              <a:rPr lang="en-GB" b="1" dirty="0" smtClean="0"/>
              <a:t>  Net  Profit = £348,96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57224" y="1357298"/>
            <a:ext cx="735811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This is our third branch this year.  I believe that this branch will successfully grow just as the others and also believe that </a:t>
            </a:r>
            <a:r>
              <a:rPr lang="en-GB" sz="2400" dirty="0"/>
              <a:t>serving a signature </a:t>
            </a:r>
            <a:r>
              <a:rPr lang="en-GB" sz="2400" dirty="0" smtClean="0"/>
              <a:t>coffee customer love will increase our profit margin. </a:t>
            </a:r>
          </a:p>
          <a:p>
            <a:endParaRPr lang="en-GB" sz="2400" dirty="0"/>
          </a:p>
          <a:p>
            <a:r>
              <a:rPr lang="en-GB" sz="2400" dirty="0" smtClean="0"/>
              <a:t>We will employee a manager, two full time to carry out operations and two part time employees.  The employees will be taught how to use the machines, this will all come in their trial shift. </a:t>
            </a:r>
          </a:p>
          <a:p>
            <a:endParaRPr lang="en-GB" sz="2400" dirty="0" smtClean="0"/>
          </a:p>
          <a:p>
            <a:r>
              <a:rPr lang="en-GB" sz="2400" dirty="0" smtClean="0"/>
              <a:t>I need </a:t>
            </a:r>
            <a:r>
              <a:rPr lang="en-GB" sz="2400" b="1" dirty="0" smtClean="0"/>
              <a:t>£30,000 </a:t>
            </a:r>
            <a:r>
              <a:rPr lang="en-GB" sz="2400" dirty="0" smtClean="0"/>
              <a:t>loan for the purchase of machinery to be return with interest in three months time.        </a:t>
            </a:r>
            <a:endParaRPr lang="en-GB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243</Words>
  <Application>Microsoft Office PowerPoint</Application>
  <PresentationFormat>On-screen Show (4:3)</PresentationFormat>
  <Paragraphs>76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Berlin Sans FB Demi</vt:lpstr>
      <vt:lpstr>Calibri</vt:lpstr>
      <vt:lpstr>Office Theme</vt:lpstr>
      <vt:lpstr>PowerPoint Presentation</vt:lpstr>
      <vt:lpstr>PowerPoint Presentation</vt:lpstr>
      <vt:lpstr>Product life cycle (Coffee)  </vt:lpstr>
      <vt:lpstr>Circumstances Analysis</vt:lpstr>
      <vt:lpstr>Risk assessment  </vt:lpstr>
      <vt:lpstr>PowerPoint Presentation</vt:lpstr>
      <vt:lpstr>Strategy </vt:lpstr>
      <vt:lpstr>Cost, Turnover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customer</dc:creator>
  <cp:lastModifiedBy>Susan Akinfe</cp:lastModifiedBy>
  <cp:revision>48</cp:revision>
  <dcterms:created xsi:type="dcterms:W3CDTF">2018-08-20T14:50:34Z</dcterms:created>
  <dcterms:modified xsi:type="dcterms:W3CDTF">2018-08-22T12:32:19Z</dcterms:modified>
</cp:coreProperties>
</file>