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2"/>
  </p:notesMasterIdLst>
  <p:handoutMasterIdLst>
    <p:handoutMasterId r:id="rId13"/>
  </p:handoutMasterIdLst>
  <p:sldIdLst>
    <p:sldId id="256" r:id="rId5"/>
    <p:sldId id="257" r:id="rId6"/>
    <p:sldId id="258" r:id="rId7"/>
    <p:sldId id="264" r:id="rId8"/>
    <p:sldId id="270" r:id="rId9"/>
    <p:sldId id="266" r:id="rId10"/>
    <p:sldId id="27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E40F1-7716-4C69-A183-032C7C838C9B}" v="8" dt="2023-04-25T20:43:01.9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984" autoAdjust="0"/>
  </p:normalViewPr>
  <p:slideViewPr>
    <p:cSldViewPr snapToGrid="0">
      <p:cViewPr varScale="1">
        <p:scale>
          <a:sx n="79" d="100"/>
          <a:sy n="79" d="100"/>
        </p:scale>
        <p:origin x="1830" y="9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4/27/2023</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4/27/2023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Hermann_Hesse"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en.wikipedia.org/wiki/Journey_to_the_East"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work within Carmarthenshire County Council, which is an organisation employing over 9,000 people to deliver a range of public services to a population of around 187,000.</a:t>
            </a:r>
          </a:p>
          <a:p>
            <a:r>
              <a:rPr lang="en-GB" dirty="0"/>
              <a:t>74 elected councillors represent the views of the population as they make decisions about services and matters affecting the local community, being required to balance the needs and interests of their community and their political party or group with the needs of the residents of the county as a whole.</a:t>
            </a:r>
          </a:p>
          <a:p>
            <a:r>
              <a:rPr lang="en-GB" dirty="0"/>
              <a:t>A Leader is selected by the majority party who establishes a cabinet (of 10). </a:t>
            </a:r>
            <a:r>
              <a:rPr lang="en-GB" b="0" i="0" dirty="0">
                <a:solidFill>
                  <a:srgbClr val="000000"/>
                </a:solidFill>
                <a:effectLst/>
                <a:latin typeface="Roboto" panose="02000000000000000000" pitchFamily="2" charset="0"/>
              </a:rPr>
              <a:t>The Cabinet is responsible for taking most of the Council’s major decisions and decides how resources are used to deliver services in the county. Cabinet Members are responsible for decision making within specific areas of interest, known as portfolios.</a:t>
            </a:r>
          </a:p>
          <a:p>
            <a:r>
              <a:rPr lang="en-GB" b="0" i="0" dirty="0">
                <a:solidFill>
                  <a:srgbClr val="000000"/>
                </a:solidFill>
                <a:effectLst/>
                <a:latin typeface="Roboto" panose="02000000000000000000" pitchFamily="2" charset="0"/>
              </a:rPr>
              <a:t>A series of Scrutiny Committees and sub-groups are in place across the Council/Community where elected councillors can check and challenge plans and progress, and ensure delivery of Council ambitions.</a:t>
            </a:r>
          </a:p>
          <a:p>
            <a:r>
              <a:rPr lang="en-GB" b="0" i="0" dirty="0">
                <a:solidFill>
                  <a:srgbClr val="000000"/>
                </a:solidFill>
                <a:effectLst/>
                <a:latin typeface="Roboto" panose="02000000000000000000" pitchFamily="2" charset="0"/>
              </a:rPr>
              <a:t>Council staff are led by our Chief Executive Officer and her Corporate Management Team, overseeing the day-to-day operation of the council’s services.</a:t>
            </a:r>
          </a:p>
          <a:p>
            <a:r>
              <a:rPr lang="en-GB" b="0" i="0" dirty="0">
                <a:solidFill>
                  <a:srgbClr val="000000"/>
                </a:solidFill>
                <a:effectLst/>
                <a:latin typeface="Roboto" panose="02000000000000000000" pitchFamily="2" charset="0"/>
              </a:rPr>
              <a:t>Under that structure, my responsibility is to manage the sport &amp; physical activity portfolio comprising of around 160 staff, 8 facilities and an array of programmes and initiatives to inspire the population to be active for life.</a:t>
            </a:r>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2644785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Robert K Greenleaf is regarded as the founder of the modern ‘Servant Leadership’ movement, publishing the essay “The servant as Leader” in 1970 which introduced the term “Servant Leadership.”</a:t>
            </a:r>
          </a:p>
          <a:p>
            <a:r>
              <a:rPr lang="en-GB" dirty="0"/>
              <a:t>To define it, we’re best using his own words: </a:t>
            </a:r>
            <a:r>
              <a:rPr lang="en-GB" sz="1800" dirty="0">
                <a:solidFill>
                  <a:srgbClr val="202122"/>
                </a:solidFill>
                <a:effectLst/>
                <a:latin typeface="Arial" panose="020B0604020202020204" pitchFamily="34" charset="0"/>
                <a:ea typeface="Calibri" panose="020F0502020204030204" pitchFamily="34" charset="0"/>
              </a:rPr>
              <a:t>"The idea of the servant as leader came out of reading </a:t>
            </a:r>
            <a:r>
              <a:rPr lang="en-GB" sz="1800" u="sng" dirty="0">
                <a:solidFill>
                  <a:srgbClr val="3366CC"/>
                </a:solidFill>
                <a:effectLst/>
                <a:latin typeface="Arial" panose="020B0604020202020204" pitchFamily="34" charset="0"/>
                <a:ea typeface="Calibri" panose="020F0502020204030204" pitchFamily="34" charset="0"/>
                <a:cs typeface="Times New Roman" panose="02020603050405020304" pitchFamily="18" charset="0"/>
                <a:hlinkClick r:id="rId3" tooltip="Hermann Hesse"/>
              </a:rPr>
              <a:t>Hermann Hesse</a:t>
            </a:r>
            <a:r>
              <a:rPr lang="en-GB" sz="1800" dirty="0">
                <a:solidFill>
                  <a:srgbClr val="202122"/>
                </a:solidFill>
                <a:effectLst/>
                <a:latin typeface="Arial" panose="020B0604020202020204" pitchFamily="34" charset="0"/>
                <a:ea typeface="Calibri" panose="020F0502020204030204" pitchFamily="34" charset="0"/>
              </a:rPr>
              <a:t>’s </a:t>
            </a:r>
            <a:r>
              <a:rPr lang="en-GB" sz="1800" i="1" u="sng" dirty="0">
                <a:solidFill>
                  <a:srgbClr val="3366CC"/>
                </a:solidFill>
                <a:effectLst/>
                <a:latin typeface="Arial" panose="020B0604020202020204" pitchFamily="34" charset="0"/>
                <a:ea typeface="Calibri" panose="020F0502020204030204" pitchFamily="34" charset="0"/>
                <a:cs typeface="Times New Roman" panose="02020603050405020304" pitchFamily="18" charset="0"/>
                <a:hlinkClick r:id="rId4" tooltip="Journey to the East"/>
              </a:rPr>
              <a:t>Journey to the East</a:t>
            </a:r>
            <a:r>
              <a:rPr lang="en-GB" sz="1800" dirty="0">
                <a:solidFill>
                  <a:srgbClr val="202122"/>
                </a:solidFill>
                <a:effectLst/>
                <a:latin typeface="Arial" panose="020B0604020202020204" pitchFamily="34" charset="0"/>
                <a:ea typeface="Calibri" panose="020F0502020204030204" pitchFamily="34" charset="0"/>
              </a:rPr>
              <a:t> where we see a band of men on a mythical journey… The central figure of the story is Leo, who accompanies the party as the servant who does their menial chores, but who also sustains them with his spirit and his song. He is a person of extraordinary presence. All goes well until Leo disappears. Then the group falls into disarray and the journey is abandoned. They cannot make it without the servant Leo. The narrator, one of the party, after some years of wandering, finds Leo and is taken into the Order that had sponsored the journey. There he discovers that Leo, whom he had known first as servant, was in fact the head of the Order, its guiding spirit, a great and noble leader.“</a:t>
            </a:r>
          </a:p>
          <a:p>
            <a:r>
              <a:rPr lang="en-GB" sz="1800" dirty="0">
                <a:solidFill>
                  <a:srgbClr val="202122"/>
                </a:solidFill>
                <a:effectLst/>
                <a:latin typeface="Arial" panose="020B0604020202020204" pitchFamily="34" charset="0"/>
                <a:ea typeface="Calibri" panose="020F0502020204030204" pitchFamily="34" charset="0"/>
              </a:rPr>
              <a:t>Referring back to the introduction, it would seem that servant leadership would align well with my organisation in principal. Elected members who serve their constituencies; staff recruited at all levels to serve the public.</a:t>
            </a:r>
          </a:p>
          <a:p>
            <a:r>
              <a:rPr lang="en-GB" sz="1800" dirty="0">
                <a:solidFill>
                  <a:srgbClr val="202122"/>
                </a:solidFill>
                <a:effectLst/>
                <a:latin typeface="Arial" panose="020B0604020202020204" pitchFamily="34" charset="0"/>
                <a:ea typeface="Calibri" panose="020F0502020204030204" pitchFamily="34" charset="0"/>
              </a:rPr>
              <a:t>Greenleaf stated that a ‘best test’ to be applied to institutions is: “Do those served grow as persons? Do they, while being served become healthier, wiser, freer, more autonomous, more likely themselves to become servants? And what is the effect on the least privileged in society? Will they benefit or at least not be further deprived?”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02122"/>
                </a:solidFill>
                <a:effectLst/>
                <a:latin typeface="Arial" panose="020B0604020202020204" pitchFamily="34" charset="0"/>
                <a:ea typeface="Calibri" panose="020F0502020204030204" pitchFamily="34" charset="0"/>
                <a:cs typeface="Times New Roman" panose="02020603050405020304" pitchFamily="18" charset="0"/>
              </a:rPr>
              <a:t>Larry Spears (1998) outlines 10 characteristics of the servant-leader as listening, empathy, healing, awareness, persuasion, conceptualisation, foresight, stewardship. commitment to the growth of people and building community.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02122"/>
                </a:solidFill>
                <a:effectLst/>
                <a:latin typeface="Arial" panose="020B0604020202020204" pitchFamily="34" charset="0"/>
                <a:ea typeface="Calibri" panose="020F0502020204030204" pitchFamily="34" charset="0"/>
                <a:cs typeface="Times New Roman" panose="02020603050405020304" pitchFamily="18" charset="0"/>
              </a:rPr>
              <a:t>Perhaps a clear indicator of Council intent is its Vision and Core Values at organisational level, which we see here, and should ultimately result in an aligned culture. I would suggest that at least half of Spears’ characteristics are explicitly aligned or implied here.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02122"/>
                </a:solidFill>
                <a:effectLst/>
                <a:latin typeface="Arial" panose="020B0604020202020204" pitchFamily="34" charset="0"/>
                <a:ea typeface="Calibri" panose="020F0502020204030204" pitchFamily="34" charset="0"/>
                <a:cs typeface="Times New Roman" panose="02020603050405020304" pitchFamily="18" charset="0"/>
              </a:rPr>
              <a:t>That said, the values do not necessarily determine a leadership style. It would be interesting to see the effect of Servant Leadership as the dominant leadership style of the Council considering </a:t>
            </a:r>
            <a:r>
              <a:rPr lang="en-GB" sz="1200" dirty="0">
                <a:solidFill>
                  <a:srgbClr val="202122"/>
                </a:solidFill>
                <a:effectLst/>
                <a:latin typeface="Arial" panose="020B0604020202020204" pitchFamily="34" charset="0"/>
                <a:ea typeface="Calibri" panose="020F0502020204030204" pitchFamily="34" charset="0"/>
              </a:rPr>
              <a:t>Simon Western’s description of tensions between leadership and democracy in ‘Leadership: A Critical Text (2017)’, citing Kutner’s paradoxical statement: </a:t>
            </a:r>
            <a:r>
              <a:rPr lang="en-GB" sz="1200" dirty="0">
                <a:effectLst/>
                <a:latin typeface="Calibri" panose="020F0502020204030204" pitchFamily="34" charset="0"/>
                <a:ea typeface="Calibri" panose="020F0502020204030204" pitchFamily="34" charset="0"/>
                <a:cs typeface="Times New Roman" panose="02020603050405020304" pitchFamily="18" charset="0"/>
              </a:rPr>
              <a:t>‘Leaders need authority … but the delegation of authority in a democratic group is never the mandate for any leader to employ authority without the eventual approval of the group.’ </a:t>
            </a:r>
            <a:endParaRPr lang="en-GB" dirty="0"/>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3760502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Gardner, </a:t>
            </a:r>
            <a:r>
              <a:rPr lang="en-GB" sz="1800" dirty="0" err="1">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Cogliser</a:t>
            </a:r>
            <a:r>
              <a:rPr lang="en-GB" sz="18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 C. C., Davis, K. M., &amp; Dickens, M. P. (2011) state in Authentic leadership: A review of the literature and research agenda found in The Leadership Quarterly 22(6), 1120-1145 that the</a:t>
            </a:r>
            <a:r>
              <a:rPr lang="en-GB" dirty="0"/>
              <a:t> identification of authenticity in leadership, as a philosophical conception, appears to have emerged in the 1960’s. The work of Halpin &amp; Croft (1966), Seeman (1966) and Rome and Rome (1967) are examples used to illustrate this.</a:t>
            </a:r>
          </a:p>
          <a:p>
            <a:r>
              <a:rPr lang="en-GB" dirty="0"/>
              <a:t>However, they state that the first attempt to formally define and operationalise the constructs of leadership authenticity and inauthenticity was made by Henderson and Hoy in 1983. The three components they outlined that leadership authenticity encompasses are:</a:t>
            </a:r>
          </a:p>
          <a:p>
            <a:pPr marL="342900" indent="-342900">
              <a:buAutoNum type="arabicParenBoth"/>
            </a:pPr>
            <a:r>
              <a:rPr lang="en-GB" sz="1800" dirty="0">
                <a:effectLst/>
                <a:latin typeface="Calibri" panose="020F0502020204030204" pitchFamily="34" charset="0"/>
                <a:ea typeface="Calibri" panose="020F0502020204030204" pitchFamily="34" charset="0"/>
                <a:cs typeface="Times New Roman" panose="02020603050405020304" pitchFamily="18" charset="0"/>
              </a:rPr>
              <a:t>acceptance of personal and organizational responsibility for actions, outcomes and mistakes;</a:t>
            </a:r>
          </a:p>
          <a:p>
            <a:pPr marL="342900" indent="-342900">
              <a:buAutoNum type="arabicParenBoth"/>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non-manipulation of subordinates;</a:t>
            </a:r>
          </a:p>
          <a:p>
            <a:pPr marL="342900" indent="-342900">
              <a:buAutoNum type="arabicParenBoth"/>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salience of the self over role requirements.</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Significant literature and advancement of definitions have been published since, although </a:t>
            </a:r>
            <a:r>
              <a:rPr lang="en-GB" sz="18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Gardner, </a:t>
            </a:r>
            <a:r>
              <a:rPr lang="en-GB" sz="1800" dirty="0" err="1">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Cogliser</a:t>
            </a:r>
            <a:r>
              <a:rPr lang="en-GB" sz="18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 C. C., Davis, K. M., &amp; Dickens, M. P. (2011)’s research finds that it wasn’t until 1997 (as a result of Bhindi and </a:t>
            </a:r>
            <a:r>
              <a:rPr lang="en-GB" sz="1800" dirty="0" err="1">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Duigan</a:t>
            </a:r>
            <a:r>
              <a:rPr lang="en-GB" sz="18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 (1997)) that interest picked back up</a:t>
            </a:r>
            <a:r>
              <a:rPr lang="en-GB" sz="180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 spiking </a:t>
            </a:r>
            <a:r>
              <a:rPr lang="en-GB" sz="1800" dirty="0">
                <a:solidFill>
                  <a:srgbClr val="3A3A3A"/>
                </a:solidFill>
                <a:effectLst/>
                <a:latin typeface="Source Sans Pro" panose="020B0503030403020204" pitchFamily="34" charset="0"/>
                <a:ea typeface="Times New Roman" panose="02020603050405020304" pitchFamily="18" charset="0"/>
                <a:cs typeface="Times New Roman" panose="02020603050405020304" pitchFamily="18" charset="0"/>
              </a:rPr>
              <a:t>in 2005 due to stimulation from the 2004 Gallup Leadership Summit.</a:t>
            </a:r>
          </a:p>
          <a:p>
            <a:pPr marL="0" indent="0">
              <a:buNone/>
            </a:pP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Phrases arise such as: ‘ethically sound’ (Begley (2002, p.353), ‘lead with purpose, meaning and values…when their principles are tested, they refuse to compromise’ (George 2003, p.12), ‘genuine people who are true to themselves and to what they believe in…more concerned about serving others than they are about their own success or recognition’ (George and Sims 2007)</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certainly synergy with noted aspects of Authentic Leadership with the Council as an organisation, given its role. It is not there to ‘do to’ and can only achieve great things as a jigsaw piece of the county landscape, and if people’s needs and wants are genuinely the priority. Turning to the work of George, 2003; and George and Sims, 2007, the 5 dimensions of AL chime well: (1) pursuing purpose with passion; (2) practising solid values; (3) leading with heart; (4) establishing enduring relationships; and (5) demonstrating self-discipline.</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For authentic leadership to be a dominant leadership style throughout the organisation, one would assume that there therefore needs to be alignment between the person and the role they are employed to undertake, i.e. genuine passion for the purpose, shared values between the leader and the organisation, that the ‘heart’ of the individual wishes to act in accordance with the role, that the desire, skills and qualities are present to create and maintain relationships and that their personality lends itself to self-discipline.</a:t>
            </a:r>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3713039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both servant and authentic leadership models have relevance to public service bodies, and therefore Carmarthenshire County Council which exists to serve. However, whilst the vision and values are published, the Council is yet to clearly reference the desired style and qualities of leadership to sufficiently align to either model. Ultimately, it would appear to be beneficial to do so in order to give clarity to existing staff to create a desired culture, but to also project out to prospective staff ‘who we are’ so that we increase our likelihood of recruiting leaders/future leaders who ‘serve first’ and/or can be their authentic self for the benefit of all.</a:t>
            </a:r>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39016015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spc="150" baseline="0"/>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8" name="Graphic 7">
            <a:extLst>
              <a:ext uri="{FF2B5EF4-FFF2-40B4-BE49-F238E27FC236}">
                <a16:creationId xmlns:a16="http://schemas.microsoft.com/office/drawing/2014/main" id="{A04F1E16-9A84-4D0E-9706-79C396AF6AE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500" y="2924175"/>
            <a:ext cx="2895600" cy="2519363"/>
          </a:xfrm>
        </p:spPr>
        <p:txBody>
          <a:bodyPr>
            <a:normAutofit/>
          </a:bodyPr>
          <a:lstStyle>
            <a:lvl1pPr marL="0" indent="0">
              <a:lnSpc>
                <a:spcPct val="150000"/>
              </a:lnSpc>
              <a:buNone/>
              <a:defRPr sz="1400">
                <a:solidFill>
                  <a:schemeClr val="bg1"/>
                </a:solidFill>
              </a:defRPr>
            </a:lvl1pPr>
            <a:lvl2pPr marL="457200" indent="0">
              <a:lnSpc>
                <a:spcPct val="150000"/>
              </a:lnSpc>
              <a:buNone/>
              <a:defRPr sz="1400">
                <a:solidFill>
                  <a:schemeClr val="bg1"/>
                </a:solidFill>
              </a:defRPr>
            </a:lvl2pPr>
            <a:lvl3pPr marL="914400" indent="0">
              <a:lnSpc>
                <a:spcPct val="150000"/>
              </a:lnSpc>
              <a:buNone/>
              <a:defRPr sz="1400">
                <a:solidFill>
                  <a:schemeClr val="bg1"/>
                </a:solidFill>
              </a:defRPr>
            </a:lvl3pPr>
            <a:lvl4pPr marL="1371600" indent="0">
              <a:lnSpc>
                <a:spcPct val="150000"/>
              </a:lnSpc>
              <a:buNone/>
              <a:defRPr sz="1400">
                <a:solidFill>
                  <a:schemeClr val="bg1"/>
                </a:solidFill>
              </a:defRPr>
            </a:lvl4pPr>
            <a:lvl5pPr marL="1828800" indent="0">
              <a:lnSpc>
                <a:spcPct val="150000"/>
              </a:lnSpc>
              <a:buNone/>
              <a:defRPr sz="14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11EBF9-6826-475B-8079-C11128991BAE}"/>
              </a:ext>
            </a:extLst>
          </p:cNvPr>
          <p:cNvSpPr>
            <a:spLocks noGrp="1"/>
          </p:cNvSpPr>
          <p:nvPr>
            <p:ph type="dt" sz="half" idx="10"/>
          </p:nvPr>
        </p:nvSpPr>
        <p:spPr>
          <a:xfrm>
            <a:off x="838200" y="6356350"/>
            <a:ext cx="1219200"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3FB726A3-DF54-47D2-8C3A-34FD43A19E8E}"/>
              </a:ext>
            </a:extLst>
          </p:cNvPr>
          <p:cNvSpPr>
            <a:spLocks noGrp="1"/>
          </p:cNvSpPr>
          <p:nvPr>
            <p:ph type="ftr" sz="quarter" idx="11"/>
          </p:nvPr>
        </p:nvSpPr>
        <p:spPr>
          <a:xfrm>
            <a:off x="2463800" y="6356350"/>
            <a:ext cx="3479800" cy="365125"/>
          </a:xfrm>
        </p:spPr>
        <p:txBody>
          <a:bodyPr/>
          <a:lstStyle>
            <a:lvl1pPr>
              <a:defRPr sz="900"/>
            </a:lvl1pPr>
          </a:lstStyle>
          <a:p>
            <a:r>
              <a:rPr lang="en-US" dirty="0"/>
              <a:t>PRESENTATION TITLE</a:t>
            </a:r>
          </a:p>
        </p:txBody>
      </p:sp>
      <p:sp>
        <p:nvSpPr>
          <p:cNvPr id="6" name="Slide Number Placeholder 5">
            <a:extLst>
              <a:ext uri="{FF2B5EF4-FFF2-40B4-BE49-F238E27FC236}">
                <a16:creationId xmlns:a16="http://schemas.microsoft.com/office/drawing/2014/main" id="{D0CD125A-4493-4967-9146-841D0EF3BC63}"/>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7" name="Group 6">
            <a:extLst>
              <a:ext uri="{FF2B5EF4-FFF2-40B4-BE49-F238E27FC236}">
                <a16:creationId xmlns:a16="http://schemas.microsoft.com/office/drawing/2014/main" id="{D7A1CF8B-3479-49A3-A30E-2F2ECE962075}"/>
              </a:ext>
            </a:extLst>
          </p:cNvPr>
          <p:cNvGrpSpPr/>
          <p:nvPr userDrawn="1"/>
        </p:nvGrpSpPr>
        <p:grpSpPr>
          <a:xfrm>
            <a:off x="6953250" y="-25401"/>
            <a:ext cx="5238750" cy="6902451"/>
            <a:chOff x="6953250" y="-25401"/>
            <a:chExt cx="5238750" cy="6902451"/>
          </a:xfrm>
        </p:grpSpPr>
        <p:cxnSp>
          <p:nvCxnSpPr>
            <p:cNvPr id="14" name="Straight Connector 13">
              <a:extLst>
                <a:ext uri="{FF2B5EF4-FFF2-40B4-BE49-F238E27FC236}">
                  <a16:creationId xmlns:a16="http://schemas.microsoft.com/office/drawing/2014/main" id="{49FBD260-5143-4B12-B9F8-33E48D548909}"/>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userDrawn="1"/>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497359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148840"/>
            <a:ext cx="4179570" cy="1715531"/>
          </a:xfrm>
        </p:spPr>
        <p:txBody>
          <a:bodyPr anchor="b">
            <a:noAutofit/>
          </a:bodyPr>
          <a:lstStyle>
            <a:lvl1pPr algn="l">
              <a:defRPr sz="36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991350" y="3962003"/>
            <a:ext cx="4179570" cy="365125"/>
          </a:xfrm>
        </p:spPr>
        <p:txBody>
          <a:bodyPr>
            <a:normAutofit/>
          </a:bodyPr>
          <a:lstStyle>
            <a:lvl1pPr marL="0" indent="0" algn="l">
              <a:buNone/>
              <a:defRPr sz="16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269951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111608"/>
            <a:ext cx="10515600" cy="3744912"/>
          </a:xfrm>
        </p:spPr>
        <p:txBody>
          <a:bodyPr/>
          <a:lstStyle/>
          <a:p>
            <a:r>
              <a:rPr lang="en-US"/>
              <a:t>Click icon to add chart</a:t>
            </a:r>
            <a:endParaRPr lang="en-US" dirty="0"/>
          </a:p>
        </p:txBody>
      </p:sp>
    </p:spTree>
    <p:extLst>
      <p:ext uri="{BB962C8B-B14F-4D97-AF65-F5344CB8AC3E}">
        <p14:creationId xmlns:p14="http://schemas.microsoft.com/office/powerpoint/2010/main" val="14852777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744913"/>
          </a:xfrm>
        </p:spPr>
        <p:txBody>
          <a:bodyPr/>
          <a:lstStyle/>
          <a:p>
            <a:r>
              <a:rPr lang="en-US"/>
              <a:t>Click icon to add table</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4657724" y="2809875"/>
            <a:ext cx="6696075" cy="1909763"/>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10" name="Subtitle 2">
            <a:extLst>
              <a:ext uri="{FF2B5EF4-FFF2-40B4-BE49-F238E27FC236}">
                <a16:creationId xmlns:a16="http://schemas.microsoft.com/office/drawing/2014/main" id="{104828DA-5EC5-4A00-9A7B-CD9668EF24D1}"/>
              </a:ext>
            </a:extLst>
          </p:cNvPr>
          <p:cNvSpPr>
            <a:spLocks noGrp="1"/>
          </p:cNvSpPr>
          <p:nvPr>
            <p:ph type="subTitle" idx="1"/>
          </p:nvPr>
        </p:nvSpPr>
        <p:spPr>
          <a:xfrm>
            <a:off x="4657725" y="5028803"/>
            <a:ext cx="6696074" cy="365125"/>
          </a:xfrm>
        </p:spPr>
        <p:txBody>
          <a:bodyPr anchor="b">
            <a:normAutofit/>
          </a:bodyPr>
          <a:lstStyle>
            <a:lvl1pPr marL="0" indent="0" algn="l">
              <a:buNone/>
              <a:defRPr sz="160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Date Placeholder 2">
            <a:extLst>
              <a:ext uri="{FF2B5EF4-FFF2-40B4-BE49-F238E27FC236}">
                <a16:creationId xmlns:a16="http://schemas.microsoft.com/office/drawing/2014/main" id="{D9303E9A-96BC-4283-A6E1-5948AEB119F4}"/>
              </a:ext>
            </a:extLst>
          </p:cNvPr>
          <p:cNvSpPr>
            <a:spLocks noGrp="1"/>
          </p:cNvSpPr>
          <p:nvPr>
            <p:ph type="dt" sz="half" idx="10"/>
          </p:nvPr>
        </p:nvSpPr>
        <p:spPr>
          <a:xfrm>
            <a:off x="4676774" y="6356350"/>
            <a:ext cx="1695450"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45A19C49-052B-4D3E-B227-1D787463CE96}"/>
              </a:ext>
            </a:extLst>
          </p:cNvPr>
          <p:cNvSpPr>
            <a:spLocks noGrp="1"/>
          </p:cNvSpPr>
          <p:nvPr>
            <p:ph type="ftr" sz="quarter" idx="11"/>
          </p:nvPr>
        </p:nvSpPr>
        <p:spPr>
          <a:xfrm>
            <a:off x="6743699" y="6356350"/>
            <a:ext cx="2543175" cy="365125"/>
          </a:xfrm>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4E5E724A-95F0-41B6-A77E-EDD067272C27}"/>
              </a:ext>
            </a:extLst>
          </p:cNvPr>
          <p:cNvSpPr>
            <a:spLocks noGrp="1"/>
          </p:cNvSpPr>
          <p:nvPr>
            <p:ph type="sldNum" sz="quarter" idx="12"/>
          </p:nvPr>
        </p:nvSpPr>
        <p:spPr>
          <a:xfrm>
            <a:off x="9658350" y="6356350"/>
            <a:ext cx="1695450" cy="365125"/>
          </a:xfrm>
        </p:spPr>
        <p:txBody>
          <a:bodyPr/>
          <a:lstStyle>
            <a:lvl1pPr>
              <a:defRPr sz="900"/>
            </a:lvl1pPr>
          </a:lstStyle>
          <a:p>
            <a:fld id="{A49DFD55-3C28-40EF-9E31-A92D2E4017FF}" type="slidenum">
              <a:rPr lang="en-US" smtClean="0"/>
              <a:pPr/>
              <a:t>‹#›</a:t>
            </a:fld>
            <a:endParaRPr lang="en-US" dirty="0"/>
          </a:p>
        </p:txBody>
      </p:sp>
      <p:cxnSp>
        <p:nvCxnSpPr>
          <p:cNvPr id="9" name="Straight Connector 8">
            <a:extLst>
              <a:ext uri="{FF2B5EF4-FFF2-40B4-BE49-F238E27FC236}">
                <a16:creationId xmlns:a16="http://schemas.microsoft.com/office/drawing/2014/main" id="{BDAC7E4E-FE06-4E90-8107-6B543E5515ED}"/>
              </a:ext>
              <a:ext uri="{C183D7F6-B498-43B3-948B-1728B52AA6E4}">
                <adec:decorative xmlns:adec="http://schemas.microsoft.com/office/drawing/2017/decorative" val="1"/>
              </a:ext>
            </a:extLst>
          </p:cNvPr>
          <p:cNvCxnSpPr/>
          <p:nvPr userDrawn="1"/>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65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28568"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578300" y="5084524"/>
            <a:ext cx="233081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068964" y="5084524"/>
            <a:ext cx="2317707"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488845" y="5084524"/>
            <a:ext cx="2317706"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n-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4" name="Group 3">
            <a:extLst>
              <a:ext uri="{FF2B5EF4-FFF2-40B4-BE49-F238E27FC236}">
                <a16:creationId xmlns:a16="http://schemas.microsoft.com/office/drawing/2014/main" id="{73C911F2-9041-416A-B83C-F23B354E063B}"/>
              </a:ext>
              <a:ext uri="{C183D7F6-B498-43B3-948B-1728B52AA6E4}">
                <adec:decorative xmlns:adec="http://schemas.microsoft.com/office/drawing/2017/decorative" val="1"/>
              </a:ext>
            </a:extLst>
          </p:cNvPr>
          <p:cNvGrpSpPr/>
          <p:nvPr userDrawn="1"/>
        </p:nvGrpSpPr>
        <p:grpSpPr>
          <a:xfrm>
            <a:off x="7334250" y="0"/>
            <a:ext cx="4857750" cy="1724025"/>
            <a:chOff x="7334250" y="0"/>
            <a:chExt cx="4857750" cy="1724025"/>
          </a:xfrm>
        </p:grpSpPr>
        <p:cxnSp>
          <p:nvCxnSpPr>
            <p:cNvPr id="10" name="Straight Connector 9">
              <a:extLst>
                <a:ext uri="{FF2B5EF4-FFF2-40B4-BE49-F238E27FC236}">
                  <a16:creationId xmlns:a16="http://schemas.microsoft.com/office/drawing/2014/main" id="{4E4B72DA-52CB-4D39-A342-8857B4D959B2}"/>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5122785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8 People">
    <p:bg>
      <p:bgPr>
        <a:solidFill>
          <a:schemeClr val="bg1"/>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187AAB93-862D-455E-9E73-3D0DAEFDEDB4}"/>
              </a:ext>
              <a:ext uri="{C183D7F6-B498-43B3-948B-1728B52AA6E4}">
                <adec:decorative xmlns:adec="http://schemas.microsoft.com/office/drawing/2017/decorative" val="1"/>
              </a:ext>
            </a:extLst>
          </p:cNvPr>
          <p:cNvGrpSpPr/>
          <p:nvPr userDrawn="1"/>
        </p:nvGrpSpPr>
        <p:grpSpPr>
          <a:xfrm>
            <a:off x="0" y="473953"/>
            <a:ext cx="12192000" cy="5621336"/>
            <a:chOff x="0" y="473953"/>
            <a:chExt cx="12192000" cy="5621336"/>
          </a:xfrm>
        </p:grpSpPr>
        <p:pic>
          <p:nvPicPr>
            <p:cNvPr id="13" name="Graphic 12">
              <a:extLst>
                <a:ext uri="{FF2B5EF4-FFF2-40B4-BE49-F238E27FC236}">
                  <a16:creationId xmlns:a16="http://schemas.microsoft.com/office/drawing/2014/main" id="{B0DFD584-E5CF-41EF-B51E-679CE22DDF93}"/>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grp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gn="l">
              <a:lnSpc>
                <a:spcPct val="100000"/>
              </a:lnSpc>
              <a:buFont typeface="Arial" panose="020B0604020202020204" pitchFamily="34" charset="0"/>
              <a:buNone/>
              <a:defRPr sz="900">
                <a:solidFill>
                  <a:sysClr val="windowText" lastClr="000000"/>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500168"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49262" y="3809747"/>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32" name="Picture Placeholder 10">
            <a:extLst>
              <a:ext uri="{FF2B5EF4-FFF2-40B4-BE49-F238E27FC236}">
                <a16:creationId xmlns:a16="http://schemas.microsoft.com/office/drawing/2014/main" id="{1938DB4D-239F-4E8E-8802-0470B0131189}"/>
              </a:ext>
            </a:extLst>
          </p:cNvPr>
          <p:cNvSpPr>
            <a:spLocks noGrp="1"/>
          </p:cNvSpPr>
          <p:nvPr>
            <p:ph type="pic" sz="quarter" idx="37"/>
          </p:nvPr>
        </p:nvSpPr>
        <p:spPr>
          <a:xfrm>
            <a:off x="665558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355" y="3654378"/>
            <a:ext cx="2105135"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095999" y="3809747"/>
            <a:ext cx="2299855"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4480" y="3809747"/>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500168"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849262" y="5668583"/>
            <a:ext cx="18288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33" name="Picture Placeholder 10">
            <a:extLst>
              <a:ext uri="{FF2B5EF4-FFF2-40B4-BE49-F238E27FC236}">
                <a16:creationId xmlns:a16="http://schemas.microsoft.com/office/drawing/2014/main" id="{E029C5CA-EDDA-4BF9-9051-8B09E98EE1E2}"/>
              </a:ext>
            </a:extLst>
          </p:cNvPr>
          <p:cNvSpPr>
            <a:spLocks noGrp="1"/>
          </p:cNvSpPr>
          <p:nvPr>
            <p:ph type="pic" sz="quarter" idx="38"/>
          </p:nvPr>
        </p:nvSpPr>
        <p:spPr>
          <a:xfrm>
            <a:off x="665558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339926" y="5668583"/>
            <a:ext cx="1813474"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gn="l">
              <a:lnSpc>
                <a:spcPct val="100000"/>
              </a:lnSpc>
              <a:buNone/>
              <a:defRPr sz="900">
                <a:solidFill>
                  <a:sysClr val="windowText" lastClr="000000"/>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744480" y="5668583"/>
            <a:ext cx="1844126"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5712064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E786F69D-D4FA-4075-A7EC-8D31A184F630}"/>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0" name="Straight Connector 9">
              <a:extLst>
                <a:ext uri="{FF2B5EF4-FFF2-40B4-BE49-F238E27FC236}">
                  <a16:creationId xmlns:a16="http://schemas.microsoft.com/office/drawing/2014/main" id="{66988B2D-0240-4256-8268-4B9FF1E72363}"/>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11375"/>
            <a:ext cx="10515600" cy="3744913"/>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PRESENTATION TITLE</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68311559"/>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p:nvPr>
        </p:nvSpPr>
        <p:spPr>
          <a:xfrm>
            <a:off x="166074" y="1507772"/>
            <a:ext cx="2141764" cy="514350"/>
          </a:xfrm>
        </p:spPr>
        <p:txBody>
          <a:bodyPr anchor="ctr">
            <a:normAutofit/>
          </a:bodyPr>
          <a:lstStyle>
            <a:lvl1pPr marL="0" indent="0" algn="r">
              <a:buNone/>
              <a:defRPr sz="2000"/>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p:nvPr>
        </p:nvSpPr>
        <p:spPr>
          <a:xfrm>
            <a:off x="732131" y="2584097"/>
            <a:ext cx="2141764" cy="514350"/>
          </a:xfrm>
        </p:spPr>
        <p:txBody>
          <a:bodyPr anchor="ctr">
            <a:normAutofit/>
          </a:bodyPr>
          <a:lstStyle>
            <a:lvl1pPr marL="0" indent="0" algn="r">
              <a:buNone/>
              <a:defRPr sz="200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p:nvPr>
        </p:nvSpPr>
        <p:spPr>
          <a:xfrm>
            <a:off x="1338556" y="3660422"/>
            <a:ext cx="2141764" cy="514350"/>
          </a:xfrm>
        </p:spPr>
        <p:txBody>
          <a:bodyPr anchor="ctr">
            <a:normAutofit/>
          </a:bodyPr>
          <a:lstStyle>
            <a:lvl1pPr marL="0" indent="0" algn="r">
              <a:buNone/>
              <a:defRPr sz="200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p:nvPr>
        </p:nvSpPr>
        <p:spPr>
          <a:xfrm>
            <a:off x="1922756" y="4736748"/>
            <a:ext cx="2141764" cy="514350"/>
          </a:xfrm>
        </p:spPr>
        <p:txBody>
          <a:bodyPr anchor="ctr">
            <a:normAutofit/>
          </a:bodyPr>
          <a:lstStyle>
            <a:lvl1pPr marL="0" indent="0" algn="r">
              <a:buNone/>
              <a:defRPr sz="200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6" y="1613528"/>
            <a:ext cx="5102680" cy="1010842"/>
          </a:xfrm>
        </p:spPr>
        <p:txBody>
          <a:bodyPr anchor="t">
            <a:normAutofit/>
          </a:bodyPr>
          <a:lstStyle>
            <a:lvl1pPr marL="0" indent="0" algn="l">
              <a:lnSpc>
                <a:spcPct val="100000"/>
              </a:lnSpc>
              <a:buNone/>
              <a:defRPr sz="1400" spc="50" baseline="0"/>
            </a:lvl1pPr>
          </a:lstStyle>
          <a:p>
            <a:pPr lvl="0"/>
            <a:r>
              <a:rPr lang="en-US" dirty="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9" y="268256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8" y="3755394"/>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80" y="4824430"/>
            <a:ext cx="5102680"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749143" y="6356350"/>
            <a:ext cx="3775981" cy="365125"/>
          </a:xfrm>
        </p:spPr>
        <p:txBody>
          <a:bodyPr/>
          <a:lstStyle>
            <a:lvl1pPr>
              <a:defRPr sz="900"/>
            </a:lvl1pPr>
          </a:lstStyle>
          <a:p>
            <a:r>
              <a:rPr lang="en-US" dirty="0"/>
              <a:t>PRESENTATION TITLE</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A49DFD55-3C28-40EF-9E31-A92D2E4017FF}" type="slidenum">
              <a:rPr lang="en-US" smtClean="0"/>
              <a:pPr/>
              <a:t>‹#›</a:t>
            </a:fld>
            <a:endParaRPr lang="en-US" dirty="0"/>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userDrawn="1"/>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userDrawn="1"/>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userDrawn="1"/>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userDrawn="1"/>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Tree>
    <p:extLst>
      <p:ext uri="{BB962C8B-B14F-4D97-AF65-F5344CB8AC3E}">
        <p14:creationId xmlns:p14="http://schemas.microsoft.com/office/powerpoint/2010/main" val="1165259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grpSp>
        <p:nvGrpSpPr>
          <p:cNvPr id="10" name="Group 9">
            <a:extLst>
              <a:ext uri="{FF2B5EF4-FFF2-40B4-BE49-F238E27FC236}">
                <a16:creationId xmlns:a16="http://schemas.microsoft.com/office/drawing/2014/main" id="{B2368EF4-1233-48C7-8DB5-75844BFCD594}"/>
              </a:ext>
              <a:ext uri="{C183D7F6-B498-43B3-948B-1728B52AA6E4}">
                <adec:decorative xmlns:adec="http://schemas.microsoft.com/office/drawing/2017/decorative" val="1"/>
              </a:ext>
            </a:extLst>
          </p:cNvPr>
          <p:cNvGrpSpPr/>
          <p:nvPr userDrawn="1"/>
        </p:nvGrpSpPr>
        <p:grpSpPr>
          <a:xfrm>
            <a:off x="0" y="0"/>
            <a:ext cx="2238376" cy="3105150"/>
            <a:chOff x="0" y="0"/>
            <a:chExt cx="2238376" cy="3105150"/>
          </a:xfrm>
        </p:grpSpPr>
        <p:cxnSp>
          <p:nvCxnSpPr>
            <p:cNvPr id="16" name="Straight Connector 15">
              <a:extLst>
                <a:ext uri="{FF2B5EF4-FFF2-40B4-BE49-F238E27FC236}">
                  <a16:creationId xmlns:a16="http://schemas.microsoft.com/office/drawing/2014/main" id="{463D7850-C2A6-43CE-BBE4-8E81A0A593BF}"/>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18896713"/>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4" name="Group 3">
            <a:extLst>
              <a:ext uri="{FF2B5EF4-FFF2-40B4-BE49-F238E27FC236}">
                <a16:creationId xmlns:a16="http://schemas.microsoft.com/office/drawing/2014/main" id="{D74AA03A-263D-4B5F-B05B-7D6923A9A4D3}"/>
              </a:ext>
            </a:extLst>
          </p:cNvPr>
          <p:cNvGrpSpPr/>
          <p:nvPr userDrawn="1"/>
        </p:nvGrpSpPr>
        <p:grpSpPr>
          <a:xfrm>
            <a:off x="0" y="0"/>
            <a:ext cx="4762501" cy="5186363"/>
            <a:chOff x="0" y="0"/>
            <a:chExt cx="4762501" cy="5186363"/>
          </a:xfrm>
        </p:grpSpPr>
        <p:cxnSp>
          <p:nvCxnSpPr>
            <p:cNvPr id="23" name="Straight Connector 22">
              <a:extLst>
                <a:ext uri="{FF2B5EF4-FFF2-40B4-BE49-F238E27FC236}">
                  <a16:creationId xmlns:a16="http://schemas.microsoft.com/office/drawing/2014/main" id="{D87F08D6-2CA7-4A5A-BE34-07113DCA535D}"/>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PRESENTATION TITLE</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1371997"/>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1" r:id="rId4"/>
    <p:sldLayoutId id="2147483666" r:id="rId5"/>
    <p:sldLayoutId id="2147483667" r:id="rId6"/>
    <p:sldLayoutId id="2147483654" r:id="rId7"/>
    <p:sldLayoutId id="2147483663" r:id="rId8"/>
    <p:sldLayoutId id="2147483662" r:id="rId9"/>
    <p:sldLayoutId id="2147483668" r:id="rId10"/>
    <p:sldLayoutId id="2147483652" r:id="rId11"/>
    <p:sldLayoutId id="2147483653" r:id="rId12"/>
    <p:sldLayoutId id="2147483660" r:id="rId13"/>
    <p:sldLayoutId id="2147483664" r:id="rId14"/>
    <p:sldLayoutId id="2147483665" r:id="rId15"/>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8.xml"/><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75451-6A4B-484B-9ED1-353CCE25B0F4}"/>
              </a:ext>
            </a:extLst>
          </p:cNvPr>
          <p:cNvSpPr>
            <a:spLocks noGrp="1"/>
          </p:cNvSpPr>
          <p:nvPr>
            <p:ph type="ctrTitle"/>
          </p:nvPr>
        </p:nvSpPr>
        <p:spPr>
          <a:xfrm>
            <a:off x="6096000" y="4434840"/>
            <a:ext cx="5489275" cy="1122202"/>
          </a:xfrm>
        </p:spPr>
        <p:txBody>
          <a:bodyPr/>
          <a:lstStyle/>
          <a:p>
            <a:r>
              <a:rPr lang="en-US" dirty="0"/>
              <a:t>Critical Appraisal of leadership models</a:t>
            </a:r>
          </a:p>
        </p:txBody>
      </p:sp>
      <p:sp>
        <p:nvSpPr>
          <p:cNvPr id="3" name="Subtitle 2">
            <a:extLst>
              <a:ext uri="{FF2B5EF4-FFF2-40B4-BE49-F238E27FC236}">
                <a16:creationId xmlns:a16="http://schemas.microsoft.com/office/drawing/2014/main" id="{0236A1B4-B8D1-4A72-8E20-0703F54BF1FE}"/>
              </a:ext>
            </a:extLst>
          </p:cNvPr>
          <p:cNvSpPr>
            <a:spLocks noGrp="1"/>
          </p:cNvSpPr>
          <p:nvPr>
            <p:ph type="subTitle" idx="1"/>
          </p:nvPr>
        </p:nvSpPr>
        <p:spPr>
          <a:xfrm>
            <a:off x="6121878" y="5681781"/>
            <a:ext cx="4941770" cy="396660"/>
          </a:xfrm>
        </p:spPr>
        <p:txBody>
          <a:bodyPr>
            <a:normAutofit/>
          </a:bodyPr>
          <a:lstStyle/>
          <a:p>
            <a:r>
              <a:rPr lang="en-US" dirty="0"/>
              <a:t>Carl Daniels</a:t>
            </a:r>
          </a:p>
        </p:txBody>
      </p:sp>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5859-10C9-4588-9727-B9362E26C29D}"/>
              </a:ext>
            </a:extLst>
          </p:cNvPr>
          <p:cNvSpPr>
            <a:spLocks noGrp="1"/>
          </p:cNvSpPr>
          <p:nvPr>
            <p:ph type="title"/>
          </p:nvPr>
        </p:nvSpPr>
        <p:spPr>
          <a:xfrm>
            <a:off x="1333500" y="1020445"/>
            <a:ext cx="2895600" cy="1325563"/>
          </a:xfrm>
        </p:spPr>
        <p:txBody>
          <a:bodyPr/>
          <a:lstStyle/>
          <a:p>
            <a:r>
              <a:rPr lang="en-US" dirty="0"/>
              <a:t>AGENDA</a:t>
            </a:r>
          </a:p>
        </p:txBody>
      </p:sp>
      <p:sp>
        <p:nvSpPr>
          <p:cNvPr id="3" name="Content Placeholder 2">
            <a:extLst>
              <a:ext uri="{FF2B5EF4-FFF2-40B4-BE49-F238E27FC236}">
                <a16:creationId xmlns:a16="http://schemas.microsoft.com/office/drawing/2014/main" id="{5671D7E5-EF66-4BCD-8DAA-E9061157F0BE}"/>
              </a:ext>
            </a:extLst>
          </p:cNvPr>
          <p:cNvSpPr>
            <a:spLocks noGrp="1"/>
          </p:cNvSpPr>
          <p:nvPr>
            <p:ph idx="1"/>
          </p:nvPr>
        </p:nvSpPr>
        <p:spPr>
          <a:xfrm>
            <a:off x="1333500" y="2924175"/>
            <a:ext cx="2895600" cy="2519363"/>
          </a:xfrm>
        </p:spPr>
        <p:txBody>
          <a:bodyPr>
            <a:normAutofit/>
          </a:bodyPr>
          <a:lstStyle/>
          <a:p>
            <a:r>
              <a:rPr lang="en-US" sz="1800" dirty="0"/>
              <a:t>Introduction</a:t>
            </a:r>
          </a:p>
          <a:p>
            <a:r>
              <a:rPr lang="en-US" sz="1800" dirty="0"/>
              <a:t>Servant Leadership</a:t>
            </a:r>
          </a:p>
          <a:p>
            <a:r>
              <a:rPr lang="en-US" sz="1800" dirty="0"/>
              <a:t>Authentic Leadership</a:t>
            </a:r>
          </a:p>
          <a:p>
            <a:r>
              <a:rPr lang="en-US" sz="1800" dirty="0"/>
              <a:t>Conclusion</a:t>
            </a:r>
          </a:p>
        </p:txBody>
      </p:sp>
      <p:sp>
        <p:nvSpPr>
          <p:cNvPr id="5" name="Date Placeholder 4">
            <a:extLst>
              <a:ext uri="{FF2B5EF4-FFF2-40B4-BE49-F238E27FC236}">
                <a16:creationId xmlns:a16="http://schemas.microsoft.com/office/drawing/2014/main" id="{9AB5BAF8-EA80-4AD4-8D83-5960C299573A}"/>
              </a:ext>
            </a:extLst>
          </p:cNvPr>
          <p:cNvSpPr>
            <a:spLocks noGrp="1"/>
          </p:cNvSpPr>
          <p:nvPr>
            <p:ph type="dt" sz="half" idx="10"/>
          </p:nvPr>
        </p:nvSpPr>
        <p:spPr>
          <a:xfrm>
            <a:off x="1333500" y="6356350"/>
            <a:ext cx="985157" cy="365125"/>
          </a:xfrm>
        </p:spPr>
        <p:txBody>
          <a:bodyPr/>
          <a:lstStyle/>
          <a:p>
            <a:r>
              <a:rPr lang="en-US" dirty="0"/>
              <a:t>27/4/23</a:t>
            </a:r>
          </a:p>
        </p:txBody>
      </p:sp>
      <p:sp>
        <p:nvSpPr>
          <p:cNvPr id="6" name="Slide Number Placeholder 5">
            <a:extLst>
              <a:ext uri="{FF2B5EF4-FFF2-40B4-BE49-F238E27FC236}">
                <a16:creationId xmlns:a16="http://schemas.microsoft.com/office/drawing/2014/main" id="{7C991F00-87A7-45A6-8029-B097FA72498D}"/>
              </a:ext>
            </a:extLst>
          </p:cNvPr>
          <p:cNvSpPr>
            <a:spLocks noGrp="1"/>
          </p:cNvSpPr>
          <p:nvPr>
            <p:ph type="sldNum" sz="quarter" idx="12"/>
          </p:nvPr>
        </p:nvSpPr>
        <p:spPr>
          <a:xfrm>
            <a:off x="5536305" y="6356350"/>
            <a:ext cx="987552" cy="365125"/>
          </a:xfrm>
        </p:spPr>
        <p:txBody>
          <a:bodyPr/>
          <a:lstStyle/>
          <a:p>
            <a:fld id="{A49DFD55-3C28-40EF-9E31-A92D2E4017FF}" type="slidenum">
              <a:rPr lang="en-US" smtClean="0"/>
              <a:pPr/>
              <a:t>2</a:t>
            </a:fld>
            <a:endParaRPr lang="en-US" dirty="0"/>
          </a:p>
        </p:txBody>
      </p:sp>
      <p:sp>
        <p:nvSpPr>
          <p:cNvPr id="8" name="Footer Placeholder 4">
            <a:extLst>
              <a:ext uri="{FF2B5EF4-FFF2-40B4-BE49-F238E27FC236}">
                <a16:creationId xmlns:a16="http://schemas.microsoft.com/office/drawing/2014/main" id="{5982DBC7-C109-37C5-93C9-8ADFBD3F9421}"/>
              </a:ext>
            </a:extLst>
          </p:cNvPr>
          <p:cNvSpPr>
            <a:spLocks noGrp="1"/>
          </p:cNvSpPr>
          <p:nvPr>
            <p:ph type="ftr" sz="quarter" idx="11"/>
          </p:nvPr>
        </p:nvSpPr>
        <p:spPr>
          <a:xfrm>
            <a:off x="2463800" y="6356350"/>
            <a:ext cx="3479800" cy="365125"/>
          </a:xfrm>
        </p:spPr>
        <p:txBody>
          <a:bodyPr/>
          <a:lstStyle/>
          <a:p>
            <a:r>
              <a:rPr lang="en-US" dirty="0"/>
              <a:t>Critical Appraisal of Leadership Models</a:t>
            </a:r>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559970" y="486027"/>
            <a:ext cx="5111750" cy="1204912"/>
          </a:xfrm>
        </p:spPr>
        <p:txBody>
          <a:bodyPr/>
          <a:lstStyle/>
          <a:p>
            <a:r>
              <a:rPr lang="en-US" dirty="0"/>
              <a:t>INTRODUCTION</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type="body" idx="1"/>
          </p:nvPr>
        </p:nvSpPr>
        <p:spPr>
          <a:xfrm>
            <a:off x="559969" y="1903411"/>
            <a:ext cx="6899609" cy="3727367"/>
          </a:xfrm>
        </p:spPr>
        <p:txBody>
          <a:bodyPr>
            <a:normAutofit/>
          </a:bodyPr>
          <a:lstStyle/>
          <a:p>
            <a:pPr marL="285750" indent="-285750">
              <a:buFontTx/>
              <a:buChar char="-"/>
            </a:pPr>
            <a:r>
              <a:rPr lang="en-US" sz="1800" dirty="0"/>
              <a:t>Carmarthenshire County Council</a:t>
            </a:r>
          </a:p>
          <a:p>
            <a:endParaRPr lang="en-US" sz="1800" dirty="0"/>
          </a:p>
          <a:p>
            <a:pPr marL="285750" indent="-285750">
              <a:buFontTx/>
              <a:buChar char="-"/>
            </a:pPr>
            <a:r>
              <a:rPr lang="en-US" sz="1800" dirty="0" err="1"/>
              <a:t>Councillors</a:t>
            </a:r>
            <a:r>
              <a:rPr lang="en-US" sz="1800" dirty="0"/>
              <a:t> in the governance context</a:t>
            </a:r>
          </a:p>
          <a:p>
            <a:endParaRPr lang="en-US" sz="1800" dirty="0"/>
          </a:p>
          <a:p>
            <a:pPr marL="285750" indent="-285750">
              <a:buFontTx/>
              <a:buChar char="-"/>
            </a:pPr>
            <a:r>
              <a:rPr lang="en-US" sz="1800" dirty="0"/>
              <a:t>Staff in the governance context</a:t>
            </a:r>
          </a:p>
          <a:p>
            <a:endParaRPr lang="en-US" sz="1800" dirty="0"/>
          </a:p>
          <a:p>
            <a:pPr marL="285750" indent="-285750">
              <a:buFontTx/>
              <a:buChar char="-"/>
            </a:pPr>
            <a:r>
              <a:rPr lang="en-US" sz="1800" dirty="0"/>
              <a:t>My role</a:t>
            </a:r>
          </a:p>
        </p:txBody>
      </p:sp>
      <p:sp>
        <p:nvSpPr>
          <p:cNvPr id="6" name="Slide Number Placeholder 5">
            <a:extLst>
              <a:ext uri="{FF2B5EF4-FFF2-40B4-BE49-F238E27FC236}">
                <a16:creationId xmlns:a16="http://schemas.microsoft.com/office/drawing/2014/main" id="{7BC1787E-7110-4989-B0B8-DD4E0ACC09DF}"/>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3</a:t>
            </a:fld>
            <a:endParaRPr lang="en-US" dirty="0"/>
          </a:p>
        </p:txBody>
      </p:sp>
      <p:sp>
        <p:nvSpPr>
          <p:cNvPr id="7" name="Date Placeholder 4">
            <a:extLst>
              <a:ext uri="{FF2B5EF4-FFF2-40B4-BE49-F238E27FC236}">
                <a16:creationId xmlns:a16="http://schemas.microsoft.com/office/drawing/2014/main" id="{E6B68DED-7B5E-DA93-49FC-7139D98E7D19}"/>
              </a:ext>
            </a:extLst>
          </p:cNvPr>
          <p:cNvSpPr>
            <a:spLocks noGrp="1"/>
          </p:cNvSpPr>
          <p:nvPr>
            <p:ph type="dt" sz="half" idx="10"/>
          </p:nvPr>
        </p:nvSpPr>
        <p:spPr>
          <a:xfrm>
            <a:off x="1333500" y="6356350"/>
            <a:ext cx="985157" cy="365125"/>
          </a:xfrm>
        </p:spPr>
        <p:txBody>
          <a:bodyPr/>
          <a:lstStyle/>
          <a:p>
            <a:r>
              <a:rPr lang="en-US" dirty="0"/>
              <a:t>27/4/23</a:t>
            </a:r>
          </a:p>
        </p:txBody>
      </p:sp>
      <p:sp>
        <p:nvSpPr>
          <p:cNvPr id="8" name="Footer Placeholder 4">
            <a:extLst>
              <a:ext uri="{FF2B5EF4-FFF2-40B4-BE49-F238E27FC236}">
                <a16:creationId xmlns:a16="http://schemas.microsoft.com/office/drawing/2014/main" id="{1357F3A6-F7F2-A3A9-6CA0-45BBD6089FE7}"/>
              </a:ext>
            </a:extLst>
          </p:cNvPr>
          <p:cNvSpPr>
            <a:spLocks noGrp="1"/>
          </p:cNvSpPr>
          <p:nvPr>
            <p:ph type="ftr" sz="quarter" idx="11"/>
          </p:nvPr>
        </p:nvSpPr>
        <p:spPr>
          <a:xfrm>
            <a:off x="2463800" y="6356350"/>
            <a:ext cx="3479800" cy="365125"/>
          </a:xfrm>
        </p:spPr>
        <p:txBody>
          <a:bodyPr/>
          <a:lstStyle/>
          <a:p>
            <a:r>
              <a:rPr lang="en-US" dirty="0"/>
              <a:t>Critical Appraisal of Leadership Models</a:t>
            </a:r>
          </a:p>
        </p:txBody>
      </p:sp>
    </p:spTree>
    <p:extLst>
      <p:ext uri="{BB962C8B-B14F-4D97-AF65-F5344CB8AC3E}">
        <p14:creationId xmlns:p14="http://schemas.microsoft.com/office/powerpoint/2010/main" val="3571516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Slide Number Placeholder 24">
            <a:extLst>
              <a:ext uri="{FF2B5EF4-FFF2-40B4-BE49-F238E27FC236}">
                <a16:creationId xmlns:a16="http://schemas.microsoft.com/office/drawing/2014/main" id="{148E9129-4CC6-47BA-ACD8-2C632A8660E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4</a:t>
            </a:fld>
            <a:endParaRPr lang="en-US" dirty="0"/>
          </a:p>
        </p:txBody>
      </p:sp>
      <p:sp>
        <p:nvSpPr>
          <p:cNvPr id="44" name="Date Placeholder 4">
            <a:extLst>
              <a:ext uri="{FF2B5EF4-FFF2-40B4-BE49-F238E27FC236}">
                <a16:creationId xmlns:a16="http://schemas.microsoft.com/office/drawing/2014/main" id="{0CB37296-4861-BF7A-E37D-46C5F51A8DD7}"/>
              </a:ext>
            </a:extLst>
          </p:cNvPr>
          <p:cNvSpPr>
            <a:spLocks noGrp="1"/>
          </p:cNvSpPr>
          <p:nvPr>
            <p:ph type="dt" sz="half" idx="10"/>
          </p:nvPr>
        </p:nvSpPr>
        <p:spPr>
          <a:xfrm>
            <a:off x="1333500" y="6356350"/>
            <a:ext cx="985157" cy="365125"/>
          </a:xfrm>
        </p:spPr>
        <p:txBody>
          <a:bodyPr/>
          <a:lstStyle/>
          <a:p>
            <a:r>
              <a:rPr lang="en-US" dirty="0"/>
              <a:t>27/4/23</a:t>
            </a:r>
          </a:p>
        </p:txBody>
      </p:sp>
      <p:sp>
        <p:nvSpPr>
          <p:cNvPr id="45" name="Footer Placeholder 4">
            <a:extLst>
              <a:ext uri="{FF2B5EF4-FFF2-40B4-BE49-F238E27FC236}">
                <a16:creationId xmlns:a16="http://schemas.microsoft.com/office/drawing/2014/main" id="{FE0F1CDB-E557-8230-D302-BF55ABA86847}"/>
              </a:ext>
            </a:extLst>
          </p:cNvPr>
          <p:cNvSpPr>
            <a:spLocks noGrp="1"/>
          </p:cNvSpPr>
          <p:nvPr>
            <p:ph type="ftr" sz="quarter" idx="11"/>
          </p:nvPr>
        </p:nvSpPr>
        <p:spPr>
          <a:xfrm>
            <a:off x="2463800" y="6356350"/>
            <a:ext cx="3479800" cy="365125"/>
          </a:xfrm>
        </p:spPr>
        <p:txBody>
          <a:bodyPr/>
          <a:lstStyle/>
          <a:p>
            <a:r>
              <a:rPr lang="en-US" dirty="0"/>
              <a:t>Critical Appraisal of Leadership Models</a:t>
            </a:r>
          </a:p>
        </p:txBody>
      </p:sp>
      <p:sp>
        <p:nvSpPr>
          <p:cNvPr id="46" name="Title 1">
            <a:extLst>
              <a:ext uri="{FF2B5EF4-FFF2-40B4-BE49-F238E27FC236}">
                <a16:creationId xmlns:a16="http://schemas.microsoft.com/office/drawing/2014/main" id="{99FAD53E-DED1-ACF1-B102-300FBA44402C}"/>
              </a:ext>
            </a:extLst>
          </p:cNvPr>
          <p:cNvSpPr>
            <a:spLocks noGrp="1"/>
          </p:cNvSpPr>
          <p:nvPr>
            <p:ph type="title"/>
          </p:nvPr>
        </p:nvSpPr>
        <p:spPr>
          <a:xfrm>
            <a:off x="559970" y="486027"/>
            <a:ext cx="5111750" cy="1204912"/>
          </a:xfrm>
        </p:spPr>
        <p:txBody>
          <a:bodyPr/>
          <a:lstStyle/>
          <a:p>
            <a:pPr algn="l"/>
            <a:r>
              <a:rPr lang="en-US" dirty="0"/>
              <a:t>Servant leadership</a:t>
            </a:r>
          </a:p>
        </p:txBody>
      </p:sp>
      <p:sp>
        <p:nvSpPr>
          <p:cNvPr id="47" name="Text Placeholder 2">
            <a:extLst>
              <a:ext uri="{FF2B5EF4-FFF2-40B4-BE49-F238E27FC236}">
                <a16:creationId xmlns:a16="http://schemas.microsoft.com/office/drawing/2014/main" id="{5764D074-D2E1-7E2A-3336-928F0832801F}"/>
              </a:ext>
            </a:extLst>
          </p:cNvPr>
          <p:cNvSpPr>
            <a:spLocks noGrp="1"/>
          </p:cNvSpPr>
          <p:nvPr>
            <p:ph type="body" idx="1"/>
          </p:nvPr>
        </p:nvSpPr>
        <p:spPr>
          <a:xfrm>
            <a:off x="559969" y="1903412"/>
            <a:ext cx="6899609" cy="1673978"/>
          </a:xfrm>
        </p:spPr>
        <p:txBody>
          <a:bodyPr>
            <a:normAutofit/>
          </a:bodyPr>
          <a:lstStyle/>
          <a:p>
            <a:pPr marL="285750" indent="-285750" algn="l">
              <a:buFontTx/>
              <a:buChar char="-"/>
            </a:pPr>
            <a:r>
              <a:rPr lang="en-US" sz="1800" dirty="0"/>
              <a:t>Foundation and definition(s)</a:t>
            </a:r>
          </a:p>
          <a:p>
            <a:pPr algn="l"/>
            <a:endParaRPr lang="en-US" sz="1800" dirty="0"/>
          </a:p>
          <a:p>
            <a:pPr marL="285750" indent="-285750" algn="l">
              <a:buFontTx/>
              <a:buChar char="-"/>
            </a:pPr>
            <a:r>
              <a:rPr lang="en-US" sz="1800" dirty="0"/>
              <a:t>Critical Appraisal</a:t>
            </a:r>
          </a:p>
        </p:txBody>
      </p:sp>
      <p:pic>
        <p:nvPicPr>
          <p:cNvPr id="52" name="Picture 51">
            <a:extLst>
              <a:ext uri="{FF2B5EF4-FFF2-40B4-BE49-F238E27FC236}">
                <a16:creationId xmlns:a16="http://schemas.microsoft.com/office/drawing/2014/main" id="{BAFAD324-7111-0DFA-1A43-397E294055E5}"/>
              </a:ext>
            </a:extLst>
          </p:cNvPr>
          <p:cNvPicPr>
            <a:picLocks noChangeAspect="1"/>
          </p:cNvPicPr>
          <p:nvPr/>
        </p:nvPicPr>
        <p:blipFill>
          <a:blip r:embed="rId3"/>
          <a:stretch>
            <a:fillRect/>
          </a:stretch>
        </p:blipFill>
        <p:spPr>
          <a:xfrm>
            <a:off x="5293519" y="2261489"/>
            <a:ext cx="6534251" cy="4110484"/>
          </a:xfrm>
          <a:prstGeom prst="rect">
            <a:avLst/>
          </a:prstGeom>
        </p:spPr>
      </p:pic>
      <p:pic>
        <p:nvPicPr>
          <p:cNvPr id="54" name="Picture 53">
            <a:extLst>
              <a:ext uri="{FF2B5EF4-FFF2-40B4-BE49-F238E27FC236}">
                <a16:creationId xmlns:a16="http://schemas.microsoft.com/office/drawing/2014/main" id="{588014B2-A8E9-C737-C5CE-EB072A371D81}"/>
              </a:ext>
            </a:extLst>
          </p:cNvPr>
          <p:cNvPicPr>
            <a:picLocks noChangeAspect="1"/>
          </p:cNvPicPr>
          <p:nvPr/>
        </p:nvPicPr>
        <p:blipFill>
          <a:blip r:embed="rId4"/>
          <a:stretch>
            <a:fillRect/>
          </a:stretch>
        </p:blipFill>
        <p:spPr>
          <a:xfrm>
            <a:off x="5293519" y="1049350"/>
            <a:ext cx="6106377" cy="1143160"/>
          </a:xfrm>
          <a:prstGeom prst="rect">
            <a:avLst/>
          </a:prstGeom>
        </p:spPr>
      </p:pic>
    </p:spTree>
    <p:extLst>
      <p:ext uri="{BB962C8B-B14F-4D97-AF65-F5344CB8AC3E}">
        <p14:creationId xmlns:p14="http://schemas.microsoft.com/office/powerpoint/2010/main" val="261930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2908AF9-2A07-4B50-BC13-471792106EC8}"/>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5</a:t>
            </a:fld>
            <a:endParaRPr lang="en-US" dirty="0"/>
          </a:p>
        </p:txBody>
      </p:sp>
      <p:sp>
        <p:nvSpPr>
          <p:cNvPr id="10" name="Date Placeholder 4">
            <a:extLst>
              <a:ext uri="{FF2B5EF4-FFF2-40B4-BE49-F238E27FC236}">
                <a16:creationId xmlns:a16="http://schemas.microsoft.com/office/drawing/2014/main" id="{9B7F6C0B-43BB-F39F-E3FE-BE00ACBB0DB3}"/>
              </a:ext>
            </a:extLst>
          </p:cNvPr>
          <p:cNvSpPr>
            <a:spLocks noGrp="1"/>
          </p:cNvSpPr>
          <p:nvPr>
            <p:ph type="dt" sz="half" idx="10"/>
          </p:nvPr>
        </p:nvSpPr>
        <p:spPr>
          <a:xfrm>
            <a:off x="1333500" y="6356350"/>
            <a:ext cx="985157" cy="365125"/>
          </a:xfrm>
        </p:spPr>
        <p:txBody>
          <a:bodyPr/>
          <a:lstStyle/>
          <a:p>
            <a:r>
              <a:rPr lang="en-US" dirty="0"/>
              <a:t>27/4/23</a:t>
            </a:r>
          </a:p>
        </p:txBody>
      </p:sp>
      <p:sp>
        <p:nvSpPr>
          <p:cNvPr id="11" name="Footer Placeholder 4">
            <a:extLst>
              <a:ext uri="{FF2B5EF4-FFF2-40B4-BE49-F238E27FC236}">
                <a16:creationId xmlns:a16="http://schemas.microsoft.com/office/drawing/2014/main" id="{B6B6F7E4-5C9E-09CD-1583-0A7961B6CED2}"/>
              </a:ext>
            </a:extLst>
          </p:cNvPr>
          <p:cNvSpPr>
            <a:spLocks noGrp="1"/>
          </p:cNvSpPr>
          <p:nvPr>
            <p:ph type="ftr" sz="quarter" idx="11"/>
          </p:nvPr>
        </p:nvSpPr>
        <p:spPr>
          <a:xfrm>
            <a:off x="2463800" y="6356350"/>
            <a:ext cx="3479800" cy="365125"/>
          </a:xfrm>
        </p:spPr>
        <p:txBody>
          <a:bodyPr/>
          <a:lstStyle/>
          <a:p>
            <a:r>
              <a:rPr lang="en-US" dirty="0"/>
              <a:t>Critical Appraisal of Leadership Models</a:t>
            </a:r>
          </a:p>
        </p:txBody>
      </p:sp>
      <p:sp>
        <p:nvSpPr>
          <p:cNvPr id="14" name="Title 1">
            <a:extLst>
              <a:ext uri="{FF2B5EF4-FFF2-40B4-BE49-F238E27FC236}">
                <a16:creationId xmlns:a16="http://schemas.microsoft.com/office/drawing/2014/main" id="{2CA409F8-2C03-0F9F-BD62-93F2CBBA5414}"/>
              </a:ext>
            </a:extLst>
          </p:cNvPr>
          <p:cNvSpPr>
            <a:spLocks noGrp="1"/>
          </p:cNvSpPr>
          <p:nvPr>
            <p:ph type="title"/>
          </p:nvPr>
        </p:nvSpPr>
        <p:spPr>
          <a:xfrm>
            <a:off x="559970" y="486027"/>
            <a:ext cx="5111750" cy="1204912"/>
          </a:xfrm>
        </p:spPr>
        <p:txBody>
          <a:bodyPr/>
          <a:lstStyle/>
          <a:p>
            <a:pPr algn="l"/>
            <a:r>
              <a:rPr lang="en-US" dirty="0"/>
              <a:t>Authentic leadership</a:t>
            </a:r>
          </a:p>
        </p:txBody>
      </p:sp>
      <p:sp>
        <p:nvSpPr>
          <p:cNvPr id="16" name="Text Placeholder 2">
            <a:extLst>
              <a:ext uri="{FF2B5EF4-FFF2-40B4-BE49-F238E27FC236}">
                <a16:creationId xmlns:a16="http://schemas.microsoft.com/office/drawing/2014/main" id="{A9E3671D-63BC-B3FE-D95F-DB69CEEB3DA1}"/>
              </a:ext>
            </a:extLst>
          </p:cNvPr>
          <p:cNvSpPr txBox="1">
            <a:spLocks/>
          </p:cNvSpPr>
          <p:nvPr/>
        </p:nvSpPr>
        <p:spPr>
          <a:xfrm>
            <a:off x="559968" y="2256338"/>
            <a:ext cx="6899609" cy="167397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buFontTx/>
              <a:buChar char="-"/>
            </a:pPr>
            <a:r>
              <a:rPr lang="en-US" sz="1800" dirty="0"/>
              <a:t>Foundation and definition(s)</a:t>
            </a:r>
          </a:p>
          <a:p>
            <a:endParaRPr lang="en-US" sz="1800" dirty="0"/>
          </a:p>
          <a:p>
            <a:pPr marL="285750" indent="-285750">
              <a:buFontTx/>
              <a:buChar char="-"/>
            </a:pPr>
            <a:r>
              <a:rPr lang="en-US" sz="1800" dirty="0"/>
              <a:t>Critical Appraisal</a:t>
            </a:r>
          </a:p>
        </p:txBody>
      </p:sp>
      <p:pic>
        <p:nvPicPr>
          <p:cNvPr id="17" name="Picture 16">
            <a:extLst>
              <a:ext uri="{FF2B5EF4-FFF2-40B4-BE49-F238E27FC236}">
                <a16:creationId xmlns:a16="http://schemas.microsoft.com/office/drawing/2014/main" id="{204ADBC2-6205-ED98-986B-5FC88EE87DFF}"/>
              </a:ext>
            </a:extLst>
          </p:cNvPr>
          <p:cNvPicPr>
            <a:picLocks noChangeAspect="1"/>
          </p:cNvPicPr>
          <p:nvPr/>
        </p:nvPicPr>
        <p:blipFill>
          <a:blip r:embed="rId3"/>
          <a:stretch>
            <a:fillRect/>
          </a:stretch>
        </p:blipFill>
        <p:spPr>
          <a:xfrm>
            <a:off x="4106582" y="1314617"/>
            <a:ext cx="7653784" cy="4903298"/>
          </a:xfrm>
          <a:prstGeom prst="rect">
            <a:avLst/>
          </a:prstGeom>
        </p:spPr>
      </p:pic>
    </p:spTree>
    <p:extLst>
      <p:ext uri="{BB962C8B-B14F-4D97-AF65-F5344CB8AC3E}">
        <p14:creationId xmlns:p14="http://schemas.microsoft.com/office/powerpoint/2010/main" val="289638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FC28-E0BD-4387-B8BE-9965D1A57FF1}"/>
              </a:ext>
            </a:extLst>
          </p:cNvPr>
          <p:cNvSpPr>
            <a:spLocks noGrp="1"/>
          </p:cNvSpPr>
          <p:nvPr>
            <p:ph type="title"/>
          </p:nvPr>
        </p:nvSpPr>
        <p:spPr>
          <a:xfrm>
            <a:off x="5476875" y="1671639"/>
            <a:ext cx="5111750" cy="1204912"/>
          </a:xfrm>
        </p:spPr>
        <p:txBody>
          <a:bodyPr/>
          <a:lstStyle/>
          <a:p>
            <a:r>
              <a:rPr lang="en-US" dirty="0"/>
              <a:t>conclusion</a:t>
            </a:r>
          </a:p>
        </p:txBody>
      </p:sp>
      <p:sp>
        <p:nvSpPr>
          <p:cNvPr id="3" name="Text Placeholder 2">
            <a:extLst>
              <a:ext uri="{FF2B5EF4-FFF2-40B4-BE49-F238E27FC236}">
                <a16:creationId xmlns:a16="http://schemas.microsoft.com/office/drawing/2014/main" id="{FED19BCA-B61F-4EA6-A1FB-CCA3BD8506FB}"/>
              </a:ext>
            </a:extLst>
          </p:cNvPr>
          <p:cNvSpPr>
            <a:spLocks noGrp="1"/>
          </p:cNvSpPr>
          <p:nvPr>
            <p:ph type="body" idx="1"/>
          </p:nvPr>
        </p:nvSpPr>
        <p:spPr>
          <a:xfrm>
            <a:off x="5476874" y="3660774"/>
            <a:ext cx="5876925" cy="2454276"/>
          </a:xfrm>
        </p:spPr>
        <p:txBody>
          <a:bodyPr>
            <a:normAutofit/>
          </a:bodyPr>
          <a:lstStyle/>
          <a:p>
            <a:pPr marL="285750" indent="-285750">
              <a:buFontTx/>
              <a:buChar char="-"/>
            </a:pPr>
            <a:r>
              <a:rPr lang="en-US" sz="1800" dirty="0"/>
              <a:t>Servant and Authentic Leadership both have relevance</a:t>
            </a:r>
          </a:p>
          <a:p>
            <a:pPr marL="285750" indent="-285750">
              <a:buFontTx/>
              <a:buChar char="-"/>
            </a:pPr>
            <a:r>
              <a:rPr lang="en-US" sz="1800" dirty="0"/>
              <a:t>Further clarity required to align/not align to either model</a:t>
            </a:r>
          </a:p>
          <a:p>
            <a:pPr marL="285750" indent="-285750">
              <a:buFontTx/>
              <a:buChar char="-"/>
            </a:pPr>
            <a:r>
              <a:rPr lang="en-US" sz="1800" dirty="0"/>
              <a:t>Benefits would arise in terms of existing and future staff/leaders</a:t>
            </a:r>
          </a:p>
        </p:txBody>
      </p:sp>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2"/>
          </p:nvPr>
        </p:nvSpPr>
        <p:spPr>
          <a:xfrm>
            <a:off x="8610600" y="6356350"/>
            <a:ext cx="2743200" cy="365125"/>
          </a:xfrm>
        </p:spPr>
        <p:txBody>
          <a:bodyPr/>
          <a:lstStyle/>
          <a:p>
            <a:fld id="{A49DFD55-3C28-40EF-9E31-A92D2E4017FF}" type="slidenum">
              <a:rPr lang="en-US" smtClean="0"/>
              <a:pPr/>
              <a:t>6</a:t>
            </a:fld>
            <a:endParaRPr lang="en-US" dirty="0"/>
          </a:p>
        </p:txBody>
      </p:sp>
      <p:sp>
        <p:nvSpPr>
          <p:cNvPr id="7" name="Date Placeholder 4">
            <a:extLst>
              <a:ext uri="{FF2B5EF4-FFF2-40B4-BE49-F238E27FC236}">
                <a16:creationId xmlns:a16="http://schemas.microsoft.com/office/drawing/2014/main" id="{E979F0AC-1B34-853F-2EA5-69DE36C258D6}"/>
              </a:ext>
            </a:extLst>
          </p:cNvPr>
          <p:cNvSpPr>
            <a:spLocks noGrp="1"/>
          </p:cNvSpPr>
          <p:nvPr>
            <p:ph type="dt" sz="half" idx="10"/>
          </p:nvPr>
        </p:nvSpPr>
        <p:spPr>
          <a:xfrm>
            <a:off x="1333500" y="6356350"/>
            <a:ext cx="985157" cy="365125"/>
          </a:xfrm>
        </p:spPr>
        <p:txBody>
          <a:bodyPr/>
          <a:lstStyle/>
          <a:p>
            <a:r>
              <a:rPr lang="en-US" dirty="0"/>
              <a:t>27/4/23</a:t>
            </a:r>
          </a:p>
        </p:txBody>
      </p:sp>
      <p:sp>
        <p:nvSpPr>
          <p:cNvPr id="8" name="Footer Placeholder 4">
            <a:extLst>
              <a:ext uri="{FF2B5EF4-FFF2-40B4-BE49-F238E27FC236}">
                <a16:creationId xmlns:a16="http://schemas.microsoft.com/office/drawing/2014/main" id="{952181A3-2437-31C4-B192-10DA884066AB}"/>
              </a:ext>
            </a:extLst>
          </p:cNvPr>
          <p:cNvSpPr>
            <a:spLocks noGrp="1"/>
          </p:cNvSpPr>
          <p:nvPr>
            <p:ph type="ftr" sz="quarter" idx="11"/>
          </p:nvPr>
        </p:nvSpPr>
        <p:spPr>
          <a:xfrm>
            <a:off x="2463800" y="6356350"/>
            <a:ext cx="3479800" cy="365125"/>
          </a:xfrm>
        </p:spPr>
        <p:txBody>
          <a:bodyPr/>
          <a:lstStyle/>
          <a:p>
            <a:r>
              <a:rPr lang="en-US" dirty="0"/>
              <a:t>Critical Appraisal of Leadership Models</a:t>
            </a:r>
          </a:p>
        </p:txBody>
      </p:sp>
    </p:spTree>
    <p:extLst>
      <p:ext uri="{BB962C8B-B14F-4D97-AF65-F5344CB8AC3E}">
        <p14:creationId xmlns:p14="http://schemas.microsoft.com/office/powerpoint/2010/main" val="1742861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F1EDE-5423-435C-B149-87AB1BC22B83}"/>
              </a:ext>
            </a:extLst>
          </p:cNvPr>
          <p:cNvSpPr>
            <a:spLocks noGrp="1"/>
          </p:cNvSpPr>
          <p:nvPr>
            <p:ph type="ctrTitle"/>
          </p:nvPr>
        </p:nvSpPr>
        <p:spPr>
          <a:xfrm>
            <a:off x="4267200" y="1615736"/>
            <a:ext cx="4179570" cy="1524735"/>
          </a:xfrm>
        </p:spPr>
        <p:txBody>
          <a:bodyPr/>
          <a:lstStyle/>
          <a:p>
            <a:r>
              <a:rPr lang="en-US" dirty="0"/>
              <a:t>THANK YOU</a:t>
            </a:r>
          </a:p>
        </p:txBody>
      </p:sp>
      <p:sp>
        <p:nvSpPr>
          <p:cNvPr id="3" name="Subtitle 2">
            <a:extLst>
              <a:ext uri="{FF2B5EF4-FFF2-40B4-BE49-F238E27FC236}">
                <a16:creationId xmlns:a16="http://schemas.microsoft.com/office/drawing/2014/main" id="{AF64C29E-DF30-4DC6-AB95-2016F9A703B6}"/>
              </a:ext>
            </a:extLst>
          </p:cNvPr>
          <p:cNvSpPr>
            <a:spLocks noGrp="1"/>
          </p:cNvSpPr>
          <p:nvPr>
            <p:ph type="subTitle" idx="1"/>
          </p:nvPr>
        </p:nvSpPr>
        <p:spPr>
          <a:xfrm>
            <a:off x="4267200" y="3238103"/>
            <a:ext cx="4179570" cy="1371997"/>
          </a:xfrm>
        </p:spPr>
        <p:txBody>
          <a:bodyPr>
            <a:normAutofit/>
          </a:bodyPr>
          <a:lstStyle/>
          <a:p>
            <a:r>
              <a:rPr lang="en-US" dirty="0"/>
              <a:t>Carl Daniels</a:t>
            </a:r>
          </a:p>
          <a:p>
            <a:r>
              <a:rPr lang="en-US" dirty="0"/>
              <a:t>cadaniels@carmarthenshire.gov.uk</a:t>
            </a:r>
          </a:p>
          <a:p>
            <a:r>
              <a:rPr lang="en-US" dirty="0"/>
              <a:t>www.actif.wales</a:t>
            </a:r>
          </a:p>
        </p:txBody>
      </p:sp>
      <p:sp>
        <p:nvSpPr>
          <p:cNvPr id="6" name="Slide Number Placeholder 5">
            <a:extLst>
              <a:ext uri="{FF2B5EF4-FFF2-40B4-BE49-F238E27FC236}">
                <a16:creationId xmlns:a16="http://schemas.microsoft.com/office/drawing/2014/main" id="{4C127D99-645F-4FCF-9573-FDFE2A344FA9}"/>
              </a:ext>
            </a:extLst>
          </p:cNvPr>
          <p:cNvSpPr>
            <a:spLocks noGrp="1"/>
          </p:cNvSpPr>
          <p:nvPr>
            <p:ph type="sldNum" sz="quarter" idx="12"/>
          </p:nvPr>
        </p:nvSpPr>
        <p:spPr>
          <a:xfrm>
            <a:off x="9579428" y="6356350"/>
            <a:ext cx="1774371" cy="365125"/>
          </a:xfrm>
        </p:spPr>
        <p:txBody>
          <a:bodyPr/>
          <a:lstStyle/>
          <a:p>
            <a:fld id="{A49DFD55-3C28-40EF-9E31-A92D2E4017FF}" type="slidenum">
              <a:rPr lang="en-US" smtClean="0"/>
              <a:pPr/>
              <a:t>7</a:t>
            </a:fld>
            <a:endParaRPr lang="en-US" dirty="0"/>
          </a:p>
        </p:txBody>
      </p:sp>
      <p:sp>
        <p:nvSpPr>
          <p:cNvPr id="7" name="Date Placeholder 4">
            <a:extLst>
              <a:ext uri="{FF2B5EF4-FFF2-40B4-BE49-F238E27FC236}">
                <a16:creationId xmlns:a16="http://schemas.microsoft.com/office/drawing/2014/main" id="{4200979A-1470-1475-67B2-799648A3860A}"/>
              </a:ext>
            </a:extLst>
          </p:cNvPr>
          <p:cNvSpPr>
            <a:spLocks noGrp="1"/>
          </p:cNvSpPr>
          <p:nvPr>
            <p:ph type="dt" sz="half" idx="10"/>
          </p:nvPr>
        </p:nvSpPr>
        <p:spPr>
          <a:xfrm>
            <a:off x="3464220" y="6356350"/>
            <a:ext cx="985157" cy="365125"/>
          </a:xfrm>
        </p:spPr>
        <p:txBody>
          <a:bodyPr/>
          <a:lstStyle/>
          <a:p>
            <a:r>
              <a:rPr lang="en-US" dirty="0"/>
              <a:t>27/4/23</a:t>
            </a:r>
          </a:p>
        </p:txBody>
      </p:sp>
      <p:sp>
        <p:nvSpPr>
          <p:cNvPr id="8" name="Footer Placeholder 4">
            <a:extLst>
              <a:ext uri="{FF2B5EF4-FFF2-40B4-BE49-F238E27FC236}">
                <a16:creationId xmlns:a16="http://schemas.microsoft.com/office/drawing/2014/main" id="{EA3A954E-63D4-C13A-3140-05C85B3F91FA}"/>
              </a:ext>
            </a:extLst>
          </p:cNvPr>
          <p:cNvSpPr>
            <a:spLocks noGrp="1"/>
          </p:cNvSpPr>
          <p:nvPr>
            <p:ph type="ftr" sz="quarter" idx="11"/>
          </p:nvPr>
        </p:nvSpPr>
        <p:spPr>
          <a:xfrm>
            <a:off x="4594520" y="6356350"/>
            <a:ext cx="3479800" cy="365125"/>
          </a:xfrm>
        </p:spPr>
        <p:txBody>
          <a:bodyPr/>
          <a:lstStyle/>
          <a:p>
            <a:r>
              <a:rPr lang="en-US" dirty="0"/>
              <a:t>Critical Appraisal of Leadership Models</a:t>
            </a:r>
          </a:p>
        </p:txBody>
      </p:sp>
    </p:spTree>
    <p:extLst>
      <p:ext uri="{BB962C8B-B14F-4D97-AF65-F5344CB8AC3E}">
        <p14:creationId xmlns:p14="http://schemas.microsoft.com/office/powerpoint/2010/main" val="1969787568"/>
      </p:ext>
    </p:extLst>
  </p:cSld>
  <p:clrMapOvr>
    <a:masterClrMapping/>
  </p:clrMapOvr>
</p:sld>
</file>

<file path=ppt/theme/theme1.xml><?xml version="1.0" encoding="utf-8"?>
<a:theme xmlns:a="http://schemas.openxmlformats.org/drawingml/2006/main" name="Office Them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Presentation_tm67328976_Win32_LW_SL_v3" id="{B5A5B451-F186-4F05-917D-430247B33515}" vid="{C0610F80-F57F-4E6B-A096-3AEBDD5FC5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FD6FE22-81A0-4500-AFD0-342D21BB9A2C}">
  <ds:schemaRefs>
    <ds:schemaRef ds:uri="http://schemas.microsoft.com/sharepoint/v3/contenttype/forms"/>
  </ds:schemaRefs>
</ds:datastoreItem>
</file>

<file path=customXml/itemProps2.xml><?xml version="1.0" encoding="utf-8"?>
<ds:datastoreItem xmlns:ds="http://schemas.openxmlformats.org/officeDocument/2006/customXml" ds:itemID="{29C43685-694E-4579-B109-3C418D49DA6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CC96B61E-1B64-430F-934F-7D1B900280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{8B0F9E1B-3FE1-40A1-94FD-F92BD590766D}tf67328976_win32</Template>
  <TotalTime>403</TotalTime>
  <Words>1522</Words>
  <Application>Microsoft Office PowerPoint</Application>
  <PresentationFormat>Widescreen</PresentationFormat>
  <Paragraphs>76</Paragraphs>
  <Slides>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Roboto</vt:lpstr>
      <vt:lpstr>Source Sans Pro</vt:lpstr>
      <vt:lpstr>Tenorite</vt:lpstr>
      <vt:lpstr>Office Theme</vt:lpstr>
      <vt:lpstr>Critical Appraisal of leadership models</vt:lpstr>
      <vt:lpstr>AGENDA</vt:lpstr>
      <vt:lpstr>INTRODUCTION</vt:lpstr>
      <vt:lpstr>Servant leadership</vt:lpstr>
      <vt:lpstr>Authentic leadership</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Appraisal of leadership models</dc:title>
  <dc:creator>Carl Daniels</dc:creator>
  <cp:lastModifiedBy>Carl Daniels</cp:lastModifiedBy>
  <cp:revision>2</cp:revision>
  <dcterms:created xsi:type="dcterms:W3CDTF">2023-04-25T11:50:39Z</dcterms:created>
  <dcterms:modified xsi:type="dcterms:W3CDTF">2023-04-27T12:00:15Z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